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8" r:id="rId2"/>
    <p:sldId id="693" r:id="rId3"/>
    <p:sldId id="810" r:id="rId4"/>
    <p:sldId id="785" r:id="rId5"/>
    <p:sldId id="784" r:id="rId6"/>
    <p:sldId id="800" r:id="rId7"/>
    <p:sldId id="804" r:id="rId8"/>
    <p:sldId id="808" r:id="rId9"/>
    <p:sldId id="803" r:id="rId10"/>
    <p:sldId id="811" r:id="rId11"/>
    <p:sldId id="805" r:id="rId12"/>
    <p:sldId id="806" r:id="rId13"/>
    <p:sldId id="786" r:id="rId14"/>
    <p:sldId id="787" r:id="rId15"/>
    <p:sldId id="788" r:id="rId16"/>
    <p:sldId id="728" r:id="rId17"/>
    <p:sldId id="809" r:id="rId18"/>
    <p:sldId id="793" r:id="rId19"/>
    <p:sldId id="794" r:id="rId20"/>
    <p:sldId id="795" r:id="rId21"/>
    <p:sldId id="797" r:id="rId22"/>
    <p:sldId id="798" r:id="rId23"/>
    <p:sldId id="790" r:id="rId24"/>
    <p:sldId id="807" r:id="rId25"/>
    <p:sldId id="573" r:id="rId2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  <a:srgbClr val="FFFF00"/>
    <a:srgbClr val="00FFFF"/>
    <a:srgbClr val="FF6600"/>
    <a:srgbClr val="00FF00"/>
    <a:srgbClr val="D60093"/>
    <a:srgbClr val="66FF33"/>
    <a:srgbClr val="3A1BF1"/>
    <a:srgbClr val="516CE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76883" autoAdjust="0"/>
  </p:normalViewPr>
  <p:slideViewPr>
    <p:cSldViewPr>
      <p:cViewPr varScale="1">
        <p:scale>
          <a:sx n="85" d="100"/>
          <a:sy n="85" d="100"/>
        </p:scale>
        <p:origin x="-1152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84620-2328-469A-A8A1-A23AD9173E52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1BFB6-5953-490E-B052-91D1E8DC8E2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85680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1BFB6-5953-490E-B052-91D1E8DC8E2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113159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03648" y="2643758"/>
            <a:ext cx="6400800" cy="7920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411510"/>
            <a:ext cx="6563072" cy="56557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1600" y="1563638"/>
            <a:ext cx="7427168" cy="2595735"/>
          </a:xfrm>
        </p:spPr>
        <p:txBody>
          <a:bodyPr/>
          <a:lstStyle>
            <a:lvl1pPr>
              <a:defRPr sz="2800">
                <a:solidFill>
                  <a:srgbClr val="FFFF00"/>
                </a:solidFill>
              </a:defRPr>
            </a:lvl1pPr>
            <a:lvl2pPr>
              <a:defRPr>
                <a:solidFill>
                  <a:srgbClr val="FFFF00"/>
                </a:solidFill>
              </a:defRPr>
            </a:lvl2pPr>
            <a:lvl3pPr>
              <a:defRPr>
                <a:solidFill>
                  <a:srgbClr val="FFFF00"/>
                </a:solidFill>
              </a:defRPr>
            </a:lvl3pPr>
            <a:lvl4pPr>
              <a:defRPr>
                <a:solidFill>
                  <a:srgbClr val="FFFF00"/>
                </a:solidFill>
              </a:defRPr>
            </a:lvl4pPr>
            <a:lvl5pPr>
              <a:defRPr>
                <a:solidFill>
                  <a:srgbClr val="FFFF00"/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054B2C3F-2455-4E03-B6D8-C03C3FDBA3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59632" y="483518"/>
            <a:ext cx="6563072" cy="5655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9592" y="1491630"/>
            <a:ext cx="7560840" cy="2595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8FDBA-C489-4DFA-B667-3D8AF2C7CDA9}" type="datetimeFigureOut">
              <a:rPr lang="zh-CN" altLang="en-US" smtClean="0"/>
              <a:pPr/>
              <a:t>2018/10/11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C5E32-346E-4C03-B7EC-4A82EC8296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bg1"/>
          </a:solidFill>
          <a:latin typeface="隶书" pitchFamily="49" charset="-122"/>
          <a:ea typeface="隶书" pitchFamily="49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华文细黑" pitchFamily="2" charset="-122"/>
          <a:ea typeface="华文细黑" pitchFamily="2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华文细黑" pitchFamily="2" charset="-122"/>
          <a:ea typeface="华文细黑" pitchFamily="2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华文细黑" pitchFamily="2" charset="-122"/>
          <a:ea typeface="华文细黑" pitchFamily="2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华文细黑" pitchFamily="2" charset="-122"/>
          <a:ea typeface="华文细黑" pitchFamily="2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华文细黑" pitchFamily="2" charset="-122"/>
          <a:ea typeface="华文细黑" pitchFamily="2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555526"/>
            <a:ext cx="8712968" cy="3240360"/>
          </a:xfrm>
          <a:solidFill>
            <a:srgbClr val="00006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第四单元 明清中国版图的奠定与面临的挑战</a:t>
            </a:r>
            <a:r>
              <a:rPr lang="en-US" altLang="zh-CN" sz="44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/>
            </a:r>
            <a:br>
              <a:rPr lang="en-US" altLang="zh-CN" sz="44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4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 sz="4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课 从明朝建立到清朝入关</a:t>
            </a:r>
            <a:endParaRPr lang="zh-CN" altLang="en-US" sz="4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3795886"/>
            <a:ext cx="6552728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北京市第九中学             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付建河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8801" y="1347614"/>
            <a:ext cx="7429552" cy="954107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一、明朝政治体制的变化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5656" y="627534"/>
            <a:ext cx="71096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000" dirty="0" smtClean="0"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课 从明朝建立到清朝入关</a:t>
            </a:r>
            <a:endParaRPr lang="zh-CN" altLang="en-US" sz="4000" dirty="0"/>
          </a:p>
        </p:txBody>
      </p:sp>
      <p:sp>
        <p:nvSpPr>
          <p:cNvPr id="5" name="矩形 4"/>
          <p:cNvSpPr/>
          <p:nvPr/>
        </p:nvSpPr>
        <p:spPr>
          <a:xfrm>
            <a:off x="251520" y="4083918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三、内陆边疆与明清易代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1529" y="3003798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二、海上交通与沿海形势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89281" y="1347614"/>
            <a:ext cx="4159184" cy="954107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一、明朝政治体制的变化</a:t>
            </a:r>
            <a:endParaRPr lang="zh-CN" altLang="en-US" sz="28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2000" y="4083918"/>
            <a:ext cx="41578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三、海上交通与沿海形势</a:t>
            </a:r>
            <a:endParaRPr lang="en-US" altLang="zh-CN" sz="28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44008" y="2984634"/>
            <a:ext cx="4320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二、内陆边疆与明清易代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7224" y="1347614"/>
            <a:ext cx="7429552" cy="1200329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一、明朝政治体制的变化</a:t>
            </a:r>
            <a:endParaRPr lang="zh-CN" altLang="en-US" sz="36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7153164941&amp;di=1ef001f4c233dafb0b45799d6911069b&amp;imgtype=0&amp;src=http%3A%2F%2Fimg.zcool.cn%2Fcommunity%2F01c0eb5a7567cba801213466a6cc18.png%401280w_1l_2o_100s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61757"/>
            <a:ext cx="792088" cy="1213849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555776" y="4515966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明朝政治体制的变化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" name="下箭头 17"/>
          <p:cNvSpPr/>
          <p:nvPr/>
        </p:nvSpPr>
        <p:spPr>
          <a:xfrm>
            <a:off x="3347864" y="1275606"/>
            <a:ext cx="288032" cy="1800200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3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19822"/>
            <a:ext cx="504056" cy="938808"/>
          </a:xfrm>
          <a:prstGeom prst="rect">
            <a:avLst/>
          </a:prstGeom>
          <a:noFill/>
        </p:spPr>
      </p:pic>
      <p:pic>
        <p:nvPicPr>
          <p:cNvPr id="24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219822"/>
            <a:ext cx="504056" cy="938808"/>
          </a:xfrm>
          <a:prstGeom prst="rect">
            <a:avLst/>
          </a:prstGeom>
          <a:noFill/>
        </p:spPr>
      </p:pic>
      <p:pic>
        <p:nvPicPr>
          <p:cNvPr id="25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219822"/>
            <a:ext cx="504056" cy="938808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3923928" y="3147814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6156176" y="123478"/>
            <a:ext cx="280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废除宰相，皇帝以国家元首兼任政府首脑，皇权空前强化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56176" y="1875477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设立内阁，皇帝私人幕僚、内侍机构，参与决策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156176" y="3306346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司礼监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窃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取批红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权力，为宦官专权提供了制度条件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" name="圆角右箭头 31"/>
          <p:cNvSpPr/>
          <p:nvPr/>
        </p:nvSpPr>
        <p:spPr>
          <a:xfrm>
            <a:off x="3923928" y="1779662"/>
            <a:ext cx="792088" cy="122413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442" name="AutoShape 2" descr="http://img3.imgtn.bdimg.com/it/u=1467927231,528582546&amp;fm=26&amp;gp=0.jpg"/>
          <p:cNvSpPr>
            <a:spLocks noChangeAspect="1" noChangeArrowheads="1"/>
          </p:cNvSpPr>
          <p:nvPr/>
        </p:nvSpPr>
        <p:spPr bwMode="auto">
          <a:xfrm>
            <a:off x="27478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44" name="AutoShape 4" descr="http://img3.imgtn.bdimg.com/it/u=1467927231,528582546&amp;fm=26&amp;gp=0.jpg"/>
          <p:cNvSpPr>
            <a:spLocks noChangeAspect="1" noChangeArrowheads="1"/>
          </p:cNvSpPr>
          <p:nvPr/>
        </p:nvSpPr>
        <p:spPr bwMode="auto">
          <a:xfrm>
            <a:off x="27478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61446" name="Picture 6" descr="http://www.ecofine.cn/uploadfile/2012/1017/20121017105832558.png"/>
          <p:cNvPicPr>
            <a:picLocks noChangeAspect="1" noChangeArrowheads="1"/>
          </p:cNvPicPr>
          <p:nvPr/>
        </p:nvPicPr>
        <p:blipFill>
          <a:blip r:embed="rId5" cstate="print"/>
          <a:srcRect r="25750"/>
          <a:stretch>
            <a:fillRect/>
          </a:stretch>
        </p:blipFill>
        <p:spPr bwMode="auto">
          <a:xfrm>
            <a:off x="4716016" y="1563638"/>
            <a:ext cx="576064" cy="816676"/>
          </a:xfrm>
          <a:prstGeom prst="rect">
            <a:avLst/>
          </a:prstGeom>
          <a:noFill/>
        </p:spPr>
      </p:pic>
      <p:sp>
        <p:nvSpPr>
          <p:cNvPr id="34" name="圆角右箭头 33"/>
          <p:cNvSpPr/>
          <p:nvPr/>
        </p:nvSpPr>
        <p:spPr>
          <a:xfrm flipH="1">
            <a:off x="3923928" y="267494"/>
            <a:ext cx="1152128" cy="122413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61450" name="Picture 10" descr="http://s9.rr.itc.cn/r/wapChange/20173_11_18/a8l9lm2306951858542.jpeg"/>
          <p:cNvPicPr>
            <a:picLocks noChangeAspect="1" noChangeArrowheads="1"/>
          </p:cNvPicPr>
          <p:nvPr/>
        </p:nvPicPr>
        <p:blipFill>
          <a:blip r:embed="rId6" cstate="print"/>
          <a:srcRect l="20121" r="29575"/>
          <a:stretch>
            <a:fillRect/>
          </a:stretch>
        </p:blipFill>
        <p:spPr bwMode="auto">
          <a:xfrm>
            <a:off x="4644008" y="123478"/>
            <a:ext cx="764383" cy="1100658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5364088" y="1419622"/>
            <a:ext cx="7200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内阁大学士票拟</a:t>
            </a:r>
            <a:endParaRPr lang="zh-CN" altLang="en-US" sz="2000" b="1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36096" y="-20538"/>
            <a:ext cx="792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司礼监窃</a:t>
            </a:r>
            <a:r>
              <a:rPr lang="zh-CN" altLang="en-US" sz="20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权批红</a:t>
            </a:r>
            <a:endParaRPr lang="zh-CN" altLang="en-US" sz="2000" b="1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4578" name="Picture 2" descr="http://www.chinanews.com/cul/news/2009/04-21/U12P4T8D1656776F116DT20090421171802.jpg"/>
          <p:cNvPicPr>
            <a:picLocks noChangeAspect="1" noChangeArrowheads="1"/>
          </p:cNvPicPr>
          <p:nvPr/>
        </p:nvPicPr>
        <p:blipFill>
          <a:blip r:embed="rId7" cstate="print"/>
          <a:srcRect r="9797"/>
          <a:stretch>
            <a:fillRect/>
          </a:stretch>
        </p:blipFill>
        <p:spPr bwMode="auto">
          <a:xfrm>
            <a:off x="539552" y="68535"/>
            <a:ext cx="936104" cy="1135063"/>
          </a:xfrm>
          <a:prstGeom prst="rect">
            <a:avLst/>
          </a:prstGeom>
          <a:noFill/>
        </p:spPr>
      </p:pic>
      <p:sp>
        <p:nvSpPr>
          <p:cNvPr id="21" name="下箭头 20"/>
          <p:cNvSpPr/>
          <p:nvPr/>
        </p:nvSpPr>
        <p:spPr>
          <a:xfrm>
            <a:off x="827584" y="1131590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4580" name="Picture 4" descr="https://gss0.bdstatic.com/94o3dSag_xI4khGkpoWK1HF6hhy/baike/c0%3Dbaike180%2C5%2C5%2C180%2C60/sign=3320e3bd6a600c33e474d69a7b253a6a/96dda144ad345982eaf4c53b0df431adcbef8418.jpg"/>
          <p:cNvPicPr>
            <a:picLocks noChangeAspect="1" noChangeArrowheads="1"/>
          </p:cNvPicPr>
          <p:nvPr/>
        </p:nvPicPr>
        <p:blipFill>
          <a:blip r:embed="rId8" cstate="print"/>
          <a:srcRect l="34882" t="22019" r="53387" b="49356"/>
          <a:stretch>
            <a:fillRect/>
          </a:stretch>
        </p:blipFill>
        <p:spPr bwMode="auto">
          <a:xfrm>
            <a:off x="539552" y="1563638"/>
            <a:ext cx="864096" cy="1347990"/>
          </a:xfrm>
          <a:prstGeom prst="rect">
            <a:avLst/>
          </a:prstGeom>
          <a:noFill/>
        </p:spPr>
      </p:pic>
      <p:sp>
        <p:nvSpPr>
          <p:cNvPr id="27" name="下箭头 26"/>
          <p:cNvSpPr/>
          <p:nvPr/>
        </p:nvSpPr>
        <p:spPr>
          <a:xfrm>
            <a:off x="827584" y="2931790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9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435846"/>
            <a:ext cx="504056" cy="938808"/>
          </a:xfrm>
          <a:prstGeom prst="rect">
            <a:avLst/>
          </a:prstGeom>
          <a:noFill/>
        </p:spPr>
      </p:pic>
      <p:pic>
        <p:nvPicPr>
          <p:cNvPr id="33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435846"/>
            <a:ext cx="504056" cy="938808"/>
          </a:xfrm>
          <a:prstGeom prst="rect">
            <a:avLst/>
          </a:prstGeom>
          <a:noFill/>
        </p:spPr>
      </p:pic>
      <p:pic>
        <p:nvPicPr>
          <p:cNvPr id="35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0200" y="3435846"/>
            <a:ext cx="504056" cy="938808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1296144" y="3363838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35496" y="4515966"/>
            <a:ext cx="2267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明初政治体制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" name="燕尾形箭头 39"/>
          <p:cNvSpPr/>
          <p:nvPr/>
        </p:nvSpPr>
        <p:spPr>
          <a:xfrm>
            <a:off x="1547664" y="1203598"/>
            <a:ext cx="1584176" cy="165618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563888" y="195486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√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44008" y="339502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√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 animBg="1"/>
      <p:bldP spid="26" grpId="0"/>
      <p:bldP spid="28" grpId="0"/>
      <p:bldP spid="30" grpId="0"/>
      <p:bldP spid="31" grpId="0"/>
      <p:bldP spid="32" grpId="0" animBg="1"/>
      <p:bldP spid="34" grpId="0" animBg="1"/>
      <p:bldP spid="37" grpId="0"/>
      <p:bldP spid="38" grpId="0"/>
      <p:bldP spid="40" grpId="0" animBg="1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7153164941&amp;di=1ef001f4c233dafb0b45799d6911069b&amp;imgtype=0&amp;src=http%3A%2F%2Fimg.zcool.cn%2Fcommunity%2F01c0eb5a7567cba801213466a6cc18.png%401280w_1l_2o_100sh.png"/>
          <p:cNvPicPr>
            <a:picLocks noChangeAspect="1" noChangeArrowheads="1"/>
          </p:cNvPicPr>
          <p:nvPr/>
        </p:nvPicPr>
        <p:blipFill>
          <a:blip r:embed="rId2" cstate="print"/>
          <a:srcRect l="13333" t="7179" r="13333" b="10257"/>
          <a:stretch>
            <a:fillRect/>
          </a:stretch>
        </p:blipFill>
        <p:spPr bwMode="auto">
          <a:xfrm>
            <a:off x="7524329" y="33454"/>
            <a:ext cx="1247226" cy="2082460"/>
          </a:xfrm>
          <a:prstGeom prst="rect">
            <a:avLst/>
          </a:prstGeom>
          <a:noFill/>
        </p:spPr>
      </p:pic>
      <p:pic>
        <p:nvPicPr>
          <p:cNvPr id="1030" name="Picture 6" descr="http://www.puercn.com/ckeditor_assets/pictures/153903/content_5.jpg"/>
          <p:cNvPicPr>
            <a:picLocks noChangeAspect="1" noChangeArrowheads="1"/>
          </p:cNvPicPr>
          <p:nvPr/>
        </p:nvPicPr>
        <p:blipFill>
          <a:blip r:embed="rId3" cstate="print"/>
          <a:srcRect l="14527" r="17681"/>
          <a:stretch>
            <a:fillRect/>
          </a:stretch>
        </p:blipFill>
        <p:spPr bwMode="auto">
          <a:xfrm>
            <a:off x="1259632" y="1676496"/>
            <a:ext cx="792088" cy="1134821"/>
          </a:xfrm>
          <a:prstGeom prst="rect">
            <a:avLst/>
          </a:prstGeom>
          <a:noFill/>
        </p:spPr>
      </p:pic>
      <p:pic>
        <p:nvPicPr>
          <p:cNvPr id="1032" name="Picture 8" descr="http://5b0988e595225.cdn.sohucs.com/images/20170914/afd4fc28fd3342f3b77053add5aadfaf.jpeg"/>
          <p:cNvPicPr>
            <a:picLocks noChangeAspect="1" noChangeArrowheads="1"/>
          </p:cNvPicPr>
          <p:nvPr/>
        </p:nvPicPr>
        <p:blipFill>
          <a:blip r:embed="rId4" cstate="print"/>
          <a:srcRect l="17647" r="11765"/>
          <a:stretch>
            <a:fillRect/>
          </a:stretch>
        </p:blipFill>
        <p:spPr bwMode="auto">
          <a:xfrm>
            <a:off x="4270661" y="1779662"/>
            <a:ext cx="805395" cy="987972"/>
          </a:xfrm>
          <a:prstGeom prst="rect">
            <a:avLst/>
          </a:prstGeom>
          <a:noFill/>
        </p:spPr>
      </p:pic>
      <p:pic>
        <p:nvPicPr>
          <p:cNvPr id="1034" name="Picture 10" descr="http://pic.51yuansu.com/pic3/cover/02/57/35/59fb772066a9b_6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267494"/>
            <a:ext cx="563055" cy="1008112"/>
          </a:xfrm>
          <a:prstGeom prst="rect">
            <a:avLst/>
          </a:prstGeom>
          <a:noFill/>
        </p:spPr>
      </p:pic>
      <p:pic>
        <p:nvPicPr>
          <p:cNvPr id="1036" name="Picture 12" descr="http://pic17.photophoto.cn/20101029/0010023134520834_b.jpg"/>
          <p:cNvPicPr>
            <a:picLocks noChangeAspect="1" noChangeArrowheads="1"/>
          </p:cNvPicPr>
          <p:nvPr/>
        </p:nvPicPr>
        <p:blipFill>
          <a:blip r:embed="rId6" cstate="print"/>
          <a:srcRect r="77852"/>
          <a:stretch>
            <a:fillRect/>
          </a:stretch>
        </p:blipFill>
        <p:spPr bwMode="auto">
          <a:xfrm>
            <a:off x="4139952" y="78473"/>
            <a:ext cx="936104" cy="1485165"/>
          </a:xfrm>
          <a:prstGeom prst="rect">
            <a:avLst/>
          </a:prstGeom>
          <a:noFill/>
        </p:spPr>
      </p:pic>
      <p:pic>
        <p:nvPicPr>
          <p:cNvPr id="1038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291830"/>
            <a:ext cx="504056" cy="938808"/>
          </a:xfrm>
          <a:prstGeom prst="rect">
            <a:avLst/>
          </a:prstGeom>
          <a:noFill/>
        </p:spPr>
      </p:pic>
      <p:pic>
        <p:nvPicPr>
          <p:cNvPr id="9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3291830"/>
            <a:ext cx="504056" cy="938808"/>
          </a:xfrm>
          <a:prstGeom prst="rect">
            <a:avLst/>
          </a:prstGeom>
          <a:noFill/>
        </p:spPr>
      </p:pic>
      <p:pic>
        <p:nvPicPr>
          <p:cNvPr id="10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3291830"/>
            <a:ext cx="504056" cy="93880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835696" y="3219822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11560" y="451596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秦汉政治体制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896" y="451596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唐宋政治体制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48264" y="451596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明清政治体制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下箭头 15"/>
          <p:cNvSpPr/>
          <p:nvPr/>
        </p:nvSpPr>
        <p:spPr>
          <a:xfrm>
            <a:off x="1547664" y="1347614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7" name="下箭头 16"/>
          <p:cNvSpPr/>
          <p:nvPr/>
        </p:nvSpPr>
        <p:spPr>
          <a:xfrm>
            <a:off x="4499992" y="1347614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8" name="下箭头 17"/>
          <p:cNvSpPr/>
          <p:nvPr/>
        </p:nvSpPr>
        <p:spPr>
          <a:xfrm>
            <a:off x="8028384" y="2211710"/>
            <a:ext cx="288032" cy="864096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9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3291830"/>
            <a:ext cx="504056" cy="938808"/>
          </a:xfrm>
          <a:prstGeom prst="rect">
            <a:avLst/>
          </a:prstGeom>
          <a:noFill/>
        </p:spPr>
      </p:pic>
      <p:pic>
        <p:nvPicPr>
          <p:cNvPr id="20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3291830"/>
            <a:ext cx="504056" cy="938808"/>
          </a:xfrm>
          <a:prstGeom prst="rect">
            <a:avLst/>
          </a:prstGeom>
          <a:noFill/>
        </p:spPr>
      </p:pic>
      <p:pic>
        <p:nvPicPr>
          <p:cNvPr id="21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3291830"/>
            <a:ext cx="504056" cy="93880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860032" y="3219822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  <p:pic>
        <p:nvPicPr>
          <p:cNvPr id="23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3219822"/>
            <a:ext cx="504056" cy="938808"/>
          </a:xfrm>
          <a:prstGeom prst="rect">
            <a:avLst/>
          </a:prstGeom>
          <a:noFill/>
        </p:spPr>
      </p:pic>
      <p:pic>
        <p:nvPicPr>
          <p:cNvPr id="24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3219822"/>
            <a:ext cx="504056" cy="938808"/>
          </a:xfrm>
          <a:prstGeom prst="rect">
            <a:avLst/>
          </a:prstGeom>
          <a:noFill/>
        </p:spPr>
      </p:pic>
      <p:pic>
        <p:nvPicPr>
          <p:cNvPr id="25" name="Picture 14" descr="http://img.mp.itc.cn/upload/20160623/18774ee01a494e428b66e8e4d4ac8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04448" y="3219822"/>
            <a:ext cx="504056" cy="938808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8100392" y="3147814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  <p:sp>
        <p:nvSpPr>
          <p:cNvPr id="27" name="下箭头 26"/>
          <p:cNvSpPr/>
          <p:nvPr/>
        </p:nvSpPr>
        <p:spPr>
          <a:xfrm>
            <a:off x="1547664" y="2787774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9" name="下箭头 28"/>
          <p:cNvSpPr/>
          <p:nvPr/>
        </p:nvSpPr>
        <p:spPr>
          <a:xfrm>
            <a:off x="4499992" y="2859782"/>
            <a:ext cx="288032" cy="432048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8" name="燕尾形箭头 27"/>
          <p:cNvSpPr/>
          <p:nvPr/>
        </p:nvSpPr>
        <p:spPr>
          <a:xfrm>
            <a:off x="2339752" y="1203598"/>
            <a:ext cx="1224136" cy="122413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0" name="燕尾形箭头 29"/>
          <p:cNvSpPr/>
          <p:nvPr/>
        </p:nvSpPr>
        <p:spPr>
          <a:xfrm>
            <a:off x="5652120" y="1275606"/>
            <a:ext cx="1224136" cy="122413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-36512" y="123478"/>
            <a:ext cx="553998" cy="29523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中国古代政体演变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22" grpId="0"/>
      <p:bldP spid="26" grpId="0"/>
      <p:bldP spid="27" grpId="0" animBg="1"/>
      <p:bldP spid="29" grpId="0" animBg="1"/>
      <p:bldP spid="28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123478"/>
            <a:ext cx="7384334" cy="1754326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二、内陆边疆与明清易代</a:t>
            </a:r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36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dovechina.com/upload_files/article/76/2_20141103211127_MQ==.jpg"/>
          <p:cNvPicPr>
            <a:picLocks noChangeAspect="1" noChangeArrowheads="1"/>
          </p:cNvPicPr>
          <p:nvPr/>
        </p:nvPicPr>
        <p:blipFill>
          <a:blip r:embed="rId3" cstate="print"/>
          <a:srcRect r="14951"/>
          <a:stretch>
            <a:fillRect/>
          </a:stretch>
        </p:blipFill>
        <p:spPr bwMode="auto">
          <a:xfrm>
            <a:off x="2339752" y="267494"/>
            <a:ext cx="4536504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699792" y="4515966"/>
            <a:ext cx="4032448" cy="46166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1433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年左右的明朝形势图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0" y="3003798"/>
            <a:ext cx="1800200" cy="936104"/>
          </a:xfrm>
          <a:prstGeom prst="wedgeRoundRectCallout">
            <a:avLst>
              <a:gd name="adj1" fmla="val 155126"/>
              <a:gd name="adj2" fmla="val -385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＿藏族＿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7020272" y="1995686"/>
            <a:ext cx="1800200" cy="936104"/>
          </a:xfrm>
          <a:prstGeom prst="wedgeRoundRectCallout">
            <a:avLst>
              <a:gd name="adj1" fmla="val -112991"/>
              <a:gd name="adj2" fmla="val -11031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＿女真族＿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251520" y="1275606"/>
            <a:ext cx="1800200" cy="936104"/>
          </a:xfrm>
          <a:prstGeom prst="wedgeRoundRectCallout">
            <a:avLst>
              <a:gd name="adj1" fmla="val 155126"/>
              <a:gd name="adj2" fmla="val -385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＿蒙古族＿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123478"/>
            <a:ext cx="7384334" cy="1754326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二、内陆边疆与明清易代</a:t>
            </a:r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36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347614"/>
            <a:ext cx="7384334" cy="3108543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北方：蒙古族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西南：藏族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东北：女真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满洲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23478"/>
            <a:ext cx="8208912" cy="1384995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北方：蒙古族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）瓦剌与明朝冲突：土木之变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1449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年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）鞑靼俺答汗和议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1571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年：和平贸易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5778" name="Picture 2" descr="http://s10.sinaimg.cn/middle/4b35112906e751322d6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35646"/>
            <a:ext cx="4988074" cy="3310925"/>
          </a:xfrm>
          <a:prstGeom prst="rect">
            <a:avLst/>
          </a:prstGeom>
          <a:noFill/>
        </p:spPr>
      </p:pic>
      <p:pic>
        <p:nvPicPr>
          <p:cNvPr id="75780" name="Picture 4" descr="http://a3.att.hudong.com/60/84/0110000000000014472384379058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563638"/>
            <a:ext cx="2304256" cy="333553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8316416" y="1779662"/>
            <a:ext cx="576064" cy="2677656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瓦剌部首领也先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1.ssl.qhmsg.com/dr/270_500_/t015ba99db9bec4dda8.jpg?size=500x3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3168352" cy="239386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779912" y="339502"/>
            <a:ext cx="1512168" cy="1569660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俺答汗和三娘子修建的美岱召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28" name="Picture 4" descr="https://p1.ssl.qhmsg.com/dr/220__/t01d9e5bb9923035e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5" y="267494"/>
            <a:ext cx="3125245" cy="208823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67536" y="2499742"/>
            <a:ext cx="4176464" cy="461665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美岱召中的三娘子庙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30" name="Picture 6" descr="https://p1.ssl.qhmsg.com/dr/220__/t01030ef56cc4ae735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075806"/>
            <a:ext cx="2801944" cy="187220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31832" y="3363838"/>
            <a:ext cx="1512168" cy="1200329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三娘子庙中三娘子画像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32" name="Picture 8" descr="http://s12.sinaimg.cn/mw690/001k5yfTzy73GRoVtIT6b&amp;690"/>
          <p:cNvPicPr>
            <a:picLocks noChangeAspect="1" noChangeArrowheads="1"/>
          </p:cNvPicPr>
          <p:nvPr/>
        </p:nvPicPr>
        <p:blipFill>
          <a:blip r:embed="rId5" cstate="print"/>
          <a:srcRect l="23008" t="12850" r="18923" b="9800"/>
          <a:stretch>
            <a:fillRect/>
          </a:stretch>
        </p:blipFill>
        <p:spPr bwMode="auto">
          <a:xfrm>
            <a:off x="179512" y="1923678"/>
            <a:ext cx="3024336" cy="302433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275856" y="3003798"/>
            <a:ext cx="1224136" cy="1569660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阿拉坦汗（俺答汗）铜像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339502"/>
            <a:ext cx="7384334" cy="954107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西南：藏族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）僧官制度；           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）军政机构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1468978"/>
            <a:ext cx="3528392" cy="3046988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大宝法王，噶玛噶举派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大乘法王，萨迦派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大慈法王，格鲁派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阐化王，帕竹噶举派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赞善王，萨迦派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护教王，萨迦派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阐教王，止贡噶举派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辅教王，萨迦派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6136" y="1622286"/>
            <a:ext cx="2232248" cy="3046988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行都指挥使司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宣慰司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元帅府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招讨司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万户府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千户所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267494"/>
            <a:ext cx="3528392" cy="954107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东北：女真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满洲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）设官置守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146" name="Picture 2" descr="https://pic.baike.soso.com/p/20090920/20090920202514-1414207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5486"/>
            <a:ext cx="2790825" cy="4572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5536" y="1275606"/>
            <a:ext cx="3528392" cy="2677656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）女真崛起：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&lt;1&gt;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统一女真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&lt;2&gt;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建立后金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&lt;3&gt;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改称满洲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&lt;4&gt;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称帝改清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&lt;5&gt;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入关统一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1924" name="Picture 4" descr="https://timgsa.baidu.com/timg?image&amp;quality=80&amp;size=b9999_10000&amp;sec=1537277554247&amp;di=ae1ca8483afa669b631b223275faaa9d&amp;imgtype=0&amp;src=http%3A%2F%2Fs11.sinaimg.cn%2Fbmiddle%2F002hN2gxzy72HJsQIS60a%266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499742"/>
            <a:ext cx="4752528" cy="2434458"/>
          </a:xfrm>
          <a:prstGeom prst="rect">
            <a:avLst/>
          </a:prstGeom>
          <a:noFill/>
        </p:spPr>
      </p:pic>
      <p:pic>
        <p:nvPicPr>
          <p:cNvPr id="81922" name="Picture 2" descr="https://timgsa.baidu.com/timg?image&amp;quality=80&amp;size=b9999_10000&amp;sec=1537277481039&amp;di=6104773ace3047ab50ce3bdd1fd6290a&amp;imgtype=0&amp;src=http%3A%2F%2Fwww.jlds110.com%2Finclude%2Fueditor%2Fphp%2Fupload%2F20160504%2F1462344470325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032126" cy="2499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123478"/>
            <a:ext cx="7384334" cy="1754326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三、海上交通与沿海形势</a:t>
            </a:r>
            <a:endParaRPr lang="en-US" altLang="zh-CN" sz="36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36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347614"/>
            <a:ext cx="7384334" cy="3108543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郑和下西洋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戚继光抗倭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欧洲殖民侵略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494"/>
            <a:ext cx="4464496" cy="523220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郑和下西洋（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1405-1433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" name="Picture 2" descr="下西洋"/>
          <p:cNvPicPr>
            <a:picLocks noChangeAspect="1" noChangeArrowheads="1"/>
          </p:cNvPicPr>
          <p:nvPr/>
        </p:nvPicPr>
        <p:blipFill>
          <a:blip r:embed="rId2" cstate="print"/>
          <a:srcRect b="22278"/>
          <a:stretch>
            <a:fillRect/>
          </a:stretch>
        </p:blipFill>
        <p:spPr bwMode="auto">
          <a:xfrm>
            <a:off x="251520" y="1288272"/>
            <a:ext cx="8532440" cy="3947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716016" y="195486"/>
            <a:ext cx="3960440" cy="1323439"/>
          </a:xfrm>
          <a:prstGeom prst="rect">
            <a:avLst/>
          </a:prstGeom>
          <a:noFill/>
          <a:ln w="38100" cmpd="tri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隶书"/>
                <a:ea typeface="楷体" pitchFamily="49" charset="-122"/>
              </a:rPr>
              <a:t>世界航海史上的壮举！</a:t>
            </a:r>
            <a:endParaRPr lang="en-US" altLang="zh-CN" sz="4000" b="1" dirty="0" smtClean="0">
              <a:solidFill>
                <a:srgbClr val="FF0000"/>
              </a:solidFill>
              <a:latin typeface="隶书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35" name="Group 71"/>
          <p:cNvGraphicFramePr>
            <a:graphicFrameLocks noGrp="1"/>
          </p:cNvGraphicFramePr>
          <p:nvPr>
            <p:ph/>
          </p:nvPr>
        </p:nvGraphicFramePr>
        <p:xfrm>
          <a:off x="250825" y="681037"/>
          <a:ext cx="8569648" cy="4382139"/>
        </p:xfrm>
        <a:graphic>
          <a:graphicData uri="http://schemas.openxmlformats.org/drawingml/2006/table">
            <a:tbl>
              <a:tblPr/>
              <a:tblGrid>
                <a:gridCol w="1386823"/>
                <a:gridCol w="2515484"/>
                <a:gridCol w="3083164"/>
                <a:gridCol w="1584177"/>
              </a:tblGrid>
              <a:tr h="5225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项目</a:t>
                      </a:r>
                      <a:r>
                        <a:rPr kumimoji="0" lang="en-US" altLang="zh-CN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~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郑和下西洋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哥伦布航海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</a:t>
                      </a: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比较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时间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1405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年</a:t>
                      </a: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—1433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年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1492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年</a:t>
                      </a: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—1504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年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开始早</a:t>
                      </a:r>
                      <a:endParaRPr kumimoji="0" lang="en-US" altLang="zh-CN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持续久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538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出航次数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7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4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次数多</a:t>
                      </a:r>
                      <a:endParaRPr kumimoji="0" lang="en-US" altLang="zh-CN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规模大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8075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船只数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200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艘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艘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10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最大船只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长</a:t>
                      </a:r>
                      <a:r>
                        <a:rPr kumimoji="0" lang="en-US" altLang="zh-CN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151.8</a:t>
                      </a: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，宽</a:t>
                      </a:r>
                      <a:r>
                        <a:rPr kumimoji="0" lang="en-US" altLang="zh-CN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61.6</a:t>
                      </a: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，载</a:t>
                      </a:r>
                      <a:r>
                        <a:rPr kumimoji="0" lang="en-US" altLang="zh-CN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1000</a:t>
                      </a: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吨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长</a:t>
                      </a: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24.5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米，宽</a:t>
                      </a: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6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米，载重</a:t>
                      </a: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吨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  </a:t>
                      </a: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36907" name="Text Box 43"/>
          <p:cNvSpPr txBox="1">
            <a:spLocks noChangeArrowheads="1"/>
          </p:cNvSpPr>
          <p:nvPr/>
        </p:nvSpPr>
        <p:spPr bwMode="auto">
          <a:xfrm>
            <a:off x="179388" y="86916"/>
            <a:ext cx="65516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FFFF66"/>
                </a:solidFill>
              </a:rPr>
              <a:t>郑和航海与哥伦布航海的比较：</a:t>
            </a:r>
            <a:endParaRPr lang="zh-CN" altLang="en-US" sz="3600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988516"/>
            <a:ext cx="8208912" cy="4154984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永乐七年明成祖敕：“谕四方海外诸番王及头目人等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祗（</a:t>
            </a:r>
            <a:r>
              <a:rPr lang="en-US" altLang="zh-CN" sz="2400" dirty="0" err="1" smtClean="0">
                <a:latin typeface="黑体" pitchFamily="49" charset="-122"/>
                <a:ea typeface="黑体" pitchFamily="49" charset="-122"/>
              </a:rPr>
              <a:t>zhī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恭敬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）顺天道，恪遵朕言，循理安分，勿得违越；不可欺寡，不可凌弱，庶几共享太平之福。若有摅（</a:t>
            </a:r>
            <a:r>
              <a:rPr lang="en-US" altLang="zh-CN" sz="2400" dirty="0" err="1" smtClean="0">
                <a:latin typeface="黑体" pitchFamily="49" charset="-122"/>
                <a:ea typeface="黑体" pitchFamily="49" charset="-122"/>
              </a:rPr>
              <a:t>shū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表示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）诚来朝，咸锡（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赐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）皆赏。”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                       ——《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郑和家谱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勅海外诸番条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宣德六年郑和总结：“皇明混一海宇，超三代而轶（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yì</a:t>
            </a:r>
            <a:r>
              <a:rPr lang="zh-CN" altLang="en-US" sz="2400" dirty="0" smtClean="0"/>
              <a:t>超过）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汉唐，际天极地，罔不臣妾。 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… …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若海外诸番，实为遐壤，皆捧琛执贽，重译来朝。皇上嘉其忠诚，命和等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赍（</a:t>
            </a:r>
            <a:r>
              <a:rPr lang="en-US" altLang="zh-CN" sz="2400" dirty="0" err="1" smtClean="0">
                <a:latin typeface="黑体" pitchFamily="49" charset="-122"/>
                <a:ea typeface="黑体" pitchFamily="49" charset="-122"/>
              </a:rPr>
              <a:t>jī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持，带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）币往赉（</a:t>
            </a:r>
            <a:r>
              <a:rPr lang="en-US" altLang="zh-CN" sz="2400" dirty="0" err="1" smtClean="0">
                <a:latin typeface="黑体" pitchFamily="49" charset="-122"/>
                <a:ea typeface="黑体" pitchFamily="49" charset="-122"/>
              </a:rPr>
              <a:t>lài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赐予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）之，所以宣德化而柔远人也。”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                       ——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郑和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天妃灵应之纪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  <a:p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95486"/>
            <a:ext cx="8784976" cy="46166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阅读思考：郑和与西欧两种远洋航行的目的有什么不同？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34378"/>
          <a:stretch>
            <a:fillRect/>
          </a:stretch>
        </p:blipFill>
        <p:spPr bwMode="auto">
          <a:xfrm>
            <a:off x="2602160" y="0"/>
            <a:ext cx="3986064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99542"/>
            <a:ext cx="7920880" cy="3796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9024" y="4587974"/>
            <a:ext cx="8533456" cy="400110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                ——《</a:t>
            </a:r>
            <a:r>
              <a:rPr lang="zh-CN" altLang="en-US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普通高中教科书</a:t>
            </a:r>
            <a:r>
              <a:rPr lang="en-US" altLang="zh-CN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历史</a:t>
            </a:r>
            <a:r>
              <a:rPr lang="en-US" altLang="zh-CN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必修</a:t>
            </a:r>
            <a:r>
              <a:rPr lang="en-US" altLang="zh-CN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中外历史纲要下</a:t>
            </a:r>
            <a:r>
              <a:rPr lang="en-US" altLang="zh-CN" sz="20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0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07" name="Text Box 43"/>
          <p:cNvSpPr txBox="1">
            <a:spLocks noChangeArrowheads="1"/>
          </p:cNvSpPr>
          <p:nvPr/>
        </p:nvSpPr>
        <p:spPr bwMode="auto">
          <a:xfrm>
            <a:off x="179388" y="86916"/>
            <a:ext cx="65516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FFFF66"/>
                </a:solidFill>
              </a:rPr>
              <a:t>郑和航海与哥伦布航海的比较：</a:t>
            </a:r>
            <a:endParaRPr lang="zh-CN" altLang="en-US" sz="3600" dirty="0">
              <a:solidFill>
                <a:srgbClr val="FFFF6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843558"/>
            <a:ext cx="1692696" cy="46166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目的不同：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715766"/>
            <a:ext cx="2556792" cy="46166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结局和影响不同：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024" y="1563638"/>
            <a:ext cx="8784976" cy="830997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明朝政治目的为主，宣扬国威；欧洲经济目的为主，寻求市场和原料。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024" y="3363838"/>
            <a:ext cx="8784976" cy="1569660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郑和远航被废止，明朝闭关锁国，中国丧失开拓国际市场参与国际竞争的大好时机，开始落后于世界潮流；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西欧走上殖民扩张道路，资本主义迅速发展，成为世界主导力量，同时给东方国家和人民带来灾难。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195486"/>
            <a:ext cx="2808312" cy="255454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有没有一种兼顾经济发展改善民生和促进国际和平实现共赢的道路？</a:t>
            </a:r>
            <a:endParaRPr lang="zh-CN" altLang="en-US" sz="32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67494"/>
            <a:ext cx="3672408" cy="523220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“一带一路”倡议</a:t>
            </a:r>
            <a:endParaRPr lang="zh-CN" altLang="en-US" sz="28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9872" y="1041579"/>
            <a:ext cx="5184576" cy="1384995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为什么能够以共建“一带一路”为实践平台推动构建人类命运共同体？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2859782"/>
            <a:ext cx="8784976" cy="2308324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习近平认为基于以下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点：</a:t>
            </a:r>
            <a:br>
              <a:rPr lang="zh-CN" altLang="en-US" sz="2400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从我国改革开放和长远发展出发；</a:t>
            </a:r>
          </a:p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符合中华民族历来秉持的天下大同理念；</a:t>
            </a:r>
          </a:p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符合中国人怀柔远人、和谐万邦的天下观。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                   ——《</a:t>
            </a:r>
            <a:r>
              <a:rPr lang="zh-CN" altLang="en-US" sz="2400" dirty="0" smtClean="0"/>
              <a:t>习近平在推进“一带一路”建设工作</a:t>
            </a:r>
            <a:r>
              <a:rPr lang="en-US" altLang="zh-CN" sz="2400" dirty="0" smtClean="0"/>
              <a:t>5</a:t>
            </a:r>
            <a:r>
              <a:rPr lang="zh-CN" altLang="en-US" sz="2400" dirty="0" smtClean="0"/>
              <a:t>周年座谈会讲话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1347614"/>
            <a:ext cx="7384334" cy="1815882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戚继光抗倭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ss1.bdstatic.com/9vo3dSag_xI4khGkpoWK1HF6hhy/baike/c0%3Dbaike150%2C5%2C5%2C150%2C50/sign=fd79aaf050b5c9ea76fe0bb1b450dd65/8c1001e93901213f71ecd2275fe736d12e2e95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5599" y="123478"/>
            <a:ext cx="3010897" cy="473199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51470"/>
            <a:ext cx="5151516" cy="2677656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倭寇概况：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历程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  <a:sym typeface="Wingdings" pitchFamily="2" charset="2"/>
              </a:rPr>
              <a:t>:(1)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元末开始；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明中期（嘉靖朝）猖獗；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(3)1563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年戚继光等荡平倭寇。</a:t>
            </a:r>
            <a:endParaRPr lang="en-US" altLang="zh-CN" sz="24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构成：</a:t>
            </a:r>
            <a:r>
              <a:rPr lang="zh-CN" altLang="en-US" sz="2400" dirty="0" smtClean="0"/>
              <a:t> 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明史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日本传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：“大抵真倭十之三，从倭者十之七”。从之者大多是中国东南地区走私商人。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4016" y="2787774"/>
            <a:ext cx="5796136" cy="2308324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阅读教材思考：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明朝中期，倭寇猖獗的原因主要是什么？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戚继光荡平倭寇后东南形势得以稳定下来的真正原因是什么？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这段历史的教训和经验有哪些？你从中得到哪些启示？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1347614"/>
            <a:ext cx="7384334" cy="954107"/>
          </a:xfrm>
          <a:prstGeom prst="rect">
            <a:avLst/>
          </a:prstGeom>
          <a:noFill/>
          <a:ln w="50800" cmpd="tri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欧洲殖民侵略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95486"/>
            <a:ext cx="8286808" cy="1569660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概况：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背景：新航路开辟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表现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：（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1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）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1557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年（嘉靖三十六年）葡萄牙窃据澳门</a:t>
            </a:r>
            <a:endParaRPr lang="en-US" altLang="zh-CN" sz="2400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  <a:p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        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（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2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）荷兰、西班牙侵占台湾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5148064" y="2283718"/>
            <a:ext cx="3096344" cy="2664296"/>
          </a:xfrm>
          <a:prstGeom prst="wedgeRoundRectCallout">
            <a:avLst>
              <a:gd name="adj1" fmla="val -111713"/>
              <a:gd name="adj2" fmla="val -7478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课后阅读第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15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课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明清经济与文化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并必要扩展阅读，思考：西方殖民者东来给中国带来哪些影响？中国又有哪些反应？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07904" y="195486"/>
            <a:ext cx="1656184" cy="461665"/>
          </a:xfrm>
          <a:prstGeom prst="rect">
            <a:avLst/>
          </a:prstGeom>
          <a:noFill/>
          <a:ln w="50800" cmpd="tri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本课小结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915566"/>
            <a:ext cx="6624736" cy="830997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）明朝废除宰相制度，形成内阁制，君主专制空前加强，也导致宦官专权严重。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3435846"/>
            <a:ext cx="6624736" cy="1569660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）明朝面临着海外贸易发展的新的历史机遇，但在短暂的郑和下西洋之后坚持闭关锁国与海禁政策，引发倭寇猖獗，丧失与西方殖民者争夺市场的机遇。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995686"/>
            <a:ext cx="6624736" cy="1200329"/>
          </a:xfrm>
          <a:prstGeom prst="rect">
            <a:avLst/>
          </a:prstGeom>
          <a:noFill/>
          <a:ln w="50800" cmpd="tri">
            <a:solidFill>
              <a:srgbClr val="9E4E1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）明朝对内陆边疆问题的处理得当之处巩固强化了统一多民族国家，处理不好的地方导致王朝被取代。</a:t>
            </a:r>
            <a:endParaRPr lang="zh-CN" altLang="en-US" sz="2400" dirty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7164288" y="915566"/>
            <a:ext cx="432048" cy="2376264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812360" y="987574"/>
            <a:ext cx="864096" cy="1569660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传统问题的新发展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7236296" y="3363838"/>
            <a:ext cx="216024" cy="1707654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812360" y="3363838"/>
            <a:ext cx="864096" cy="1569660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新挑战的传统应对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000" b="1" dirty="0" smtClean="0">
                <a:solidFill>
                  <a:schemeClr val="tx1"/>
                </a:solidFill>
                <a:ea typeface="隶书"/>
              </a:rPr>
              <a:t>谢谢大家！</a:t>
            </a:r>
            <a:endParaRPr lang="zh-CN" altLang="en-US" sz="8000" b="1" dirty="0">
              <a:solidFill>
                <a:schemeClr val="tx1"/>
              </a:solidFill>
              <a:ea typeface="隶书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chemeClr val="tx1"/>
                </a:solidFill>
                <a:ea typeface="隶书"/>
              </a:rPr>
              <a:t>再见</a:t>
            </a:r>
            <a:endParaRPr lang="zh-CN" altLang="en-US" sz="8000" b="1" dirty="0">
              <a:solidFill>
                <a:schemeClr val="tx1"/>
              </a:solidFill>
              <a:ea typeface="隶书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23583</TotalTime>
  <Words>1703</Words>
  <Application>Microsoft Office PowerPoint</Application>
  <PresentationFormat>全屏显示(16:9)</PresentationFormat>
  <Paragraphs>158</Paragraphs>
  <Slides>25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第四单元 明清中国版图的奠定与面临的挑战 第13课 从明朝建立到清朝入关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谢谢大家！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2015-03-16T06:14:28Z</dcterms:created>
  <dcterms:modified xsi:type="dcterms:W3CDTF">2018-10-11T06:05:16Z</dcterms:modified>
</cp:coreProperties>
</file>