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67" r:id="rId2"/>
    <p:sldId id="479" r:id="rId3"/>
    <p:sldId id="480" r:id="rId4"/>
    <p:sldId id="481" r:id="rId5"/>
    <p:sldId id="482" r:id="rId6"/>
    <p:sldId id="483" r:id="rId7"/>
    <p:sldId id="484" r:id="rId8"/>
    <p:sldId id="489" r:id="rId9"/>
    <p:sldId id="505" r:id="rId10"/>
    <p:sldId id="506" r:id="rId11"/>
    <p:sldId id="507" r:id="rId12"/>
    <p:sldId id="508" r:id="rId13"/>
    <p:sldId id="509" r:id="rId14"/>
    <p:sldId id="510" r:id="rId15"/>
    <p:sldId id="492" r:id="rId16"/>
    <p:sldId id="512" r:id="rId17"/>
    <p:sldId id="522" r:id="rId18"/>
    <p:sldId id="523" r:id="rId19"/>
    <p:sldId id="511" r:id="rId20"/>
    <p:sldId id="513" r:id="rId21"/>
    <p:sldId id="517" r:id="rId22"/>
    <p:sldId id="520" r:id="rId23"/>
    <p:sldId id="525" r:id="rId24"/>
    <p:sldId id="524" r:id="rId2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PTer_Tang" initials="" lastIdx="1" clrIdx="0"/>
  <p:cmAuthor id="1" name="pc" initials="p" lastIdx="1"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063"/>
        <p:guide pos="2871"/>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2020/6/28</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03223D2-DDBC-4A5A-BBB4-61558A13F12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F7C031-8FAC-4BDE-8107-8BF4C15E3FEC}" type="datetimeFigureOut">
              <a:rPr lang="zh-CN" altLang="en-US" smtClean="0"/>
              <a:pPr/>
              <a:t>2020/6/28</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3223D2-DDBC-4A5A-BBB4-61558A13F12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audio1.wav"/><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26032;&#24314;&#25991;&#20214;&#22841;/31&#20013;&#36884;&#23707;&#22823;&#36133;&#26085;&#33328;A&#8212;&#22312;&#32447;&#25773;&#25918;&#8212;&#20248;&#37239;&#32593;&#65292;&#35270;&#39057;&#39640;&#28165;&#22312;&#32447;&#35266;&#30475;..flv"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hyperlink" Target="http://www.zxls.com/UploadFiles/&#20108;&#25112;.ppt" TargetMode="External"/><Relationship Id="rId2" Type="http://schemas.openxmlformats.org/officeDocument/2006/relationships/slide" Target="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gif"/><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13.jpe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2"/>
          <a:stretch>
            <a:fillRect/>
          </a:stretch>
        </p:blipFill>
        <p:spPr>
          <a:xfrm>
            <a:off x="-304800" y="-228600"/>
            <a:ext cx="9753600" cy="7315200"/>
          </a:xfrm>
          <a:prstGeom prst="rect">
            <a:avLst/>
          </a:prstGeom>
        </p:spPr>
      </p:pic>
      <p:sp>
        <p:nvSpPr>
          <p:cNvPr id="4101" name="标题 1"/>
          <p:cNvSpPr txBox="1"/>
          <p:nvPr/>
        </p:nvSpPr>
        <p:spPr bwMode="auto">
          <a:xfrm>
            <a:off x="155575" y="1350010"/>
            <a:ext cx="8832215" cy="15519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zh-CN" sz="3600" b="1">
                <a:latin typeface="黑体" panose="02010609060101010101" pitchFamily="49" charset="-122"/>
                <a:ea typeface="黑体" panose="02010609060101010101" pitchFamily="49" charset="-122"/>
              </a:rPr>
              <a:t>第</a:t>
            </a:r>
            <a:r>
              <a:rPr lang="en-US" altLang="zh-CN" sz="3600" b="1">
                <a:latin typeface="黑体" panose="02010609060101010101" pitchFamily="49" charset="-122"/>
                <a:ea typeface="黑体" panose="02010609060101010101" pitchFamily="49" charset="-122"/>
              </a:rPr>
              <a:t>17</a:t>
            </a:r>
            <a:r>
              <a:rPr lang="zh-CN" altLang="en-US" sz="3600" b="1">
                <a:latin typeface="黑体" panose="02010609060101010101" pitchFamily="49" charset="-122"/>
                <a:ea typeface="黑体" panose="02010609060101010101" pitchFamily="49" charset="-122"/>
              </a:rPr>
              <a:t>课 </a:t>
            </a:r>
          </a:p>
          <a:p>
            <a:pPr algn="ctr">
              <a:spcBef>
                <a:spcPct val="0"/>
              </a:spcBef>
              <a:buNone/>
            </a:pPr>
            <a:r>
              <a:rPr lang="zh-CN" altLang="en-US" sz="3600" b="1">
                <a:latin typeface="黑体" panose="02010609060101010101" pitchFamily="49" charset="-122"/>
                <a:ea typeface="黑体" panose="02010609060101010101" pitchFamily="49" charset="-122"/>
              </a:rPr>
              <a:t>第二次世界大战与战后国际秩序的形成</a:t>
            </a:r>
            <a:endParaRPr lang="zh-CN" altLang="en-US" sz="3600" b="1">
              <a:solidFill>
                <a:srgbClr val="FF0000"/>
              </a:solidFill>
              <a:latin typeface="微软雅黑" panose="020B0503020204020204" pitchFamily="34" charset="-122"/>
              <a:ea typeface="微软雅黑" panose="020B0503020204020204" pitchFamily="34" charset="-122"/>
            </a:endParaRPr>
          </a:p>
        </p:txBody>
      </p:sp>
      <p:sp>
        <p:nvSpPr>
          <p:cNvPr id="9" name="内容占位符 2"/>
          <p:cNvSpPr txBox="1"/>
          <p:nvPr/>
        </p:nvSpPr>
        <p:spPr>
          <a:xfrm>
            <a:off x="267335" y="3586480"/>
            <a:ext cx="8608060" cy="927735"/>
          </a:xfrm>
          <a:prstGeom prst="rect">
            <a:avLst/>
          </a:prstGeom>
        </p:spPr>
        <p:txBody>
          <a:bodyPr>
            <a:normAutofit/>
          </a:bodyPr>
          <a:lstStyle>
            <a:lvl1pPr marL="812800" indent="-812800" algn="l" rtl="0" eaLnBrk="0" fontAlgn="base" hangingPunct="0">
              <a:spcBef>
                <a:spcPct val="20000"/>
              </a:spcBef>
              <a:spcAft>
                <a:spcPct val="0"/>
              </a:spcAft>
              <a:buAutoNum type="ea1JpnChsDbPeriod"/>
              <a:defRPr sz="3200" kern="1200">
                <a:solidFill>
                  <a:schemeClr val="tx1"/>
                </a:solidFill>
                <a:latin typeface="+mn-lt"/>
                <a:ea typeface="+mn-ea"/>
                <a:cs typeface="+mn-cs"/>
              </a:defRPr>
            </a:lvl1pPr>
            <a:lvl2pPr marL="1168400" indent="-711200" algn="l" rtl="0" eaLnBrk="0" fontAlgn="base" hangingPunct="0">
              <a:spcBef>
                <a:spcPct val="20000"/>
              </a:spcBef>
              <a:spcAft>
                <a:spcPct val="0"/>
              </a:spcAft>
              <a:buAutoNum type="arabicPeriod"/>
              <a:defRPr sz="2800" kern="1200">
                <a:solidFill>
                  <a:schemeClr val="tx1"/>
                </a:solidFill>
                <a:latin typeface="+mn-lt"/>
                <a:ea typeface="+mn-ea"/>
                <a:cs typeface="+mn-cs"/>
              </a:defRPr>
            </a:lvl2pPr>
            <a:lvl3pPr marL="1524000" indent="-609600" algn="l" rtl="0" eaLnBrk="0" fontAlgn="base" hangingPunct="0">
              <a:spcBef>
                <a:spcPct val="20000"/>
              </a:spcBef>
              <a:spcAft>
                <a:spcPct val="0"/>
              </a:spcAft>
              <a:buAutoNum type="circleNumDbPlain"/>
              <a:defRPr sz="2400" kern="1200">
                <a:solidFill>
                  <a:schemeClr val="tx1"/>
                </a:solidFill>
                <a:latin typeface="+mn-lt"/>
                <a:ea typeface="+mn-ea"/>
                <a:cs typeface="+mn-cs"/>
              </a:defRPr>
            </a:lvl3pPr>
            <a:lvl4pPr marL="1879600" indent="-508000" algn="l" rtl="0" eaLnBrk="0" fontAlgn="base" hangingPunct="0">
              <a:spcBef>
                <a:spcPct val="20000"/>
              </a:spcBef>
              <a:spcAft>
                <a:spcPct val="0"/>
              </a:spcAft>
              <a:buAutoNum type="alphaLcPeriod"/>
              <a:defRPr sz="2000" kern="1200">
                <a:solidFill>
                  <a:schemeClr val="tx1"/>
                </a:solidFill>
                <a:latin typeface="+mn-lt"/>
                <a:ea typeface="+mn-ea"/>
                <a:cs typeface="+mn-cs"/>
              </a:defRPr>
            </a:lvl4pPr>
            <a:lvl5pPr marL="2336800" indent="-508000" algn="l" rtl="0" eaLnBrk="0" fontAlgn="base" hangingPunct="0">
              <a:spcBef>
                <a:spcPct val="20000"/>
              </a:spcBef>
              <a:spcAft>
                <a:spcPct val="0"/>
              </a:spcAft>
              <a:buAutoNum type="alphaLcParen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514350">
              <a:buNone/>
              <a:defRPr/>
            </a:pPr>
            <a:r>
              <a:rPr lang="en-US" altLang="zh-CN" b="1" smtClean="0">
                <a:solidFill>
                  <a:prstClr val="black"/>
                </a:solidFill>
                <a:latin typeface="等线" panose="02010600030101010101" charset="-122"/>
              </a:rPr>
              <a:t> </a:t>
            </a:r>
            <a:endParaRPr lang="zh-CN" altLang="en-US" b="1" dirty="0"/>
          </a:p>
          <a:p>
            <a:pPr marL="0" indent="0" defTabSz="514350">
              <a:buNone/>
              <a:defRPr/>
            </a:pPr>
            <a:endParaRPr lang="zh-CN" altLang="en-US" sz="2800" b="1" dirty="0">
              <a:latin typeface="+mn-ea"/>
            </a:endParaRPr>
          </a:p>
          <a:p>
            <a:pPr marL="0" indent="0" defTabSz="514350">
              <a:buNone/>
              <a:defRPr/>
            </a:pPr>
            <a:endParaRPr lang="en-US" altLang="zh-CN" sz="2195" b="1" dirty="0">
              <a:solidFill>
                <a:prstClr val="black"/>
              </a:solidFill>
              <a:latin typeface="等线" panose="02010600030101010101" charset="-122"/>
            </a:endParaRPr>
          </a:p>
          <a:p>
            <a:pPr marL="0" indent="0" defTabSz="514350">
              <a:buNone/>
              <a:defRPr/>
            </a:pPr>
            <a:endParaRPr lang="zh-CN" altLang="en-US" sz="1350" b="1" dirty="0">
              <a:solidFill>
                <a:prstClr val="black"/>
              </a:solidFill>
              <a:latin typeface="等线" panose="02010600030101010101"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5"/>
          <p:cNvSpPr txBox="1"/>
          <p:nvPr/>
        </p:nvSpPr>
        <p:spPr>
          <a:xfrm>
            <a:off x="1709737" y="3417094"/>
            <a:ext cx="2052638" cy="300082"/>
          </a:xfrm>
          <a:prstGeom prst="rect">
            <a:avLst/>
          </a:prstGeom>
          <a:noFill/>
          <a:ln w="9525">
            <a:noFill/>
          </a:ln>
        </p:spPr>
        <p:txBody>
          <a:bodyPr>
            <a:spAutoFit/>
          </a:bodyPr>
          <a:lstStyle/>
          <a:p>
            <a:pPr>
              <a:spcBef>
                <a:spcPct val="50000"/>
              </a:spcBef>
            </a:pPr>
            <a:r>
              <a:rPr lang="en-US" altLang="zh-CN" sz="1350">
                <a:solidFill>
                  <a:schemeClr val="bg1"/>
                </a:solidFill>
                <a:latin typeface="Arial" panose="020B0604020202020204" pitchFamily="34" charset="0"/>
              </a:rPr>
              <a:t> </a:t>
            </a:r>
          </a:p>
        </p:txBody>
      </p:sp>
      <p:sp>
        <p:nvSpPr>
          <p:cNvPr id="2060" name="Text Box 12"/>
          <p:cNvSpPr txBox="1"/>
          <p:nvPr/>
        </p:nvSpPr>
        <p:spPr>
          <a:xfrm>
            <a:off x="846535" y="1577370"/>
            <a:ext cx="1925265" cy="1569660"/>
          </a:xfrm>
          <a:prstGeom prst="rect">
            <a:avLst/>
          </a:prstGeom>
          <a:noFill/>
          <a:ln w="28575" cap="flat" cmpd="sng">
            <a:solidFill>
              <a:schemeClr val="tx1"/>
            </a:solidFill>
            <a:prstDash val="solid"/>
            <a:miter/>
            <a:headEnd type="none" w="med" len="med"/>
            <a:tailEnd type="none" w="med" len="med"/>
          </a:ln>
        </p:spPr>
        <p:txBody>
          <a:bodyPr wrap="square" anchor="ctr">
            <a:spAutoFit/>
          </a:bodyPr>
          <a:lstStyle/>
          <a:p>
            <a:pPr>
              <a:spcBef>
                <a:spcPct val="50000"/>
              </a:spcBef>
            </a:pPr>
            <a:r>
              <a:rPr lang="zh-CN" altLang="en-US" sz="2400" b="1" dirty="0">
                <a:latin typeface="楷体_GB2312" panose="02010609030101010101" pitchFamily="49" charset="-122"/>
                <a:ea typeface="楷体_GB2312" panose="02010609030101010101" pitchFamily="49" charset="-122"/>
              </a:rPr>
              <a:t>一战后</a:t>
            </a:r>
            <a:r>
              <a:rPr lang="zh-CN" altLang="en-US" sz="2400" b="1" dirty="0">
                <a:latin typeface="Arial" panose="020B0604020202020204" pitchFamily="34" charset="0"/>
                <a:ea typeface="楷体_GB2312" panose="02010609030101010101" pitchFamily="49" charset="-122"/>
              </a:rPr>
              <a:t>“</a:t>
            </a:r>
            <a:r>
              <a:rPr lang="zh-CN" altLang="en-US" sz="2400" b="1" dirty="0">
                <a:latin typeface="楷体_GB2312" panose="02010609030101010101" pitchFamily="49" charset="-122"/>
                <a:ea typeface="楷体_GB2312" panose="02010609030101010101" pitchFamily="49" charset="-122"/>
              </a:rPr>
              <a:t>凡尔赛</a:t>
            </a:r>
            <a:r>
              <a:rPr lang="en-US" altLang="zh-CN" sz="2400" b="1">
                <a:latin typeface="Arial" panose="020B0604020202020204" pitchFamily="34" charset="0"/>
                <a:ea typeface="楷体_GB2312" panose="02010609030101010101" pitchFamily="49" charset="-122"/>
              </a:rPr>
              <a:t>—</a:t>
            </a:r>
            <a:r>
              <a:rPr lang="zh-CN" altLang="en-US" sz="2400" b="1" dirty="0">
                <a:latin typeface="楷体_GB2312" panose="02010609030101010101" pitchFamily="49" charset="-122"/>
                <a:ea typeface="楷体_GB2312" panose="02010609030101010101" pitchFamily="49" charset="-122"/>
              </a:rPr>
              <a:t>华盛顿</a:t>
            </a:r>
            <a:r>
              <a:rPr lang="zh-CN" altLang="en-US" sz="2400" b="1" dirty="0">
                <a:latin typeface="Arial" panose="020B0604020202020204" pitchFamily="34" charset="0"/>
                <a:ea typeface="楷体_GB2312" panose="02010609030101010101" pitchFamily="49" charset="-122"/>
              </a:rPr>
              <a:t>”</a:t>
            </a:r>
            <a:r>
              <a:rPr lang="zh-CN" altLang="en-US" sz="2400" b="1" dirty="0">
                <a:latin typeface="楷体_GB2312" panose="02010609030101010101" pitchFamily="49" charset="-122"/>
                <a:ea typeface="楷体_GB2312" panose="02010609030101010101" pitchFamily="49" charset="-122"/>
              </a:rPr>
              <a:t>体系建立</a:t>
            </a:r>
          </a:p>
        </p:txBody>
      </p:sp>
      <p:sp>
        <p:nvSpPr>
          <p:cNvPr id="3077" name="Text Box 13"/>
          <p:cNvSpPr txBox="1"/>
          <p:nvPr/>
        </p:nvSpPr>
        <p:spPr>
          <a:xfrm>
            <a:off x="4286250" y="2000250"/>
            <a:ext cx="1200150" cy="300082"/>
          </a:xfrm>
          <a:prstGeom prst="rect">
            <a:avLst/>
          </a:prstGeom>
          <a:noFill/>
          <a:ln w="9525">
            <a:noFill/>
          </a:ln>
        </p:spPr>
        <p:txBody>
          <a:bodyPr>
            <a:spAutoFit/>
          </a:bodyPr>
          <a:lstStyle/>
          <a:p>
            <a:pPr>
              <a:spcBef>
                <a:spcPct val="50000"/>
              </a:spcBef>
            </a:pPr>
            <a:endParaRPr lang="zh-CN" altLang="zh-CN" sz="1350" dirty="0">
              <a:latin typeface="Arial" panose="020B0604020202020204" pitchFamily="34" charset="0"/>
            </a:endParaRPr>
          </a:p>
        </p:txBody>
      </p:sp>
      <p:sp>
        <p:nvSpPr>
          <p:cNvPr id="2062" name="Text Box 14"/>
          <p:cNvSpPr txBox="1"/>
          <p:nvPr/>
        </p:nvSpPr>
        <p:spPr>
          <a:xfrm>
            <a:off x="3383755" y="1576180"/>
            <a:ext cx="1490663" cy="1569660"/>
          </a:xfrm>
          <a:prstGeom prst="rect">
            <a:avLst/>
          </a:prstGeom>
          <a:solidFill>
            <a:schemeClr val="bg1"/>
          </a:solidFill>
          <a:ln w="28575" cap="flat" cmpd="sng">
            <a:solidFill>
              <a:schemeClr val="tx1"/>
            </a:solidFill>
            <a:prstDash val="solid"/>
            <a:miter/>
            <a:headEnd type="none" w="med" len="med"/>
            <a:tailEnd type="none" w="med" len="med"/>
          </a:ln>
        </p:spPr>
        <p:txBody>
          <a:bodyPr wrap="square">
            <a:spAutoFit/>
          </a:bodyPr>
          <a:lstStyle/>
          <a:p>
            <a:pPr>
              <a:spcBef>
                <a:spcPct val="50000"/>
              </a:spcBef>
            </a:pPr>
            <a:r>
              <a:rPr lang="zh-CN" altLang="en-US" sz="2400" b="1" dirty="0">
                <a:latin typeface="楷体_GB2312" panose="02010609030101010101" pitchFamily="49" charset="-122"/>
                <a:ea typeface="楷体_GB2312" panose="02010609030101010101" pitchFamily="49" charset="-122"/>
              </a:rPr>
              <a:t>战胜国与战败国之间矛盾加深</a:t>
            </a:r>
          </a:p>
        </p:txBody>
      </p:sp>
      <p:sp>
        <p:nvSpPr>
          <p:cNvPr id="2063" name="Line 15"/>
          <p:cNvSpPr/>
          <p:nvPr/>
        </p:nvSpPr>
        <p:spPr>
          <a:xfrm>
            <a:off x="2771800" y="2294335"/>
            <a:ext cx="571500" cy="0"/>
          </a:xfrm>
          <a:prstGeom prst="line">
            <a:avLst/>
          </a:prstGeom>
          <a:ln w="9525" cap="flat" cmpd="sng">
            <a:solidFill>
              <a:schemeClr val="tx1"/>
            </a:solidFill>
            <a:prstDash val="solid"/>
            <a:headEnd type="none" w="med" len="med"/>
            <a:tailEnd type="triangle" w="med" len="med"/>
          </a:ln>
        </p:spPr>
      </p:sp>
      <p:sp>
        <p:nvSpPr>
          <p:cNvPr id="2064" name="Text Box 16"/>
          <p:cNvSpPr txBox="1"/>
          <p:nvPr/>
        </p:nvSpPr>
        <p:spPr>
          <a:xfrm>
            <a:off x="5704895" y="1580362"/>
            <a:ext cx="1484710" cy="1200329"/>
          </a:xfrm>
          <a:prstGeom prst="rect">
            <a:avLst/>
          </a:prstGeom>
          <a:solidFill>
            <a:schemeClr val="bg1"/>
          </a:solidFill>
          <a:ln w="28575" cap="flat" cmpd="sng">
            <a:solidFill>
              <a:schemeClr val="tx1"/>
            </a:solidFill>
            <a:prstDash val="solid"/>
            <a:miter/>
            <a:headEnd type="none" w="med" len="med"/>
            <a:tailEnd type="none" w="med" len="med"/>
          </a:ln>
        </p:spPr>
        <p:txBody>
          <a:bodyPr>
            <a:spAutoFit/>
          </a:bodyPr>
          <a:lstStyle/>
          <a:p>
            <a:pPr>
              <a:spcBef>
                <a:spcPct val="50000"/>
              </a:spcBef>
            </a:pPr>
            <a:r>
              <a:rPr lang="en-US" altLang="zh-CN" sz="2400" b="1">
                <a:latin typeface="楷体_GB2312" panose="02010609030101010101" pitchFamily="49" charset="-122"/>
                <a:ea typeface="楷体_GB2312" panose="02010609030101010101" pitchFamily="49" charset="-122"/>
              </a:rPr>
              <a:t>1929</a:t>
            </a:r>
            <a:r>
              <a:rPr lang="en-US" altLang="zh-CN" sz="2400" b="1">
                <a:latin typeface="Arial" panose="020B0604020202020204" pitchFamily="34" charset="0"/>
                <a:ea typeface="楷体_GB2312" panose="02010609030101010101" pitchFamily="49" charset="-122"/>
              </a:rPr>
              <a:t>—</a:t>
            </a:r>
            <a:r>
              <a:rPr lang="en-US" altLang="zh-CN" sz="2400" b="1">
                <a:latin typeface="楷体_GB2312" panose="02010609030101010101" pitchFamily="49" charset="-122"/>
                <a:ea typeface="楷体_GB2312" panose="02010609030101010101" pitchFamily="49" charset="-122"/>
              </a:rPr>
              <a:t>1933</a:t>
            </a:r>
            <a:r>
              <a:rPr lang="zh-CN" altLang="en-US" sz="2400" b="1" dirty="0">
                <a:latin typeface="楷体_GB2312" panose="02010609030101010101" pitchFamily="49" charset="-122"/>
                <a:ea typeface="楷体_GB2312" panose="02010609030101010101" pitchFamily="49" charset="-122"/>
              </a:rPr>
              <a:t>年经济危机</a:t>
            </a:r>
          </a:p>
        </p:txBody>
      </p:sp>
      <p:sp>
        <p:nvSpPr>
          <p:cNvPr id="2065" name="Line 17"/>
          <p:cNvSpPr/>
          <p:nvPr/>
        </p:nvSpPr>
        <p:spPr>
          <a:xfrm flipV="1">
            <a:off x="4886324" y="2294334"/>
            <a:ext cx="693787" cy="30404"/>
          </a:xfrm>
          <a:prstGeom prst="line">
            <a:avLst/>
          </a:prstGeom>
          <a:ln w="9525" cap="flat" cmpd="sng">
            <a:solidFill>
              <a:schemeClr val="tx1"/>
            </a:solidFill>
            <a:prstDash val="solid"/>
            <a:headEnd type="none" w="med" len="med"/>
            <a:tailEnd type="triangle" w="med" len="med"/>
          </a:ln>
        </p:spPr>
      </p:sp>
      <p:sp>
        <p:nvSpPr>
          <p:cNvPr id="2067" name="Text Box 19"/>
          <p:cNvSpPr txBox="1"/>
          <p:nvPr/>
        </p:nvSpPr>
        <p:spPr>
          <a:xfrm>
            <a:off x="4356497" y="3813573"/>
            <a:ext cx="2270232" cy="1200329"/>
          </a:xfrm>
          <a:prstGeom prst="rect">
            <a:avLst/>
          </a:prstGeom>
          <a:noFill/>
          <a:ln w="28575" cap="flat" cmpd="sng">
            <a:solidFill>
              <a:schemeClr val="tx1"/>
            </a:solidFill>
            <a:prstDash val="solid"/>
            <a:miter/>
            <a:headEnd type="none" w="med" len="med"/>
            <a:tailEnd type="none" w="med" len="med"/>
          </a:ln>
        </p:spPr>
        <p:txBody>
          <a:bodyPr wrap="square">
            <a:spAutoFit/>
          </a:bodyPr>
          <a:lstStyle/>
          <a:p>
            <a:pPr>
              <a:spcBef>
                <a:spcPct val="50000"/>
              </a:spcBef>
            </a:pPr>
            <a:r>
              <a:rPr lang="zh-CN" altLang="en-US" sz="2400" b="1" dirty="0">
                <a:latin typeface="楷体_GB2312" panose="02010609030101010101" pitchFamily="49" charset="-122"/>
                <a:ea typeface="楷体_GB2312" panose="02010609030101010101" pitchFamily="49" charset="-122"/>
              </a:rPr>
              <a:t>德日走上法西斯道路，积极向外侵略扩张</a:t>
            </a:r>
          </a:p>
        </p:txBody>
      </p:sp>
      <p:grpSp>
        <p:nvGrpSpPr>
          <p:cNvPr id="2" name="Group 28"/>
          <p:cNvGrpSpPr/>
          <p:nvPr/>
        </p:nvGrpSpPr>
        <p:grpSpPr>
          <a:xfrm>
            <a:off x="756047" y="2914650"/>
            <a:ext cx="3130153" cy="2530574"/>
            <a:chOff x="-325" y="1728"/>
            <a:chExt cx="2629" cy="2004"/>
          </a:xfrm>
        </p:grpSpPr>
        <p:sp>
          <p:nvSpPr>
            <p:cNvPr id="3095" name="AutoShape 20"/>
            <p:cNvSpPr/>
            <p:nvPr/>
          </p:nvSpPr>
          <p:spPr>
            <a:xfrm>
              <a:off x="-325" y="1728"/>
              <a:ext cx="2629" cy="2004"/>
            </a:xfrm>
            <a:prstGeom prst="irregularSeal2">
              <a:avLst/>
            </a:prstGeom>
            <a:solidFill>
              <a:schemeClr val="bg1"/>
            </a:solidFill>
            <a:ln w="9525" cap="flat" cmpd="sng">
              <a:solidFill>
                <a:schemeClr val="tx1"/>
              </a:solidFill>
              <a:prstDash val="solid"/>
              <a:miter/>
              <a:headEnd type="none" w="med" len="med"/>
              <a:tailEnd type="none" w="med" len="med"/>
            </a:ln>
          </p:spPr>
          <p:txBody>
            <a:bodyPr wrap="none" anchor="ctr"/>
            <a:lstStyle/>
            <a:p>
              <a:pPr algn="ctr"/>
              <a:endParaRPr lang="zh-CN" altLang="zh-CN" sz="1350" dirty="0">
                <a:latin typeface="Arial" panose="020B0604020202020204" pitchFamily="34" charset="0"/>
              </a:endParaRPr>
            </a:p>
          </p:txBody>
        </p:sp>
        <p:sp>
          <p:nvSpPr>
            <p:cNvPr id="3096" name="Text Box 21"/>
            <p:cNvSpPr txBox="1"/>
            <p:nvPr/>
          </p:nvSpPr>
          <p:spPr>
            <a:xfrm>
              <a:off x="-92" y="2510"/>
              <a:ext cx="2163" cy="439"/>
            </a:xfrm>
            <a:prstGeom prst="rect">
              <a:avLst/>
            </a:prstGeom>
            <a:noFill/>
            <a:ln w="9525">
              <a:noFill/>
            </a:ln>
          </p:spPr>
          <p:txBody>
            <a:bodyPr wrap="square">
              <a:spAutoFit/>
            </a:bodyPr>
            <a:lstStyle/>
            <a:p>
              <a:pPr>
                <a:spcBef>
                  <a:spcPct val="50000"/>
                </a:spcBef>
              </a:pPr>
              <a:r>
                <a:rPr lang="zh-CN" altLang="en-US" sz="2800" b="1" i="1" dirty="0">
                  <a:solidFill>
                    <a:srgbClr val="FF3300"/>
                  </a:solidFill>
                  <a:latin typeface="Arial" panose="020B0604020202020204" pitchFamily="34" charset="0"/>
                  <a:ea typeface="黑体" panose="02010609060101010101" pitchFamily="49" charset="-122"/>
                </a:rPr>
                <a:t>二战全面爆发</a:t>
              </a:r>
            </a:p>
          </p:txBody>
        </p:sp>
      </p:grpSp>
      <p:sp>
        <p:nvSpPr>
          <p:cNvPr id="2070" name="Line 22"/>
          <p:cNvSpPr/>
          <p:nvPr/>
        </p:nvSpPr>
        <p:spPr>
          <a:xfrm flipH="1">
            <a:off x="5781212" y="2780044"/>
            <a:ext cx="800100" cy="1028700"/>
          </a:xfrm>
          <a:prstGeom prst="line">
            <a:avLst/>
          </a:prstGeom>
          <a:ln w="9525" cap="flat" cmpd="sng">
            <a:solidFill>
              <a:schemeClr val="tx1"/>
            </a:solidFill>
            <a:prstDash val="solid"/>
            <a:headEnd type="none" w="med" len="med"/>
            <a:tailEnd type="triangle" w="med" len="med"/>
          </a:ln>
        </p:spPr>
      </p:sp>
      <p:sp>
        <p:nvSpPr>
          <p:cNvPr id="2071" name="Line 23"/>
          <p:cNvSpPr/>
          <p:nvPr/>
        </p:nvSpPr>
        <p:spPr>
          <a:xfrm flipH="1" flipV="1">
            <a:off x="3492104" y="4076700"/>
            <a:ext cx="800100" cy="171450"/>
          </a:xfrm>
          <a:prstGeom prst="line">
            <a:avLst/>
          </a:prstGeom>
          <a:ln w="9525" cap="flat" cmpd="sng">
            <a:solidFill>
              <a:schemeClr val="tx1"/>
            </a:solidFill>
            <a:prstDash val="solid"/>
            <a:headEnd type="none" w="med" len="med"/>
            <a:tailEnd type="triangle" w="med" len="med"/>
          </a:ln>
        </p:spPr>
      </p:sp>
      <p:sp>
        <p:nvSpPr>
          <p:cNvPr id="2072" name="Rectangle 24"/>
          <p:cNvSpPr/>
          <p:nvPr/>
        </p:nvSpPr>
        <p:spPr>
          <a:xfrm>
            <a:off x="5037960" y="719724"/>
            <a:ext cx="2857349" cy="594122"/>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dirty="0">
                <a:latin typeface="楷体_GB2312" panose="02010609030101010101" pitchFamily="49" charset="-122"/>
                <a:ea typeface="楷体_GB2312" panose="02010609030101010101" pitchFamily="49" charset="-122"/>
              </a:rPr>
              <a:t>政治经济发展不平衡</a:t>
            </a:r>
          </a:p>
        </p:txBody>
      </p:sp>
      <p:sp>
        <p:nvSpPr>
          <p:cNvPr id="2073" name="Line 25"/>
          <p:cNvSpPr/>
          <p:nvPr/>
        </p:nvSpPr>
        <p:spPr>
          <a:xfrm>
            <a:off x="6302879" y="1342827"/>
            <a:ext cx="323850" cy="215503"/>
          </a:xfrm>
          <a:prstGeom prst="line">
            <a:avLst/>
          </a:prstGeom>
          <a:ln w="9525" cap="flat" cmpd="sng">
            <a:solidFill>
              <a:schemeClr val="tx1"/>
            </a:solidFill>
            <a:prstDash val="solid"/>
            <a:headEnd type="none" w="med" len="med"/>
            <a:tailEnd type="triangle" w="med" len="med"/>
          </a:ln>
        </p:spPr>
      </p:sp>
      <p:sp>
        <p:nvSpPr>
          <p:cNvPr id="2074" name="Rectangle 26"/>
          <p:cNvSpPr/>
          <p:nvPr/>
        </p:nvSpPr>
        <p:spPr>
          <a:xfrm>
            <a:off x="6750845" y="3808744"/>
            <a:ext cx="2138675" cy="1019727"/>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dirty="0">
                <a:latin typeface="楷体_GB2312" panose="02010609030101010101" pitchFamily="49" charset="-122"/>
                <a:ea typeface="楷体_GB2312" panose="02010609030101010101" pitchFamily="49" charset="-122"/>
              </a:rPr>
              <a:t>美国罗斯福新政</a:t>
            </a:r>
          </a:p>
          <a:p>
            <a:pPr algn="ctr"/>
            <a:r>
              <a:rPr lang="zh-CN" altLang="en-US" sz="2400" b="1" dirty="0">
                <a:latin typeface="楷体_GB2312" panose="02010609030101010101" pitchFamily="49" charset="-122"/>
                <a:ea typeface="楷体_GB2312" panose="02010609030101010101" pitchFamily="49" charset="-122"/>
              </a:rPr>
              <a:t>政稳定资本主义</a:t>
            </a:r>
          </a:p>
        </p:txBody>
      </p:sp>
      <p:sp>
        <p:nvSpPr>
          <p:cNvPr id="2075" name="Line 27"/>
          <p:cNvSpPr/>
          <p:nvPr/>
        </p:nvSpPr>
        <p:spPr>
          <a:xfrm>
            <a:off x="6946717" y="2808023"/>
            <a:ext cx="485775" cy="972741"/>
          </a:xfrm>
          <a:prstGeom prst="line">
            <a:avLst/>
          </a:prstGeom>
          <a:ln w="9525" cap="flat" cmpd="sng">
            <a:solidFill>
              <a:schemeClr val="tx1"/>
            </a:solidFill>
            <a:prstDash val="solid"/>
            <a:headEnd type="none" w="med" len="med"/>
            <a:tailEnd type="triangle" w="med" len="med"/>
          </a:ln>
        </p:spPr>
      </p:sp>
      <p:sp>
        <p:nvSpPr>
          <p:cNvPr id="25"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dirty="0">
                <a:latin typeface="Times New Roman" panose="02020603050405020304" charset="0"/>
              </a:rPr>
              <a:t>一</a:t>
            </a:r>
            <a:r>
              <a:rPr kumimoji="1" lang="zh-CN" altLang="en-US" sz="3600" b="1" dirty="0" smtClean="0">
                <a:latin typeface="Times New Roman" panose="02020603050405020304" charset="0"/>
              </a:rPr>
              <a:t>、第二次世界大战爆发的背景</a:t>
            </a:r>
            <a:endParaRPr kumimoji="1" lang="zh-CN" altLang="en-US" sz="3600" b="1" dirty="0">
              <a:latin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60"/>
                                        </p:tgtEl>
                                        <p:attrNameLst>
                                          <p:attrName>style.visibility</p:attrName>
                                        </p:attrNameLst>
                                      </p:cBhvr>
                                      <p:to>
                                        <p:strVal val="visible"/>
                                      </p:to>
                                    </p:set>
                                    <p:animEffect transition="in" filter="wipe(left)">
                                      <p:cBhvr>
                                        <p:cTn id="7" dur="500"/>
                                        <p:tgtEl>
                                          <p:spTgt spid="206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063"/>
                                        </p:tgtEl>
                                        <p:attrNameLst>
                                          <p:attrName>style.visibility</p:attrName>
                                        </p:attrNameLst>
                                      </p:cBhvr>
                                      <p:to>
                                        <p:strVal val="visible"/>
                                      </p:to>
                                    </p:set>
                                    <p:animEffect transition="in" filter="wipe(left)">
                                      <p:cBhvr>
                                        <p:cTn id="12" dur="500"/>
                                        <p:tgtEl>
                                          <p:spTgt spid="206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62"/>
                                        </p:tgtEl>
                                        <p:attrNameLst>
                                          <p:attrName>style.visibility</p:attrName>
                                        </p:attrNameLst>
                                      </p:cBhvr>
                                      <p:to>
                                        <p:strVal val="visible"/>
                                      </p:to>
                                    </p:set>
                                    <p:animEffect transition="in" filter="wipe(left)">
                                      <p:cBhvr>
                                        <p:cTn id="17" dur="500"/>
                                        <p:tgtEl>
                                          <p:spTgt spid="206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065"/>
                                        </p:tgtEl>
                                        <p:attrNameLst>
                                          <p:attrName>style.visibility</p:attrName>
                                        </p:attrNameLst>
                                      </p:cBhvr>
                                      <p:to>
                                        <p:strVal val="visible"/>
                                      </p:to>
                                    </p:set>
                                    <p:animEffect transition="in" filter="wipe(left)">
                                      <p:cBhvr>
                                        <p:cTn id="22" dur="500"/>
                                        <p:tgtEl>
                                          <p:spTgt spid="206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72"/>
                                        </p:tgtEl>
                                        <p:attrNameLst>
                                          <p:attrName>style.visibility</p:attrName>
                                        </p:attrNameLst>
                                      </p:cBhvr>
                                      <p:to>
                                        <p:strVal val="visible"/>
                                      </p:to>
                                    </p:set>
                                    <p:animEffect transition="in" filter="wipe(left)">
                                      <p:cBhvr>
                                        <p:cTn id="27" dur="500"/>
                                        <p:tgtEl>
                                          <p:spTgt spid="207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073"/>
                                        </p:tgtEl>
                                        <p:attrNameLst>
                                          <p:attrName>style.visibility</p:attrName>
                                        </p:attrNameLst>
                                      </p:cBhvr>
                                      <p:to>
                                        <p:strVal val="visible"/>
                                      </p:to>
                                    </p:set>
                                    <p:animEffect transition="in" filter="wipe(left)">
                                      <p:cBhvr>
                                        <p:cTn id="32" dur="500"/>
                                        <p:tgtEl>
                                          <p:spTgt spid="207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064"/>
                                        </p:tgtEl>
                                        <p:attrNameLst>
                                          <p:attrName>style.visibility</p:attrName>
                                        </p:attrNameLst>
                                      </p:cBhvr>
                                      <p:to>
                                        <p:strVal val="visible"/>
                                      </p:to>
                                    </p:set>
                                    <p:animEffect transition="in" filter="wipe(left)">
                                      <p:cBhvr>
                                        <p:cTn id="37" dur="500"/>
                                        <p:tgtEl>
                                          <p:spTgt spid="206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2075"/>
                                        </p:tgtEl>
                                        <p:attrNameLst>
                                          <p:attrName>style.visibility</p:attrName>
                                        </p:attrNameLst>
                                      </p:cBhvr>
                                      <p:to>
                                        <p:strVal val="visible"/>
                                      </p:to>
                                    </p:set>
                                    <p:animEffect transition="in" filter="wipe(up)">
                                      <p:cBhvr>
                                        <p:cTn id="42" dur="500"/>
                                        <p:tgtEl>
                                          <p:spTgt spid="20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2070"/>
                                        </p:tgtEl>
                                        <p:attrNameLst>
                                          <p:attrName>style.visibility</p:attrName>
                                        </p:attrNameLst>
                                      </p:cBhvr>
                                      <p:to>
                                        <p:strVal val="visible"/>
                                      </p:to>
                                    </p:set>
                                    <p:animEffect transition="in" filter="wipe(up)">
                                      <p:cBhvr>
                                        <p:cTn id="47" dur="500"/>
                                        <p:tgtEl>
                                          <p:spTgt spid="207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074"/>
                                        </p:tgtEl>
                                        <p:attrNameLst>
                                          <p:attrName>style.visibility</p:attrName>
                                        </p:attrNameLst>
                                      </p:cBhvr>
                                      <p:to>
                                        <p:strVal val="visible"/>
                                      </p:to>
                                    </p:set>
                                    <p:animEffect transition="in" filter="wipe(right)">
                                      <p:cBhvr>
                                        <p:cTn id="52" dur="500"/>
                                        <p:tgtEl>
                                          <p:spTgt spid="2074"/>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2" fill="hold" grpId="0" nodeType="clickEffect">
                                  <p:stCondLst>
                                    <p:cond delay="0"/>
                                  </p:stCondLst>
                                  <p:childTnLst>
                                    <p:set>
                                      <p:cBhvr>
                                        <p:cTn id="56" dur="1" fill="hold">
                                          <p:stCondLst>
                                            <p:cond delay="0"/>
                                          </p:stCondLst>
                                        </p:cTn>
                                        <p:tgtEl>
                                          <p:spTgt spid="2067"/>
                                        </p:tgtEl>
                                        <p:attrNameLst>
                                          <p:attrName>style.visibility</p:attrName>
                                        </p:attrNameLst>
                                      </p:cBhvr>
                                      <p:to>
                                        <p:strVal val="visible"/>
                                      </p:to>
                                    </p:set>
                                    <p:animEffect transition="in" filter="wipe(right)">
                                      <p:cBhvr>
                                        <p:cTn id="57" dur="500"/>
                                        <p:tgtEl>
                                          <p:spTgt spid="206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2" fill="hold" nodeType="clickEffect">
                                  <p:stCondLst>
                                    <p:cond delay="0"/>
                                  </p:stCondLst>
                                  <p:childTnLst>
                                    <p:set>
                                      <p:cBhvr>
                                        <p:cTn id="61" dur="1" fill="hold">
                                          <p:stCondLst>
                                            <p:cond delay="0"/>
                                          </p:stCondLst>
                                        </p:cTn>
                                        <p:tgtEl>
                                          <p:spTgt spid="2071"/>
                                        </p:tgtEl>
                                        <p:attrNameLst>
                                          <p:attrName>style.visibility</p:attrName>
                                        </p:attrNameLst>
                                      </p:cBhvr>
                                      <p:to>
                                        <p:strVal val="visible"/>
                                      </p:to>
                                    </p:set>
                                    <p:animEffect transition="in" filter="wipe(right)">
                                      <p:cBhvr>
                                        <p:cTn id="62" dur="500"/>
                                        <p:tgtEl>
                                          <p:spTgt spid="2071"/>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32" fill="hold" nodeType="click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box(out)">
                                      <p:cBhvr>
                                        <p:cTn id="6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0" grpId="0" bldLvl="0" animBg="1"/>
      <p:bldP spid="2062" grpId="0" bldLvl="0" animBg="1"/>
      <p:bldP spid="2064" grpId="0" bldLvl="0" animBg="1"/>
      <p:bldP spid="2067" grpId="0" bldLvl="0" animBg="1"/>
      <p:bldP spid="2072" grpId="0" bldLvl="0" animBg="1"/>
      <p:bldP spid="2074"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5" name="矩形 4"/>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dirty="0">
                <a:latin typeface="微软雅黑" panose="020B0503020204020204" pitchFamily="34" charset="-122"/>
                <a:ea typeface="微软雅黑" panose="020B0503020204020204" pitchFamily="34" charset="-122"/>
              </a:rPr>
              <a:t>概况</a:t>
            </a:r>
          </a:p>
        </p:txBody>
      </p:sp>
      <p:sp>
        <p:nvSpPr>
          <p:cNvPr id="9" name="任意多边形: 形状 11"/>
          <p:cNvSpPr/>
          <p:nvPr/>
        </p:nvSpPr>
        <p:spPr>
          <a:xfrm>
            <a:off x="1128930" y="2234115"/>
            <a:ext cx="2521389" cy="761238"/>
          </a:xfrm>
          <a:custGeom>
            <a:avLst/>
            <a:gdLst>
              <a:gd name="connsiteX0" fmla="*/ 0 w 6723705"/>
              <a:gd name="connsiteY0" fmla="*/ 0 h 2029968"/>
              <a:gd name="connsiteX1" fmla="*/ 5708721 w 6723705"/>
              <a:gd name="connsiteY1" fmla="*/ 0 h 2029968"/>
              <a:gd name="connsiteX2" fmla="*/ 6723705 w 6723705"/>
              <a:gd name="connsiteY2" fmla="*/ 1014984 h 2029968"/>
              <a:gd name="connsiteX3" fmla="*/ 5708721 w 6723705"/>
              <a:gd name="connsiteY3" fmla="*/ 2029968 h 2029968"/>
              <a:gd name="connsiteX4" fmla="*/ 0 w 6723705"/>
              <a:gd name="connsiteY4" fmla="*/ 2029968 h 2029968"/>
              <a:gd name="connsiteX5" fmla="*/ 1014984 w 6723705"/>
              <a:gd name="connsiteY5" fmla="*/ 1014984 h 2029968"/>
              <a:gd name="connsiteX6" fmla="*/ 0 w 6723705"/>
              <a:gd name="connsiteY6" fmla="*/ 0 h 202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3705" h="2029968">
                <a:moveTo>
                  <a:pt x="0" y="0"/>
                </a:moveTo>
                <a:lnTo>
                  <a:pt x="5708721" y="0"/>
                </a:lnTo>
                <a:lnTo>
                  <a:pt x="6723705" y="1014984"/>
                </a:lnTo>
                <a:lnTo>
                  <a:pt x="5708721"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dirty="0">
                <a:latin typeface="微软雅黑" panose="020B0503020204020204" pitchFamily="34" charset="-122"/>
                <a:ea typeface="微软雅黑" panose="020B0503020204020204" pitchFamily="34" charset="-122"/>
              </a:rPr>
              <a:t>亚洲</a:t>
            </a:r>
          </a:p>
        </p:txBody>
      </p:sp>
      <p:sp>
        <p:nvSpPr>
          <p:cNvPr id="10" name="任意多边形: 形状 12"/>
          <p:cNvSpPr/>
          <p:nvPr/>
        </p:nvSpPr>
        <p:spPr>
          <a:xfrm>
            <a:off x="3398181" y="2234115"/>
            <a:ext cx="2521389" cy="761238"/>
          </a:xfrm>
          <a:custGeom>
            <a:avLst/>
            <a:gdLst>
              <a:gd name="connsiteX0" fmla="*/ 0 w 6723705"/>
              <a:gd name="connsiteY0" fmla="*/ 0 h 2029968"/>
              <a:gd name="connsiteX1" fmla="*/ 5708721 w 6723705"/>
              <a:gd name="connsiteY1" fmla="*/ 0 h 2029968"/>
              <a:gd name="connsiteX2" fmla="*/ 6723705 w 6723705"/>
              <a:gd name="connsiteY2" fmla="*/ 1014984 h 2029968"/>
              <a:gd name="connsiteX3" fmla="*/ 5708721 w 6723705"/>
              <a:gd name="connsiteY3" fmla="*/ 2029968 h 2029968"/>
              <a:gd name="connsiteX4" fmla="*/ 0 w 6723705"/>
              <a:gd name="connsiteY4" fmla="*/ 2029968 h 2029968"/>
              <a:gd name="connsiteX5" fmla="*/ 1014984 w 6723705"/>
              <a:gd name="connsiteY5" fmla="*/ 1014984 h 2029968"/>
              <a:gd name="connsiteX6" fmla="*/ 0 w 6723705"/>
              <a:gd name="connsiteY6" fmla="*/ 0 h 202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3705" h="2029968">
                <a:moveTo>
                  <a:pt x="0" y="0"/>
                </a:moveTo>
                <a:lnTo>
                  <a:pt x="5708721" y="0"/>
                </a:lnTo>
                <a:lnTo>
                  <a:pt x="6723705" y="1014984"/>
                </a:lnTo>
                <a:lnTo>
                  <a:pt x="5708721"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dirty="0">
                <a:solidFill>
                  <a:schemeClr val="accent1"/>
                </a:solidFill>
                <a:latin typeface="微软雅黑" panose="020B0503020204020204" pitchFamily="34" charset="-122"/>
                <a:ea typeface="微软雅黑" panose="020B0503020204020204" pitchFamily="34" charset="-122"/>
              </a:rPr>
              <a:t>欧洲</a:t>
            </a:r>
          </a:p>
        </p:txBody>
      </p:sp>
      <p:sp>
        <p:nvSpPr>
          <p:cNvPr id="11" name="任意多边形: 形状 14"/>
          <p:cNvSpPr/>
          <p:nvPr/>
        </p:nvSpPr>
        <p:spPr>
          <a:xfrm>
            <a:off x="1176613" y="3598587"/>
            <a:ext cx="2425276" cy="761238"/>
          </a:xfrm>
          <a:custGeom>
            <a:avLst/>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dirty="0">
                <a:latin typeface="微软雅黑" panose="020B0503020204020204" pitchFamily="34" charset="-122"/>
                <a:ea typeface="微软雅黑" panose="020B0503020204020204" pitchFamily="34" charset="-122"/>
              </a:rPr>
              <a:t>北非</a:t>
            </a:r>
          </a:p>
        </p:txBody>
      </p:sp>
      <p:sp>
        <p:nvSpPr>
          <p:cNvPr id="12" name="任意多边形: 形状 15"/>
          <p:cNvSpPr/>
          <p:nvPr/>
        </p:nvSpPr>
        <p:spPr>
          <a:xfrm>
            <a:off x="3359362" y="3598587"/>
            <a:ext cx="2425276" cy="761238"/>
          </a:xfrm>
          <a:custGeom>
            <a:avLst/>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dirty="0">
                <a:solidFill>
                  <a:schemeClr val="accent1"/>
                </a:solidFill>
                <a:latin typeface="微软雅黑" panose="020B0503020204020204" pitchFamily="34" charset="-122"/>
                <a:ea typeface="微软雅黑" panose="020B0503020204020204" pitchFamily="34" charset="-122"/>
              </a:rPr>
              <a:t>地中海</a:t>
            </a:r>
          </a:p>
        </p:txBody>
      </p:sp>
      <p:sp>
        <p:nvSpPr>
          <p:cNvPr id="13" name="任意多边形: 形状 16"/>
          <p:cNvSpPr/>
          <p:nvPr/>
        </p:nvSpPr>
        <p:spPr>
          <a:xfrm>
            <a:off x="5542110" y="3598587"/>
            <a:ext cx="2425276" cy="761238"/>
          </a:xfrm>
          <a:custGeom>
            <a:avLst/>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dirty="0">
                <a:latin typeface="微软雅黑" panose="020B0503020204020204" pitchFamily="34" charset="-122"/>
                <a:ea typeface="微软雅黑" panose="020B0503020204020204" pitchFamily="34" charset="-122"/>
              </a:rPr>
              <a:t>太平洋</a:t>
            </a:r>
          </a:p>
        </p:txBody>
      </p:sp>
      <p:sp>
        <p:nvSpPr>
          <p:cNvPr id="14" name="文本框 13"/>
          <p:cNvSpPr txBox="1"/>
          <p:nvPr/>
        </p:nvSpPr>
        <p:spPr>
          <a:xfrm>
            <a:off x="290931" y="2631172"/>
            <a:ext cx="643281" cy="1365887"/>
          </a:xfrm>
          <a:prstGeom prst="rect">
            <a:avLst/>
          </a:prstGeom>
          <a:solidFill>
            <a:schemeClr val="accent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9050" tIns="19050" rIns="19050" bIns="19050" numCol="1" spcCol="38100" rtlCol="0" anchor="ctr">
            <a:spAutoFit/>
          </a:bodyPr>
          <a:lstStyle/>
          <a:p>
            <a:pPr algn="ctr" defTabSz="309245" hangingPunct="0"/>
            <a:r>
              <a:rPr lang="zh-CN" altLang="en-US" sz="4315" b="1" dirty="0">
                <a:solidFill>
                  <a:schemeClr val="accent1"/>
                </a:solidFill>
                <a:latin typeface="微软雅黑" panose="020B0503020204020204" pitchFamily="34" charset="-122"/>
                <a:ea typeface="微软雅黑" panose="020B0503020204020204" pitchFamily="34" charset="-122"/>
                <a:sym typeface="Palatino"/>
              </a:rPr>
              <a:t>局部</a:t>
            </a:r>
          </a:p>
        </p:txBody>
      </p:sp>
      <p:sp>
        <p:nvSpPr>
          <p:cNvPr id="15" name="文本框 14"/>
          <p:cNvSpPr txBox="1"/>
          <p:nvPr/>
        </p:nvSpPr>
        <p:spPr>
          <a:xfrm>
            <a:off x="8209788" y="2631172"/>
            <a:ext cx="643281" cy="1365887"/>
          </a:xfrm>
          <a:prstGeom prst="rect">
            <a:avLst/>
          </a:prstGeom>
          <a:solidFill>
            <a:schemeClr val="accent3"/>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9050" tIns="19050" rIns="19050" bIns="19050" numCol="1" spcCol="38100" rtlCol="0" anchor="ctr">
            <a:spAutoFit/>
          </a:bodyPr>
          <a:lstStyle/>
          <a:p>
            <a:pPr algn="ctr" defTabSz="309245" hangingPunct="0"/>
            <a:r>
              <a:rPr lang="zh-CN" altLang="en-US" sz="4315" b="1" smtClean="0">
                <a:solidFill>
                  <a:schemeClr val="accent1"/>
                </a:solidFill>
                <a:latin typeface="微软雅黑" panose="020B0503020204020204" pitchFamily="34" charset="-122"/>
                <a:ea typeface="微软雅黑" panose="020B0503020204020204" pitchFamily="34" charset="-122"/>
                <a:sym typeface="Palatino"/>
              </a:rPr>
              <a:t>全球</a:t>
            </a:r>
            <a:endParaRPr lang="zh-CN" altLang="en-US" sz="4315" b="1" dirty="0">
              <a:solidFill>
                <a:schemeClr val="accent1"/>
              </a:solidFill>
              <a:latin typeface="微软雅黑" panose="020B0503020204020204" pitchFamily="34" charset="-122"/>
              <a:ea typeface="微软雅黑" panose="020B0503020204020204" pitchFamily="34" charset="-122"/>
              <a:sym typeface="Palatino"/>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5" name="矩形 4"/>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亚洲</a:t>
            </a:r>
            <a:endParaRPr lang="zh-CN" altLang="en-US" sz="3200" b="1" dirty="0">
              <a:latin typeface="微软雅黑" panose="020B0503020204020204" pitchFamily="34" charset="-122"/>
              <a:ea typeface="微软雅黑" panose="020B0503020204020204" pitchFamily="34" charset="-122"/>
            </a:endParaRPr>
          </a:p>
        </p:txBody>
      </p:sp>
      <p:sp>
        <p:nvSpPr>
          <p:cNvPr id="2" name="矩形 1"/>
          <p:cNvSpPr/>
          <p:nvPr/>
        </p:nvSpPr>
        <p:spPr>
          <a:xfrm>
            <a:off x="33049" y="3902770"/>
            <a:ext cx="5220072" cy="3055708"/>
          </a:xfrm>
          <a:prstGeom prst="rect">
            <a:avLst/>
          </a:prstGeom>
        </p:spPr>
        <p:txBody>
          <a:bodyPr wrap="square">
            <a:spAutoFit/>
          </a:bodyPr>
          <a:lstStyle/>
          <a:p>
            <a:pPr algn="just">
              <a:lnSpc>
                <a:spcPts val="4700"/>
              </a:lnSpc>
            </a:pPr>
            <a:r>
              <a:rPr lang="zh-CN" altLang="en-US" sz="3200" b="1" smtClean="0">
                <a:solidFill>
                  <a:srgbClr val="000000"/>
                </a:solidFill>
              </a:rPr>
              <a:t>（</a:t>
            </a:r>
            <a:r>
              <a:rPr lang="en-US" altLang="zh-CN" sz="3200" b="1">
                <a:solidFill>
                  <a:srgbClr val="000000"/>
                </a:solidFill>
              </a:rPr>
              <a:t>2</a:t>
            </a:r>
            <a:r>
              <a:rPr lang="zh-CN" altLang="en-US" sz="3200" b="1">
                <a:solidFill>
                  <a:srgbClr val="000000"/>
                </a:solidFill>
              </a:rPr>
              <a:t>）</a:t>
            </a:r>
            <a:r>
              <a:rPr lang="en-US" altLang="zh-CN" sz="3200" b="1">
                <a:solidFill>
                  <a:srgbClr val="000000"/>
                </a:solidFill>
              </a:rPr>
              <a:t>1937</a:t>
            </a:r>
            <a:r>
              <a:rPr lang="zh-CN" altLang="en-US" sz="3200" b="1">
                <a:solidFill>
                  <a:srgbClr val="000000"/>
                </a:solidFill>
              </a:rPr>
              <a:t>年</a:t>
            </a:r>
            <a:r>
              <a:rPr lang="en-US" altLang="zh-CN" sz="3200" b="1">
                <a:solidFill>
                  <a:srgbClr val="000000"/>
                </a:solidFill>
              </a:rPr>
              <a:t>7</a:t>
            </a:r>
            <a:r>
              <a:rPr lang="zh-CN" altLang="en-US" sz="3200" b="1">
                <a:solidFill>
                  <a:srgbClr val="000000"/>
                </a:solidFill>
              </a:rPr>
              <a:t>月</a:t>
            </a:r>
            <a:r>
              <a:rPr lang="en-US" altLang="zh-CN" sz="3200" b="1">
                <a:solidFill>
                  <a:srgbClr val="000000"/>
                </a:solidFill>
              </a:rPr>
              <a:t>7</a:t>
            </a:r>
            <a:r>
              <a:rPr lang="zh-CN" altLang="en-US" sz="3200" b="1">
                <a:solidFill>
                  <a:srgbClr val="000000"/>
                </a:solidFill>
              </a:rPr>
              <a:t>日</a:t>
            </a:r>
            <a:r>
              <a:rPr lang="zh-CN" altLang="en-US" sz="3200" b="1" smtClean="0">
                <a:solidFill>
                  <a:srgbClr val="000000"/>
                </a:solidFill>
              </a:rPr>
              <a:t>，日本制造七七事变日</a:t>
            </a:r>
            <a:r>
              <a:rPr lang="zh-CN" altLang="en-US" sz="3200" b="1">
                <a:solidFill>
                  <a:srgbClr val="000000"/>
                </a:solidFill>
              </a:rPr>
              <a:t>本发动全面侵华战争</a:t>
            </a:r>
            <a:r>
              <a:rPr lang="zh-CN" altLang="en-US" sz="3200" b="1" smtClean="0">
                <a:solidFill>
                  <a:srgbClr val="000000"/>
                </a:solidFill>
              </a:rPr>
              <a:t>，中国开始全民族抗战，成</a:t>
            </a:r>
            <a:r>
              <a:rPr lang="zh-CN" altLang="en-US" sz="3200" b="1">
                <a:solidFill>
                  <a:srgbClr val="000000"/>
                </a:solidFill>
              </a:rPr>
              <a:t>为第二次世界大战在亚洲爆发的标志。</a:t>
            </a:r>
          </a:p>
        </p:txBody>
      </p:sp>
      <p:grpSp>
        <p:nvGrpSpPr>
          <p:cNvPr id="16" name="组合 15"/>
          <p:cNvGrpSpPr/>
          <p:nvPr/>
        </p:nvGrpSpPr>
        <p:grpSpPr>
          <a:xfrm>
            <a:off x="5286172" y="3902770"/>
            <a:ext cx="3857828" cy="2835153"/>
            <a:chOff x="1050089" y="3428999"/>
            <a:chExt cx="4080973" cy="3010163"/>
          </a:xfrm>
        </p:grpSpPr>
        <p:pic>
          <p:nvPicPr>
            <p:cNvPr id="17" name="Picture 2" descr="http://img1.cache.netease.com/catchpic/9/95/95CEEFCEEC8502CC19987865C0626228.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50089" y="3428999"/>
              <a:ext cx="4080973"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8" name="TextBox 6"/>
            <p:cNvSpPr txBox="1"/>
            <p:nvPr/>
          </p:nvSpPr>
          <p:spPr>
            <a:xfrm>
              <a:off x="1377506" y="5948999"/>
              <a:ext cx="3155166" cy="490163"/>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七七卢沟桥事变</a:t>
              </a:r>
              <a:endParaRPr lang="zh-CN" altLang="en-US" sz="2400" b="1" dirty="0">
                <a:latin typeface="仿宋" panose="02010609060101010101" pitchFamily="49" charset="-122"/>
                <a:ea typeface="仿宋" panose="02010609060101010101" pitchFamily="49" charset="-122"/>
              </a:endParaRPr>
            </a:p>
          </p:txBody>
        </p:sp>
      </p:grpSp>
      <p:sp>
        <p:nvSpPr>
          <p:cNvPr id="3" name="矩形 2"/>
          <p:cNvSpPr/>
          <p:nvPr/>
        </p:nvSpPr>
        <p:spPr>
          <a:xfrm>
            <a:off x="66100" y="1364585"/>
            <a:ext cx="5153971" cy="2657138"/>
          </a:xfrm>
          <a:prstGeom prst="rect">
            <a:avLst/>
          </a:prstGeom>
        </p:spPr>
        <p:txBody>
          <a:bodyPr wrap="square">
            <a:spAutoFit/>
          </a:bodyPr>
          <a:lstStyle/>
          <a:p>
            <a:pPr algn="just">
              <a:lnSpc>
                <a:spcPts val="5000"/>
              </a:lnSpc>
            </a:pPr>
            <a:r>
              <a:rPr lang="zh-CN" altLang="en-US" sz="3200" b="1">
                <a:solidFill>
                  <a:srgbClr val="000000"/>
                </a:solidFill>
              </a:rPr>
              <a:t>（</a:t>
            </a:r>
            <a:r>
              <a:rPr lang="en-US" altLang="zh-CN" sz="3200" b="1">
                <a:solidFill>
                  <a:srgbClr val="000000"/>
                </a:solidFill>
              </a:rPr>
              <a:t>1</a:t>
            </a:r>
            <a:r>
              <a:rPr lang="zh-CN" altLang="en-US" sz="3200" b="1">
                <a:solidFill>
                  <a:srgbClr val="000000"/>
                </a:solidFill>
              </a:rPr>
              <a:t>）</a:t>
            </a:r>
            <a:r>
              <a:rPr lang="en-US" altLang="zh-CN" sz="3200" b="1">
                <a:solidFill>
                  <a:srgbClr val="000000"/>
                </a:solidFill>
              </a:rPr>
              <a:t>1931</a:t>
            </a:r>
            <a:r>
              <a:rPr lang="zh-CN" altLang="en-US" sz="3200" b="1">
                <a:solidFill>
                  <a:srgbClr val="000000"/>
                </a:solidFill>
              </a:rPr>
              <a:t>年日本制造九一八事变，发动了侵华战争</a:t>
            </a:r>
            <a:r>
              <a:rPr lang="zh-CN" altLang="en-US" sz="3200" b="1" smtClean="0">
                <a:solidFill>
                  <a:srgbClr val="000000"/>
                </a:solidFill>
              </a:rPr>
              <a:t>，拉开</a:t>
            </a:r>
            <a:r>
              <a:rPr lang="zh-CN" altLang="en-US" sz="3200" b="1">
                <a:solidFill>
                  <a:srgbClr val="000000"/>
                </a:solidFill>
              </a:rPr>
              <a:t>了第二次世界大战的序幕。</a:t>
            </a:r>
          </a:p>
        </p:txBody>
      </p:sp>
      <p:grpSp>
        <p:nvGrpSpPr>
          <p:cNvPr id="19" name="组合 18"/>
          <p:cNvGrpSpPr/>
          <p:nvPr/>
        </p:nvGrpSpPr>
        <p:grpSpPr>
          <a:xfrm>
            <a:off x="5364088" y="1364585"/>
            <a:ext cx="3779912" cy="2304283"/>
            <a:chOff x="1230165" y="1195388"/>
            <a:chExt cx="3416448" cy="3589539"/>
          </a:xfrm>
        </p:grpSpPr>
        <p:sp>
          <p:nvSpPr>
            <p:cNvPr id="20" name="矩形 19"/>
            <p:cNvSpPr>
              <a:spLocks noChangeArrowheads="1"/>
            </p:cNvSpPr>
            <p:nvPr/>
          </p:nvSpPr>
          <p:spPr bwMode="auto">
            <a:xfrm>
              <a:off x="2229770" y="4209593"/>
              <a:ext cx="1417238" cy="575334"/>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b="1" dirty="0" smtClean="0">
                  <a:latin typeface="仿宋" panose="02010609060101010101" pitchFamily="49" charset="-122"/>
                  <a:ea typeface="仿宋" panose="02010609060101010101" pitchFamily="49" charset="-122"/>
                </a:rPr>
                <a:t>九一八事变</a:t>
              </a:r>
              <a:endParaRPr lang="zh-CN" altLang="en-US" b="1" dirty="0">
                <a:latin typeface="仿宋" panose="02010609060101010101" pitchFamily="49" charset="-122"/>
                <a:ea typeface="仿宋" panose="02010609060101010101" pitchFamily="49" charset="-122"/>
              </a:endParaRPr>
            </a:p>
          </p:txBody>
        </p:sp>
        <p:pic>
          <p:nvPicPr>
            <p:cNvPr id="2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30165" y="1195388"/>
              <a:ext cx="3416448" cy="2981908"/>
            </a:xfrm>
            <a:prstGeom prst="rect">
              <a:avLst/>
            </a:prstGeom>
          </p:spPr>
          <p:style>
            <a:lnRef idx="2">
              <a:schemeClr val="dk1"/>
            </a:lnRef>
            <a:fillRef idx="1">
              <a:schemeClr val="lt1"/>
            </a:fillRef>
            <a:effectRef idx="0">
              <a:schemeClr val="dk1"/>
            </a:effectRef>
            <a:fontRef idx="minor">
              <a:schemeClr val="dk1"/>
            </a:fontRef>
          </p:style>
        </p:pic>
      </p:gr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5" name="矩形 4"/>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欧洲</a:t>
            </a:r>
            <a:endParaRPr lang="zh-CN" altLang="en-US" sz="3200" b="1" dirty="0">
              <a:latin typeface="微软雅黑" panose="020B0503020204020204" pitchFamily="34" charset="-122"/>
              <a:ea typeface="微软雅黑" panose="020B0503020204020204" pitchFamily="34" charset="-122"/>
            </a:endParaRPr>
          </a:p>
        </p:txBody>
      </p:sp>
      <p:sp>
        <p:nvSpPr>
          <p:cNvPr id="16" name="矩形 15"/>
          <p:cNvSpPr>
            <a:spLocks noChangeArrowheads="1"/>
          </p:cNvSpPr>
          <p:nvPr/>
        </p:nvSpPr>
        <p:spPr bwMode="auto">
          <a:xfrm>
            <a:off x="-28353" y="1267806"/>
            <a:ext cx="9172353"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49" charset="-122"/>
              </a:defRPr>
            </a:lvl1pPr>
            <a:lvl2pPr marL="742950" indent="-285750">
              <a:defRPr sz="4400" b="1">
                <a:solidFill>
                  <a:schemeClr val="hlink"/>
                </a:solidFill>
                <a:latin typeface="Arial" panose="020B0604020202020204" pitchFamily="34" charset="0"/>
                <a:ea typeface="黑体" panose="02010609060101010101" pitchFamily="49" charset="-122"/>
              </a:defRPr>
            </a:lvl2pPr>
            <a:lvl3pPr marL="1143000" indent="-228600">
              <a:defRPr sz="4400" b="1">
                <a:solidFill>
                  <a:schemeClr val="hlink"/>
                </a:solidFill>
                <a:latin typeface="Arial" panose="020B0604020202020204" pitchFamily="34" charset="0"/>
                <a:ea typeface="黑体" panose="02010609060101010101" pitchFamily="49" charset="-122"/>
              </a:defRPr>
            </a:lvl3pPr>
            <a:lvl4pPr marL="1600200" indent="-228600">
              <a:defRPr sz="4400" b="1">
                <a:solidFill>
                  <a:schemeClr val="hlink"/>
                </a:solidFill>
                <a:latin typeface="Arial" panose="020B0604020202020204" pitchFamily="34" charset="0"/>
                <a:ea typeface="黑体" panose="02010609060101010101" pitchFamily="49" charset="-122"/>
              </a:defRPr>
            </a:lvl4pPr>
            <a:lvl5pPr marL="2057400" indent="-228600">
              <a:defRPr sz="4400" b="1">
                <a:solidFill>
                  <a:schemeClr val="hlink"/>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9pPr>
          </a:lstStyle>
          <a:p>
            <a:pPr algn="just">
              <a:lnSpc>
                <a:spcPct val="150000"/>
              </a:lnSpc>
            </a:pPr>
            <a:r>
              <a:rPr lang="zh-CN" altLang="en-US" sz="3200" smtClean="0">
                <a:solidFill>
                  <a:srgbClr val="000000"/>
                </a:solidFill>
              </a:rPr>
              <a:t>（</a:t>
            </a:r>
            <a:r>
              <a:rPr lang="en-US" altLang="zh-CN" sz="3200" smtClean="0">
                <a:solidFill>
                  <a:srgbClr val="000000"/>
                </a:solidFill>
              </a:rPr>
              <a:t>1</a:t>
            </a:r>
            <a:r>
              <a:rPr lang="zh-CN" altLang="en-US" sz="3200" smtClean="0">
                <a:solidFill>
                  <a:srgbClr val="000000"/>
                </a:solidFill>
              </a:rPr>
              <a:t>）</a:t>
            </a:r>
            <a:r>
              <a:rPr lang="en-US" altLang="zh-CN" sz="3200" smtClean="0">
                <a:solidFill>
                  <a:srgbClr val="000000"/>
                </a:solidFill>
              </a:rPr>
              <a:t>1939</a:t>
            </a:r>
            <a:r>
              <a:rPr lang="zh-CN" altLang="en-US" sz="3200">
                <a:solidFill>
                  <a:srgbClr val="000000"/>
                </a:solidFill>
              </a:rPr>
              <a:t>年</a:t>
            </a:r>
            <a:r>
              <a:rPr lang="en-US" altLang="zh-CN" sz="3200">
                <a:solidFill>
                  <a:srgbClr val="000000"/>
                </a:solidFill>
              </a:rPr>
              <a:t>9</a:t>
            </a:r>
            <a:r>
              <a:rPr lang="zh-CN" altLang="en-US" sz="3200">
                <a:solidFill>
                  <a:srgbClr val="000000"/>
                </a:solidFill>
              </a:rPr>
              <a:t>月德</a:t>
            </a:r>
            <a:r>
              <a:rPr lang="zh-CN" altLang="en-US" sz="3200" smtClean="0">
                <a:solidFill>
                  <a:srgbClr val="000000"/>
                </a:solidFill>
              </a:rPr>
              <a:t>国“闪击战”突</a:t>
            </a:r>
            <a:r>
              <a:rPr lang="zh-CN" altLang="en-US" sz="3200">
                <a:solidFill>
                  <a:srgbClr val="000000"/>
                </a:solidFill>
              </a:rPr>
              <a:t>袭波兰，英法被迫对德宣战，第二次世界大战全面爆</a:t>
            </a:r>
            <a:r>
              <a:rPr lang="zh-CN" altLang="en-US" sz="3200" smtClean="0">
                <a:solidFill>
                  <a:srgbClr val="000000"/>
                </a:solidFill>
              </a:rPr>
              <a:t>发。</a:t>
            </a:r>
            <a:endParaRPr lang="en-US" altLang="zh-CN" sz="3200" smtClean="0">
              <a:solidFill>
                <a:srgbClr val="000000"/>
              </a:solidFill>
            </a:endParaRPr>
          </a:p>
          <a:p>
            <a:pPr algn="just">
              <a:lnSpc>
                <a:spcPct val="150000"/>
              </a:lnSpc>
            </a:pPr>
            <a:r>
              <a:rPr lang="zh-CN" altLang="en-US" sz="3200" smtClean="0">
                <a:solidFill>
                  <a:srgbClr val="000000"/>
                </a:solidFill>
              </a:rPr>
              <a:t>（</a:t>
            </a:r>
            <a:r>
              <a:rPr lang="en-US" altLang="zh-CN" sz="3200" smtClean="0">
                <a:solidFill>
                  <a:srgbClr val="000000"/>
                </a:solidFill>
              </a:rPr>
              <a:t>2</a:t>
            </a:r>
            <a:r>
              <a:rPr lang="zh-CN" altLang="en-US" sz="3200" smtClean="0">
                <a:solidFill>
                  <a:srgbClr val="000000"/>
                </a:solidFill>
              </a:rPr>
              <a:t>）德国迅速占领欧洲大部分地区，法国投降，英国坚持抵抗。</a:t>
            </a:r>
            <a:endParaRPr lang="en-US" altLang="zh-CN" sz="3200">
              <a:solidFill>
                <a:srgbClr val="000000"/>
              </a:solidFill>
            </a:endParaRPr>
          </a:p>
          <a:p>
            <a:pPr algn="just">
              <a:lnSpc>
                <a:spcPct val="150000"/>
              </a:lnSpc>
            </a:pPr>
            <a:r>
              <a:rPr lang="zh-CN" altLang="en-US" sz="3200" smtClean="0">
                <a:solidFill>
                  <a:srgbClr val="000000"/>
                </a:solidFill>
              </a:rPr>
              <a:t>（</a:t>
            </a:r>
            <a:r>
              <a:rPr lang="en-US" altLang="zh-CN" sz="3200" smtClean="0">
                <a:solidFill>
                  <a:srgbClr val="000000"/>
                </a:solidFill>
              </a:rPr>
              <a:t>3</a:t>
            </a:r>
            <a:r>
              <a:rPr lang="zh-CN" altLang="en-US" sz="3200" smtClean="0">
                <a:solidFill>
                  <a:srgbClr val="000000"/>
                </a:solidFill>
              </a:rPr>
              <a:t>）</a:t>
            </a:r>
            <a:r>
              <a:rPr lang="en-US" altLang="zh-CN" sz="3200" smtClean="0">
                <a:solidFill>
                  <a:srgbClr val="000000"/>
                </a:solidFill>
              </a:rPr>
              <a:t>1941</a:t>
            </a:r>
            <a:r>
              <a:rPr lang="zh-CN" altLang="en-US" sz="3200">
                <a:solidFill>
                  <a:srgbClr val="000000"/>
                </a:solidFill>
              </a:rPr>
              <a:t>年</a:t>
            </a:r>
            <a:r>
              <a:rPr lang="en-US" altLang="zh-CN" sz="3200">
                <a:solidFill>
                  <a:srgbClr val="000000"/>
                </a:solidFill>
              </a:rPr>
              <a:t>6</a:t>
            </a:r>
            <a:r>
              <a:rPr lang="zh-CN" altLang="en-US" sz="3200">
                <a:solidFill>
                  <a:srgbClr val="000000"/>
                </a:solidFill>
              </a:rPr>
              <a:t>月德国入侵苏联，苏联战场成为抵抗纳粹德国的主战场。</a:t>
            </a:r>
          </a:p>
        </p:txBody>
      </p:sp>
      <p:pic>
        <p:nvPicPr>
          <p:cNvPr id="3" name="图片 2"/>
          <p:cNvPicPr>
            <a:picLocks noChangeAspect="1"/>
          </p:cNvPicPr>
          <p:nvPr/>
        </p:nvPicPr>
        <p:blipFill>
          <a:blip r:embed="rId2"/>
          <a:stretch>
            <a:fillRect/>
          </a:stretch>
        </p:blipFill>
        <p:spPr>
          <a:xfrm>
            <a:off x="147955" y="1411605"/>
            <a:ext cx="8818880" cy="4923790"/>
          </a:xfrm>
          <a:prstGeom prst="rect">
            <a:avLst/>
          </a:prstGeom>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
                                        </p:tgtEl>
                                        <p:attrNameLst>
                                          <p:attrName>ppt_x</p:attrName>
                                        </p:attrNameLst>
                                      </p:cBhvr>
                                      <p:tavLst>
                                        <p:tav tm="0">
                                          <p:val>
                                            <p:strVal val="ppt_x"/>
                                          </p:val>
                                        </p:tav>
                                        <p:tav tm="100000">
                                          <p:val>
                                            <p:strVal val="ppt_x"/>
                                          </p:val>
                                        </p:tav>
                                      </p:tavLst>
                                    </p:anim>
                                    <p:anim calcmode="lin" valueType="num">
                                      <p:cBhvr additive="base">
                                        <p:cTn id="7" dur="500"/>
                                        <p:tgtEl>
                                          <p:spTgt spid="3"/>
                                        </p:tgtEl>
                                        <p:attrNameLst>
                                          <p:attrName>ppt_y</p:attrName>
                                        </p:attrNameLst>
                                      </p:cBhvr>
                                      <p:tavLst>
                                        <p:tav tm="0">
                                          <p:val>
                                            <p:strVal val="ppt_y"/>
                                          </p:val>
                                        </p:tav>
                                        <p:tav tm="100000">
                                          <p:val>
                                            <p:strVal val="1+ppt_h/2"/>
                                          </p:val>
                                        </p:tav>
                                      </p:tavLst>
                                    </p:anim>
                                    <p:set>
                                      <p:cBhvr>
                                        <p:cTn id="8" dur="1" fill="hold">
                                          <p:stCondLst>
                                            <p:cond delay="4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anim calcmode="lin" valueType="num">
                                      <p:cBhvr additive="base">
                                        <p:cTn id="1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 calcmode="lin" valueType="num">
                                      <p:cBhvr additive="base">
                                        <p:cTn id="19"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2" end="2"/>
                                            </p:txEl>
                                          </p:spTgt>
                                        </p:tgtEl>
                                        <p:attrNameLst>
                                          <p:attrName>style.visibility</p:attrName>
                                        </p:attrNameLst>
                                      </p:cBhvr>
                                      <p:to>
                                        <p:strVal val="visible"/>
                                      </p:to>
                                    </p:set>
                                    <p:anim calcmode="lin" valueType="num">
                                      <p:cBhvr additive="base">
                                        <p:cTn id="25"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5" name="矩形 4"/>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全球</a:t>
            </a:r>
            <a:endParaRPr lang="zh-CN" altLang="en-US" sz="3200" b="1" dirty="0">
              <a:latin typeface="微软雅黑" panose="020B0503020204020204" pitchFamily="34" charset="-122"/>
              <a:ea typeface="微软雅黑" panose="020B0503020204020204" pitchFamily="34" charset="-122"/>
            </a:endParaRPr>
          </a:p>
        </p:txBody>
      </p:sp>
      <p:sp>
        <p:nvSpPr>
          <p:cNvPr id="16" name="矩形 15"/>
          <p:cNvSpPr>
            <a:spLocks noChangeArrowheads="1"/>
          </p:cNvSpPr>
          <p:nvPr/>
        </p:nvSpPr>
        <p:spPr bwMode="auto">
          <a:xfrm>
            <a:off x="-28353" y="1267806"/>
            <a:ext cx="9172353" cy="5016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49" charset="-122"/>
              </a:defRPr>
            </a:lvl1pPr>
            <a:lvl2pPr marL="742950" indent="-285750">
              <a:defRPr sz="4400" b="1">
                <a:solidFill>
                  <a:schemeClr val="hlink"/>
                </a:solidFill>
                <a:latin typeface="Arial" panose="020B0604020202020204" pitchFamily="34" charset="0"/>
                <a:ea typeface="黑体" panose="02010609060101010101" pitchFamily="49" charset="-122"/>
              </a:defRPr>
            </a:lvl2pPr>
            <a:lvl3pPr marL="1143000" indent="-228600">
              <a:defRPr sz="4400" b="1">
                <a:solidFill>
                  <a:schemeClr val="hlink"/>
                </a:solidFill>
                <a:latin typeface="Arial" panose="020B0604020202020204" pitchFamily="34" charset="0"/>
                <a:ea typeface="黑体" panose="02010609060101010101" pitchFamily="49" charset="-122"/>
              </a:defRPr>
            </a:lvl3pPr>
            <a:lvl4pPr marL="1600200" indent="-228600">
              <a:defRPr sz="4400" b="1">
                <a:solidFill>
                  <a:schemeClr val="hlink"/>
                </a:solidFill>
                <a:latin typeface="Arial" panose="020B0604020202020204" pitchFamily="34" charset="0"/>
                <a:ea typeface="黑体" panose="02010609060101010101" pitchFamily="49" charset="-122"/>
              </a:defRPr>
            </a:lvl4pPr>
            <a:lvl5pPr marL="2057400" indent="-228600">
              <a:defRPr sz="4400" b="1">
                <a:solidFill>
                  <a:schemeClr val="hlink"/>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9pPr>
          </a:lstStyle>
          <a:p>
            <a:pPr algn="just"/>
            <a:r>
              <a:rPr lang="zh-CN" altLang="en-US" sz="3200" smtClean="0">
                <a:solidFill>
                  <a:srgbClr val="000000"/>
                </a:solidFill>
              </a:rPr>
              <a:t>（</a:t>
            </a:r>
            <a:r>
              <a:rPr lang="en-US" altLang="zh-CN" sz="3200" smtClean="0">
                <a:solidFill>
                  <a:srgbClr val="000000"/>
                </a:solidFill>
              </a:rPr>
              <a:t>1</a:t>
            </a:r>
            <a:r>
              <a:rPr lang="zh-CN" altLang="en-US" sz="3200" smtClean="0">
                <a:solidFill>
                  <a:srgbClr val="000000"/>
                </a:solidFill>
              </a:rPr>
              <a:t>）</a:t>
            </a:r>
            <a:r>
              <a:rPr lang="en-US" altLang="zh-CN" sz="3200">
                <a:solidFill>
                  <a:srgbClr val="000000"/>
                </a:solidFill>
              </a:rPr>
              <a:t>1941</a:t>
            </a:r>
            <a:r>
              <a:rPr lang="zh-CN" altLang="en-US" sz="3200">
                <a:solidFill>
                  <a:srgbClr val="000000"/>
                </a:solidFill>
              </a:rPr>
              <a:t>年</a:t>
            </a:r>
            <a:r>
              <a:rPr lang="en-US" altLang="zh-CN" sz="3200">
                <a:solidFill>
                  <a:srgbClr val="000000"/>
                </a:solidFill>
              </a:rPr>
              <a:t>12</a:t>
            </a:r>
            <a:r>
              <a:rPr lang="zh-CN" altLang="en-US" sz="3200">
                <a:solidFill>
                  <a:srgbClr val="000000"/>
                </a:solidFill>
              </a:rPr>
              <a:t>月，日本挑起太平洋战争，美国对日宣战，第二次世界大战发展到全球阶</a:t>
            </a:r>
            <a:r>
              <a:rPr lang="zh-CN" altLang="en-US" sz="3200" smtClean="0">
                <a:solidFill>
                  <a:srgbClr val="000000"/>
                </a:solidFill>
              </a:rPr>
              <a:t>段。</a:t>
            </a:r>
            <a:endParaRPr lang="en-US" altLang="zh-CN" sz="3200" smtClean="0">
              <a:solidFill>
                <a:srgbClr val="000000"/>
              </a:solidFill>
            </a:endParaRPr>
          </a:p>
          <a:p>
            <a:pPr algn="just"/>
            <a:r>
              <a:rPr lang="zh-CN" altLang="en-US" sz="3200" smtClean="0">
                <a:solidFill>
                  <a:srgbClr val="000000"/>
                </a:solidFill>
              </a:rPr>
              <a:t>（</a:t>
            </a:r>
            <a:r>
              <a:rPr lang="en-US" altLang="zh-CN" sz="3200" smtClean="0">
                <a:solidFill>
                  <a:srgbClr val="000000"/>
                </a:solidFill>
              </a:rPr>
              <a:t>2</a:t>
            </a:r>
            <a:r>
              <a:rPr lang="zh-CN" altLang="en-US" sz="3200" smtClean="0">
                <a:solidFill>
                  <a:srgbClr val="000000"/>
                </a:solidFill>
              </a:rPr>
              <a:t>）</a:t>
            </a:r>
            <a:r>
              <a:rPr lang="en-US" altLang="zh-CN" sz="3200" smtClean="0">
                <a:solidFill>
                  <a:srgbClr val="000000"/>
                </a:solidFill>
              </a:rPr>
              <a:t>1942</a:t>
            </a:r>
            <a:r>
              <a:rPr lang="zh-CN" altLang="en-US" sz="3200">
                <a:solidFill>
                  <a:srgbClr val="000000"/>
                </a:solidFill>
              </a:rPr>
              <a:t>年</a:t>
            </a:r>
            <a:r>
              <a:rPr lang="en-US" altLang="zh-CN" sz="3200">
                <a:solidFill>
                  <a:srgbClr val="000000"/>
                </a:solidFill>
              </a:rPr>
              <a:t>1</a:t>
            </a:r>
            <a:r>
              <a:rPr lang="zh-CN" altLang="en-US" sz="3200">
                <a:solidFill>
                  <a:srgbClr val="000000"/>
                </a:solidFill>
              </a:rPr>
              <a:t>月</a:t>
            </a:r>
            <a:r>
              <a:rPr lang="zh-CN" altLang="en-US" sz="3200" smtClean="0">
                <a:solidFill>
                  <a:srgbClr val="000000"/>
                </a:solidFill>
              </a:rPr>
              <a:t>，以美、英、苏、中为首的</a:t>
            </a:r>
            <a:r>
              <a:rPr lang="en-US" altLang="zh-CN" sz="3200" smtClean="0">
                <a:solidFill>
                  <a:srgbClr val="000000"/>
                </a:solidFill>
              </a:rPr>
              <a:t>26</a:t>
            </a:r>
            <a:r>
              <a:rPr lang="zh-CN" altLang="en-US" sz="3200" smtClean="0">
                <a:solidFill>
                  <a:srgbClr val="000000"/>
                </a:solidFill>
              </a:rPr>
              <a:t>个国家</a:t>
            </a:r>
            <a:r>
              <a:rPr lang="zh-CN" altLang="en-US" sz="3200">
                <a:solidFill>
                  <a:srgbClr val="000000"/>
                </a:solidFill>
              </a:rPr>
              <a:t>签署</a:t>
            </a:r>
            <a:r>
              <a:rPr lang="en-US" altLang="zh-CN" sz="3200" smtClean="0">
                <a:solidFill>
                  <a:srgbClr val="000000"/>
                </a:solidFill>
              </a:rPr>
              <a:t>《</a:t>
            </a:r>
            <a:r>
              <a:rPr lang="zh-CN" altLang="en-US" sz="3200">
                <a:solidFill>
                  <a:srgbClr val="000000"/>
                </a:solidFill>
              </a:rPr>
              <a:t>联合国家宣言</a:t>
            </a:r>
            <a:r>
              <a:rPr lang="en-US" altLang="zh-CN" sz="3200" smtClean="0">
                <a:solidFill>
                  <a:srgbClr val="000000"/>
                </a:solidFill>
              </a:rPr>
              <a:t>》</a:t>
            </a:r>
            <a:r>
              <a:rPr lang="zh-CN" altLang="en-US" sz="3200" smtClean="0">
                <a:solidFill>
                  <a:srgbClr val="000000"/>
                </a:solidFill>
              </a:rPr>
              <a:t>，</a:t>
            </a:r>
            <a:r>
              <a:rPr lang="zh-CN" altLang="en-US" sz="3200">
                <a:solidFill>
                  <a:srgbClr val="000000"/>
                </a:solidFill>
              </a:rPr>
              <a:t>建立了世界反法西斯同盟</a:t>
            </a:r>
            <a:r>
              <a:rPr lang="zh-CN" altLang="en-US" sz="3200" smtClean="0">
                <a:solidFill>
                  <a:srgbClr val="000000"/>
                </a:solidFill>
              </a:rPr>
              <a:t>。从此，同盟国家协同作战。</a:t>
            </a:r>
            <a:endParaRPr lang="en-US" altLang="zh-CN" sz="3200" smtClean="0">
              <a:solidFill>
                <a:srgbClr val="000000"/>
              </a:solidFill>
            </a:endParaRPr>
          </a:p>
          <a:p>
            <a:pPr algn="just"/>
            <a:r>
              <a:rPr lang="zh-CN" altLang="en-US" sz="3200" smtClean="0">
                <a:solidFill>
                  <a:srgbClr val="000000"/>
                </a:solidFill>
              </a:rPr>
              <a:t>（</a:t>
            </a:r>
            <a:r>
              <a:rPr lang="en-US" altLang="zh-CN" sz="3200" smtClean="0">
                <a:solidFill>
                  <a:srgbClr val="000000"/>
                </a:solidFill>
              </a:rPr>
              <a:t>3</a:t>
            </a:r>
            <a:r>
              <a:rPr lang="zh-CN" altLang="en-US" sz="3200" smtClean="0">
                <a:solidFill>
                  <a:srgbClr val="000000"/>
                </a:solidFill>
              </a:rPr>
              <a:t>）</a:t>
            </a:r>
            <a:r>
              <a:rPr lang="en-US" altLang="zh-CN" sz="3200">
                <a:solidFill>
                  <a:srgbClr val="000000"/>
                </a:solidFill>
              </a:rPr>
              <a:t>1942</a:t>
            </a:r>
            <a:r>
              <a:rPr lang="zh-CN" altLang="en-US" sz="3200">
                <a:solidFill>
                  <a:srgbClr val="000000"/>
                </a:solidFill>
              </a:rPr>
              <a:t>年</a:t>
            </a:r>
            <a:r>
              <a:rPr lang="en-US" altLang="zh-CN" sz="3200">
                <a:solidFill>
                  <a:srgbClr val="000000"/>
                </a:solidFill>
              </a:rPr>
              <a:t>7</a:t>
            </a:r>
            <a:r>
              <a:rPr lang="zh-CN" altLang="en-US" sz="3200">
                <a:solidFill>
                  <a:srgbClr val="000000"/>
                </a:solidFill>
              </a:rPr>
              <a:t>月，德军向斯大林格勒发动进攻。苏联军民殊死抵抗</a:t>
            </a:r>
            <a:r>
              <a:rPr lang="zh-CN" altLang="en-US" sz="3200" smtClean="0">
                <a:solidFill>
                  <a:srgbClr val="000000"/>
                </a:solidFill>
              </a:rPr>
              <a:t>，于</a:t>
            </a:r>
            <a:r>
              <a:rPr lang="en-US" altLang="zh-CN" sz="3200" smtClean="0">
                <a:solidFill>
                  <a:srgbClr val="000000"/>
                </a:solidFill>
              </a:rPr>
              <a:t>1943</a:t>
            </a:r>
            <a:r>
              <a:rPr lang="zh-CN" altLang="en-US" sz="3200" smtClean="0">
                <a:solidFill>
                  <a:srgbClr val="000000"/>
                </a:solidFill>
              </a:rPr>
              <a:t>年</a:t>
            </a:r>
            <a:r>
              <a:rPr lang="en-US" altLang="zh-CN" sz="3200">
                <a:solidFill>
                  <a:srgbClr val="000000"/>
                </a:solidFill>
              </a:rPr>
              <a:t>2</a:t>
            </a:r>
            <a:r>
              <a:rPr lang="zh-CN" altLang="en-US" sz="3200" smtClean="0">
                <a:solidFill>
                  <a:srgbClr val="000000"/>
                </a:solidFill>
              </a:rPr>
              <a:t>月赢</a:t>
            </a:r>
            <a:r>
              <a:rPr lang="zh-CN" altLang="en-US" sz="3200">
                <a:solidFill>
                  <a:srgbClr val="000000"/>
                </a:solidFill>
              </a:rPr>
              <a:t>得胜利。从此，苏军开始了全线反攻。</a:t>
            </a:r>
            <a:r>
              <a:rPr lang="zh-CN" altLang="en-US" sz="3200">
                <a:solidFill>
                  <a:srgbClr val="FF0000"/>
                </a:solidFill>
              </a:rPr>
              <a:t>斯大林格勒战</a:t>
            </a:r>
            <a:r>
              <a:rPr lang="zh-CN" altLang="en-US" sz="3200" smtClean="0">
                <a:solidFill>
                  <a:srgbClr val="FF0000"/>
                </a:solidFill>
              </a:rPr>
              <a:t>役</a:t>
            </a:r>
            <a:r>
              <a:rPr lang="zh-CN" altLang="en-US" sz="3200" smtClean="0">
                <a:solidFill>
                  <a:srgbClr val="000000"/>
                </a:solidFill>
              </a:rPr>
              <a:t>是德国发动侵略战争以来遭遇的最大失败，</a:t>
            </a:r>
            <a:r>
              <a:rPr lang="zh-CN" altLang="en-US" sz="3200">
                <a:solidFill>
                  <a:srgbClr val="000000"/>
                </a:solidFill>
              </a:rPr>
              <a:t>也是</a:t>
            </a:r>
            <a:r>
              <a:rPr lang="zh-CN" altLang="en-US" sz="3200">
                <a:solidFill>
                  <a:srgbClr val="FF0000"/>
                </a:solidFill>
              </a:rPr>
              <a:t>第二次世界大战</a:t>
            </a:r>
            <a:r>
              <a:rPr lang="zh-CN" altLang="en-US" sz="3200" smtClean="0">
                <a:solidFill>
                  <a:srgbClr val="FF0000"/>
                </a:solidFill>
              </a:rPr>
              <a:t>的转</a:t>
            </a:r>
            <a:r>
              <a:rPr lang="zh-CN" altLang="en-US" sz="3200">
                <a:solidFill>
                  <a:srgbClr val="FF0000"/>
                </a:solidFill>
              </a:rPr>
              <a:t>折点。</a:t>
            </a:r>
            <a:endParaRPr lang="en-US" altLang="zh-CN" sz="3200">
              <a:solidFill>
                <a:srgbClr val="FF0000"/>
              </a:solidFill>
            </a:endParaRPr>
          </a:p>
        </p:txBody>
      </p:sp>
      <p:pic>
        <p:nvPicPr>
          <p:cNvPr id="9" name="Picture 6" descr="D:\初中\九下彩\亚太战场.tif"/>
          <p:cNvPicPr>
            <a:picLocks noChangeAspect="1"/>
          </p:cNvPicPr>
          <p:nvPr/>
        </p:nvPicPr>
        <p:blipFill>
          <a:blip r:embed="rId4" cstate="print"/>
          <a:srcRect l="1021"/>
          <a:stretch>
            <a:fillRect/>
          </a:stretch>
        </p:blipFill>
        <p:spPr>
          <a:xfrm>
            <a:off x="9147" y="1267806"/>
            <a:ext cx="3984625" cy="2895600"/>
          </a:xfrm>
          <a:prstGeom prst="rect">
            <a:avLst/>
          </a:prstGeom>
          <a:noFill/>
          <a:ln w="38100" cap="flat" cmpd="sng">
            <a:solidFill>
              <a:schemeClr val="bg1"/>
            </a:solidFill>
            <a:prstDash val="solid"/>
            <a:miter/>
            <a:headEnd type="none" w="med" len="med"/>
            <a:tailEnd type="none" w="med" len="med"/>
          </a:ln>
        </p:spPr>
      </p:pic>
      <p:sp>
        <p:nvSpPr>
          <p:cNvPr id="10" name="AutoShape 8">
            <a:hlinkClick r:id="rId5" action="ppaction://hlinkfile"/>
          </p:cNvPr>
          <p:cNvSpPr>
            <a:spLocks noChangeArrowheads="1"/>
          </p:cNvSpPr>
          <p:nvPr/>
        </p:nvSpPr>
        <p:spPr bwMode="auto">
          <a:xfrm>
            <a:off x="659227" y="1842481"/>
            <a:ext cx="2684463" cy="1746250"/>
          </a:xfrm>
          <a:prstGeom prst="irregularSeal1">
            <a:avLst/>
          </a:prstGeom>
          <a:solidFill>
            <a:srgbClr val="FF0066"/>
          </a:soli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中途岛</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1942</a:t>
            </a:r>
            <a:r>
              <a:rPr kumimoji="0" lang="zh-CN" altLang="en-US"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年夏</a:t>
            </a:r>
          </a:p>
        </p:txBody>
      </p:sp>
      <p:pic>
        <p:nvPicPr>
          <p:cNvPr id="11" name="Picture 1027"/>
          <p:cNvPicPr>
            <a:picLocks noChangeAspect="1"/>
          </p:cNvPicPr>
          <p:nvPr/>
        </p:nvPicPr>
        <p:blipFill>
          <a:blip r:embed="rId6" cstate="print"/>
          <a:srcRect l="6604" t="20441" r="6908" b="9088"/>
          <a:stretch>
            <a:fillRect/>
          </a:stretch>
        </p:blipFill>
        <p:spPr>
          <a:xfrm>
            <a:off x="4557823" y="1231215"/>
            <a:ext cx="4478655" cy="2806700"/>
          </a:xfrm>
          <a:prstGeom prst="rect">
            <a:avLst/>
          </a:prstGeom>
          <a:noFill/>
          <a:ln w="57150" cap="flat" cmpd="thickThin">
            <a:solidFill>
              <a:srgbClr val="FFFF99"/>
            </a:solidFill>
            <a:prstDash val="solid"/>
            <a:miter/>
            <a:headEnd type="none" w="med" len="med"/>
            <a:tailEnd type="none" w="med" len="med"/>
          </a:ln>
        </p:spPr>
      </p:pic>
      <p:sp>
        <p:nvSpPr>
          <p:cNvPr id="12" name="AutoShape 1030"/>
          <p:cNvSpPr>
            <a:spLocks noChangeArrowheads="1"/>
          </p:cNvSpPr>
          <p:nvPr/>
        </p:nvSpPr>
        <p:spPr bwMode="auto">
          <a:xfrm>
            <a:off x="4833303" y="1330960"/>
            <a:ext cx="2262188" cy="1524000"/>
          </a:xfrm>
          <a:prstGeom prst="irregularSeal1">
            <a:avLst/>
          </a:prstGeom>
          <a:solidFill>
            <a:srgbClr val="FF0066"/>
          </a:soli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阿拉曼战役</a:t>
            </a:r>
          </a:p>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1942</a:t>
            </a:r>
            <a:r>
              <a:rPr kumimoji="0" lang="zh-CN" altLang="en-US" sz="2000" b="1" i="0" u="none" strike="noStrike" kern="1200" cap="none" spc="0" normalizeH="0" baseline="0" noProof="0" dirty="0">
                <a:ln>
                  <a:noFill/>
                </a:ln>
                <a:solidFill>
                  <a:schemeClr val="bg1"/>
                </a:solidFill>
                <a:effectLst>
                  <a:outerShdw blurRad="38100" dist="38100" dir="2700000" algn="tl">
                    <a:srgbClr val="000000"/>
                  </a:outerShdw>
                </a:effectLst>
                <a:uLnTx/>
                <a:uFillTx/>
                <a:latin typeface="黑体" panose="02010609060101010101" pitchFamily="49" charset="-122"/>
                <a:ea typeface="黑体" panose="02010609060101010101" pitchFamily="49" charset="-122"/>
                <a:cs typeface="+mn-cs"/>
              </a:rPr>
              <a:t>年秋</a:t>
            </a:r>
          </a:p>
        </p:txBody>
      </p:sp>
      <p:pic>
        <p:nvPicPr>
          <p:cNvPr id="4" name="图片 3"/>
          <p:cNvPicPr>
            <a:picLocks noChangeAspect="1"/>
          </p:cNvPicPr>
          <p:nvPr/>
        </p:nvPicPr>
        <p:blipFill>
          <a:blip r:embed="rId7"/>
          <a:stretch>
            <a:fillRect/>
          </a:stretch>
        </p:blipFill>
        <p:spPr>
          <a:xfrm>
            <a:off x="90805" y="1428750"/>
            <a:ext cx="8933180" cy="2609215"/>
          </a:xfrm>
          <a:prstGeom prst="rect">
            <a:avLst/>
          </a:prstGeom>
        </p:spPr>
      </p:pic>
      <p:pic>
        <p:nvPicPr>
          <p:cNvPr id="13" name="图片 12"/>
          <p:cNvPicPr>
            <a:picLocks noChangeAspect="1"/>
          </p:cNvPicPr>
          <p:nvPr/>
        </p:nvPicPr>
        <p:blipFill>
          <a:blip r:embed="rId8"/>
          <a:stretch>
            <a:fillRect/>
          </a:stretch>
        </p:blipFill>
        <p:spPr>
          <a:xfrm>
            <a:off x="90805" y="3928110"/>
            <a:ext cx="8856980" cy="1876425"/>
          </a:xfrm>
          <a:prstGeom prst="rect">
            <a:avLst/>
          </a:prstGeom>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5"/>
                                            </p:cond>
                                          </p:stCondLst>
                                          <p:endCondLst>
                                            <p:cond evt="onStopAudio" delay="0">
                                              <p:tgtEl>
                                                <p:sldTgt/>
                                              </p:tgtEl>
                                            </p:cond>
                                          </p:endCondLst>
                                        </p:cTn>
                                        <p:tgtEl>
                                          <p:sndTgt r:embed="rId3" name="EXPLODE.WAV"/>
                                        </p:tgtEl>
                                      </p:cMediaNode>
                                    </p:audio>
                                  </p:subTnLst>
                                </p:cTn>
                              </p:par>
                            </p:childTnLst>
                          </p:cTn>
                        </p:par>
                        <p:par>
                          <p:cTn id="29" fill="hold">
                            <p:stCondLst>
                              <p:cond delay="0"/>
                            </p:stCondLst>
                            <p:childTnLst>
                              <p:par>
                                <p:cTn id="30" presetID="9"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ssolve">
                                      <p:cBhvr>
                                        <p:cTn id="32" dur="500"/>
                                        <p:tgtEl>
                                          <p:spTgt spid="11"/>
                                        </p:tgtEl>
                                      </p:cBhvr>
                                    </p:animEffect>
                                  </p:childTnLst>
                                </p:cTn>
                              </p:par>
                              <p:par>
                                <p:cTn id="33" presetID="2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5" name="矩形 4"/>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结束</a:t>
            </a:r>
            <a:endParaRPr lang="zh-CN" altLang="en-US" sz="3200" b="1" dirty="0">
              <a:latin typeface="微软雅黑" panose="020B0503020204020204" pitchFamily="34" charset="-122"/>
              <a:ea typeface="微软雅黑" panose="020B0503020204020204" pitchFamily="34" charset="-122"/>
            </a:endParaRPr>
          </a:p>
        </p:txBody>
      </p:sp>
      <p:sp>
        <p:nvSpPr>
          <p:cNvPr id="16" name="矩形 15"/>
          <p:cNvSpPr>
            <a:spLocks noChangeArrowheads="1"/>
          </p:cNvSpPr>
          <p:nvPr/>
        </p:nvSpPr>
        <p:spPr bwMode="auto">
          <a:xfrm>
            <a:off x="-28353" y="1267806"/>
            <a:ext cx="9172353" cy="14740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49" charset="-122"/>
              </a:defRPr>
            </a:lvl1pPr>
            <a:lvl2pPr marL="742950" indent="-285750">
              <a:defRPr sz="4400" b="1">
                <a:solidFill>
                  <a:schemeClr val="hlink"/>
                </a:solidFill>
                <a:latin typeface="Arial" panose="020B0604020202020204" pitchFamily="34" charset="0"/>
                <a:ea typeface="黑体" panose="02010609060101010101" pitchFamily="49" charset="-122"/>
              </a:defRPr>
            </a:lvl2pPr>
            <a:lvl3pPr marL="1143000" indent="-228600">
              <a:defRPr sz="4400" b="1">
                <a:solidFill>
                  <a:schemeClr val="hlink"/>
                </a:solidFill>
                <a:latin typeface="Arial" panose="020B0604020202020204" pitchFamily="34" charset="0"/>
                <a:ea typeface="黑体" panose="02010609060101010101" pitchFamily="49" charset="-122"/>
              </a:defRPr>
            </a:lvl3pPr>
            <a:lvl4pPr marL="1600200" indent="-228600">
              <a:defRPr sz="4400" b="1">
                <a:solidFill>
                  <a:schemeClr val="hlink"/>
                </a:solidFill>
                <a:latin typeface="Arial" panose="020B0604020202020204" pitchFamily="34" charset="0"/>
                <a:ea typeface="黑体" panose="02010609060101010101" pitchFamily="49" charset="-122"/>
              </a:defRPr>
            </a:lvl4pPr>
            <a:lvl5pPr marL="2057400" indent="-228600">
              <a:defRPr sz="4400" b="1">
                <a:solidFill>
                  <a:schemeClr val="hlink"/>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49" charset="-122"/>
              </a:defRPr>
            </a:lvl9pPr>
          </a:lstStyle>
          <a:p>
            <a:pPr algn="just">
              <a:lnSpc>
                <a:spcPct val="150000"/>
              </a:lnSpc>
            </a:pPr>
            <a:r>
              <a:rPr lang="en-US" altLang="zh-CN" sz="3200">
                <a:solidFill>
                  <a:srgbClr val="000000"/>
                </a:solidFill>
              </a:rPr>
              <a:t>1945</a:t>
            </a:r>
            <a:r>
              <a:rPr lang="zh-CN" altLang="en-US" sz="3200">
                <a:solidFill>
                  <a:srgbClr val="000000"/>
                </a:solidFill>
              </a:rPr>
              <a:t>年</a:t>
            </a:r>
            <a:r>
              <a:rPr lang="en-US" altLang="zh-CN" sz="3200">
                <a:solidFill>
                  <a:srgbClr val="000000"/>
                </a:solidFill>
              </a:rPr>
              <a:t>5</a:t>
            </a:r>
            <a:r>
              <a:rPr lang="zh-CN" altLang="en-US" sz="3200">
                <a:solidFill>
                  <a:srgbClr val="000000"/>
                </a:solidFill>
              </a:rPr>
              <a:t>月</a:t>
            </a:r>
            <a:r>
              <a:rPr lang="en-US" altLang="zh-CN" sz="3200">
                <a:solidFill>
                  <a:srgbClr val="000000"/>
                </a:solidFill>
              </a:rPr>
              <a:t>8</a:t>
            </a:r>
            <a:r>
              <a:rPr lang="zh-CN" altLang="en-US" sz="3200">
                <a:solidFill>
                  <a:srgbClr val="000000"/>
                </a:solidFill>
              </a:rPr>
              <a:t>日，德国投降；</a:t>
            </a:r>
            <a:r>
              <a:rPr lang="en-US" altLang="zh-CN" sz="3200">
                <a:solidFill>
                  <a:srgbClr val="000000"/>
                </a:solidFill>
              </a:rPr>
              <a:t>9</a:t>
            </a:r>
            <a:r>
              <a:rPr lang="zh-CN" altLang="en-US" sz="3200">
                <a:solidFill>
                  <a:srgbClr val="000000"/>
                </a:solidFill>
              </a:rPr>
              <a:t>月</a:t>
            </a:r>
            <a:r>
              <a:rPr lang="en-US" altLang="zh-CN" sz="3200">
                <a:solidFill>
                  <a:srgbClr val="000000"/>
                </a:solidFill>
              </a:rPr>
              <a:t>2</a:t>
            </a:r>
            <a:r>
              <a:rPr lang="zh-CN" altLang="en-US" sz="3200">
                <a:solidFill>
                  <a:srgbClr val="000000"/>
                </a:solidFill>
              </a:rPr>
              <a:t>日，日本签署无条件投降书，第二次世界大战结束。</a:t>
            </a:r>
          </a:p>
        </p:txBody>
      </p:sp>
      <p:pic>
        <p:nvPicPr>
          <p:cNvPr id="11" name="Picture 19" descr="5F16017a"/>
          <p:cNvPicPr>
            <a:picLocks noChangeAspect="1"/>
          </p:cNvPicPr>
          <p:nvPr/>
        </p:nvPicPr>
        <p:blipFill rotWithShape="1">
          <a:blip r:embed="rId2"/>
          <a:srcRect b="19273"/>
          <a:stretch>
            <a:fillRect/>
          </a:stretch>
        </p:blipFill>
        <p:spPr>
          <a:xfrm>
            <a:off x="0" y="3112479"/>
            <a:ext cx="2771800" cy="2821117"/>
          </a:xfrm>
          <a:prstGeom prst="rect">
            <a:avLst/>
          </a:prstGeom>
          <a:noFill/>
          <a:ln w="9525">
            <a:noFill/>
          </a:ln>
        </p:spPr>
      </p:pic>
      <p:pic>
        <p:nvPicPr>
          <p:cNvPr id="12" name="Picture 12" descr="http://img.mp.itc.cn/upload/20160815/56d2b3f8b26c4790aeb17572cfdbb1ae_th.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56176" y="3112478"/>
            <a:ext cx="2884119" cy="283680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13" name="TextBox 6"/>
          <p:cNvSpPr txBox="1"/>
          <p:nvPr/>
        </p:nvSpPr>
        <p:spPr>
          <a:xfrm>
            <a:off x="6016758" y="6059136"/>
            <a:ext cx="3235761" cy="830997"/>
          </a:xfrm>
          <a:prstGeom prst="rect">
            <a:avLst/>
          </a:prstGeom>
          <a:noFill/>
        </p:spPr>
        <p:txBody>
          <a:bodyPr wrap="square" rtlCol="0">
            <a:spAutoFit/>
          </a:bodyPr>
          <a:lstStyle/>
          <a:p>
            <a:pPr algn="ctr"/>
            <a:r>
              <a:rPr lang="zh-CN" altLang="en-US" sz="2400" b="1" dirty="0" smtClean="0">
                <a:latin typeface="仿宋" panose="02010609060101010101" pitchFamily="49" charset="-122"/>
                <a:ea typeface="仿宋" panose="02010609060101010101" pitchFamily="49" charset="-122"/>
              </a:rPr>
              <a:t>日本在无条件投降书上签字</a:t>
            </a:r>
            <a:endParaRPr lang="zh-CN" altLang="en-US" sz="2400" b="1" dirty="0">
              <a:latin typeface="仿宋" panose="02010609060101010101" pitchFamily="49" charset="-122"/>
              <a:ea typeface="仿宋" panose="02010609060101010101" pitchFamily="49" charset="-122"/>
            </a:endParaRPr>
          </a:p>
        </p:txBody>
      </p:sp>
      <p:pic>
        <p:nvPicPr>
          <p:cNvPr id="8" name="图片 7"/>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2771800" y="3112478"/>
            <a:ext cx="3277911" cy="2821118"/>
          </a:xfrm>
          <a:prstGeom prst="rect">
            <a:avLst/>
          </a:prstGeom>
        </p:spPr>
      </p:pic>
      <p:sp>
        <p:nvSpPr>
          <p:cNvPr id="15" name="TextBox 6"/>
          <p:cNvSpPr txBox="1"/>
          <p:nvPr/>
        </p:nvSpPr>
        <p:spPr>
          <a:xfrm>
            <a:off x="2780997" y="6011554"/>
            <a:ext cx="3235761" cy="830997"/>
          </a:xfrm>
          <a:prstGeom prst="rect">
            <a:avLst/>
          </a:prstGeom>
          <a:noFill/>
        </p:spPr>
        <p:txBody>
          <a:bodyPr wrap="square" rtlCol="0">
            <a:spAutoFit/>
          </a:bodyPr>
          <a:lstStyle/>
          <a:p>
            <a:pPr algn="ctr"/>
            <a:r>
              <a:rPr lang="zh-CN" altLang="en-US" sz="2400" b="1" smtClean="0">
                <a:latin typeface="仿宋" panose="02010609060101010101" pitchFamily="49" charset="-122"/>
                <a:ea typeface="仿宋" panose="02010609060101010101" pitchFamily="49" charset="-122"/>
              </a:rPr>
              <a:t>德国签署无条件投降书</a:t>
            </a:r>
            <a:endParaRPr lang="zh-CN" altLang="en-US" sz="2400" b="1" dirty="0">
              <a:latin typeface="仿宋" panose="02010609060101010101" pitchFamily="49" charset="-122"/>
              <a:ea typeface="仿宋" panose="02010609060101010101" pitchFamily="49" charset="-122"/>
            </a:endParaRPr>
          </a:p>
        </p:txBody>
      </p:sp>
      <p:sp>
        <p:nvSpPr>
          <p:cNvPr id="17" name="TextBox 6"/>
          <p:cNvSpPr txBox="1"/>
          <p:nvPr/>
        </p:nvSpPr>
        <p:spPr>
          <a:xfrm>
            <a:off x="-231981" y="5994480"/>
            <a:ext cx="3235761" cy="830997"/>
          </a:xfrm>
          <a:prstGeom prst="rect">
            <a:avLst/>
          </a:prstGeom>
          <a:noFill/>
        </p:spPr>
        <p:txBody>
          <a:bodyPr wrap="square" rtlCol="0">
            <a:spAutoFit/>
          </a:bodyPr>
          <a:lstStyle/>
          <a:p>
            <a:pPr algn="ctr"/>
            <a:r>
              <a:rPr lang="zh-CN" altLang="en-US" sz="2400" b="1" smtClean="0">
                <a:latin typeface="仿宋" panose="02010609060101010101" pitchFamily="49" charset="-122"/>
                <a:ea typeface="仿宋" panose="02010609060101010101" pitchFamily="49" charset="-122"/>
              </a:rPr>
              <a:t>意大利签署停战协定（</a:t>
            </a:r>
            <a:r>
              <a:rPr lang="en-US" altLang="zh-CN" sz="2400" b="1" smtClean="0">
                <a:latin typeface="仿宋" panose="02010609060101010101" pitchFamily="49" charset="-122"/>
                <a:ea typeface="仿宋" panose="02010609060101010101" pitchFamily="49" charset="-122"/>
              </a:rPr>
              <a:t>1943</a:t>
            </a:r>
            <a:r>
              <a:rPr lang="zh-CN" altLang="en-US" sz="2400" b="1" smtClean="0">
                <a:latin typeface="仿宋" panose="02010609060101010101" pitchFamily="49" charset="-122"/>
                <a:ea typeface="仿宋" panose="02010609060101010101" pitchFamily="49" charset="-122"/>
              </a:rPr>
              <a:t>年</a:t>
            </a:r>
            <a:r>
              <a:rPr lang="en-US" altLang="zh-CN" sz="2400" b="1" smtClean="0">
                <a:latin typeface="仿宋" panose="02010609060101010101" pitchFamily="49" charset="-122"/>
                <a:ea typeface="仿宋" panose="02010609060101010101" pitchFamily="49" charset="-122"/>
              </a:rPr>
              <a:t>9</a:t>
            </a:r>
            <a:r>
              <a:rPr lang="zh-CN" altLang="en-US" sz="2400" b="1" smtClean="0">
                <a:latin typeface="仿宋" panose="02010609060101010101" pitchFamily="49" charset="-122"/>
                <a:ea typeface="仿宋" panose="02010609060101010101" pitchFamily="49" charset="-122"/>
              </a:rPr>
              <a:t>月）</a:t>
            </a:r>
            <a:endParaRPr lang="zh-CN" altLang="en-US" sz="2400" b="1" dirty="0">
              <a:latin typeface="仿宋" panose="02010609060101010101" pitchFamily="49" charset="-122"/>
              <a:ea typeface="仿宋" panose="02010609060101010101" pitchFamily="49" charset="-122"/>
            </a:endParaRPr>
          </a:p>
        </p:txBody>
      </p:sp>
    </p:spTree>
  </p:cSld>
  <p:clrMapOvr>
    <a:masterClrMapping/>
  </p:clrMapOvr>
  <p:transition spd="slow">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3"/>
          <p:cNvSpPr/>
          <p:nvPr/>
        </p:nvSpPr>
        <p:spPr>
          <a:xfrm>
            <a:off x="2667537" y="2299685"/>
            <a:ext cx="171450" cy="1257300"/>
          </a:xfrm>
          <a:prstGeom prst="leftBrace">
            <a:avLst>
              <a:gd name="adj1" fmla="val 61111"/>
              <a:gd name="adj2" fmla="val 50000"/>
            </a:avLst>
          </a:prstGeom>
          <a:noFill/>
          <a:ln w="38100" cap="flat" cmpd="sng">
            <a:solidFill>
              <a:srgbClr val="33CC33"/>
            </a:solidFill>
            <a:prstDash val="solid"/>
            <a:headEnd type="none" w="med" len="med"/>
            <a:tailEnd type="none" w="med" len="med"/>
          </a:ln>
        </p:spPr>
        <p:txBody>
          <a:bodyPr wrap="none" anchor="ctr"/>
          <a:lstStyle/>
          <a:p>
            <a:pPr algn="ctr"/>
            <a:endParaRPr lang="zh-CN" altLang="zh-CN" dirty="0">
              <a:solidFill>
                <a:srgbClr val="F6EB9C"/>
              </a:solidFill>
              <a:latin typeface="Times New Roman" panose="02020603050405020304" charset="0"/>
            </a:endParaRPr>
          </a:p>
        </p:txBody>
      </p:sp>
      <p:sp>
        <p:nvSpPr>
          <p:cNvPr id="7" name="WordArt 4">
            <a:hlinkClick r:id="rId2" action="ppaction://hlinksldjump"/>
          </p:cNvPr>
          <p:cNvSpPr>
            <a:spLocks noTextEdit="1"/>
          </p:cNvSpPr>
          <p:nvPr/>
        </p:nvSpPr>
        <p:spPr>
          <a:xfrm>
            <a:off x="2896137" y="2128235"/>
            <a:ext cx="1371600" cy="514350"/>
          </a:xfrm>
          <a:prstGeom prst="rect">
            <a:avLst/>
          </a:prstGeom>
        </p:spPr>
        <p:txBody>
          <a:bodyPr wrap="none" fromWordArt="1">
            <a:prstTxWarp prst="textPlain">
              <a:avLst>
                <a:gd name="adj" fmla="val 50000"/>
              </a:avLst>
            </a:prstTxWarp>
            <a:normAutofit/>
          </a:bodyPr>
          <a:lstStyle/>
          <a:p>
            <a:pPr algn="ctr" eaLnBrk="0" hangingPunct="0"/>
            <a:r>
              <a:rPr lang="zh-CN" altLang="en-US" sz="2100" b="1">
                <a:ln w="9525" cap="flat" cmpd="sng">
                  <a:solidFill>
                    <a:srgbClr val="0000FF"/>
                  </a:solidFill>
                  <a:prstDash val="solid"/>
                  <a:headEnd type="none" w="med" len="med"/>
                  <a:tailEnd type="none" w="med" len="med"/>
                </a:ln>
                <a:solidFill>
                  <a:srgbClr val="0000FF"/>
                </a:solidFill>
                <a:effectLst>
                  <a:outerShdw dist="35921" dir="2699999" algn="ctr" rotWithShape="0">
                    <a:srgbClr val="C0C0C0"/>
                  </a:outerShdw>
                </a:effectLst>
                <a:latin typeface="楷体_GB2312" panose="02010609030101010101" pitchFamily="49" charset="-122"/>
                <a:ea typeface="楷体_GB2312" panose="02010609030101010101" pitchFamily="49" charset="-122"/>
              </a:rPr>
              <a:t>亚洲战场</a:t>
            </a:r>
          </a:p>
        </p:txBody>
      </p:sp>
      <p:sp>
        <p:nvSpPr>
          <p:cNvPr id="8" name="WordArt 5">
            <a:hlinkClick r:id="rId3"/>
          </p:cNvPr>
          <p:cNvSpPr>
            <a:spLocks noTextEdit="1"/>
          </p:cNvSpPr>
          <p:nvPr/>
        </p:nvSpPr>
        <p:spPr>
          <a:xfrm>
            <a:off x="2953287" y="3156935"/>
            <a:ext cx="1314450" cy="514350"/>
          </a:xfrm>
          <a:prstGeom prst="rect">
            <a:avLst/>
          </a:prstGeom>
        </p:spPr>
        <p:txBody>
          <a:bodyPr wrap="none" fromWordArt="1">
            <a:prstTxWarp prst="textPlain">
              <a:avLst>
                <a:gd name="adj" fmla="val 50000"/>
              </a:avLst>
            </a:prstTxWarp>
            <a:normAutofit/>
          </a:bodyPr>
          <a:lstStyle/>
          <a:p>
            <a:pPr algn="ctr" eaLnBrk="0" hangingPunct="0"/>
            <a:r>
              <a:rPr lang="zh-CN" altLang="en-US" sz="2100" b="1">
                <a:ln w="9525" cap="flat" cmpd="sng">
                  <a:solidFill>
                    <a:schemeClr val="tx1"/>
                  </a:solidFill>
                  <a:prstDash val="solid"/>
                  <a:headEnd type="none" w="med" len="med"/>
                  <a:tailEnd type="none" w="med" len="med"/>
                </a:ln>
                <a:effectLst>
                  <a:outerShdw dist="35921" dir="2699999" algn="ctr" rotWithShape="0">
                    <a:srgbClr val="C0C0C0"/>
                  </a:outerShdw>
                </a:effectLst>
                <a:latin typeface="楷体_GB2312" panose="02010609030101010101" pitchFamily="49" charset="-122"/>
                <a:ea typeface="楷体_GB2312" panose="02010609030101010101" pitchFamily="49" charset="-122"/>
              </a:rPr>
              <a:t>欧洲战场</a:t>
            </a:r>
          </a:p>
        </p:txBody>
      </p:sp>
      <p:sp>
        <p:nvSpPr>
          <p:cNvPr id="9" name="AutoShape 6"/>
          <p:cNvSpPr/>
          <p:nvPr/>
        </p:nvSpPr>
        <p:spPr>
          <a:xfrm>
            <a:off x="5867937" y="3957035"/>
            <a:ext cx="228600" cy="1428750"/>
          </a:xfrm>
          <a:prstGeom prst="rightBrace">
            <a:avLst>
              <a:gd name="adj1" fmla="val 52083"/>
              <a:gd name="adj2" fmla="val 50000"/>
            </a:avLst>
          </a:prstGeom>
          <a:noFill/>
          <a:ln w="38100" cap="flat" cmpd="sng">
            <a:solidFill>
              <a:schemeClr val="tx1"/>
            </a:solidFill>
            <a:prstDash val="solid"/>
            <a:headEnd type="none" w="med" len="med"/>
            <a:tailEnd type="none" w="med" len="med"/>
          </a:ln>
        </p:spPr>
        <p:txBody>
          <a:bodyPr wrap="none" anchor="ctr"/>
          <a:lstStyle/>
          <a:p>
            <a:endParaRPr lang="zh-CN" altLang="zh-CN" sz="1350" dirty="0">
              <a:latin typeface="Arial" panose="020B0604020202020204" pitchFamily="34" charset="0"/>
            </a:endParaRPr>
          </a:p>
        </p:txBody>
      </p:sp>
      <p:sp>
        <p:nvSpPr>
          <p:cNvPr id="14" name="AutoShape 11"/>
          <p:cNvSpPr/>
          <p:nvPr/>
        </p:nvSpPr>
        <p:spPr>
          <a:xfrm>
            <a:off x="4096287" y="4471385"/>
            <a:ext cx="1714500" cy="228600"/>
          </a:xfrm>
          <a:prstGeom prst="leftArrow">
            <a:avLst>
              <a:gd name="adj1" fmla="val 50000"/>
              <a:gd name="adj2" fmla="val 187500"/>
            </a:avLst>
          </a:prstGeom>
          <a:solidFill>
            <a:srgbClr val="33CC33">
              <a:alpha val="50195"/>
            </a:srgbClr>
          </a:solidFill>
          <a:ln w="9525" cap="flat" cmpd="sng">
            <a:solidFill>
              <a:srgbClr val="FFFF00"/>
            </a:solidFill>
            <a:prstDash val="solid"/>
            <a:miter/>
            <a:headEnd type="none" w="med" len="med"/>
            <a:tailEnd type="none" w="med" len="med"/>
          </a:ln>
        </p:spPr>
        <p:txBody>
          <a:bodyPr wrap="none" anchor="ctr"/>
          <a:lstStyle/>
          <a:p>
            <a:endParaRPr lang="zh-CN" altLang="zh-CN" sz="1350" dirty="0">
              <a:latin typeface="Arial" panose="020B0604020202020204" pitchFamily="34" charset="0"/>
            </a:endParaRPr>
          </a:p>
        </p:txBody>
      </p:sp>
      <p:sp>
        <p:nvSpPr>
          <p:cNvPr id="15" name="AutoShape 12"/>
          <p:cNvSpPr/>
          <p:nvPr/>
        </p:nvSpPr>
        <p:spPr>
          <a:xfrm>
            <a:off x="3010437" y="3957035"/>
            <a:ext cx="228600" cy="1428750"/>
          </a:xfrm>
          <a:prstGeom prst="rightBrace">
            <a:avLst>
              <a:gd name="adj1" fmla="val 52083"/>
              <a:gd name="adj2" fmla="val 50000"/>
            </a:avLst>
          </a:prstGeom>
          <a:noFill/>
          <a:ln w="38100" cap="flat" cmpd="sng">
            <a:solidFill>
              <a:schemeClr val="folHlink"/>
            </a:solidFill>
            <a:prstDash val="solid"/>
            <a:headEnd type="none" w="med" len="med"/>
            <a:tailEnd type="none" w="med" len="med"/>
          </a:ln>
        </p:spPr>
        <p:txBody>
          <a:bodyPr wrap="none" anchor="ctr"/>
          <a:lstStyle/>
          <a:p>
            <a:endParaRPr lang="zh-CN" altLang="zh-CN" sz="1350" dirty="0">
              <a:latin typeface="Arial" panose="020B0604020202020204" pitchFamily="34" charset="0"/>
            </a:endParaRPr>
          </a:p>
        </p:txBody>
      </p:sp>
      <p:grpSp>
        <p:nvGrpSpPr>
          <p:cNvPr id="20" name="Group 17"/>
          <p:cNvGrpSpPr/>
          <p:nvPr/>
        </p:nvGrpSpPr>
        <p:grpSpPr>
          <a:xfrm>
            <a:off x="1753137" y="2585435"/>
            <a:ext cx="5086350" cy="2400300"/>
            <a:chOff x="480" y="1200"/>
            <a:chExt cx="4272" cy="2016"/>
          </a:xfrm>
        </p:grpSpPr>
        <p:sp>
          <p:nvSpPr>
            <p:cNvPr id="21" name="WordArt 18"/>
            <p:cNvSpPr>
              <a:spLocks noTextEdit="1"/>
            </p:cNvSpPr>
            <p:nvPr/>
          </p:nvSpPr>
          <p:spPr>
            <a:xfrm>
              <a:off x="480" y="1200"/>
              <a:ext cx="624" cy="612"/>
            </a:xfrm>
            <a:prstGeom prst="rect">
              <a:avLst/>
            </a:prstGeom>
          </p:spPr>
          <p:txBody>
            <a:bodyPr wrap="none" fromWordArt="1">
              <a:prstTxWarp prst="textPlain">
                <a:avLst>
                  <a:gd name="adj" fmla="val 50000"/>
                </a:avLst>
              </a:prstTxWarp>
              <a:normAutofit/>
            </a:bodyPr>
            <a:lstStyle/>
            <a:p>
              <a:pPr algn="ctr"/>
              <a:r>
                <a:rPr lang="zh-CN" altLang="en-US" sz="2700">
                  <a:ln w="12700" cap="flat" cmpd="sng">
                    <a:solidFill>
                      <a:srgbClr val="3333CC"/>
                    </a:solidFill>
                    <a:prstDash val="solid"/>
                    <a:headEnd type="none" w="med" len="med"/>
                    <a:tailEnd type="none" w="med" len="med"/>
                  </a:ln>
                  <a:solidFill>
                    <a:schemeClr val="accent1">
                      <a:alpha val="50195"/>
                    </a:schemeClr>
                  </a:solidFill>
                  <a:effectLst>
                    <a:outerShdw dist="45791" dir="2021404" algn="ctr" rotWithShape="0">
                      <a:srgbClr val="9999FF"/>
                    </a:outerShdw>
                  </a:effectLst>
                  <a:latin typeface="宋体" panose="02010600030101010101" pitchFamily="2" charset="-122"/>
                  <a:ea typeface="宋体" panose="02010600030101010101" pitchFamily="2" charset="-122"/>
                </a:rPr>
                <a:t>爆发</a:t>
              </a:r>
            </a:p>
          </p:txBody>
        </p:sp>
        <p:sp>
          <p:nvSpPr>
            <p:cNvPr id="22" name="WordArt 19">
              <a:hlinkClick r:id="rId2" action="ppaction://hlinksldjump"/>
            </p:cNvPr>
            <p:cNvSpPr>
              <a:spLocks noTextEdit="1"/>
            </p:cNvSpPr>
            <p:nvPr/>
          </p:nvSpPr>
          <p:spPr>
            <a:xfrm>
              <a:off x="4176" y="2640"/>
              <a:ext cx="576" cy="576"/>
            </a:xfrm>
            <a:prstGeom prst="rect">
              <a:avLst/>
            </a:prstGeom>
          </p:spPr>
          <p:txBody>
            <a:bodyPr wrap="none" fromWordArt="1">
              <a:prstTxWarp prst="textPlain">
                <a:avLst>
                  <a:gd name="adj" fmla="val 50000"/>
                </a:avLst>
              </a:prstTxWarp>
              <a:normAutofit/>
            </a:bodyPr>
            <a:lstStyle/>
            <a:p>
              <a:pPr algn="ctr"/>
              <a:r>
                <a:rPr lang="zh-CN" altLang="en-US" sz="2700">
                  <a:ln w="12700" cap="flat" cmpd="sng">
                    <a:solidFill>
                      <a:srgbClr val="3333CC"/>
                    </a:solidFill>
                    <a:prstDash val="solid"/>
                    <a:headEnd type="none" w="med" len="med"/>
                    <a:tailEnd type="none" w="med" len="med"/>
                  </a:ln>
                  <a:solidFill>
                    <a:schemeClr val="accent1">
                      <a:alpha val="50195"/>
                    </a:schemeClr>
                  </a:solidFill>
                  <a:effectLst>
                    <a:outerShdw dist="45791" dir="2021404" algn="ctr" rotWithShape="0">
                      <a:srgbClr val="9999FF"/>
                    </a:outerShdw>
                  </a:effectLst>
                  <a:latin typeface="宋体" panose="02010600030101010101" pitchFamily="2" charset="-122"/>
                  <a:ea typeface="宋体" panose="02010600030101010101" pitchFamily="2" charset="-122"/>
                </a:rPr>
                <a:t>转折</a:t>
              </a:r>
            </a:p>
          </p:txBody>
        </p:sp>
        <p:sp>
          <p:nvSpPr>
            <p:cNvPr id="23" name="WordArt 20"/>
            <p:cNvSpPr>
              <a:spLocks noTextEdit="1"/>
            </p:cNvSpPr>
            <p:nvPr/>
          </p:nvSpPr>
          <p:spPr>
            <a:xfrm>
              <a:off x="1776" y="2592"/>
              <a:ext cx="576" cy="576"/>
            </a:xfrm>
            <a:prstGeom prst="rect">
              <a:avLst/>
            </a:prstGeom>
          </p:spPr>
          <p:txBody>
            <a:bodyPr wrap="none" fromWordArt="1">
              <a:prstTxWarp prst="textPlain">
                <a:avLst>
                  <a:gd name="adj" fmla="val 50000"/>
                </a:avLst>
              </a:prstTxWarp>
              <a:normAutofit/>
            </a:bodyPr>
            <a:lstStyle/>
            <a:p>
              <a:pPr algn="ctr"/>
              <a:r>
                <a:rPr lang="zh-CN" altLang="en-US" sz="2700">
                  <a:ln w="12700" cap="flat" cmpd="sng">
                    <a:solidFill>
                      <a:srgbClr val="3333CC"/>
                    </a:solidFill>
                    <a:prstDash val="solid"/>
                    <a:headEnd type="none" w="med" len="med"/>
                    <a:tailEnd type="none" w="med" len="med"/>
                  </a:ln>
                  <a:solidFill>
                    <a:schemeClr val="accent1">
                      <a:alpha val="50195"/>
                    </a:schemeClr>
                  </a:solidFill>
                  <a:effectLst>
                    <a:outerShdw dist="45791" dir="2021404" algn="ctr" rotWithShape="0">
                      <a:srgbClr val="9999FF"/>
                    </a:outerShdw>
                  </a:effectLst>
                  <a:latin typeface="宋体" panose="02010600030101010101" pitchFamily="2" charset="-122"/>
                  <a:ea typeface="宋体" panose="02010600030101010101" pitchFamily="2" charset="-122"/>
                </a:rPr>
                <a:t>结束</a:t>
              </a:r>
            </a:p>
          </p:txBody>
        </p:sp>
        <p:sp>
          <p:nvSpPr>
            <p:cNvPr id="24" name="WordArt 21"/>
            <p:cNvSpPr>
              <a:spLocks noTextEdit="1"/>
            </p:cNvSpPr>
            <p:nvPr/>
          </p:nvSpPr>
          <p:spPr>
            <a:xfrm>
              <a:off x="2832" y="1200"/>
              <a:ext cx="576" cy="576"/>
            </a:xfrm>
            <a:prstGeom prst="rect">
              <a:avLst/>
            </a:prstGeom>
          </p:spPr>
          <p:txBody>
            <a:bodyPr wrap="none" fromWordArt="1">
              <a:prstTxWarp prst="textPlain">
                <a:avLst>
                  <a:gd name="adj" fmla="val 50000"/>
                </a:avLst>
              </a:prstTxWarp>
              <a:normAutofit/>
            </a:bodyPr>
            <a:lstStyle/>
            <a:p>
              <a:pPr algn="ctr"/>
              <a:r>
                <a:rPr lang="zh-CN" altLang="en-US" sz="2700">
                  <a:ln w="12700" cap="flat" cmpd="sng">
                    <a:solidFill>
                      <a:srgbClr val="3333CC"/>
                    </a:solidFill>
                    <a:prstDash val="solid"/>
                    <a:headEnd type="none" w="med" len="med"/>
                    <a:tailEnd type="none" w="med" len="med"/>
                  </a:ln>
                  <a:solidFill>
                    <a:schemeClr val="accent1">
                      <a:alpha val="50195"/>
                    </a:schemeClr>
                  </a:solidFill>
                  <a:effectLst>
                    <a:outerShdw dist="45791" dir="2021404" algn="ctr" rotWithShape="0">
                      <a:srgbClr val="9999FF"/>
                    </a:outerShdw>
                  </a:effectLst>
                  <a:latin typeface="宋体" panose="02010600030101010101" pitchFamily="2" charset="-122"/>
                  <a:ea typeface="宋体" panose="02010600030101010101" pitchFamily="2" charset="-122"/>
                </a:rPr>
                <a:t>扩大</a:t>
              </a:r>
            </a:p>
          </p:txBody>
        </p:sp>
      </p:grpSp>
      <p:sp>
        <p:nvSpPr>
          <p:cNvPr id="25" name="AutoShape 22"/>
          <p:cNvSpPr/>
          <p:nvPr/>
        </p:nvSpPr>
        <p:spPr>
          <a:xfrm>
            <a:off x="3010437" y="2756885"/>
            <a:ext cx="1371600" cy="228600"/>
          </a:xfrm>
          <a:prstGeom prst="rightArrow">
            <a:avLst>
              <a:gd name="adj1" fmla="val 50000"/>
              <a:gd name="adj2" fmla="val 150000"/>
            </a:avLst>
          </a:prstGeom>
          <a:solidFill>
            <a:schemeClr val="tx1">
              <a:alpha val="50195"/>
            </a:schemeClr>
          </a:solidFill>
          <a:ln w="9525">
            <a:noFill/>
          </a:ln>
        </p:spPr>
        <p:txBody>
          <a:bodyPr wrap="none" anchor="ctr"/>
          <a:lstStyle/>
          <a:p>
            <a:endParaRPr lang="zh-CN" altLang="zh-CN" sz="1350" dirty="0">
              <a:latin typeface="Arial" panose="020B0604020202020204" pitchFamily="34" charset="0"/>
            </a:endParaRPr>
          </a:p>
        </p:txBody>
      </p:sp>
      <p:grpSp>
        <p:nvGrpSpPr>
          <p:cNvPr id="26" name="Group 23"/>
          <p:cNvGrpSpPr/>
          <p:nvPr/>
        </p:nvGrpSpPr>
        <p:grpSpPr>
          <a:xfrm>
            <a:off x="5296437" y="2185385"/>
            <a:ext cx="2228850" cy="2921794"/>
            <a:chOff x="3456" y="864"/>
            <a:chExt cx="1872" cy="2454"/>
          </a:xfrm>
        </p:grpSpPr>
        <p:sp>
          <p:nvSpPr>
            <p:cNvPr id="27" name="WordArt 24"/>
            <p:cNvSpPr>
              <a:spLocks noTextEdit="1"/>
            </p:cNvSpPr>
            <p:nvPr/>
          </p:nvSpPr>
          <p:spPr>
            <a:xfrm>
              <a:off x="3648" y="1680"/>
              <a:ext cx="1104" cy="384"/>
            </a:xfrm>
            <a:prstGeom prst="rect">
              <a:avLst/>
            </a:prstGeom>
          </p:spPr>
          <p:txBody>
            <a:bodyPr wrap="none" fromWordArt="1">
              <a:prstTxWarp prst="textPlain">
                <a:avLst>
                  <a:gd name="adj" fmla="val 50000"/>
                </a:avLst>
              </a:prstTxWarp>
              <a:normAutofit/>
            </a:bodyPr>
            <a:lstStyle/>
            <a:p>
              <a:pPr algn="ctr"/>
              <a:r>
                <a:rPr lang="zh-CN" altLang="en-US" sz="2100" b="1">
                  <a:ln w="9525" cap="flat" cmpd="sng">
                    <a:solidFill>
                      <a:srgbClr val="0000FF"/>
                    </a:solidFill>
                    <a:prstDash val="solid"/>
                    <a:headEnd type="none" w="med" len="med"/>
                    <a:tailEnd type="none" w="med" len="med"/>
                  </a:ln>
                  <a:solidFill>
                    <a:srgbClr val="0000FF"/>
                  </a:solidFill>
                  <a:effectLst>
                    <a:outerShdw dist="35921" dir="2699999" algn="ctr" rotWithShape="0">
                      <a:srgbClr val="C0C0C0"/>
                    </a:outerShdw>
                  </a:effectLst>
                  <a:latin typeface="楷体_GB2312" panose="02010609030101010101" pitchFamily="49" charset="-122"/>
                  <a:ea typeface="楷体_GB2312" panose="02010609030101010101" pitchFamily="49" charset="-122"/>
                </a:rPr>
                <a:t>苏德战场</a:t>
              </a:r>
            </a:p>
          </p:txBody>
        </p:sp>
        <p:sp>
          <p:nvSpPr>
            <p:cNvPr id="28" name="WordArt 25"/>
            <p:cNvSpPr>
              <a:spLocks noTextEdit="1"/>
            </p:cNvSpPr>
            <p:nvPr/>
          </p:nvSpPr>
          <p:spPr>
            <a:xfrm>
              <a:off x="3648" y="864"/>
              <a:ext cx="1104" cy="432"/>
            </a:xfrm>
            <a:prstGeom prst="rect">
              <a:avLst/>
            </a:prstGeom>
          </p:spPr>
          <p:txBody>
            <a:bodyPr wrap="none" fromWordArt="1">
              <a:prstTxWarp prst="textPlain">
                <a:avLst>
                  <a:gd name="adj" fmla="val 50000"/>
                </a:avLst>
              </a:prstTxWarp>
              <a:normAutofit/>
            </a:bodyPr>
            <a:lstStyle/>
            <a:p>
              <a:pPr algn="ctr"/>
              <a:r>
                <a:rPr lang="zh-CN" altLang="en-US" sz="2100" b="1">
                  <a:ln w="9525" cap="flat" cmpd="sng">
                    <a:solidFill>
                      <a:schemeClr val="tx1"/>
                    </a:solidFill>
                    <a:prstDash val="solid"/>
                    <a:headEnd type="none" w="med" len="med"/>
                    <a:tailEnd type="none" w="med" len="med"/>
                  </a:ln>
                  <a:effectLst>
                    <a:outerShdw dist="35921" dir="2699999" algn="ctr" rotWithShape="0">
                      <a:srgbClr val="C0C0C0"/>
                    </a:outerShdw>
                  </a:effectLst>
                  <a:latin typeface="楷体_GB2312" panose="02010609030101010101" pitchFamily="49" charset="-122"/>
                  <a:ea typeface="楷体_GB2312" panose="02010609030101010101" pitchFamily="49" charset="-122"/>
                </a:rPr>
                <a:t>太平洋战场</a:t>
              </a:r>
            </a:p>
          </p:txBody>
        </p:sp>
        <p:sp>
          <p:nvSpPr>
            <p:cNvPr id="29" name="AutoShape 26"/>
            <p:cNvSpPr/>
            <p:nvPr/>
          </p:nvSpPr>
          <p:spPr>
            <a:xfrm>
              <a:off x="3456" y="960"/>
              <a:ext cx="144" cy="1056"/>
            </a:xfrm>
            <a:prstGeom prst="leftBrace">
              <a:avLst>
                <a:gd name="adj1" fmla="val 61111"/>
                <a:gd name="adj2" fmla="val 50000"/>
              </a:avLst>
            </a:prstGeom>
            <a:noFill/>
            <a:ln w="38100" cap="flat" cmpd="sng">
              <a:solidFill>
                <a:srgbClr val="0000FF"/>
              </a:solidFill>
              <a:prstDash val="solid"/>
              <a:headEnd type="none" w="med" len="med"/>
              <a:tailEnd type="none" w="med" len="med"/>
            </a:ln>
          </p:spPr>
          <p:txBody>
            <a:bodyPr wrap="none" anchor="ctr"/>
            <a:lstStyle/>
            <a:p>
              <a:endParaRPr lang="zh-CN" altLang="zh-CN" sz="1350" dirty="0">
                <a:latin typeface="Arial" panose="020B0604020202020204" pitchFamily="34" charset="0"/>
              </a:endParaRPr>
            </a:p>
          </p:txBody>
        </p:sp>
        <p:sp>
          <p:nvSpPr>
            <p:cNvPr id="30" name="AutoShape 27"/>
            <p:cNvSpPr/>
            <p:nvPr/>
          </p:nvSpPr>
          <p:spPr>
            <a:xfrm>
              <a:off x="4704" y="1344"/>
              <a:ext cx="432" cy="1536"/>
            </a:xfrm>
            <a:prstGeom prst="curvedLeftArrow">
              <a:avLst>
                <a:gd name="adj1" fmla="val 45201"/>
                <a:gd name="adj2" fmla="val 120821"/>
                <a:gd name="adj3" fmla="val 47222"/>
              </a:avLst>
            </a:prstGeom>
            <a:solidFill>
              <a:schemeClr val="tx1">
                <a:alpha val="50195"/>
              </a:schemeClr>
            </a:solidFill>
            <a:ln w="9525" cap="flat" cmpd="sng">
              <a:solidFill>
                <a:schemeClr val="tx1"/>
              </a:solidFill>
              <a:prstDash val="solid"/>
              <a:miter/>
              <a:headEnd type="none" w="med" len="med"/>
              <a:tailEnd type="none" w="med" len="med"/>
            </a:ln>
          </p:spPr>
          <p:txBody>
            <a:bodyPr wrap="none" anchor="ctr"/>
            <a:lstStyle/>
            <a:p>
              <a:endParaRPr lang="zh-CN" altLang="zh-CN" sz="1350" dirty="0">
                <a:latin typeface="Arial" panose="020B0604020202020204" pitchFamily="34" charset="0"/>
              </a:endParaRPr>
            </a:p>
          </p:txBody>
        </p:sp>
        <p:sp>
          <p:nvSpPr>
            <p:cNvPr id="31" name="WordArt 28"/>
            <p:cNvSpPr>
              <a:spLocks noTextEdit="1"/>
            </p:cNvSpPr>
            <p:nvPr/>
          </p:nvSpPr>
          <p:spPr>
            <a:xfrm rot="5403939">
              <a:off x="4005" y="1995"/>
              <a:ext cx="2358" cy="288"/>
            </a:xfrm>
            <a:prstGeom prst="rect">
              <a:avLst/>
            </a:prstGeom>
          </p:spPr>
          <p:txBody>
            <a:bodyPr wrap="none" fromWordArt="1">
              <a:prstTxWarp prst="textArchUp">
                <a:avLst>
                  <a:gd name="adj" fmla="val 11412288"/>
                </a:avLst>
              </a:prstTxWarp>
              <a:normAutofit fontScale="75000" lnSpcReduction="20000"/>
            </a:bodyPr>
            <a:lstStyle/>
            <a:p>
              <a:pPr algn="ctr"/>
              <a:r>
                <a:rPr lang="zh-CN" altLang="en-US" sz="2700" b="1">
                  <a:ln w="9525" cap="flat" cmpd="sng">
                    <a:solidFill>
                      <a:schemeClr val="tx2"/>
                    </a:solidFill>
                    <a:prstDash val="solid"/>
                    <a:headEnd type="none" w="med" len="med"/>
                    <a:tailEnd type="none" w="med" len="med"/>
                  </a:ln>
                  <a:solidFill>
                    <a:srgbClr val="FF66FF"/>
                  </a:solidFill>
                  <a:latin typeface="宋体" panose="02010600030101010101" pitchFamily="2" charset="-122"/>
                  <a:ea typeface="宋体" panose="02010600030101010101" pitchFamily="2" charset="-122"/>
                </a:rPr>
                <a:t>世界反法西斯联盟</a:t>
              </a:r>
            </a:p>
          </p:txBody>
        </p:sp>
      </p:grpSp>
      <p:sp>
        <p:nvSpPr>
          <p:cNvPr id="37"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p>
        </p:txBody>
      </p:sp>
      <p:sp>
        <p:nvSpPr>
          <p:cNvPr id="38" name="文本框 37"/>
          <p:cNvSpPr txBox="1"/>
          <p:nvPr/>
        </p:nvSpPr>
        <p:spPr>
          <a:xfrm>
            <a:off x="3981987" y="3709208"/>
            <a:ext cx="1885950" cy="830997"/>
          </a:xfrm>
          <a:prstGeom prst="rect">
            <a:avLst/>
          </a:prstGeom>
          <a:noFill/>
        </p:spPr>
        <p:txBody>
          <a:bodyPr wrap="square" rtlCol="0">
            <a:spAutoFit/>
          </a:bodyPr>
          <a:lstStyle/>
          <a:p>
            <a:r>
              <a:rPr lang="zh-CN" altLang="en-US" sz="2400" b="1" smtClean="0"/>
              <a:t>斯大林格勒战役</a:t>
            </a:r>
            <a:endParaRPr lang="zh-CN" altLang="en-US" sz="2400" b="1"/>
          </a:p>
        </p:txBody>
      </p:sp>
      <p:sp>
        <p:nvSpPr>
          <p:cNvPr id="39" name="文本框 38"/>
          <p:cNvSpPr txBox="1"/>
          <p:nvPr/>
        </p:nvSpPr>
        <p:spPr>
          <a:xfrm>
            <a:off x="4093107" y="4642835"/>
            <a:ext cx="1885950" cy="461665"/>
          </a:xfrm>
          <a:prstGeom prst="rect">
            <a:avLst/>
          </a:prstGeom>
          <a:noFill/>
        </p:spPr>
        <p:txBody>
          <a:bodyPr wrap="square" rtlCol="0">
            <a:spAutoFit/>
          </a:bodyPr>
          <a:lstStyle/>
          <a:p>
            <a:r>
              <a:rPr lang="zh-CN" altLang="en-US" sz="2400" b="1" smtClean="0"/>
              <a:t>中途岛海战</a:t>
            </a:r>
            <a:endParaRPr lang="zh-CN" altLang="en-US" sz="2400" b="1"/>
          </a:p>
        </p:txBody>
      </p:sp>
      <p:sp>
        <p:nvSpPr>
          <p:cNvPr id="40" name="文本框 39"/>
          <p:cNvSpPr txBox="1"/>
          <p:nvPr/>
        </p:nvSpPr>
        <p:spPr>
          <a:xfrm>
            <a:off x="4070892" y="5171947"/>
            <a:ext cx="1885950" cy="461665"/>
          </a:xfrm>
          <a:prstGeom prst="rect">
            <a:avLst/>
          </a:prstGeom>
          <a:noFill/>
        </p:spPr>
        <p:txBody>
          <a:bodyPr wrap="square" rtlCol="0">
            <a:spAutoFit/>
          </a:bodyPr>
          <a:lstStyle/>
          <a:p>
            <a:r>
              <a:rPr lang="zh-CN" altLang="en-US" sz="2400" b="1" smtClean="0"/>
              <a:t>阿拉曼战役</a:t>
            </a:r>
            <a:endParaRPr lang="zh-CN" altLang="en-US" sz="2400" b="1"/>
          </a:p>
        </p:txBody>
      </p:sp>
      <p:sp>
        <p:nvSpPr>
          <p:cNvPr id="41" name="文本框 40"/>
          <p:cNvSpPr txBox="1"/>
          <p:nvPr/>
        </p:nvSpPr>
        <p:spPr>
          <a:xfrm>
            <a:off x="1324512" y="3772786"/>
            <a:ext cx="1885950" cy="461665"/>
          </a:xfrm>
          <a:prstGeom prst="rect">
            <a:avLst/>
          </a:prstGeom>
          <a:noFill/>
        </p:spPr>
        <p:txBody>
          <a:bodyPr wrap="square" rtlCol="0">
            <a:spAutoFit/>
          </a:bodyPr>
          <a:lstStyle/>
          <a:p>
            <a:r>
              <a:rPr lang="zh-CN" altLang="en-US" sz="2400" b="1" smtClean="0"/>
              <a:t>意大利投降</a:t>
            </a:r>
            <a:endParaRPr lang="zh-CN" altLang="en-US" sz="2400" b="1"/>
          </a:p>
        </p:txBody>
      </p:sp>
      <p:sp>
        <p:nvSpPr>
          <p:cNvPr id="42" name="文本框 41"/>
          <p:cNvSpPr txBox="1"/>
          <p:nvPr/>
        </p:nvSpPr>
        <p:spPr>
          <a:xfrm>
            <a:off x="1397758" y="4453320"/>
            <a:ext cx="1885950" cy="461665"/>
          </a:xfrm>
          <a:prstGeom prst="rect">
            <a:avLst/>
          </a:prstGeom>
          <a:noFill/>
        </p:spPr>
        <p:txBody>
          <a:bodyPr wrap="square" rtlCol="0">
            <a:spAutoFit/>
          </a:bodyPr>
          <a:lstStyle/>
          <a:p>
            <a:r>
              <a:rPr lang="zh-CN" altLang="en-US" sz="2400" b="1" smtClean="0"/>
              <a:t>德国投降</a:t>
            </a:r>
            <a:endParaRPr lang="zh-CN" altLang="en-US" sz="2400" b="1"/>
          </a:p>
        </p:txBody>
      </p:sp>
      <p:sp>
        <p:nvSpPr>
          <p:cNvPr id="43" name="文本框 42"/>
          <p:cNvSpPr txBox="1"/>
          <p:nvPr/>
        </p:nvSpPr>
        <p:spPr>
          <a:xfrm>
            <a:off x="1409301" y="5096257"/>
            <a:ext cx="1885950" cy="461665"/>
          </a:xfrm>
          <a:prstGeom prst="rect">
            <a:avLst/>
          </a:prstGeom>
          <a:noFill/>
        </p:spPr>
        <p:txBody>
          <a:bodyPr wrap="square" rtlCol="0">
            <a:spAutoFit/>
          </a:bodyPr>
          <a:lstStyle/>
          <a:p>
            <a:r>
              <a:rPr lang="zh-CN" altLang="en-US" sz="2400" b="1" smtClean="0"/>
              <a:t>日本投降</a:t>
            </a:r>
            <a:endParaRPr lang="zh-CN" altLang="en-U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par>
                                <p:cTn id="13" presetID="9"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ssolve">
                                      <p:cBhvr>
                                        <p:cTn id="15" dur="500"/>
                                        <p:tgtEl>
                                          <p:spTgt spid="7"/>
                                        </p:tgtEl>
                                      </p:cBhvr>
                                    </p:animEffect>
                                  </p:childTnLst>
                                </p:cTn>
                              </p:par>
                              <p:par>
                                <p:cTn id="16" presetID="9"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ssolv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dissolve">
                                      <p:cBhvr>
                                        <p:cTn id="23" dur="500"/>
                                        <p:tgtEl>
                                          <p:spTgt spid="25"/>
                                        </p:tgtEl>
                                      </p:cBhvr>
                                    </p:animEffect>
                                  </p:childTnLst>
                                </p:cTn>
                              </p:par>
                            </p:childTnLst>
                          </p:cTn>
                        </p:par>
                        <p:par>
                          <p:cTn id="24" fill="hold">
                            <p:stCondLst>
                              <p:cond delay="500"/>
                            </p:stCondLst>
                            <p:childTnLst>
                              <p:par>
                                <p:cTn id="25" presetID="9"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dissolve">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ssolv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500" fill="hold"/>
                                        <p:tgtEl>
                                          <p:spTgt spid="38"/>
                                        </p:tgtEl>
                                        <p:attrNameLst>
                                          <p:attrName>ppt_x</p:attrName>
                                        </p:attrNameLst>
                                      </p:cBhvr>
                                      <p:tavLst>
                                        <p:tav tm="0">
                                          <p:val>
                                            <p:strVal val="#ppt_x"/>
                                          </p:val>
                                        </p:tav>
                                        <p:tav tm="100000">
                                          <p:val>
                                            <p:strVal val="#ppt_x"/>
                                          </p:val>
                                        </p:tav>
                                      </p:tavLst>
                                    </p:anim>
                                    <p:anim calcmode="lin" valueType="num">
                                      <p:cBhvr additive="base">
                                        <p:cTn id="3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fill="hold"/>
                                        <p:tgtEl>
                                          <p:spTgt spid="39"/>
                                        </p:tgtEl>
                                        <p:attrNameLst>
                                          <p:attrName>ppt_x</p:attrName>
                                        </p:attrNameLst>
                                      </p:cBhvr>
                                      <p:tavLst>
                                        <p:tav tm="0">
                                          <p:val>
                                            <p:strVal val="#ppt_x"/>
                                          </p:val>
                                        </p:tav>
                                        <p:tav tm="100000">
                                          <p:val>
                                            <p:strVal val="#ppt_x"/>
                                          </p:val>
                                        </p:tav>
                                      </p:tavLst>
                                    </p:anim>
                                    <p:anim calcmode="lin" valueType="num">
                                      <p:cBhvr additive="base">
                                        <p:cTn id="4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additive="base">
                                        <p:cTn id="49" dur="500" fill="hold"/>
                                        <p:tgtEl>
                                          <p:spTgt spid="40"/>
                                        </p:tgtEl>
                                        <p:attrNameLst>
                                          <p:attrName>ppt_x</p:attrName>
                                        </p:attrNameLst>
                                      </p:cBhvr>
                                      <p:tavLst>
                                        <p:tav tm="0">
                                          <p:val>
                                            <p:strVal val="#ppt_x"/>
                                          </p:val>
                                        </p:tav>
                                        <p:tav tm="100000">
                                          <p:val>
                                            <p:strVal val="#ppt_x"/>
                                          </p:val>
                                        </p:tav>
                                      </p:tavLst>
                                    </p:anim>
                                    <p:anim calcmode="lin" valueType="num">
                                      <p:cBhvr additive="base">
                                        <p:cTn id="50"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dissolve">
                                      <p:cBhvr>
                                        <p:cTn id="55" dur="500"/>
                                        <p:tgtEl>
                                          <p:spTgt spid="14"/>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dissolve">
                                      <p:cBhvr>
                                        <p:cTn id="60" dur="500"/>
                                        <p:tgtEl>
                                          <p:spTgt spid="15"/>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additive="base">
                                        <p:cTn id="65" dur="500" fill="hold"/>
                                        <p:tgtEl>
                                          <p:spTgt spid="41"/>
                                        </p:tgtEl>
                                        <p:attrNameLst>
                                          <p:attrName>ppt_x</p:attrName>
                                        </p:attrNameLst>
                                      </p:cBhvr>
                                      <p:tavLst>
                                        <p:tav tm="0">
                                          <p:val>
                                            <p:strVal val="#ppt_x"/>
                                          </p:val>
                                        </p:tav>
                                        <p:tav tm="100000">
                                          <p:val>
                                            <p:strVal val="#ppt_x"/>
                                          </p:val>
                                        </p:tav>
                                      </p:tavLst>
                                    </p:anim>
                                    <p:anim calcmode="lin" valueType="num">
                                      <p:cBhvr additive="base">
                                        <p:cTn id="66"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500" fill="hold"/>
                                        <p:tgtEl>
                                          <p:spTgt spid="42"/>
                                        </p:tgtEl>
                                        <p:attrNameLst>
                                          <p:attrName>ppt_x</p:attrName>
                                        </p:attrNameLst>
                                      </p:cBhvr>
                                      <p:tavLst>
                                        <p:tav tm="0">
                                          <p:val>
                                            <p:strVal val="#ppt_x"/>
                                          </p:val>
                                        </p:tav>
                                        <p:tav tm="100000">
                                          <p:val>
                                            <p:strVal val="#ppt_x"/>
                                          </p:val>
                                        </p:tav>
                                      </p:tavLst>
                                    </p:anim>
                                    <p:anim calcmode="lin" valueType="num">
                                      <p:cBhvr additive="base">
                                        <p:cTn id="7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ppt_x"/>
                                          </p:val>
                                        </p:tav>
                                        <p:tav tm="100000">
                                          <p:val>
                                            <p:strVal val="#ppt_x"/>
                                          </p:val>
                                        </p:tav>
                                      </p:tavLst>
                                    </p:anim>
                                    <p:anim calcmode="lin" valueType="num">
                                      <p:cBhvr additive="base">
                                        <p:cTn id="78"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bldLvl="0" animBg="1"/>
      <p:bldP spid="14" grpId="0" bldLvl="0" animBg="1"/>
      <p:bldP spid="15" grpId="0" bldLvl="0" animBg="1"/>
      <p:bldP spid="25" grpId="0" bldLvl="0" animBg="1"/>
      <p:bldP spid="38" grpId="0"/>
      <p:bldP spid="39" grpId="0"/>
      <p:bldP spid="40" grpId="0"/>
      <p:bldP spid="41" grpId="0"/>
      <p:bldP spid="42"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59" y="862489"/>
            <a:ext cx="5219700" cy="414020"/>
          </a:xfrm>
          <a:prstGeom prst="rect">
            <a:avLst/>
          </a:prstGeom>
          <a:solidFill>
            <a:schemeClr val="accent5"/>
          </a:solidFill>
          <a:ln>
            <a:solidFill>
              <a:schemeClr val="accent1"/>
            </a:solidFill>
          </a:ln>
        </p:spPr>
        <p:txBody>
          <a:bodyPr wrap="square" rtlCol="0" anchor="t">
            <a:spAutoFit/>
          </a:bodyPr>
          <a:lstStyle/>
          <a:p>
            <a:r>
              <a:rPr lang="en-US" altLang="zh-CN" sz="2100" spc="300">
                <a:solidFill>
                  <a:srgbClr val="FFFF00"/>
                </a:solidFill>
                <a:latin typeface="黑体" panose="02010609060101010101" pitchFamily="49" charset="-122"/>
                <a:ea typeface="黑体" panose="02010609060101010101" pitchFamily="49" charset="-122"/>
                <a:sym typeface="+mn-ea"/>
              </a:rPr>
              <a:t>1.</a:t>
            </a:r>
            <a:r>
              <a:rPr lang="zh-CN" altLang="en-US" sz="2100" spc="300">
                <a:solidFill>
                  <a:srgbClr val="FFFF00"/>
                </a:solidFill>
                <a:latin typeface="黑体" panose="02010609060101010101" pitchFamily="49" charset="-122"/>
                <a:ea typeface="黑体" panose="02010609060101010101" pitchFamily="49" charset="-122"/>
                <a:sym typeface="+mn-ea"/>
              </a:rPr>
              <a:t>战后国际</a:t>
            </a:r>
            <a:r>
              <a:rPr lang="zh-CN" altLang="en-US" sz="2100" spc="300">
                <a:solidFill>
                  <a:srgbClr val="FF0000"/>
                </a:solidFill>
                <a:latin typeface="黑体" panose="02010609060101010101" pitchFamily="49" charset="-122"/>
                <a:ea typeface="黑体" panose="02010609060101010101" pitchFamily="49" charset="-122"/>
                <a:sym typeface="+mn-ea"/>
              </a:rPr>
              <a:t>新秩序</a:t>
            </a:r>
            <a:r>
              <a:rPr lang="zh-CN" altLang="en-US" sz="2100" spc="300">
                <a:solidFill>
                  <a:srgbClr val="FFFF00"/>
                </a:solidFill>
                <a:latin typeface="黑体" panose="02010609060101010101" pitchFamily="49" charset="-122"/>
                <a:ea typeface="黑体" panose="02010609060101010101" pitchFamily="49" charset="-122"/>
                <a:sym typeface="+mn-ea"/>
              </a:rPr>
              <a:t>的建立</a:t>
            </a:r>
            <a:r>
              <a:rPr lang="en-US" altLang="zh-CN" sz="2100" spc="300">
                <a:solidFill>
                  <a:srgbClr val="FFFF00"/>
                </a:solidFill>
                <a:latin typeface="黑体" panose="02010609060101010101" pitchFamily="49" charset="-122"/>
                <a:ea typeface="黑体" panose="02010609060101010101" pitchFamily="49" charset="-122"/>
                <a:sym typeface="+mn-ea"/>
              </a:rPr>
              <a:t>—</a:t>
            </a:r>
            <a:r>
              <a:rPr lang="zh-CN" sz="210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雅尔塔体系</a:t>
            </a:r>
            <a:endParaRPr lang="zh-CN" altLang="zh-CN" sz="2100" spc="300">
              <a:solidFill>
                <a:srgbClr val="FFFF0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5" name="文本框 4"/>
          <p:cNvSpPr txBox="1"/>
          <p:nvPr/>
        </p:nvSpPr>
        <p:spPr>
          <a:xfrm>
            <a:off x="156686" y="1493361"/>
            <a:ext cx="1666875"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（一）定义</a:t>
            </a:r>
            <a:endParaRPr lang="zh-CN" altLang="en-US" sz="1950">
              <a:latin typeface="黑体" panose="02010609060101010101" pitchFamily="49" charset="-122"/>
              <a:ea typeface="黑体" panose="02010609060101010101" pitchFamily="49" charset="-122"/>
            </a:endParaRPr>
          </a:p>
        </p:txBody>
      </p:sp>
      <p:sp>
        <p:nvSpPr>
          <p:cNvPr id="100" name="文本框 99"/>
          <p:cNvSpPr txBox="1"/>
          <p:nvPr/>
        </p:nvSpPr>
        <p:spPr>
          <a:xfrm>
            <a:off x="157004" y="1884680"/>
            <a:ext cx="8222456" cy="922020"/>
          </a:xfrm>
          <a:prstGeom prst="rect">
            <a:avLst/>
          </a:prstGeom>
          <a:noFill/>
          <a:ln w="9525">
            <a:noFill/>
          </a:ln>
        </p:spPr>
        <p:txBody>
          <a:bodyPr wrap="square">
            <a:spAutoFit/>
          </a:bodyPr>
          <a:lstStyle/>
          <a:p>
            <a:pPr indent="0"/>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第二次世界大战中后期，反法西斯同盟国的首脑相继在开罗、德黑兰、雅尔塔和波茨坦等地召开会议，缔结了一系列条约和协定，建立了战后国际秩序，史称“雅尔塔体系”</a:t>
            </a:r>
            <a:r>
              <a:rPr lang="zh-CN" altLang="en-US" dirty="0">
                <a:sym typeface="+mn-ea"/>
              </a:rPr>
              <a:t>（英文：</a:t>
            </a:r>
            <a:r>
              <a:rPr lang="en-US" altLang="zh-CN" dirty="0">
                <a:sym typeface="+mn-ea"/>
              </a:rPr>
              <a:t>Yalta System</a:t>
            </a:r>
            <a:r>
              <a:rPr lang="zh-CN" altLang="en-US" dirty="0">
                <a:sym typeface="+mn-ea"/>
              </a:rPr>
              <a:t>）</a:t>
            </a:r>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a:t>
            </a:r>
            <a:endParaRPr lang="zh-CN" altLang="en-US">
              <a:latin typeface="黑体" panose="02010609060101010101" pitchFamily="49" charset="-122"/>
              <a:ea typeface="黑体" panose="02010609060101010101" pitchFamily="49" charset="-122"/>
              <a:cs typeface="黑体" panose="02010609060101010101" pitchFamily="49" charset="-122"/>
            </a:endParaRPr>
          </a:p>
        </p:txBody>
      </p:sp>
      <p:graphicFrame>
        <p:nvGraphicFramePr>
          <p:cNvPr id="4" name="表格 3"/>
          <p:cNvGraphicFramePr>
            <a:graphicFrameLocks noGrp="1"/>
          </p:cNvGraphicFramePr>
          <p:nvPr>
            <p:custDataLst>
              <p:tags r:id="rId1"/>
            </p:custDataLst>
          </p:nvPr>
        </p:nvGraphicFramePr>
        <p:xfrm>
          <a:off x="285274" y="2937510"/>
          <a:ext cx="8719820" cy="3241675"/>
        </p:xfrm>
        <a:graphic>
          <a:graphicData uri="http://schemas.openxmlformats.org/drawingml/2006/table">
            <a:tbl>
              <a:tblPr/>
              <a:tblGrid>
                <a:gridCol w="1244600"/>
                <a:gridCol w="1103630"/>
                <a:gridCol w="4184015"/>
                <a:gridCol w="2187575"/>
              </a:tblGrid>
              <a:tr h="394970">
                <a:tc>
                  <a:txBody>
                    <a:bodyPr/>
                    <a:lstStyle/>
                    <a:p>
                      <a:pPr algn="ctr">
                        <a:lnSpc>
                          <a:spcPct val="15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会议名称</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5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时间</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内容</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作用</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561340">
                <a:tc>
                  <a:txBody>
                    <a:bodyPr/>
                    <a:lstStyle/>
                    <a:p>
                      <a:pPr algn="ctr">
                        <a:lnSpc>
                          <a:spcPct val="10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开罗会议</a:t>
                      </a:r>
                    </a:p>
                    <a:p>
                      <a:pPr algn="ctr">
                        <a:lnSpc>
                          <a:spcPct val="100000"/>
                        </a:lnSpc>
                        <a:spcAft>
                          <a:spcPts val="0"/>
                        </a:spcAft>
                        <a:tabLst>
                          <a:tab pos="2400300" algn="l"/>
                          <a:tab pos="4800600" algn="l"/>
                        </a:tabLst>
                      </a:pPr>
                      <a:r>
                        <a:rPr lang="en-US" sz="1500" b="1" kern="100" dirty="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美、英、中</a:t>
                      </a:r>
                      <a:r>
                        <a:rPr lang="en-US" sz="1500" b="1" kern="100" dirty="0">
                          <a:solidFill>
                            <a:schemeClr val="tx1"/>
                          </a:solidFill>
                          <a:effectLst/>
                          <a:latin typeface="黑体" panose="02010609060101010101" pitchFamily="49" charset="-122"/>
                          <a:ea typeface="黑体" panose="02010609060101010101" pitchFamily="49" charset="-122"/>
                          <a:cs typeface="Courier New" panose="02070309020205020404"/>
                        </a:rPr>
                        <a:t>)</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50000"/>
                        </a:lnSpc>
                        <a:spcAft>
                          <a:spcPts val="0"/>
                        </a:spcAft>
                        <a:tabLst>
                          <a:tab pos="2400300" algn="l"/>
                          <a:tab pos="4800600" algn="l"/>
                        </a:tabLst>
                      </a:pPr>
                      <a:r>
                        <a:rPr lang="en-US" sz="1500" b="1" kern="100" dirty="0">
                          <a:solidFill>
                            <a:schemeClr val="tx1"/>
                          </a:solidFill>
                          <a:effectLst/>
                          <a:latin typeface="黑体" panose="02010609060101010101" pitchFamily="49" charset="-122"/>
                          <a:ea typeface="黑体" panose="02010609060101010101" pitchFamily="49" charset="-122"/>
                          <a:cs typeface="Courier New" panose="02070309020205020404"/>
                        </a:rPr>
                        <a:t>1943</a:t>
                      </a: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500" b="1" kern="100" dirty="0">
                          <a:solidFill>
                            <a:schemeClr val="tx1"/>
                          </a:solidFill>
                          <a:effectLst/>
                          <a:latin typeface="黑体" panose="02010609060101010101" pitchFamily="49" charset="-122"/>
                          <a:ea typeface="黑体" panose="02010609060101010101" pitchFamily="49" charset="-122"/>
                          <a:cs typeface="Courier New" panose="02070309020205020404"/>
                        </a:rPr>
                        <a:t>11</a:t>
                      </a: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月</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《开罗宣言》宣告日本窃取的中国领土归还中国</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中国收复领土的权利得到国际公认</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640080">
                <a:tc>
                  <a:txBody>
                    <a:bodyPr/>
                    <a:lstStyle/>
                    <a:p>
                      <a:pPr algn="ctr">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德黑兰会议</a:t>
                      </a:r>
                    </a:p>
                    <a:p>
                      <a:pPr algn="ctr">
                        <a:lnSpc>
                          <a:spcPct val="100000"/>
                        </a:lnSpc>
                        <a:spcAft>
                          <a:spcPts val="0"/>
                        </a:spcAft>
                        <a:tabLst>
                          <a:tab pos="2400300" algn="l"/>
                          <a:tab pos="4800600" algn="l"/>
                        </a:tabLst>
                      </a:pP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5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开罗会议后</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开辟欧洲第二战场及商谈战后处置德国和成立国际组织等问题</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加速德国走向灭亡</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525780">
                <a:tc>
                  <a:txBody>
                    <a:bodyPr/>
                    <a:lstStyle/>
                    <a:p>
                      <a:pPr algn="ctr">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雅尔塔会议</a:t>
                      </a:r>
                    </a:p>
                    <a:p>
                      <a:pPr algn="ctr">
                        <a:lnSpc>
                          <a:spcPct val="100000"/>
                        </a:lnSpc>
                        <a:spcAft>
                          <a:spcPts val="0"/>
                        </a:spcAft>
                        <a:tabLst>
                          <a:tab pos="2400300" algn="l"/>
                          <a:tab pos="4800600" algn="l"/>
                        </a:tabLst>
                      </a:pP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50000"/>
                        </a:lnSpc>
                        <a:spcAft>
                          <a:spcPts val="0"/>
                        </a:spcAft>
                        <a:tabLst>
                          <a:tab pos="2400300" algn="l"/>
                          <a:tab pos="4800600" algn="l"/>
                        </a:tabLst>
                      </a:pP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1945</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2</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月</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商谈对德政策和安排战后世界事宜</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为雅尔塔体系建立奠定基础</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789305">
                <a:tc>
                  <a:txBody>
                    <a:bodyPr/>
                    <a:lstStyle/>
                    <a:p>
                      <a:pPr algn="ctr">
                        <a:lnSpc>
                          <a:spcPct val="100000"/>
                        </a:lnSpc>
                        <a:spcAft>
                          <a:spcPts val="0"/>
                        </a:spcAft>
                        <a:tabLst>
                          <a:tab pos="2400300" algn="l"/>
                          <a:tab pos="4800600" algn="l"/>
                        </a:tabLst>
                      </a:pP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波茨坦会议</a:t>
                      </a:r>
                    </a:p>
                    <a:p>
                      <a:pPr algn="ctr">
                        <a:lnSpc>
                          <a:spcPct val="100000"/>
                        </a:lnSpc>
                        <a:spcAft>
                          <a:spcPts val="0"/>
                        </a:spcAft>
                        <a:tabLst>
                          <a:tab pos="2400300" algn="l"/>
                          <a:tab pos="4800600" algn="l"/>
                        </a:tabLst>
                      </a:pP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ctr">
                        <a:lnSpc>
                          <a:spcPct val="150000"/>
                        </a:lnSpc>
                        <a:spcAft>
                          <a:spcPts val="0"/>
                        </a:spcAft>
                        <a:tabLst>
                          <a:tab pos="2400300" algn="l"/>
                          <a:tab pos="4800600" algn="l"/>
                        </a:tabLst>
                      </a:pP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1945</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500" b="1" kern="100">
                          <a:solidFill>
                            <a:schemeClr val="tx1"/>
                          </a:solidFill>
                          <a:effectLst/>
                          <a:latin typeface="黑体" panose="02010609060101010101" pitchFamily="49" charset="-122"/>
                          <a:ea typeface="黑体" panose="02010609060101010101" pitchFamily="49" charset="-122"/>
                          <a:cs typeface="Courier New" panose="02070309020205020404"/>
                        </a:rPr>
                        <a:t>7</a:t>
                      </a:r>
                      <a:r>
                        <a:rPr lang="zh-CN" sz="1500" b="1" kern="100">
                          <a:solidFill>
                            <a:schemeClr val="tx1"/>
                          </a:solidFill>
                          <a:effectLst/>
                          <a:latin typeface="黑体" panose="02010609060101010101" pitchFamily="49" charset="-122"/>
                          <a:ea typeface="黑体" panose="02010609060101010101" pitchFamily="49" charset="-122"/>
                          <a:cs typeface="Times New Roman" panose="02020603050405020304"/>
                        </a:rPr>
                        <a:t>月</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重申雅尔塔会议关于处理德国的精神；并以中、美、英三国的名义发表了《波茨坦公告》</a:t>
                      </a:r>
                      <a:r>
                        <a:rPr lang="zh-CN" sz="1500" b="1" kern="100" dirty="0">
                          <a:solidFill>
                            <a:schemeClr val="tx1"/>
                          </a:solidFill>
                          <a:effectLst/>
                          <a:latin typeface="黑体" panose="02010609060101010101" pitchFamily="49" charset="-122"/>
                          <a:ea typeface="黑体" panose="02010609060101010101" pitchFamily="49" charset="-122"/>
                          <a:cs typeface="MingLiU_HKSCS" panose="02020500000000000000" charset="-120"/>
                        </a:rPr>
                        <a:t>，</a:t>
                      </a: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重申了《开罗宣言》的主要内容</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a:lstStyle/>
                    <a:p>
                      <a:pPr algn="l">
                        <a:lnSpc>
                          <a:spcPct val="100000"/>
                        </a:lnSpc>
                        <a:spcAft>
                          <a:spcPts val="0"/>
                        </a:spcAft>
                        <a:tabLst>
                          <a:tab pos="2400300" algn="l"/>
                          <a:tab pos="4800600" algn="l"/>
                        </a:tabLst>
                      </a:pPr>
                      <a:r>
                        <a:rPr lang="zh-CN" sz="1500" b="1" kern="100" dirty="0">
                          <a:solidFill>
                            <a:schemeClr val="tx1"/>
                          </a:solidFill>
                          <a:effectLst/>
                          <a:latin typeface="黑体" panose="02010609060101010101" pitchFamily="49" charset="-122"/>
                          <a:ea typeface="黑体" panose="02010609060101010101" pitchFamily="49" charset="-122"/>
                          <a:cs typeface="Times New Roman" panose="02020603050405020304"/>
                        </a:rPr>
                        <a:t>加速日本法西斯的灭亡</a:t>
                      </a: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bl>
          </a:graphicData>
        </a:graphic>
      </p:graphicFrame>
      <p:sp>
        <p:nvSpPr>
          <p:cNvPr id="37"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smtClean="0">
                <a:latin typeface="Times New Roman" panose="02020603050405020304" charset="0"/>
              </a:rPr>
              <a:t>三、二战影响</a:t>
            </a:r>
            <a:endParaRPr kumimoji="1" lang="zh-CN" altLang="en-US" sz="3600" b="1">
              <a:latin typeface="Times New Roman" panose="0202060305040502030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6798945" y="3337560"/>
            <a:ext cx="2265998" cy="2577465"/>
          </a:xfrm>
          <a:prstGeom prst="rect">
            <a:avLst/>
          </a:prstGeom>
        </p:spPr>
      </p:pic>
      <p:sp>
        <p:nvSpPr>
          <p:cNvPr id="3" name="矩形 2"/>
          <p:cNvSpPr/>
          <p:nvPr/>
        </p:nvSpPr>
        <p:spPr>
          <a:xfrm>
            <a:off x="157163" y="3438525"/>
            <a:ext cx="6534626" cy="2804795"/>
          </a:xfrm>
          <a:prstGeom prst="rect">
            <a:avLst/>
          </a:prstGeom>
          <a:ln w="19050">
            <a:solidFill>
              <a:srgbClr val="0070C0"/>
            </a:solidFill>
            <a:prstDash val="sysDash"/>
          </a:ln>
        </p:spPr>
        <p:txBody>
          <a:bodyPr wrap="square">
            <a:spAutoFit/>
          </a:bodyPr>
          <a:lstStyle/>
          <a:p>
            <a:pPr indent="457200">
              <a:lnSpc>
                <a:spcPct val="110000"/>
              </a:lnSpc>
              <a:spcBef>
                <a:spcPts val="0"/>
              </a:spcBef>
              <a:spcAft>
                <a:spcPts val="0"/>
              </a:spcAft>
            </a:pPr>
            <a:r>
              <a:rPr lang="zh-CN" altLang="en-US" dirty="0">
                <a:latin typeface="楷体" panose="02010609060101010101" charset="-122"/>
                <a:ea typeface="楷体" panose="02010609060101010101" charset="-122"/>
                <a:cs typeface="楷体" panose="02010609060101010101" charset="-122"/>
              </a:rPr>
              <a:t>三国之宗旨，在剥夺日本自从一九一四年第一次世界大战开始后在太平洋上所夺得或占领之一切岛屿</a:t>
            </a:r>
            <a:r>
              <a:rPr lang="zh-CN" altLang="en-US" dirty="0" smtClean="0">
                <a:latin typeface="楷体" panose="02010609060101010101" charset="-122"/>
                <a:ea typeface="楷体" panose="02010609060101010101" charset="-122"/>
                <a:cs typeface="楷体" panose="02010609060101010101" charset="-122"/>
              </a:rPr>
              <a:t>；</a:t>
            </a:r>
            <a:endParaRPr lang="en-US" altLang="zh-CN" dirty="0" smtClean="0">
              <a:latin typeface="楷体" panose="02010609060101010101" charset="-122"/>
              <a:ea typeface="楷体" panose="02010609060101010101" charset="-122"/>
              <a:cs typeface="楷体" panose="02010609060101010101" charset="-122"/>
            </a:endParaRPr>
          </a:p>
          <a:p>
            <a:pPr indent="457200">
              <a:lnSpc>
                <a:spcPct val="110000"/>
              </a:lnSpc>
              <a:spcBef>
                <a:spcPts val="0"/>
              </a:spcBef>
              <a:spcAft>
                <a:spcPts val="0"/>
              </a:spcAft>
            </a:pPr>
            <a:r>
              <a:rPr lang="zh-CN" altLang="en-US" dirty="0" smtClean="0">
                <a:latin typeface="楷体" panose="02010609060101010101" charset="-122"/>
                <a:ea typeface="楷体" panose="02010609060101010101" charset="-122"/>
                <a:cs typeface="楷体" panose="02010609060101010101" charset="-122"/>
              </a:rPr>
              <a:t>在</a:t>
            </a:r>
            <a:r>
              <a:rPr lang="zh-CN" altLang="en-US" dirty="0">
                <a:latin typeface="楷体" panose="02010609060101010101" charset="-122"/>
                <a:ea typeface="楷体" panose="02010609060101010101" charset="-122"/>
                <a:cs typeface="楷体" panose="02010609060101010101" charset="-122"/>
              </a:rPr>
              <a:t>使日本所窃取于中国之领土，例如东北</a:t>
            </a:r>
            <a:r>
              <a:rPr lang="zh-CN" altLang="en-US" dirty="0" smtClean="0">
                <a:latin typeface="楷体" panose="02010609060101010101" charset="-122"/>
                <a:ea typeface="楷体" panose="02010609060101010101" charset="-122"/>
                <a:cs typeface="楷体" panose="02010609060101010101" charset="-122"/>
              </a:rPr>
              <a:t>四省、</a:t>
            </a:r>
            <a:r>
              <a:rPr lang="zh-CN" altLang="en-US" dirty="0">
                <a:latin typeface="楷体" panose="02010609060101010101" charset="-122"/>
                <a:ea typeface="楷体" panose="02010609060101010101" charset="-122"/>
                <a:cs typeface="楷体" panose="02010609060101010101" charset="-122"/>
              </a:rPr>
              <a:t>台湾、澎湖群岛等，归还中华民国</a:t>
            </a:r>
            <a:r>
              <a:rPr lang="zh-CN" altLang="en-US" dirty="0" smtClean="0">
                <a:latin typeface="楷体" panose="02010609060101010101" charset="-122"/>
                <a:ea typeface="楷体" panose="02010609060101010101" charset="-122"/>
                <a:cs typeface="楷体" panose="02010609060101010101" charset="-122"/>
              </a:rPr>
              <a:t>；</a:t>
            </a:r>
            <a:endParaRPr lang="en-US" altLang="zh-CN" dirty="0" smtClean="0">
              <a:latin typeface="楷体" panose="02010609060101010101" charset="-122"/>
              <a:ea typeface="楷体" panose="02010609060101010101" charset="-122"/>
              <a:cs typeface="楷体" panose="02010609060101010101" charset="-122"/>
            </a:endParaRPr>
          </a:p>
          <a:p>
            <a:pPr indent="457200">
              <a:lnSpc>
                <a:spcPct val="110000"/>
              </a:lnSpc>
              <a:spcBef>
                <a:spcPts val="0"/>
              </a:spcBef>
              <a:spcAft>
                <a:spcPts val="0"/>
              </a:spcAft>
            </a:pPr>
            <a:r>
              <a:rPr lang="zh-CN" altLang="en-US" dirty="0" smtClean="0">
                <a:latin typeface="楷体" panose="02010609060101010101" charset="-122"/>
                <a:ea typeface="楷体" panose="02010609060101010101" charset="-122"/>
                <a:cs typeface="楷体" panose="02010609060101010101" charset="-122"/>
              </a:rPr>
              <a:t>其他</a:t>
            </a:r>
            <a:r>
              <a:rPr lang="zh-CN" altLang="en-US" dirty="0">
                <a:latin typeface="楷体" panose="02010609060101010101" charset="-122"/>
                <a:ea typeface="楷体" panose="02010609060101010101" charset="-122"/>
                <a:cs typeface="楷体" panose="02010609060101010101" charset="-122"/>
              </a:rPr>
              <a:t>日本以武力或贪欲所攫取之土地，亦务将日本驱逐出境</a:t>
            </a:r>
            <a:r>
              <a:rPr lang="zh-CN" altLang="en-US" dirty="0" smtClean="0">
                <a:latin typeface="楷体" panose="02010609060101010101" charset="-122"/>
                <a:ea typeface="楷体" panose="02010609060101010101" charset="-122"/>
                <a:cs typeface="楷体" panose="02010609060101010101" charset="-122"/>
              </a:rPr>
              <a:t>；</a:t>
            </a:r>
            <a:endParaRPr lang="en-US" altLang="zh-CN" dirty="0" smtClean="0">
              <a:latin typeface="楷体" panose="02010609060101010101" charset="-122"/>
              <a:ea typeface="楷体" panose="02010609060101010101" charset="-122"/>
              <a:cs typeface="楷体" panose="02010609060101010101" charset="-122"/>
            </a:endParaRPr>
          </a:p>
          <a:p>
            <a:pPr indent="457200">
              <a:lnSpc>
                <a:spcPct val="110000"/>
              </a:lnSpc>
              <a:spcBef>
                <a:spcPts val="0"/>
              </a:spcBef>
              <a:spcAft>
                <a:spcPts val="0"/>
              </a:spcAft>
            </a:pPr>
            <a:r>
              <a:rPr lang="zh-CN" altLang="en-US" dirty="0" smtClean="0">
                <a:latin typeface="楷体" panose="02010609060101010101" charset="-122"/>
                <a:ea typeface="楷体" panose="02010609060101010101" charset="-122"/>
                <a:cs typeface="楷体" panose="02010609060101010101" charset="-122"/>
              </a:rPr>
              <a:t>我</a:t>
            </a:r>
            <a:r>
              <a:rPr lang="zh-CN" altLang="en-US" dirty="0">
                <a:latin typeface="楷体" panose="02010609060101010101" charset="-122"/>
                <a:ea typeface="楷体" panose="02010609060101010101" charset="-122"/>
                <a:cs typeface="楷体" panose="02010609060101010101" charset="-122"/>
              </a:rPr>
              <a:t>三大盟国稔知朝鲜人民所受之奴隶待遇，决定在相当时期，使朝鲜自由与独立</a:t>
            </a:r>
            <a:r>
              <a:rPr lang="zh-CN" altLang="en-US" dirty="0" smtClean="0">
                <a:latin typeface="楷体" panose="02010609060101010101" charset="-122"/>
                <a:ea typeface="楷体" panose="02010609060101010101" charset="-122"/>
                <a:cs typeface="楷体" panose="02010609060101010101" charset="-122"/>
              </a:rPr>
              <a:t>。</a:t>
            </a:r>
            <a:endParaRPr lang="en-US" altLang="zh-CN" dirty="0" smtClean="0">
              <a:latin typeface="楷体" panose="02010609060101010101" charset="-122"/>
              <a:ea typeface="楷体" panose="02010609060101010101" charset="-122"/>
              <a:cs typeface="楷体" panose="02010609060101010101" charset="-122"/>
            </a:endParaRPr>
          </a:p>
          <a:p>
            <a:pPr indent="457200" algn="r"/>
            <a:r>
              <a:rPr lang="en-US" altLang="zh-CN" dirty="0" smtClean="0">
                <a:latin typeface="楷体" panose="02010609060101010101" charset="-122"/>
                <a:ea typeface="楷体" panose="02010609060101010101" charset="-122"/>
                <a:cs typeface="楷体" panose="02010609060101010101" charset="-122"/>
              </a:rPr>
              <a:t>——《</a:t>
            </a:r>
            <a:r>
              <a:rPr lang="zh-CN" altLang="en-US" dirty="0" smtClean="0">
                <a:latin typeface="楷体" panose="02010609060101010101" charset="-122"/>
                <a:ea typeface="楷体" panose="02010609060101010101" charset="-122"/>
                <a:cs typeface="楷体" panose="02010609060101010101" charset="-122"/>
              </a:rPr>
              <a:t>开罗宣言</a:t>
            </a:r>
            <a:r>
              <a:rPr lang="en-US" altLang="zh-CN" dirty="0" smtClean="0">
                <a:latin typeface="楷体" panose="02010609060101010101" charset="-122"/>
                <a:ea typeface="楷体" panose="02010609060101010101" charset="-122"/>
                <a:cs typeface="楷体" panose="02010609060101010101" charset="-122"/>
              </a:rPr>
              <a:t>》</a:t>
            </a:r>
            <a:endParaRPr lang="zh-CN" altLang="en-US" dirty="0">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453390" y="1370171"/>
            <a:ext cx="5638324" cy="1918335"/>
          </a:xfrm>
          <a:prstGeom prst="rect">
            <a:avLst/>
          </a:prstGeom>
          <a:noFill/>
        </p:spPr>
        <p:txBody>
          <a:bodyPr wrap="square" rtlCol="0" anchor="t">
            <a:spAutoFit/>
          </a:bodyPr>
          <a:lstStyle/>
          <a:p>
            <a:pPr>
              <a:lnSpc>
                <a:spcPct val="110000"/>
              </a:lnSpc>
              <a:spcBef>
                <a:spcPts val="0"/>
              </a:spcBef>
              <a:spcAft>
                <a:spcPts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⑴重新确定欧亚国家的</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版图</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（欧洲）</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德国由美、苏、英、法分区占领，</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（亚洲）</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日本由美国单独占领；日本领土限制在四个岛屿及若干小岛，退岀第一次世界大战以来在太平洋区域所占的一切岛屿以及日本窃取于中国的领土，如东北地区、台湾及其附属岛屿、澎湖群岛等归还中国；承认朝鲜最终独立；</a:t>
            </a:r>
            <a:endParaRPr lang="zh-CN" altLang="en-US"/>
          </a:p>
        </p:txBody>
      </p:sp>
      <p:sp>
        <p:nvSpPr>
          <p:cNvPr id="8" name="文本框 7"/>
          <p:cNvSpPr txBox="1"/>
          <p:nvPr/>
        </p:nvSpPr>
        <p:spPr>
          <a:xfrm>
            <a:off x="478631" y="96250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pic>
        <p:nvPicPr>
          <p:cNvPr id="9" name="Shape 1789"/>
          <p:cNvPicPr/>
          <p:nvPr/>
        </p:nvPicPr>
        <p:blipFill>
          <a:blip r:embed="rId3"/>
          <a:stretch>
            <a:fillRect/>
          </a:stretch>
        </p:blipFill>
        <p:spPr>
          <a:xfrm>
            <a:off x="6178391" y="962501"/>
            <a:ext cx="2886551" cy="220075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92083" y="1395625"/>
            <a:ext cx="5479256" cy="368300"/>
          </a:xfrm>
          <a:prstGeom prst="rect">
            <a:avLst/>
          </a:prstGeom>
        </p:spPr>
        <p:txBody>
          <a:bodyPr wrap="square">
            <a:spAutoFit/>
          </a:bodyPr>
          <a:lstStyle/>
          <a:p>
            <a:pPr lvl="0"/>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⑵审判战犯，</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肃清</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法西斯主义和军国主义</a:t>
            </a:r>
            <a:endParaRPr lang="zh-CN" altLang="zh-CN" dirty="0">
              <a:solidFill>
                <a:srgbClr val="000000"/>
              </a:solidFill>
              <a:latin typeface="+mn-ea"/>
              <a:cs typeface="Times New Roman" panose="02020603050405020304" charset="0"/>
            </a:endParaRPr>
          </a:p>
        </p:txBody>
      </p:sp>
      <p:pic>
        <p:nvPicPr>
          <p:cNvPr id="8194" name="Picture 2" descr="https://n.sinaimg.cn/translate/110/w580h330/20190217/g24M-htacqwv9875871.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36172" y="1893655"/>
            <a:ext cx="3321818" cy="189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804626" y="3809849"/>
            <a:ext cx="3309085" cy="368300"/>
          </a:xfrm>
          <a:prstGeom prst="rect">
            <a:avLst/>
          </a:prstGeom>
          <a:noFill/>
        </p:spPr>
        <p:txBody>
          <a:bodyPr wrap="square" rtlCol="0">
            <a:spAutoFit/>
          </a:bodyPr>
          <a:lstStyle/>
          <a:p>
            <a:pPr algn="ctr"/>
            <a:r>
              <a:rPr lang="zh-CN" altLang="en-US" dirty="0" smtClean="0">
                <a:latin typeface="仿宋" panose="02010609060101010101" pitchFamily="49" charset="-122"/>
                <a:ea typeface="仿宋" panose="02010609060101010101" pitchFamily="49" charset="-122"/>
              </a:rPr>
              <a:t>纽伦堡审判</a:t>
            </a:r>
            <a:endParaRPr lang="zh-CN" altLang="en-US" dirty="0">
              <a:latin typeface="仿宋" panose="02010609060101010101" pitchFamily="49" charset="-122"/>
              <a:ea typeface="仿宋" panose="02010609060101010101" pitchFamily="49" charset="-122"/>
            </a:endParaRPr>
          </a:p>
        </p:txBody>
      </p:sp>
      <p:pic>
        <p:nvPicPr>
          <p:cNvPr id="8196" name="Picture 4" descr="http://img1.gtimg.com/cul/pics/hv1/19/138/1915/124558084.pn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99539" y="1893656"/>
            <a:ext cx="3066372" cy="189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5531133" y="3859379"/>
            <a:ext cx="2668553" cy="368300"/>
          </a:xfrm>
          <a:prstGeom prst="rect">
            <a:avLst/>
          </a:prstGeom>
          <a:noFill/>
        </p:spPr>
        <p:txBody>
          <a:bodyPr wrap="square" rtlCol="0">
            <a:spAutoFit/>
          </a:bodyPr>
          <a:lstStyle/>
          <a:p>
            <a:pPr algn="ctr"/>
            <a:r>
              <a:rPr lang="zh-CN" altLang="en-US" dirty="0" smtClean="0">
                <a:latin typeface="仿宋" panose="02010609060101010101" pitchFamily="49" charset="-122"/>
                <a:ea typeface="仿宋" panose="02010609060101010101" pitchFamily="49" charset="-122"/>
              </a:rPr>
              <a:t>东京审判</a:t>
            </a:r>
            <a:endParaRPr lang="zh-CN" altLang="en-US" dirty="0">
              <a:latin typeface="仿宋" panose="02010609060101010101" pitchFamily="49" charset="-122"/>
              <a:ea typeface="仿宋" panose="02010609060101010101" pitchFamily="49" charset="-122"/>
            </a:endParaRPr>
          </a:p>
        </p:txBody>
      </p:sp>
      <p:sp>
        <p:nvSpPr>
          <p:cNvPr id="4" name="矩形 3"/>
          <p:cNvSpPr/>
          <p:nvPr/>
        </p:nvSpPr>
        <p:spPr>
          <a:xfrm>
            <a:off x="591979" y="4422934"/>
            <a:ext cx="7741920" cy="1076325"/>
          </a:xfrm>
          <a:prstGeom prst="rect">
            <a:avLst/>
          </a:prstGeom>
          <a:ln w="19050">
            <a:solidFill>
              <a:srgbClr val="0070C0"/>
            </a:solidFill>
            <a:prstDash val="sysDash"/>
          </a:ln>
        </p:spPr>
        <p:txBody>
          <a:bodyPr wrap="square">
            <a:spAutoFit/>
          </a:bodyPr>
          <a:lstStyle/>
          <a:p>
            <a:pPr>
              <a:lnSpc>
                <a:spcPct val="100000"/>
              </a:lnSpc>
              <a:spcBef>
                <a:spcPts val="600"/>
              </a:spcBef>
              <a:spcAft>
                <a:spcPts val="0"/>
              </a:spcAft>
            </a:pPr>
            <a:r>
              <a:rPr lang="zh-CN" altLang="en-US" dirty="0" smtClean="0">
                <a:solidFill>
                  <a:schemeClr val="tx1">
                    <a:lumMod val="75000"/>
                    <a:lumOff val="25000"/>
                  </a:schemeClr>
                </a:solidFill>
                <a:latin typeface="楷体" panose="02010609060101010101" charset="-122"/>
                <a:ea typeface="楷体" panose="02010609060101010101" charset="-122"/>
                <a:cs typeface="楷体" panose="02010609060101010101" charset="-122"/>
              </a:rPr>
              <a:t>同为战争罪犯，</a:t>
            </a:r>
          </a:p>
          <a:p>
            <a:pPr>
              <a:lnSpc>
                <a:spcPct val="100000"/>
              </a:lnSpc>
              <a:spcBef>
                <a:spcPts val="600"/>
              </a:spcBef>
              <a:spcAft>
                <a:spcPts val="0"/>
              </a:spcAft>
            </a:pPr>
            <a:r>
              <a:rPr lang="zh-CN" altLang="en-US" dirty="0" smtClean="0">
                <a:solidFill>
                  <a:schemeClr val="tx1">
                    <a:lumMod val="75000"/>
                    <a:lumOff val="25000"/>
                  </a:schemeClr>
                </a:solidFill>
                <a:latin typeface="楷体" panose="02010609060101010101" charset="-122"/>
                <a:ea typeface="楷体" panose="02010609060101010101" charset="-122"/>
                <a:cs typeface="楷体" panose="02010609060101010101" charset="-122"/>
              </a:rPr>
              <a:t>纳粹德国的汉斯</a:t>
            </a:r>
            <a:r>
              <a:rPr lang="en-US" altLang="zh-CN" dirty="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dirty="0">
                <a:solidFill>
                  <a:schemeClr val="tx1">
                    <a:lumMod val="75000"/>
                    <a:lumOff val="25000"/>
                  </a:schemeClr>
                </a:solidFill>
                <a:latin typeface="楷体" panose="02010609060101010101" charset="-122"/>
                <a:ea typeface="楷体" panose="02010609060101010101" charset="-122"/>
                <a:cs typeface="楷体" panose="02010609060101010101" charset="-122"/>
              </a:rPr>
              <a:t>弗兰</a:t>
            </a:r>
            <a:r>
              <a:rPr lang="zh-CN" altLang="en-US" dirty="0" smtClean="0">
                <a:solidFill>
                  <a:schemeClr val="tx1">
                    <a:lumMod val="75000"/>
                    <a:lumOff val="25000"/>
                  </a:schemeClr>
                </a:solidFill>
                <a:latin typeface="楷体" panose="02010609060101010101" charset="-122"/>
                <a:ea typeface="楷体" panose="02010609060101010101" charset="-122"/>
                <a:cs typeface="楷体" panose="02010609060101010101" charset="-122"/>
              </a:rPr>
              <a:t>克在临刑前忏悔：“千年</a:t>
            </a:r>
            <a:r>
              <a:rPr lang="zh-CN" altLang="en-US" dirty="0">
                <a:solidFill>
                  <a:schemeClr val="tx1">
                    <a:lumMod val="75000"/>
                    <a:lumOff val="25000"/>
                  </a:schemeClr>
                </a:solidFill>
                <a:latin typeface="楷体" panose="02010609060101010101" charset="-122"/>
                <a:ea typeface="楷体" panose="02010609060101010101" charset="-122"/>
                <a:cs typeface="楷体" panose="02010609060101010101" charset="-122"/>
              </a:rPr>
              <a:t>易过</a:t>
            </a:r>
            <a:r>
              <a:rPr lang="en-US" altLang="zh-CN" dirty="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dirty="0">
                <a:solidFill>
                  <a:schemeClr val="tx1">
                    <a:lumMod val="75000"/>
                    <a:lumOff val="25000"/>
                  </a:schemeClr>
                </a:solidFill>
                <a:latin typeface="楷体" panose="02010609060101010101" charset="-122"/>
                <a:ea typeface="楷体" panose="02010609060101010101" charset="-122"/>
                <a:cs typeface="楷体" panose="02010609060101010101" charset="-122"/>
              </a:rPr>
              <a:t>德国罪孽难</a:t>
            </a:r>
            <a:r>
              <a:rPr lang="zh-CN" altLang="en-US" dirty="0" smtClean="0">
                <a:solidFill>
                  <a:schemeClr val="tx1">
                    <a:lumMod val="75000"/>
                    <a:lumOff val="25000"/>
                  </a:schemeClr>
                </a:solidFill>
                <a:latin typeface="楷体" panose="02010609060101010101" charset="-122"/>
                <a:ea typeface="楷体" panose="02010609060101010101" charset="-122"/>
                <a:cs typeface="楷体" panose="02010609060101010101" charset="-122"/>
              </a:rPr>
              <a:t>消。”</a:t>
            </a:r>
            <a:endParaRPr lang="zh-CN" altLang="en-US" dirty="0">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a:lnSpc>
                <a:spcPct val="100000"/>
              </a:lnSpc>
              <a:spcBef>
                <a:spcPts val="600"/>
              </a:spcBef>
              <a:spcAft>
                <a:spcPts val="0"/>
              </a:spcAft>
            </a:pPr>
            <a:r>
              <a:rPr lang="zh-CN" altLang="en-US" dirty="0" smtClean="0">
                <a:solidFill>
                  <a:schemeClr val="tx1">
                    <a:lumMod val="75000"/>
                    <a:lumOff val="25000"/>
                  </a:schemeClr>
                </a:solidFill>
                <a:latin typeface="楷体" panose="02010609060101010101" charset="-122"/>
                <a:ea typeface="楷体" panose="02010609060101010101" charset="-122"/>
                <a:cs typeface="楷体" panose="02010609060101010101" charset="-122"/>
              </a:rPr>
              <a:t>日本的东条英机却在就刑前高呼“天皇陛下万岁！”</a:t>
            </a:r>
            <a:endParaRPr lang="zh-CN" altLang="en-US" dirty="0">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478631" y="96250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3843" y="1517333"/>
            <a:ext cx="8616315" cy="1419860"/>
          </a:xfrm>
          <a:prstGeom prst="rect">
            <a:avLst/>
          </a:prstGeom>
        </p:spPr>
        <p:txBody>
          <a:bodyPr wrap="square">
            <a:spAutoFit/>
          </a:bodyPr>
          <a:lstStyle/>
          <a:p>
            <a:pPr indent="508000">
              <a:lnSpc>
                <a:spcPct val="120000"/>
              </a:lnSpc>
              <a:spcBef>
                <a:spcPts val="0"/>
              </a:spcBef>
              <a:spcAft>
                <a:spcPts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⑶对徳、日、意的殖民地及国联的委任统治地实行托管，原则上承认被压迫民族的</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独立</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权利； </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508000">
              <a:lnSpc>
                <a:spcPct val="120000"/>
              </a:lnSpc>
              <a:spcBef>
                <a:spcPts val="0"/>
              </a:spcBef>
              <a:spcAft>
                <a:spcPts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⑷美、苏、英划分势力范围；</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508000">
              <a:lnSpc>
                <a:spcPct val="120000"/>
              </a:lnSpc>
              <a:spcBef>
                <a:spcPts val="0"/>
              </a:spcBef>
              <a:spcAft>
                <a:spcPts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⑸成立</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联合国</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；等等。</a:t>
            </a:r>
            <a:endParaRPr lang="zh-CN" altLang="zh-CN" dirty="0">
              <a:solidFill>
                <a:srgbClr val="000000"/>
              </a:solidFill>
              <a:latin typeface="+mn-ea"/>
              <a:cs typeface="Times New Roman" panose="02020603050405020304" charset="0"/>
            </a:endParaRPr>
          </a:p>
        </p:txBody>
      </p:sp>
      <p:graphicFrame>
        <p:nvGraphicFramePr>
          <p:cNvPr id="4" name="表格 3"/>
          <p:cNvGraphicFramePr>
            <a:graphicFrameLocks noGrp="1"/>
          </p:cNvGraphicFramePr>
          <p:nvPr>
            <p:custDataLst>
              <p:tags r:id="rId1"/>
            </p:custDataLst>
          </p:nvPr>
        </p:nvGraphicFramePr>
        <p:xfrm>
          <a:off x="260178" y="3182065"/>
          <a:ext cx="3891280" cy="1913255"/>
        </p:xfrm>
        <a:graphic>
          <a:graphicData uri="http://schemas.openxmlformats.org/drawingml/2006/table">
            <a:tbl>
              <a:tblPr>
                <a:tableStyleId>{8A107856-5554-42FB-B03E-39F5DBC370BA}</a:tableStyleId>
              </a:tblPr>
              <a:tblGrid>
                <a:gridCol w="1789430"/>
                <a:gridCol w="1073150"/>
                <a:gridCol w="1028700"/>
              </a:tblGrid>
              <a:tr h="509905">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苏联的利益比例</a:t>
                      </a:r>
                    </a:p>
                  </a:txBody>
                  <a:tcPr marL="22370" marR="22370" marT="0" marB="0" anchor="ctr"/>
                </a:tc>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协定草案</a:t>
                      </a:r>
                    </a:p>
                  </a:txBody>
                  <a:tcPr marL="22370" marR="22370" marT="0" marB="0" anchor="ctr"/>
                </a:tc>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最后方案</a:t>
                      </a:r>
                    </a:p>
                  </a:txBody>
                  <a:tcPr marL="22370" marR="22370" marT="0" marB="0" anchor="ctr"/>
                </a:tc>
              </a:tr>
              <a:tr h="281940">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匈牙利</a:t>
                      </a:r>
                    </a:p>
                  </a:txBody>
                  <a:tcPr marL="22370" marR="22370" marT="0" marB="0" anchor="ctr"/>
                </a:tc>
                <a:tc>
                  <a:txBody>
                    <a:bodyPr/>
                    <a:lstStyle/>
                    <a:p>
                      <a:pPr algn="ctr" fontAlgn="ctr"/>
                      <a:r>
                        <a:rPr lang="en-US" altLang="zh-CN" sz="1800" b="1" dirty="0" smtClean="0">
                          <a:solidFill>
                            <a:schemeClr val="tx1"/>
                          </a:solidFill>
                          <a:effectLst/>
                          <a:latin typeface="黑体" panose="02010609060101010101" pitchFamily="49" charset="-122"/>
                          <a:ea typeface="黑体" panose="02010609060101010101" pitchFamily="49" charset="-122"/>
                        </a:rPr>
                        <a:t>50</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80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r>
              <a:tr h="282575">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南斯拉夫</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50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50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r>
              <a:tr h="282575">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保加利亚</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75</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80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r>
              <a:tr h="281940">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罗马尼亚</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90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90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r>
              <a:tr h="274320">
                <a:tc>
                  <a:txBody>
                    <a:bodyPr/>
                    <a:lstStyle/>
                    <a:p>
                      <a:pPr algn="ctr" fontAlgn="ctr"/>
                      <a:r>
                        <a:rPr lang="zh-CN" altLang="en-US" sz="1800" b="1" dirty="0" smtClean="0">
                          <a:solidFill>
                            <a:schemeClr val="tx1"/>
                          </a:solidFill>
                          <a:effectLst/>
                          <a:latin typeface="黑体" panose="02010609060101010101" pitchFamily="49" charset="-122"/>
                          <a:ea typeface="黑体" panose="02010609060101010101" pitchFamily="49" charset="-122"/>
                        </a:rPr>
                        <a:t>希腊</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10</a:t>
                      </a:r>
                      <a:r>
                        <a:rPr lang="zh-CN" altLang="en-US" sz="1800" b="1" dirty="0" smtClean="0">
                          <a:solidFill>
                            <a:schemeClr val="tx1"/>
                          </a:solidFill>
                          <a:effectLst/>
                          <a:latin typeface="黑体" panose="02010609060101010101" pitchFamily="49" charset="-122"/>
                          <a:ea typeface="黑体" panose="02010609060101010101" pitchFamily="49" charset="-122"/>
                        </a:rPr>
                        <a:t>％</a:t>
                      </a:r>
                    </a:p>
                  </a:txBody>
                  <a:tcPr marL="22370" marR="22370" marT="0" marB="0" anchor="ctr"/>
                </a:tc>
                <a:tc>
                  <a:txBody>
                    <a:bodyPr/>
                    <a:lstStyle/>
                    <a:p>
                      <a:pPr algn="ctr" fontAlgn="ctr"/>
                      <a:r>
                        <a:rPr lang="en-US" altLang="zh-CN" sz="1800" b="1" dirty="0">
                          <a:solidFill>
                            <a:schemeClr val="tx1"/>
                          </a:solidFill>
                          <a:effectLst/>
                          <a:latin typeface="黑体" panose="02010609060101010101" pitchFamily="49" charset="-122"/>
                          <a:ea typeface="黑体" panose="02010609060101010101" pitchFamily="49" charset="-122"/>
                        </a:rPr>
                        <a:t>10</a:t>
                      </a:r>
                      <a:r>
                        <a:rPr lang="zh-CN" altLang="en-US" sz="1800" b="1" dirty="0">
                          <a:solidFill>
                            <a:schemeClr val="tx1"/>
                          </a:solidFill>
                          <a:effectLst/>
                          <a:latin typeface="黑体" panose="02010609060101010101" pitchFamily="49" charset="-122"/>
                          <a:ea typeface="黑体" panose="02010609060101010101" pitchFamily="49" charset="-122"/>
                        </a:rPr>
                        <a:t>％</a:t>
                      </a:r>
                    </a:p>
                  </a:txBody>
                  <a:tcPr marL="22370" marR="22370" marT="0" marB="0" anchor="ctr"/>
                </a:tc>
              </a:tr>
            </a:tbl>
          </a:graphicData>
        </a:graphic>
      </p:graphicFrame>
      <p:sp>
        <p:nvSpPr>
          <p:cNvPr id="5" name="Rectangle 1"/>
          <p:cNvSpPr>
            <a:spLocks noChangeArrowheads="1"/>
          </p:cNvSpPr>
          <p:nvPr/>
        </p:nvSpPr>
        <p:spPr bwMode="auto">
          <a:xfrm>
            <a:off x="432352" y="5175451"/>
            <a:ext cx="3607904" cy="3454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68580" tIns="34290" rIns="68580" bIns="34290" numCol="1" anchor="ctr" anchorCtr="0" compatLnSpc="1">
            <a:spAutoFit/>
          </a:bodyPr>
          <a:lstStyle/>
          <a:p>
            <a:pPr lvl="0" algn="ctr" defTabSz="914400" fontAlgn="base">
              <a:spcBef>
                <a:spcPct val="0"/>
              </a:spcBef>
              <a:spcAft>
                <a:spcPct val="0"/>
              </a:spcAft>
            </a:pPr>
            <a:r>
              <a:rPr lang="zh-CN" altLang="en-US" dirty="0" smtClean="0">
                <a:latin typeface="仿宋" panose="02010609060101010101" pitchFamily="49" charset="-122"/>
                <a:ea typeface="仿宋" panose="02010609060101010101" pitchFamily="49" charset="-122"/>
              </a:rPr>
              <a:t>巴尔干“百分比协定”</a:t>
            </a:r>
            <a:endParaRPr kumimoji="0" lang="zh-CN" b="0" i="0" u="none" strike="noStrike" cap="none" normalizeH="0" baseline="0" dirty="0" smtClean="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endParaRPr>
          </a:p>
        </p:txBody>
      </p:sp>
      <p:sp>
        <p:nvSpPr>
          <p:cNvPr id="6" name="矩形 5"/>
          <p:cNvSpPr/>
          <p:nvPr/>
        </p:nvSpPr>
        <p:spPr>
          <a:xfrm>
            <a:off x="4304524" y="2469014"/>
            <a:ext cx="4572000" cy="3138170"/>
          </a:xfrm>
          <a:prstGeom prst="rect">
            <a:avLst/>
          </a:prstGeom>
          <a:ln w="19050">
            <a:solidFill>
              <a:srgbClr val="0070C0"/>
            </a:solidFill>
            <a:prstDash val="sysDash"/>
          </a:ln>
        </p:spPr>
        <p:txBody>
          <a:bodyPr>
            <a:spAutoFit/>
          </a:bodyPr>
          <a:lstStyle/>
          <a:p>
            <a:r>
              <a:rPr lang="zh-CN" altLang="en-US" dirty="0">
                <a:latin typeface="楷体" panose="02010609060101010101" charset="-122"/>
                <a:ea typeface="楷体" panose="02010609060101010101" charset="-122"/>
                <a:cs typeface="楷体" panose="02010609060101010101" charset="-122"/>
              </a:rPr>
              <a:t>外蒙古</a:t>
            </a:r>
            <a:r>
              <a:rPr lang="en-US" altLang="zh-CN" dirty="0">
                <a:latin typeface="楷体" panose="02010609060101010101" charset="-122"/>
                <a:ea typeface="楷体" panose="02010609060101010101" charset="-122"/>
                <a:cs typeface="楷体" panose="02010609060101010101" charset="-122"/>
              </a:rPr>
              <a:t>(</a:t>
            </a:r>
            <a:r>
              <a:rPr lang="zh-CN" altLang="en-US" dirty="0">
                <a:latin typeface="楷体" panose="02010609060101010101" charset="-122"/>
                <a:ea typeface="楷体" panose="02010609060101010101" charset="-122"/>
                <a:cs typeface="楷体" panose="02010609060101010101" charset="-122"/>
              </a:rPr>
              <a:t>蒙古人民共和国</a:t>
            </a:r>
            <a:r>
              <a:rPr lang="en-US" altLang="zh-CN" dirty="0">
                <a:latin typeface="楷体" panose="02010609060101010101" charset="-122"/>
                <a:ea typeface="楷体" panose="02010609060101010101" charset="-122"/>
                <a:cs typeface="楷体" panose="02010609060101010101" charset="-122"/>
              </a:rPr>
              <a:t>)</a:t>
            </a:r>
            <a:r>
              <a:rPr lang="zh-CN" altLang="en-US" dirty="0">
                <a:latin typeface="楷体" panose="02010609060101010101" charset="-122"/>
                <a:ea typeface="楷体" panose="02010609060101010101" charset="-122"/>
                <a:cs typeface="楷体" panose="02010609060101010101" charset="-122"/>
              </a:rPr>
              <a:t>的现状须予维持。对</a:t>
            </a:r>
            <a:r>
              <a:rPr lang="en-US" altLang="zh-CN" dirty="0">
                <a:latin typeface="楷体" panose="02010609060101010101" charset="-122"/>
                <a:ea typeface="楷体" panose="02010609060101010101" charset="-122"/>
                <a:cs typeface="楷体" panose="02010609060101010101" charset="-122"/>
              </a:rPr>
              <a:t>1904</a:t>
            </a:r>
            <a:r>
              <a:rPr lang="zh-CN" altLang="en-US" dirty="0">
                <a:latin typeface="楷体" panose="02010609060101010101" charset="-122"/>
                <a:ea typeface="楷体" panose="02010609060101010101" charset="-122"/>
                <a:cs typeface="楷体" panose="02010609060101010101" charset="-122"/>
              </a:rPr>
              <a:t>年由于日本背信攻击</a:t>
            </a:r>
            <a:r>
              <a:rPr lang="en-US" altLang="zh-CN" dirty="0">
                <a:latin typeface="楷体" panose="02010609060101010101" charset="-122"/>
                <a:ea typeface="楷体" panose="02010609060101010101" charset="-122"/>
                <a:cs typeface="楷体" panose="02010609060101010101" charset="-122"/>
              </a:rPr>
              <a:t>(</a:t>
            </a:r>
            <a:r>
              <a:rPr lang="zh-CN" altLang="en-US" dirty="0">
                <a:latin typeface="楷体" panose="02010609060101010101" charset="-122"/>
                <a:ea typeface="楷体" panose="02010609060101010101" charset="-122"/>
                <a:cs typeface="楷体" panose="02010609060101010101" charset="-122"/>
              </a:rPr>
              <a:t>日俄战争</a:t>
            </a:r>
            <a:r>
              <a:rPr lang="en-US" altLang="zh-CN" dirty="0">
                <a:latin typeface="楷体" panose="02010609060101010101" charset="-122"/>
                <a:ea typeface="楷体" panose="02010609060101010101" charset="-122"/>
                <a:cs typeface="楷体" panose="02010609060101010101" charset="-122"/>
              </a:rPr>
              <a:t>)</a:t>
            </a:r>
            <a:r>
              <a:rPr lang="zh-CN" altLang="en-US" dirty="0">
                <a:latin typeface="楷体" panose="02010609060101010101" charset="-122"/>
                <a:ea typeface="楷体" panose="02010609060101010101" charset="-122"/>
                <a:cs typeface="楷体" panose="02010609060101010101" charset="-122"/>
              </a:rPr>
              <a:t>所受侵害的帝俄旧有权利，应予恢复如左：（</a:t>
            </a:r>
            <a:r>
              <a:rPr lang="en-US" altLang="zh-CN" dirty="0">
                <a:latin typeface="楷体" panose="02010609060101010101" charset="-122"/>
                <a:ea typeface="楷体" panose="02010609060101010101" charset="-122"/>
                <a:cs typeface="楷体" panose="02010609060101010101" charset="-122"/>
              </a:rPr>
              <a:t>a</a:t>
            </a:r>
            <a:r>
              <a:rPr lang="zh-CN" altLang="en-US" dirty="0">
                <a:latin typeface="楷体" panose="02010609060101010101" charset="-122"/>
                <a:ea typeface="楷体" panose="02010609060101010101" charset="-122"/>
                <a:cs typeface="楷体" panose="02010609060101010101" charset="-122"/>
              </a:rPr>
              <a:t>）库页岛南部及其邻近的一切岛屿均须归还苏俄；</a:t>
            </a:r>
            <a:r>
              <a:rPr lang="en-US" altLang="zh-CN" dirty="0">
                <a:latin typeface="楷体" panose="02010609060101010101" charset="-122"/>
                <a:ea typeface="楷体" panose="02010609060101010101" charset="-122"/>
                <a:cs typeface="楷体" panose="02010609060101010101" charset="-122"/>
              </a:rPr>
              <a:t>(b)</a:t>
            </a:r>
            <a:r>
              <a:rPr lang="zh-CN" altLang="en-US" dirty="0">
                <a:latin typeface="楷体" panose="02010609060101010101" charset="-122"/>
                <a:ea typeface="楷体" panose="02010609060101010101" charset="-122"/>
                <a:cs typeface="楷体" panose="02010609060101010101" charset="-122"/>
              </a:rPr>
              <a:t>维护苏俄在</a:t>
            </a:r>
            <a:r>
              <a:rPr lang="zh-CN" altLang="en-US" dirty="0">
                <a:solidFill>
                  <a:srgbClr val="C00000"/>
                </a:solidFill>
                <a:latin typeface="楷体" panose="02010609060101010101" charset="-122"/>
                <a:ea typeface="楷体" panose="02010609060101010101" charset="-122"/>
                <a:cs typeface="楷体" panose="02010609060101010101" charset="-122"/>
              </a:rPr>
              <a:t>大连商港</a:t>
            </a:r>
            <a:r>
              <a:rPr lang="zh-CN" altLang="en-US" dirty="0">
                <a:latin typeface="楷体" panose="02010609060101010101" charset="-122"/>
                <a:ea typeface="楷体" panose="02010609060101010101" charset="-122"/>
                <a:cs typeface="楷体" panose="02010609060101010101" charset="-122"/>
              </a:rPr>
              <a:t>的优先权益，并使该港国际化；同时恢复</a:t>
            </a:r>
            <a:r>
              <a:rPr lang="zh-CN" altLang="en-US" dirty="0">
                <a:solidFill>
                  <a:srgbClr val="C00000"/>
                </a:solidFill>
                <a:latin typeface="楷体" panose="02010609060101010101" charset="-122"/>
                <a:ea typeface="楷体" panose="02010609060101010101" charset="-122"/>
                <a:cs typeface="楷体" panose="02010609060101010101" charset="-122"/>
              </a:rPr>
              <a:t>旅顺港口</a:t>
            </a:r>
            <a:r>
              <a:rPr lang="zh-CN" altLang="en-US" dirty="0">
                <a:latin typeface="楷体" panose="02010609060101010101" charset="-122"/>
                <a:ea typeface="楷体" panose="02010609060101010101" charset="-122"/>
                <a:cs typeface="楷体" panose="02010609060101010101" charset="-122"/>
              </a:rPr>
              <a:t>俄国海军基地的租借权；</a:t>
            </a:r>
            <a:r>
              <a:rPr lang="en-US" altLang="zh-CN" dirty="0">
                <a:latin typeface="楷体" panose="02010609060101010101" charset="-122"/>
                <a:ea typeface="楷体" panose="02010609060101010101" charset="-122"/>
                <a:cs typeface="楷体" panose="02010609060101010101" charset="-122"/>
              </a:rPr>
              <a:t>(c)</a:t>
            </a:r>
            <a:r>
              <a:rPr lang="zh-CN" altLang="en-US" dirty="0">
                <a:latin typeface="楷体" panose="02010609060101010101" charset="-122"/>
                <a:ea typeface="楷体" panose="02010609060101010101" charset="-122"/>
                <a:cs typeface="楷体" panose="02010609060101010101" charset="-122"/>
              </a:rPr>
              <a:t>中苏设立公司共同经营</a:t>
            </a:r>
            <a:r>
              <a:rPr lang="zh-CN" altLang="en-US" dirty="0">
                <a:solidFill>
                  <a:srgbClr val="C00000"/>
                </a:solidFill>
                <a:latin typeface="楷体" panose="02010609060101010101" charset="-122"/>
                <a:ea typeface="楷体" panose="02010609060101010101" charset="-122"/>
                <a:cs typeface="楷体" panose="02010609060101010101" charset="-122"/>
              </a:rPr>
              <a:t>合办中东铁路、南满铁路</a:t>
            </a:r>
            <a:r>
              <a:rPr lang="zh-CN" altLang="en-US" dirty="0">
                <a:latin typeface="楷体" panose="02010609060101010101" charset="-122"/>
                <a:ea typeface="楷体" panose="02010609060101010101" charset="-122"/>
                <a:cs typeface="楷体" panose="02010609060101010101" charset="-122"/>
              </a:rPr>
              <a:t>，并保障</a:t>
            </a:r>
            <a:r>
              <a:rPr lang="zh-CN" altLang="en-US" dirty="0">
                <a:solidFill>
                  <a:srgbClr val="C00000"/>
                </a:solidFill>
                <a:latin typeface="楷体" panose="02010609060101010101" charset="-122"/>
                <a:ea typeface="楷体" panose="02010609060101010101" charset="-122"/>
                <a:cs typeface="楷体" panose="02010609060101010101" charset="-122"/>
              </a:rPr>
              <a:t>苏俄的优先利益</a:t>
            </a:r>
            <a:r>
              <a:rPr lang="zh-CN" altLang="en-US" dirty="0">
                <a:latin typeface="楷体" panose="02010609060101010101" charset="-122"/>
                <a:ea typeface="楷体" panose="02010609060101010101" charset="-122"/>
                <a:cs typeface="楷体" panose="02010609060101010101" charset="-122"/>
              </a:rPr>
              <a:t>。同时维护中华民国在满洲完整的主权。</a:t>
            </a:r>
            <a:r>
              <a:rPr lang="zh-CN" altLang="en-US" dirty="0">
                <a:solidFill>
                  <a:srgbClr val="C00000"/>
                </a:solidFill>
                <a:latin typeface="楷体" panose="02010609060101010101" charset="-122"/>
                <a:ea typeface="楷体" panose="02010609060101010101" charset="-122"/>
                <a:cs typeface="楷体" panose="02010609060101010101" charset="-122"/>
              </a:rPr>
              <a:t>千岛群岛让与苏俄</a:t>
            </a:r>
            <a:r>
              <a:rPr lang="zh-CN" altLang="en-US" dirty="0">
                <a:latin typeface="楷体" panose="02010609060101010101" charset="-122"/>
                <a:ea typeface="楷体" panose="02010609060101010101" charset="-122"/>
                <a:cs typeface="楷体" panose="02010609060101010101" charset="-122"/>
              </a:rPr>
              <a:t>。 </a:t>
            </a:r>
            <a:endParaRPr lang="en-US" altLang="zh-CN" dirty="0" smtClean="0">
              <a:latin typeface="楷体" panose="02010609060101010101" charset="-122"/>
              <a:ea typeface="楷体" panose="02010609060101010101" charset="-122"/>
              <a:cs typeface="楷体" panose="02010609060101010101" charset="-122"/>
            </a:endParaRPr>
          </a:p>
          <a:p>
            <a:pPr algn="r"/>
            <a:r>
              <a:rPr lang="en-US" altLang="zh-CN" dirty="0" smtClean="0">
                <a:latin typeface="楷体" panose="02010609060101010101" charset="-122"/>
                <a:ea typeface="楷体" panose="02010609060101010101" charset="-122"/>
                <a:cs typeface="楷体" panose="02010609060101010101" charset="-122"/>
              </a:rPr>
              <a:t>——《</a:t>
            </a:r>
            <a:r>
              <a:rPr lang="zh-CN" altLang="en-US" dirty="0">
                <a:latin typeface="楷体" panose="02010609060101010101" charset="-122"/>
                <a:ea typeface="楷体" panose="02010609060101010101" charset="-122"/>
                <a:cs typeface="楷体" panose="02010609060101010101" charset="-122"/>
              </a:rPr>
              <a:t>雅尔塔协定</a:t>
            </a:r>
            <a:r>
              <a:rPr lang="en-US" altLang="zh-CN" dirty="0">
                <a:latin typeface="楷体" panose="02010609060101010101" charset="-122"/>
                <a:ea typeface="楷体" panose="02010609060101010101" charset="-122"/>
                <a:cs typeface="楷体" panose="02010609060101010101" charset="-122"/>
              </a:rPr>
              <a:t>》</a:t>
            </a:r>
            <a:endParaRPr lang="zh-CN" altLang="en-US" dirty="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501015" y="1091565"/>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82404" y="2368391"/>
            <a:ext cx="8782050" cy="2245360"/>
          </a:xfrm>
          <a:prstGeom prst="rect">
            <a:avLst/>
          </a:prstGeom>
          <a:ln w="19050">
            <a:solidFill>
              <a:srgbClr val="0070C0"/>
            </a:solidFill>
            <a:prstDash val="sysDash"/>
          </a:ln>
        </p:spPr>
        <p:txBody>
          <a:bodyPr wrap="square">
            <a:spAutoFit/>
          </a:bodyPr>
          <a:lstStyle/>
          <a:p>
            <a:r>
              <a:rPr lang="zh-CN" altLang="en-US" sz="2000" b="1" dirty="0">
                <a:solidFill>
                  <a:srgbClr val="0033CC"/>
                </a:solidFill>
                <a:latin typeface="楷体" panose="02010609060101010101" charset="-122"/>
                <a:ea typeface="楷体" panose="02010609060101010101" charset="-122"/>
                <a:cs typeface="楷体" panose="02010609060101010101" charset="-122"/>
              </a:rPr>
              <a:t>特点</a:t>
            </a:r>
            <a:r>
              <a:rPr lang="zh-CN" altLang="en-US" sz="2000" b="1" dirty="0">
                <a:latin typeface="楷体" panose="02010609060101010101" charset="-122"/>
                <a:ea typeface="楷体" panose="02010609060101010101" charset="-122"/>
                <a:cs typeface="楷体" panose="02010609060101010101" charset="-122"/>
              </a:rPr>
              <a:t>：</a:t>
            </a:r>
          </a:p>
          <a:p>
            <a:r>
              <a:rPr lang="zh-CN" altLang="en-US" sz="2000" b="1" dirty="0">
                <a:latin typeface="楷体" panose="02010609060101010101" charset="-122"/>
                <a:ea typeface="楷体" panose="02010609060101010101" charset="-122"/>
                <a:cs typeface="楷体" panose="02010609060101010101" charset="-122"/>
              </a:rPr>
              <a:t>（1）以冷战为主的对抗形式。</a:t>
            </a:r>
          </a:p>
          <a:p>
            <a:r>
              <a:rPr lang="zh-CN" altLang="en-US" sz="2000" b="1" dirty="0">
                <a:latin typeface="楷体" panose="02010609060101010101" charset="-122"/>
                <a:ea typeface="楷体" panose="02010609060101010101" charset="-122"/>
                <a:cs typeface="楷体" panose="02010609060101010101" charset="-122"/>
              </a:rPr>
              <a:t>（2）对抗是全方位的。政治、经济、军事、意识形态。</a:t>
            </a:r>
          </a:p>
          <a:p>
            <a:r>
              <a:rPr lang="zh-CN" altLang="en-US" sz="2000" b="1" dirty="0">
                <a:latin typeface="楷体" panose="02010609060101010101" charset="-122"/>
                <a:ea typeface="楷体" panose="02010609060101010101" charset="-122"/>
                <a:cs typeface="楷体" panose="02010609060101010101" charset="-122"/>
              </a:rPr>
              <a:t>（3）美苏作为双方的盟主在斗争中起了主导作用</a:t>
            </a:r>
          </a:p>
          <a:p>
            <a:r>
              <a:rPr lang="zh-CN" altLang="en-US" sz="2000" b="1" dirty="0">
                <a:latin typeface="楷体" panose="02010609060101010101" charset="-122"/>
                <a:ea typeface="楷体" panose="02010609060101010101" charset="-122"/>
                <a:cs typeface="楷体" panose="02010609060101010101" charset="-122"/>
              </a:rPr>
              <a:t>（</a:t>
            </a:r>
            <a:r>
              <a:rPr lang="en-US" altLang="zh-CN" sz="2000" b="1" dirty="0">
                <a:latin typeface="楷体" panose="02010609060101010101" charset="-122"/>
                <a:ea typeface="楷体" panose="02010609060101010101" charset="-122"/>
                <a:cs typeface="楷体" panose="02010609060101010101" charset="-122"/>
              </a:rPr>
              <a:t>4</a:t>
            </a:r>
            <a:r>
              <a:rPr lang="zh-CN" altLang="en-US" sz="2000" b="1" dirty="0">
                <a:latin typeface="楷体" panose="02010609060101010101" charset="-122"/>
                <a:ea typeface="楷体" panose="02010609060101010101" charset="-122"/>
                <a:cs typeface="楷体" panose="02010609060101010101" charset="-122"/>
              </a:rPr>
              <a:t>）以美国为首的资本主义一极取得绝对优势而告终</a:t>
            </a:r>
          </a:p>
          <a:p>
            <a:r>
              <a:rPr lang="zh-CN" altLang="en-US" sz="2000" b="1" dirty="0" smtClean="0">
                <a:latin typeface="楷体" panose="02010609060101010101" charset="-122"/>
                <a:ea typeface="楷体" panose="02010609060101010101" charset="-122"/>
                <a:cs typeface="楷体" panose="02010609060101010101" charset="-122"/>
              </a:rPr>
              <a:t> 雅</a:t>
            </a:r>
            <a:r>
              <a:rPr lang="zh-CN" altLang="en-US" sz="2000" b="1" dirty="0">
                <a:latin typeface="楷体" panose="02010609060101010101" charset="-122"/>
                <a:ea typeface="楷体" panose="02010609060101010101" charset="-122"/>
                <a:cs typeface="楷体" panose="02010609060101010101" charset="-122"/>
              </a:rPr>
              <a:t>尔塔体系的</a:t>
            </a:r>
            <a:r>
              <a:rPr lang="zh-CN" altLang="en-US" sz="2000" b="1" dirty="0">
                <a:solidFill>
                  <a:srgbClr val="0033CC"/>
                </a:solidFill>
                <a:latin typeface="楷体" panose="02010609060101010101" charset="-122"/>
                <a:ea typeface="楷体" panose="02010609060101010101" charset="-122"/>
                <a:cs typeface="楷体" panose="02010609060101010101" charset="-122"/>
              </a:rPr>
              <a:t>实质是大国实力对比和互相妥协的产物</a:t>
            </a:r>
            <a:r>
              <a:rPr lang="zh-CN" altLang="en-US" sz="2000" b="1" dirty="0">
                <a:latin typeface="楷体" panose="02010609060101010101" charset="-122"/>
                <a:ea typeface="楷体" panose="02010609060101010101" charset="-122"/>
                <a:cs typeface="楷体" panose="02010609060101010101" charset="-122"/>
              </a:rPr>
              <a:t>，打上了大国强权政治的烙印。</a:t>
            </a:r>
          </a:p>
        </p:txBody>
      </p:sp>
      <p:sp>
        <p:nvSpPr>
          <p:cNvPr id="3" name="文本框 2"/>
          <p:cNvSpPr txBox="1"/>
          <p:nvPr/>
        </p:nvSpPr>
        <p:spPr>
          <a:xfrm>
            <a:off x="452596" y="37449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
        <p:nvSpPr>
          <p:cNvPr id="4" name="矩形 3"/>
          <p:cNvSpPr/>
          <p:nvPr/>
        </p:nvSpPr>
        <p:spPr>
          <a:xfrm>
            <a:off x="179705" y="906780"/>
            <a:ext cx="8784590" cy="14617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dirty="0" smtClean="0">
                <a:latin typeface="楷体" panose="02010609060101010101" charset="-122"/>
                <a:ea typeface="楷体" panose="02010609060101010101" charset="-122"/>
                <a:cs typeface="楷体" panose="02010609060101010101" charset="-122"/>
                <a:sym typeface="+mn-ea"/>
              </a:rPr>
              <a:t>雅</a:t>
            </a:r>
            <a:r>
              <a:rPr lang="zh-CN" altLang="en-US" sz="2000" dirty="0">
                <a:latin typeface="楷体" panose="02010609060101010101" charset="-122"/>
                <a:ea typeface="楷体" panose="02010609060101010101" charset="-122"/>
                <a:cs typeface="楷体" panose="02010609060101010101" charset="-122"/>
                <a:sym typeface="+mn-ea"/>
              </a:rPr>
              <a:t>尔塔体系是</a:t>
            </a:r>
            <a:r>
              <a:rPr lang="zh-CN" altLang="en-US" sz="2000" dirty="0">
                <a:solidFill>
                  <a:srgbClr val="0033CC"/>
                </a:solidFill>
                <a:latin typeface="楷体" panose="02010609060101010101" charset="-122"/>
                <a:ea typeface="楷体" panose="02010609060101010101" charset="-122"/>
                <a:cs typeface="楷体" panose="02010609060101010101" charset="-122"/>
                <a:sym typeface="+mn-ea"/>
              </a:rPr>
              <a:t>以美国和苏联两极为中心，在全球范围内进行争夺霸权的冷战，</a:t>
            </a:r>
            <a:r>
              <a:rPr lang="zh-CN" altLang="en-US" sz="2000" dirty="0">
                <a:latin typeface="楷体" panose="02010609060101010101" charset="-122"/>
                <a:ea typeface="楷体" panose="02010609060101010101" charset="-122"/>
                <a:cs typeface="楷体" panose="02010609060101010101" charset="-122"/>
                <a:sym typeface="+mn-ea"/>
              </a:rPr>
              <a:t>但不排除局部地区由两个超级大国直接或间接参与的战争（如朝鲜战争、越南战争、阿富汗战争等）。</a:t>
            </a:r>
            <a:r>
              <a:rPr lang="en-US" altLang="zh-CN" sz="2000" dirty="0">
                <a:latin typeface="楷体" panose="02010609060101010101" charset="-122"/>
                <a:ea typeface="楷体" panose="02010609060101010101" charset="-122"/>
                <a:cs typeface="楷体" panose="02010609060101010101" charset="-122"/>
                <a:sym typeface="+mn-ea"/>
              </a:rPr>
              <a:t>1989</a:t>
            </a:r>
            <a:r>
              <a:rPr lang="zh-CN" altLang="en-US" sz="2000" dirty="0">
                <a:latin typeface="楷体" panose="02010609060101010101" charset="-122"/>
                <a:ea typeface="楷体" panose="02010609060101010101" charset="-122"/>
                <a:cs typeface="楷体" panose="02010609060101010101" charset="-122"/>
                <a:sym typeface="+mn-ea"/>
              </a:rPr>
              <a:t>年的东欧剧变和</a:t>
            </a:r>
            <a:r>
              <a:rPr lang="en-US" altLang="zh-CN" sz="2000" dirty="0">
                <a:latin typeface="楷体" panose="02010609060101010101" charset="-122"/>
                <a:ea typeface="楷体" panose="02010609060101010101" charset="-122"/>
                <a:cs typeface="楷体" panose="02010609060101010101" charset="-122"/>
                <a:sym typeface="+mn-ea"/>
              </a:rPr>
              <a:t>1991</a:t>
            </a:r>
            <a:r>
              <a:rPr lang="zh-CN" altLang="en-US" sz="2000" dirty="0">
                <a:latin typeface="楷体" panose="02010609060101010101" charset="-122"/>
                <a:ea typeface="楷体" panose="02010609060101010101" charset="-122"/>
                <a:cs typeface="楷体" panose="02010609060101010101" charset="-122"/>
                <a:sym typeface="+mn-ea"/>
              </a:rPr>
              <a:t>年的苏联解体，标志着两极格局上的瓦解，也象征着雅尔塔体系最终瓦解</a:t>
            </a:r>
            <a:r>
              <a:rPr lang="zh-CN" altLang="en-US" sz="2000" dirty="0" smtClean="0">
                <a:latin typeface="楷体" panose="02010609060101010101" charset="-122"/>
                <a:ea typeface="楷体" panose="02010609060101010101" charset="-122"/>
                <a:cs typeface="楷体" panose="02010609060101010101" charset="-122"/>
                <a:sym typeface="+mn-ea"/>
              </a:rPr>
              <a:t>。</a:t>
            </a:r>
            <a:endParaRPr lang="zh-CN" altLang="en-US" sz="20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2822575" y="286385"/>
            <a:ext cx="4269105" cy="521970"/>
          </a:xfrm>
          <a:prstGeom prst="rect">
            <a:avLst/>
          </a:prstGeom>
          <a:no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雅尔塔体系有何特点？</a:t>
            </a:r>
          </a:p>
        </p:txBody>
      </p:sp>
      <p:sp>
        <p:nvSpPr>
          <p:cNvPr id="7" name="文本框 6"/>
          <p:cNvSpPr txBox="1"/>
          <p:nvPr/>
        </p:nvSpPr>
        <p:spPr>
          <a:xfrm>
            <a:off x="2447925" y="4613910"/>
            <a:ext cx="3395980" cy="460375"/>
          </a:xfrm>
          <a:prstGeom prst="rect">
            <a:avLst/>
          </a:prstGeom>
          <a:noFill/>
        </p:spPr>
        <p:txBody>
          <a:bodyPr wrap="square" rtlCol="0">
            <a:spAutoFit/>
          </a:bodyPr>
          <a:lstStyle/>
          <a:p>
            <a:r>
              <a:rPr lang="zh-CN" altLang="en-US" sz="2400" b="1">
                <a:solidFill>
                  <a:srgbClr val="FF0000"/>
                </a:solidFill>
                <a:latin typeface="楷体" panose="02010609060101010101" charset="-122"/>
                <a:ea typeface="楷体" panose="02010609060101010101" charset="-122"/>
              </a:rPr>
              <a:t>如何评价雅尔塔体系？</a:t>
            </a:r>
          </a:p>
        </p:txBody>
      </p:sp>
      <p:sp>
        <p:nvSpPr>
          <p:cNvPr id="8" name="文本框 7"/>
          <p:cNvSpPr txBox="1"/>
          <p:nvPr/>
        </p:nvSpPr>
        <p:spPr>
          <a:xfrm>
            <a:off x="88265" y="5074285"/>
            <a:ext cx="8875395" cy="706755"/>
          </a:xfrm>
          <a:prstGeom prst="rect">
            <a:avLst/>
          </a:prstGeom>
          <a:noFill/>
        </p:spPr>
        <p:txBody>
          <a:bodyPr wrap="square" rtlCol="0" anchor="t">
            <a:spAutoFit/>
          </a:bodyPr>
          <a:lstStyle/>
          <a:p>
            <a:r>
              <a:rPr lang="zh-CN" altLang="en-US" sz="2000" b="1" dirty="0">
                <a:solidFill>
                  <a:srgbClr val="000000"/>
                </a:solidFill>
                <a:latin typeface="楷体" panose="02010609060101010101" charset="-122"/>
                <a:ea typeface="楷体" panose="02010609060101010101" charset="-122"/>
                <a:sym typeface="+mn-ea"/>
              </a:rPr>
              <a:t>①积极：雅尔塔体系以建立和维护世界和平为主要目标，提倡不同社会制度国家之间的共处与合作。</a:t>
            </a:r>
            <a:endParaRPr lang="zh-CN" altLang="en-US" sz="2000" b="1">
              <a:latin typeface="楷体" panose="02010609060101010101" charset="-122"/>
              <a:ea typeface="楷体" panose="02010609060101010101" charset="-122"/>
            </a:endParaRPr>
          </a:p>
        </p:txBody>
      </p:sp>
      <p:sp>
        <p:nvSpPr>
          <p:cNvPr id="9" name="文本框 8"/>
          <p:cNvSpPr txBox="1"/>
          <p:nvPr/>
        </p:nvSpPr>
        <p:spPr>
          <a:xfrm>
            <a:off x="88265" y="5781040"/>
            <a:ext cx="8742045" cy="1014730"/>
          </a:xfrm>
          <a:prstGeom prst="rect">
            <a:avLst/>
          </a:prstGeom>
          <a:noFill/>
        </p:spPr>
        <p:txBody>
          <a:bodyPr wrap="square" rtlCol="0" anchor="t">
            <a:spAutoFit/>
          </a:bodyPr>
          <a:lstStyle/>
          <a:p>
            <a:pPr>
              <a:lnSpc>
                <a:spcPct val="150000"/>
              </a:lnSpc>
            </a:pPr>
            <a:r>
              <a:rPr lang="zh-CN" altLang="en-US" sz="2000" b="1" dirty="0">
                <a:solidFill>
                  <a:srgbClr val="000000"/>
                </a:solidFill>
                <a:latin typeface="楷体" panose="02010609060101010101" charset="-122"/>
                <a:ea typeface="楷体" panose="02010609060101010101" charset="-122"/>
                <a:sym typeface="+mn-ea"/>
              </a:rPr>
              <a:t>②消极：它是大国相互妥协的产物，带有明显的强权政治色彩，严重损害了一些国家的</a:t>
            </a:r>
            <a:r>
              <a:rPr lang="zh-CN" altLang="en-US" sz="2000" b="1" dirty="0" smtClean="0">
                <a:solidFill>
                  <a:srgbClr val="000000"/>
                </a:solidFill>
                <a:latin typeface="楷体" panose="02010609060101010101" charset="-122"/>
                <a:ea typeface="楷体" panose="02010609060101010101" charset="-122"/>
                <a:sym typeface="+mn-ea"/>
              </a:rPr>
              <a:t>利益。</a:t>
            </a:r>
            <a:endParaRPr lang="zh-CN" altLang="en-US" sz="20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linds(horizontal)">
                                      <p:cBhvr>
                                        <p:cTn id="2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7820" y="632460"/>
            <a:ext cx="2677160" cy="414020"/>
          </a:xfrm>
          <a:prstGeom prst="rect">
            <a:avLst/>
          </a:prstGeom>
          <a:solidFill>
            <a:srgbClr val="FFFF00"/>
          </a:solidFill>
        </p:spPr>
        <p:txBody>
          <a:bodyPr wrap="square" rtlCol="0" anchor="t">
            <a:spAutoFit/>
          </a:bodyPr>
          <a:lstStyle/>
          <a:p>
            <a:r>
              <a:rPr 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维护工具</a:t>
            </a:r>
            <a:r>
              <a:rPr lang="en-US" alt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联合国</a:t>
            </a:r>
            <a:endParaRPr lang="zh-CN" altLang="en-US" sz="2100"/>
          </a:p>
        </p:txBody>
      </p:sp>
      <p:sp>
        <p:nvSpPr>
          <p:cNvPr id="100" name="文本框 99"/>
          <p:cNvSpPr txBox="1"/>
          <p:nvPr/>
        </p:nvSpPr>
        <p:spPr>
          <a:xfrm>
            <a:off x="154305" y="1046480"/>
            <a:ext cx="8651875" cy="748030"/>
          </a:xfrm>
          <a:prstGeom prst="rect">
            <a:avLst/>
          </a:prstGeom>
          <a:noFill/>
          <a:ln w="9525">
            <a:noFill/>
          </a:ln>
        </p:spPr>
        <p:txBody>
          <a:bodyPr wrap="square">
            <a:spAutoFit/>
          </a:bodyPr>
          <a:lstStyle/>
          <a:p>
            <a:pPr indent="0" fontAlgn="auto">
              <a:lnSpc>
                <a:spcPct val="100000"/>
              </a:lnSpc>
              <a:spcBef>
                <a:spcPts val="800"/>
              </a:spcBef>
              <a:spcAft>
                <a:spcPts val="0"/>
              </a:spcAft>
            </a:pPr>
            <a:r>
              <a:rPr lang="zh-CN" b="0">
                <a:solidFill>
                  <a:srgbClr val="0033CC"/>
                </a:solidFill>
                <a:latin typeface="黑体" panose="02010609060101010101" pitchFamily="49" charset="-122"/>
                <a:ea typeface="黑体" panose="02010609060101010101" pitchFamily="49" charset="-122"/>
                <a:cs typeface="黑体" panose="02010609060101010101" pitchFamily="49" charset="-122"/>
              </a:rPr>
              <a:t>时间</a:t>
            </a:r>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：1945年10月24日成立的联合国</a:t>
            </a:r>
          </a:p>
          <a:p>
            <a:pPr indent="0" fontAlgn="auto">
              <a:lnSpc>
                <a:spcPct val="100000"/>
              </a:lnSpc>
              <a:spcBef>
                <a:spcPts val="800"/>
              </a:spcBef>
              <a:spcAft>
                <a:spcPts val="0"/>
              </a:spcAft>
            </a:pPr>
            <a:endParaRPr lang="zh-CN" altLang="en-US">
              <a:latin typeface="黑体" panose="02010609060101010101" pitchFamily="49" charset="-122"/>
              <a:ea typeface="黑体" panose="02010609060101010101" pitchFamily="49" charset="-122"/>
            </a:endParaRPr>
          </a:p>
        </p:txBody>
      </p:sp>
      <p:pic>
        <p:nvPicPr>
          <p:cNvPr id="3" name="图片 2" descr="t01bf5b784377f64048"/>
          <p:cNvPicPr>
            <a:picLocks noChangeAspect="1"/>
          </p:cNvPicPr>
          <p:nvPr/>
        </p:nvPicPr>
        <p:blipFill>
          <a:blip r:embed="rId2"/>
          <a:stretch>
            <a:fillRect/>
          </a:stretch>
        </p:blipFill>
        <p:spPr>
          <a:xfrm>
            <a:off x="6741478" y="261620"/>
            <a:ext cx="2394109" cy="1640681"/>
          </a:xfrm>
          <a:prstGeom prst="rect">
            <a:avLst/>
          </a:prstGeom>
        </p:spPr>
      </p:pic>
      <p:pic>
        <p:nvPicPr>
          <p:cNvPr id="10242" name="Picture 2" descr="https://youimg1.c-ctrip.com/target/100c0e00000075iss9740_D_800_600.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8156" y="3778091"/>
            <a:ext cx="2526030" cy="1894999"/>
          </a:xfrm>
          <a:prstGeom prst="rect">
            <a:avLst/>
          </a:prstGeom>
          <a:noFill/>
          <a:extLst>
            <a:ext uri="{909E8E84-426E-40DD-AFC4-6F175D3DCCD1}">
              <a14:hiddenFill xmlns:a14="http://schemas.microsoft.com/office/drawing/2010/main" xmlns="">
                <a:solidFill>
                  <a:srgbClr val="FFFFFF"/>
                </a:solidFill>
              </a14:hiddenFill>
            </a:ext>
          </a:extLst>
        </p:spPr>
      </p:pic>
      <p:pic>
        <p:nvPicPr>
          <p:cNvPr id="10244" name="Picture 4" descr="http://img.mp.sohu.com/upload/20170707/b81d00ab868b457db9f8b4617ae6a27d_th.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774180" y="3777615"/>
            <a:ext cx="2198370" cy="1887855"/>
          </a:xfrm>
          <a:prstGeom prst="rect">
            <a:avLst/>
          </a:prstGeom>
          <a:noFill/>
          <a:extLst>
            <a:ext uri="{909E8E84-426E-40DD-AFC4-6F175D3DCCD1}">
              <a14:hiddenFill xmlns:a14="http://schemas.microsoft.com/office/drawing/2010/main" xmlns="">
                <a:solidFill>
                  <a:srgbClr val="FFFFFF"/>
                </a:solidFill>
              </a14:hiddenFill>
            </a:ext>
          </a:extLst>
        </p:spPr>
      </p:pic>
      <p:sp>
        <p:nvSpPr>
          <p:cNvPr id="9" name="矩形 8"/>
          <p:cNvSpPr/>
          <p:nvPr/>
        </p:nvSpPr>
        <p:spPr>
          <a:xfrm>
            <a:off x="7441883" y="5677853"/>
            <a:ext cx="992981" cy="299085"/>
          </a:xfrm>
          <a:prstGeom prst="rect">
            <a:avLst/>
          </a:prstGeom>
        </p:spPr>
        <p:txBody>
          <a:bodyPr wrap="square">
            <a:spAutoFit/>
          </a:bodyPr>
          <a:lstStyle/>
          <a:p>
            <a:pPr algn="ctr"/>
            <a:r>
              <a:rPr lang="zh-CN" altLang="en-US" sz="1350" b="1" dirty="0" smtClean="0">
                <a:latin typeface="宋体" panose="02010600030101010101" pitchFamily="2" charset="-122"/>
                <a:ea typeface="宋体" panose="02010600030101010101" pitchFamily="2" charset="-122"/>
              </a:rPr>
              <a:t>铸剑为犁</a:t>
            </a:r>
            <a:endParaRPr lang="zh-CN" altLang="en-US" sz="1350" b="1" dirty="0">
              <a:latin typeface="宋体" panose="02010600030101010101" pitchFamily="2" charset="-122"/>
              <a:ea typeface="宋体" panose="02010600030101010101" pitchFamily="2" charset="-122"/>
            </a:endParaRPr>
          </a:p>
        </p:txBody>
      </p:sp>
      <p:sp>
        <p:nvSpPr>
          <p:cNvPr id="4" name="矩形 3"/>
          <p:cNvSpPr/>
          <p:nvPr/>
        </p:nvSpPr>
        <p:spPr>
          <a:xfrm>
            <a:off x="1048703" y="5677853"/>
            <a:ext cx="1190625" cy="299085"/>
          </a:xfrm>
          <a:prstGeom prst="rect">
            <a:avLst/>
          </a:prstGeom>
        </p:spPr>
        <p:txBody>
          <a:bodyPr wrap="square">
            <a:spAutoFit/>
          </a:bodyPr>
          <a:lstStyle/>
          <a:p>
            <a:pPr algn="ctr"/>
            <a:r>
              <a:rPr lang="zh-CN" altLang="en-US" sz="1350" b="1" dirty="0">
                <a:latin typeface="宋体" panose="02010600030101010101" pitchFamily="2" charset="-122"/>
                <a:ea typeface="宋体" panose="02010600030101010101" pitchFamily="2" charset="-122"/>
              </a:rPr>
              <a:t>打结</a:t>
            </a:r>
            <a:r>
              <a:rPr lang="zh-CN" altLang="en-US" sz="1350" b="1" dirty="0" smtClean="0">
                <a:latin typeface="宋体" panose="02010600030101010101" pitchFamily="2" charset="-122"/>
                <a:ea typeface="宋体" panose="02010600030101010101" pitchFamily="2" charset="-122"/>
              </a:rPr>
              <a:t>的手枪</a:t>
            </a:r>
            <a:endParaRPr lang="zh-CN" altLang="en-US" sz="1350" b="1" dirty="0">
              <a:latin typeface="宋体" panose="02010600030101010101" pitchFamily="2" charset="-122"/>
              <a:ea typeface="宋体" panose="02010600030101010101" pitchFamily="2" charset="-122"/>
            </a:endParaRPr>
          </a:p>
        </p:txBody>
      </p:sp>
      <p:sp>
        <p:nvSpPr>
          <p:cNvPr id="5" name="文本框 4"/>
          <p:cNvSpPr txBox="1"/>
          <p:nvPr/>
        </p:nvSpPr>
        <p:spPr>
          <a:xfrm>
            <a:off x="3096578" y="3856673"/>
            <a:ext cx="3724751" cy="2084070"/>
          </a:xfrm>
          <a:prstGeom prst="rect">
            <a:avLst/>
          </a:prstGeom>
          <a:noFill/>
        </p:spPr>
        <p:txBody>
          <a:bodyPr wrap="square" rtlCol="0" anchor="t">
            <a:spAutoFit/>
          </a:bodyPr>
          <a:lstStyle/>
          <a:p>
            <a:pPr indent="0" fontAlgn="auto">
              <a:lnSpc>
                <a:spcPct val="120000"/>
              </a:lnSpc>
              <a:spcBef>
                <a:spcPts val="800"/>
              </a:spcBef>
              <a:spcAft>
                <a:spcPts val="0"/>
              </a:spcAft>
            </a:pPr>
            <a:r>
              <a:rPr lang="zh-CN" altLang="en-US" dirty="0">
                <a:solidFill>
                  <a:srgbClr val="0033CC"/>
                </a:solidFill>
                <a:latin typeface="黑体" panose="02010609060101010101" pitchFamily="49" charset="-122"/>
                <a:ea typeface="黑体" panose="02010609060101010101" pitchFamily="49" charset="-122"/>
                <a:sym typeface="+mn-ea"/>
              </a:rPr>
              <a:t>意义</a:t>
            </a:r>
            <a:r>
              <a:rPr lang="zh-CN" altLang="en-US" dirty="0">
                <a:latin typeface="黑体" panose="02010609060101010101" pitchFamily="49" charset="-122"/>
                <a:ea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sym typeface="+mn-ea"/>
              </a:rPr>
              <a:t>联</a:t>
            </a:r>
            <a:r>
              <a:rPr lang="zh-CN" altLang="en-US" dirty="0">
                <a:latin typeface="黑体" panose="02010609060101010101" pitchFamily="49" charset="-122"/>
                <a:ea typeface="黑体" panose="02010609060101010101" pitchFamily="49" charset="-122"/>
                <a:sym typeface="+mn-ea"/>
              </a:rPr>
              <a:t>合国在维护世界和平，缓和国际紧张局势，解决地区冲突方面，在协调国际经济关系，促进世界各国经济、科学、文化的合作与交流方面，都发挥着相当积极的作用。</a:t>
            </a:r>
            <a:endParaRPr lang="zh-CN" altLang="en-US"/>
          </a:p>
        </p:txBody>
      </p:sp>
      <p:sp>
        <p:nvSpPr>
          <p:cNvPr id="6" name="文本框 5"/>
          <p:cNvSpPr txBox="1"/>
          <p:nvPr/>
        </p:nvSpPr>
        <p:spPr>
          <a:xfrm>
            <a:off x="154305" y="1360170"/>
            <a:ext cx="4440555" cy="748030"/>
          </a:xfrm>
          <a:prstGeom prst="rect">
            <a:avLst/>
          </a:prstGeom>
          <a:noFill/>
        </p:spPr>
        <p:txBody>
          <a:bodyPr wrap="square" rtlCol="0" anchor="t">
            <a:spAutoFit/>
          </a:bodyPr>
          <a:lstStyle/>
          <a:p>
            <a:pPr indent="0" fontAlgn="auto">
              <a:lnSpc>
                <a:spcPct val="100000"/>
              </a:lnSpc>
              <a:spcBef>
                <a:spcPts val="800"/>
              </a:spcBef>
              <a:spcAft>
                <a:spcPts val="0"/>
              </a:spcAft>
            </a:pP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性质</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：作为由主权国家组成的国际组织</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ts val="0"/>
              </a:spcAft>
            </a:pPr>
            <a:endParaRPr lang="zh-CN" altLang="en-US"/>
          </a:p>
        </p:txBody>
      </p:sp>
      <p:sp>
        <p:nvSpPr>
          <p:cNvPr id="7" name="文本框 6"/>
          <p:cNvSpPr txBox="1"/>
          <p:nvPr/>
        </p:nvSpPr>
        <p:spPr>
          <a:xfrm>
            <a:off x="154305" y="1636395"/>
            <a:ext cx="6117590" cy="748030"/>
          </a:xfrm>
          <a:prstGeom prst="rect">
            <a:avLst/>
          </a:prstGeom>
          <a:noFill/>
        </p:spPr>
        <p:txBody>
          <a:bodyPr wrap="square" rtlCol="0" anchor="t">
            <a:spAutoFit/>
          </a:bodyPr>
          <a:lstStyle/>
          <a:p>
            <a:pPr indent="0" fontAlgn="auto">
              <a:lnSpc>
                <a:spcPct val="100000"/>
              </a:lnSpc>
              <a:spcBef>
                <a:spcPts val="800"/>
              </a:spcBef>
              <a:spcAft>
                <a:spcPts val="0"/>
              </a:spcAft>
            </a:pPr>
            <a:r>
              <a:rPr lang="zh-CN" altLang="en-US" dirty="0">
                <a:solidFill>
                  <a:srgbClr val="0033CC"/>
                </a:solidFill>
                <a:latin typeface="黑体" panose="02010609060101010101" pitchFamily="49" charset="-122"/>
                <a:ea typeface="黑体" panose="02010609060101010101" pitchFamily="49" charset="-122"/>
                <a:sym typeface="+mn-ea"/>
              </a:rPr>
              <a:t>地位</a:t>
            </a:r>
            <a:r>
              <a:rPr lang="zh-CN" altLang="en-US" dirty="0">
                <a:latin typeface="黑体" panose="02010609060101010101" pitchFamily="49" charset="-122"/>
                <a:ea typeface="黑体" panose="02010609060101010101" pitchFamily="49" charset="-122"/>
                <a:sym typeface="+mn-ea"/>
              </a:rPr>
              <a:t>：</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体现了第二次世界大战后的国际政治秩序,</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ts val="0"/>
              </a:spcAft>
            </a:pPr>
            <a:endParaRPr lang="zh-CN" altLang="en-US"/>
          </a:p>
        </p:txBody>
      </p:sp>
      <p:sp>
        <p:nvSpPr>
          <p:cNvPr id="8" name="文本框 7"/>
          <p:cNvSpPr txBox="1"/>
          <p:nvPr/>
        </p:nvSpPr>
        <p:spPr>
          <a:xfrm>
            <a:off x="154305" y="1988820"/>
            <a:ext cx="7769225" cy="748030"/>
          </a:xfrm>
          <a:prstGeom prst="rect">
            <a:avLst/>
          </a:prstGeom>
          <a:noFill/>
        </p:spPr>
        <p:txBody>
          <a:bodyPr wrap="square" rtlCol="0" anchor="t">
            <a:spAutoFit/>
          </a:bodyPr>
          <a:lstStyle/>
          <a:p>
            <a:pPr indent="0" fontAlgn="auto">
              <a:lnSpc>
                <a:spcPct val="100000"/>
              </a:lnSpc>
              <a:spcBef>
                <a:spcPts val="800"/>
              </a:spcBef>
              <a:spcAft>
                <a:spcPts val="0"/>
              </a:spcAft>
            </a:pP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宗旨</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：维护国际和平与安全，加强国际合作，促进全球 经济社会发展。</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ts val="0"/>
              </a:spcAft>
            </a:pPr>
            <a:endParaRPr lang="zh-CN" altLang="en-US"/>
          </a:p>
        </p:txBody>
      </p:sp>
      <p:sp>
        <p:nvSpPr>
          <p:cNvPr id="10" name="文本框 9"/>
          <p:cNvSpPr txBox="1"/>
          <p:nvPr/>
        </p:nvSpPr>
        <p:spPr>
          <a:xfrm>
            <a:off x="50165" y="2384425"/>
            <a:ext cx="8256905" cy="922020"/>
          </a:xfrm>
          <a:prstGeom prst="rect">
            <a:avLst/>
          </a:prstGeom>
          <a:noFill/>
        </p:spPr>
        <p:txBody>
          <a:bodyPr wrap="square" rtlCol="0" anchor="t">
            <a:spAutoFit/>
          </a:bodyPr>
          <a:lstStyle/>
          <a:p>
            <a:pPr indent="0" fontAlgn="auto">
              <a:lnSpc>
                <a:spcPct val="100000"/>
              </a:lnSpc>
              <a:spcBef>
                <a:spcPts val="800"/>
              </a:spcBef>
              <a:spcAft>
                <a:spcPts val="0"/>
              </a:spcAft>
            </a:pPr>
            <a:r>
              <a:rPr lang="zh-CN" altLang="en-US" dirty="0">
                <a:solidFill>
                  <a:srgbClr val="0033CC"/>
                </a:solidFill>
                <a:latin typeface="黑体" panose="02010609060101010101" pitchFamily="49" charset="-122"/>
                <a:ea typeface="黑体" panose="02010609060101010101" pitchFamily="49" charset="-122"/>
                <a:sym typeface="+mn-ea"/>
              </a:rPr>
              <a:t>原则</a:t>
            </a:r>
            <a:r>
              <a:rPr lang="zh-CN" altLang="en-US" dirty="0">
                <a:latin typeface="黑体" panose="02010609060101010101" pitchFamily="49" charset="-122"/>
                <a:ea typeface="黑体" panose="02010609060101010101" pitchFamily="49" charset="-122"/>
                <a:sym typeface="+mn-ea"/>
              </a:rPr>
              <a:t>：</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联合国吸取国联的教训，将</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制裁侵略的权力集中于安理会</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，实行形成实质性事项的决议需要</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五个常任理事国一致同意的“大国一致”原则</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0"/>
              </a:spcBef>
              <a:spcAft>
                <a:spcPts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altLang="en-US"/>
          </a:p>
        </p:txBody>
      </p:sp>
      <p:sp>
        <p:nvSpPr>
          <p:cNvPr id="11" name="文本框 10"/>
          <p:cNvSpPr txBox="1"/>
          <p:nvPr/>
        </p:nvSpPr>
        <p:spPr>
          <a:xfrm>
            <a:off x="50165" y="3072765"/>
            <a:ext cx="7269480" cy="368300"/>
          </a:xfrm>
          <a:prstGeom prst="rect">
            <a:avLst/>
          </a:prstGeom>
          <a:noFill/>
        </p:spPr>
        <p:txBody>
          <a:bodyPr wrap="none" rtlCol="0" anchor="t">
            <a:spAutoFit/>
          </a:bodyPr>
          <a:lstStyle/>
          <a:p>
            <a:pPr indent="0" fontAlgn="auto">
              <a:lnSpc>
                <a:spcPct val="100000"/>
              </a:lnSpc>
              <a:spcBef>
                <a:spcPts val="0"/>
              </a:spcBef>
              <a:spcAft>
                <a:spcPts val="0"/>
              </a:spcAft>
            </a:pP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“大国一致”</a:t>
            </a: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意义</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：使和平解决争端和制裁侵略具有更强的可操作性</a:t>
            </a:r>
            <a:r>
              <a:rPr lang="zh-CN">
                <a:solidFill>
                  <a:srgbClr val="000000"/>
                </a:solidFill>
                <a:ea typeface="宋体" panose="02010600030101010101" pitchFamily="2" charset="-122"/>
                <a:sym typeface="+mn-ea"/>
              </a:rPr>
              <a:t>。</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horizontal)">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5" grpId="0"/>
      <p:bldP spid="6" grpId="0"/>
      <p:bldP spid="7" grpId="0"/>
      <p:bldP spid="8"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7950" y="1267806"/>
            <a:ext cx="9144000" cy="523220"/>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l"/>
            <a:r>
              <a:rPr lang="zh-CN" altLang="en-US" sz="2800" dirty="0">
                <a:latin typeface="黑体" panose="02010609060101010101" pitchFamily="49" charset="-122"/>
                <a:ea typeface="黑体" panose="02010609060101010101" pitchFamily="49" charset="-122"/>
              </a:rPr>
              <a:t>思考：结合所学，试对雅尔塔体系和凡</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华体系进行比较。</a:t>
            </a:r>
          </a:p>
        </p:txBody>
      </p:sp>
      <p:sp>
        <p:nvSpPr>
          <p:cNvPr id="4" name="文本框 3"/>
          <p:cNvSpPr txBox="1"/>
          <p:nvPr/>
        </p:nvSpPr>
        <p:spPr>
          <a:xfrm>
            <a:off x="-7950" y="1871040"/>
            <a:ext cx="9159900" cy="4832092"/>
          </a:xfrm>
          <a:prstGeom prst="rect">
            <a:avLst/>
          </a:prstGeom>
        </p:spPr>
        <p:style>
          <a:lnRef idx="2">
            <a:schemeClr val="accent1"/>
          </a:lnRef>
          <a:fillRef idx="1">
            <a:schemeClr val="lt1"/>
          </a:fillRef>
          <a:effectRef idx="0">
            <a:schemeClr val="accent1"/>
          </a:effectRef>
          <a:fontRef idx="minor">
            <a:schemeClr val="dk1"/>
          </a:fontRef>
        </p:style>
        <p:txBody>
          <a:bodyPr wrap="square" rtlCol="0" anchor="t">
            <a:spAutoFit/>
          </a:bodyPr>
          <a:lstStyle/>
          <a:p>
            <a:r>
              <a:rPr lang="zh-CN" altLang="en-US" sz="2800" smtClean="0">
                <a:latin typeface="黑体" panose="02010609060101010101" pitchFamily="49" charset="-122"/>
                <a:ea typeface="黑体" panose="02010609060101010101" pitchFamily="49" charset="-122"/>
                <a:cs typeface="黑体" panose="02010609060101010101" pitchFamily="49" charset="-122"/>
              </a:rPr>
              <a:t>（</a:t>
            </a:r>
            <a:r>
              <a:rPr lang="en-US" altLang="zh-CN" sz="2800" smtClean="0">
                <a:latin typeface="黑体" panose="02010609060101010101" pitchFamily="49" charset="-122"/>
                <a:ea typeface="黑体" panose="02010609060101010101" pitchFamily="49" charset="-122"/>
                <a:cs typeface="黑体" panose="02010609060101010101" pitchFamily="49" charset="-122"/>
              </a:rPr>
              <a:t>1</a:t>
            </a:r>
            <a:r>
              <a:rPr lang="zh-CN" altLang="en-US" sz="2800" smtClean="0">
                <a:latin typeface="黑体" panose="02010609060101010101" pitchFamily="49" charset="-122"/>
                <a:ea typeface="黑体" panose="02010609060101010101" pitchFamily="49" charset="-122"/>
                <a:cs typeface="黑体" panose="02010609060101010101" pitchFamily="49" charset="-122"/>
              </a:rPr>
              <a:t>）两</a:t>
            </a:r>
            <a:r>
              <a:rPr lang="zh-CN" altLang="en-US" sz="2800" dirty="0">
                <a:latin typeface="黑体" panose="02010609060101010101" pitchFamily="49" charset="-122"/>
                <a:ea typeface="黑体" panose="02010609060101010101" pitchFamily="49" charset="-122"/>
                <a:cs typeface="黑体" panose="02010609060101010101" pitchFamily="49" charset="-122"/>
              </a:rPr>
              <a:t>次世界大战的</a:t>
            </a:r>
            <a:r>
              <a:rPr lang="zh-CN" altLang="en-US" sz="2800" dirty="0">
                <a:solidFill>
                  <a:srgbClr val="FF0000"/>
                </a:solidFill>
                <a:latin typeface="黑体" panose="02010609060101010101" pitchFamily="49" charset="-122"/>
                <a:ea typeface="黑体" panose="02010609060101010101" pitchFamily="49" charset="-122"/>
                <a:cs typeface="黑体" panose="02010609060101010101" pitchFamily="49" charset="-122"/>
              </a:rPr>
              <a:t>性质</a:t>
            </a:r>
            <a:r>
              <a:rPr lang="zh-CN" altLang="en-US" sz="2800" dirty="0">
                <a:latin typeface="黑体" panose="02010609060101010101" pitchFamily="49" charset="-122"/>
                <a:ea typeface="黑体" panose="02010609060101010101" pitchFamily="49" charset="-122"/>
                <a:cs typeface="黑体" panose="02010609060101010101" pitchFamily="49" charset="-122"/>
              </a:rPr>
              <a:t>截然不同</a:t>
            </a:r>
            <a:endParaRPr lang="en-US" altLang="zh-CN" sz="2800" dirty="0">
              <a:latin typeface="黑体" panose="02010609060101010101" pitchFamily="49" charset="-122"/>
              <a:ea typeface="黑体" panose="02010609060101010101" pitchFamily="49" charset="-122"/>
              <a:cs typeface="黑体" panose="02010609060101010101" pitchFamily="49" charset="-122"/>
            </a:endParaRPr>
          </a:p>
          <a:p>
            <a:pPr marL="285750" indent="-285750">
              <a:buFont typeface="Wingdings" panose="05000000000000000000" charset="0"/>
              <a:buChar char="Ø"/>
            </a:pPr>
            <a:r>
              <a:rPr lang="zh-CN" altLang="en-US" sz="2800" dirty="0">
                <a:latin typeface="黑体" panose="02010609060101010101" pitchFamily="49" charset="-122"/>
                <a:ea typeface="黑体" panose="02010609060101010101" pitchFamily="49" charset="-122"/>
                <a:cs typeface="黑体" panose="02010609060101010101" pitchFamily="49" charset="-122"/>
              </a:rPr>
              <a:t>凡尔赛—华盛顿体系是一战协约国集团分赃的产物，对战败国进行了骇人听闻的掠夺和奴役。</a:t>
            </a:r>
          </a:p>
          <a:p>
            <a:pPr marL="285750" indent="-285750">
              <a:buFont typeface="Wingdings" panose="05000000000000000000" charset="0"/>
              <a:buChar char="Ø"/>
            </a:pPr>
            <a:r>
              <a:rPr lang="zh-CN" altLang="en-US" sz="2800" dirty="0">
                <a:latin typeface="黑体" panose="02010609060101010101" pitchFamily="49" charset="-122"/>
                <a:ea typeface="黑体" panose="02010609060101010101" pitchFamily="49" charset="-122"/>
                <a:cs typeface="黑体" panose="02010609060101010101" pitchFamily="49" charset="-122"/>
              </a:rPr>
              <a:t>二战是世界民主力量的胜利，民主的原则在雅尔塔体系中反映出来。在处理战败国方面，规定了非军事化、非纳粹化原则，强调用民主方式解决其政治经济问题。</a:t>
            </a:r>
          </a:p>
          <a:p>
            <a:pPr indent="0">
              <a:buFont typeface="Wingdings" panose="05000000000000000000" charset="0"/>
              <a:buNone/>
            </a:pPr>
            <a:r>
              <a:rPr lang="zh-CN" altLang="en-US" sz="2800" smtClean="0">
                <a:latin typeface="黑体" panose="02010609060101010101" pitchFamily="49" charset="-122"/>
                <a:ea typeface="黑体" panose="02010609060101010101" pitchFamily="49" charset="-122"/>
                <a:cs typeface="黑体" panose="02010609060101010101" pitchFamily="49" charset="-122"/>
              </a:rPr>
              <a:t>（</a:t>
            </a:r>
            <a:r>
              <a:rPr lang="en-US" altLang="zh-CN" sz="2800" smtClean="0">
                <a:latin typeface="黑体" panose="02010609060101010101" pitchFamily="49" charset="-122"/>
                <a:ea typeface="黑体" panose="02010609060101010101" pitchFamily="49" charset="-122"/>
                <a:cs typeface="黑体" panose="02010609060101010101" pitchFamily="49" charset="-122"/>
              </a:rPr>
              <a:t>2</a:t>
            </a:r>
            <a:r>
              <a:rPr lang="zh-CN" altLang="en-US" sz="2800" smtClean="0">
                <a:latin typeface="黑体" panose="02010609060101010101" pitchFamily="49" charset="-122"/>
                <a:ea typeface="黑体" panose="02010609060101010101" pitchFamily="49" charset="-122"/>
                <a:cs typeface="黑体" panose="02010609060101010101" pitchFamily="49" charset="-122"/>
              </a:rPr>
              <a:t>）联</a:t>
            </a:r>
            <a:r>
              <a:rPr lang="zh-CN" altLang="en-US" sz="2800" dirty="0">
                <a:latin typeface="黑体" panose="02010609060101010101" pitchFamily="49" charset="-122"/>
                <a:ea typeface="黑体" panose="02010609060101010101" pitchFamily="49" charset="-122"/>
                <a:cs typeface="黑体" panose="02010609060101010101" pitchFamily="49" charset="-122"/>
              </a:rPr>
              <a:t>合国与国联截然不同。</a:t>
            </a:r>
          </a:p>
          <a:p>
            <a:pPr indent="0">
              <a:buFont typeface="Wingdings" panose="05000000000000000000" charset="0"/>
              <a:buNone/>
            </a:pPr>
            <a:r>
              <a:rPr lang="zh-CN" altLang="en-US" sz="2800" dirty="0">
                <a:latin typeface="黑体" panose="02010609060101010101" pitchFamily="49" charset="-122"/>
                <a:ea typeface="黑体" panose="02010609060101010101" pitchFamily="49" charset="-122"/>
                <a:cs typeface="黑体" panose="02010609060101010101" pitchFamily="49" charset="-122"/>
              </a:rPr>
              <a:t>   联合国的普遍性和广泛性都超过了国联，联合国还规定了民族自决和民族独立原则，被联合国托管的地区后来陆续获得了独立。</a:t>
            </a:r>
          </a:p>
          <a:p>
            <a:r>
              <a:rPr lang="zh-CN" altLang="en-US" sz="2800" smtClean="0">
                <a:latin typeface="黑体" panose="02010609060101010101" pitchFamily="49" charset="-122"/>
                <a:ea typeface="黑体" panose="02010609060101010101" pitchFamily="49" charset="-122"/>
                <a:cs typeface="黑体" panose="02010609060101010101" pitchFamily="49" charset="-122"/>
              </a:rPr>
              <a:t>（</a:t>
            </a:r>
            <a:r>
              <a:rPr lang="en-US" altLang="zh-CN" sz="2800" smtClean="0">
                <a:latin typeface="黑体" panose="02010609060101010101" pitchFamily="49" charset="-122"/>
                <a:ea typeface="黑体" panose="02010609060101010101" pitchFamily="49" charset="-122"/>
                <a:cs typeface="黑体" panose="02010609060101010101" pitchFamily="49" charset="-122"/>
              </a:rPr>
              <a:t>3</a:t>
            </a:r>
            <a:r>
              <a:rPr lang="zh-CN" altLang="en-US" sz="2800" smtClean="0">
                <a:latin typeface="黑体" panose="02010609060101010101" pitchFamily="49" charset="-122"/>
                <a:ea typeface="黑体" panose="02010609060101010101" pitchFamily="49" charset="-122"/>
                <a:cs typeface="黑体" panose="02010609060101010101" pitchFamily="49" charset="-122"/>
              </a:rPr>
              <a:t>）它</a:t>
            </a:r>
            <a:r>
              <a:rPr lang="zh-CN" altLang="en-US" sz="2800" dirty="0">
                <a:latin typeface="黑体" panose="02010609060101010101" pitchFamily="49" charset="-122"/>
                <a:ea typeface="黑体" panose="02010609060101010101" pitchFamily="49" charset="-122"/>
                <a:cs typeface="黑体" panose="02010609060101010101" pitchFamily="49" charset="-122"/>
              </a:rPr>
              <a:t>承认了不同社会制度国家和平共处。</a:t>
            </a:r>
          </a:p>
        </p:txBody>
      </p:sp>
      <p:sp>
        <p:nvSpPr>
          <p:cNvPr id="5"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三</a:t>
            </a:r>
            <a:r>
              <a:rPr kumimoji="1" lang="zh-CN" altLang="en-US" sz="3600" b="1" smtClean="0">
                <a:latin typeface="Times New Roman" panose="02020603050405020304" charset="0"/>
              </a:rPr>
              <a:t>、二战影响</a:t>
            </a:r>
            <a:endParaRPr kumimoji="1" lang="zh-CN" altLang="en-US" sz="3600" b="1">
              <a:latin typeface="Times New Roman" panose="02020603050405020304" charset="0"/>
            </a:endParaRPr>
          </a:p>
        </p:txBody>
      </p:sp>
      <p:sp>
        <p:nvSpPr>
          <p:cNvPr id="6" name="矩形 5"/>
          <p:cNvSpPr/>
          <p:nvPr/>
        </p:nvSpPr>
        <p:spPr>
          <a:xfrm>
            <a:off x="0" y="664572"/>
            <a:ext cx="9144000" cy="58477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新秩序</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三</a:t>
            </a:r>
            <a:r>
              <a:rPr kumimoji="1" lang="zh-CN" altLang="en-US" sz="3600" b="1" smtClean="0">
                <a:latin typeface="Times New Roman" panose="02020603050405020304" charset="0"/>
              </a:rPr>
              <a:t>、二战影响</a:t>
            </a:r>
            <a:endParaRPr kumimoji="1" lang="zh-CN" altLang="en-US" sz="3600" b="1">
              <a:latin typeface="Times New Roman" panose="02020603050405020304" charset="0"/>
            </a:endParaRPr>
          </a:p>
        </p:txBody>
      </p:sp>
      <p:sp>
        <p:nvSpPr>
          <p:cNvPr id="14" name="矩形 13"/>
          <p:cNvSpPr/>
          <p:nvPr/>
        </p:nvSpPr>
        <p:spPr>
          <a:xfrm>
            <a:off x="0" y="664572"/>
            <a:ext cx="9144000" cy="583565"/>
          </a:xfrm>
          <a:prstGeom prst="rect">
            <a:avLst/>
          </a:prstGeom>
          <a:solidFill>
            <a:schemeClr val="accent3">
              <a:lumMod val="20000"/>
              <a:lumOff val="80000"/>
            </a:schemeClr>
          </a:solidFill>
        </p:spPr>
        <p:txBody>
          <a:bodyPr wrap="square">
            <a:spAutoFit/>
          </a:bodyPr>
          <a:lstStyle/>
          <a:p>
            <a:pPr algn="l"/>
            <a:endParaRPr lang="zh-CN" altLang="en-US" sz="3200" b="1" dirty="0">
              <a:latin typeface="微软雅黑" panose="020B0503020204020204" pitchFamily="34" charset="-122"/>
              <a:ea typeface="微软雅黑" panose="020B0503020204020204" pitchFamily="34" charset="-122"/>
            </a:endParaRPr>
          </a:p>
        </p:txBody>
      </p:sp>
      <p:pic>
        <p:nvPicPr>
          <p:cNvPr id="6" name="Picture 2" descr="https://p0.ssl.qhimgs1.com/sdr/_220_/t0141e7881b8e48eb94.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63688" y="1287031"/>
            <a:ext cx="5410338" cy="37503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xmlns="">
                <a:solidFill>
                  <a:srgbClr val="FFFFFF"/>
                </a:solidFill>
              </a14:hiddenFill>
            </a:ext>
          </a:extLst>
        </p:spPr>
      </p:pic>
      <p:pic>
        <p:nvPicPr>
          <p:cNvPr id="2" name="图片 1"/>
          <p:cNvPicPr>
            <a:picLocks noChangeAspect="1"/>
          </p:cNvPicPr>
          <p:nvPr/>
        </p:nvPicPr>
        <p:blipFill>
          <a:blip r:embed="rId3"/>
          <a:stretch>
            <a:fillRect/>
          </a:stretch>
        </p:blipFill>
        <p:spPr>
          <a:xfrm>
            <a:off x="-108520" y="2492896"/>
            <a:ext cx="4248472" cy="4493707"/>
          </a:xfrm>
          <a:prstGeom prst="rect">
            <a:avLst/>
          </a:prstGeom>
        </p:spPr>
      </p:pic>
      <p:sp>
        <p:nvSpPr>
          <p:cNvPr id="9" name="文本框 6"/>
          <p:cNvSpPr txBox="1"/>
          <p:nvPr/>
        </p:nvSpPr>
        <p:spPr>
          <a:xfrm>
            <a:off x="897461" y="3933056"/>
            <a:ext cx="2236510" cy="1323439"/>
          </a:xfrm>
          <a:prstGeom prst="rect">
            <a:avLst/>
          </a:prstGeom>
          <a:solidFill>
            <a:schemeClr val="bg1">
              <a:alpha val="90000"/>
            </a:schemeClr>
          </a:solidFill>
          <a:ln w="57150">
            <a:solidFill>
              <a:schemeClr val="tx1"/>
            </a:solidFill>
          </a:ln>
        </p:spPr>
        <p:txBody>
          <a:bodyPr wrap="none" rtlCol="0">
            <a:spAutoFit/>
          </a:bodyPr>
          <a:lstStyle>
            <a:defPPr>
              <a:defRPr lang="zh-CN"/>
            </a:defPPr>
            <a:lvl1pPr>
              <a:defRPr kumimoji="1" sz="5400" b="1">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defRPr>
            </a:lvl1pPr>
          </a:lstStyle>
          <a:p>
            <a:r>
              <a:rPr lang="zh-CN" altLang="en-US" sz="4000" dirty="0"/>
              <a:t>西欧各国</a:t>
            </a:r>
            <a:endParaRPr lang="en-US" altLang="zh-CN" sz="4000" dirty="0"/>
          </a:p>
          <a:p>
            <a:r>
              <a:rPr lang="zh-CN" altLang="en-US" sz="4000" dirty="0"/>
              <a:t>普遍衰落</a:t>
            </a:r>
          </a:p>
        </p:txBody>
      </p:sp>
      <p:pic>
        <p:nvPicPr>
          <p:cNvPr id="8" name="图片 7"/>
          <p:cNvPicPr>
            <a:picLocks noChangeAspect="1"/>
          </p:cNvPicPr>
          <p:nvPr/>
        </p:nvPicPr>
        <p:blipFill>
          <a:blip r:embed="rId4"/>
          <a:stretch>
            <a:fillRect/>
          </a:stretch>
        </p:blipFill>
        <p:spPr>
          <a:xfrm>
            <a:off x="4139952" y="2456637"/>
            <a:ext cx="5135775" cy="4493707"/>
          </a:xfrm>
          <a:prstGeom prst="rect">
            <a:avLst/>
          </a:prstGeom>
        </p:spPr>
      </p:pic>
      <p:sp>
        <p:nvSpPr>
          <p:cNvPr id="15" name="文本框 6"/>
          <p:cNvSpPr txBox="1"/>
          <p:nvPr/>
        </p:nvSpPr>
        <p:spPr>
          <a:xfrm>
            <a:off x="4788024" y="3501008"/>
            <a:ext cx="3816424" cy="1938992"/>
          </a:xfrm>
          <a:prstGeom prst="rect">
            <a:avLst/>
          </a:prstGeom>
          <a:solidFill>
            <a:schemeClr val="bg1">
              <a:alpha val="90000"/>
            </a:schemeClr>
          </a:solidFill>
          <a:ln w="57150">
            <a:solidFill>
              <a:schemeClr val="tx1"/>
            </a:solidFill>
          </a:ln>
        </p:spPr>
        <p:txBody>
          <a:bodyPr wrap="square" rtlCol="0">
            <a:spAutoFit/>
          </a:bodyPr>
          <a:lstStyle>
            <a:defPPr>
              <a:defRPr lang="zh-CN"/>
            </a:defPPr>
            <a:lvl1pPr>
              <a:defRPr kumimoji="1" sz="5400" b="1">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algn="l"/>
            <a:r>
              <a:rPr lang="zh-CN" altLang="en-US" sz="4000" dirty="0">
                <a:latin typeface="黑体" panose="02010609060101010101" pitchFamily="49" charset="-122"/>
                <a:ea typeface="黑体" panose="02010609060101010101" pitchFamily="49" charset="-122"/>
              </a:rPr>
              <a:t>美国成为资本主义世界霸</a:t>
            </a:r>
            <a:r>
              <a:rPr lang="zh-CN" altLang="en-US" sz="4000">
                <a:latin typeface="黑体" panose="02010609060101010101" pitchFamily="49" charset="-122"/>
                <a:ea typeface="黑体" panose="02010609060101010101" pitchFamily="49" charset="-122"/>
              </a:rPr>
              <a:t>主</a:t>
            </a:r>
            <a:r>
              <a:rPr lang="zh-CN" altLang="en-US" sz="4000" smtClean="0">
                <a:latin typeface="黑体" panose="02010609060101010101" pitchFamily="49" charset="-122"/>
                <a:ea typeface="黑体" panose="02010609060101010101" pitchFamily="49" charset="-122"/>
              </a:rPr>
              <a:t>，苏</a:t>
            </a:r>
            <a:r>
              <a:rPr lang="zh-CN" altLang="en-US" sz="4000" dirty="0">
                <a:latin typeface="黑体" panose="02010609060101010101" pitchFamily="49" charset="-122"/>
                <a:ea typeface="黑体" panose="02010609060101010101" pitchFamily="49" charset="-122"/>
              </a:rPr>
              <a:t>联实力空前增强。</a:t>
            </a:r>
            <a:endParaRPr lang="zh-CN" altLang="en-US" sz="4000" dirty="0"/>
          </a:p>
        </p:txBody>
      </p:sp>
      <p:sp>
        <p:nvSpPr>
          <p:cNvPr id="16" name="文本框 6"/>
          <p:cNvSpPr txBox="1"/>
          <p:nvPr/>
        </p:nvSpPr>
        <p:spPr>
          <a:xfrm>
            <a:off x="882568" y="3479838"/>
            <a:ext cx="2236510" cy="1938992"/>
          </a:xfrm>
          <a:prstGeom prst="rect">
            <a:avLst/>
          </a:prstGeom>
          <a:solidFill>
            <a:schemeClr val="accent3">
              <a:lumMod val="20000"/>
              <a:lumOff val="80000"/>
              <a:alpha val="90000"/>
            </a:schemeClr>
          </a:solidFill>
          <a:ln w="57150">
            <a:solidFill>
              <a:schemeClr val="tx1"/>
            </a:solidFill>
          </a:ln>
        </p:spPr>
        <p:txBody>
          <a:bodyPr wrap="square" rtlCol="0">
            <a:spAutoFit/>
          </a:bodyPr>
          <a:lstStyle>
            <a:defPPr>
              <a:defRPr lang="zh-CN"/>
            </a:defPPr>
            <a:lvl1pPr>
              <a:defRPr kumimoji="1" sz="5400" b="1">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defRPr>
            </a:lvl1pPr>
          </a:lstStyle>
          <a:p>
            <a:r>
              <a:rPr lang="zh-CN" altLang="en-US" sz="6000" smtClean="0">
                <a:solidFill>
                  <a:srgbClr val="FF0000"/>
                </a:solidFill>
              </a:rPr>
              <a:t>欧洲中心</a:t>
            </a:r>
            <a:endParaRPr lang="en-US" altLang="zh-CN" sz="6000" smtClean="0">
              <a:solidFill>
                <a:srgbClr val="FF0000"/>
              </a:solidFill>
            </a:endParaRPr>
          </a:p>
        </p:txBody>
      </p:sp>
      <p:sp>
        <p:nvSpPr>
          <p:cNvPr id="17" name="文本框 6"/>
          <p:cNvSpPr txBox="1"/>
          <p:nvPr/>
        </p:nvSpPr>
        <p:spPr>
          <a:xfrm>
            <a:off x="4788024" y="3501008"/>
            <a:ext cx="4092853" cy="1938992"/>
          </a:xfrm>
          <a:prstGeom prst="rect">
            <a:avLst/>
          </a:prstGeom>
          <a:solidFill>
            <a:schemeClr val="accent3">
              <a:lumMod val="20000"/>
              <a:lumOff val="80000"/>
              <a:alpha val="90000"/>
            </a:schemeClr>
          </a:solidFill>
          <a:ln w="57150">
            <a:solidFill>
              <a:schemeClr val="tx1"/>
            </a:solidFill>
          </a:ln>
        </p:spPr>
        <p:txBody>
          <a:bodyPr wrap="square" rtlCol="0">
            <a:spAutoFit/>
          </a:bodyPr>
          <a:lstStyle>
            <a:defPPr>
              <a:defRPr lang="zh-CN"/>
            </a:defPPr>
            <a:lvl1pPr>
              <a:defRPr kumimoji="1" sz="5400" b="1">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defRPr>
            </a:lvl1pPr>
          </a:lstStyle>
          <a:p>
            <a:r>
              <a:rPr lang="zh-CN" altLang="en-US" sz="6000" smtClean="0">
                <a:solidFill>
                  <a:srgbClr val="FF0000"/>
                </a:solidFill>
              </a:rPr>
              <a:t>美苏对峙的两极格局</a:t>
            </a:r>
            <a:endParaRPr lang="zh-CN" altLang="en-US" sz="6000" dirty="0">
              <a:solidFill>
                <a:srgbClr val="FF0000"/>
              </a:solidFill>
            </a:endParaRPr>
          </a:p>
        </p:txBody>
      </p:sp>
      <p:sp>
        <p:nvSpPr>
          <p:cNvPr id="12" name="右箭头 11"/>
          <p:cNvSpPr/>
          <p:nvPr/>
        </p:nvSpPr>
        <p:spPr>
          <a:xfrm>
            <a:off x="3331015" y="4027891"/>
            <a:ext cx="1368152" cy="648072"/>
          </a:xfrm>
          <a:prstGeom prst="rightArrow">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0" y="862330"/>
            <a:ext cx="2802255" cy="414020"/>
          </a:xfrm>
          <a:prstGeom prst="rect">
            <a:avLst/>
          </a:prstGeom>
          <a:solidFill>
            <a:schemeClr val="accent5"/>
          </a:solidFill>
          <a:ln>
            <a:solidFill>
              <a:schemeClr val="accent1"/>
            </a:solidFill>
          </a:ln>
        </p:spPr>
        <p:txBody>
          <a:bodyPr wrap="square" rtlCol="0" anchor="t">
            <a:spAutoFit/>
          </a:bodyPr>
          <a:lstStyle/>
          <a:p>
            <a:r>
              <a:rPr lang="en-US" altLang="zh-CN" sz="2100" spc="300">
                <a:solidFill>
                  <a:srgbClr val="FFFF00"/>
                </a:solidFill>
                <a:latin typeface="黑体" panose="02010609060101010101" pitchFamily="49" charset="-122"/>
                <a:ea typeface="黑体" panose="02010609060101010101" pitchFamily="49" charset="-122"/>
                <a:sym typeface="+mn-ea"/>
              </a:rPr>
              <a:t>2.</a:t>
            </a:r>
            <a:r>
              <a:rPr lang="zh-CN" altLang="en-US" sz="2100" spc="300">
                <a:solidFill>
                  <a:srgbClr val="FFFF00"/>
                </a:solidFill>
                <a:latin typeface="黑体" panose="02010609060101010101" pitchFamily="49" charset="-122"/>
                <a:ea typeface="黑体" panose="02010609060101010101" pitchFamily="49" charset="-122"/>
                <a:sym typeface="+mn-ea"/>
              </a:rPr>
              <a:t>战后国际</a:t>
            </a:r>
            <a:r>
              <a:rPr lang="zh-CN" altLang="en-US" sz="2100" spc="300">
                <a:solidFill>
                  <a:srgbClr val="FF0000"/>
                </a:solidFill>
                <a:latin typeface="黑体" panose="02010609060101010101" pitchFamily="49" charset="-122"/>
                <a:ea typeface="黑体" panose="02010609060101010101" pitchFamily="49" charset="-122"/>
                <a:sym typeface="+mn-ea"/>
              </a:rPr>
              <a:t>新格局</a:t>
            </a:r>
            <a:endParaRPr lang="zh-CN" altLang="zh-CN" sz="2100" spc="300">
              <a:solidFill>
                <a:srgbClr val="FFFF00"/>
              </a:solidFill>
              <a:latin typeface="黑体" panose="02010609060101010101" pitchFamily="49" charset="-122"/>
              <a:ea typeface="黑体" panose="02010609060101010101" pitchFamily="49" charset="-122"/>
              <a:cs typeface="黑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20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20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5" grpId="0" bldLvl="0" animBg="1"/>
      <p:bldP spid="16" grpId="0" bldLvl="0" animBg="1"/>
      <p:bldP spid="17" grpId="0" bldLvl="0" animBg="1"/>
      <p:bldP spid="1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8600" y="0"/>
            <a:ext cx="8763000" cy="6740525"/>
          </a:xfrm>
          <a:prstGeom prst="rect">
            <a:avLst/>
          </a:prstGeom>
          <a:noFill/>
          <a:ln w="9525">
            <a:noFill/>
          </a:ln>
        </p:spPr>
        <p:txBody>
          <a:bodyPr>
            <a:spAutoFit/>
          </a:bodyPr>
          <a:lstStyle/>
          <a:p>
            <a:pPr algn="ctr">
              <a:lnSpc>
                <a:spcPct val="150000"/>
              </a:lnSpc>
            </a:pPr>
            <a:r>
              <a:rPr lang="zh-CN" altLang="en-US" sz="3200" dirty="0">
                <a:solidFill>
                  <a:srgbClr val="FF0000"/>
                </a:solidFill>
                <a:latin typeface="Arial" panose="020B0604020202020204" pitchFamily="34" charset="0"/>
              </a:rPr>
              <a:t>补充：雅尔塔体系与两极格局的关系</a:t>
            </a:r>
          </a:p>
          <a:p>
            <a:pPr algn="just">
              <a:lnSpc>
                <a:spcPct val="150000"/>
              </a:lnSpc>
            </a:pPr>
            <a:r>
              <a:rPr lang="zh-CN" altLang="en-US" sz="3200" dirty="0">
                <a:solidFill>
                  <a:srgbClr val="000000"/>
                </a:solidFill>
                <a:latin typeface="Arial" panose="020B0604020202020204" pitchFamily="34" charset="0"/>
              </a:rPr>
              <a:t>（</a:t>
            </a:r>
            <a:r>
              <a:rPr lang="en-US" altLang="zh-CN" sz="3200" dirty="0">
                <a:solidFill>
                  <a:srgbClr val="000000"/>
                </a:solidFill>
                <a:latin typeface="Arial" panose="020B0604020202020204" pitchFamily="34" charset="0"/>
              </a:rPr>
              <a:t>1</a:t>
            </a:r>
            <a:r>
              <a:rPr lang="zh-CN" altLang="en-US" sz="3200" dirty="0">
                <a:solidFill>
                  <a:srgbClr val="000000"/>
                </a:solidFill>
                <a:latin typeface="Arial" panose="020B0604020202020204" pitchFamily="34" charset="0"/>
              </a:rPr>
              <a:t>）雅尔塔体系和两极格局具有很大的共同性，它们都是对第二次世界大战结束到苏联解体这一历史时期的国际关系格局的一种概括和描述，但它们又有明显的差异。</a:t>
            </a:r>
          </a:p>
          <a:p>
            <a:pPr algn="just">
              <a:lnSpc>
                <a:spcPct val="150000"/>
              </a:lnSpc>
            </a:pPr>
            <a:r>
              <a:rPr lang="zh-CN" altLang="en-US" sz="3200" dirty="0">
                <a:solidFill>
                  <a:srgbClr val="000000"/>
                </a:solidFill>
                <a:latin typeface="Arial" panose="020B0604020202020204" pitchFamily="34" charset="0"/>
              </a:rPr>
              <a:t>（</a:t>
            </a:r>
            <a:r>
              <a:rPr lang="en-US" altLang="zh-CN" sz="3200" dirty="0">
                <a:solidFill>
                  <a:srgbClr val="000000"/>
                </a:solidFill>
                <a:latin typeface="Arial" panose="020B0604020202020204" pitchFamily="34" charset="0"/>
              </a:rPr>
              <a:t>2</a:t>
            </a:r>
            <a:r>
              <a:rPr lang="zh-CN" altLang="en-US" sz="3200" dirty="0">
                <a:solidFill>
                  <a:srgbClr val="000000"/>
                </a:solidFill>
                <a:latin typeface="Arial" panose="020B0604020202020204" pitchFamily="34" charset="0"/>
              </a:rPr>
              <a:t>）从内容上看，雅尔塔体系主要是美苏如何在欧洲、东亚划分势力范围，在这一过程中，美苏关系由战时合作演变为战后对抗；而两极格局只是指美苏走向全面对抗后的国际格局。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0"/>
            <a:ext cx="8763000" cy="6740525"/>
          </a:xfrm>
          <a:prstGeom prst="rect">
            <a:avLst/>
          </a:prstGeom>
          <a:noFill/>
          <a:ln w="9525">
            <a:noFill/>
          </a:ln>
        </p:spPr>
        <p:txBody>
          <a:bodyPr>
            <a:spAutoFit/>
          </a:bodyPr>
          <a:lstStyle/>
          <a:p>
            <a:pPr algn="just">
              <a:lnSpc>
                <a:spcPct val="150000"/>
              </a:lnSpc>
            </a:pPr>
            <a:r>
              <a:rPr lang="zh-CN" altLang="en-US" sz="3200" dirty="0">
                <a:solidFill>
                  <a:srgbClr val="000000"/>
                </a:solidFill>
                <a:latin typeface="Arial" panose="020B0604020202020204" pitchFamily="34" charset="0"/>
              </a:rPr>
              <a:t>（</a:t>
            </a:r>
            <a:r>
              <a:rPr lang="en-US" altLang="zh-CN" sz="3200" dirty="0">
                <a:solidFill>
                  <a:srgbClr val="000000"/>
                </a:solidFill>
                <a:latin typeface="Arial" panose="020B0604020202020204" pitchFamily="34" charset="0"/>
              </a:rPr>
              <a:t>3</a:t>
            </a:r>
            <a:r>
              <a:rPr lang="zh-CN" altLang="en-US" sz="3200" dirty="0">
                <a:solidFill>
                  <a:srgbClr val="000000"/>
                </a:solidFill>
                <a:latin typeface="Arial" panose="020B0604020202020204" pitchFamily="34" charset="0"/>
              </a:rPr>
              <a:t>）从起始时间上看，雅尔塔体系确立有一个过程，但大体上以</a:t>
            </a:r>
            <a:r>
              <a:rPr lang="en-US" altLang="zh-CN" sz="3200" dirty="0">
                <a:solidFill>
                  <a:srgbClr val="000000"/>
                </a:solidFill>
                <a:latin typeface="Arial" panose="020B0604020202020204" pitchFamily="34" charset="0"/>
              </a:rPr>
              <a:t>1945</a:t>
            </a:r>
            <a:r>
              <a:rPr lang="zh-CN" altLang="en-US" sz="3200" dirty="0">
                <a:solidFill>
                  <a:srgbClr val="000000"/>
                </a:solidFill>
                <a:latin typeface="Arial" panose="020B0604020202020204" pitchFamily="34" charset="0"/>
              </a:rPr>
              <a:t>年联合国成立作为其确立的标志；而两极格局的确立则是</a:t>
            </a:r>
            <a:r>
              <a:rPr lang="en-US" altLang="zh-CN" sz="3200" dirty="0">
                <a:solidFill>
                  <a:srgbClr val="000000"/>
                </a:solidFill>
                <a:latin typeface="Arial" panose="020B0604020202020204" pitchFamily="34" charset="0"/>
              </a:rPr>
              <a:t>1947</a:t>
            </a:r>
            <a:r>
              <a:rPr lang="zh-CN" altLang="en-US" sz="3200" dirty="0">
                <a:solidFill>
                  <a:srgbClr val="000000"/>
                </a:solidFill>
                <a:latin typeface="Arial" panose="020B0604020202020204" pitchFamily="34" charset="0"/>
              </a:rPr>
              <a:t>年杜鲁门主义提出、美苏走向全面对抗。</a:t>
            </a:r>
          </a:p>
          <a:p>
            <a:pPr algn="just">
              <a:lnSpc>
                <a:spcPct val="150000"/>
              </a:lnSpc>
            </a:pPr>
            <a:r>
              <a:rPr lang="zh-CN" altLang="en-US" sz="3200" dirty="0">
                <a:solidFill>
                  <a:srgbClr val="000000"/>
                </a:solidFill>
                <a:latin typeface="Arial" panose="020B0604020202020204" pitchFamily="34" charset="0"/>
              </a:rPr>
              <a:t>（</a:t>
            </a:r>
            <a:r>
              <a:rPr lang="en-US" altLang="zh-CN" sz="3200" dirty="0">
                <a:solidFill>
                  <a:srgbClr val="000000"/>
                </a:solidFill>
                <a:latin typeface="Arial" panose="020B0604020202020204" pitchFamily="34" charset="0"/>
              </a:rPr>
              <a:t>4</a:t>
            </a:r>
            <a:r>
              <a:rPr lang="zh-CN" altLang="en-US" sz="3200" dirty="0">
                <a:solidFill>
                  <a:srgbClr val="000000"/>
                </a:solidFill>
                <a:latin typeface="Arial" panose="020B0604020202020204" pitchFamily="34" charset="0"/>
              </a:rPr>
              <a:t>）可以说，雅尔塔体系是战后世界政治和整个国际关系格局的基础，它始终以美苏关系为主线，包括美苏合作和美苏对抗两个阶段，而两极格局则是指雅尔塔体系框架内美苏关系的第二阶段，即对抗阶段。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61461" y="1433036"/>
            <a:ext cx="5940266" cy="4246245"/>
          </a:xfrm>
          <a:prstGeom prst="rect">
            <a:avLst/>
          </a:prstGeom>
          <a:noFill/>
          <a:ln w="19050">
            <a:solidFill>
              <a:srgbClr val="0070C0"/>
            </a:solidFill>
            <a:prstDash val="sysDash"/>
          </a:ln>
        </p:spPr>
        <p:txBody>
          <a:bodyPr wrap="square" rtlCol="0" anchor="t">
            <a:spAutoFit/>
          </a:bodyPr>
          <a:lstStyle/>
          <a:p>
            <a:r>
              <a:rPr lang="en-US" altLang="zh-CN" sz="1500" b="1">
                <a:latin typeface="楷体" panose="02010609060101010101" charset="-122"/>
                <a:ea typeface="楷体" panose="02010609060101010101" charset="-122"/>
                <a:cs typeface="楷体" panose="02010609060101010101" charset="-122"/>
              </a:rPr>
              <a:t>    </a:t>
            </a:r>
            <a:r>
              <a:rPr lang="zh-CN" altLang="en-US" sz="1500" b="1">
                <a:latin typeface="楷体" panose="02010609060101010101" charset="-122"/>
                <a:ea typeface="楷体" panose="02010609060101010101" charset="-122"/>
                <a:cs typeface="楷体" panose="02010609060101010101" charset="-122"/>
              </a:rPr>
              <a:t>第二次世界大战是人类历史上规模空前的战争。这次战争直接涉及欧、亚、非和大洋洲四大洲及大西洋、太平洋、印度洋、北冰洋四大洋，把61个国家和地区卷入战争，按不完全统计，战争中军民共伤亡9000余万，死亡者达5500万，是历次战争中死亡人数最多的一次，其中有一半是无辜的平民。</a:t>
            </a:r>
          </a:p>
          <a:p>
            <a:r>
              <a:rPr lang="zh-CN" altLang="en-US" sz="1500" b="1">
                <a:latin typeface="楷体" panose="02010609060101010101" charset="-122"/>
                <a:ea typeface="楷体" panose="02010609060101010101" charset="-122"/>
                <a:cs typeface="楷体" panose="02010609060101010101" charset="-122"/>
              </a:rPr>
              <a:t>    第二次世界大战期间，德、意、日法西斯在国内和占领区建立起法西斯恐怖统治，犯下了令人发指的罪行。希特勒上台后；立即将其种族主义理论付诸行动。1941年底，希特勒下达了“彻底解决犹太人”的命令，德国法西斯对欧洲占领区1100万犹太人进行有计划的种族灭绝性的大屠杀。</a:t>
            </a:r>
          </a:p>
          <a:p>
            <a:r>
              <a:rPr lang="zh-CN" altLang="en-US" sz="1500" b="1">
                <a:latin typeface="楷体" panose="02010609060101010101" charset="-122"/>
                <a:ea typeface="楷体" panose="02010609060101010101" charset="-122"/>
                <a:cs typeface="楷体" panose="02010609060101010101" charset="-122"/>
              </a:rPr>
              <a:t>    日本军国主义在占领区所犯下的罪行更是罄竹难书。1937年12月，日本侵略军侵占中国首都南京后，有组织、有计划地对无辜居民和放下武器的中国士兵进行了长达六个多星期的血腥大屠杀，遇难者总数达30万人以上。日军在中国东北成立了代号为“731”的细菌部队，大量生产鼠疫、霍乱、伤寒、炭疽等传染病菌。为了迅速有效地研制出细菌武器，竟惨无人道地在活人身上进行各种细菌试验，残酷杀害无辜生灵。从1939年到1945年，就以细菌试验的方法残杀了三千多人。</a:t>
            </a:r>
          </a:p>
        </p:txBody>
      </p:sp>
      <p:sp>
        <p:nvSpPr>
          <p:cNvPr id="18" name="文本框 17"/>
          <p:cNvSpPr txBox="1"/>
          <p:nvPr/>
        </p:nvSpPr>
        <p:spPr>
          <a:xfrm>
            <a:off x="261461" y="5425440"/>
            <a:ext cx="5010150" cy="368300"/>
          </a:xfrm>
          <a:prstGeom prst="rect">
            <a:avLst/>
          </a:prstGeom>
          <a:noFill/>
          <a:extLst>
            <a:ext uri="{909E8E84-426E-40DD-AFC4-6F175D3DCCD1}">
              <a14:hiddenFill xmlns:a14="http://schemas.microsoft.com/office/drawing/2010/main" xmlns="">
                <a:solidFill>
                  <a:srgbClr val="FFFF00"/>
                </a:solidFill>
              </a14:hiddenFill>
            </a:ext>
          </a:extLst>
        </p:spPr>
        <p:txBody>
          <a:bodyPr wrap="none" rtlCol="0">
            <a:spAutoFit/>
          </a:bodyPr>
          <a:lstStyle/>
          <a:p>
            <a:r>
              <a:rPr lang="zh-CN" altLang="zh-CN" b="1">
                <a:solidFill>
                  <a:srgbClr val="FF0000"/>
                </a:solidFill>
                <a:latin typeface="楷体" panose="02010609060101010101" charset="-122"/>
                <a:ea typeface="楷体" panose="02010609060101010101" charset="-122"/>
              </a:rPr>
              <a:t>依据材料概括，二战给人类造成了怎样的影响？</a:t>
            </a:r>
          </a:p>
        </p:txBody>
      </p:sp>
      <p:sp>
        <p:nvSpPr>
          <p:cNvPr id="2" name="文本框 1"/>
          <p:cNvSpPr txBox="1"/>
          <p:nvPr/>
        </p:nvSpPr>
        <p:spPr>
          <a:xfrm>
            <a:off x="419576" y="2674620"/>
            <a:ext cx="5498306" cy="645160"/>
          </a:xfrm>
          <a:prstGeom prst="rect">
            <a:avLst/>
          </a:prstGeom>
          <a:solidFill>
            <a:srgbClr val="FFC000"/>
          </a:solidFill>
        </p:spPr>
        <p:txBody>
          <a:bodyPr wrap="square" rtlCol="0" anchor="t">
            <a:spAutoFit/>
          </a:bodyPr>
          <a:lstStyle/>
          <a:p>
            <a:pPr>
              <a:lnSpc>
                <a:spcPct val="100000"/>
              </a:lnSpc>
            </a:pPr>
            <a:r>
              <a:rPr b="1" dirty="0">
                <a:latin typeface="微软雅黑" panose="020B0503020204020204" pitchFamily="34" charset="-122"/>
                <a:ea typeface="微软雅黑" panose="020B0503020204020204" pitchFamily="34" charset="-122"/>
                <a:sym typeface="+mn-ea"/>
              </a:rPr>
              <a:t>第二次世界大</a:t>
            </a:r>
            <a:r>
              <a:rPr lang="zh-CN" b="1" dirty="0">
                <a:latin typeface="微软雅黑" panose="020B0503020204020204" pitchFamily="34" charset="-122"/>
                <a:ea typeface="微软雅黑" panose="020B0503020204020204" pitchFamily="34" charset="-122"/>
                <a:sym typeface="+mn-ea"/>
              </a:rPr>
              <a:t>战</a:t>
            </a:r>
            <a:r>
              <a:rPr b="1" dirty="0">
                <a:latin typeface="微软雅黑" panose="020B0503020204020204" pitchFamily="34" charset="-122"/>
                <a:ea typeface="微软雅黑" panose="020B0503020204020204" pitchFamily="34" charset="-122"/>
                <a:sym typeface="+mn-ea"/>
              </a:rPr>
              <a:t>是人</a:t>
            </a:r>
            <a:r>
              <a:rPr lang="zh-CN" b="1" dirty="0">
                <a:latin typeface="微软雅黑" panose="020B0503020204020204" pitchFamily="34" charset="-122"/>
                <a:ea typeface="微软雅黑" panose="020B0503020204020204" pitchFamily="34" charset="-122"/>
                <a:sym typeface="+mn-ea"/>
              </a:rPr>
              <a:t>类历</a:t>
            </a:r>
            <a:r>
              <a:rPr b="1" dirty="0">
                <a:latin typeface="微软雅黑" panose="020B0503020204020204" pitchFamily="34" charset="-122"/>
                <a:ea typeface="微软雅黑" panose="020B0503020204020204" pitchFamily="34" charset="-122"/>
                <a:sym typeface="+mn-ea"/>
              </a:rPr>
              <a:t>史上</a:t>
            </a:r>
            <a:r>
              <a:rPr lang="zh-CN" b="1" dirty="0">
                <a:latin typeface="微软雅黑" panose="020B0503020204020204" pitchFamily="34" charset="-122"/>
                <a:ea typeface="微软雅黑" panose="020B0503020204020204" pitchFamily="34" charset="-122"/>
                <a:sym typeface="+mn-ea"/>
              </a:rPr>
              <a:t>迄今</a:t>
            </a:r>
            <a:r>
              <a:rPr b="1" dirty="0">
                <a:latin typeface="微软雅黑" panose="020B0503020204020204" pitchFamily="34" charset="-122"/>
                <a:ea typeface="微软雅黑" panose="020B0503020204020204" pitchFamily="34" charset="-122"/>
                <a:sym typeface="+mn-ea"/>
              </a:rPr>
              <a:t>为止规模</a:t>
            </a:r>
            <a:r>
              <a:rPr lang="zh-CN" b="1" dirty="0">
                <a:latin typeface="微软雅黑" panose="020B0503020204020204" pitchFamily="34" charset="-122"/>
                <a:ea typeface="微软雅黑" panose="020B0503020204020204" pitchFamily="34" charset="-122"/>
                <a:sym typeface="+mn-ea"/>
              </a:rPr>
              <a:t>最</a:t>
            </a:r>
            <a:r>
              <a:rPr b="1" dirty="0">
                <a:latin typeface="微软雅黑" panose="020B0503020204020204" pitchFamily="34" charset="-122"/>
                <a:ea typeface="微软雅黑" panose="020B0503020204020204" pitchFamily="34" charset="-122"/>
                <a:sym typeface="+mn-ea"/>
              </a:rPr>
              <a:t>大的一次战争，</a:t>
            </a:r>
            <a:r>
              <a:rPr lang="zh-CN" b="1" dirty="0">
                <a:latin typeface="微软雅黑" panose="020B0503020204020204" pitchFamily="34" charset="-122"/>
                <a:ea typeface="微软雅黑" panose="020B0503020204020204" pitchFamily="34" charset="-122"/>
                <a:sym typeface="+mn-ea"/>
              </a:rPr>
              <a:t>给人类</a:t>
            </a:r>
            <a:r>
              <a:rPr b="1" dirty="0">
                <a:latin typeface="微软雅黑" panose="020B0503020204020204" pitchFamily="34" charset="-122"/>
                <a:ea typeface="微软雅黑" panose="020B0503020204020204" pitchFamily="34" charset="-122"/>
                <a:sym typeface="+mn-ea"/>
              </a:rPr>
              <a:t>前所未有的破坏和</a:t>
            </a:r>
            <a:r>
              <a:rPr lang="zh-CN" b="1" dirty="0">
                <a:latin typeface="微软雅黑" panose="020B0503020204020204" pitchFamily="34" charset="-122"/>
                <a:ea typeface="微软雅黑" panose="020B0503020204020204" pitchFamily="34" charset="-122"/>
                <a:sym typeface="+mn-ea"/>
              </a:rPr>
              <a:t>灾难</a:t>
            </a:r>
            <a:endParaRPr lang="zh-CN" altLang="en-US"/>
          </a:p>
        </p:txBody>
      </p:sp>
      <p:pic>
        <p:nvPicPr>
          <p:cNvPr id="3" name="图片 2" descr="Img272800789"/>
          <p:cNvPicPr>
            <a:picLocks noChangeAspect="1"/>
          </p:cNvPicPr>
          <p:nvPr/>
        </p:nvPicPr>
        <p:blipFill>
          <a:blip r:embed="rId3"/>
          <a:stretch>
            <a:fillRect/>
          </a:stretch>
        </p:blipFill>
        <p:spPr>
          <a:xfrm>
            <a:off x="6345079" y="3653790"/>
            <a:ext cx="2623185" cy="1858804"/>
          </a:xfrm>
          <a:prstGeom prst="rect">
            <a:avLst/>
          </a:prstGeom>
          <a:noFill/>
          <a:ln w="9525">
            <a:noFill/>
          </a:ln>
        </p:spPr>
      </p:pic>
      <p:sp>
        <p:nvSpPr>
          <p:cNvPr id="6" name="文本框 5"/>
          <p:cNvSpPr txBox="1"/>
          <p:nvPr/>
        </p:nvSpPr>
        <p:spPr>
          <a:xfrm>
            <a:off x="6299359" y="5512594"/>
            <a:ext cx="2623185" cy="460375"/>
          </a:xfrm>
          <a:prstGeom prst="rect">
            <a:avLst/>
          </a:prstGeom>
          <a:noFill/>
        </p:spPr>
        <p:txBody>
          <a:bodyPr wrap="square" rtlCol="0" anchor="t">
            <a:spAutoFit/>
          </a:bodyPr>
          <a:lstStyle/>
          <a:p>
            <a:r>
              <a:rPr lang="zh-CN" altLang="en-US" sz="1200" dirty="0">
                <a:latin typeface="黑体" panose="02010609060101010101" pitchFamily="49" charset="-122"/>
                <a:ea typeface="黑体" panose="02010609060101010101" pitchFamily="49" charset="-122"/>
                <a:cs typeface="黑体" panose="02010609060101010101" pitchFamily="49" charset="-122"/>
                <a:sym typeface="+mn-ea"/>
              </a:rPr>
              <a:t>位于南京江东门的侵华日军南京大屠杀遇难同胞纪念馆</a:t>
            </a:r>
            <a:r>
              <a:rPr lang="en-US" altLang="zh-CN" sz="1200" dirty="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200" dirty="0">
                <a:latin typeface="黑体" panose="02010609060101010101" pitchFamily="49" charset="-122"/>
                <a:ea typeface="黑体" panose="02010609060101010101" pitchFamily="49" charset="-122"/>
                <a:cs typeface="黑体" panose="02010609060101010101" pitchFamily="49" charset="-122"/>
                <a:sym typeface="+mn-ea"/>
              </a:rPr>
              <a:t>万人坑</a:t>
            </a:r>
            <a:r>
              <a:rPr lang="en-US" altLang="zh-CN" sz="1200" dirty="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200" dirty="0">
                <a:latin typeface="黑体" panose="02010609060101010101" pitchFamily="49" charset="-122"/>
                <a:ea typeface="黑体" panose="02010609060101010101" pitchFamily="49" charset="-122"/>
                <a:cs typeface="黑体" panose="02010609060101010101" pitchFamily="49" charset="-122"/>
                <a:sym typeface="+mn-ea"/>
              </a:rPr>
              <a:t>一遗址。</a:t>
            </a:r>
            <a:endParaRPr lang="zh-CN" altLang="en-US" sz="1200"/>
          </a:p>
        </p:txBody>
      </p:sp>
      <p:pic>
        <p:nvPicPr>
          <p:cNvPr id="7" name="图片 6" descr="奥斯维辛集中营毒气室，布满了指甲抓痕的墙壁"/>
          <p:cNvPicPr>
            <a:picLocks noChangeAspect="1"/>
          </p:cNvPicPr>
          <p:nvPr/>
        </p:nvPicPr>
        <p:blipFill>
          <a:blip r:embed="rId4"/>
          <a:stretch>
            <a:fillRect/>
          </a:stretch>
        </p:blipFill>
        <p:spPr>
          <a:xfrm>
            <a:off x="6345079" y="1145381"/>
            <a:ext cx="2526506" cy="1894999"/>
          </a:xfrm>
          <a:prstGeom prst="rect">
            <a:avLst/>
          </a:prstGeom>
          <a:noFill/>
          <a:ln w="9525">
            <a:noFill/>
          </a:ln>
        </p:spPr>
      </p:pic>
      <p:sp>
        <p:nvSpPr>
          <p:cNvPr id="8" name="文本框 7"/>
          <p:cNvSpPr txBox="1"/>
          <p:nvPr/>
        </p:nvSpPr>
        <p:spPr>
          <a:xfrm>
            <a:off x="6686074" y="3108960"/>
            <a:ext cx="1941195" cy="460375"/>
          </a:xfrm>
          <a:prstGeom prst="rect">
            <a:avLst/>
          </a:prstGeom>
          <a:noFill/>
        </p:spPr>
        <p:txBody>
          <a:bodyPr wrap="square" rtlCol="0" anchor="t">
            <a:spAutoFit/>
          </a:bodyPr>
          <a:lstStyle/>
          <a:p>
            <a:pPr algn="ctr"/>
            <a:r>
              <a:rPr lang="zh-CN" altLang="en-US" sz="1200" dirty="0">
                <a:latin typeface="黑体" panose="02010609060101010101" pitchFamily="49" charset="-122"/>
                <a:ea typeface="黑体" panose="02010609060101010101" pitchFamily="49" charset="-122"/>
                <a:sym typeface="+mn-ea"/>
              </a:rPr>
              <a:t>奥斯维辛集中营毒气室，布满了指甲抓痕的墙壁</a:t>
            </a:r>
            <a:endParaRPr lang="zh-CN" altLang="en-US" sz="1200"/>
          </a:p>
        </p:txBody>
      </p:sp>
      <p:sp>
        <p:nvSpPr>
          <p:cNvPr id="13"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三</a:t>
            </a:r>
            <a:r>
              <a:rPr kumimoji="1" lang="zh-CN" altLang="en-US" sz="3600" b="1" smtClean="0">
                <a:latin typeface="Times New Roman" panose="02020603050405020304" charset="0"/>
              </a:rPr>
              <a:t>、二战影响</a:t>
            </a:r>
            <a:endParaRPr kumimoji="1" lang="zh-CN" altLang="en-US" sz="3600" b="1">
              <a:latin typeface="Times New Roman" panose="0202060305040502030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6832283" y="1917383"/>
            <a:ext cx="2258378" cy="2683669"/>
          </a:xfrm>
          <a:prstGeom prst="rect">
            <a:avLst/>
          </a:prstGeom>
        </p:spPr>
      </p:pic>
      <p:sp>
        <p:nvSpPr>
          <p:cNvPr id="2" name="文本框 1"/>
          <p:cNvSpPr txBox="1"/>
          <p:nvPr/>
        </p:nvSpPr>
        <p:spPr>
          <a:xfrm>
            <a:off x="384334" y="4857750"/>
            <a:ext cx="8374856" cy="755650"/>
          </a:xfrm>
          <a:prstGeom prst="rect">
            <a:avLst/>
          </a:prstGeom>
          <a:solidFill>
            <a:srgbClr val="FFC000"/>
          </a:solidFill>
        </p:spPr>
        <p:txBody>
          <a:bodyPr wrap="square" rtlCol="0" anchor="t">
            <a:spAutoFit/>
          </a:bodyPr>
          <a:lstStyle/>
          <a:p>
            <a:pPr>
              <a:lnSpc>
                <a:spcPct val="120000"/>
              </a:lnSpc>
              <a:spcBef>
                <a:spcPts val="0"/>
              </a:spcBef>
              <a:spcAft>
                <a:spcPts val="0"/>
              </a:spcAft>
            </a:pPr>
            <a:r>
              <a:rPr lang="zh-CN" altLang="en-US" b="1">
                <a:latin typeface="黑体" panose="02010609060101010101" pitchFamily="49" charset="-122"/>
                <a:ea typeface="黑体" panose="02010609060101010101" pitchFamily="49" charset="-122"/>
                <a:cs typeface="黑体" panose="02010609060101010101" pitchFamily="49" charset="-122"/>
                <a:sym typeface="+mn-ea"/>
              </a:rPr>
              <a:t>造成了德国、朝鲜的分裂和欧洲的分裂，导致了美苏两极格局的出现，世界分裂为两大阵营，进入“冷战”状态，成为战后国际局势紧张、局部战争的根源。</a:t>
            </a:r>
            <a:endParaRPr lang="zh-CN" altLang="en-US" b="1"/>
          </a:p>
        </p:txBody>
      </p:sp>
      <p:pic>
        <p:nvPicPr>
          <p:cNvPr id="8" name="图片 7"/>
          <p:cNvPicPr>
            <a:picLocks noChangeAspect="1"/>
          </p:cNvPicPr>
          <p:nvPr/>
        </p:nvPicPr>
        <p:blipFill>
          <a:blip r:embed="rId4"/>
          <a:srcRect l="20392" t="11116" r="19290" b="13575"/>
          <a:stretch>
            <a:fillRect/>
          </a:stretch>
        </p:blipFill>
        <p:spPr>
          <a:xfrm>
            <a:off x="139541" y="1839754"/>
            <a:ext cx="2986564" cy="2799398"/>
          </a:xfrm>
          <a:prstGeom prst="rect">
            <a:avLst/>
          </a:prstGeom>
        </p:spPr>
      </p:pic>
      <p:pic>
        <p:nvPicPr>
          <p:cNvPr id="9" name="Shape 1789"/>
          <p:cNvPicPr/>
          <p:nvPr/>
        </p:nvPicPr>
        <p:blipFill>
          <a:blip r:embed="rId5"/>
          <a:stretch>
            <a:fillRect/>
          </a:stretch>
        </p:blipFill>
        <p:spPr>
          <a:xfrm>
            <a:off x="3174206" y="1917145"/>
            <a:ext cx="3829050" cy="2721769"/>
          </a:xfrm>
          <a:prstGeom prst="rect">
            <a:avLst/>
          </a:prstGeom>
        </p:spPr>
      </p:pic>
      <p:sp>
        <p:nvSpPr>
          <p:cNvPr id="13" name="Text Box 2"/>
          <p:cNvSpPr txBox="1">
            <a:spLocks noChangeArrowheads="1"/>
          </p:cNvSpPr>
          <p:nvPr/>
        </p:nvSpPr>
        <p:spPr bwMode="auto">
          <a:xfrm>
            <a:off x="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三</a:t>
            </a:r>
            <a:r>
              <a:rPr kumimoji="1" lang="zh-CN" altLang="en-US" sz="3600" b="1" smtClean="0">
                <a:latin typeface="Times New Roman" panose="02020603050405020304" charset="0"/>
              </a:rPr>
              <a:t>、二战影响</a:t>
            </a:r>
            <a:endParaRPr kumimoji="1" lang="zh-CN" altLang="en-US" sz="3600" b="1">
              <a:latin typeface="Times New Roman" panose="0202060305040502030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84321" y="3444716"/>
            <a:ext cx="8762048" cy="2030095"/>
          </a:xfrm>
          <a:prstGeom prst="rect">
            <a:avLst/>
          </a:prstGeom>
          <a:noFill/>
          <a:ln w="19050">
            <a:solidFill>
              <a:schemeClr val="accent1"/>
            </a:solidFill>
            <a:prstDash val="sysDash"/>
          </a:ln>
        </p:spPr>
        <p:txBody>
          <a:bodyPr wrap="square" rtlCol="0" anchor="t">
            <a:spAutoFit/>
          </a:bodyPr>
          <a:lstStyle/>
          <a:p>
            <a:r>
              <a:rPr lang="en-US" altLang="zh-CN" b="1">
                <a:latin typeface="楷体" panose="02010609060101010101" charset="-122"/>
                <a:ea typeface="楷体" panose="02010609060101010101" charset="-122"/>
                <a:cs typeface="楷体" panose="02010609060101010101" charset="-122"/>
              </a:rPr>
              <a:t>    </a:t>
            </a:r>
            <a:r>
              <a:rPr lang="zh-CN" altLang="en-US" b="1">
                <a:latin typeface="楷体" panose="02010609060101010101" charset="-122"/>
                <a:ea typeface="楷体" panose="02010609060101010101" charset="-122"/>
                <a:sym typeface="+mn-ea"/>
              </a:rPr>
              <a:t>二战推动了第三次科技革命的开启，初期的科技成就以军事技术为主，但随着战后世界形势的发展，科技研究领域开始向社会需要转变。</a:t>
            </a:r>
            <a:r>
              <a:rPr lang="zh-CN" altLang="en-US" b="1">
                <a:latin typeface="楷体" panose="02010609060101010101" charset="-122"/>
                <a:ea typeface="楷体" panose="02010609060101010101" charset="-122"/>
                <a:cs typeface="楷体" panose="02010609060101010101" charset="-122"/>
              </a:rPr>
              <a:t>从20世纪四五十年代，开始的新科学技术革命，</a:t>
            </a:r>
            <a:r>
              <a:rPr lang="zh-CN" altLang="en-US" b="1">
                <a:solidFill>
                  <a:srgbClr val="FF0000"/>
                </a:solidFill>
                <a:latin typeface="楷体" panose="02010609060101010101" charset="-122"/>
                <a:ea typeface="楷体" panose="02010609060101010101" charset="-122"/>
                <a:cs typeface="楷体" panose="02010609060101010101" charset="-122"/>
              </a:rPr>
              <a:t>以原子能技术、航天技术、电子计算机技术的应用为代表，还包括人工合成材料、分子生物学和遗传工程等高新技术。</a:t>
            </a:r>
            <a:r>
              <a:rPr lang="zh-CN" altLang="en-US" b="1">
                <a:latin typeface="楷体" panose="02010609060101010101" charset="-122"/>
                <a:ea typeface="楷体" panose="02010609060101010101" charset="-122"/>
                <a:cs typeface="楷体" panose="02010609060101010101" charset="-122"/>
              </a:rPr>
              <a:t>这次科技革命被称为“第三次科技革命”。第三次科技革命的出现，既是由于科学理论出现重大突破，一定的物质、技术基础的形成，也是由于社会发展的需要，特别是第二次世界大战期间和第二次世界大战后，各国对高科技迫切需要的结果。</a:t>
            </a:r>
          </a:p>
        </p:txBody>
      </p:sp>
      <p:pic>
        <p:nvPicPr>
          <p:cNvPr id="5" name="图片 4"/>
          <p:cNvPicPr>
            <a:picLocks noChangeAspect="1"/>
          </p:cNvPicPr>
          <p:nvPr/>
        </p:nvPicPr>
        <p:blipFill>
          <a:blip r:embed="rId3"/>
          <a:stretch>
            <a:fillRect/>
          </a:stretch>
        </p:blipFill>
        <p:spPr>
          <a:xfrm>
            <a:off x="352901" y="972503"/>
            <a:ext cx="3256598" cy="2366486"/>
          </a:xfrm>
          <a:prstGeom prst="rect">
            <a:avLst/>
          </a:prstGeom>
        </p:spPr>
      </p:pic>
      <p:pic>
        <p:nvPicPr>
          <p:cNvPr id="6" name="图片 5"/>
          <p:cNvPicPr>
            <a:picLocks noChangeAspect="1"/>
          </p:cNvPicPr>
          <p:nvPr/>
        </p:nvPicPr>
        <p:blipFill>
          <a:blip r:embed="rId4"/>
          <a:stretch>
            <a:fillRect/>
          </a:stretch>
        </p:blipFill>
        <p:spPr>
          <a:xfrm>
            <a:off x="3885248" y="972503"/>
            <a:ext cx="1867853" cy="2384584"/>
          </a:xfrm>
          <a:prstGeom prst="rect">
            <a:avLst/>
          </a:prstGeom>
        </p:spPr>
      </p:pic>
      <p:pic>
        <p:nvPicPr>
          <p:cNvPr id="7" name="图片 6"/>
          <p:cNvPicPr>
            <a:picLocks noChangeAspect="1"/>
          </p:cNvPicPr>
          <p:nvPr/>
        </p:nvPicPr>
        <p:blipFill>
          <a:blip r:embed="rId5"/>
          <a:stretch>
            <a:fillRect/>
          </a:stretch>
        </p:blipFill>
        <p:spPr>
          <a:xfrm>
            <a:off x="5973128" y="972503"/>
            <a:ext cx="2947035" cy="2366486"/>
          </a:xfrm>
          <a:prstGeom prst="rect">
            <a:avLst/>
          </a:prstGeom>
        </p:spPr>
      </p:pic>
      <p:sp>
        <p:nvSpPr>
          <p:cNvPr id="18" name="文本框 17"/>
          <p:cNvSpPr txBox="1"/>
          <p:nvPr/>
        </p:nvSpPr>
        <p:spPr>
          <a:xfrm>
            <a:off x="304800" y="5566886"/>
            <a:ext cx="3630930" cy="368300"/>
          </a:xfrm>
          <a:prstGeom prst="rect">
            <a:avLst/>
          </a:prstGeom>
          <a:noFill/>
          <a:extLst>
            <a:ext uri="{909E8E84-426E-40DD-AFC4-6F175D3DCCD1}">
              <a14:hiddenFill xmlns:a14="http://schemas.microsoft.com/office/drawing/2010/main" xmlns="">
                <a:solidFill>
                  <a:srgbClr val="FFFF00"/>
                </a:solidFill>
              </a14:hiddenFill>
            </a:ext>
          </a:extLst>
        </p:spPr>
        <p:txBody>
          <a:bodyPr wrap="none" rtlCol="0">
            <a:spAutoFit/>
          </a:bodyPr>
          <a:lstStyle/>
          <a:p>
            <a:r>
              <a:rPr lang="zh-CN" altLang="en-US" b="1">
                <a:solidFill>
                  <a:srgbClr val="FF0000"/>
                </a:solidFill>
                <a:latin typeface="楷体" panose="02010609060101010101" charset="-122"/>
                <a:ea typeface="楷体" panose="02010609060101010101" charset="-122"/>
              </a:rPr>
              <a:t>思考二战如何推动了科技的发展？</a:t>
            </a:r>
          </a:p>
        </p:txBody>
      </p:sp>
      <p:sp>
        <p:nvSpPr>
          <p:cNvPr id="2" name="文本框 1"/>
          <p:cNvSpPr txBox="1"/>
          <p:nvPr/>
        </p:nvSpPr>
        <p:spPr>
          <a:xfrm>
            <a:off x="238601" y="3250883"/>
            <a:ext cx="8382476" cy="475615"/>
          </a:xfrm>
          <a:prstGeom prst="rect">
            <a:avLst/>
          </a:prstGeom>
          <a:solidFill>
            <a:srgbClr val="FFC000"/>
          </a:solidFill>
        </p:spPr>
        <p:txBody>
          <a:bodyPr wrap="square" rtlCol="0" anchor="t">
            <a:spAutoFit/>
          </a:bodyPr>
          <a:lstStyle/>
          <a:p>
            <a:pPr>
              <a:lnSpc>
                <a:spcPts val="3000"/>
              </a:lnSpc>
              <a:spcBef>
                <a:spcPts val="0"/>
              </a:spcBef>
              <a:spcAft>
                <a:spcPts val="0"/>
              </a:spcAft>
            </a:pPr>
            <a:r>
              <a:rPr lang="zh-CN" altLang="en-US" dirty="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二战成为新技术发展和应用的催化剂，</a:t>
            </a:r>
            <a:r>
              <a:rPr b="1" dirty="0">
                <a:latin typeface="微软雅黑" panose="020B0503020204020204" pitchFamily="34" charset="-122"/>
                <a:ea typeface="微软雅黑" panose="020B0503020204020204" pitchFamily="34" charset="-122"/>
                <a:sym typeface="+mn-ea"/>
              </a:rPr>
              <a:t>客</a:t>
            </a:r>
            <a:r>
              <a:rPr lang="zh-CN" b="1" dirty="0">
                <a:latin typeface="微软雅黑" panose="020B0503020204020204" pitchFamily="34" charset="-122"/>
                <a:ea typeface="微软雅黑" panose="020B0503020204020204" pitchFamily="34" charset="-122"/>
                <a:sym typeface="+mn-ea"/>
              </a:rPr>
              <a:t>观</a:t>
            </a:r>
            <a:r>
              <a:rPr b="1" dirty="0">
                <a:latin typeface="微软雅黑" panose="020B0503020204020204" pitchFamily="34" charset="-122"/>
                <a:ea typeface="微软雅黑" panose="020B0503020204020204" pitchFamily="34" charset="-122"/>
                <a:sym typeface="+mn-ea"/>
              </a:rPr>
              <a:t>上推动了科学技术的</a:t>
            </a:r>
            <a:r>
              <a:rPr lang="zh-CN" b="1" dirty="0">
                <a:latin typeface="微软雅黑" panose="020B0503020204020204" pitchFamily="34" charset="-122"/>
                <a:ea typeface="微软雅黑" panose="020B0503020204020204" pitchFamily="34" charset="-122"/>
                <a:sym typeface="+mn-ea"/>
              </a:rPr>
              <a:t>迅速</a:t>
            </a:r>
            <a:r>
              <a:rPr b="1" dirty="0">
                <a:latin typeface="微软雅黑" panose="020B0503020204020204" pitchFamily="34" charset="-122"/>
                <a:ea typeface="微软雅黑" panose="020B0503020204020204" pitchFamily="34" charset="-122"/>
                <a:sym typeface="+mn-ea"/>
              </a:rPr>
              <a:t>发展。</a:t>
            </a:r>
            <a:endParaRPr lang="zh-CN" altLang="en-US"/>
          </a:p>
        </p:txBody>
      </p:sp>
      <p:sp>
        <p:nvSpPr>
          <p:cNvPr id="8" name="文本框 7"/>
          <p:cNvSpPr txBox="1"/>
          <p:nvPr/>
        </p:nvSpPr>
        <p:spPr>
          <a:xfrm>
            <a:off x="3885248" y="5426393"/>
            <a:ext cx="4897279" cy="506730"/>
          </a:xfrm>
          <a:prstGeom prst="rect">
            <a:avLst/>
          </a:prstGeom>
          <a:noFill/>
        </p:spPr>
        <p:txBody>
          <a:bodyPr wrap="square" rtlCol="0" anchor="t">
            <a:spAutoFit/>
          </a:bodyPr>
          <a:lstStyle/>
          <a:p>
            <a:r>
              <a:rPr lang="zh-CN" altLang="en-US" sz="1350"/>
              <a:t>①原子弹——核电站         ②火箭——“阿波罗11号”登月 </a:t>
            </a:r>
          </a:p>
          <a:p>
            <a:r>
              <a:rPr lang="zh-CN" altLang="en-US" sz="1350"/>
              <a:t>③电子计算机——互联网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500"/>
                                        <p:tgtEl>
                                          <p:spTgt spid="1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bldLvl="0" animBg="1"/>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271780" y="697865"/>
            <a:ext cx="8322945" cy="47078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zh-CN" altLang="en-US" sz="2000" b="1" dirty="0">
                <a:solidFill>
                  <a:srgbClr val="FF0000"/>
                </a:solidFill>
                <a:latin typeface="黑体" panose="02010609060101010101" pitchFamily="49" charset="-122"/>
                <a:ea typeface="黑体" panose="02010609060101010101" pitchFamily="49" charset="-122"/>
              </a:rPr>
              <a:t>【总结】如何看待二战的影响？</a:t>
            </a:r>
            <a:endParaRPr lang="en-US" altLang="zh-CN" sz="2000" b="1" dirty="0">
              <a:solidFill>
                <a:srgbClr val="FF0000"/>
              </a:solidFill>
              <a:latin typeface="黑体" panose="02010609060101010101" pitchFamily="49" charset="-122"/>
              <a:ea typeface="黑体" panose="02010609060101010101" pitchFamily="49" charset="-122"/>
            </a:endParaRPr>
          </a:p>
          <a:p>
            <a:pPr>
              <a:lnSpc>
                <a:spcPct val="150000"/>
              </a:lnSpc>
            </a:pPr>
            <a:r>
              <a:rPr lang="en-US" altLang="zh-CN" sz="2000" b="1" dirty="0">
                <a:solidFill>
                  <a:srgbClr val="000000"/>
                </a:solidFill>
                <a:latin typeface="黑体" panose="02010609060101010101" pitchFamily="49" charset="-122"/>
                <a:ea typeface="黑体" panose="02010609060101010101" pitchFamily="49" charset="-122"/>
              </a:rPr>
              <a:t>(1)</a:t>
            </a:r>
            <a:r>
              <a:rPr lang="zh-CN" altLang="en-US" sz="2000" b="1" dirty="0">
                <a:solidFill>
                  <a:srgbClr val="000000"/>
                </a:solidFill>
                <a:latin typeface="黑体" panose="02010609060101010101" pitchFamily="49" charset="-122"/>
                <a:ea typeface="黑体" panose="02010609060101010101" pitchFamily="49" charset="-122"/>
              </a:rPr>
              <a:t>对欧洲：欧洲在第二次世界大战中遭受致命打击，各国的国力也受到严重消耗。</a:t>
            </a:r>
          </a:p>
          <a:p>
            <a:pPr>
              <a:lnSpc>
                <a:spcPct val="150000"/>
              </a:lnSpc>
            </a:pPr>
            <a:r>
              <a:rPr lang="en-US" altLang="zh-CN" sz="2000" b="1" dirty="0">
                <a:solidFill>
                  <a:srgbClr val="000000"/>
                </a:solidFill>
                <a:latin typeface="黑体" panose="02010609060101010101" pitchFamily="49" charset="-122"/>
                <a:ea typeface="黑体" panose="02010609060101010101" pitchFamily="49" charset="-122"/>
              </a:rPr>
              <a:t>(2)</a:t>
            </a:r>
            <a:r>
              <a:rPr lang="zh-CN" altLang="en-US" sz="2000" b="1" dirty="0">
                <a:solidFill>
                  <a:srgbClr val="000000"/>
                </a:solidFill>
                <a:latin typeface="黑体" panose="02010609060101010101" pitchFamily="49" charset="-122"/>
                <a:ea typeface="黑体" panose="02010609060101010101" pitchFamily="49" charset="-122"/>
              </a:rPr>
              <a:t>对美国：美国成为世界第一经济、政治和军事强国。战后初期，美国拥有全球财富的</a:t>
            </a:r>
            <a:r>
              <a:rPr lang="en-US" altLang="zh-CN" sz="2000" b="1" dirty="0">
                <a:solidFill>
                  <a:srgbClr val="000000"/>
                </a:solidFill>
                <a:latin typeface="黑体" panose="02010609060101010101" pitchFamily="49" charset="-122"/>
                <a:ea typeface="黑体" panose="02010609060101010101" pitchFamily="49" charset="-122"/>
              </a:rPr>
              <a:t>50%</a:t>
            </a:r>
            <a:r>
              <a:rPr lang="zh-CN" altLang="en-US" sz="2000" b="1" dirty="0">
                <a:solidFill>
                  <a:srgbClr val="000000"/>
                </a:solidFill>
                <a:latin typeface="黑体" panose="02010609060101010101" pitchFamily="49" charset="-122"/>
                <a:ea typeface="黑体" panose="02010609060101010101" pitchFamily="49" charset="-122"/>
              </a:rPr>
              <a:t>左右，掌握制海权和制空权，一度垄断核武器。</a:t>
            </a:r>
          </a:p>
          <a:p>
            <a:pPr>
              <a:lnSpc>
                <a:spcPct val="150000"/>
              </a:lnSpc>
            </a:pPr>
            <a:r>
              <a:rPr lang="en-US" altLang="zh-CN" sz="2000" b="1" dirty="0">
                <a:solidFill>
                  <a:srgbClr val="000000"/>
                </a:solidFill>
                <a:latin typeface="黑体" panose="02010609060101010101" pitchFamily="49" charset="-122"/>
                <a:ea typeface="黑体" panose="02010609060101010101" pitchFamily="49" charset="-122"/>
              </a:rPr>
              <a:t>(3)</a:t>
            </a:r>
            <a:r>
              <a:rPr lang="zh-CN" altLang="en-US" sz="2000" b="1" dirty="0">
                <a:solidFill>
                  <a:srgbClr val="000000"/>
                </a:solidFill>
                <a:latin typeface="黑体" panose="02010609060101010101" pitchFamily="49" charset="-122"/>
                <a:ea typeface="黑体" panose="02010609060101010101" pitchFamily="49" charset="-122"/>
              </a:rPr>
              <a:t>对苏联：苏联虽然经济逊于美国，但军事和政治十分强大，特别是由于它在战争中的巨大贡献而赢得很高威望。</a:t>
            </a:r>
          </a:p>
          <a:p>
            <a:pPr>
              <a:lnSpc>
                <a:spcPct val="150000"/>
              </a:lnSpc>
            </a:pPr>
            <a:r>
              <a:rPr lang="en-US" altLang="zh-CN" sz="2000" b="1" dirty="0">
                <a:solidFill>
                  <a:srgbClr val="000000"/>
                </a:solidFill>
                <a:latin typeface="黑体" panose="02010609060101010101" pitchFamily="49" charset="-122"/>
                <a:ea typeface="黑体" panose="02010609060101010101" pitchFamily="49" charset="-122"/>
              </a:rPr>
              <a:t>(4)</a:t>
            </a:r>
            <a:r>
              <a:rPr lang="zh-CN" altLang="en-US" sz="2000" b="1" dirty="0">
                <a:solidFill>
                  <a:srgbClr val="000000"/>
                </a:solidFill>
                <a:latin typeface="黑体" panose="02010609060101010101" pitchFamily="49" charset="-122"/>
                <a:ea typeface="黑体" panose="02010609060101010101" pitchFamily="49" charset="-122"/>
              </a:rPr>
              <a:t>对国际格局：第二次世界大战的结束就成为国际格局从欧洲中心走向美苏对峙的两极格局的真正</a:t>
            </a:r>
            <a:r>
              <a:rPr lang="zh-CN" altLang="en-US" sz="2000" b="1" dirty="0" smtClean="0">
                <a:solidFill>
                  <a:srgbClr val="000000"/>
                </a:solidFill>
                <a:latin typeface="黑体" panose="02010609060101010101" pitchFamily="49" charset="-122"/>
                <a:ea typeface="黑体" panose="02010609060101010101" pitchFamily="49" charset="-122"/>
              </a:rPr>
              <a:t>转折点。</a:t>
            </a:r>
            <a:endParaRPr lang="zh-CN" altLang="en-US" sz="2000" dirty="0" smtClean="0">
              <a:solidFill>
                <a:srgbClr val="000000"/>
              </a:solidFill>
              <a:latin typeface="黑体" panose="02010609060101010101" pitchFamily="49" charset="-122"/>
              <a:ea typeface="黑体" panose="02010609060101010101" pitchFamily="49" charset="-122"/>
            </a:endParaRPr>
          </a:p>
          <a:p>
            <a:pPr>
              <a:lnSpc>
                <a:spcPct val="150000"/>
              </a:lnSpc>
            </a:pPr>
            <a:endParaRPr lang="zh-CN" altLang="en-US" sz="2000" dirty="0">
              <a:solidFill>
                <a:srgbClr val="000000"/>
              </a:solidFill>
              <a:latin typeface="黑体" panose="02010609060101010101" pitchFamily="49" charset="-122"/>
              <a:ea typeface="黑体" panose="02010609060101010101" pitchFamily="49" charset="-122"/>
            </a:endParaRPr>
          </a:p>
        </p:txBody>
      </p:sp>
      <p:sp>
        <p:nvSpPr>
          <p:cNvPr id="7" name="矩形 6"/>
          <p:cNvSpPr/>
          <p:nvPr/>
        </p:nvSpPr>
        <p:spPr>
          <a:xfrm>
            <a:off x="183515" y="697865"/>
            <a:ext cx="8521700" cy="5083810"/>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sz="1350" dirty="0">
              <a:solidFill>
                <a:prstClr val="white"/>
              </a:solidFill>
              <a:latin typeface="微软雅黑" panose="020B0503020204020204" pitchFamily="34" charset="-122"/>
            </a:endParaRPr>
          </a:p>
        </p:txBody>
      </p:sp>
      <p:sp>
        <p:nvSpPr>
          <p:cNvPr id="4" name="文本框 3"/>
          <p:cNvSpPr txBox="1"/>
          <p:nvPr/>
        </p:nvSpPr>
        <p:spPr>
          <a:xfrm>
            <a:off x="183515" y="4910455"/>
            <a:ext cx="8294370" cy="706755"/>
          </a:xfrm>
          <a:prstGeom prst="rect">
            <a:avLst/>
          </a:prstGeom>
          <a:noFill/>
        </p:spPr>
        <p:txBody>
          <a:bodyPr wrap="square" rtlCol="0">
            <a:spAutoFit/>
          </a:bodyPr>
          <a:lstStyle/>
          <a:p>
            <a:r>
              <a:rPr lang="zh-CN" altLang="en-US" sz="2000" b="1">
                <a:latin typeface="楷体" panose="02010609060101010101" charset="-122"/>
                <a:ea typeface="楷体" panose="02010609060101010101" charset="-122"/>
                <a:cs typeface="楷体" panose="02010609060101010101" charset="-122"/>
              </a:rPr>
              <a:t>（</a:t>
            </a:r>
            <a:r>
              <a:rPr lang="en-US" altLang="zh-CN" sz="2000" b="1">
                <a:latin typeface="楷体" panose="02010609060101010101" charset="-122"/>
                <a:ea typeface="楷体" panose="02010609060101010101" charset="-122"/>
                <a:cs typeface="楷体" panose="02010609060101010101" charset="-122"/>
              </a:rPr>
              <a:t>5</a:t>
            </a:r>
            <a:r>
              <a:rPr lang="zh-CN" altLang="en-US" sz="2000" b="1">
                <a:latin typeface="楷体" panose="02010609060101010101" charset="-122"/>
                <a:ea typeface="楷体" panose="02010609060101010101" charset="-122"/>
                <a:cs typeface="楷体" panose="02010609060101010101" charset="-122"/>
              </a:rPr>
              <a:t>）对世界：给人类带来前所未有的破坏和灾难，但客观上也</a:t>
            </a:r>
            <a:r>
              <a:rPr lang="zh-CN" altLang="en-US" sz="2000" b="1" dirty="0">
                <a:solidFill>
                  <a:schemeClr val="tx1"/>
                </a:solidFill>
                <a:latin typeface="楷体" panose="02010609060101010101" charset="-122"/>
                <a:ea typeface="楷体" panose="02010609060101010101" charset="-122"/>
                <a:cs typeface="楷体" panose="02010609060101010101" charset="-122"/>
                <a:sym typeface="+mn-ea"/>
              </a:rPr>
              <a:t>成为新技术发展和应用的催化剂，</a:t>
            </a:r>
            <a:r>
              <a:rPr sz="2000" b="1" dirty="0">
                <a:latin typeface="楷体" panose="02010609060101010101" charset="-122"/>
                <a:ea typeface="楷体" panose="02010609060101010101" charset="-122"/>
                <a:cs typeface="楷体" panose="02010609060101010101" charset="-122"/>
                <a:sym typeface="+mn-ea"/>
              </a:rPr>
              <a:t>推动了科学技术的</a:t>
            </a:r>
            <a:r>
              <a:rPr lang="zh-CN" sz="2000" b="1" dirty="0">
                <a:latin typeface="楷体" panose="02010609060101010101" charset="-122"/>
                <a:ea typeface="楷体" panose="02010609060101010101" charset="-122"/>
                <a:cs typeface="楷体" panose="02010609060101010101" charset="-122"/>
                <a:sym typeface="+mn-ea"/>
              </a:rPr>
              <a:t>迅速</a:t>
            </a:r>
            <a:r>
              <a:rPr sz="2000" b="1" dirty="0">
                <a:latin typeface="楷体" panose="02010609060101010101" charset="-122"/>
                <a:ea typeface="楷体" panose="02010609060101010101" charset="-122"/>
                <a:cs typeface="楷体" panose="02010609060101010101" charset="-122"/>
                <a:sym typeface="+mn-ea"/>
              </a:rPr>
              <a:t>发展</a:t>
            </a:r>
            <a:endParaRPr lang="zh-CN" altLang="en-US" sz="20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9512" y="908720"/>
            <a:ext cx="8784976" cy="5472608"/>
          </a:xfrm>
        </p:spPr>
        <p:txBody>
          <a:bodyPr>
            <a:noAutofit/>
          </a:bodyPr>
          <a:lstStyle/>
          <a:p>
            <a:pPr marL="0" indent="0">
              <a:buNone/>
            </a:pPr>
            <a:r>
              <a:rPr lang="zh-CN" altLang="en-US" sz="2800" b="1" dirty="0" smtClean="0">
                <a:latin typeface="+mn-ea"/>
              </a:rPr>
              <a:t>（</a:t>
            </a:r>
            <a:r>
              <a:rPr lang="en-US" altLang="zh-CN" sz="2800" b="1" dirty="0" smtClean="0">
                <a:latin typeface="+mn-ea"/>
              </a:rPr>
              <a:t>1</a:t>
            </a:r>
            <a:r>
              <a:rPr lang="zh-CN" altLang="en-US" sz="2800" b="1" dirty="0" smtClean="0">
                <a:latin typeface="+mn-ea"/>
              </a:rPr>
              <a:t>）根本</a:t>
            </a:r>
            <a:r>
              <a:rPr lang="zh-CN" altLang="en-US" sz="2800" b="1" dirty="0">
                <a:latin typeface="+mn-ea"/>
              </a:rPr>
              <a:t>原因：是世界反法西斯国家的团结</a:t>
            </a:r>
            <a:r>
              <a:rPr lang="zh-CN" altLang="en-US" sz="2800" b="1" dirty="0" smtClean="0">
                <a:latin typeface="+mn-ea"/>
              </a:rPr>
              <a:t>战斗和</a:t>
            </a:r>
            <a:r>
              <a:rPr lang="zh-CN" altLang="en-US" sz="2800" b="1" dirty="0">
                <a:latin typeface="+mn-ea"/>
              </a:rPr>
              <a:t>世界人民的</a:t>
            </a:r>
            <a:r>
              <a:rPr lang="zh-CN" altLang="en-US" sz="2800" b="1" dirty="0" smtClean="0">
                <a:latin typeface="+mn-ea"/>
              </a:rPr>
              <a:t>支持；</a:t>
            </a:r>
            <a:endParaRPr lang="en-US" altLang="zh-CN" sz="2800" b="1" dirty="0" smtClean="0">
              <a:latin typeface="+mn-ea"/>
            </a:endParaRPr>
          </a:p>
          <a:p>
            <a:pPr marL="0" indent="0">
              <a:buNone/>
            </a:pPr>
            <a:r>
              <a:rPr lang="zh-CN" altLang="en-US" sz="2800" b="1" dirty="0" smtClean="0">
                <a:latin typeface="+mn-ea"/>
              </a:rPr>
              <a:t>（</a:t>
            </a:r>
            <a:r>
              <a:rPr lang="en-US" altLang="zh-CN" sz="2800" b="1" dirty="0" smtClean="0">
                <a:latin typeface="+mn-ea"/>
              </a:rPr>
              <a:t>2</a:t>
            </a:r>
            <a:r>
              <a:rPr lang="zh-CN" altLang="en-US" sz="2800" b="1" dirty="0">
                <a:latin typeface="+mn-ea"/>
              </a:rPr>
              <a:t>）战争性质的正义性，得到人民的支持。中、美、英、苏等同盟国进行的反法西斯战争</a:t>
            </a:r>
            <a:r>
              <a:rPr lang="en-US" altLang="zh-CN" sz="2800" b="1" dirty="0">
                <a:latin typeface="+mn-ea"/>
              </a:rPr>
              <a:t>,</a:t>
            </a:r>
            <a:r>
              <a:rPr lang="zh-CN" altLang="en-US" sz="2800" b="1" dirty="0">
                <a:latin typeface="+mn-ea"/>
              </a:rPr>
              <a:t>旨在反对法西斯的侵略扩张</a:t>
            </a:r>
            <a:r>
              <a:rPr lang="en-US" altLang="zh-CN" sz="2800" b="1" dirty="0">
                <a:latin typeface="+mn-ea"/>
              </a:rPr>
              <a:t>,</a:t>
            </a:r>
            <a:r>
              <a:rPr lang="zh-CN" altLang="en-US" sz="2800" b="1" dirty="0">
                <a:latin typeface="+mn-ea"/>
              </a:rPr>
              <a:t>维护国家领土和主权的完整</a:t>
            </a:r>
            <a:r>
              <a:rPr lang="en-US" altLang="zh-CN" sz="2800" b="1" dirty="0">
                <a:latin typeface="+mn-ea"/>
              </a:rPr>
              <a:t>,</a:t>
            </a:r>
            <a:r>
              <a:rPr lang="zh-CN" altLang="en-US" sz="2800" b="1" dirty="0">
                <a:latin typeface="+mn-ea"/>
              </a:rPr>
              <a:t>保卫人民的生命和财产安全</a:t>
            </a:r>
            <a:r>
              <a:rPr lang="en-US" altLang="zh-CN" sz="2800" b="1" dirty="0">
                <a:latin typeface="+mn-ea"/>
              </a:rPr>
              <a:t>,</a:t>
            </a:r>
            <a:r>
              <a:rPr lang="zh-CN" altLang="en-US" sz="2800" b="1" dirty="0">
                <a:latin typeface="+mn-ea"/>
              </a:rPr>
              <a:t>是正义的战争；</a:t>
            </a:r>
          </a:p>
          <a:p>
            <a:pPr marL="0" indent="0">
              <a:buNone/>
            </a:pPr>
            <a:r>
              <a:rPr lang="zh-CN" altLang="en-US" sz="2800" b="1" dirty="0" smtClean="0">
                <a:latin typeface="+mn-ea"/>
              </a:rPr>
              <a:t>（</a:t>
            </a:r>
            <a:r>
              <a:rPr lang="en-US" altLang="zh-CN" sz="2800" b="1" dirty="0" smtClean="0">
                <a:latin typeface="+mn-ea"/>
              </a:rPr>
              <a:t>3</a:t>
            </a:r>
            <a:r>
              <a:rPr lang="zh-CN" altLang="en-US" sz="2800" b="1" dirty="0" smtClean="0">
                <a:latin typeface="+mn-ea"/>
              </a:rPr>
              <a:t>）</a:t>
            </a:r>
            <a:r>
              <a:rPr lang="zh-CN" altLang="en-US" sz="2800" b="1" dirty="0">
                <a:latin typeface="+mn-ea"/>
              </a:rPr>
              <a:t>世界反法西斯同盟的建立</a:t>
            </a:r>
            <a:r>
              <a:rPr lang="en-US" altLang="zh-CN" sz="2800" b="1" dirty="0">
                <a:latin typeface="+mn-ea"/>
              </a:rPr>
              <a:t>,</a:t>
            </a:r>
            <a:r>
              <a:rPr lang="zh-CN" altLang="en-US" sz="2800" b="1" dirty="0">
                <a:latin typeface="+mn-ea"/>
              </a:rPr>
              <a:t>团结</a:t>
            </a:r>
            <a:r>
              <a:rPr lang="zh-CN" altLang="en-US" sz="2800" b="1" dirty="0" smtClean="0">
                <a:latin typeface="+mn-ea"/>
              </a:rPr>
              <a:t>协作；</a:t>
            </a:r>
            <a:endParaRPr lang="zh-CN" altLang="en-US" sz="2800" b="1" dirty="0">
              <a:latin typeface="+mn-ea"/>
            </a:endParaRPr>
          </a:p>
          <a:p>
            <a:pPr marL="0" indent="0">
              <a:buNone/>
            </a:pPr>
            <a:r>
              <a:rPr lang="zh-CN" altLang="en-US" sz="2800" b="1" dirty="0" smtClean="0">
                <a:latin typeface="+mn-ea"/>
              </a:rPr>
              <a:t>（</a:t>
            </a:r>
            <a:r>
              <a:rPr lang="en-US" altLang="zh-CN" sz="2800" b="1" dirty="0" smtClean="0">
                <a:latin typeface="+mn-ea"/>
              </a:rPr>
              <a:t>4</a:t>
            </a:r>
            <a:r>
              <a:rPr lang="zh-CN" altLang="en-US" sz="2800" b="1" dirty="0" smtClean="0">
                <a:latin typeface="+mn-ea"/>
              </a:rPr>
              <a:t>）正确的战略指导，通过</a:t>
            </a:r>
            <a:r>
              <a:rPr lang="zh-CN" altLang="en-US" sz="2800" b="1" dirty="0">
                <a:latin typeface="+mn-ea"/>
              </a:rPr>
              <a:t>一系列国际会议</a:t>
            </a:r>
            <a:r>
              <a:rPr lang="zh-CN" altLang="en-US" sz="2800" b="1" dirty="0" smtClean="0">
                <a:latin typeface="+mn-ea"/>
              </a:rPr>
              <a:t>决定；</a:t>
            </a:r>
            <a:endParaRPr lang="zh-CN" altLang="en-US" sz="2800" b="1" dirty="0">
              <a:latin typeface="+mn-ea"/>
            </a:endParaRPr>
          </a:p>
          <a:p>
            <a:pPr marL="0" indent="0">
              <a:buNone/>
            </a:pPr>
            <a:r>
              <a:rPr lang="zh-CN" altLang="en-US" sz="2800" b="1" dirty="0" smtClean="0">
                <a:latin typeface="+mn-ea"/>
              </a:rPr>
              <a:t>（</a:t>
            </a:r>
            <a:r>
              <a:rPr lang="en-US" altLang="zh-CN" sz="2800" b="1" dirty="0" smtClean="0">
                <a:latin typeface="+mn-ea"/>
              </a:rPr>
              <a:t>5</a:t>
            </a:r>
            <a:r>
              <a:rPr lang="zh-CN" altLang="en-US" sz="2800" b="1" dirty="0">
                <a:latin typeface="+mn-ea"/>
              </a:rPr>
              <a:t>）美、苏、英、中大国的积极协调和巨大</a:t>
            </a:r>
            <a:r>
              <a:rPr lang="zh-CN" altLang="en-US" sz="2800" b="1" dirty="0" smtClean="0">
                <a:latin typeface="+mn-ea"/>
              </a:rPr>
              <a:t>贡献。调动</a:t>
            </a:r>
            <a:r>
              <a:rPr lang="zh-CN" altLang="en-US" sz="2800" b="1" dirty="0">
                <a:latin typeface="+mn-ea"/>
              </a:rPr>
              <a:t>了强大的人力、物力和财力资源，将战争潜力转化为战争实力</a:t>
            </a:r>
            <a:r>
              <a:rPr lang="en-US" altLang="zh-CN" sz="2800" b="1" dirty="0">
                <a:latin typeface="+mn-ea"/>
              </a:rPr>
              <a:t>,</a:t>
            </a:r>
            <a:r>
              <a:rPr lang="zh-CN" altLang="en-US" sz="2800" b="1" dirty="0">
                <a:latin typeface="+mn-ea"/>
              </a:rPr>
              <a:t>是反法西斯战争胜利的另一个主要</a:t>
            </a:r>
            <a:r>
              <a:rPr lang="zh-CN" altLang="en-US" sz="2800" b="1" dirty="0" smtClean="0">
                <a:latin typeface="+mn-ea"/>
              </a:rPr>
              <a:t>原因。</a:t>
            </a:r>
            <a:endParaRPr lang="zh-CN" altLang="en-US" sz="2800" b="1" dirty="0">
              <a:latin typeface="+mn-ea"/>
            </a:endParaRPr>
          </a:p>
        </p:txBody>
      </p:sp>
      <p:sp>
        <p:nvSpPr>
          <p:cNvPr id="4" name="标题 1"/>
          <p:cNvSpPr txBox="1"/>
          <p:nvPr/>
        </p:nvSpPr>
        <p:spPr>
          <a:xfrm>
            <a:off x="28733" y="0"/>
            <a:ext cx="9144000" cy="820422"/>
          </a:xfrm>
          <a:prstGeom prst="rect">
            <a:avLst/>
          </a:prstGeom>
          <a:solidFill>
            <a:schemeClr val="bg2">
              <a:lumMod val="75000"/>
            </a:schemeClr>
          </a:solidFill>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zh-CN" altLang="en-US" sz="4000" b="1" smtClean="0">
                <a:solidFill>
                  <a:srgbClr val="FF0000"/>
                </a:solidFill>
                <a:latin typeface="+mj-ea"/>
              </a:rPr>
              <a:t>思考总结：反法西斯战争胜利的原因</a:t>
            </a:r>
            <a:endParaRPr lang="zh-CN" altLang="en-US" sz="4000" b="1" dirty="0">
              <a:solidFill>
                <a:srgbClr val="FF0000"/>
              </a:solidFill>
              <a:latin typeface="+mj-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13142"/>
            <a:ext cx="5400600" cy="764704"/>
          </a:xfrm>
          <a:solidFill>
            <a:schemeClr val="bg2">
              <a:lumMod val="75000"/>
            </a:schemeClr>
          </a:solidFill>
        </p:spPr>
        <p:txBody>
          <a:bodyPr>
            <a:normAutofit/>
          </a:bodyPr>
          <a:lstStyle/>
          <a:p>
            <a:r>
              <a:rPr lang="zh-CN" altLang="en-US" sz="4000" b="1" dirty="0">
                <a:solidFill>
                  <a:schemeClr val="tx1"/>
                </a:solidFill>
              </a:rPr>
              <a:t>第二次世界大战</a:t>
            </a:r>
            <a:r>
              <a:rPr lang="zh-CN" altLang="en-US" sz="4000" b="1" dirty="0" smtClean="0">
                <a:solidFill>
                  <a:schemeClr val="tx1"/>
                </a:solidFill>
              </a:rPr>
              <a:t>的启示</a:t>
            </a:r>
            <a:endParaRPr lang="zh-CN" altLang="en-US" sz="4000" b="1" dirty="0">
              <a:solidFill>
                <a:schemeClr val="tx1"/>
              </a:solidFill>
            </a:endParaRPr>
          </a:p>
        </p:txBody>
      </p:sp>
      <p:sp>
        <p:nvSpPr>
          <p:cNvPr id="3" name="内容占位符 2"/>
          <p:cNvSpPr>
            <a:spLocks noGrp="1"/>
          </p:cNvSpPr>
          <p:nvPr>
            <p:ph idx="1"/>
          </p:nvPr>
        </p:nvSpPr>
        <p:spPr>
          <a:xfrm>
            <a:off x="251520" y="980728"/>
            <a:ext cx="8640960" cy="5400600"/>
          </a:xfrm>
        </p:spPr>
        <p:txBody>
          <a:bodyPr>
            <a:noAutofit/>
          </a:bodyPr>
          <a:lstStyle/>
          <a:p>
            <a:pPr marL="0" indent="0">
              <a:buNone/>
            </a:pPr>
            <a:r>
              <a:rPr lang="en-US" altLang="zh-CN" sz="2800" b="1" dirty="0">
                <a:latin typeface="+mn-ea"/>
              </a:rPr>
              <a:t>1</a:t>
            </a:r>
            <a:r>
              <a:rPr lang="zh-CN" altLang="en-US" sz="2800" b="1" dirty="0">
                <a:latin typeface="+mn-ea"/>
              </a:rPr>
              <a:t>、法西斯主义是人类共同的敌人</a:t>
            </a:r>
            <a:r>
              <a:rPr lang="zh-CN" altLang="en-US" sz="2800" b="1" dirty="0" smtClean="0">
                <a:latin typeface="+mn-ea"/>
              </a:rPr>
              <a:t>，不能姑息养奸；</a:t>
            </a:r>
            <a:endParaRPr lang="zh-CN" altLang="en-US" sz="2800" b="1" dirty="0">
              <a:latin typeface="+mn-ea"/>
            </a:endParaRPr>
          </a:p>
          <a:p>
            <a:pPr marL="0" indent="0">
              <a:buNone/>
            </a:pPr>
            <a:r>
              <a:rPr lang="en-US" altLang="zh-CN" sz="2800" b="1" dirty="0">
                <a:latin typeface="+mn-ea"/>
              </a:rPr>
              <a:t>2</a:t>
            </a:r>
            <a:r>
              <a:rPr lang="zh-CN" altLang="en-US" sz="2800" b="1" dirty="0">
                <a:latin typeface="+mn-ea"/>
              </a:rPr>
              <a:t>、国际社会中不能以牺牲他国的利益来保全</a:t>
            </a:r>
            <a:r>
              <a:rPr lang="zh-CN" altLang="en-US" sz="2800" b="1" dirty="0" smtClean="0">
                <a:latin typeface="+mn-ea"/>
              </a:rPr>
              <a:t>自己；</a:t>
            </a:r>
            <a:endParaRPr lang="zh-CN" altLang="en-US" sz="2800" b="1" dirty="0">
              <a:latin typeface="+mn-ea"/>
            </a:endParaRPr>
          </a:p>
          <a:p>
            <a:pPr marL="0" indent="0">
              <a:buNone/>
            </a:pPr>
            <a:r>
              <a:rPr lang="en-US" altLang="zh-CN" sz="2800" b="1" dirty="0">
                <a:latin typeface="+mn-ea"/>
              </a:rPr>
              <a:t>3</a:t>
            </a:r>
            <a:r>
              <a:rPr lang="zh-CN" altLang="en-US" sz="2800" b="1" dirty="0">
                <a:latin typeface="+mn-ea"/>
              </a:rPr>
              <a:t>、所有国家都应该互不侵犯、与不干涉内政、和平共处，任何霸权主义的行为</a:t>
            </a:r>
            <a:r>
              <a:rPr lang="zh-CN" altLang="en-US" sz="2800" b="1" dirty="0" smtClean="0">
                <a:latin typeface="+mn-ea"/>
              </a:rPr>
              <a:t>都是</a:t>
            </a:r>
            <a:r>
              <a:rPr lang="zh-CN" altLang="en-US" sz="2800" b="1" dirty="0">
                <a:latin typeface="+mn-ea"/>
              </a:rPr>
              <a:t>不得人心</a:t>
            </a:r>
            <a:r>
              <a:rPr lang="zh-CN" altLang="en-US" sz="2800" b="1" dirty="0" smtClean="0">
                <a:latin typeface="+mn-ea"/>
              </a:rPr>
              <a:t>的；  </a:t>
            </a:r>
            <a:endParaRPr lang="zh-CN" altLang="en-US" sz="2800" b="1" dirty="0">
              <a:latin typeface="+mn-ea"/>
            </a:endParaRPr>
          </a:p>
          <a:p>
            <a:pPr marL="0" indent="0">
              <a:buNone/>
            </a:pPr>
            <a:r>
              <a:rPr lang="en-US" altLang="zh-CN" sz="2800" b="1" dirty="0">
                <a:latin typeface="+mn-ea"/>
              </a:rPr>
              <a:t>4</a:t>
            </a:r>
            <a:r>
              <a:rPr lang="zh-CN" altLang="en-US" sz="2800" b="1" dirty="0">
                <a:latin typeface="+mn-ea"/>
              </a:rPr>
              <a:t>、和平来之不易，悲剧决不能</a:t>
            </a:r>
            <a:r>
              <a:rPr lang="zh-CN" altLang="en-US" sz="2800" b="1" dirty="0" smtClean="0">
                <a:latin typeface="+mn-ea"/>
              </a:rPr>
              <a:t>重演；</a:t>
            </a:r>
            <a:endParaRPr lang="zh-CN" altLang="en-US" sz="2800" b="1" dirty="0">
              <a:latin typeface="+mn-ea"/>
            </a:endParaRPr>
          </a:p>
          <a:p>
            <a:pPr marL="0" indent="0">
              <a:buNone/>
            </a:pPr>
            <a:r>
              <a:rPr lang="en-US" altLang="zh-CN" sz="2800" b="1" dirty="0">
                <a:latin typeface="+mn-ea"/>
              </a:rPr>
              <a:t>5</a:t>
            </a:r>
            <a:r>
              <a:rPr lang="zh-CN" altLang="en-US" sz="2800" b="1" dirty="0">
                <a:latin typeface="+mn-ea"/>
              </a:rPr>
              <a:t>、人民是战胜法西斯的决定力量，是推动历史前进的真正</a:t>
            </a:r>
            <a:r>
              <a:rPr lang="zh-CN" altLang="en-US" sz="2800" b="1" dirty="0" smtClean="0">
                <a:latin typeface="+mn-ea"/>
              </a:rPr>
              <a:t>动力；</a:t>
            </a:r>
            <a:endParaRPr lang="zh-CN" altLang="en-US" sz="2800" b="1" dirty="0">
              <a:latin typeface="+mn-ea"/>
            </a:endParaRPr>
          </a:p>
          <a:p>
            <a:pPr marL="0" indent="0">
              <a:buNone/>
            </a:pPr>
            <a:r>
              <a:rPr lang="en-US" altLang="zh-CN" sz="2800" b="1" dirty="0">
                <a:latin typeface="+mn-ea"/>
              </a:rPr>
              <a:t>6</a:t>
            </a:r>
            <a:r>
              <a:rPr lang="zh-CN" altLang="en-US" sz="2800" b="1" dirty="0">
                <a:latin typeface="+mn-ea"/>
              </a:rPr>
              <a:t>、不同社会制度和意识形态的国家在平等的基础上能够联合起来，对付人类生存与发展面临的</a:t>
            </a:r>
            <a:r>
              <a:rPr lang="zh-CN" altLang="en-US" sz="2800" b="1" dirty="0" smtClean="0">
                <a:latin typeface="+mn-ea"/>
              </a:rPr>
              <a:t>挑战； </a:t>
            </a:r>
            <a:endParaRPr lang="zh-CN" altLang="en-US" sz="2800" b="1" dirty="0">
              <a:latin typeface="+mn-ea"/>
            </a:endParaRPr>
          </a:p>
          <a:p>
            <a:pPr marL="0" indent="0">
              <a:buNone/>
            </a:pPr>
            <a:r>
              <a:rPr lang="en-US" altLang="zh-CN" sz="2800" b="1" dirty="0">
                <a:latin typeface="+mn-ea"/>
              </a:rPr>
              <a:t>7</a:t>
            </a:r>
            <a:r>
              <a:rPr lang="zh-CN" altLang="en-US" sz="2800" b="1" dirty="0">
                <a:latin typeface="+mn-ea"/>
              </a:rPr>
              <a:t>、人类的命运休戚相关，要加强国际合作，才能求得共同发展</a:t>
            </a:r>
            <a:r>
              <a:rPr lang="zh-CN" altLang="en-US" sz="2800" b="1" dirty="0" smtClean="0">
                <a:latin typeface="+mn-ea"/>
              </a:rPr>
              <a:t>。</a:t>
            </a:r>
            <a:endParaRPr lang="zh-CN" altLang="en-US" sz="2800" b="1" dirty="0">
              <a:latin typeface="+mn-ea"/>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fbbcf20d-7f37-47af-aef6-22807b6b3b43}"/>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69c9605f-0477-4b64-bc21-204c3753e57b}"/>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2799</Words>
  <Application>WPS 演示</Application>
  <PresentationFormat>全屏显示(4:3)</PresentationFormat>
  <Paragraphs>212</Paragraphs>
  <Slides>24</Slides>
  <Notes>1</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第二次世界大战的启示</vt:lpstr>
    </vt:vector>
  </TitlesOfParts>
  <Company>Sky123.Org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第17课    第二次世界大战与战后国际秩序的形成</dc:title>
  <dc:creator>Sky123.Org</dc:creator>
  <cp:lastModifiedBy>常海燕</cp:lastModifiedBy>
  <cp:revision>162</cp:revision>
  <dcterms:created xsi:type="dcterms:W3CDTF">2018-09-25T00:33:00Z</dcterms:created>
  <dcterms:modified xsi:type="dcterms:W3CDTF">2020-06-28T06:30:34Z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