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412" r:id="rId4"/>
    <p:sldId id="414" r:id="rId5"/>
    <p:sldId id="415" r:id="rId6"/>
    <p:sldId id="417" r:id="rId7"/>
    <p:sldId id="419" r:id="rId8"/>
    <p:sldId id="418" r:id="rId9"/>
    <p:sldId id="421" r:id="rId10"/>
    <p:sldId id="335" r:id="rId11"/>
    <p:sldId id="336" r:id="rId12"/>
    <p:sldId id="355" r:id="rId13"/>
    <p:sldId id="358" r:id="rId14"/>
    <p:sldId id="359" r:id="rId15"/>
    <p:sldId id="368" r:id="rId16"/>
    <p:sldId id="369" r:id="rId17"/>
    <p:sldId id="370" r:id="rId18"/>
    <p:sldId id="371" r:id="rId19"/>
    <p:sldId id="372" r:id="rId20"/>
    <p:sldId id="373" r:id="rId21"/>
    <p:sldId id="376" r:id="rId22"/>
    <p:sldId id="377" r:id="rId23"/>
    <p:sldId id="379" r:id="rId24"/>
    <p:sldId id="317" r:id="rId25"/>
    <p:sldId id="380" r:id="rId26"/>
    <p:sldId id="521" r:id="rId27"/>
    <p:sldId id="540" r:id="rId28"/>
  </p:sldIdLst>
  <p:sldSz cx="9144000" cy="5143500" type="screen16x9"/>
  <p:notesSz cx="6858000" cy="9144000"/>
  <p:custDataLst>
    <p:tags r:id="rId29"/>
  </p:custDataLst>
  <p:defaultTextStyle>
    <a:defPPr>
      <a:defRPr lang="en-US"/>
    </a:defPPr>
    <a:lvl1pPr marL="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74C1A8A3-306A-4EB7-A6B1-4F7E0EB9C5D6}" styleName="中度样式 3 - 强调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</a:seCell>
    <a:swCell>
      <a:tcTxStyle b="on">
        <a:fontRef idx="minor">
          <a:scrgbClr r="0" g="0" b="0"/>
        </a:fontRef>
        <a:schemeClr val="dk1"/>
      </a:tcTx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90"/>
      </p:cViewPr>
      <p:guideLst>
        <p:guide orient="horz" pos="1620"/>
        <p:guide pos="293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tags" Target="tags/tag5.xml" /><Relationship Id="rId3" Type="http://schemas.openxmlformats.org/officeDocument/2006/relationships/slide" Target="slides/slide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B3C30-DE0F-4DEF-A7D6-735079F9F32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E8659-D66C-45B4-AC4A-F34E7782E76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05740" rIns="205740" anchor="ctr" anchorCtr="1">
            <a:normAutofit/>
          </a:bodyPr>
          <a:lstStyle>
            <a:lvl1pPr algn="ctr">
              <a:defRPr sz="29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3264408"/>
            <a:ext cx="5101209" cy="92992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 userDrawn="1"/>
        </p:nvSpPr>
        <p:spPr>
          <a:xfrm>
            <a:off x="2581481" y="2020212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www.1ppt.com/sucai/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www.1ppt.com/fanwen/     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www.1ppt.com/jiaoan/       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www.1ppt.com/kejian/shuxue/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www.1ppt.com/kejian/meishu/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www.1ppt.com/kejian/wuli/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www.1ppt.com/kejian/shengwu/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E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www.1ppt.com/kejian/lishi/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E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05740" rIns="205740" anchor="ctr" anchorCtr="1">
            <a:normAutofit/>
          </a:bodyPr>
          <a:lstStyle>
            <a:lvl1pPr>
              <a:defRPr sz="29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3264349"/>
            <a:ext cx="5101209" cy="94881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6434" y="1978533"/>
            <a:ext cx="3203828" cy="23264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1978533"/>
            <a:ext cx="3202685" cy="23264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77" y="1735075"/>
            <a:ext cx="3202686" cy="528065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00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577" y="2357438"/>
            <a:ext cx="3202686" cy="19475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2357438"/>
            <a:ext cx="3190113" cy="194758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1735075"/>
            <a:ext cx="3202686" cy="528065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00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3504" y="1682871"/>
            <a:ext cx="3364992" cy="856123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17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603504"/>
            <a:ext cx="3611880" cy="3936492"/>
          </a:xfrm>
        </p:spPr>
        <p:txBody>
          <a:bodyPr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00">
                <a:solidFill>
                  <a:srgbClr val="FFFFFF"/>
                </a:solidFill>
              </a:defRPr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03504" y="4677156"/>
            <a:ext cx="3843598" cy="24003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6392" y="1682871"/>
            <a:ext cx="3371249" cy="85098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17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51435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24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8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00">
                <a:solidFill>
                  <a:srgbClr val="FFFFFF"/>
                </a:solidFill>
              </a:defRPr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03504" y="4677156"/>
            <a:ext cx="3843598" cy="24003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702945"/>
            <a:ext cx="973956" cy="373761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3352" y="702945"/>
            <a:ext cx="4648867" cy="373761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EA38A-CA49-4C77-8722-FB2E652CE15C}" type="datetime1">
              <a:rPr lang="zh-CN" altLang="en-US"/>
              <a:t/>
            </a:fld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幻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89604-2612-45FA-B890-7E1556B5758D}" type="slidenum">
              <a:rPr lang="zh-CN" altLang="en-US"/>
              <a:t/>
            </a:fld>
            <a:endParaRPr lang="zh-CN" altLang="en-US" sz="135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lvl="1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lvl="3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lvl="4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lvl="5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lvl="6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lvl="7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lvl="8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05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lvl="1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lvl="3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lvl="4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lvl="5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lvl="6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lvl="7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lvl="8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zh-CN" sz="105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lvl="1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lvl="3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lvl="4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lvl="5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lvl="6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lvl="7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lvl="8" indent="0" algn="l" defTabSz="6858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35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F6A130-0EC1-44FD-BCB6-E22361489DC6}" type="slidenum">
              <a:rPr lang="en-US" altLang="zh-CN" sz="1050"/>
              <a:t/>
            </a:fld>
            <a:endParaRPr lang="zh-CN" altLang="zh-CN" sz="1050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D997B5FA-0921-464F-AAE1-844C04324D75}" type="datetimeFigureOut">
              <a:rPr lang="zh-CN" altLang="en-US" sz="900" kern="1200">
                <a:solidFill>
                  <a:prstClr val="black">
                    <a:tint val="75000"/>
                  </a:prstClr>
                </a:solidFill>
                <a:latin typeface="Calibri"/>
                <a:ea typeface="宋体" panose="02010600030101010101" pitchFamily="2" charset="-122"/>
                <a:cs typeface="+mn-cs"/>
              </a:rPr>
              <a:t/>
            </a:fld>
            <a:endParaRPr lang="zh-CN" altLang="en-US" sz="900" kern="1200">
              <a:solidFill>
                <a:prstClr val="black">
                  <a:tint val="75000"/>
                </a:prstClr>
              </a:solidFill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900" kern="1200">
              <a:solidFill>
                <a:prstClr val="black">
                  <a:tint val="75000"/>
                </a:prstClr>
              </a:solidFill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565CE74E-AB26-4998-AD42-012C4C1AD076}" type="slidenum">
              <a:rPr lang="zh-CN" altLang="en-US" sz="900" kern="1200">
                <a:solidFill>
                  <a:prstClr val="black">
                    <a:tint val="75000"/>
                  </a:prstClr>
                </a:solidFill>
                <a:latin typeface="Calibri"/>
                <a:ea typeface="宋体" panose="02010600030101010101" pitchFamily="2" charset="-122"/>
                <a:cs typeface="+mn-cs"/>
              </a:rPr>
              <a:t/>
            </a:fld>
            <a:endParaRPr lang="zh-CN" altLang="en-US" sz="900" kern="1200">
              <a:solidFill>
                <a:prstClr val="black">
                  <a:tint val="75000"/>
                </a:prstClr>
              </a:solidFill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73352" y="723519"/>
            <a:ext cx="5797296" cy="89154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37160" tIns="137160" rIns="137160" bIns="13716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3352" y="1978534"/>
            <a:ext cx="5797296" cy="232648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6072" y="4679112"/>
            <a:ext cx="2065310" cy="24297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8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E44DC1A2-D8B6-4208-825C-E29E89E6831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0150" y="4677156"/>
            <a:ext cx="4425892" cy="240030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8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9192" y="4663440"/>
            <a:ext cx="274320" cy="27432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3716" tIns="34290" rIns="13716" bIns="34290" rtlCol="0" anchor="ctr">
            <a:noAutofit/>
          </a:bodyPr>
          <a:lstStyle>
            <a:lvl1pPr algn="ctr">
              <a:defRPr sz="800" spc="0" baseline="0">
                <a:solidFill>
                  <a:srgbClr val="FFFFFF"/>
                </a:solidFill>
              </a:defRPr>
            </a:lvl1pPr>
          </a:lstStyle>
          <a:p>
            <a:fld id="{A2080746-DE73-454A-9653-7D9A36B5D97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iming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100" kern="1200" cap="all" spc="15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29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143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858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572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8488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1315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33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41224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png" /><Relationship Id="rId5" Type="http://schemas.openxmlformats.org/officeDocument/2006/relationships/image" Target="../media/image6.png" /><Relationship Id="rId6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tags" Target="../tags/tag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2.xml" /><Relationship Id="rId3" Type="http://schemas.openxmlformats.org/officeDocument/2006/relationships/image" Target="../media/image2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38567" y="943707"/>
            <a:ext cx="6743700" cy="898357"/>
          </a:xfrm>
          <a:noFill/>
        </p:spPr>
        <p:txBody>
          <a:bodyPr>
            <a:normAutofit/>
          </a:bodyPr>
          <a:lstStyle/>
          <a:p>
            <a:r>
              <a:rPr lang="zh-CN" altLang="en-US" sz="4100" b="1">
                <a:latin typeface="江西拙楷" panose="02010600040101010101" pitchFamily="2" charset="-122"/>
                <a:ea typeface="江西拙楷" panose="02010600040101010101" pitchFamily="2" charset="-122"/>
                <a:cs typeface="微软雅黑" panose="020b0503020204020204" pitchFamily="34" charset="-122"/>
              </a:rPr>
              <a:t>第</a:t>
            </a:r>
            <a:r>
              <a:rPr lang="en-US" altLang="zh-CN" sz="4100" b="1">
                <a:latin typeface="江西拙楷" panose="02010600040101010101" pitchFamily="2" charset="-122"/>
                <a:ea typeface="江西拙楷" panose="02010600040101010101" pitchFamily="2" charset="-122"/>
                <a:cs typeface="微软雅黑" panose="020b0503020204020204" pitchFamily="34" charset="-122"/>
              </a:rPr>
              <a:t>9</a:t>
            </a:r>
            <a:r>
              <a:rPr lang="zh-CN" altLang="en-US" sz="4100" b="1">
                <a:latin typeface="江西拙楷" panose="02010600040101010101" pitchFamily="2" charset="-122"/>
                <a:ea typeface="江西拙楷" panose="02010600040101010101" pitchFamily="2" charset="-122"/>
                <a:cs typeface="微软雅黑" panose="020b0503020204020204" pitchFamily="34" charset="-122"/>
              </a:rPr>
              <a:t>课 两宋的政治和军事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 useBgFill="1">
        <p:nvSpPr>
          <p:cNvPr id="10" name="TextBox 9"/>
          <p:cNvSpPr txBox="1"/>
          <p:nvPr/>
        </p:nvSpPr>
        <p:spPr>
          <a:xfrm>
            <a:off x="4932997" y="3638074"/>
            <a:ext cx="3702368" cy="1384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15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960</a:t>
            </a:r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年，后周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禁军统帅赵匡胤</a:t>
            </a:r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发动陈桥驿兵变夺取帝位，建立宋朝，定都东京，史称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北宋</a:t>
            </a:r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。北宋建立后相继灭掉南方的几个割据政权和北方的北汉，结束了五代十国的分裂局面。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08" y="734802"/>
            <a:ext cx="4554599" cy="4071461"/>
          </a:xfrm>
          <a:prstGeom prst="rect">
            <a:avLst/>
          </a:prstGeom>
        </p:spPr>
      </p:pic>
      <p:pic>
        <p:nvPicPr>
          <p:cNvPr id="20" name="图片 19" descr="C:/Users/lenovo/AppData/Local/Temp/picturescale_20201007223216/output_20201007223217.pngoutput_202010072232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984" y="536258"/>
            <a:ext cx="2308384" cy="299608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0" y="0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一、重整河山之中央集权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 descr="C:\Users\Administrator\Desktop\所需图片\宋\新建文件夹\微信图片_20200808211927_副本_副本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64" b="48414"/>
          <a:stretch>
            <a:fillRect/>
          </a:stretch>
        </p:blipFill>
        <p:spPr bwMode="auto">
          <a:xfrm>
            <a:off x="-55748" y="572919"/>
            <a:ext cx="1810701" cy="1387076"/>
          </a:xfrm>
          <a:prstGeom prst="rect">
            <a:avLst/>
          </a:prstGeom>
          <a:noFill/>
        </p:spPr>
      </p:pic>
      <p:pic>
        <p:nvPicPr>
          <p:cNvPr id="6147" name="Picture 3" descr="C:\Users\Administrator\Desktop\所需图片\宋\新建文件夹\微信图片_20200816203841_副本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tretch>
            <a:fillRect/>
          </a:stretch>
        </p:blipFill>
        <p:spPr bwMode="auto">
          <a:xfrm flipH="1">
            <a:off x="289060" y="2333390"/>
            <a:ext cx="1120619" cy="1493291"/>
          </a:xfrm>
          <a:prstGeom prst="rect">
            <a:avLst/>
          </a:prstGeom>
          <a:noFill/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66" y="897732"/>
            <a:ext cx="3530441" cy="2791301"/>
          </a:xfrm>
          <a:prstGeom prst="rect">
            <a:avLst/>
          </a:prstGeom>
        </p:spPr>
      </p:pic>
      <p:sp>
        <p:nvSpPr>
          <p:cNvPr id="29706" name="矩形 29705"/>
          <p:cNvSpPr/>
          <p:nvPr/>
        </p:nvSpPr>
        <p:spPr>
          <a:xfrm>
            <a:off x="1755458" y="1024146"/>
            <a:ext cx="3519011" cy="646331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“自唐季以来数十年，帝王凡易八姓，战斗不息，生民涂地，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其故何也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？”</a:t>
            </a:r>
            <a:r>
              <a:rPr lang="zh-CN" altLang="en-US" sz="1200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                                                       </a:t>
            </a:r>
            <a:endParaRPr lang="en-US" altLang="zh-CN" sz="1200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54982" y="2399824"/>
            <a:ext cx="3519011" cy="12926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altLang="zh-CN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“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此无他故，</a:t>
            </a:r>
            <a:r>
              <a:rPr lang="zh-CN" altLang="en-US" sz="21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方镇太重，君弱臣强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而已。今所以治之，亦无他奇巧，惟</a:t>
            </a:r>
            <a:r>
              <a:rPr lang="zh-CN" altLang="en-US" sz="21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稍夺其权，制其钱谷</a:t>
            </a:r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，</a:t>
            </a:r>
            <a:r>
              <a:rPr lang="zh-CN" altLang="en-US" sz="21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收其精兵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，则天下自安矣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。”</a:t>
            </a:r>
          </a:p>
        </p:txBody>
      </p:sp>
      <p:sp>
        <p:nvSpPr>
          <p:cNvPr id="29709" name="矩形 29708"/>
          <p:cNvSpPr/>
          <p:nvPr/>
        </p:nvSpPr>
        <p:spPr>
          <a:xfrm>
            <a:off x="3559969" y="3907051"/>
            <a:ext cx="1307306" cy="415498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方镇太重</a:t>
            </a:r>
          </a:p>
        </p:txBody>
      </p:sp>
      <p:sp>
        <p:nvSpPr>
          <p:cNvPr id="29711" name="矩形 29710"/>
          <p:cNvSpPr/>
          <p:nvPr/>
        </p:nvSpPr>
        <p:spPr>
          <a:xfrm>
            <a:off x="3559492" y="4433307"/>
            <a:ext cx="1307783" cy="415498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君弱臣强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84" y="4023360"/>
            <a:ext cx="3095625" cy="744379"/>
          </a:xfrm>
          <a:prstGeom prst="rect">
            <a:avLst/>
          </a:prstGeom>
        </p:spPr>
      </p:pic>
      <p:sp>
        <p:nvSpPr>
          <p:cNvPr id="11" name="右箭头 10"/>
          <p:cNvSpPr/>
          <p:nvPr/>
        </p:nvSpPr>
        <p:spPr>
          <a:xfrm>
            <a:off x="5008245" y="3988118"/>
            <a:ext cx="574834" cy="252889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12" name="右箭头 11"/>
          <p:cNvSpPr/>
          <p:nvPr/>
        </p:nvSpPr>
        <p:spPr>
          <a:xfrm>
            <a:off x="5008245" y="4583907"/>
            <a:ext cx="574834" cy="252889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9710" name="矩形 29709"/>
          <p:cNvSpPr/>
          <p:nvPr/>
        </p:nvSpPr>
        <p:spPr>
          <a:xfrm>
            <a:off x="5848826" y="3876690"/>
            <a:ext cx="2914650" cy="415498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加强中央对地方的控制</a:t>
            </a:r>
          </a:p>
        </p:txBody>
      </p:sp>
      <p:sp>
        <p:nvSpPr>
          <p:cNvPr id="29712" name="矩形 29711"/>
          <p:cNvSpPr/>
          <p:nvPr/>
        </p:nvSpPr>
        <p:spPr>
          <a:xfrm>
            <a:off x="5789772" y="4433070"/>
            <a:ext cx="2915126" cy="415498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加强君主集权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6541" y="3289935"/>
            <a:ext cx="1507331" cy="300038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90074" y="3689033"/>
            <a:ext cx="562975" cy="3231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赵普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57213" y="2034540"/>
            <a:ext cx="752129" cy="3231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宋太祖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9709" grpId="1"/>
      <p:bldP spid="29711" grpId="2"/>
      <p:bldP spid="11" grpId="3"/>
      <p:bldP spid="12" grpId="4"/>
      <p:bldP spid="29710" grpId="5"/>
      <p:bldP spid="29712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873919" y="1270159"/>
            <a:ext cx="807244" cy="39957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>
                <a:solidFill>
                  <a:schemeClr val="bg1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行政</a:t>
            </a:r>
          </a:p>
        </p:txBody>
      </p:sp>
      <p:sp>
        <p:nvSpPr>
          <p:cNvPr id="7" name="矩形 6"/>
          <p:cNvSpPr/>
          <p:nvPr/>
        </p:nvSpPr>
        <p:spPr>
          <a:xfrm>
            <a:off x="873443" y="2057400"/>
            <a:ext cx="807720" cy="39957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>
                <a:solidFill>
                  <a:schemeClr val="bg1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军政</a:t>
            </a:r>
          </a:p>
        </p:txBody>
      </p:sp>
      <p:sp>
        <p:nvSpPr>
          <p:cNvPr id="8" name="矩形 7"/>
          <p:cNvSpPr/>
          <p:nvPr/>
        </p:nvSpPr>
        <p:spPr>
          <a:xfrm>
            <a:off x="873919" y="2840355"/>
            <a:ext cx="910589" cy="39957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>
                <a:solidFill>
                  <a:schemeClr val="bg1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财政权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497049" y="509210"/>
            <a:ext cx="901292" cy="47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85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收权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683782" y="509210"/>
            <a:ext cx="901292" cy="47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85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分权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784508" y="1158716"/>
            <a:ext cx="3018472" cy="730328"/>
          </a:xfrm>
          <a:prstGeom prst="rect">
            <a:avLst/>
          </a:prstGeom>
          <a:noFill/>
          <a:ln w="12700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派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文官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担任地方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知州</a:t>
            </a:r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节度使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转化为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虚职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784508" y="1923098"/>
            <a:ext cx="3018472" cy="77880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将地方精锐部队编入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禁军</a:t>
            </a:r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地方部队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定期更驻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784508" y="2705577"/>
            <a:ext cx="3018472" cy="77880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设诸路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转运司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统管地方财政</a:t>
            </a:r>
            <a:endParaRPr lang="en-US" altLang="zh-CN" sz="18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将地方</a:t>
            </a:r>
            <a:r>
              <a:rPr lang="zh-CN" altLang="en-US" sz="18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大部分赋税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上交中央</a:t>
            </a:r>
          </a:p>
        </p:txBody>
      </p:sp>
      <p:sp>
        <p:nvSpPr>
          <p:cNvPr id="4" name="右箭头 3"/>
          <p:cNvSpPr/>
          <p:nvPr/>
        </p:nvSpPr>
        <p:spPr>
          <a:xfrm>
            <a:off x="7480459" y="1025843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5" name="文本框 4"/>
          <p:cNvSpPr txBox="1"/>
          <p:nvPr/>
        </p:nvSpPr>
        <p:spPr>
          <a:xfrm>
            <a:off x="7823835" y="975360"/>
            <a:ext cx="6589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军队</a:t>
            </a:r>
          </a:p>
        </p:txBody>
      </p:sp>
      <p:sp>
        <p:nvSpPr>
          <p:cNvPr id="9" name="右箭头 8"/>
          <p:cNvSpPr/>
          <p:nvPr/>
        </p:nvSpPr>
        <p:spPr>
          <a:xfrm>
            <a:off x="7480459" y="1358265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10" name="文本框 9"/>
          <p:cNvSpPr txBox="1"/>
          <p:nvPr/>
        </p:nvSpPr>
        <p:spPr>
          <a:xfrm>
            <a:off x="7823835" y="1319688"/>
            <a:ext cx="6589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财赋</a:t>
            </a:r>
          </a:p>
        </p:txBody>
      </p:sp>
      <p:sp>
        <p:nvSpPr>
          <p:cNvPr id="11" name="右箭头 10"/>
          <p:cNvSpPr/>
          <p:nvPr/>
        </p:nvSpPr>
        <p:spPr>
          <a:xfrm>
            <a:off x="7480459" y="1669733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12" name="右箭头 11"/>
          <p:cNvSpPr/>
          <p:nvPr/>
        </p:nvSpPr>
        <p:spPr>
          <a:xfrm>
            <a:off x="7480459" y="2057400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14" name="右箭头 13"/>
          <p:cNvSpPr/>
          <p:nvPr/>
        </p:nvSpPr>
        <p:spPr>
          <a:xfrm>
            <a:off x="7710488" y="2405063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1" name="右箭头 20"/>
          <p:cNvSpPr/>
          <p:nvPr/>
        </p:nvSpPr>
        <p:spPr>
          <a:xfrm>
            <a:off x="7710488" y="2790349"/>
            <a:ext cx="230029" cy="1328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9" name="文本框 28"/>
          <p:cNvSpPr txBox="1"/>
          <p:nvPr/>
        </p:nvSpPr>
        <p:spPr>
          <a:xfrm>
            <a:off x="7823835" y="1631156"/>
            <a:ext cx="6589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刑狱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823835" y="1958816"/>
            <a:ext cx="6589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仓库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7940516" y="2366486"/>
            <a:ext cx="11221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中央文官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7940040" y="2727007"/>
            <a:ext cx="11221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>
                <a:latin typeface="江西拙楷" panose="02010600040101010101" pitchFamily="2" charset="-122"/>
                <a:ea typeface="江西拙楷" panose="02010600040101010101" pitchFamily="2" charset="-122"/>
              </a:rPr>
              <a:t>牵制知州</a:t>
            </a: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508" y="3984784"/>
            <a:ext cx="5279231" cy="878681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6" y="854393"/>
            <a:ext cx="564356" cy="2857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5263" y="79314"/>
            <a:ext cx="1610838" cy="74698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4831" y="903757"/>
            <a:ext cx="2895851" cy="27068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96" y="940322"/>
            <a:ext cx="842010" cy="285750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7205662" y="674371"/>
            <a:ext cx="1153478" cy="3057525"/>
            <a:chOff x="14966" y="1416"/>
            <a:chExt cx="2422" cy="6420"/>
          </a:xfrm>
        </p:grpSpPr>
        <p:cxnSp>
          <p:nvCxnSpPr>
            <p:cNvPr id="137" name="直接箭头连接符 136"/>
            <p:cNvCxnSpPr/>
            <p:nvPr/>
          </p:nvCxnSpPr>
          <p:spPr>
            <a:xfrm flipH="1" flipV="1">
              <a:off x="15392" y="4274"/>
              <a:ext cx="0" cy="48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>
            <a:xfrm>
              <a:off x="15059" y="4928"/>
              <a:ext cx="666" cy="290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2100" b="1">
                  <a:solidFill>
                    <a:srgbClr val="FF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  <a:cs typeface="华文中宋" panose="02010600040101010101" charset="-122"/>
                  <a:sym typeface="+mn-ea"/>
                </a:rPr>
                <a:t>中    央    分    权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4966" y="2773"/>
              <a:ext cx="606" cy="155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100" b="1">
                  <a:latin typeface="江西拙楷" panose="02010600040101010101" pitchFamily="2" charset="-122"/>
                  <a:ea typeface="江西拙楷" panose="02010600040101010101" pitchFamily="2" charset="-122"/>
                </a:rPr>
                <a:t>集权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317" y="4928"/>
              <a:ext cx="1071" cy="290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2100" b="1">
                  <a:solidFill>
                    <a:srgbClr val="FF0000"/>
                  </a:solidFill>
                  <a:latin typeface="江西拙楷" panose="02010600040101010101" pitchFamily="2" charset="-122"/>
                  <a:ea typeface="江西拙楷" panose="02010600040101010101" pitchFamily="2" charset="-122"/>
                  <a:cs typeface="华文中宋" panose="02010600040101010101" charset="-122"/>
                  <a:sym typeface="+mn-ea"/>
                </a:rPr>
                <a:t>削弱相权</a:t>
              </a:r>
            </a:p>
          </p:txBody>
        </p:sp>
        <p:cxnSp>
          <p:nvCxnSpPr>
            <p:cNvPr id="27" name="直接箭头连接符 26"/>
            <p:cNvCxnSpPr/>
            <p:nvPr/>
          </p:nvCxnSpPr>
          <p:spPr>
            <a:xfrm flipH="1" flipV="1">
              <a:off x="16650" y="4274"/>
              <a:ext cx="0" cy="48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16317" y="1416"/>
              <a:ext cx="975" cy="290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2100" b="1">
                  <a:latin typeface="江西拙楷" panose="02010600040101010101" pitchFamily="2" charset="-122"/>
                  <a:ea typeface="江西拙楷" panose="02010600040101010101" pitchFamily="2" charset="-122"/>
                </a:rPr>
                <a:t>增强皇权</a:t>
              </a:r>
            </a:p>
          </p:txBody>
        </p:sp>
      </p:grpSp>
      <p:sp>
        <p:nvSpPr>
          <p:cNvPr id="33" name="椭圆 32"/>
          <p:cNvSpPr/>
          <p:nvPr/>
        </p:nvSpPr>
        <p:spPr>
          <a:xfrm>
            <a:off x="7764780" y="2262188"/>
            <a:ext cx="510064" cy="1445895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34" name="文本框 33"/>
          <p:cNvSpPr txBox="1"/>
          <p:nvPr/>
        </p:nvSpPr>
        <p:spPr>
          <a:xfrm>
            <a:off x="8528209" y="1423511"/>
            <a:ext cx="4643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唐宋有何不同之处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726020" y="313373"/>
            <a:ext cx="1015663" cy="42533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削弱相权的方式：</a:t>
            </a:r>
          </a:p>
          <a:p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唐：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决策流程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分权</a:t>
            </a:r>
          </a:p>
          <a:p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宋：行政、经济、军事三大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专业领域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</a:rPr>
              <a:t>分权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058" y="940321"/>
            <a:ext cx="5725570" cy="31608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1"/>
      <p:bldP spid="36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624" y="930117"/>
            <a:ext cx="2302193" cy="25741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23" y="930117"/>
            <a:ext cx="607219" cy="2750344"/>
          </a:xfrm>
          <a:prstGeom prst="rect">
            <a:avLst/>
          </a:prstGeom>
        </p:spPr>
      </p:pic>
      <p:sp>
        <p:nvSpPr>
          <p:cNvPr id="63512" name="TextBox 8"/>
          <p:cNvSpPr txBox="1"/>
          <p:nvPr/>
        </p:nvSpPr>
        <p:spPr>
          <a:xfrm>
            <a:off x="1561624" y="391477"/>
            <a:ext cx="742950" cy="415498"/>
          </a:xfrm>
          <a:prstGeom prst="rect">
            <a:avLst/>
          </a:prstGeom>
          <a:solidFill>
            <a:srgbClr val="EFE4BC"/>
          </a:solidFill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抑武</a:t>
            </a:r>
          </a:p>
        </p:txBody>
      </p:sp>
      <p:sp>
        <p:nvSpPr>
          <p:cNvPr id="63527" name="矩形 63526"/>
          <p:cNvSpPr/>
          <p:nvPr/>
        </p:nvSpPr>
        <p:spPr>
          <a:xfrm>
            <a:off x="1846898" y="3694167"/>
            <a:ext cx="1543050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罢宿将兵权 </a:t>
            </a:r>
          </a:p>
        </p:txBody>
      </p:sp>
      <p:sp>
        <p:nvSpPr>
          <p:cNvPr id="63528" name="矩形 63527"/>
          <p:cNvSpPr/>
          <p:nvPr/>
        </p:nvSpPr>
        <p:spPr>
          <a:xfrm>
            <a:off x="3863816" y="3694167"/>
            <a:ext cx="1543050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文官掌枢密</a:t>
            </a:r>
          </a:p>
        </p:txBody>
      </p:sp>
      <p:sp>
        <p:nvSpPr>
          <p:cNvPr id="63529" name="矩形 63528"/>
          <p:cNvSpPr/>
          <p:nvPr/>
        </p:nvSpPr>
        <p:spPr>
          <a:xfrm>
            <a:off x="6126004" y="3694167"/>
            <a:ext cx="1143000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更戍法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9292" y="3151823"/>
            <a:ext cx="1643063" cy="27860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9118" y="916781"/>
            <a:ext cx="4402931" cy="10849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“兵符出于密院，而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不得统其众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；兵众隶于三衙，而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不得专其制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。”</a:t>
            </a:r>
            <a:endParaRPr lang="zh-CN" altLang="en-US" sz="1800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  <a:p>
            <a:pPr lvl="0" algn="l"/>
            <a:endParaRPr lang="zh-CN" altLang="en-US" sz="1800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  <a:p>
            <a:pPr lvl="0" algn="r"/>
            <a:r>
              <a:rPr 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——</a:t>
            </a:r>
            <a:r>
              <a:rPr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《续资治通鉴长编拾补》</a:t>
            </a:r>
            <a:endParaRPr lang="zh-CN" altLang="en-US" sz="1050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69117" y="2381727"/>
            <a:ext cx="4403408" cy="10849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“天下营兵，纵横交互，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移换屯驻，不使常在一处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。”</a:t>
            </a:r>
          </a:p>
          <a:p>
            <a:pPr lvl="0" algn="l"/>
            <a:endParaRPr lang="en-US" sz="18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  <a:sym typeface="+mn-ea"/>
            </a:endParaRPr>
          </a:p>
          <a:p>
            <a:pPr lvl="0" algn="l"/>
            <a:r>
              <a:rPr 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                                    ——</a:t>
            </a:r>
            <a:r>
              <a:rPr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《续资治通鉴长编》</a:t>
            </a:r>
            <a:endParaRPr lang="zh-CN" altLang="en-US" sz="1050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327910" y="4357211"/>
            <a:ext cx="1761769" cy="7386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6CD59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有握兵之重</a:t>
            </a:r>
          </a:p>
          <a:p>
            <a:pPr lvl="0"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无发兵之权</a:t>
            </a:r>
          </a:p>
        </p:txBody>
      </p:sp>
      <p:sp>
        <p:nvSpPr>
          <p:cNvPr id="23" name="燕尾形 22"/>
          <p:cNvSpPr/>
          <p:nvPr/>
        </p:nvSpPr>
        <p:spPr>
          <a:xfrm rot="5400000">
            <a:off x="4629627" y="3951447"/>
            <a:ext cx="145256" cy="666274"/>
          </a:xfrm>
          <a:prstGeom prst="chevr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15" name="文本框 14"/>
          <p:cNvSpPr txBox="1"/>
          <p:nvPr/>
        </p:nvSpPr>
        <p:spPr>
          <a:xfrm>
            <a:off x="5610701" y="4357211"/>
            <a:ext cx="1761769" cy="7386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兵不识将</a:t>
            </a:r>
          </a:p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将不专兵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77" y="662226"/>
            <a:ext cx="607219" cy="2750344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540523" y="136445"/>
            <a:ext cx="742950" cy="415498"/>
          </a:xfrm>
          <a:prstGeom prst="rect">
            <a:avLst/>
          </a:prstGeom>
          <a:solidFill>
            <a:srgbClr val="EFE4BC"/>
          </a:solidFill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崇文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02788" y="627460"/>
            <a:ext cx="6242685" cy="5309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“分治大藩从皆贪浊，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亦未及武臣一人也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。”</a:t>
            </a:r>
            <a:endParaRPr lang="zh-CN" altLang="en-US" sz="1800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  <a:p>
            <a:pPr lvl="0" algn="r"/>
            <a:r>
              <a:rPr 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——</a:t>
            </a:r>
            <a:r>
              <a:rPr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《</a:t>
            </a:r>
            <a:r>
              <a:rPr lang="zh-CN" alt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太祖实录</a:t>
            </a:r>
            <a:r>
              <a:rPr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》</a:t>
            </a:r>
            <a:endParaRPr lang="zh-CN" altLang="en-US" sz="1050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2788" y="1425178"/>
            <a:ext cx="624220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en-US" altLang="zh-CN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“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天子重英豪，文章教尔曹；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万般皆下品，惟有读书高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。</a:t>
            </a:r>
            <a:r>
              <a:rPr lang="en-US" altLang="zh-CN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”</a:t>
            </a:r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  <a:sym typeface="+mn-ea"/>
            </a:endParaRPr>
          </a:p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                                                               </a:t>
            </a:r>
            <a:r>
              <a:rPr 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——</a:t>
            </a:r>
            <a:r>
              <a:rPr lang="zh-CN" altLang="en-US" sz="105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北宋童歌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788" y="2124790"/>
            <a:ext cx="3919135" cy="196191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661009" y="4256187"/>
            <a:ext cx="891137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文治 </a:t>
            </a:r>
          </a:p>
        </p:txBody>
      </p:sp>
      <p:sp>
        <p:nvSpPr>
          <p:cNvPr id="14" name="矩形 13"/>
          <p:cNvSpPr/>
          <p:nvPr/>
        </p:nvSpPr>
        <p:spPr>
          <a:xfrm>
            <a:off x="5705779" y="4265698"/>
            <a:ext cx="2483627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扩大科举规模 </a:t>
            </a:r>
          </a:p>
        </p:txBody>
      </p:sp>
      <p:sp>
        <p:nvSpPr>
          <p:cNvPr id="15" name="矩形 14"/>
          <p:cNvSpPr/>
          <p:nvPr/>
        </p:nvSpPr>
        <p:spPr>
          <a:xfrm>
            <a:off x="3117861" y="4256187"/>
            <a:ext cx="2281713" cy="41549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抬高文官地位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199552" y="2240994"/>
            <a:ext cx="3789521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据《宋史</a:t>
            </a:r>
            <a:r>
              <a:rPr lang="en-US" altLang="zh-CN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·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宰辅表》统计，</a:t>
            </a:r>
          </a:p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宋朝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宰相133名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科举出身的123名。</a:t>
            </a:r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  <a:sym typeface="+mn-ea"/>
            </a:endParaRPr>
          </a:p>
          <a:p>
            <a:pPr lvl="0" algn="l"/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  <a:sym typeface="+mn-ea"/>
            </a:endParaRPr>
          </a:p>
          <a:p>
            <a:pPr lvl="0" algn="l"/>
            <a:endParaRPr lang="zh-CN" altLang="en-US" sz="18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  <a:sym typeface="+mn-ea"/>
            </a:endParaRPr>
          </a:p>
          <a:p>
            <a:pPr lvl="0" algn="l"/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两宋三百年间，共取士达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11万</a:t>
            </a:r>
            <a:r>
              <a:rPr lang="zh-CN" altLang="en-US" sz="18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，</a:t>
            </a:r>
            <a:r>
              <a:rPr lang="zh-CN" altLang="en-US" sz="18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  <a:sym typeface="+mn-ea"/>
              </a:rPr>
              <a:t>是历史上科举取士最多的朝代。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12"/>
          <p:cNvSpPr txBox="1"/>
          <p:nvPr/>
        </p:nvSpPr>
        <p:spPr>
          <a:xfrm>
            <a:off x="140677" y="3851177"/>
            <a:ext cx="8288985" cy="738664"/>
          </a:xfrm>
          <a:prstGeom prst="rect">
            <a:avLst/>
          </a:prstGeom>
          <a:solidFill>
            <a:schemeClr val="bg1">
              <a:alpha val="51000"/>
            </a:schemeClr>
          </a:solidFill>
          <a:ln w="9525" cmpd="sng">
            <a:solidFill>
              <a:schemeClr val="tx1"/>
            </a:solidFill>
            <a:prstDash val="solid"/>
          </a:ln>
        </p:spPr>
        <p:txBody>
          <a:bodyPr wrap="square" anchor="t">
            <a:spAutoFit/>
          </a:bodyPr>
          <a:lstStyle/>
          <a:p>
            <a:pPr fontAlgn="auto"/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宋代对外之</a:t>
            </a:r>
            <a:r>
              <a:rPr lang="zh-CN" altLang="en-US" sz="2100" b="1" u="sng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积弱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不振</a:t>
            </a:r>
            <a:r>
              <a:rPr lang="en-US" altLang="zh-CN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,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  宋室内部之</a:t>
            </a:r>
            <a:r>
              <a:rPr lang="zh-CN" altLang="en-US" sz="2100" b="1" u="sng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积贫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难疗。</a:t>
            </a:r>
            <a:r>
              <a:rPr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                  </a:t>
            </a:r>
          </a:p>
          <a:p>
            <a:pPr fontAlgn="auto"/>
            <a:r>
              <a:rPr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                               </a:t>
            </a:r>
            <a:r>
              <a:rPr 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                      </a:t>
            </a:r>
            <a:r>
              <a:rPr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——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钱穆</a:t>
            </a:r>
            <a:endParaRPr sz="2100" b="1">
              <a:latin typeface="江西拙楷" panose="02010600040101010101" pitchFamily="2" charset="-122"/>
              <a:ea typeface="江西拙楷" panose="02010600040101010101" pitchFamily="2" charset="-122"/>
              <a:cs typeface="华文中宋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84496" y="1790224"/>
            <a:ext cx="3597593" cy="25391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zh-CN" altLang="en-US" sz="105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0677" y="2943943"/>
            <a:ext cx="8288985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宋朝成为中国历史上最</a:t>
            </a:r>
            <a:r>
              <a:rPr lang="zh-CN" altLang="en-US" sz="2100" b="1" u="sng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软弱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的一个朝代。</a:t>
            </a:r>
          </a:p>
          <a:p>
            <a:r>
              <a:rPr lang="en-US" altLang="zh-CN" sz="2100" b="1">
                <a:latin typeface="江西拙楷" panose="02010600040101010101" pitchFamily="2" charset="-122"/>
                <a:ea typeface="江西拙楷" panose="02010600040101010101" pitchFamily="2" charset="-122"/>
              </a:rPr>
              <a:t>                                                     </a:t>
            </a:r>
            <a:r>
              <a:rPr lang="en-US" altLang="zh-CN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——</a:t>
            </a:r>
            <a:r>
              <a:rPr lang="zh-CN" altLang="en-US" sz="2100" b="1">
                <a:latin typeface="江西拙楷" panose="02010600040101010101" pitchFamily="2" charset="-122"/>
                <a:ea typeface="江西拙楷" panose="02010600040101010101" pitchFamily="2" charset="-122"/>
                <a:cs typeface="华文中宋" panose="02010600040101010101" charset="-122"/>
              </a:rPr>
              <a:t>黄仁宇</a:t>
            </a:r>
          </a:p>
        </p:txBody>
      </p:sp>
      <p:sp>
        <p:nvSpPr>
          <p:cNvPr id="26" name="矩形 25"/>
          <p:cNvSpPr/>
          <p:nvPr/>
        </p:nvSpPr>
        <p:spPr>
          <a:xfrm>
            <a:off x="225816" y="187169"/>
            <a:ext cx="1332071" cy="46743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square" lIns="51435" tIns="25718" rIns="51435" bIns="25718">
            <a:spAutoFit/>
          </a:bodyPr>
          <a:lstStyle/>
          <a:p>
            <a:pPr defTabSz="257175">
              <a:defRPr/>
            </a:pPr>
            <a:r>
              <a:rPr lang="zh-CN" altLang="en-US" sz="2700" b="1" kern="0">
                <a:solidFill>
                  <a:srgbClr val="00206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影响：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0" y="703458"/>
            <a:ext cx="9144000" cy="15536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257175">
              <a:lnSpc>
                <a:spcPct val="150000"/>
              </a:lnSpc>
            </a:pPr>
            <a:r>
              <a:rPr 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①有效地预防了内部动乱，巩固了国家的统一和安定，强化了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中央</a:t>
            </a:r>
            <a:r>
              <a:rPr lang="en-US" sz="2200" b="1" err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集权</a:t>
            </a:r>
          </a:p>
          <a:p>
            <a:pPr defTabSz="257175">
              <a:lnSpc>
                <a:spcPct val="150000"/>
              </a:lnSpc>
            </a:pPr>
            <a:r>
              <a:rPr 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②制度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过于僵化</a:t>
            </a:r>
            <a:r>
              <a:rPr 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，权力分割过细，影响行政效率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，助长因循守旧的政治风气</a:t>
            </a:r>
          </a:p>
          <a:p>
            <a:pPr defTabSz="257175">
              <a:lnSpc>
                <a:spcPct val="150000"/>
              </a:lnSpc>
            </a:pPr>
            <a:r>
              <a:rPr 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③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造成了</a:t>
            </a:r>
            <a:r>
              <a:rPr lang="en-US" altLang="zh-CN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“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三冗</a:t>
            </a:r>
            <a:r>
              <a:rPr lang="en-US" altLang="zh-CN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”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和</a:t>
            </a:r>
            <a:r>
              <a:rPr lang="en-US" altLang="zh-CN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“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两积</a:t>
            </a:r>
            <a:r>
              <a:rPr lang="en-US" altLang="zh-CN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”</a:t>
            </a:r>
            <a:r>
              <a:rPr lang="zh-CN" altLang="en-US" sz="22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问题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3825" y="104775"/>
            <a:ext cx="3641090" cy="43751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二、萧瑟边关之辽夏和战</a:t>
            </a:r>
          </a:p>
        </p:txBody>
      </p:sp>
      <p:sp>
        <p:nvSpPr>
          <p:cNvPr id="3" name="矩形 2"/>
          <p:cNvSpPr/>
          <p:nvPr/>
        </p:nvSpPr>
        <p:spPr>
          <a:xfrm>
            <a:off x="200660" y="574688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、边防压力：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05660" y="586118"/>
            <a:ext cx="34048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北宋与辽、西夏的对峙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58937" y="1036526"/>
            <a:ext cx="3294754" cy="2600292"/>
            <a:chOff x="3755" y="3756"/>
            <a:chExt cx="7118" cy="6313"/>
          </a:xfrm>
        </p:grpSpPr>
        <p:grpSp>
          <p:nvGrpSpPr>
            <p:cNvPr id="5" name="组合 109590"/>
            <p:cNvGrpSpPr/>
            <p:nvPr/>
          </p:nvGrpSpPr>
          <p:grpSpPr>
            <a:xfrm>
              <a:off x="3755" y="3756"/>
              <a:ext cx="7118" cy="6313"/>
              <a:chOff x="0" y="597"/>
              <a:chExt cx="2847" cy="2525"/>
            </a:xfrm>
          </p:grpSpPr>
          <p:pic>
            <p:nvPicPr>
              <p:cNvPr id="8194" name="图片 109591" descr="200612~1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0" y="597"/>
                <a:ext cx="2826" cy="2382"/>
              </a:xfrm>
              <a:prstGeom prst="rect">
                <a:avLst/>
              </a:prstGeom>
              <a:noFill/>
              <a:ln w="28575">
                <a:solidFill>
                  <a:srgbClr val="80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8195" name="组合 109592"/>
              <p:cNvGrpSpPr/>
              <p:nvPr/>
            </p:nvGrpSpPr>
            <p:grpSpPr>
              <a:xfrm>
                <a:off x="612" y="754"/>
                <a:ext cx="2235" cy="1138"/>
                <a:chOff x="0" y="709"/>
                <a:chExt cx="2994" cy="1501"/>
              </a:xfrm>
            </p:grpSpPr>
            <p:sp>
              <p:nvSpPr>
                <p:cNvPr id="8196" name="任意多边形 109593"/>
                <p:cNvSpPr>
                  <a:spLocks noChangeArrowheads="1"/>
                </p:cNvSpPr>
                <p:nvPr/>
              </p:nvSpPr>
              <p:spPr bwMode="auto">
                <a:xfrm>
                  <a:off x="0" y="709"/>
                  <a:ext cx="2994" cy="1501"/>
                </a:xfrm>
                <a:custGeom>
                  <a:gdLst>
                    <a:gd name="T0" fmla="*/ 2410 w 3964"/>
                    <a:gd name="T1" fmla="*/ 345 h 1906"/>
                    <a:gd name="T2" fmla="*/ 2457 w 3964"/>
                    <a:gd name="T3" fmla="*/ 404 h 1906"/>
                    <a:gd name="T4" fmla="*/ 2245 w 3964"/>
                    <a:gd name="T5" fmla="*/ 569 h 1906"/>
                    <a:gd name="T6" fmla="*/ 1752 w 3964"/>
                    <a:gd name="T7" fmla="*/ 651 h 1906"/>
                    <a:gd name="T8" fmla="*/ 1305 w 3964"/>
                    <a:gd name="T9" fmla="*/ 792 h 1906"/>
                    <a:gd name="T10" fmla="*/ 823 w 3964"/>
                    <a:gd name="T11" fmla="*/ 768 h 1906"/>
                    <a:gd name="T12" fmla="*/ 576 w 3964"/>
                    <a:gd name="T13" fmla="*/ 721 h 1906"/>
                    <a:gd name="T14" fmla="*/ 353 w 3964"/>
                    <a:gd name="T15" fmla="*/ 428 h 1906"/>
                    <a:gd name="T16" fmla="*/ 47 w 3964"/>
                    <a:gd name="T17" fmla="*/ 604 h 1906"/>
                    <a:gd name="T18" fmla="*/ 47 w 3964"/>
                    <a:gd name="T19" fmla="*/ 804 h 1906"/>
                    <a:gd name="T20" fmla="*/ 0 w 3964"/>
                    <a:gd name="T21" fmla="*/ 933 h 1906"/>
                    <a:gd name="T22" fmla="*/ 153 w 3964"/>
                    <a:gd name="T23" fmla="*/ 1015 h 1906"/>
                    <a:gd name="T24" fmla="*/ 376 w 3964"/>
                    <a:gd name="T25" fmla="*/ 1086 h 1906"/>
                    <a:gd name="T26" fmla="*/ 541 w 3964"/>
                    <a:gd name="T27" fmla="*/ 1203 h 1906"/>
                    <a:gd name="T28" fmla="*/ 588 w 3964"/>
                    <a:gd name="T29" fmla="*/ 1262 h 1906"/>
                    <a:gd name="T30" fmla="*/ 929 w 3964"/>
                    <a:gd name="T31" fmla="*/ 1497 h 1906"/>
                    <a:gd name="T32" fmla="*/ 1152 w 3964"/>
                    <a:gd name="T33" fmla="*/ 1497 h 1906"/>
                    <a:gd name="T34" fmla="*/ 1376 w 3964"/>
                    <a:gd name="T35" fmla="*/ 1615 h 1906"/>
                    <a:gd name="T36" fmla="*/ 1599 w 3964"/>
                    <a:gd name="T37" fmla="*/ 1627 h 1906"/>
                    <a:gd name="T38" fmla="*/ 1705 w 3964"/>
                    <a:gd name="T39" fmla="*/ 1591 h 1906"/>
                    <a:gd name="T40" fmla="*/ 1775 w 3964"/>
                    <a:gd name="T41" fmla="*/ 1709 h 1906"/>
                    <a:gd name="T42" fmla="*/ 1975 w 3964"/>
                    <a:gd name="T43" fmla="*/ 1838 h 1906"/>
                    <a:gd name="T44" fmla="*/ 2151 w 3964"/>
                    <a:gd name="T45" fmla="*/ 1803 h 1906"/>
                    <a:gd name="T46" fmla="*/ 2480 w 3964"/>
                    <a:gd name="T47" fmla="*/ 1803 h 1906"/>
                    <a:gd name="T48" fmla="*/ 2575 w 3964"/>
                    <a:gd name="T49" fmla="*/ 1674 h 1906"/>
                    <a:gd name="T50" fmla="*/ 2692 w 3964"/>
                    <a:gd name="T51" fmla="*/ 1568 h 1906"/>
                    <a:gd name="T52" fmla="*/ 2704 w 3964"/>
                    <a:gd name="T53" fmla="*/ 1744 h 1906"/>
                    <a:gd name="T54" fmla="*/ 2727 w 3964"/>
                    <a:gd name="T55" fmla="*/ 1779 h 1906"/>
                    <a:gd name="T56" fmla="*/ 2892 w 3964"/>
                    <a:gd name="T57" fmla="*/ 1650 h 1906"/>
                    <a:gd name="T58" fmla="*/ 3092 w 3964"/>
                    <a:gd name="T59" fmla="*/ 1603 h 1906"/>
                    <a:gd name="T60" fmla="*/ 3115 w 3964"/>
                    <a:gd name="T61" fmla="*/ 1591 h 1906"/>
                    <a:gd name="T62" fmla="*/ 3115 w 3964"/>
                    <a:gd name="T63" fmla="*/ 1603 h 1906"/>
                    <a:gd name="T64" fmla="*/ 3174 w 3964"/>
                    <a:gd name="T65" fmla="*/ 1556 h 1906"/>
                    <a:gd name="T66" fmla="*/ 3245 w 3964"/>
                    <a:gd name="T67" fmla="*/ 1509 h 1906"/>
                    <a:gd name="T68" fmla="*/ 3233 w 3964"/>
                    <a:gd name="T69" fmla="*/ 1333 h 1906"/>
                    <a:gd name="T70" fmla="*/ 3315 w 3964"/>
                    <a:gd name="T71" fmla="*/ 1239 h 1906"/>
                    <a:gd name="T72" fmla="*/ 3550 w 3964"/>
                    <a:gd name="T73" fmla="*/ 1062 h 1906"/>
                    <a:gd name="T74" fmla="*/ 3668 w 3964"/>
                    <a:gd name="T75" fmla="*/ 651 h 1906"/>
                    <a:gd name="T76" fmla="*/ 3644 w 3964"/>
                    <a:gd name="T77" fmla="*/ 463 h 1906"/>
                    <a:gd name="T78" fmla="*/ 3597 w 3964"/>
                    <a:gd name="T79" fmla="*/ 310 h 1906"/>
                    <a:gd name="T80" fmla="*/ 3609 w 3964"/>
                    <a:gd name="T81" fmla="*/ 204 h 1906"/>
                    <a:gd name="T82" fmla="*/ 3750 w 3964"/>
                    <a:gd name="T83" fmla="*/ 380 h 1906"/>
                    <a:gd name="T84" fmla="*/ 3856 w 3964"/>
                    <a:gd name="T85" fmla="*/ 733 h 1906"/>
                    <a:gd name="T86" fmla="*/ 3938 w 3964"/>
                    <a:gd name="T87" fmla="*/ 663 h 1906"/>
                    <a:gd name="T88" fmla="*/ 3868 w 3964"/>
                    <a:gd name="T89" fmla="*/ 569 h 1906"/>
                    <a:gd name="T90" fmla="*/ 3879 w 3964"/>
                    <a:gd name="T91" fmla="*/ 428 h 1906"/>
                    <a:gd name="T92" fmla="*/ 3856 w 3964"/>
                    <a:gd name="T93" fmla="*/ 322 h 1906"/>
                    <a:gd name="T94" fmla="*/ 3785 w 3964"/>
                    <a:gd name="T95" fmla="*/ 286 h 1906"/>
                    <a:gd name="T96" fmla="*/ 3632 w 3964"/>
                    <a:gd name="T97" fmla="*/ 40 h 1906"/>
                    <a:gd name="T98" fmla="*/ 3574 w 3964"/>
                    <a:gd name="T99" fmla="*/ 145 h 1906"/>
                    <a:gd name="T100" fmla="*/ 3456 w 3964"/>
                    <a:gd name="T101" fmla="*/ 63 h 1906"/>
                    <a:gd name="T102" fmla="*/ 3350 w 3964"/>
                    <a:gd name="T103" fmla="*/ 157 h 1906"/>
                    <a:gd name="T104" fmla="*/ 3186 w 3964"/>
                    <a:gd name="T105" fmla="*/ 122 h 1906"/>
                    <a:gd name="T106" fmla="*/ 3186 w 3964"/>
                    <a:gd name="T107" fmla="*/ 51 h 1906"/>
                    <a:gd name="T108" fmla="*/ 2868 w 3964"/>
                    <a:gd name="T109" fmla="*/ 28 h 1906"/>
                    <a:gd name="T110" fmla="*/ 2845 w 3964"/>
                    <a:gd name="T111" fmla="*/ 51 h 1906"/>
                    <a:gd name="T112" fmla="*/ 2880 w 3964"/>
                    <a:gd name="T113" fmla="*/ 4 h 1906"/>
                    <a:gd name="T114" fmla="*/ 3021 w 3964"/>
                    <a:gd name="T115" fmla="*/ 28 h 1906"/>
                    <a:gd name="T116" fmla="*/ 2927 w 3964"/>
                    <a:gd name="T117" fmla="*/ 51 h 1906"/>
                    <a:gd name="T118" fmla="*/ 2504 w 3964"/>
                    <a:gd name="T119" fmla="*/ 157 h 1906"/>
                    <a:gd name="T120" fmla="*/ 2398 w 3964"/>
                    <a:gd name="T121" fmla="*/ 239 h 1906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964" h="1906">
                      <a:moveTo>
                        <a:pt x="2398" y="239"/>
                      </a:moveTo>
                      <a:cubicBezTo>
                        <a:pt x="2402" y="274"/>
                        <a:pt x="2398" y="312"/>
                        <a:pt x="2410" y="345"/>
                      </a:cubicBezTo>
                      <a:cubicBezTo>
                        <a:pt x="2415" y="358"/>
                        <a:pt x="2436" y="358"/>
                        <a:pt x="2445" y="369"/>
                      </a:cubicBezTo>
                      <a:cubicBezTo>
                        <a:pt x="2453" y="379"/>
                        <a:pt x="2453" y="392"/>
                        <a:pt x="2457" y="404"/>
                      </a:cubicBezTo>
                      <a:cubicBezTo>
                        <a:pt x="2301" y="560"/>
                        <a:pt x="2532" y="333"/>
                        <a:pt x="2386" y="463"/>
                      </a:cubicBezTo>
                      <a:cubicBezTo>
                        <a:pt x="2347" y="498"/>
                        <a:pt x="2305" y="562"/>
                        <a:pt x="2245" y="569"/>
                      </a:cubicBezTo>
                      <a:cubicBezTo>
                        <a:pt x="2191" y="575"/>
                        <a:pt x="2136" y="576"/>
                        <a:pt x="2081" y="580"/>
                      </a:cubicBezTo>
                      <a:cubicBezTo>
                        <a:pt x="1971" y="608"/>
                        <a:pt x="1865" y="638"/>
                        <a:pt x="1752" y="651"/>
                      </a:cubicBezTo>
                      <a:cubicBezTo>
                        <a:pt x="1708" y="666"/>
                        <a:pt x="1675" y="692"/>
                        <a:pt x="1634" y="710"/>
                      </a:cubicBezTo>
                      <a:cubicBezTo>
                        <a:pt x="1531" y="756"/>
                        <a:pt x="1416" y="779"/>
                        <a:pt x="1305" y="792"/>
                      </a:cubicBezTo>
                      <a:cubicBezTo>
                        <a:pt x="1156" y="843"/>
                        <a:pt x="1238" y="820"/>
                        <a:pt x="894" y="792"/>
                      </a:cubicBezTo>
                      <a:cubicBezTo>
                        <a:pt x="869" y="790"/>
                        <a:pt x="847" y="776"/>
                        <a:pt x="823" y="768"/>
                      </a:cubicBezTo>
                      <a:cubicBezTo>
                        <a:pt x="811" y="764"/>
                        <a:pt x="800" y="758"/>
                        <a:pt x="788" y="757"/>
                      </a:cubicBezTo>
                      <a:cubicBezTo>
                        <a:pt x="713" y="749"/>
                        <a:pt x="647" y="745"/>
                        <a:pt x="576" y="721"/>
                      </a:cubicBezTo>
                      <a:cubicBezTo>
                        <a:pt x="529" y="651"/>
                        <a:pt x="494" y="580"/>
                        <a:pt x="447" y="510"/>
                      </a:cubicBezTo>
                      <a:cubicBezTo>
                        <a:pt x="405" y="448"/>
                        <a:pt x="423" y="444"/>
                        <a:pt x="353" y="428"/>
                      </a:cubicBezTo>
                      <a:cubicBezTo>
                        <a:pt x="208" y="439"/>
                        <a:pt x="170" y="434"/>
                        <a:pt x="71" y="533"/>
                      </a:cubicBezTo>
                      <a:cubicBezTo>
                        <a:pt x="63" y="557"/>
                        <a:pt x="55" y="580"/>
                        <a:pt x="47" y="604"/>
                      </a:cubicBezTo>
                      <a:cubicBezTo>
                        <a:pt x="43" y="616"/>
                        <a:pt x="35" y="639"/>
                        <a:pt x="35" y="639"/>
                      </a:cubicBezTo>
                      <a:cubicBezTo>
                        <a:pt x="39" y="694"/>
                        <a:pt x="47" y="804"/>
                        <a:pt x="47" y="804"/>
                      </a:cubicBezTo>
                      <a:cubicBezTo>
                        <a:pt x="24" y="913"/>
                        <a:pt x="51" y="819"/>
                        <a:pt x="12" y="898"/>
                      </a:cubicBezTo>
                      <a:cubicBezTo>
                        <a:pt x="7" y="909"/>
                        <a:pt x="0" y="933"/>
                        <a:pt x="0" y="933"/>
                      </a:cubicBezTo>
                      <a:cubicBezTo>
                        <a:pt x="4" y="949"/>
                        <a:pt x="0" y="969"/>
                        <a:pt x="12" y="980"/>
                      </a:cubicBezTo>
                      <a:cubicBezTo>
                        <a:pt x="36" y="1001"/>
                        <a:pt x="124" y="1010"/>
                        <a:pt x="153" y="1015"/>
                      </a:cubicBezTo>
                      <a:cubicBezTo>
                        <a:pt x="199" y="1031"/>
                        <a:pt x="233" y="1063"/>
                        <a:pt x="282" y="1074"/>
                      </a:cubicBezTo>
                      <a:cubicBezTo>
                        <a:pt x="313" y="1081"/>
                        <a:pt x="345" y="1082"/>
                        <a:pt x="376" y="1086"/>
                      </a:cubicBezTo>
                      <a:cubicBezTo>
                        <a:pt x="404" y="1126"/>
                        <a:pt x="423" y="1141"/>
                        <a:pt x="470" y="1156"/>
                      </a:cubicBezTo>
                      <a:cubicBezTo>
                        <a:pt x="494" y="1172"/>
                        <a:pt x="517" y="1187"/>
                        <a:pt x="541" y="1203"/>
                      </a:cubicBezTo>
                      <a:cubicBezTo>
                        <a:pt x="552" y="1210"/>
                        <a:pt x="545" y="1229"/>
                        <a:pt x="553" y="1239"/>
                      </a:cubicBezTo>
                      <a:cubicBezTo>
                        <a:pt x="562" y="1250"/>
                        <a:pt x="575" y="1256"/>
                        <a:pt x="588" y="1262"/>
                      </a:cubicBezTo>
                      <a:cubicBezTo>
                        <a:pt x="674" y="1301"/>
                        <a:pt x="778" y="1323"/>
                        <a:pt x="870" y="1344"/>
                      </a:cubicBezTo>
                      <a:cubicBezTo>
                        <a:pt x="881" y="1399"/>
                        <a:pt x="903" y="1447"/>
                        <a:pt x="929" y="1497"/>
                      </a:cubicBezTo>
                      <a:cubicBezTo>
                        <a:pt x="1068" y="1536"/>
                        <a:pt x="874" y="1492"/>
                        <a:pt x="999" y="1485"/>
                      </a:cubicBezTo>
                      <a:cubicBezTo>
                        <a:pt x="1050" y="1482"/>
                        <a:pt x="1101" y="1493"/>
                        <a:pt x="1152" y="1497"/>
                      </a:cubicBezTo>
                      <a:cubicBezTo>
                        <a:pt x="1225" y="1516"/>
                        <a:pt x="1276" y="1549"/>
                        <a:pt x="1340" y="1591"/>
                      </a:cubicBezTo>
                      <a:cubicBezTo>
                        <a:pt x="1352" y="1599"/>
                        <a:pt x="1364" y="1607"/>
                        <a:pt x="1376" y="1615"/>
                      </a:cubicBezTo>
                      <a:cubicBezTo>
                        <a:pt x="1388" y="1623"/>
                        <a:pt x="1411" y="1638"/>
                        <a:pt x="1411" y="1638"/>
                      </a:cubicBezTo>
                      <a:cubicBezTo>
                        <a:pt x="1474" y="1634"/>
                        <a:pt x="1537" y="1635"/>
                        <a:pt x="1599" y="1627"/>
                      </a:cubicBezTo>
                      <a:cubicBezTo>
                        <a:pt x="1623" y="1624"/>
                        <a:pt x="1646" y="1611"/>
                        <a:pt x="1669" y="1603"/>
                      </a:cubicBezTo>
                      <a:cubicBezTo>
                        <a:pt x="1681" y="1599"/>
                        <a:pt x="1705" y="1591"/>
                        <a:pt x="1705" y="1591"/>
                      </a:cubicBezTo>
                      <a:cubicBezTo>
                        <a:pt x="1738" y="1602"/>
                        <a:pt x="1750" y="1598"/>
                        <a:pt x="1763" y="1638"/>
                      </a:cubicBezTo>
                      <a:cubicBezTo>
                        <a:pt x="1771" y="1661"/>
                        <a:pt x="1758" y="1692"/>
                        <a:pt x="1775" y="1709"/>
                      </a:cubicBezTo>
                      <a:cubicBezTo>
                        <a:pt x="1792" y="1726"/>
                        <a:pt x="1822" y="1717"/>
                        <a:pt x="1846" y="1721"/>
                      </a:cubicBezTo>
                      <a:cubicBezTo>
                        <a:pt x="1869" y="1820"/>
                        <a:pt x="1868" y="1820"/>
                        <a:pt x="1975" y="1838"/>
                      </a:cubicBezTo>
                      <a:cubicBezTo>
                        <a:pt x="1998" y="1906"/>
                        <a:pt x="1984" y="1902"/>
                        <a:pt x="2116" y="1862"/>
                      </a:cubicBezTo>
                      <a:cubicBezTo>
                        <a:pt x="2126" y="1859"/>
                        <a:pt x="2145" y="1815"/>
                        <a:pt x="2151" y="1803"/>
                      </a:cubicBezTo>
                      <a:cubicBezTo>
                        <a:pt x="2271" y="1827"/>
                        <a:pt x="2285" y="1826"/>
                        <a:pt x="2445" y="1826"/>
                      </a:cubicBezTo>
                      <a:cubicBezTo>
                        <a:pt x="2457" y="1818"/>
                        <a:pt x="2471" y="1814"/>
                        <a:pt x="2480" y="1803"/>
                      </a:cubicBezTo>
                      <a:cubicBezTo>
                        <a:pt x="2488" y="1793"/>
                        <a:pt x="2486" y="1779"/>
                        <a:pt x="2492" y="1768"/>
                      </a:cubicBezTo>
                      <a:cubicBezTo>
                        <a:pt x="2533" y="1694"/>
                        <a:pt x="2522" y="1708"/>
                        <a:pt x="2575" y="1674"/>
                      </a:cubicBezTo>
                      <a:cubicBezTo>
                        <a:pt x="2606" y="1625"/>
                        <a:pt x="2622" y="1635"/>
                        <a:pt x="2669" y="1603"/>
                      </a:cubicBezTo>
                      <a:cubicBezTo>
                        <a:pt x="2677" y="1591"/>
                        <a:pt x="2678" y="1568"/>
                        <a:pt x="2692" y="1568"/>
                      </a:cubicBezTo>
                      <a:cubicBezTo>
                        <a:pt x="2706" y="1568"/>
                        <a:pt x="2715" y="1589"/>
                        <a:pt x="2716" y="1603"/>
                      </a:cubicBezTo>
                      <a:cubicBezTo>
                        <a:pt x="2719" y="1650"/>
                        <a:pt x="2710" y="1697"/>
                        <a:pt x="2704" y="1744"/>
                      </a:cubicBezTo>
                      <a:cubicBezTo>
                        <a:pt x="2702" y="1760"/>
                        <a:pt x="2683" y="1777"/>
                        <a:pt x="2692" y="1791"/>
                      </a:cubicBezTo>
                      <a:cubicBezTo>
                        <a:pt x="2699" y="1801"/>
                        <a:pt x="2716" y="1784"/>
                        <a:pt x="2727" y="1779"/>
                      </a:cubicBezTo>
                      <a:cubicBezTo>
                        <a:pt x="2740" y="1773"/>
                        <a:pt x="2751" y="1764"/>
                        <a:pt x="2763" y="1756"/>
                      </a:cubicBezTo>
                      <a:cubicBezTo>
                        <a:pt x="2783" y="1691"/>
                        <a:pt x="2832" y="1674"/>
                        <a:pt x="2892" y="1650"/>
                      </a:cubicBezTo>
                      <a:cubicBezTo>
                        <a:pt x="2915" y="1641"/>
                        <a:pt x="2962" y="1627"/>
                        <a:pt x="2962" y="1627"/>
                      </a:cubicBezTo>
                      <a:cubicBezTo>
                        <a:pt x="2996" y="1576"/>
                        <a:pt x="2995" y="1554"/>
                        <a:pt x="3092" y="1603"/>
                      </a:cubicBezTo>
                      <a:cubicBezTo>
                        <a:pt x="3103" y="1609"/>
                        <a:pt x="3068" y="1638"/>
                        <a:pt x="3080" y="1638"/>
                      </a:cubicBezTo>
                      <a:cubicBezTo>
                        <a:pt x="3100" y="1638"/>
                        <a:pt x="3102" y="1605"/>
                        <a:pt x="3115" y="1591"/>
                      </a:cubicBezTo>
                      <a:cubicBezTo>
                        <a:pt x="3103" y="1595"/>
                        <a:pt x="3080" y="1592"/>
                        <a:pt x="3080" y="1604"/>
                      </a:cubicBezTo>
                      <a:cubicBezTo>
                        <a:pt x="3080" y="1616"/>
                        <a:pt x="3105" y="1609"/>
                        <a:pt x="3115" y="1603"/>
                      </a:cubicBezTo>
                      <a:cubicBezTo>
                        <a:pt x="3127" y="1596"/>
                        <a:pt x="3128" y="1577"/>
                        <a:pt x="3139" y="1568"/>
                      </a:cubicBezTo>
                      <a:cubicBezTo>
                        <a:pt x="3149" y="1560"/>
                        <a:pt x="3162" y="1560"/>
                        <a:pt x="3174" y="1556"/>
                      </a:cubicBezTo>
                      <a:cubicBezTo>
                        <a:pt x="3193" y="1501"/>
                        <a:pt x="3222" y="1504"/>
                        <a:pt x="3268" y="1474"/>
                      </a:cubicBezTo>
                      <a:cubicBezTo>
                        <a:pt x="3260" y="1486"/>
                        <a:pt x="3251" y="1521"/>
                        <a:pt x="3245" y="1509"/>
                      </a:cubicBezTo>
                      <a:cubicBezTo>
                        <a:pt x="3236" y="1491"/>
                        <a:pt x="3256" y="1470"/>
                        <a:pt x="3256" y="1450"/>
                      </a:cubicBezTo>
                      <a:cubicBezTo>
                        <a:pt x="3256" y="1393"/>
                        <a:pt x="3248" y="1378"/>
                        <a:pt x="3233" y="1333"/>
                      </a:cubicBezTo>
                      <a:cubicBezTo>
                        <a:pt x="3293" y="1210"/>
                        <a:pt x="3211" y="1347"/>
                        <a:pt x="3303" y="1274"/>
                      </a:cubicBezTo>
                      <a:cubicBezTo>
                        <a:pt x="3313" y="1266"/>
                        <a:pt x="3307" y="1249"/>
                        <a:pt x="3315" y="1239"/>
                      </a:cubicBezTo>
                      <a:cubicBezTo>
                        <a:pt x="3347" y="1199"/>
                        <a:pt x="3417" y="1207"/>
                        <a:pt x="3456" y="1203"/>
                      </a:cubicBezTo>
                      <a:cubicBezTo>
                        <a:pt x="3488" y="1155"/>
                        <a:pt x="3511" y="1102"/>
                        <a:pt x="3550" y="1062"/>
                      </a:cubicBezTo>
                      <a:cubicBezTo>
                        <a:pt x="3568" y="1011"/>
                        <a:pt x="3603" y="972"/>
                        <a:pt x="3621" y="921"/>
                      </a:cubicBezTo>
                      <a:cubicBezTo>
                        <a:pt x="3633" y="832"/>
                        <a:pt x="3626" y="732"/>
                        <a:pt x="3668" y="651"/>
                      </a:cubicBezTo>
                      <a:cubicBezTo>
                        <a:pt x="3664" y="633"/>
                        <a:pt x="3658" y="615"/>
                        <a:pt x="3656" y="596"/>
                      </a:cubicBezTo>
                      <a:cubicBezTo>
                        <a:pt x="3650" y="552"/>
                        <a:pt x="3653" y="507"/>
                        <a:pt x="3644" y="463"/>
                      </a:cubicBezTo>
                      <a:cubicBezTo>
                        <a:pt x="3639" y="437"/>
                        <a:pt x="3617" y="417"/>
                        <a:pt x="3609" y="392"/>
                      </a:cubicBezTo>
                      <a:cubicBezTo>
                        <a:pt x="3605" y="365"/>
                        <a:pt x="3603" y="337"/>
                        <a:pt x="3597" y="310"/>
                      </a:cubicBezTo>
                      <a:cubicBezTo>
                        <a:pt x="3595" y="298"/>
                        <a:pt x="3584" y="287"/>
                        <a:pt x="3585" y="275"/>
                      </a:cubicBezTo>
                      <a:cubicBezTo>
                        <a:pt x="3588" y="250"/>
                        <a:pt x="3609" y="204"/>
                        <a:pt x="3609" y="204"/>
                      </a:cubicBezTo>
                      <a:cubicBezTo>
                        <a:pt x="3656" y="220"/>
                        <a:pt x="3676" y="233"/>
                        <a:pt x="3703" y="275"/>
                      </a:cubicBezTo>
                      <a:cubicBezTo>
                        <a:pt x="3732" y="443"/>
                        <a:pt x="3689" y="271"/>
                        <a:pt x="3750" y="380"/>
                      </a:cubicBezTo>
                      <a:cubicBezTo>
                        <a:pt x="3770" y="416"/>
                        <a:pt x="3772" y="459"/>
                        <a:pt x="3785" y="498"/>
                      </a:cubicBezTo>
                      <a:cubicBezTo>
                        <a:pt x="3811" y="576"/>
                        <a:pt x="3830" y="656"/>
                        <a:pt x="3856" y="733"/>
                      </a:cubicBezTo>
                      <a:cubicBezTo>
                        <a:pt x="3933" y="707"/>
                        <a:pt x="3857" y="743"/>
                        <a:pt x="3903" y="686"/>
                      </a:cubicBezTo>
                      <a:cubicBezTo>
                        <a:pt x="3912" y="675"/>
                        <a:pt x="3926" y="671"/>
                        <a:pt x="3938" y="663"/>
                      </a:cubicBezTo>
                      <a:cubicBezTo>
                        <a:pt x="3944" y="645"/>
                        <a:pt x="3964" y="610"/>
                        <a:pt x="3938" y="592"/>
                      </a:cubicBezTo>
                      <a:cubicBezTo>
                        <a:pt x="3918" y="578"/>
                        <a:pt x="3868" y="569"/>
                        <a:pt x="3868" y="569"/>
                      </a:cubicBezTo>
                      <a:cubicBezTo>
                        <a:pt x="3833" y="517"/>
                        <a:pt x="3829" y="477"/>
                        <a:pt x="3844" y="416"/>
                      </a:cubicBezTo>
                      <a:cubicBezTo>
                        <a:pt x="3856" y="420"/>
                        <a:pt x="3867" y="428"/>
                        <a:pt x="3879" y="428"/>
                      </a:cubicBezTo>
                      <a:cubicBezTo>
                        <a:pt x="3959" y="428"/>
                        <a:pt x="3927" y="362"/>
                        <a:pt x="3891" y="333"/>
                      </a:cubicBezTo>
                      <a:cubicBezTo>
                        <a:pt x="3881" y="325"/>
                        <a:pt x="3868" y="326"/>
                        <a:pt x="3856" y="322"/>
                      </a:cubicBezTo>
                      <a:cubicBezTo>
                        <a:pt x="3844" y="314"/>
                        <a:pt x="3834" y="304"/>
                        <a:pt x="3821" y="298"/>
                      </a:cubicBezTo>
                      <a:cubicBezTo>
                        <a:pt x="3810" y="292"/>
                        <a:pt x="3792" y="296"/>
                        <a:pt x="3785" y="286"/>
                      </a:cubicBezTo>
                      <a:cubicBezTo>
                        <a:pt x="3747" y="233"/>
                        <a:pt x="3775" y="219"/>
                        <a:pt x="3750" y="169"/>
                      </a:cubicBezTo>
                      <a:cubicBezTo>
                        <a:pt x="3716" y="102"/>
                        <a:pt x="3694" y="70"/>
                        <a:pt x="3632" y="40"/>
                      </a:cubicBezTo>
                      <a:cubicBezTo>
                        <a:pt x="3605" y="49"/>
                        <a:pt x="3580" y="46"/>
                        <a:pt x="3585" y="87"/>
                      </a:cubicBezTo>
                      <a:cubicBezTo>
                        <a:pt x="3593" y="162"/>
                        <a:pt x="3642" y="168"/>
                        <a:pt x="3574" y="145"/>
                      </a:cubicBezTo>
                      <a:cubicBezTo>
                        <a:pt x="3597" y="71"/>
                        <a:pt x="3590" y="134"/>
                        <a:pt x="3491" y="98"/>
                      </a:cubicBezTo>
                      <a:cubicBezTo>
                        <a:pt x="3475" y="92"/>
                        <a:pt x="3468" y="75"/>
                        <a:pt x="3456" y="63"/>
                      </a:cubicBezTo>
                      <a:cubicBezTo>
                        <a:pt x="3436" y="67"/>
                        <a:pt x="3410" y="60"/>
                        <a:pt x="3397" y="75"/>
                      </a:cubicBezTo>
                      <a:cubicBezTo>
                        <a:pt x="3304" y="184"/>
                        <a:pt x="3451" y="123"/>
                        <a:pt x="3350" y="157"/>
                      </a:cubicBezTo>
                      <a:cubicBezTo>
                        <a:pt x="3304" y="87"/>
                        <a:pt x="3307" y="96"/>
                        <a:pt x="3221" y="110"/>
                      </a:cubicBezTo>
                      <a:cubicBezTo>
                        <a:pt x="3209" y="114"/>
                        <a:pt x="3195" y="131"/>
                        <a:pt x="3186" y="122"/>
                      </a:cubicBezTo>
                      <a:cubicBezTo>
                        <a:pt x="3177" y="113"/>
                        <a:pt x="3198" y="99"/>
                        <a:pt x="3198" y="87"/>
                      </a:cubicBezTo>
                      <a:cubicBezTo>
                        <a:pt x="3198" y="74"/>
                        <a:pt x="3195" y="60"/>
                        <a:pt x="3186" y="51"/>
                      </a:cubicBezTo>
                      <a:cubicBezTo>
                        <a:pt x="3174" y="39"/>
                        <a:pt x="3090" y="23"/>
                        <a:pt x="3068" y="16"/>
                      </a:cubicBezTo>
                      <a:cubicBezTo>
                        <a:pt x="3001" y="20"/>
                        <a:pt x="2934" y="22"/>
                        <a:pt x="2868" y="28"/>
                      </a:cubicBezTo>
                      <a:cubicBezTo>
                        <a:pt x="2848" y="30"/>
                        <a:pt x="2824" y="26"/>
                        <a:pt x="2810" y="40"/>
                      </a:cubicBezTo>
                      <a:cubicBezTo>
                        <a:pt x="2801" y="49"/>
                        <a:pt x="2833" y="47"/>
                        <a:pt x="2845" y="51"/>
                      </a:cubicBezTo>
                      <a:cubicBezTo>
                        <a:pt x="2937" y="22"/>
                        <a:pt x="2833" y="64"/>
                        <a:pt x="2833" y="16"/>
                      </a:cubicBezTo>
                      <a:cubicBezTo>
                        <a:pt x="2833" y="0"/>
                        <a:pt x="2864" y="8"/>
                        <a:pt x="2880" y="4"/>
                      </a:cubicBezTo>
                      <a:cubicBezTo>
                        <a:pt x="2915" y="8"/>
                        <a:pt x="2951" y="10"/>
                        <a:pt x="2986" y="16"/>
                      </a:cubicBezTo>
                      <a:cubicBezTo>
                        <a:pt x="2998" y="18"/>
                        <a:pt x="3021" y="16"/>
                        <a:pt x="3021" y="28"/>
                      </a:cubicBezTo>
                      <a:cubicBezTo>
                        <a:pt x="3021" y="40"/>
                        <a:pt x="2998" y="37"/>
                        <a:pt x="2986" y="40"/>
                      </a:cubicBezTo>
                      <a:cubicBezTo>
                        <a:pt x="2967" y="45"/>
                        <a:pt x="2947" y="48"/>
                        <a:pt x="2927" y="51"/>
                      </a:cubicBezTo>
                      <a:cubicBezTo>
                        <a:pt x="2831" y="67"/>
                        <a:pt x="2741" y="96"/>
                        <a:pt x="2645" y="110"/>
                      </a:cubicBezTo>
                      <a:cubicBezTo>
                        <a:pt x="2598" y="126"/>
                        <a:pt x="2551" y="141"/>
                        <a:pt x="2504" y="157"/>
                      </a:cubicBezTo>
                      <a:cubicBezTo>
                        <a:pt x="2477" y="177"/>
                        <a:pt x="2441" y="188"/>
                        <a:pt x="2422" y="216"/>
                      </a:cubicBezTo>
                      <a:cubicBezTo>
                        <a:pt x="2365" y="300"/>
                        <a:pt x="2363" y="311"/>
                        <a:pt x="2398" y="239"/>
                      </a:cubicBezTo>
                      <a:close/>
                    </a:path>
                  </a:pathLst>
                </a:custGeom>
                <a:solidFill>
                  <a:srgbClr val="FF00FF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>
                    <a:ea typeface="黑体" panose="02010609060101010101" charset="-122"/>
                  </a:endParaRPr>
                </a:p>
              </p:txBody>
            </p:sp>
            <p:sp>
              <p:nvSpPr>
                <p:cNvPr id="8197" name="文本框 109594"/>
                <p:cNvSpPr txBox="1">
                  <a:spLocks noChangeArrowheads="1"/>
                </p:cNvSpPr>
                <p:nvPr/>
              </p:nvSpPr>
              <p:spPr bwMode="auto">
                <a:xfrm>
                  <a:off x="906" y="1371"/>
                  <a:ext cx="1706" cy="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000" b="1">
                      <a:latin typeface="江西拙楷" panose="02010600040101010101" pitchFamily="2" charset="-122"/>
                      <a:ea typeface="江西拙楷" panose="02010600040101010101" pitchFamily="2" charset="-122"/>
                    </a:rPr>
                    <a:t>辽（契丹）</a:t>
                  </a:r>
                </a:p>
              </p:txBody>
            </p:sp>
          </p:grpSp>
          <p:grpSp>
            <p:nvGrpSpPr>
              <p:cNvPr id="8198" name="组合 109595"/>
              <p:cNvGrpSpPr/>
              <p:nvPr/>
            </p:nvGrpSpPr>
            <p:grpSpPr>
              <a:xfrm>
                <a:off x="1247" y="1806"/>
                <a:ext cx="1080" cy="1316"/>
                <a:chOff x="1256" y="1797"/>
                <a:chExt cx="1080" cy="1316"/>
              </a:xfrm>
            </p:grpSpPr>
            <p:sp>
              <p:nvSpPr>
                <p:cNvPr id="8199" name="文本框 109596"/>
                <p:cNvSpPr txBox="1">
                  <a:spLocks noChangeArrowheads="1"/>
                </p:cNvSpPr>
                <p:nvPr/>
              </p:nvSpPr>
              <p:spPr bwMode="auto">
                <a:xfrm>
                  <a:off x="1655" y="2523"/>
                  <a:ext cx="116" cy="5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3000">
                    <a:latin typeface="Times New Roman" panose="02020603050405020304"/>
                    <a:ea typeface="黑体" panose="02010609060101010101" charset="-122"/>
                  </a:endParaRPr>
                </a:p>
              </p:txBody>
            </p:sp>
            <p:sp>
              <p:nvSpPr>
                <p:cNvPr id="8200" name="任意多边形 109597"/>
                <p:cNvSpPr>
                  <a:spLocks noChangeArrowheads="1"/>
                </p:cNvSpPr>
                <p:nvPr/>
              </p:nvSpPr>
              <p:spPr bwMode="auto">
                <a:xfrm rot="259390">
                  <a:off x="1256" y="1797"/>
                  <a:ext cx="998" cy="1316"/>
                </a:xfrm>
                <a:custGeom>
                  <a:gdLst>
                    <a:gd name="T0" fmla="*/ 0 w 1748"/>
                    <a:gd name="T1" fmla="*/ 381 h 2062"/>
                    <a:gd name="T2" fmla="*/ 118 w 1748"/>
                    <a:gd name="T3" fmla="*/ 534 h 2062"/>
                    <a:gd name="T4" fmla="*/ 189 w 1748"/>
                    <a:gd name="T5" fmla="*/ 616 h 2062"/>
                    <a:gd name="T6" fmla="*/ 247 w 1748"/>
                    <a:gd name="T7" fmla="*/ 663 h 2062"/>
                    <a:gd name="T8" fmla="*/ 200 w 1748"/>
                    <a:gd name="T9" fmla="*/ 863 h 2062"/>
                    <a:gd name="T10" fmla="*/ 106 w 1748"/>
                    <a:gd name="T11" fmla="*/ 839 h 2062"/>
                    <a:gd name="T12" fmla="*/ 71 w 1748"/>
                    <a:gd name="T13" fmla="*/ 922 h 2062"/>
                    <a:gd name="T14" fmla="*/ 94 w 1748"/>
                    <a:gd name="T15" fmla="*/ 969 h 2062"/>
                    <a:gd name="T16" fmla="*/ 177 w 1748"/>
                    <a:gd name="T17" fmla="*/ 1145 h 2062"/>
                    <a:gd name="T18" fmla="*/ 177 w 1748"/>
                    <a:gd name="T19" fmla="*/ 1356 h 2062"/>
                    <a:gd name="T20" fmla="*/ 259 w 1748"/>
                    <a:gd name="T21" fmla="*/ 1286 h 2062"/>
                    <a:gd name="T22" fmla="*/ 318 w 1748"/>
                    <a:gd name="T23" fmla="*/ 1439 h 2062"/>
                    <a:gd name="T24" fmla="*/ 341 w 1748"/>
                    <a:gd name="T25" fmla="*/ 1568 h 2062"/>
                    <a:gd name="T26" fmla="*/ 529 w 1748"/>
                    <a:gd name="T27" fmla="*/ 1756 h 2062"/>
                    <a:gd name="T28" fmla="*/ 729 w 1748"/>
                    <a:gd name="T29" fmla="*/ 1921 h 2062"/>
                    <a:gd name="T30" fmla="*/ 765 w 1748"/>
                    <a:gd name="T31" fmla="*/ 2062 h 2062"/>
                    <a:gd name="T32" fmla="*/ 870 w 1748"/>
                    <a:gd name="T33" fmla="*/ 1979 h 2062"/>
                    <a:gd name="T34" fmla="*/ 906 w 1748"/>
                    <a:gd name="T35" fmla="*/ 1956 h 2062"/>
                    <a:gd name="T36" fmla="*/ 859 w 1748"/>
                    <a:gd name="T37" fmla="*/ 1756 h 2062"/>
                    <a:gd name="T38" fmla="*/ 1035 w 1748"/>
                    <a:gd name="T39" fmla="*/ 1686 h 2062"/>
                    <a:gd name="T40" fmla="*/ 1188 w 1748"/>
                    <a:gd name="T41" fmla="*/ 1603 h 2062"/>
                    <a:gd name="T42" fmla="*/ 1399 w 1748"/>
                    <a:gd name="T43" fmla="*/ 1498 h 2062"/>
                    <a:gd name="T44" fmla="*/ 1634 w 1748"/>
                    <a:gd name="T45" fmla="*/ 1168 h 2062"/>
                    <a:gd name="T46" fmla="*/ 1693 w 1748"/>
                    <a:gd name="T47" fmla="*/ 980 h 2062"/>
                    <a:gd name="T48" fmla="*/ 1670 w 1748"/>
                    <a:gd name="T49" fmla="*/ 827 h 2062"/>
                    <a:gd name="T50" fmla="*/ 1670 w 1748"/>
                    <a:gd name="T51" fmla="*/ 745 h 2062"/>
                    <a:gd name="T52" fmla="*/ 1564 w 1748"/>
                    <a:gd name="T53" fmla="*/ 592 h 2062"/>
                    <a:gd name="T54" fmla="*/ 1470 w 1748"/>
                    <a:gd name="T55" fmla="*/ 475 h 2062"/>
                    <a:gd name="T56" fmla="*/ 1411 w 1748"/>
                    <a:gd name="T57" fmla="*/ 428 h 2062"/>
                    <a:gd name="T58" fmla="*/ 1435 w 1748"/>
                    <a:gd name="T59" fmla="*/ 346 h 2062"/>
                    <a:gd name="T60" fmla="*/ 1411 w 1748"/>
                    <a:gd name="T61" fmla="*/ 322 h 2062"/>
                    <a:gd name="T62" fmla="*/ 1493 w 1748"/>
                    <a:gd name="T63" fmla="*/ 240 h 2062"/>
                    <a:gd name="T64" fmla="*/ 1505 w 1748"/>
                    <a:gd name="T65" fmla="*/ 263 h 2062"/>
                    <a:gd name="T66" fmla="*/ 1517 w 1748"/>
                    <a:gd name="T67" fmla="*/ 204 h 2062"/>
                    <a:gd name="T68" fmla="*/ 1529 w 1748"/>
                    <a:gd name="T69" fmla="*/ 228 h 2062"/>
                    <a:gd name="T70" fmla="*/ 1611 w 1748"/>
                    <a:gd name="T71" fmla="*/ 134 h 2062"/>
                    <a:gd name="T72" fmla="*/ 1376 w 1748"/>
                    <a:gd name="T73" fmla="*/ 146 h 2062"/>
                    <a:gd name="T74" fmla="*/ 1211 w 1748"/>
                    <a:gd name="T75" fmla="*/ 110 h 2062"/>
                    <a:gd name="T76" fmla="*/ 1000 w 1748"/>
                    <a:gd name="T77" fmla="*/ 28 h 2062"/>
                    <a:gd name="T78" fmla="*/ 753 w 1748"/>
                    <a:gd name="T79" fmla="*/ 75 h 2062"/>
                    <a:gd name="T80" fmla="*/ 682 w 1748"/>
                    <a:gd name="T81" fmla="*/ 52 h 2062"/>
                    <a:gd name="T82" fmla="*/ 670 w 1748"/>
                    <a:gd name="T83" fmla="*/ 181 h 2062"/>
                    <a:gd name="T84" fmla="*/ 518 w 1748"/>
                    <a:gd name="T85" fmla="*/ 251 h 2062"/>
                    <a:gd name="T86" fmla="*/ 236 w 1748"/>
                    <a:gd name="T87" fmla="*/ 369 h 2062"/>
                    <a:gd name="T88" fmla="*/ 59 w 1748"/>
                    <a:gd name="T89" fmla="*/ 287 h 206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748" h="2062">
                      <a:moveTo>
                        <a:pt x="59" y="287"/>
                      </a:moveTo>
                      <a:cubicBezTo>
                        <a:pt x="39" y="344"/>
                        <a:pt x="20" y="324"/>
                        <a:pt x="0" y="381"/>
                      </a:cubicBezTo>
                      <a:cubicBezTo>
                        <a:pt x="38" y="418"/>
                        <a:pt x="44" y="446"/>
                        <a:pt x="94" y="463"/>
                      </a:cubicBezTo>
                      <a:cubicBezTo>
                        <a:pt x="102" y="487"/>
                        <a:pt x="110" y="510"/>
                        <a:pt x="118" y="534"/>
                      </a:cubicBezTo>
                      <a:cubicBezTo>
                        <a:pt x="126" y="556"/>
                        <a:pt x="115" y="586"/>
                        <a:pt x="130" y="604"/>
                      </a:cubicBezTo>
                      <a:cubicBezTo>
                        <a:pt x="143" y="619"/>
                        <a:pt x="169" y="612"/>
                        <a:pt x="189" y="616"/>
                      </a:cubicBezTo>
                      <a:cubicBezTo>
                        <a:pt x="193" y="628"/>
                        <a:pt x="190" y="643"/>
                        <a:pt x="200" y="651"/>
                      </a:cubicBezTo>
                      <a:cubicBezTo>
                        <a:pt x="213" y="661"/>
                        <a:pt x="241" y="648"/>
                        <a:pt x="247" y="663"/>
                      </a:cubicBezTo>
                      <a:cubicBezTo>
                        <a:pt x="271" y="718"/>
                        <a:pt x="213" y="768"/>
                        <a:pt x="177" y="792"/>
                      </a:cubicBezTo>
                      <a:cubicBezTo>
                        <a:pt x="178" y="794"/>
                        <a:pt x="201" y="861"/>
                        <a:pt x="200" y="863"/>
                      </a:cubicBezTo>
                      <a:cubicBezTo>
                        <a:pt x="195" y="876"/>
                        <a:pt x="177" y="878"/>
                        <a:pt x="165" y="886"/>
                      </a:cubicBezTo>
                      <a:cubicBezTo>
                        <a:pt x="156" y="872"/>
                        <a:pt x="137" y="827"/>
                        <a:pt x="106" y="839"/>
                      </a:cubicBezTo>
                      <a:cubicBezTo>
                        <a:pt x="93" y="844"/>
                        <a:pt x="91" y="862"/>
                        <a:pt x="83" y="874"/>
                      </a:cubicBezTo>
                      <a:cubicBezTo>
                        <a:pt x="79" y="890"/>
                        <a:pt x="76" y="906"/>
                        <a:pt x="71" y="922"/>
                      </a:cubicBezTo>
                      <a:cubicBezTo>
                        <a:pt x="68" y="934"/>
                        <a:pt x="54" y="946"/>
                        <a:pt x="59" y="957"/>
                      </a:cubicBezTo>
                      <a:cubicBezTo>
                        <a:pt x="64" y="968"/>
                        <a:pt x="82" y="965"/>
                        <a:pt x="94" y="969"/>
                      </a:cubicBezTo>
                      <a:cubicBezTo>
                        <a:pt x="89" y="1001"/>
                        <a:pt x="46" y="1112"/>
                        <a:pt x="94" y="1133"/>
                      </a:cubicBezTo>
                      <a:cubicBezTo>
                        <a:pt x="120" y="1144"/>
                        <a:pt x="149" y="1141"/>
                        <a:pt x="177" y="1145"/>
                      </a:cubicBezTo>
                      <a:cubicBezTo>
                        <a:pt x="165" y="1213"/>
                        <a:pt x="151" y="1277"/>
                        <a:pt x="142" y="1345"/>
                      </a:cubicBezTo>
                      <a:cubicBezTo>
                        <a:pt x="154" y="1349"/>
                        <a:pt x="165" y="1356"/>
                        <a:pt x="177" y="1356"/>
                      </a:cubicBezTo>
                      <a:cubicBezTo>
                        <a:pt x="234" y="1356"/>
                        <a:pt x="198" y="1341"/>
                        <a:pt x="224" y="1309"/>
                      </a:cubicBezTo>
                      <a:cubicBezTo>
                        <a:pt x="233" y="1298"/>
                        <a:pt x="247" y="1294"/>
                        <a:pt x="259" y="1286"/>
                      </a:cubicBezTo>
                      <a:cubicBezTo>
                        <a:pt x="306" y="1302"/>
                        <a:pt x="314" y="1322"/>
                        <a:pt x="330" y="1368"/>
                      </a:cubicBezTo>
                      <a:cubicBezTo>
                        <a:pt x="326" y="1392"/>
                        <a:pt x="326" y="1416"/>
                        <a:pt x="318" y="1439"/>
                      </a:cubicBezTo>
                      <a:cubicBezTo>
                        <a:pt x="313" y="1452"/>
                        <a:pt x="296" y="1460"/>
                        <a:pt x="294" y="1474"/>
                      </a:cubicBezTo>
                      <a:cubicBezTo>
                        <a:pt x="286" y="1544"/>
                        <a:pt x="299" y="1540"/>
                        <a:pt x="341" y="1568"/>
                      </a:cubicBezTo>
                      <a:cubicBezTo>
                        <a:pt x="377" y="1621"/>
                        <a:pt x="420" y="1629"/>
                        <a:pt x="471" y="1662"/>
                      </a:cubicBezTo>
                      <a:cubicBezTo>
                        <a:pt x="498" y="1746"/>
                        <a:pt x="473" y="1719"/>
                        <a:pt x="529" y="1756"/>
                      </a:cubicBezTo>
                      <a:cubicBezTo>
                        <a:pt x="602" y="1750"/>
                        <a:pt x="682" y="1727"/>
                        <a:pt x="753" y="1744"/>
                      </a:cubicBezTo>
                      <a:cubicBezTo>
                        <a:pt x="766" y="1821"/>
                        <a:pt x="796" y="1865"/>
                        <a:pt x="729" y="1921"/>
                      </a:cubicBezTo>
                      <a:cubicBezTo>
                        <a:pt x="718" y="1930"/>
                        <a:pt x="706" y="1936"/>
                        <a:pt x="694" y="1944"/>
                      </a:cubicBezTo>
                      <a:cubicBezTo>
                        <a:pt x="707" y="2007"/>
                        <a:pt x="712" y="2027"/>
                        <a:pt x="765" y="2062"/>
                      </a:cubicBezTo>
                      <a:cubicBezTo>
                        <a:pt x="784" y="2058"/>
                        <a:pt x="808" y="2062"/>
                        <a:pt x="823" y="2050"/>
                      </a:cubicBezTo>
                      <a:cubicBezTo>
                        <a:pt x="845" y="2032"/>
                        <a:pt x="870" y="1979"/>
                        <a:pt x="870" y="1979"/>
                      </a:cubicBezTo>
                      <a:cubicBezTo>
                        <a:pt x="874" y="1960"/>
                        <a:pt x="865" y="1932"/>
                        <a:pt x="882" y="1921"/>
                      </a:cubicBezTo>
                      <a:cubicBezTo>
                        <a:pt x="894" y="1913"/>
                        <a:pt x="900" y="1969"/>
                        <a:pt x="906" y="1956"/>
                      </a:cubicBezTo>
                      <a:cubicBezTo>
                        <a:pt x="941" y="1886"/>
                        <a:pt x="846" y="1885"/>
                        <a:pt x="812" y="1874"/>
                      </a:cubicBezTo>
                      <a:cubicBezTo>
                        <a:pt x="895" y="1817"/>
                        <a:pt x="796" y="1898"/>
                        <a:pt x="859" y="1756"/>
                      </a:cubicBezTo>
                      <a:cubicBezTo>
                        <a:pt x="864" y="1745"/>
                        <a:pt x="883" y="1750"/>
                        <a:pt x="894" y="1744"/>
                      </a:cubicBezTo>
                      <a:cubicBezTo>
                        <a:pt x="1008" y="1680"/>
                        <a:pt x="916" y="1704"/>
                        <a:pt x="1035" y="1686"/>
                      </a:cubicBezTo>
                      <a:cubicBezTo>
                        <a:pt x="1062" y="1606"/>
                        <a:pt x="1024" y="1682"/>
                        <a:pt x="1152" y="1639"/>
                      </a:cubicBezTo>
                      <a:cubicBezTo>
                        <a:pt x="1168" y="1634"/>
                        <a:pt x="1173" y="1611"/>
                        <a:pt x="1188" y="1603"/>
                      </a:cubicBezTo>
                      <a:cubicBezTo>
                        <a:pt x="1221" y="1585"/>
                        <a:pt x="1263" y="1588"/>
                        <a:pt x="1294" y="1568"/>
                      </a:cubicBezTo>
                      <a:cubicBezTo>
                        <a:pt x="1333" y="1543"/>
                        <a:pt x="1355" y="1512"/>
                        <a:pt x="1399" y="1498"/>
                      </a:cubicBezTo>
                      <a:cubicBezTo>
                        <a:pt x="1423" y="1427"/>
                        <a:pt x="1507" y="1404"/>
                        <a:pt x="1552" y="1345"/>
                      </a:cubicBezTo>
                      <a:cubicBezTo>
                        <a:pt x="1596" y="1288"/>
                        <a:pt x="1614" y="1235"/>
                        <a:pt x="1634" y="1168"/>
                      </a:cubicBezTo>
                      <a:cubicBezTo>
                        <a:pt x="1622" y="1118"/>
                        <a:pt x="1611" y="1105"/>
                        <a:pt x="1646" y="1051"/>
                      </a:cubicBezTo>
                      <a:cubicBezTo>
                        <a:pt x="1662" y="1027"/>
                        <a:pt x="1693" y="980"/>
                        <a:pt x="1693" y="980"/>
                      </a:cubicBezTo>
                      <a:cubicBezTo>
                        <a:pt x="1703" y="905"/>
                        <a:pt x="1702" y="874"/>
                        <a:pt x="1740" y="816"/>
                      </a:cubicBezTo>
                      <a:cubicBezTo>
                        <a:pt x="1663" y="764"/>
                        <a:pt x="1748" y="804"/>
                        <a:pt x="1670" y="827"/>
                      </a:cubicBezTo>
                      <a:cubicBezTo>
                        <a:pt x="1655" y="832"/>
                        <a:pt x="1639" y="820"/>
                        <a:pt x="1623" y="816"/>
                      </a:cubicBezTo>
                      <a:cubicBezTo>
                        <a:pt x="1639" y="792"/>
                        <a:pt x="1654" y="769"/>
                        <a:pt x="1670" y="745"/>
                      </a:cubicBezTo>
                      <a:cubicBezTo>
                        <a:pt x="1678" y="733"/>
                        <a:pt x="1693" y="710"/>
                        <a:pt x="1693" y="710"/>
                      </a:cubicBezTo>
                      <a:cubicBezTo>
                        <a:pt x="1648" y="643"/>
                        <a:pt x="1644" y="612"/>
                        <a:pt x="1564" y="592"/>
                      </a:cubicBezTo>
                      <a:cubicBezTo>
                        <a:pt x="1529" y="541"/>
                        <a:pt x="1551" y="529"/>
                        <a:pt x="1493" y="510"/>
                      </a:cubicBezTo>
                      <a:cubicBezTo>
                        <a:pt x="1485" y="498"/>
                        <a:pt x="1476" y="487"/>
                        <a:pt x="1470" y="475"/>
                      </a:cubicBezTo>
                      <a:cubicBezTo>
                        <a:pt x="1464" y="464"/>
                        <a:pt x="1468" y="448"/>
                        <a:pt x="1458" y="440"/>
                      </a:cubicBezTo>
                      <a:cubicBezTo>
                        <a:pt x="1445" y="430"/>
                        <a:pt x="1427" y="432"/>
                        <a:pt x="1411" y="428"/>
                      </a:cubicBezTo>
                      <a:cubicBezTo>
                        <a:pt x="1415" y="412"/>
                        <a:pt x="1418" y="397"/>
                        <a:pt x="1423" y="381"/>
                      </a:cubicBezTo>
                      <a:cubicBezTo>
                        <a:pt x="1426" y="369"/>
                        <a:pt x="1440" y="357"/>
                        <a:pt x="1435" y="346"/>
                      </a:cubicBezTo>
                      <a:cubicBezTo>
                        <a:pt x="1430" y="333"/>
                        <a:pt x="1411" y="330"/>
                        <a:pt x="1399" y="322"/>
                      </a:cubicBezTo>
                      <a:cubicBezTo>
                        <a:pt x="1373" y="238"/>
                        <a:pt x="1394" y="317"/>
                        <a:pt x="1411" y="322"/>
                      </a:cubicBezTo>
                      <a:cubicBezTo>
                        <a:pt x="1430" y="327"/>
                        <a:pt x="1450" y="314"/>
                        <a:pt x="1470" y="310"/>
                      </a:cubicBezTo>
                      <a:cubicBezTo>
                        <a:pt x="1486" y="264"/>
                        <a:pt x="1586" y="147"/>
                        <a:pt x="1493" y="240"/>
                      </a:cubicBezTo>
                      <a:cubicBezTo>
                        <a:pt x="1489" y="259"/>
                        <a:pt x="1473" y="281"/>
                        <a:pt x="1482" y="298"/>
                      </a:cubicBezTo>
                      <a:cubicBezTo>
                        <a:pt x="1488" y="310"/>
                        <a:pt x="1505" y="277"/>
                        <a:pt x="1505" y="263"/>
                      </a:cubicBezTo>
                      <a:cubicBezTo>
                        <a:pt x="1505" y="249"/>
                        <a:pt x="1490" y="240"/>
                        <a:pt x="1482" y="228"/>
                      </a:cubicBezTo>
                      <a:cubicBezTo>
                        <a:pt x="1494" y="220"/>
                        <a:pt x="1503" y="206"/>
                        <a:pt x="1517" y="204"/>
                      </a:cubicBezTo>
                      <a:cubicBezTo>
                        <a:pt x="1533" y="202"/>
                        <a:pt x="1557" y="202"/>
                        <a:pt x="1564" y="216"/>
                      </a:cubicBezTo>
                      <a:cubicBezTo>
                        <a:pt x="1570" y="227"/>
                        <a:pt x="1541" y="224"/>
                        <a:pt x="1529" y="228"/>
                      </a:cubicBezTo>
                      <a:cubicBezTo>
                        <a:pt x="1533" y="212"/>
                        <a:pt x="1529" y="193"/>
                        <a:pt x="1540" y="181"/>
                      </a:cubicBezTo>
                      <a:cubicBezTo>
                        <a:pt x="1559" y="160"/>
                        <a:pt x="1611" y="134"/>
                        <a:pt x="1611" y="134"/>
                      </a:cubicBezTo>
                      <a:cubicBezTo>
                        <a:pt x="1556" y="54"/>
                        <a:pt x="1581" y="69"/>
                        <a:pt x="1399" y="110"/>
                      </a:cubicBezTo>
                      <a:cubicBezTo>
                        <a:pt x="1385" y="113"/>
                        <a:pt x="1386" y="136"/>
                        <a:pt x="1376" y="146"/>
                      </a:cubicBezTo>
                      <a:cubicBezTo>
                        <a:pt x="1366" y="156"/>
                        <a:pt x="1353" y="161"/>
                        <a:pt x="1341" y="169"/>
                      </a:cubicBezTo>
                      <a:cubicBezTo>
                        <a:pt x="1309" y="77"/>
                        <a:pt x="1319" y="97"/>
                        <a:pt x="1211" y="110"/>
                      </a:cubicBezTo>
                      <a:cubicBezTo>
                        <a:pt x="1197" y="68"/>
                        <a:pt x="1199" y="87"/>
                        <a:pt x="1199" y="52"/>
                      </a:cubicBezTo>
                      <a:cubicBezTo>
                        <a:pt x="1108" y="21"/>
                        <a:pt x="1102" y="41"/>
                        <a:pt x="1000" y="28"/>
                      </a:cubicBezTo>
                      <a:cubicBezTo>
                        <a:pt x="915" y="0"/>
                        <a:pt x="866" y="67"/>
                        <a:pt x="788" y="87"/>
                      </a:cubicBezTo>
                      <a:cubicBezTo>
                        <a:pt x="776" y="83"/>
                        <a:pt x="763" y="82"/>
                        <a:pt x="753" y="75"/>
                      </a:cubicBezTo>
                      <a:cubicBezTo>
                        <a:pt x="739" y="66"/>
                        <a:pt x="734" y="45"/>
                        <a:pt x="718" y="40"/>
                      </a:cubicBezTo>
                      <a:cubicBezTo>
                        <a:pt x="706" y="36"/>
                        <a:pt x="694" y="48"/>
                        <a:pt x="682" y="52"/>
                      </a:cubicBezTo>
                      <a:cubicBezTo>
                        <a:pt x="678" y="64"/>
                        <a:pt x="670" y="75"/>
                        <a:pt x="670" y="87"/>
                      </a:cubicBezTo>
                      <a:cubicBezTo>
                        <a:pt x="670" y="139"/>
                        <a:pt x="715" y="114"/>
                        <a:pt x="670" y="181"/>
                      </a:cubicBezTo>
                      <a:cubicBezTo>
                        <a:pt x="663" y="191"/>
                        <a:pt x="647" y="189"/>
                        <a:pt x="635" y="193"/>
                      </a:cubicBezTo>
                      <a:cubicBezTo>
                        <a:pt x="611" y="263"/>
                        <a:pt x="582" y="231"/>
                        <a:pt x="518" y="251"/>
                      </a:cubicBezTo>
                      <a:cubicBezTo>
                        <a:pt x="435" y="306"/>
                        <a:pt x="409" y="300"/>
                        <a:pt x="294" y="310"/>
                      </a:cubicBezTo>
                      <a:cubicBezTo>
                        <a:pt x="284" y="326"/>
                        <a:pt x="263" y="369"/>
                        <a:pt x="236" y="369"/>
                      </a:cubicBezTo>
                      <a:cubicBezTo>
                        <a:pt x="211" y="369"/>
                        <a:pt x="165" y="346"/>
                        <a:pt x="165" y="346"/>
                      </a:cubicBezTo>
                      <a:cubicBezTo>
                        <a:pt x="84" y="291"/>
                        <a:pt x="121" y="307"/>
                        <a:pt x="59" y="287"/>
                      </a:cubicBezTo>
                      <a:close/>
                    </a:path>
                  </a:pathLst>
                </a:custGeom>
                <a:solidFill>
                  <a:srgbClr val="00FF0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>
                    <a:ea typeface="黑体" panose="02010609060101010101" charset="-122"/>
                  </a:endParaRPr>
                </a:p>
              </p:txBody>
            </p:sp>
            <p:sp>
              <p:nvSpPr>
                <p:cNvPr id="8201" name="任意多边形 109598"/>
                <p:cNvSpPr>
                  <a:spLocks noChangeArrowheads="1"/>
                </p:cNvSpPr>
                <p:nvPr/>
              </p:nvSpPr>
              <p:spPr bwMode="auto">
                <a:xfrm>
                  <a:off x="2200" y="2568"/>
                  <a:ext cx="136" cy="227"/>
                </a:xfrm>
                <a:custGeom>
                  <a:gdLst>
                    <a:gd name="T0" fmla="*/ 71 w 387"/>
                    <a:gd name="T1" fmla="*/ 139 h 397"/>
                    <a:gd name="T2" fmla="*/ 247 w 387"/>
                    <a:gd name="T3" fmla="*/ 56 h 397"/>
                    <a:gd name="T4" fmla="*/ 365 w 387"/>
                    <a:gd name="T5" fmla="*/ 21 h 397"/>
                    <a:gd name="T6" fmla="*/ 306 w 387"/>
                    <a:gd name="T7" fmla="*/ 315 h 397"/>
                    <a:gd name="T8" fmla="*/ 224 w 387"/>
                    <a:gd name="T9" fmla="*/ 339 h 397"/>
                    <a:gd name="T10" fmla="*/ 165 w 387"/>
                    <a:gd name="T11" fmla="*/ 397 h 397"/>
                    <a:gd name="T12" fmla="*/ 95 w 387"/>
                    <a:gd name="T13" fmla="*/ 374 h 397"/>
                    <a:gd name="T14" fmla="*/ 59 w 387"/>
                    <a:gd name="T15" fmla="*/ 362 h 397"/>
                    <a:gd name="T16" fmla="*/ 12 w 387"/>
                    <a:gd name="T17" fmla="*/ 245 h 397"/>
                    <a:gd name="T18" fmla="*/ 71 w 387"/>
                    <a:gd name="T19" fmla="*/ 139 h 397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97">
                      <a:moveTo>
                        <a:pt x="71" y="139"/>
                      </a:moveTo>
                      <a:cubicBezTo>
                        <a:pt x="100" y="52"/>
                        <a:pt x="160" y="65"/>
                        <a:pt x="247" y="56"/>
                      </a:cubicBezTo>
                      <a:cubicBezTo>
                        <a:pt x="331" y="0"/>
                        <a:pt x="290" y="2"/>
                        <a:pt x="365" y="21"/>
                      </a:cubicBezTo>
                      <a:cubicBezTo>
                        <a:pt x="387" y="84"/>
                        <a:pt x="370" y="264"/>
                        <a:pt x="306" y="315"/>
                      </a:cubicBezTo>
                      <a:cubicBezTo>
                        <a:pt x="298" y="321"/>
                        <a:pt x="228" y="338"/>
                        <a:pt x="224" y="339"/>
                      </a:cubicBezTo>
                      <a:cubicBezTo>
                        <a:pt x="213" y="354"/>
                        <a:pt x="191" y="397"/>
                        <a:pt x="165" y="397"/>
                      </a:cubicBezTo>
                      <a:cubicBezTo>
                        <a:pt x="140" y="397"/>
                        <a:pt x="118" y="382"/>
                        <a:pt x="95" y="374"/>
                      </a:cubicBezTo>
                      <a:cubicBezTo>
                        <a:pt x="83" y="370"/>
                        <a:pt x="59" y="362"/>
                        <a:pt x="59" y="362"/>
                      </a:cubicBezTo>
                      <a:cubicBezTo>
                        <a:pt x="33" y="322"/>
                        <a:pt x="24" y="291"/>
                        <a:pt x="12" y="245"/>
                      </a:cubicBezTo>
                      <a:cubicBezTo>
                        <a:pt x="34" y="93"/>
                        <a:pt x="0" y="210"/>
                        <a:pt x="71" y="139"/>
                      </a:cubicBezTo>
                      <a:close/>
                    </a:path>
                  </a:pathLst>
                </a:custGeom>
                <a:solidFill>
                  <a:srgbClr val="00FF0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>
                    <a:ea typeface="黑体" panose="02010609060101010101" charset="-122"/>
                  </a:endParaRPr>
                </a:p>
              </p:txBody>
            </p:sp>
            <p:sp>
              <p:nvSpPr>
                <p:cNvPr id="8202" name="文本框 109599"/>
                <p:cNvSpPr txBox="1">
                  <a:spLocks noChangeArrowheads="1"/>
                </p:cNvSpPr>
                <p:nvPr/>
              </p:nvSpPr>
              <p:spPr bwMode="auto">
                <a:xfrm>
                  <a:off x="1488" y="2197"/>
                  <a:ext cx="640" cy="2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000" b="1">
                      <a:latin typeface="江西拙楷" panose="02010600040101010101" pitchFamily="2" charset="-122"/>
                      <a:ea typeface="江西拙楷" panose="02010600040101010101" pitchFamily="2" charset="-122"/>
                    </a:rPr>
                    <a:t>北宋</a:t>
                  </a:r>
                </a:p>
              </p:txBody>
            </p:sp>
          </p:grpSp>
        </p:grpSp>
        <p:grpSp>
          <p:nvGrpSpPr>
            <p:cNvPr id="7" name="组合 109580"/>
            <p:cNvGrpSpPr/>
            <p:nvPr/>
          </p:nvGrpSpPr>
          <p:grpSpPr>
            <a:xfrm>
              <a:off x="6204" y="6342"/>
              <a:ext cx="1995" cy="1125"/>
              <a:chOff x="3061" y="2115"/>
              <a:chExt cx="1090" cy="541"/>
            </a:xfrm>
          </p:grpSpPr>
          <p:sp>
            <p:nvSpPr>
              <p:cNvPr id="8204" name="任意多边形 109581"/>
              <p:cNvSpPr>
                <a:spLocks noChangeArrowheads="1"/>
              </p:cNvSpPr>
              <p:nvPr/>
            </p:nvSpPr>
            <p:spPr bwMode="auto">
              <a:xfrm>
                <a:off x="3061" y="2115"/>
                <a:ext cx="1016" cy="541"/>
              </a:xfrm>
              <a:custGeom>
                <a:gdLst>
                  <a:gd name="T0" fmla="*/ 1311 w 1346"/>
                  <a:gd name="T1" fmla="*/ 346 h 687"/>
                  <a:gd name="T2" fmla="*/ 1299 w 1346"/>
                  <a:gd name="T3" fmla="*/ 393 h 687"/>
                  <a:gd name="T4" fmla="*/ 1299 w 1346"/>
                  <a:gd name="T5" fmla="*/ 499 h 687"/>
                  <a:gd name="T6" fmla="*/ 1264 w 1346"/>
                  <a:gd name="T7" fmla="*/ 511 h 687"/>
                  <a:gd name="T8" fmla="*/ 1135 w 1346"/>
                  <a:gd name="T9" fmla="*/ 569 h 687"/>
                  <a:gd name="T10" fmla="*/ 935 w 1346"/>
                  <a:gd name="T11" fmla="*/ 616 h 687"/>
                  <a:gd name="T12" fmla="*/ 841 w 1346"/>
                  <a:gd name="T13" fmla="*/ 687 h 687"/>
                  <a:gd name="T14" fmla="*/ 688 w 1346"/>
                  <a:gd name="T15" fmla="*/ 581 h 687"/>
                  <a:gd name="T16" fmla="*/ 606 w 1346"/>
                  <a:gd name="T17" fmla="*/ 534 h 687"/>
                  <a:gd name="T18" fmla="*/ 594 w 1346"/>
                  <a:gd name="T19" fmla="*/ 499 h 687"/>
                  <a:gd name="T20" fmla="*/ 524 w 1346"/>
                  <a:gd name="T21" fmla="*/ 452 h 687"/>
                  <a:gd name="T22" fmla="*/ 336 w 1346"/>
                  <a:gd name="T23" fmla="*/ 393 h 687"/>
                  <a:gd name="T24" fmla="*/ 230 w 1346"/>
                  <a:gd name="T25" fmla="*/ 334 h 687"/>
                  <a:gd name="T26" fmla="*/ 77 w 1346"/>
                  <a:gd name="T27" fmla="*/ 334 h 687"/>
                  <a:gd name="T28" fmla="*/ 195 w 1346"/>
                  <a:gd name="T29" fmla="*/ 205 h 687"/>
                  <a:gd name="T30" fmla="*/ 242 w 1346"/>
                  <a:gd name="T31" fmla="*/ 135 h 687"/>
                  <a:gd name="T32" fmla="*/ 312 w 1346"/>
                  <a:gd name="T33" fmla="*/ 111 h 687"/>
                  <a:gd name="T34" fmla="*/ 324 w 1346"/>
                  <a:gd name="T35" fmla="*/ 17 h 687"/>
                  <a:gd name="T36" fmla="*/ 406 w 1346"/>
                  <a:gd name="T37" fmla="*/ 5 h 687"/>
                  <a:gd name="T38" fmla="*/ 441 w 1346"/>
                  <a:gd name="T39" fmla="*/ 29 h 687"/>
                  <a:gd name="T40" fmla="*/ 594 w 1346"/>
                  <a:gd name="T41" fmla="*/ 40 h 687"/>
                  <a:gd name="T42" fmla="*/ 676 w 1346"/>
                  <a:gd name="T43" fmla="*/ 88 h 687"/>
                  <a:gd name="T44" fmla="*/ 712 w 1346"/>
                  <a:gd name="T45" fmla="*/ 111 h 687"/>
                  <a:gd name="T46" fmla="*/ 747 w 1346"/>
                  <a:gd name="T47" fmla="*/ 123 h 687"/>
                  <a:gd name="T48" fmla="*/ 782 w 1346"/>
                  <a:gd name="T49" fmla="*/ 158 h 687"/>
                  <a:gd name="T50" fmla="*/ 888 w 1346"/>
                  <a:gd name="T51" fmla="*/ 170 h 687"/>
                  <a:gd name="T52" fmla="*/ 923 w 1346"/>
                  <a:gd name="T53" fmla="*/ 182 h 687"/>
                  <a:gd name="T54" fmla="*/ 853 w 1346"/>
                  <a:gd name="T55" fmla="*/ 170 h 687"/>
                  <a:gd name="T56" fmla="*/ 888 w 1346"/>
                  <a:gd name="T57" fmla="*/ 158 h 687"/>
                  <a:gd name="T58" fmla="*/ 935 w 1346"/>
                  <a:gd name="T59" fmla="*/ 170 h 687"/>
                  <a:gd name="T60" fmla="*/ 1006 w 1346"/>
                  <a:gd name="T61" fmla="*/ 146 h 687"/>
                  <a:gd name="T62" fmla="*/ 1064 w 1346"/>
                  <a:gd name="T63" fmla="*/ 135 h 687"/>
                  <a:gd name="T64" fmla="*/ 1053 w 1346"/>
                  <a:gd name="T65" fmla="*/ 135 h 687"/>
                  <a:gd name="T66" fmla="*/ 1135 w 1346"/>
                  <a:gd name="T67" fmla="*/ 146 h 687"/>
                  <a:gd name="T68" fmla="*/ 1147 w 1346"/>
                  <a:gd name="T69" fmla="*/ 182 h 687"/>
                  <a:gd name="T70" fmla="*/ 1182 w 1346"/>
                  <a:gd name="T71" fmla="*/ 205 h 687"/>
                  <a:gd name="T72" fmla="*/ 1194 w 1346"/>
                  <a:gd name="T73" fmla="*/ 252 h 687"/>
                  <a:gd name="T74" fmla="*/ 1252 w 1346"/>
                  <a:gd name="T75" fmla="*/ 264 h 687"/>
                  <a:gd name="T76" fmla="*/ 1264 w 1346"/>
                  <a:gd name="T77" fmla="*/ 334 h 687"/>
                  <a:gd name="T78" fmla="*/ 1299 w 1346"/>
                  <a:gd name="T79" fmla="*/ 346 h 687"/>
                  <a:gd name="T80" fmla="*/ 1335 w 1346"/>
                  <a:gd name="T81" fmla="*/ 370 h 687"/>
                  <a:gd name="T82" fmla="*/ 1311 w 1346"/>
                  <a:gd name="T83" fmla="*/ 346 h 68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46" h="687">
                    <a:moveTo>
                      <a:pt x="1311" y="346"/>
                    </a:moveTo>
                    <a:cubicBezTo>
                      <a:pt x="1307" y="362"/>
                      <a:pt x="1299" y="377"/>
                      <a:pt x="1299" y="393"/>
                    </a:cubicBezTo>
                    <a:cubicBezTo>
                      <a:pt x="1299" y="431"/>
                      <a:pt x="1328" y="462"/>
                      <a:pt x="1299" y="499"/>
                    </a:cubicBezTo>
                    <a:cubicBezTo>
                      <a:pt x="1291" y="509"/>
                      <a:pt x="1275" y="505"/>
                      <a:pt x="1264" y="511"/>
                    </a:cubicBezTo>
                    <a:cubicBezTo>
                      <a:pt x="1218" y="534"/>
                      <a:pt x="1187" y="557"/>
                      <a:pt x="1135" y="569"/>
                    </a:cubicBezTo>
                    <a:cubicBezTo>
                      <a:pt x="1065" y="617"/>
                      <a:pt x="1031" y="608"/>
                      <a:pt x="935" y="616"/>
                    </a:cubicBezTo>
                    <a:cubicBezTo>
                      <a:pt x="892" y="645"/>
                      <a:pt x="890" y="670"/>
                      <a:pt x="841" y="687"/>
                    </a:cubicBezTo>
                    <a:cubicBezTo>
                      <a:pt x="781" y="626"/>
                      <a:pt x="767" y="601"/>
                      <a:pt x="688" y="581"/>
                    </a:cubicBezTo>
                    <a:cubicBezTo>
                      <a:pt x="627" y="488"/>
                      <a:pt x="717" y="608"/>
                      <a:pt x="606" y="534"/>
                    </a:cubicBezTo>
                    <a:cubicBezTo>
                      <a:pt x="596" y="527"/>
                      <a:pt x="603" y="508"/>
                      <a:pt x="594" y="499"/>
                    </a:cubicBezTo>
                    <a:cubicBezTo>
                      <a:pt x="574" y="479"/>
                      <a:pt x="524" y="452"/>
                      <a:pt x="524" y="452"/>
                    </a:cubicBezTo>
                    <a:cubicBezTo>
                      <a:pt x="498" y="375"/>
                      <a:pt x="414" y="400"/>
                      <a:pt x="336" y="393"/>
                    </a:cubicBezTo>
                    <a:cubicBezTo>
                      <a:pt x="255" y="339"/>
                      <a:pt x="292" y="355"/>
                      <a:pt x="230" y="334"/>
                    </a:cubicBezTo>
                    <a:cubicBezTo>
                      <a:pt x="209" y="338"/>
                      <a:pt x="94" y="365"/>
                      <a:pt x="77" y="334"/>
                    </a:cubicBezTo>
                    <a:cubicBezTo>
                      <a:pt x="0" y="192"/>
                      <a:pt x="134" y="212"/>
                      <a:pt x="195" y="205"/>
                    </a:cubicBezTo>
                    <a:cubicBezTo>
                      <a:pt x="302" y="168"/>
                      <a:pt x="143" y="234"/>
                      <a:pt x="242" y="135"/>
                    </a:cubicBezTo>
                    <a:cubicBezTo>
                      <a:pt x="259" y="118"/>
                      <a:pt x="312" y="111"/>
                      <a:pt x="312" y="111"/>
                    </a:cubicBezTo>
                    <a:cubicBezTo>
                      <a:pt x="330" y="57"/>
                      <a:pt x="324" y="88"/>
                      <a:pt x="324" y="17"/>
                    </a:cubicBezTo>
                    <a:cubicBezTo>
                      <a:pt x="352" y="16"/>
                      <a:pt x="379" y="0"/>
                      <a:pt x="406" y="5"/>
                    </a:cubicBezTo>
                    <a:cubicBezTo>
                      <a:pt x="420" y="7"/>
                      <a:pt x="427" y="26"/>
                      <a:pt x="441" y="29"/>
                    </a:cubicBezTo>
                    <a:cubicBezTo>
                      <a:pt x="491" y="38"/>
                      <a:pt x="543" y="36"/>
                      <a:pt x="594" y="40"/>
                    </a:cubicBezTo>
                    <a:cubicBezTo>
                      <a:pt x="637" y="104"/>
                      <a:pt x="593" y="57"/>
                      <a:pt x="676" y="88"/>
                    </a:cubicBezTo>
                    <a:cubicBezTo>
                      <a:pt x="689" y="93"/>
                      <a:pt x="699" y="105"/>
                      <a:pt x="712" y="111"/>
                    </a:cubicBezTo>
                    <a:cubicBezTo>
                      <a:pt x="723" y="116"/>
                      <a:pt x="735" y="119"/>
                      <a:pt x="747" y="123"/>
                    </a:cubicBezTo>
                    <a:cubicBezTo>
                      <a:pt x="759" y="135"/>
                      <a:pt x="766" y="153"/>
                      <a:pt x="782" y="158"/>
                    </a:cubicBezTo>
                    <a:cubicBezTo>
                      <a:pt x="816" y="169"/>
                      <a:pt x="853" y="164"/>
                      <a:pt x="888" y="170"/>
                    </a:cubicBezTo>
                    <a:cubicBezTo>
                      <a:pt x="900" y="172"/>
                      <a:pt x="935" y="182"/>
                      <a:pt x="923" y="182"/>
                    </a:cubicBezTo>
                    <a:cubicBezTo>
                      <a:pt x="899" y="182"/>
                      <a:pt x="876" y="174"/>
                      <a:pt x="853" y="170"/>
                    </a:cubicBezTo>
                    <a:cubicBezTo>
                      <a:pt x="865" y="166"/>
                      <a:pt x="876" y="158"/>
                      <a:pt x="888" y="158"/>
                    </a:cubicBezTo>
                    <a:cubicBezTo>
                      <a:pt x="904" y="158"/>
                      <a:pt x="919" y="172"/>
                      <a:pt x="935" y="170"/>
                    </a:cubicBezTo>
                    <a:cubicBezTo>
                      <a:pt x="960" y="167"/>
                      <a:pt x="982" y="154"/>
                      <a:pt x="1006" y="146"/>
                    </a:cubicBezTo>
                    <a:cubicBezTo>
                      <a:pt x="1025" y="140"/>
                      <a:pt x="1045" y="139"/>
                      <a:pt x="1064" y="135"/>
                    </a:cubicBezTo>
                    <a:cubicBezTo>
                      <a:pt x="1068" y="134"/>
                      <a:pt x="1053" y="135"/>
                      <a:pt x="1053" y="135"/>
                    </a:cubicBezTo>
                    <a:cubicBezTo>
                      <a:pt x="1080" y="139"/>
                      <a:pt x="1110" y="134"/>
                      <a:pt x="1135" y="146"/>
                    </a:cubicBezTo>
                    <a:cubicBezTo>
                      <a:pt x="1146" y="152"/>
                      <a:pt x="1139" y="172"/>
                      <a:pt x="1147" y="182"/>
                    </a:cubicBezTo>
                    <a:cubicBezTo>
                      <a:pt x="1156" y="193"/>
                      <a:pt x="1170" y="197"/>
                      <a:pt x="1182" y="205"/>
                    </a:cubicBezTo>
                    <a:cubicBezTo>
                      <a:pt x="1186" y="221"/>
                      <a:pt x="1182" y="242"/>
                      <a:pt x="1194" y="252"/>
                    </a:cubicBezTo>
                    <a:cubicBezTo>
                      <a:pt x="1209" y="265"/>
                      <a:pt x="1239" y="249"/>
                      <a:pt x="1252" y="264"/>
                    </a:cubicBezTo>
                    <a:cubicBezTo>
                      <a:pt x="1267" y="282"/>
                      <a:pt x="1252" y="313"/>
                      <a:pt x="1264" y="334"/>
                    </a:cubicBezTo>
                    <a:cubicBezTo>
                      <a:pt x="1270" y="345"/>
                      <a:pt x="1288" y="340"/>
                      <a:pt x="1299" y="346"/>
                    </a:cubicBezTo>
                    <a:cubicBezTo>
                      <a:pt x="1312" y="353"/>
                      <a:pt x="1321" y="370"/>
                      <a:pt x="1335" y="370"/>
                    </a:cubicBezTo>
                    <a:cubicBezTo>
                      <a:pt x="1346" y="370"/>
                      <a:pt x="1319" y="354"/>
                      <a:pt x="1311" y="346"/>
                    </a:cubicBez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>
                  <a:ea typeface="黑体" panose="02010609060101010101" charset="-122"/>
                </a:endParaRPr>
              </a:p>
            </p:txBody>
          </p:sp>
          <p:sp>
            <p:nvSpPr>
              <p:cNvPr id="8205" name="文本框 109582"/>
              <p:cNvSpPr txBox="1">
                <a:spLocks noChangeArrowheads="1"/>
              </p:cNvSpPr>
              <p:nvPr/>
            </p:nvSpPr>
            <p:spPr bwMode="auto">
              <a:xfrm rot="1604546">
                <a:off x="3289" y="2186"/>
                <a:ext cx="862" cy="3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000" b="1">
                    <a:latin typeface="江西拙楷" panose="02010600040101010101" pitchFamily="2" charset="-122"/>
                    <a:ea typeface="江西拙楷" panose="02010600040101010101" pitchFamily="2" charset="-122"/>
                  </a:rPr>
                  <a:t>西夏</a:t>
                </a:r>
              </a:p>
            </p:txBody>
          </p:sp>
        </p:grpSp>
      </p:grpSp>
      <p:graphicFrame>
        <p:nvGraphicFramePr>
          <p:cNvPr id="10243" name="表格 10242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3702893" y="1035063"/>
          <a:ext cx="5397500" cy="2710752"/>
        </p:xfrm>
        <a:graphic>
          <a:graphicData uri="http://schemas.openxmlformats.org/drawingml/2006/table">
            <a:tbl>
              <a:tblPr firstRow="1" firstCol="1">
                <a:tableStyleId>{74C1A8A3-306A-4EB7-A6B1-4F7E0EB9C5D6}</a:tableStyleId>
              </a:tblPr>
              <a:tblGrid>
                <a:gridCol w="1245235"/>
                <a:gridCol w="1240790"/>
                <a:gridCol w="1601470"/>
                <a:gridCol w="1310005"/>
              </a:tblGrid>
              <a:tr h="4445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uFillTx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民族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汉族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契丹族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党项族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</a:tr>
              <a:tr h="37338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uFillTx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政权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北宋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辽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西夏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1162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时间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960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916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1038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4285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建立者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赵匡胤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耶律阿保机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元昊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73596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都城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东京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上京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兴庆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48824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重大事件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陈桥兵变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澶渊之盟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江西拙楷" panose="02010600040101010101" pitchFamily="2" charset="-122"/>
                        <a:ea typeface="江西拙楷" panose="02010600040101010101" pitchFamily="2" charset="-122"/>
                        <a:sym typeface="+mn-ea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lnSpc>
                          <a:spcPts val="35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宋夏议和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文本框 5"/>
          <p:cNvSpPr>
            <a:spLocks noChangeArrowheads="1"/>
          </p:cNvSpPr>
          <p:nvPr/>
        </p:nvSpPr>
        <p:spPr bwMode="auto">
          <a:xfrm>
            <a:off x="283" y="3623431"/>
            <a:ext cx="9143717" cy="1450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700"/>
              </a:lnSpc>
            </a:pPr>
            <a:r>
              <a:rPr lang="en-US" altLang="zh-CN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1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）北宋建立之前，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契丹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族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建立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的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辽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在北方草原崛起，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占领燕云十六州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，对中原形成严重威胁。</a:t>
            </a:r>
            <a:endParaRPr lang="en-US" altLang="zh-CN" sz="19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新宋体" panose="02010609030101010101" pitchFamily="49" charset="-122"/>
            </a:endParaRPr>
          </a:p>
          <a:p>
            <a:pPr>
              <a:lnSpc>
                <a:spcPts val="2700"/>
              </a:lnSpc>
            </a:pPr>
            <a:r>
              <a:rPr lang="en-US" altLang="zh-CN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2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）宋太宗时，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两次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发起夺回燕云十六州的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北伐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，均告惨败</a:t>
            </a:r>
            <a:endParaRPr lang="en-US" altLang="zh-CN" sz="19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新宋体" panose="02010609030101010101" pitchFamily="49" charset="-122"/>
            </a:endParaRPr>
          </a:p>
          <a:p>
            <a:pPr>
              <a:lnSpc>
                <a:spcPts val="2700"/>
              </a:lnSpc>
            </a:pPr>
            <a:r>
              <a:rPr lang="en-US" altLang="zh-CN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3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）宋真宗时，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辽军大举南下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，逼迫北宋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签订</a:t>
            </a:r>
            <a:r>
              <a:rPr lang="en-US" altLang="zh-CN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“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澶渊之盟</a:t>
            </a:r>
            <a:r>
              <a:rPr lang="en-US" altLang="zh-CN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”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（</a:t>
            </a:r>
            <a:r>
              <a:rPr lang="en-US" altLang="zh-CN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1005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年）。</a:t>
            </a:r>
            <a:endParaRPr lang="en-US" altLang="zh-CN" sz="19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新宋体" panose="02010609030101010101" pitchFamily="49" charset="-122"/>
            </a:endParaRPr>
          </a:p>
          <a:p>
            <a:pPr>
              <a:lnSpc>
                <a:spcPts val="2700"/>
              </a:lnSpc>
            </a:pPr>
            <a:r>
              <a:rPr lang="en-US" altLang="zh-CN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4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）北宋与西夏发生的战争，也是屡战屡败。宋仁宗时，双方最终达成</a:t>
            </a:r>
            <a:r>
              <a:rPr lang="en-US" altLang="zh-CN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“</a:t>
            </a:r>
            <a:r>
              <a:rPr lang="zh-CN" altLang="en-US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庆历和议</a:t>
            </a:r>
            <a:r>
              <a:rPr lang="en-US" altLang="zh-CN" sz="19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”</a:t>
            </a:r>
            <a:r>
              <a:rPr lang="zh-CN" altLang="en-US" sz="19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。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3825" y="104775"/>
            <a:ext cx="3641090" cy="43751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二、萧瑟边关之辽夏和战</a:t>
            </a:r>
          </a:p>
        </p:txBody>
      </p:sp>
      <p:sp>
        <p:nvSpPr>
          <p:cNvPr id="3" name="矩形 2"/>
          <p:cNvSpPr/>
          <p:nvPr/>
        </p:nvSpPr>
        <p:spPr>
          <a:xfrm>
            <a:off x="200660" y="668020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、边防压力：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05660" y="679450"/>
            <a:ext cx="34048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北宋与辽、西夏的对峙</a:t>
            </a:r>
          </a:p>
        </p:txBody>
      </p:sp>
      <p:sp>
        <p:nvSpPr>
          <p:cNvPr id="9" name="矩形 8"/>
          <p:cNvSpPr/>
          <p:nvPr/>
        </p:nvSpPr>
        <p:spPr>
          <a:xfrm>
            <a:off x="194310" y="1168400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2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、财政危机：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6" y="1605915"/>
            <a:ext cx="8825864" cy="3014365"/>
          </a:xfrm>
          <a:prstGeom prst="rect">
            <a:avLst/>
          </a:prstGeom>
        </p:spPr>
      </p:pic>
      <p:sp>
        <p:nvSpPr>
          <p:cNvPr id="10" name="文本框 12"/>
          <p:cNvSpPr>
            <a:spLocks noChangeArrowheads="1"/>
          </p:cNvSpPr>
          <p:nvPr/>
        </p:nvSpPr>
        <p:spPr bwMode="auto">
          <a:xfrm>
            <a:off x="360157" y="4620280"/>
            <a:ext cx="8141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新宋体" panose="02010609030101010101" pitchFamily="49" charset="-122"/>
              </a:rPr>
              <a:t>养兵和养官成为朝廷的沉重负担，财政状况日益恶化。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3825" y="104775"/>
            <a:ext cx="3312711" cy="43858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三、无力回天之安石变法</a:t>
            </a:r>
          </a:p>
        </p:txBody>
      </p:sp>
      <p:sp>
        <p:nvSpPr>
          <p:cNvPr id="3" name="矩形 2"/>
          <p:cNvSpPr/>
          <p:nvPr/>
        </p:nvSpPr>
        <p:spPr>
          <a:xfrm>
            <a:off x="200660" y="668020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、背景：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00660" y="1149110"/>
          <a:ext cx="5270500" cy="2179800"/>
        </p:xfrm>
        <a:graphic>
          <a:graphicData uri="http://schemas.openxmlformats.org/drawingml/2006/table">
            <a:tbl>
              <a:tblPr firstRow="1" firstCol="1">
                <a:tableStyleId>{74C1A8A3-306A-4EB7-A6B1-4F7E0EB9C5D6}</a:tableStyleId>
              </a:tblPr>
              <a:tblGrid>
                <a:gridCol w="866140"/>
                <a:gridCol w="2131060"/>
                <a:gridCol w="2273300"/>
              </a:tblGrid>
              <a:tr h="431054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项目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00206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宋真宗景德年间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00206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（</a:t>
                      </a:r>
                      <a:r>
                        <a:rPr lang="en-US" altLang="zh-CN" sz="2000" b="1">
                          <a:solidFill>
                            <a:srgbClr val="00206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1004—1007</a:t>
                      </a:r>
                      <a:r>
                        <a:rPr lang="zh-CN" altLang="en-US" sz="2000" b="1">
                          <a:solidFill>
                            <a:srgbClr val="00206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）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宋仁宗庆历年间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（</a:t>
                      </a:r>
                      <a:r>
                        <a:rPr lang="en-US" altLang="zh-CN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1041—1044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）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</a:tr>
              <a:tr h="276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商税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450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1975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276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酒税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428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1710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276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盐税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355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715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276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总计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1233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4400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effectLst/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万贯</a:t>
                      </a:r>
                    </a:p>
                  </a:txBody>
                  <a:tcPr marL="67500" marR="67500" marT="35100" marB="3510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 Box 13"/>
          <p:cNvSpPr txBox="1"/>
          <p:nvPr/>
        </p:nvSpPr>
        <p:spPr>
          <a:xfrm>
            <a:off x="200660" y="3464255"/>
            <a:ext cx="8576945" cy="1574470"/>
          </a:xfrm>
          <a:prstGeom prst="rect">
            <a:avLst/>
          </a:prstGeom>
          <a:noFill/>
          <a:ln w="28575" cmpd="dbl">
            <a:solidFill>
              <a:srgbClr val="C00000"/>
            </a:solidFill>
            <a:prstDash val="solid"/>
          </a:ln>
        </p:spPr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ts val="3000"/>
              </a:lnSpc>
            </a:pPr>
            <a:r>
              <a:rPr lang="en-US" altLang="zh-CN" sz="24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    </a:t>
            </a:r>
            <a:r>
              <a:rPr lang="zh-CN" altLang="en-US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北宋前期，统治者认为：“</a:t>
            </a:r>
            <a:r>
              <a:rPr lang="zh-CN" altLang="en-US" sz="2000" b="1" noProof="1">
                <a:solidFill>
                  <a:srgbClr val="00206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富室田连阡陌，为国守财尔！</a:t>
            </a:r>
            <a:r>
              <a:rPr lang="zh-CN" altLang="en-US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缓急盗贼窃发，边境扰动，兼并之财，乐于输纳，皆我之物。”于是宋朝统治者采取</a:t>
            </a:r>
            <a:r>
              <a:rPr lang="en-US" altLang="zh-CN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“</a:t>
            </a:r>
            <a:r>
              <a:rPr lang="zh-CN" altLang="en-US" sz="2000" b="1" noProof="1">
                <a:solidFill>
                  <a:srgbClr val="00206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田制不立，不抑兼并</a:t>
            </a:r>
            <a:r>
              <a:rPr lang="en-US" altLang="zh-CN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”</a:t>
            </a:r>
            <a:r>
              <a:rPr lang="zh-CN" altLang="en-US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的农业政策</a:t>
            </a:r>
          </a:p>
          <a:p>
            <a:pPr fontAlgn="auto">
              <a:lnSpc>
                <a:spcPts val="3000"/>
              </a:lnSpc>
            </a:pPr>
            <a:r>
              <a:rPr lang="zh-CN" altLang="en-US" sz="2000" b="1" noProof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    宋代有人说：“历代以来的一切苛捐杂税，本朝都有”。</a:t>
            </a:r>
          </a:p>
        </p:txBody>
      </p:sp>
      <p:pic>
        <p:nvPicPr>
          <p:cNvPr id="10" name="Picture 31" descr="土地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260" y="1149110"/>
            <a:ext cx="3268345" cy="2179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3825" y="104775"/>
            <a:ext cx="3674452" cy="43858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三、无力回天之安石变法</a:t>
            </a:r>
          </a:p>
        </p:txBody>
      </p:sp>
      <p:sp>
        <p:nvSpPr>
          <p:cNvPr id="3" name="矩形 2"/>
          <p:cNvSpPr/>
          <p:nvPr/>
        </p:nvSpPr>
        <p:spPr>
          <a:xfrm>
            <a:off x="200660" y="668020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、背景：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01140" y="572770"/>
            <a:ext cx="7379970" cy="1863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①社会矛盾日益激化（土地兼并、苛税杂税）；</a:t>
            </a: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②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  <a:sym typeface="+mn-ea"/>
              </a:rPr>
              <a:t>北宋中期，行政效率低下，“三冗”问题严重；</a:t>
            </a: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③庆历新政为王安石变法奠定了基础；</a:t>
            </a: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④宋神宗支持变法，重用王安石。</a:t>
            </a:r>
          </a:p>
        </p:txBody>
      </p:sp>
      <p:sp>
        <p:nvSpPr>
          <p:cNvPr id="5" name="矩形 4"/>
          <p:cNvSpPr/>
          <p:nvPr/>
        </p:nvSpPr>
        <p:spPr>
          <a:xfrm>
            <a:off x="203200" y="2510790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2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、目的：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63675" y="2522220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富国强兵</a:t>
            </a:r>
          </a:p>
        </p:txBody>
      </p:sp>
      <p:sp>
        <p:nvSpPr>
          <p:cNvPr id="7" name="矩形 6"/>
          <p:cNvSpPr/>
          <p:nvPr/>
        </p:nvSpPr>
        <p:spPr>
          <a:xfrm>
            <a:off x="205740" y="3526790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3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、措施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1400175" y="3195955"/>
            <a:ext cx="75565" cy="1126490"/>
          </a:xfrm>
          <a:prstGeom prst="leftBrace">
            <a:avLst/>
          </a:prstGeom>
          <a:ln w="1905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01140" y="3032760"/>
            <a:ext cx="2618105" cy="1414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①富国之法</a:t>
            </a: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②强兵之法</a:t>
            </a:r>
            <a:endParaRPr lang="zh-CN" altLang="en-US" sz="2400" b="1">
              <a:solidFill>
                <a:schemeClr val="tx1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  <a:sym typeface="+mn-ea"/>
            </a:endParaRP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③取士之法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8" grpId="2"/>
      <p:bldP spid="9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47553" name="表格 14755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38019" y="448107"/>
          <a:ext cx="8844615" cy="4626325"/>
        </p:xfrm>
        <a:graphic>
          <a:graphicData uri="http://schemas.openxmlformats.org/drawingml/2006/table">
            <a:tbl>
              <a:tblPr/>
              <a:tblGrid>
                <a:gridCol w="978433"/>
                <a:gridCol w="4704369"/>
                <a:gridCol w="3161813"/>
              </a:tblGrid>
              <a:tr h="37338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措施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具体内容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作用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735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青苗法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政府贷款或谷物给农民，收获后还本付息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农民免受高利贷盘剥，政府收入增加。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095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募役法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  <a:sym typeface="+mn-ea"/>
                        </a:rPr>
                        <a:t>向应服役而不愿服役的人户收免役钱，雇人服役</a:t>
                      </a:r>
                      <a:r>
                        <a:rPr lang="en-US" altLang="zh-CN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  <a:sym typeface="+mn-ea"/>
                        </a:rPr>
                        <a:t>,</a:t>
                      </a: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  <a:sym typeface="+mn-ea"/>
                        </a:rPr>
                        <a:t>官僚、地主也出钱。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减轻了农民的差役负担，保证了生产时间。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农田水利法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鼓励开垦荒地和兴修水利，规定按户等高下分派费用。</a:t>
                      </a:r>
                      <a:endParaRPr lang="en-US" altLang="zh-CN" sz="1900" b="1">
                        <a:solidFill>
                          <a:schemeClr val="tx1"/>
                        </a:solidFill>
                        <a:latin typeface="江西拙楷" panose="02010600040101010101" pitchFamily="2" charset="-122"/>
                        <a:ea typeface="江西拙楷" panose="02010600040101010101" pitchFamily="2" charset="-122"/>
                        <a:sym typeface="+mn-ea"/>
                      </a:endParaRP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促进农业生产的发展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7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方田均税法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重新丈量土地，按照土地多少和肥瘠收取赋税，地主官僚不例外。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增加了国家的赋税收入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均输法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了解生产和需求情况，就近采购，以节省国家开支。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减轻纳税户的负担，增加国家收入。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05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市易法</a:t>
                      </a:r>
                    </a:p>
                  </a:txBody>
                  <a:tcPr marL="67500" marR="67500" marT="35100" marB="351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设置市易务，收购滞销物品，市场短缺时卖出。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1900" b="1">
                          <a:solidFill>
                            <a:srgbClr val="FF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限制商人对市场控制，增加国家收入。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82" name="矩形 147500"/>
          <p:cNvSpPr/>
          <p:nvPr/>
        </p:nvSpPr>
        <p:spPr>
          <a:xfrm>
            <a:off x="3820795" y="9525"/>
            <a:ext cx="1743075" cy="43858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00206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富国之法</a:t>
            </a:r>
          </a:p>
        </p:txBody>
      </p:sp>
    </p:spTree>
  </p:cSld>
  <p:clrMapOvr>
    <a:masterClrMapping/>
  </p:clrMapOvr>
  <p:transition>
    <p:randomBar dir="vert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58787" name="表格 15878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50607" y="919406"/>
          <a:ext cx="8842785" cy="4549140"/>
        </p:xfrm>
        <a:graphic>
          <a:graphicData uri="http://schemas.openxmlformats.org/drawingml/2006/table">
            <a:tbl>
              <a:tblPr/>
              <a:tblGrid>
                <a:gridCol w="1151068"/>
                <a:gridCol w="3815650"/>
                <a:gridCol w="3876067"/>
              </a:tblGrid>
              <a:tr h="4064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</a:rPr>
                        <a:t> 措施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具体内容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作用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4651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200" b="1">
                          <a:solidFill>
                            <a:srgbClr val="000099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保甲法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编定保甲，闲时训练，维持治安，战时从军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加强了对人民的控制，减少政府军费开支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24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200" b="1">
                          <a:solidFill>
                            <a:srgbClr val="000099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保马法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百姓养马，可减赋税，马死赔偿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节约了政府开支，降低马匹死亡率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4651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200" b="1">
                          <a:solidFill>
                            <a:srgbClr val="000099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将兵法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黑体" panose="02010609060101010101" charset="-122"/>
                          <a:sym typeface="+mn-ea"/>
                        </a:rPr>
                        <a:t>以“将”为军队编制单位，设正将一名，专管训练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改变了更戍法中兵将脱节的局面，提高了军队战斗力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8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rgbClr val="000099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设军器监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监督兵器制造，严格管理，提高武器质量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000" b="1">
                          <a:latin typeface="江西拙楷" panose="02010600040101010101" pitchFamily="2" charset="-122"/>
                          <a:ea typeface="江西拙楷" panose="02010600040101010101" pitchFamily="2" charset="-122"/>
                          <a:sym typeface="+mn-ea"/>
                        </a:rPr>
                        <a:t>提高了武器数量和质量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231" name="矩形 158749"/>
          <p:cNvSpPr/>
          <p:nvPr/>
        </p:nvSpPr>
        <p:spPr>
          <a:xfrm>
            <a:off x="3735705" y="184150"/>
            <a:ext cx="1560830" cy="5001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00206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强兵之法</a:t>
            </a:r>
          </a:p>
        </p:txBody>
      </p:sp>
    </p:spTree>
  </p:cSld>
  <p:clrMapOvr>
    <a:masterClrMapping/>
  </p:clrMapOvr>
  <p:transition>
    <p:randomBar dir="vert"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4721" y="149338"/>
            <a:ext cx="4015200" cy="43858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三、无力回天之安石变法</a:t>
            </a:r>
          </a:p>
        </p:txBody>
      </p:sp>
      <p:sp>
        <p:nvSpPr>
          <p:cNvPr id="3" name="矩形 2"/>
          <p:cNvSpPr/>
          <p:nvPr/>
        </p:nvSpPr>
        <p:spPr>
          <a:xfrm>
            <a:off x="200660" y="668020"/>
            <a:ext cx="232537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、背景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0024" y="1105535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2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、目的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0023" y="1528847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3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、措施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4721" y="1952159"/>
            <a:ext cx="1597025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4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、影响：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8490" y="2571750"/>
            <a:ext cx="8180181" cy="17543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ts val="3300"/>
              </a:lnSpc>
            </a:pP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①达到了富国目的，增加大笔收入，但强兵的效果并不明显。</a:t>
            </a:r>
          </a:p>
          <a:p>
            <a:pPr fontAlgn="auto">
              <a:lnSpc>
                <a:spcPts val="3300"/>
              </a:lnSpc>
            </a:pP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②一些措施在执行过程中加重了人民的负担，也引起激烈争议。</a:t>
            </a:r>
          </a:p>
          <a:p>
            <a:pPr fontAlgn="auto">
              <a:lnSpc>
                <a:spcPts val="3300"/>
              </a:lnSpc>
            </a:pP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③围绕变法问题，统治集团内部的分裂日益严重，引发党争，北宋逐渐走向衰亡。</a:t>
            </a:r>
          </a:p>
        </p:txBody>
      </p:sp>
    </p:spTree>
  </p:cSld>
  <p:clrMapOvr>
    <a:masterClrMapping/>
  </p:clrMapOvr>
  <p:transition>
    <p:randomBar dir="vert"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4514" name="图片 182275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73" y="540385"/>
            <a:ext cx="3710118" cy="326782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2277" name="文本框 182276"/>
          <p:cNvSpPr txBox="1"/>
          <p:nvPr/>
        </p:nvSpPr>
        <p:spPr>
          <a:xfrm>
            <a:off x="3106059" y="3888374"/>
            <a:ext cx="6225779" cy="43751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r>
              <a:rPr lang="zh-CN" altLang="en-US" sz="2400" b="1" noProof="1">
                <a:solidFill>
                  <a:srgbClr val="1B18AE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遭到大官僚贵族和守旧势力的激烈反对。</a:t>
            </a:r>
          </a:p>
        </p:txBody>
      </p:sp>
      <p:pic>
        <p:nvPicPr>
          <p:cNvPr id="64516" name="图片 182278" descr="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4815" y="519430"/>
            <a:ext cx="4607971" cy="328877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2281" name="矩形 182280"/>
          <p:cNvSpPr/>
          <p:nvPr/>
        </p:nvSpPr>
        <p:spPr>
          <a:xfrm>
            <a:off x="104775" y="3905175"/>
            <a:ext cx="8953164" cy="807913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启示：</a:t>
            </a:r>
            <a:endParaRPr lang="en-US" altLang="zh-CN" sz="2400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要充分考虑到改革的复杂性和艰巨性；   对各阶层利益统筹兼顾。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4775" y="76200"/>
            <a:ext cx="6114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根据材料，分析王安石变法失败的原因及启示。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8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7" grpId="0"/>
      <p:bldP spid="18228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5538" name="图片 183299" descr="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98" y="146685"/>
            <a:ext cx="8046720" cy="397544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3303" name="文本框 183302"/>
          <p:cNvSpPr txBox="1"/>
          <p:nvPr/>
        </p:nvSpPr>
        <p:spPr>
          <a:xfrm>
            <a:off x="2136024" y="4122131"/>
            <a:ext cx="5832872" cy="43858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r>
              <a:rPr lang="zh-CN" altLang="en-US" sz="2400" b="1" noProof="1">
                <a:solidFill>
                  <a:srgbClr val="1B18AE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变法中执行不善，加重了人民负担。</a:t>
            </a:r>
          </a:p>
        </p:txBody>
      </p:sp>
      <p:sp>
        <p:nvSpPr>
          <p:cNvPr id="183304" name="矩形 183303"/>
          <p:cNvSpPr/>
          <p:nvPr/>
        </p:nvSpPr>
        <p:spPr>
          <a:xfrm>
            <a:off x="302700" y="4559300"/>
            <a:ext cx="7666196" cy="43751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l">
              <a:buClrTx/>
              <a:buSzTx/>
              <a:buNone/>
            </a:pP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启示：   改革者要注意改革的策略性，关注人民利益。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3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3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3" grpId="0"/>
      <p:bldP spid="18330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图片 184323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695" y="142874"/>
            <a:ext cx="3949065" cy="38804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3" name="图片 184325" descr="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4570" y="139700"/>
            <a:ext cx="3553460" cy="38804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30" name="文本框 184329"/>
          <p:cNvSpPr txBox="1"/>
          <p:nvPr/>
        </p:nvSpPr>
        <p:spPr>
          <a:xfrm>
            <a:off x="3448685" y="4159100"/>
            <a:ext cx="2246630" cy="43751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宋神宗的动摇</a:t>
            </a:r>
          </a:p>
        </p:txBody>
      </p:sp>
      <p:sp>
        <p:nvSpPr>
          <p:cNvPr id="184331" name="文本框 184330"/>
          <p:cNvSpPr txBox="1"/>
          <p:nvPr/>
        </p:nvSpPr>
        <p:spPr>
          <a:xfrm>
            <a:off x="734695" y="4563110"/>
            <a:ext cx="8248650" cy="43751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None/>
            </a:pP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启示：改革者要有坚定的改革决心、大无畏的改革精神。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39422" y="566420"/>
            <a:ext cx="553998" cy="31664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altLang="en-US" sz="2400" b="1">
                <a:effectLst/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两位太后也跑来起哄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322667" y="123190"/>
            <a:ext cx="553998" cy="41712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altLang="en-US" sz="2400" b="1">
                <a:effectLst/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神宗后迫于压力罢免了王安石</a:t>
            </a:r>
            <a:endParaRPr lang="zh-CN" altLang="en-US" sz="2400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4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0" grpId="0"/>
      <p:bldP spid="184331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7586" name="Text Box 13"/>
          <p:cNvSpPr txBox="1"/>
          <p:nvPr/>
        </p:nvSpPr>
        <p:spPr>
          <a:xfrm>
            <a:off x="434340" y="260986"/>
            <a:ext cx="8274844" cy="2312670"/>
          </a:xfrm>
          <a:prstGeom prst="rect">
            <a:avLst/>
          </a:prstGeom>
          <a:noFill/>
          <a:ln w="28575" cap="flat" cmpd="dbl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 anchor="t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   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材料：熙宁二年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二月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王安石拜参知政事。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七月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行均输法。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九月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行青苗法。闰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十一月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行农田水利法。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三年十二月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行保甲法。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四年二月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改革科举。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十月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行募役法。行太学三舍法。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五年 三月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行市易法。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五月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行保马法。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八月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行方田均税法。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六年六月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置军器监。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八月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行免行法。</a:t>
            </a:r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七年九月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行将兵法。</a:t>
            </a:r>
          </a:p>
        </p:txBody>
      </p:sp>
      <p:sp>
        <p:nvSpPr>
          <p:cNvPr id="192518" name="文本框 192517"/>
          <p:cNvSpPr txBox="1"/>
          <p:nvPr/>
        </p:nvSpPr>
        <p:spPr>
          <a:xfrm>
            <a:off x="3155950" y="3013710"/>
            <a:ext cx="3260725" cy="43751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1B18AE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推行变法操之过急。</a:t>
            </a:r>
            <a:endParaRPr lang="zh-CN" altLang="en-US" sz="3300" b="1">
              <a:solidFill>
                <a:srgbClr val="FF0000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192519" name="矩形 192518"/>
          <p:cNvSpPr/>
          <p:nvPr/>
        </p:nvSpPr>
        <p:spPr>
          <a:xfrm>
            <a:off x="1555433" y="3639979"/>
            <a:ext cx="7326154" cy="438582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启示：要注意改革的渐进性，切勿急于求成。</a:t>
            </a:r>
            <a:endParaRPr lang="zh-CN" altLang="en-US" sz="2700" b="1">
              <a:solidFill>
                <a:srgbClr val="3333FF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8" grpId="0"/>
      <p:bldP spid="192519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23825" y="104775"/>
            <a:ext cx="4036193" cy="43858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四、西湖歌舞之偏安江南</a:t>
            </a:r>
          </a:p>
        </p:txBody>
      </p:sp>
      <p:sp>
        <p:nvSpPr>
          <p:cNvPr id="3" name="矩形 2"/>
          <p:cNvSpPr/>
          <p:nvPr/>
        </p:nvSpPr>
        <p:spPr>
          <a:xfrm>
            <a:off x="191135" y="620395"/>
            <a:ext cx="418211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、北宋灭亡与南宋建立：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pic>
        <p:nvPicPr>
          <p:cNvPr id="6" name="内容占位符 3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8970" y="1734820"/>
            <a:ext cx="5800091" cy="329311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97510" y="1083945"/>
            <a:ext cx="798195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ts val="3300"/>
              </a:lnSpc>
            </a:pPr>
            <a:r>
              <a:rPr 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   1127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年</a:t>
            </a:r>
            <a:r>
              <a:rPr lang="en-US" altLang="zh-CN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“__________”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后，北宋灭亡；</a:t>
            </a:r>
            <a:r>
              <a:rPr lang="en-US" altLang="zh-CN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  <a:sym typeface="+mn-ea"/>
              </a:rPr>
              <a:t>_____  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在应天府称帝，后定都</a:t>
            </a:r>
            <a:r>
              <a:rPr lang="en-US" altLang="zh-CN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_____ 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，史称南宋。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673860" y="1053746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  <a:sym typeface="+mn-ea"/>
              </a:rPr>
              <a:t>靖康之变</a:t>
            </a:r>
            <a:endParaRPr lang="zh-CN" altLang="en-US" sz="2400" b="1">
              <a:solidFill>
                <a:srgbClr val="1B18AE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70757" y="104248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  <a:sym typeface="+mn-ea"/>
              </a:rPr>
              <a:t>赵构</a:t>
            </a:r>
            <a:endParaRPr lang="zh-CN" altLang="en-US" sz="2400" b="1">
              <a:solidFill>
                <a:schemeClr val="tx1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2066" y="150286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  <a:sym typeface="+mn-ea"/>
              </a:rPr>
              <a:t>临安</a:t>
            </a:r>
            <a:endParaRPr lang="zh-CN" altLang="en-US" sz="2400" b="1">
              <a:solidFill>
                <a:schemeClr val="tx1"/>
              </a:solidFill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03835" y="2118995"/>
            <a:ext cx="4182110" cy="437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2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、南宋与金的和战：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07110" y="2556510"/>
            <a:ext cx="2181860" cy="965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岳飞抗金</a:t>
            </a:r>
          </a:p>
          <a:p>
            <a:pPr fontAlgn="auto">
              <a:lnSpc>
                <a:spcPts val="3500"/>
              </a:lnSpc>
            </a:pPr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绍兴和议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305" y="114300"/>
            <a:ext cx="4418965" cy="223964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0152" y="114300"/>
            <a:ext cx="3888105" cy="23006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" y="2453640"/>
            <a:ext cx="4168140" cy="26149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948517" y="2770505"/>
            <a:ext cx="3784637" cy="1827488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微软雅黑" panose="020b0503020204020204" pitchFamily="34" charset="-122"/>
              </a:rPr>
              <a:t>《宋史·岳飞传》：“金将军韩常欲以五万众内附。飞大喜，语其下曰：‘直抵黄龙府，与诸君痛饮尔！’”</a:t>
            </a:r>
          </a:p>
        </p:txBody>
      </p:sp>
    </p:spTree>
  </p:cSld>
  <p:clrMapOvr>
    <a:masterClrMapping/>
  </p:clrMapOvr>
  <p:transition>
    <p:randomBar dir="vert"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43369" y="1382395"/>
            <a:ext cx="3980180" cy="253757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34" y="1382395"/>
            <a:ext cx="3336290" cy="253757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3835" y="4042244"/>
            <a:ext cx="8736330" cy="92980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68580" tIns="34290" rIns="68580" bIns="34290" rtlCol="0" anchor="t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《宋史·岳飞传》：“狱之将上也，韩世忠不平，诣桧诘其实。桧曰：‘飞子云与张宪书虽不明，其事体莫须有。’世忠曰：‘莫须有三字何以服天下？’</a:t>
            </a:r>
          </a:p>
        </p:txBody>
      </p:sp>
      <p:pic>
        <p:nvPicPr>
          <p:cNvPr id="8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1569700" y="10998200"/>
            <a:ext cx="393700" cy="330200"/>
          </a:xfrm>
          <a:prstGeom prst="cube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279717" y="110311"/>
            <a:ext cx="8584565" cy="1210945"/>
          </a:xfrm>
        </p:spPr>
        <p:txBody>
          <a:bodyPr>
            <a:noAutofit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   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1141年，南宋与金订立</a:t>
            </a:r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绍兴和议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。以</a:t>
            </a:r>
            <a:r>
              <a:rPr lang="zh-CN" altLang="en-US" sz="2400" b="1">
                <a:solidFill>
                  <a:srgbClr val="1B18AE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东起淮水、西至大散关</a:t>
            </a:r>
            <a:r>
              <a:rPr lang="zh-CN" altLang="en-US" sz="2400" b="1">
                <a:solidFill>
                  <a:schemeClr val="tx1"/>
                </a:solidFill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一线划界，南宋对金称臣，每年向金朝缴纳一笔财物，称为“岁贡”。岳飞也被南宋朝廷逮捕杀害。</a:t>
            </a:r>
          </a:p>
        </p:txBody>
      </p:sp>
    </p:spTree>
  </p:cSld>
  <p:clrMapOvr>
    <a:masterClrMapping/>
  </p:clrMapOvr>
  <p:transition>
    <p:randomBar dir="vert"/>
  </p:transition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68" name="文本框 13"/>
          <p:cNvSpPr>
            <a:spLocks noChangeArrowheads="1"/>
          </p:cNvSpPr>
          <p:nvPr/>
        </p:nvSpPr>
        <p:spPr bwMode="auto">
          <a:xfrm>
            <a:off x="204087" y="131402"/>
            <a:ext cx="16466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微软雅黑" panose="020b0503020204020204" pitchFamily="34" charset="-122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微软雅黑" panose="020b0503020204020204" pitchFamily="34" charset="-122"/>
              </a:rPr>
              <a:t>偏安南方</a:t>
            </a:r>
          </a:p>
        </p:txBody>
      </p:sp>
      <p:sp>
        <p:nvSpPr>
          <p:cNvPr id="23569" name="文本框 14"/>
          <p:cNvSpPr>
            <a:spLocks noChangeArrowheads="1"/>
          </p:cNvSpPr>
          <p:nvPr/>
        </p:nvSpPr>
        <p:spPr bwMode="auto">
          <a:xfrm>
            <a:off x="-2" y="600513"/>
            <a:ext cx="91440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marL="0" indent="0" eaLnBrk="1" hangingPunct="1"/>
            <a:r>
              <a:rPr lang="zh-CN" altLang="en-US" sz="24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微软雅黑" panose="020b0503020204020204" pitchFamily="34" charset="-122"/>
              </a:rPr>
              <a:t>此后宋金之间又发生几次战争，南宋地位稍有上升</a:t>
            </a:r>
            <a:r>
              <a:rPr lang="en-US" altLang="zh-CN" sz="24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微软雅黑" panose="020b0503020204020204" pitchFamily="34" charset="-122"/>
              </a:rPr>
              <a:t>,</a:t>
            </a:r>
            <a:r>
              <a:rPr lang="zh-CN" altLang="en-US" sz="24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微软雅黑" panose="020b0503020204020204" pitchFamily="34" charset="-122"/>
              </a:rPr>
              <a:t>继续南北对峙局面</a:t>
            </a:r>
          </a:p>
        </p:txBody>
      </p:sp>
      <p:sp>
        <p:nvSpPr>
          <p:cNvPr id="23570" name="文本框 15"/>
          <p:cNvSpPr>
            <a:spLocks noChangeArrowheads="1"/>
          </p:cNvSpPr>
          <p:nvPr/>
        </p:nvSpPr>
        <p:spPr bwMode="auto">
          <a:xfrm>
            <a:off x="204087" y="1102627"/>
            <a:ext cx="2368940" cy="3906903"/>
          </a:xfrm>
          <a:prstGeom prst="rect">
            <a:avLst/>
          </a:prstGeom>
          <a:solidFill>
            <a:srgbClr val="FFFF99"/>
          </a:solidFill>
          <a:ln w="9525">
            <a:solidFill>
              <a:srgbClr val="50637E"/>
            </a:solidFill>
            <a:bevel/>
          </a:ln>
        </p:spPr>
        <p:txBody>
          <a:bodyPr wrap="squar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《题临安邸》 </a:t>
            </a:r>
            <a:endParaRPr lang="en-US" altLang="zh-CN" sz="24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楷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——</a:t>
            </a: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（南宋）林升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山外青山楼外楼，</a:t>
            </a:r>
            <a:endParaRPr lang="en-US" altLang="zh-CN" sz="24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楷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西湖歌舞几时休？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暖风熏得游人醉，</a:t>
            </a:r>
            <a:endParaRPr lang="en-US" altLang="zh-CN" sz="24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楷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楷体" panose="02010609060101010101" pitchFamily="49" charset="-122"/>
              </a:rPr>
              <a:t>直把杭州作汴州。</a:t>
            </a:r>
          </a:p>
          <a:p>
            <a:pPr algn="ctr" eaLnBrk="1" hangingPunct="1">
              <a:lnSpc>
                <a:spcPct val="150000"/>
              </a:lnSpc>
            </a:pPr>
            <a:endParaRPr lang="zh-CN" altLang="en-US" sz="24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928" y="1102627"/>
            <a:ext cx="3613494" cy="390690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570975" y="1085729"/>
            <a:ext cx="2368940" cy="3882794"/>
          </a:xfrm>
          <a:prstGeom prst="rect">
            <a:avLst/>
          </a:prstGeom>
          <a:noFill/>
          <a:ln w="22225" cmpd="sng">
            <a:solidFill>
              <a:srgbClr val="C00000"/>
            </a:solidFill>
            <a:prstDash val="solid"/>
          </a:ln>
        </p:spPr>
        <p:txBody>
          <a:bodyPr wrap="square" lIns="68580" tIns="34290" rIns="68580" bIns="34290" rtlCol="0" anchor="t">
            <a:spAutoFit/>
          </a:bodyPr>
          <a:lstStyle/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书愤五首·其一</a:t>
            </a: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陆游</a:t>
            </a: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早岁那知世事艰，</a:t>
            </a:r>
            <a:endParaRPr lang="en-US" altLang="zh-CN" sz="2000" b="1" cap="all" spc="150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中原北望气如山。</a:t>
            </a: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楼船夜雪瓜洲渡，</a:t>
            </a:r>
            <a:endParaRPr lang="en-US" altLang="zh-CN" sz="2000" b="1" cap="all" spc="150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铁马秋风大散关。</a:t>
            </a: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塞上长城空自许，</a:t>
            </a:r>
            <a:endParaRPr lang="en-US" altLang="zh-CN" sz="2000" b="1" cap="all" spc="150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镜中衰鬓已先斑。</a:t>
            </a: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出师一表真名世，</a:t>
            </a:r>
            <a:endParaRPr lang="en-US" altLang="zh-CN" sz="2000" b="1" cap="all" spc="150">
              <a:latin typeface="江西拙楷" panose="02010600040101010101" pitchFamily="2" charset="-122"/>
              <a:ea typeface="江西拙楷" panose="02010600040101010101" pitchFamily="2" charset="-122"/>
              <a:cs typeface="黑体" panose="02010609060101010101" charset="-122"/>
            </a:endParaRPr>
          </a:p>
          <a:p>
            <a:pPr algn="ctr" fontAlgn="auto">
              <a:lnSpc>
                <a:spcPts val="3000"/>
              </a:lnSpc>
            </a:pPr>
            <a:r>
              <a:rPr lang="zh-CN" altLang="en-US" sz="2000" b="1" cap="all" spc="150">
                <a:latin typeface="江西拙楷" panose="02010600040101010101" pitchFamily="2" charset="-122"/>
                <a:ea typeface="江西拙楷" panose="02010600040101010101" pitchFamily="2" charset="-122"/>
                <a:cs typeface="黑体" panose="02010609060101010101" charset="-122"/>
              </a:rPr>
              <a:t>千载谁堪伯仲间</a:t>
            </a:r>
            <a:endParaRPr lang="zh-CN" altLang="en-US" sz="2000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0" grpId="0"/>
      <p:bldP spid="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1"/>
          <p:cNvSpPr>
            <a:spLocks noChangeArrowheads="1"/>
          </p:cNvSpPr>
          <p:nvPr/>
        </p:nvSpPr>
        <p:spPr bwMode="auto">
          <a:xfrm>
            <a:off x="262816" y="126742"/>
            <a:ext cx="5395913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本课小结：</a:t>
            </a:r>
            <a:endParaRPr lang="en-US" altLang="zh-CN" sz="2000" b="1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一、宋初中央集权的加强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1.背景：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结束分裂局面，吸取历史教训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2.措施：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（1）加强控制地方：行政，财政，军事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（2）分散机构权力：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中央二府三司制，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军权三分；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地方：四监司，通判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（3）崇文抑武方针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3.影响</a:t>
            </a:r>
          </a:p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二、边防压力与财政危机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（一）边防压力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1.原因</a:t>
            </a:r>
          </a:p>
          <a:p>
            <a:pPr eaLnBrk="1" hangingPunct="1"/>
            <a:endParaRPr lang="zh-CN" altLang="en-US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2"/>
          <p:cNvSpPr>
            <a:spLocks noChangeArrowheads="1"/>
          </p:cNvSpPr>
          <p:nvPr/>
        </p:nvSpPr>
        <p:spPr bwMode="auto">
          <a:xfrm>
            <a:off x="4455030" y="369973"/>
            <a:ext cx="4161846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2.表现：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宋辽关系，宋夏关系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（二）财政危机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原因，表现</a:t>
            </a:r>
          </a:p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三、王安石变法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（一）背景：“三冗二积”，“庆历新政”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（二）内容：基本原则，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措施</a:t>
            </a:r>
            <a:endParaRPr lang="en-US" altLang="zh-CN" sz="2000">
              <a:solidFill>
                <a:srgbClr val="0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（三）评价</a:t>
            </a:r>
          </a:p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四、南宋的偏安</a:t>
            </a:r>
          </a:p>
          <a:p>
            <a:pPr eaLnBrk="1" hangingPunct="1"/>
            <a:r>
              <a:rPr lang="zh-CN" altLang="en-US" sz="2000">
                <a:solidFill>
                  <a:srgbClr val="0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宋体" panose="02010600030101010101" pitchFamily="2" charset="-122"/>
              </a:rPr>
              <a:t>南宋建立——宋金和战——偏安南方</a:t>
            </a: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1" name="矩形 1"/>
          <p:cNvSpPr/>
          <p:nvPr/>
        </p:nvSpPr>
        <p:spPr>
          <a:xfrm>
            <a:off x="0" y="0"/>
            <a:ext cx="1476686" cy="58291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当堂检测：</a:t>
            </a:r>
          </a:p>
        </p:txBody>
      </p:sp>
      <p:sp>
        <p:nvSpPr>
          <p:cNvPr id="35842" name="Rectangle 2"/>
          <p:cNvSpPr txBox="1">
            <a:spLocks noChangeArrowheads="1"/>
          </p:cNvSpPr>
          <p:nvPr/>
        </p:nvSpPr>
        <p:spPr bwMode="auto">
          <a:xfrm>
            <a:off x="212783" y="649465"/>
            <a:ext cx="8718434" cy="410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1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．</a:t>
            </a: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</a:t>
            </a:r>
            <a:r>
              <a:rPr lang="zh-CN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宋代以前宰相还是坐着奏事，宋代开始宰相只能站在皇帝面前奏事了，这件事反应的本质问题是（</a:t>
            </a: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  </a:t>
            </a:r>
            <a:r>
              <a:rPr lang="zh-CN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）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A.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皇帝不准宰相坐下议事</a:t>
            </a: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       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B.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宰相大臣开始处于从属地位</a:t>
            </a: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            </a:t>
            </a:r>
            <a:endParaRPr lang="zh-CN" altLang="zh-CN" sz="2400" b="1">
              <a:solidFill>
                <a:srgbClr val="0000FF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C.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宰相大臣事务繁多</a:t>
            </a: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        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D.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君主专制的加强</a:t>
            </a:r>
          </a:p>
        </p:txBody>
      </p:sp>
      <p:sp>
        <p:nvSpPr>
          <p:cNvPr id="35843" name="Text Box 3"/>
          <p:cNvSpPr/>
          <p:nvPr/>
        </p:nvSpPr>
        <p:spPr>
          <a:xfrm>
            <a:off x="6246019" y="2733675"/>
            <a:ext cx="851515" cy="120032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7200" b="1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Rectangle 2"/>
          <p:cNvSpPr/>
          <p:nvPr/>
        </p:nvSpPr>
        <p:spPr>
          <a:xfrm>
            <a:off x="328108" y="283005"/>
            <a:ext cx="8487783" cy="417314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2</a:t>
            </a:r>
            <a:r>
              <a:rPr lang="zh-CN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、宋太祖说：“朕选儒臣干事者百余人，分治大藩（节度使辖区），即使他们都贪浊，也不及武人一人为害之大。”为此，宋太祖采取的最重要措施是（ </a:t>
            </a: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  </a:t>
            </a:r>
            <a:r>
              <a:rPr lang="zh-CN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）</a:t>
            </a: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        </a:t>
            </a:r>
            <a:endParaRPr lang="zh-CN" altLang="zh-CN" sz="24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A.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派文臣做知州</a:t>
            </a: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          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B.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设“三衙”收精兵</a:t>
            </a:r>
            <a:endParaRPr lang="en-US" altLang="zh-CN" sz="2400" b="1">
              <a:solidFill>
                <a:srgbClr val="0000FF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C.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设转运使，管理地方财政</a:t>
            </a: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             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D.</a:t>
            </a:r>
            <a:r>
              <a:rPr lang="zh-CN" altLang="zh-CN" sz="2400" b="1">
                <a:solidFill>
                  <a:srgbClr val="0000FF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设通判，监察地方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Char char="•"/>
            </a:pPr>
            <a:endParaRPr lang="zh-CN" altLang="zh-CN" sz="24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36867" name="Text Box 3"/>
          <p:cNvSpPr/>
          <p:nvPr/>
        </p:nvSpPr>
        <p:spPr>
          <a:xfrm>
            <a:off x="6460332" y="2842022"/>
            <a:ext cx="920445" cy="13157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7950" b="1">
                <a:solidFill>
                  <a:srgbClr val="FF0000"/>
                </a:solidFill>
              </a:rPr>
              <a:t>A</a:t>
            </a:r>
          </a:p>
        </p:txBody>
      </p:sp>
      <p:pic>
        <p:nvPicPr>
          <p:cNvPr id="3686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896600" y="114173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TABLE_BEAUTIFY" val="smartTable{9481e7d9-2a78-4798-b732-1e33be01abec}"/>
</p:tagLst>
</file>

<file path=ppt/tags/tag2.xml><?xml version="1.0" encoding="utf-8"?>
<p:tagLst xmlns:p="http://schemas.openxmlformats.org/presentationml/2006/main">
  <p:tag name="KSO_WM_UNIT_TABLE_BEAUTIFY" val="smartTable{9481e7d9-2a78-4798-b732-1e33be01abec}"/>
</p:tagLst>
</file>

<file path=ppt/tags/tag3.xml><?xml version="1.0" encoding="utf-8"?>
<p:tagLst xmlns:p="http://schemas.openxmlformats.org/presentationml/2006/main">
  <p:tag name="KSO_WM_UNIT_TABLE_BEAUTIFY" val="smartTable{4bc76caf-4941-4b2a-a071-c256d51c0d46}"/>
</p:tagLst>
</file>

<file path=ppt/tags/tag4.xml><?xml version="1.0" encoding="utf-8"?>
<p:tagLst xmlns:p="http://schemas.openxmlformats.org/presentationml/2006/main">
  <p:tag name="KSO_WM_UNIT_TABLE_BEAUTIFY" val="smartTable{7969c0e0-9160-4caa-aa93-7d9d9d347e1f}"/>
</p:tagLst>
</file>

<file path=ppt/tags/tag5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第一PPT模板网-WWW.1PPT.COM">
  <a:themeElements>
    <a:clrScheme name="包裹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包裹">
      <a:maj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包裹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190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第一PPT模板网-WWW.1PPT.COM</vt:lpstr>
      <vt:lpstr>第9课 两宋的政治和军事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   1141年，南宋与金订立绍兴和议。以东起淮水、西至大散关一线划界，南宋对金称臣，每年向金朝缴纳一笔财物，称为“岁贡”。岳飞也被南宋朝廷逮捕杀害。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2020-11-01T22:45:08Z</cp:lastPrinted>
  <dcterms:created xsi:type="dcterms:W3CDTF">2020-11-01T22:45:08Z</dcterms:created>
  <dcterms:modified xsi:type="dcterms:W3CDTF">2020-11-01T14:45:09Z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