
<file path=[Content_Types].xml><?xml version="1.0" encoding="utf-8"?>
<Types xmlns="http://schemas.openxmlformats.org/package/2006/content-types">
  <Default Extension="wav" ContentType="audio/x-wav"/>
  <Default Extension="png" ContentType="image/png"/>
  <Default Extension="jpeg" ContentType="image/jpe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54"/>
  </p:handoutMasterIdLst>
  <p:sldIdLst>
    <p:sldId id="256" r:id="rId3"/>
    <p:sldId id="257" r:id="rId5"/>
    <p:sldId id="259" r:id="rId6"/>
    <p:sldId id="270" r:id="rId7"/>
    <p:sldId id="269" r:id="rId8"/>
    <p:sldId id="260" r:id="rId9"/>
    <p:sldId id="271" r:id="rId10"/>
    <p:sldId id="261" r:id="rId11"/>
    <p:sldId id="262" r:id="rId12"/>
    <p:sldId id="263" r:id="rId13"/>
    <p:sldId id="264" r:id="rId14"/>
    <p:sldId id="265" r:id="rId15"/>
    <p:sldId id="268" r:id="rId16"/>
    <p:sldId id="266" r:id="rId17"/>
    <p:sldId id="267" r:id="rId18"/>
    <p:sldId id="272" r:id="rId19"/>
    <p:sldId id="273" r:id="rId20"/>
    <p:sldId id="274" r:id="rId21"/>
    <p:sldId id="275" r:id="rId22"/>
    <p:sldId id="276" r:id="rId23"/>
    <p:sldId id="277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4" r:id="rId39"/>
    <p:sldId id="295" r:id="rId40"/>
    <p:sldId id="296" r:id="rId41"/>
    <p:sldId id="293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8" r:id="rId5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78" d="100"/>
          <a:sy n="78" d="100"/>
        </p:scale>
        <p:origin x="654" y="5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7" Type="http://schemas.openxmlformats.org/officeDocument/2006/relationships/tableStyles" Target="tableStyles.xml"/><Relationship Id="rId56" Type="http://schemas.openxmlformats.org/officeDocument/2006/relationships/viewProps" Target="viewProps.xml"/><Relationship Id="rId55" Type="http://schemas.openxmlformats.org/officeDocument/2006/relationships/presProps" Target="presProps.xml"/><Relationship Id="rId54" Type="http://schemas.openxmlformats.org/officeDocument/2006/relationships/handoutMaster" Target="handoutMasters/handoutMaster1.xml"/><Relationship Id="rId53" Type="http://schemas.openxmlformats.org/officeDocument/2006/relationships/slide" Target="slides/slide50.xml"/><Relationship Id="rId52" Type="http://schemas.openxmlformats.org/officeDocument/2006/relationships/slide" Target="slides/slide49.xml"/><Relationship Id="rId51" Type="http://schemas.openxmlformats.org/officeDocument/2006/relationships/slide" Target="slides/slide48.xml"/><Relationship Id="rId50" Type="http://schemas.openxmlformats.org/officeDocument/2006/relationships/slide" Target="slides/slide47.xml"/><Relationship Id="rId5" Type="http://schemas.openxmlformats.org/officeDocument/2006/relationships/slide" Target="slides/slide2.xml"/><Relationship Id="rId49" Type="http://schemas.openxmlformats.org/officeDocument/2006/relationships/slide" Target="slides/slide46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9218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9219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9220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221" name="Rectangle 3"/>
          <p:cNvSpPr>
            <a:spLocks noGrp="1"/>
          </p:cNvSpPr>
          <p:nvPr>
            <p:ph type="body" idx="1"/>
          </p:nvPr>
        </p:nvSpPr>
        <p:spPr/>
        <p:txBody>
          <a:bodyPr vert="horz" wrap="square" lIns="91440" tIns="45720" rIns="91440" bIns="45720" anchor="t"/>
          <a:p>
            <a:pPr lvl="0"/>
            <a:endParaRPr lang="zh-CN" altLang="zh-CN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1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18434" name="幻灯片图像占位符 49153"/>
          <p:cNvSpPr>
            <a:spLocks noRot="1" noTextEdit="1"/>
          </p:cNvSpPr>
          <p:nvPr>
            <p:ph type="sldImg"/>
          </p:nvPr>
        </p:nvSpPr>
        <p:spPr>
          <a:solidFill>
            <a:srgbClr val="FFFFFF"/>
          </a:solidFill>
        </p:spPr>
      </p:sp>
      <p:sp>
        <p:nvSpPr>
          <p:cNvPr id="18435" name="文本占位符 49154"/>
          <p:cNvSpPr>
            <a:spLocks noGrp="1"/>
          </p:cNvSpPr>
          <p:nvPr>
            <p:ph type="body"/>
          </p:nvPr>
        </p:nvSpPr>
        <p:spPr/>
        <p:txBody>
          <a:bodyPr anchor="t"/>
          <a:p>
            <a:pPr lvl="0"/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9" Type="http://schemas.openxmlformats.org/officeDocument/2006/relationships/theme" Target="../theme/theme1.xml"/><Relationship Id="rId18" Type="http://schemas.openxmlformats.org/officeDocument/2006/relationships/tags" Target="../tags/tag61.xml"/><Relationship Id="rId17" Type="http://schemas.openxmlformats.org/officeDocument/2006/relationships/tags" Target="../tags/tag60.xml"/><Relationship Id="rId16" Type="http://schemas.openxmlformats.org/officeDocument/2006/relationships/tags" Target="../tags/tag59.xml"/><Relationship Id="rId15" Type="http://schemas.openxmlformats.org/officeDocument/2006/relationships/tags" Target="../tags/tag58.xml"/><Relationship Id="rId14" Type="http://schemas.openxmlformats.org/officeDocument/2006/relationships/tags" Target="../tags/tag57.xml"/><Relationship Id="rId13" Type="http://schemas.openxmlformats.org/officeDocument/2006/relationships/tags" Target="../tags/tag56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7" Type="http://schemas.openxmlformats.org/officeDocument/2006/relationships/slideLayout" Target="../slideLayouts/slideLayout1.xml"/><Relationship Id="rId6" Type="http://schemas.openxmlformats.org/officeDocument/2006/relationships/tags" Target="../tags/tag63.xml"/><Relationship Id="rId5" Type="http://schemas.openxmlformats.org/officeDocument/2006/relationships/image" Target="../media/image3.png"/><Relationship Id="rId4" Type="http://schemas.microsoft.com/office/2007/relationships/media" Target="file:///D:\&#39640;&#19968;\&#20154;&#27665;&#29256;\&#24517;&#20462;&#20108;\&#35838;&#20214;\&#20255;&#22823;&#30340;&#21382;&#21490;&#36716;&#25240;\113.MPG" TargetMode="External"/><Relationship Id="rId3" Type="http://schemas.openxmlformats.org/officeDocument/2006/relationships/video" Target="file:///D:\&#39640;&#19968;\&#20154;&#27665;&#29256;\&#24517;&#20462;&#20108;\&#35838;&#20214;\&#20255;&#22823;&#30340;&#21382;&#21490;&#36716;&#25240;\113.MPG" TargetMode="External"/><Relationship Id="rId2" Type="http://schemas.openxmlformats.org/officeDocument/2006/relationships/image" Target="../media/image2.jpeg"/><Relationship Id="rId1" Type="http://schemas.openxmlformats.org/officeDocument/2006/relationships/tags" Target="../tags/tag6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jpeg"/><Relationship Id="rId1" Type="http://schemas.openxmlformats.org/officeDocument/2006/relationships/hyperlink" Target="file:///H:\3.4.3%20&#24314;&#35774;&#20013;&#22269;&#29305;&#33394;&#31038;&#20250;&#20027;&#20041;&#29702;&#35770;\&#37011;&#23567;&#24179;&#21098;&#20999;&#29255;&#27573;01.flv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7.GIF"/><Relationship Id="rId1" Type="http://schemas.openxmlformats.org/officeDocument/2006/relationships/image" Target="../media/image16.png"/></Relationships>
</file>

<file path=ppt/slides/_rels/slide3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9.jpeg"/><Relationship Id="rId2" Type="http://schemas.openxmlformats.org/officeDocument/2006/relationships/hyperlink" Target="http://baike.baidu.com/image/ac754782eded2bb10cf4d2cb" TargetMode="External"/><Relationship Id="rId1" Type="http://schemas.openxmlformats.org/officeDocument/2006/relationships/image" Target="../media/image18.jpeg"/></Relationships>
</file>

<file path=ppt/slides/_rels/slide3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hyperlink" Target="http://baike.baidu.com/view/34708.htm" TargetMode="External"/><Relationship Id="rId2" Type="http://schemas.openxmlformats.org/officeDocument/2006/relationships/image" Target="../media/image21.jpeg"/><Relationship Id="rId1" Type="http://schemas.openxmlformats.org/officeDocument/2006/relationships/image" Target="../media/image20.jpeg"/></Relationships>
</file>

<file path=ppt/slides/_rels/slide3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image" Target="../media/image2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6.png"/><Relationship Id="rId1" Type="http://schemas.openxmlformats.org/officeDocument/2006/relationships/image" Target="../media/image25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" Target="slide27.xml"/><Relationship Id="rId1" Type="http://schemas.openxmlformats.org/officeDocument/2006/relationships/image" Target="../media/image27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9.jpeg"/><Relationship Id="rId1" Type="http://schemas.openxmlformats.org/officeDocument/2006/relationships/image" Target="../media/image28.jpeg"/></Relationships>
</file>

<file path=ppt/slides/_rels/slide3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3.jpeg"/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image" Target="../media/image30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4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5.GIF"/><Relationship Id="rId1" Type="http://schemas.openxmlformats.org/officeDocument/2006/relationships/slide" Target="slide35.xml"/></Relationships>
</file>

<file path=ppt/slides/_rels/slide4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9.png"/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image" Target="../media/image36.jpeg"/></Relationships>
</file>

<file path=ppt/slides/_rels/slide4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2.png"/><Relationship Id="rId3" Type="http://schemas.openxmlformats.org/officeDocument/2006/relationships/image" Target="../media/image41.jpeg"/><Relationship Id="rId2" Type="http://schemas.openxmlformats.org/officeDocument/2006/relationships/slide" Target="slide4.xml"/><Relationship Id="rId1" Type="http://schemas.openxmlformats.org/officeDocument/2006/relationships/image" Target="../media/image40.jpe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6.jpeg"/><Relationship Id="rId3" Type="http://schemas.openxmlformats.org/officeDocument/2006/relationships/image" Target="../media/image45.jpeg"/><Relationship Id="rId2" Type="http://schemas.openxmlformats.org/officeDocument/2006/relationships/image" Target="../media/image44.png"/><Relationship Id="rId1" Type="http://schemas.openxmlformats.org/officeDocument/2006/relationships/image" Target="../media/image43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4.png"/><Relationship Id="rId1" Type="http://schemas.openxmlformats.org/officeDocument/2006/relationships/image" Target="../media/image47.jpe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8.jpe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9.jpe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31445" y="186055"/>
            <a:ext cx="11939270" cy="1398905"/>
          </a:xfrm>
        </p:spPr>
        <p:txBody>
          <a:bodyPr/>
          <a:lstStyle/>
          <a:p>
            <a:r>
              <a:rPr lang="zh-CN" altLang="en-US">
                <a:solidFill>
                  <a:srgbClr val="FF0000"/>
                </a:solidFill>
                <a:effectLst/>
              </a:rPr>
              <a:t>第</a:t>
            </a:r>
            <a:r>
              <a:rPr lang="en-US" altLang="zh-CN">
                <a:solidFill>
                  <a:srgbClr val="FF0000"/>
                </a:solidFill>
                <a:effectLst/>
              </a:rPr>
              <a:t>28</a:t>
            </a:r>
            <a:r>
              <a:rPr lang="zh-CN" altLang="en-US">
                <a:solidFill>
                  <a:srgbClr val="FF0000"/>
                </a:solidFill>
                <a:effectLst/>
              </a:rPr>
              <a:t>课 </a:t>
            </a:r>
            <a:br>
              <a:rPr lang="zh-CN" altLang="en-US">
                <a:solidFill>
                  <a:srgbClr val="FF0000"/>
                </a:solidFill>
                <a:effectLst/>
              </a:rPr>
            </a:br>
            <a:r>
              <a:rPr lang="zh-CN" altLang="en-US" sz="4800">
                <a:solidFill>
                  <a:srgbClr val="FF0000"/>
                </a:solidFill>
                <a:effectLst/>
              </a:rPr>
              <a:t>中国特色社会主义道路的开辟与发展</a:t>
            </a:r>
            <a:endParaRPr lang="zh-CN" altLang="en-US" sz="4800">
              <a:solidFill>
                <a:srgbClr val="FF0000"/>
              </a:solidFill>
              <a:effectLst/>
            </a:endParaRPr>
          </a:p>
        </p:txBody>
      </p:sp>
      <p:pic>
        <p:nvPicPr>
          <p:cNvPr id="58370" name="Picture 2" descr="DXP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120" y="1997075"/>
            <a:ext cx="6686550" cy="478980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113.MPG">
            <a:hlinkClick r:id="" action="ppaction://media"/>
          </p:cNvPr>
          <p:cNvPicPr>
            <a:picLocks noRot="1"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link="rId4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519353" y="5073968"/>
            <a:ext cx="1995487" cy="165100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6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925" y="431800"/>
            <a:ext cx="2084070" cy="647700"/>
          </a:xfrm>
        </p:spPr>
        <p:txBody>
          <a:bodyPr/>
          <a:p>
            <a:r>
              <a:rPr lang="zh-CN" altLang="en-US"/>
              <a:t>课程标准：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69925" y="1296035"/>
            <a:ext cx="11234420" cy="3178175"/>
          </a:xfrm>
        </p:spPr>
        <p:txBody>
          <a:bodyPr/>
          <a:p>
            <a:pPr marL="0" indent="0">
              <a:buNone/>
            </a:pPr>
            <a:r>
              <a:rPr lang="en-US" altLang="zh-CN" sz="3200"/>
              <a:t>1.</a:t>
            </a:r>
            <a:r>
              <a:rPr lang="zh-CN" altLang="en-US" sz="3200"/>
              <a:t>认识真理标准问题讨论和中共十一届三中全会的历史意义；</a:t>
            </a:r>
            <a:endParaRPr lang="zh-CN" altLang="en-US" sz="3200"/>
          </a:p>
          <a:p>
            <a:pPr marL="0" indent="0">
              <a:buNone/>
            </a:pPr>
            <a:r>
              <a:rPr lang="en-US" altLang="zh-CN" sz="3200"/>
              <a:t>2.</a:t>
            </a:r>
            <a:r>
              <a:rPr lang="zh-CN" altLang="en-US" sz="3200"/>
              <a:t>认识改革开放以来中国在各个领域取得的成就、综合国力及国际影响力的不断提高；</a:t>
            </a:r>
            <a:endParaRPr lang="zh-CN" altLang="en-US" sz="3200"/>
          </a:p>
          <a:p>
            <a:pPr marL="0" indent="0">
              <a:buNone/>
            </a:pPr>
            <a:r>
              <a:rPr lang="en-US" altLang="zh-CN" sz="3200"/>
              <a:t>3.</a:t>
            </a:r>
            <a:r>
              <a:rPr lang="zh-CN" altLang="en-US" sz="3200"/>
              <a:t>认识“一国两制”对实现祖国完全统一的重大意义。</a:t>
            </a:r>
            <a:endParaRPr lang="zh-CN" altLang="en-US" sz="3200"/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Text Box 7"/>
          <p:cNvSpPr txBox="1"/>
          <p:nvPr/>
        </p:nvSpPr>
        <p:spPr>
          <a:xfrm>
            <a:off x="1919288" y="2492375"/>
            <a:ext cx="7993062" cy="1476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凡是</a:t>
            </a:r>
            <a:r>
              <a:rPr lang="zh-CN" altLang="en-US" sz="3200" b="1" dirty="0">
                <a:latin typeface="Franklin Gothic Book" panose="020B0503020102020204" pitchFamily="2" charset="0"/>
                <a:ea typeface="黑体" panose="02010609060101010101" pitchFamily="49" charset="-122"/>
              </a:rPr>
              <a:t>毛主席作出的决策</a:t>
            </a:r>
            <a:r>
              <a:rPr lang="en-US" altLang="zh-CN" sz="3200" b="1" dirty="0">
                <a:latin typeface="Franklin Gothic Book" panose="020B0503020102020204" pitchFamily="2" charset="0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latin typeface="Franklin Gothic Book" panose="020B0503020102020204" pitchFamily="2" charset="0"/>
                <a:ea typeface="黑体" panose="02010609060101010101" pitchFamily="49" charset="-122"/>
              </a:rPr>
              <a:t>我们都坚决拥护</a:t>
            </a:r>
            <a:r>
              <a:rPr lang="en-US" altLang="zh-CN" sz="3200" b="1">
                <a:latin typeface="Franklin Gothic Book" panose="020B0503020102020204" pitchFamily="2" charset="0"/>
                <a:ea typeface="黑体" panose="02010609060101010101" pitchFamily="49" charset="-122"/>
              </a:rPr>
              <a:t>;</a:t>
            </a:r>
            <a:endParaRPr lang="en-US" altLang="zh-CN" sz="3200" b="1">
              <a:latin typeface="Franklin Gothic Book" panose="020B0503020102020204" pitchFamily="2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凡是</a:t>
            </a:r>
            <a:r>
              <a:rPr lang="zh-CN" altLang="en-US" sz="3200" b="1" dirty="0">
                <a:latin typeface="Franklin Gothic Book" panose="020B0503020102020204" pitchFamily="2" charset="0"/>
                <a:ea typeface="黑体" panose="02010609060101010101" pitchFamily="49" charset="-122"/>
              </a:rPr>
              <a:t>毛主席的指示</a:t>
            </a:r>
            <a:r>
              <a:rPr lang="en-US" altLang="zh-CN" sz="3200" b="1" dirty="0">
                <a:latin typeface="Franklin Gothic Book" panose="020B0503020102020204" pitchFamily="2" charset="0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latin typeface="Franklin Gothic Book" panose="020B0503020102020204" pitchFamily="2" charset="0"/>
                <a:ea typeface="黑体" panose="02010609060101010101" pitchFamily="49" charset="-122"/>
              </a:rPr>
              <a:t>我们都始终不逾地遵循</a:t>
            </a:r>
            <a:r>
              <a:rPr lang="en-US" altLang="zh-CN" sz="3200" b="1">
                <a:latin typeface="Franklin Gothic Book" panose="020B0503020102020204" pitchFamily="2" charset="0"/>
                <a:ea typeface="黑体" panose="02010609060101010101" pitchFamily="49" charset="-122"/>
              </a:rPr>
              <a:t>!</a:t>
            </a:r>
            <a:endParaRPr lang="en-US" altLang="zh-CN" sz="3200" b="1">
              <a:latin typeface="Franklin Gothic Book" panose="020B0503020102020204" pitchFamily="2" charset="0"/>
              <a:ea typeface="黑体" panose="02010609060101010101" pitchFamily="49" charset="-122"/>
            </a:endParaRPr>
          </a:p>
        </p:txBody>
      </p:sp>
      <p:sp>
        <p:nvSpPr>
          <p:cNvPr id="5123" name="Rectangle 3"/>
          <p:cNvSpPr txBox="1"/>
          <p:nvPr/>
        </p:nvSpPr>
        <p:spPr>
          <a:xfrm>
            <a:off x="1524000" y="836613"/>
            <a:ext cx="7632700" cy="5048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 eaLnBrk="0" hangingPunct="0">
              <a:spcBef>
                <a:spcPct val="20000"/>
              </a:spcBef>
            </a:pPr>
            <a:r>
              <a:rPr lang="zh-CN" altLang="en-US" sz="3200" b="1" dirty="0">
                <a:latin typeface="Calibri" panose="020F0502020204030204" pitchFamily="34" charset="0"/>
                <a:ea typeface="黑体" panose="02010609060101010101" pitchFamily="49" charset="-122"/>
              </a:rPr>
              <a:t>背景：</a:t>
            </a:r>
            <a:r>
              <a:rPr lang="en-US" altLang="zh-CN" sz="3200" b="1" dirty="0">
                <a:latin typeface="Comic Sans MS" panose="030F0702030302020204" pitchFamily="66" charset="0"/>
                <a:ea typeface="黑体" panose="02010609060101010101" pitchFamily="49" charset="-122"/>
              </a:rPr>
              <a:t>1976-1978   </a:t>
            </a:r>
            <a:r>
              <a:rPr lang="zh-CN" altLang="en-US" sz="3200" b="1" dirty="0">
                <a:latin typeface="Comic Sans MS" panose="030F0702030302020204" pitchFamily="66" charset="0"/>
                <a:ea typeface="黑体" panose="02010609060101010101" pitchFamily="49" charset="-122"/>
              </a:rPr>
              <a:t>徘徊时期</a:t>
            </a:r>
            <a:endParaRPr lang="zh-CN" altLang="en-US" sz="3200" b="1" dirty="0">
              <a:latin typeface="Comic Sans MS" panose="030F0702030302020204" pitchFamily="66" charset="0"/>
              <a:ea typeface="黑体" panose="02010609060101010101" pitchFamily="49" charset="-122"/>
            </a:endParaRPr>
          </a:p>
          <a:p>
            <a:pPr marL="342900" indent="-342900" eaLnBrk="0" hangingPunct="0">
              <a:spcBef>
                <a:spcPct val="20000"/>
              </a:spcBef>
            </a:pPr>
            <a:endParaRPr lang="zh-CN" altLang="en-US" sz="3200" b="1" dirty="0">
              <a:latin typeface="Calibri" panose="020F0502020204030204" pitchFamily="34" charset="0"/>
              <a:ea typeface="黑体" panose="02010609060101010101" pitchFamily="49" charset="-122"/>
            </a:endParaRPr>
          </a:p>
          <a:p>
            <a:pPr marL="342900" indent="-342900" eaLnBrk="0" hangingPunct="0">
              <a:spcBef>
                <a:spcPct val="20000"/>
              </a:spcBef>
            </a:pPr>
            <a:endParaRPr lang="zh-CN" altLang="en-US" sz="3200" b="1">
              <a:latin typeface="Calibri" panose="020F0502020204030204" pitchFamily="34" charset="0"/>
              <a:ea typeface="黑体" panose="02010609060101010101" pitchFamily="49" charset="-122"/>
            </a:endParaRPr>
          </a:p>
        </p:txBody>
      </p:sp>
      <p:sp>
        <p:nvSpPr>
          <p:cNvPr id="5124" name="矩形 6"/>
          <p:cNvSpPr/>
          <p:nvPr/>
        </p:nvSpPr>
        <p:spPr>
          <a:xfrm>
            <a:off x="2135188" y="1700213"/>
            <a:ext cx="54737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Franklin Gothic Book" panose="020B0503020102020204" pitchFamily="2" charset="0"/>
                <a:ea typeface="黑体" panose="02010609060101010101" pitchFamily="49" charset="-122"/>
              </a:rPr>
              <a:t>1</a:t>
            </a:r>
            <a:r>
              <a:rPr lang="zh-CN" altLang="en-US" sz="3200" b="1" dirty="0">
                <a:latin typeface="Franklin Gothic Book" panose="020B0503020102020204" pitchFamily="2" charset="0"/>
                <a:ea typeface="黑体" panose="02010609060101010101" pitchFamily="49" charset="-122"/>
              </a:rPr>
              <a:t>、继续坚持</a:t>
            </a:r>
            <a:r>
              <a:rPr lang="zh-CN" altLang="en-US" sz="3200" b="1" dirty="0">
                <a:solidFill>
                  <a:srgbClr val="FF0000"/>
                </a:solidFill>
                <a:latin typeface="Franklin Gothic Book" panose="020B0503020102020204" pitchFamily="2" charset="0"/>
                <a:ea typeface="黑体" panose="02010609060101010101" pitchFamily="49" charset="-122"/>
              </a:rPr>
              <a:t>“左倾”</a:t>
            </a:r>
            <a:r>
              <a:rPr lang="zh-CN" altLang="en-US" sz="3200" b="1" dirty="0">
                <a:latin typeface="Franklin Gothic Book" panose="020B0503020102020204" pitchFamily="2" charset="0"/>
                <a:ea typeface="黑体" panose="02010609060101010101" pitchFamily="49" charset="-122"/>
              </a:rPr>
              <a:t>错误</a:t>
            </a:r>
            <a:endParaRPr lang="zh-CN" altLang="en-US" sz="3200" b="1" dirty="0">
              <a:latin typeface="Franklin Gothic Book" panose="020B0503020102020204" pitchFamily="2" charset="0"/>
              <a:ea typeface="黑体" panose="02010609060101010101" pitchFamily="49" charset="-122"/>
            </a:endParaRPr>
          </a:p>
        </p:txBody>
      </p:sp>
      <p:sp>
        <p:nvSpPr>
          <p:cNvPr id="5126" name="矩形 6"/>
          <p:cNvSpPr/>
          <p:nvPr/>
        </p:nvSpPr>
        <p:spPr>
          <a:xfrm>
            <a:off x="2063750" y="4724400"/>
            <a:ext cx="7920038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latin typeface="Franklin Gothic Book" panose="020B0503020102020204" pitchFamily="2" charset="0"/>
                <a:ea typeface="黑体" panose="02010609060101010101" pitchFamily="49" charset="-122"/>
              </a:rPr>
              <a:t>2</a:t>
            </a:r>
            <a:r>
              <a:rPr lang="zh-CN" altLang="en-US" sz="3200" b="1" dirty="0">
                <a:latin typeface="Franklin Gothic Book" panose="020B0503020102020204" pitchFamily="2" charset="0"/>
                <a:ea typeface="黑体" panose="02010609060101010101" pitchFamily="49" charset="-122"/>
              </a:rPr>
              <a:t>、“真理标准问题讨论</a:t>
            </a:r>
            <a:r>
              <a:rPr lang="en-US" altLang="zh-CN" sz="3200" b="1">
                <a:latin typeface="Franklin Gothic Book" panose="020B0503020102020204" pitchFamily="2" charset="0"/>
                <a:ea typeface="黑体" panose="02010609060101010101" pitchFamily="49" charset="-122"/>
              </a:rPr>
              <a:t>”</a:t>
            </a:r>
            <a:r>
              <a:rPr lang="zh-CN" altLang="en-US" sz="3200" b="1" dirty="0">
                <a:latin typeface="Franklin Gothic Book" panose="020B0503020102020204" pitchFamily="2" charset="0"/>
                <a:ea typeface="黑体" panose="02010609060101010101" pitchFamily="49" charset="-122"/>
              </a:rPr>
              <a:t>奠定思想基础</a:t>
            </a:r>
            <a:endParaRPr lang="zh-CN" altLang="en-US" sz="3200" b="1" dirty="0">
              <a:latin typeface="Franklin Gothic Book" panose="020B0503020102020204" pitchFamily="2" charset="0"/>
              <a:ea typeface="黑体" panose="02010609060101010101" pitchFamily="49" charset="-122"/>
            </a:endParaRPr>
          </a:p>
        </p:txBody>
      </p:sp>
      <p:pic>
        <p:nvPicPr>
          <p:cNvPr id="5127" name="Picture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58925" y="3357563"/>
            <a:ext cx="8458200" cy="3452812"/>
          </a:xfrm>
          <a:prstGeom prst="rect">
            <a:avLst/>
          </a:prstGeom>
          <a:noFill/>
          <a:ln w="76200" cap="flat" cmpd="sng">
            <a:noFill/>
            <a:prstDash val="solid"/>
            <a:miter/>
            <a:headEnd type="none" w="med" len="med"/>
            <a:tailEnd type="none" w="med" len="med"/>
          </a:ln>
        </p:spPr>
      </p:pic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1527175" y="4725988"/>
            <a:ext cx="8529638" cy="2122488"/>
          </a:xfrm>
          <a:prstGeom prst="rect">
            <a:avLst/>
          </a:prstGeom>
          <a:solidFill>
            <a:schemeClr val="bg1"/>
          </a:solidFill>
          <a:ln w="38100" cmpd="sng">
            <a:noFill/>
            <a:miter lim="800000"/>
          </a:ln>
          <a:effectLst/>
        </p:spPr>
        <p:txBody>
          <a:bodyPr wrap="none" anchor="ctr"/>
          <a:p>
            <a:pPr eaLnBrk="0" hangingPunct="0">
              <a:buFont typeface="Arial" panose="020B0604020202020204" pitchFamily="34" charset="0"/>
            </a:pP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1978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月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10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日，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光明日报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上刊载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buFont typeface="Arial" panose="020B0604020202020204" pitchFamily="34" charset="0"/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32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2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实践是检验真理的唯一标准</a:t>
            </a:r>
            <a:r>
              <a:rPr lang="en-US" altLang="zh-CN" sz="3200" b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一文，引发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buFont typeface="Arial" panose="020B0604020202020204" pitchFamily="34" charset="0"/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了关于真理标准问题的大讨论。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标题 1"/>
          <p:cNvSpPr>
            <a:spLocks noGrp="1"/>
          </p:cNvSpPr>
          <p:nvPr/>
        </p:nvSpPr>
        <p:spPr>
          <a:xfrm>
            <a:off x="748665" y="189230"/>
            <a:ext cx="4947920" cy="6477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r>
              <a:rPr lang="zh-CN" altLang="en-US" sz="3200"/>
              <a:t>一、伟大的历史转折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/>
      <p:bldP spid="5124" grpId="0"/>
      <p:bldP spid="5126" grpId="0"/>
      <p:bldP spid="5128" grpId="0" bldLvl="0" animBg="1"/>
      <p:bldP spid="5128" grpId="1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1" name="Text Box 2"/>
          <p:cNvSpPr txBox="1"/>
          <p:nvPr/>
        </p:nvSpPr>
        <p:spPr>
          <a:xfrm>
            <a:off x="5016500" y="3787775"/>
            <a:ext cx="6275070" cy="9772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just">
              <a:lnSpc>
                <a:spcPct val="90000"/>
              </a:lnSpc>
              <a:spcBef>
                <a:spcPct val="2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“两个凡是”的实质是：文革中左倾错误的继续</a:t>
            </a:r>
            <a:endParaRPr lang="zh-CN" altLang="en-US" sz="32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4340" name="Text Box 4" descr="再生纸"/>
          <p:cNvSpPr txBox="1">
            <a:spLocks noChangeArrowheads="1"/>
          </p:cNvSpPr>
          <p:nvPr/>
        </p:nvSpPr>
        <p:spPr bwMode="auto">
          <a:xfrm>
            <a:off x="4740910" y="704850"/>
            <a:ext cx="6826250" cy="2757170"/>
          </a:xfrm>
          <a:prstGeom prst="rect">
            <a:avLst/>
          </a:prstGeom>
          <a:noFill/>
          <a:ln w="3175" cmpd="sng">
            <a:noFill/>
            <a:miter lim="800000"/>
          </a:ln>
        </p:spPr>
        <p:txBody>
          <a:bodyPr wrap="square">
            <a:spAutoFit/>
          </a:bodyPr>
          <a:lstStyle/>
          <a:p>
            <a:pPr marR="0" defTabSz="914400">
              <a:lnSpc>
                <a:spcPct val="85000"/>
              </a:lnSpc>
              <a:buClrTx/>
              <a:buSzTx/>
              <a:defRPr/>
            </a:pPr>
            <a:r>
              <a:rPr kumimoji="0" lang="zh-CN" altLang="en-US" sz="32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   </a:t>
            </a:r>
            <a:r>
              <a:rPr kumimoji="0" lang="zh-CN" altLang="en-US" sz="3200" b="1" kern="1200" cap="none" spc="0" normalizeH="0" baseline="0" noProof="0">
                <a:effectLst/>
                <a:latin typeface="楷体_GB2312" pitchFamily="49" charset="-122"/>
                <a:ea typeface="楷体_GB2312" pitchFamily="49" charset="-122"/>
                <a:cs typeface="+mn-cs"/>
              </a:rPr>
              <a:t> </a:t>
            </a:r>
            <a:r>
              <a:rPr kumimoji="0" lang="zh-CN" altLang="en-US" sz="3600" b="1" kern="1200" cap="none" spc="0" normalizeH="0" baseline="0" noProof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凡是毛主席作出的决策，我们都坚决维护；凡是毛主席的指示，我们都始终不渝地遵循。</a:t>
            </a:r>
            <a:endParaRPr kumimoji="0" lang="zh-CN" altLang="en-US" sz="3200" b="1" kern="1200" cap="none" spc="0" normalizeH="0" baseline="0" noProof="0">
              <a:effectLst/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marR="0" defTabSz="914400">
              <a:lnSpc>
                <a:spcPct val="85000"/>
              </a:lnSpc>
              <a:buClrTx/>
              <a:buSzTx/>
              <a:defRPr/>
            </a:pPr>
            <a:r>
              <a:rPr kumimoji="0" lang="zh-CN" altLang="en-US" sz="3200" b="1" kern="1200" cap="none" spc="0" normalizeH="0" baseline="0" noProof="0">
                <a:effectLst/>
                <a:latin typeface="楷体_GB2312" pitchFamily="49" charset="-122"/>
                <a:ea typeface="楷体_GB2312" pitchFamily="49" charset="-122"/>
                <a:cs typeface="+mn-cs"/>
              </a:rPr>
              <a:t>      </a:t>
            </a:r>
            <a:r>
              <a:rPr kumimoji="0" lang="zh-CN" altLang="en-US" sz="3200" b="1" kern="1200" cap="none" spc="0" normalizeH="0" baseline="0" noProof="0">
                <a:effectLst/>
                <a:latin typeface="Arial" panose="020B0604020202020204" pitchFamily="34" charset="0"/>
                <a:ea typeface="楷体_GB2312" pitchFamily="49" charset="-122"/>
                <a:cs typeface="+mn-cs"/>
              </a:rPr>
              <a:t>——</a:t>
            </a:r>
            <a:r>
              <a:rPr kumimoji="0" lang="zh-CN" altLang="en-US" sz="3200" b="1" kern="1200" cap="none" spc="0" normalizeH="0" baseline="0" noProof="0">
                <a:effectLst/>
                <a:latin typeface="楷体_GB2312" pitchFamily="49" charset="-122"/>
                <a:ea typeface="楷体_GB2312" pitchFamily="49" charset="-122"/>
                <a:cs typeface="+mn-cs"/>
              </a:rPr>
              <a:t>1977年2月7日《人民日报》、《红旗》杂志、《解放军报》</a:t>
            </a:r>
            <a:r>
              <a:rPr kumimoji="0" lang="zh-CN" altLang="en-US" sz="3200" b="1" kern="1200" cap="none" spc="0" normalizeH="0" baseline="0" noProof="0">
                <a:effectLst/>
                <a:latin typeface="楷体_GB2312" pitchFamily="49" charset="-122"/>
                <a:ea typeface="楷体_GB2312" pitchFamily="49" charset="-122"/>
                <a:cs typeface="+mn-cs"/>
                <a:hlinkClick r:id="rId1" action="ppaction://hlinkfile"/>
              </a:rPr>
              <a:t>联合社论</a:t>
            </a:r>
            <a:r>
              <a:rPr kumimoji="0" lang="zh-CN" altLang="en-US" sz="3200" b="1" kern="1200" cap="none" spc="0" normalizeH="0" baseline="0" noProof="0">
                <a:effectLst/>
                <a:latin typeface="楷体_GB2312" pitchFamily="49" charset="-122"/>
                <a:ea typeface="楷体_GB2312" pitchFamily="49" charset="-122"/>
                <a:cs typeface="+mn-cs"/>
              </a:rPr>
              <a:t>（经</a:t>
            </a:r>
            <a:r>
              <a:rPr kumimoji="0" lang="zh-CN" altLang="en-US" sz="3200" b="1" kern="1200" cap="none" spc="0" normalizeH="0" baseline="0" noProof="0">
                <a:solidFill>
                  <a:srgbClr val="A50021"/>
                </a:solidFill>
                <a:effectLst/>
                <a:latin typeface="楷体_GB2312" pitchFamily="49" charset="-122"/>
                <a:ea typeface="楷体_GB2312" pitchFamily="49" charset="-122"/>
                <a:cs typeface="+mn-cs"/>
              </a:rPr>
              <a:t>华国锋</a:t>
            </a:r>
            <a:r>
              <a:rPr kumimoji="0" lang="zh-CN" altLang="en-US" sz="3200" b="1" kern="1200" cap="none" spc="0" normalizeH="0" baseline="0" noProof="0">
                <a:effectLst/>
                <a:latin typeface="楷体_GB2312" pitchFamily="49" charset="-122"/>
                <a:ea typeface="楷体_GB2312" pitchFamily="49" charset="-122"/>
                <a:cs typeface="+mn-cs"/>
              </a:rPr>
              <a:t>批准）</a:t>
            </a:r>
            <a:endParaRPr kumimoji="0" lang="zh-CN" altLang="en-US" sz="3200" b="1" kern="1200" cap="none" spc="0" normalizeH="0" baseline="0" noProof="0">
              <a:effectLst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pic>
        <p:nvPicPr>
          <p:cNvPr id="15364" name="Picture 5" descr="20021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415" y="138113"/>
            <a:ext cx="3629025" cy="51466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508635" y="5556250"/>
            <a:ext cx="1141857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</a:rPr>
              <a:t>1.</a:t>
            </a:r>
            <a:r>
              <a:rPr lang="zh-CN" altLang="en-US" sz="32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</a:rPr>
              <a:t>文革结束后，百废待兴，但</a:t>
            </a:r>
            <a:r>
              <a:rPr lang="en-US" altLang="zh-CN" sz="32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</a:rPr>
              <a:t>“</a:t>
            </a:r>
            <a:r>
              <a:rPr lang="zh-CN" altLang="en-US" sz="32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</a:rPr>
              <a:t>两个凡是</a:t>
            </a:r>
            <a:r>
              <a:rPr lang="en-US" altLang="zh-CN" sz="32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</a:rPr>
              <a:t>”</a:t>
            </a:r>
            <a:r>
              <a:rPr lang="zh-CN" altLang="en-US" sz="32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</a:rPr>
              <a:t>的</a:t>
            </a:r>
            <a:r>
              <a:rPr lang="en-US" altLang="zh-CN" sz="32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</a:rPr>
              <a:t>“</a:t>
            </a:r>
            <a:r>
              <a:rPr lang="zh-CN" altLang="en-US" sz="32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</a:rPr>
              <a:t>左倾</a:t>
            </a:r>
            <a:r>
              <a:rPr lang="en-US" altLang="zh-CN" sz="32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</a:rPr>
              <a:t>”</a:t>
            </a:r>
            <a:r>
              <a:rPr lang="zh-CN" altLang="en-US" sz="32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</a:rPr>
              <a:t>错误观点仍在继续禁锢着人们的思想，引发关于真理标准问题的大讨论</a:t>
            </a:r>
            <a:endParaRPr lang="zh-CN" altLang="en-US" sz="3200" b="1"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scaled="0"/>
              </a:gra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4034" name="Picture 3" descr="2004312106251208"/>
          <p:cNvPicPr>
            <a:picLocks noChangeAspect="1"/>
          </p:cNvPicPr>
          <p:nvPr>
            <p:ph sz="quarter" idx="4"/>
          </p:nvPr>
        </p:nvPicPr>
        <p:blipFill>
          <a:blip r:embed="rId1"/>
          <a:stretch>
            <a:fillRect/>
          </a:stretch>
        </p:blipFill>
        <p:spPr>
          <a:xfrm>
            <a:off x="1434465" y="301625"/>
            <a:ext cx="8651875" cy="62547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290" name="Picture 2" descr="p00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526905" y="184785"/>
            <a:ext cx="2513965" cy="27355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1" name="Text Box 3"/>
          <p:cNvSpPr txBox="1"/>
          <p:nvPr/>
        </p:nvSpPr>
        <p:spPr>
          <a:xfrm>
            <a:off x="2057400" y="1600200"/>
            <a:ext cx="15240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dirty="0">
              <a:latin typeface="Franklin Gothic Book" panose="020B0503020102020204" pitchFamily="2" charset="0"/>
              <a:ea typeface="黑体" panose="02010609060101010101" pitchFamily="49" charset="-122"/>
            </a:endParaRP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1905000" y="609600"/>
            <a:ext cx="5414963" cy="70675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 fontAlgn="auto">
              <a:spcBef>
                <a:spcPct val="5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defRPr/>
            </a:pPr>
            <a:r>
              <a:rPr kumimoji="0" lang="en-US" altLang="zh-CN" sz="4000" b="1" kern="1200" cap="none" spc="0" normalizeH="0" baseline="0" noProof="0">
                <a:solidFill>
                  <a:srgbClr val="FF0000"/>
                </a:solidFill>
                <a:effectLst/>
                <a:latin typeface="Arial" panose="020B0604020202020204" pitchFamily="34" charset="0"/>
                <a:ea typeface="楷体_GB2312" pitchFamily="49" charset="-122"/>
                <a:cs typeface="+mn-cs"/>
              </a:rPr>
              <a:t>2</a:t>
            </a:r>
            <a:r>
              <a:rPr kumimoji="0" lang="zh-CN" altLang="en-US" sz="4000" b="1" kern="1200" cap="none" spc="0" normalizeH="0" baseline="0" noProof="0">
                <a:solidFill>
                  <a:srgbClr val="FF0000"/>
                </a:solidFill>
                <a:effectLst/>
                <a:latin typeface="Arial" panose="020B0604020202020204" pitchFamily="34" charset="0"/>
                <a:ea typeface="楷体_GB2312" pitchFamily="49" charset="-122"/>
                <a:cs typeface="+mn-cs"/>
              </a:rPr>
              <a:t>、召开</a:t>
            </a:r>
            <a:r>
              <a:rPr kumimoji="0" lang="en-US" sz="4000" b="1" kern="1200" cap="none" spc="0" normalizeH="0" baseline="0" noProof="0">
                <a:solidFill>
                  <a:srgbClr val="FF0000"/>
                </a:solidFill>
                <a:effectLst/>
                <a:latin typeface="Arial" panose="020B0604020202020204" pitchFamily="34" charset="0"/>
                <a:ea typeface="楷体_GB2312" pitchFamily="49" charset="-122"/>
                <a:cs typeface="+mn-cs"/>
              </a:rPr>
              <a:t>:</a:t>
            </a:r>
            <a:endParaRPr kumimoji="0" lang="en-US" sz="4000" b="1" kern="1200" cap="none" spc="0" normalizeH="0" baseline="0" noProof="0">
              <a:solidFill>
                <a:srgbClr val="FF0000"/>
              </a:solidFill>
              <a:effectLst/>
              <a:latin typeface="Arial" panose="020B0604020202020204" pitchFamily="34" charset="0"/>
              <a:ea typeface="楷体_GB2312" pitchFamily="49" charset="-122"/>
              <a:cs typeface="+mn-cs"/>
            </a:endParaRPr>
          </a:p>
        </p:txBody>
      </p:sp>
      <p:pic>
        <p:nvPicPr>
          <p:cNvPr id="12293" name="Picture 5" descr="十一届三中全会会场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1720" y="2461895"/>
            <a:ext cx="8382000" cy="41287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2057400" y="1492568"/>
            <a:ext cx="3671888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 fontAlgn="auto">
              <a:spcBef>
                <a:spcPct val="5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defRPr/>
            </a:pPr>
            <a:r>
              <a:rPr kumimoji="0" lang="en-US" sz="3200" b="1" kern="1200" cap="none" spc="0" normalizeH="0" baseline="0" noProof="0">
                <a:solidFill>
                  <a:srgbClr val="FF33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1978</a:t>
            </a:r>
            <a:r>
              <a:rPr kumimoji="0" lang="zh-CN" altLang="en-US" sz="3200" b="1" kern="1200" cap="none" spc="0" normalizeH="0" baseline="0" noProof="0">
                <a:solidFill>
                  <a:srgbClr val="FF33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年</a:t>
            </a:r>
            <a:r>
              <a:rPr kumimoji="0" lang="en-US" sz="3200" b="1" kern="1200" cap="none" spc="0" normalizeH="0" baseline="0" noProof="0">
                <a:solidFill>
                  <a:srgbClr val="FF33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12</a:t>
            </a:r>
            <a:r>
              <a:rPr kumimoji="0" lang="zh-CN" altLang="en-US" sz="3200" b="1" kern="1200" cap="none" spc="0" normalizeH="0" baseline="0" noProof="0">
                <a:solidFill>
                  <a:srgbClr val="FF33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月，北京</a:t>
            </a:r>
            <a:endParaRPr kumimoji="0" lang="zh-CN" altLang="en-US" sz="3200" b="1" kern="1200" cap="none" spc="0" normalizeH="0" baseline="0" noProof="0">
              <a:solidFill>
                <a:srgbClr val="FF3300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50265" y="125730"/>
            <a:ext cx="8593455" cy="484632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73380" y="5210810"/>
            <a:ext cx="11809730" cy="1568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1978年12月</a:t>
            </a:r>
            <a:r>
              <a:rPr lang="en-US" altLang="zh-CN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13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日邓小平作了《解放思想，实事求是，团结一致向前看》报告，提出解放思想，实事求是，保障人民民主和加强社会主义法制等思想，实际上成为十一届三中全会的主题报告。</a:t>
            </a:r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5739" name="Rectangle 27"/>
          <p:cNvSpPr>
            <a:spLocks noRot="1"/>
          </p:cNvSpPr>
          <p:nvPr/>
        </p:nvSpPr>
        <p:spPr>
          <a:xfrm>
            <a:off x="1676400" y="1219200"/>
            <a:ext cx="3816350" cy="225901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</a:pPr>
            <a:r>
              <a:rPr lang="en-US" altLang="zh-CN" sz="3200" b="1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1</a:t>
            </a:r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）思想路线：</a:t>
            </a:r>
            <a:endParaRPr lang="zh-CN" altLang="en-US" sz="3200" b="1" dirty="0">
              <a:solidFill>
                <a:srgbClr val="0000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</a:pPr>
            <a:endParaRPr lang="zh-CN" altLang="en-US" sz="3200" b="1">
              <a:solidFill>
                <a:srgbClr val="0000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</a:pPr>
            <a:r>
              <a:rPr lang="en-US" altLang="zh-CN" sz="3200" b="1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2</a:t>
            </a:r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）政治路线：</a:t>
            </a:r>
            <a:endParaRPr lang="zh-CN" altLang="en-US" sz="3200" b="1" dirty="0">
              <a:solidFill>
                <a:srgbClr val="0000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</a:pPr>
            <a:endParaRPr lang="zh-CN" altLang="en-US" sz="3200" b="1">
              <a:solidFill>
                <a:srgbClr val="0000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</a:pPr>
            <a:r>
              <a:rPr lang="en-US" altLang="zh-CN" sz="3200" b="1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3</a:t>
            </a:r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）组织路线：</a:t>
            </a:r>
            <a:endParaRPr lang="zh-CN" altLang="en-US" sz="3200" b="1" dirty="0">
              <a:solidFill>
                <a:srgbClr val="0000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</a:pPr>
            <a:endParaRPr lang="zh-CN" altLang="en-US" sz="3200" b="1" dirty="0">
              <a:solidFill>
                <a:srgbClr val="0000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</a:pPr>
            <a:r>
              <a:rPr lang="en-US" altLang="zh-CN" sz="3200" b="1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4</a:t>
            </a:r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）伟大决策：</a:t>
            </a:r>
            <a:endParaRPr lang="zh-CN" altLang="en-US" sz="3200" b="1" dirty="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13317" name="文本框 13316"/>
          <p:cNvSpPr txBox="1"/>
          <p:nvPr/>
        </p:nvSpPr>
        <p:spPr>
          <a:xfrm>
            <a:off x="1828800" y="228600"/>
            <a:ext cx="329247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 dirty="0">
                <a:latin typeface="Arial" panose="020B0604020202020204" pitchFamily="34" charset="0"/>
              </a:rPr>
              <a:t>3</a:t>
            </a:r>
            <a:r>
              <a:rPr lang="zh-CN" altLang="en-US" sz="3600" b="1" dirty="0">
                <a:latin typeface="Arial" panose="020B0604020202020204" pitchFamily="34" charset="0"/>
              </a:rPr>
              <a:t>、主要内容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sp>
        <p:nvSpPr>
          <p:cNvPr id="13318" name="Rectangle 10"/>
          <p:cNvSpPr>
            <a:spLocks noRot="1"/>
          </p:cNvSpPr>
          <p:nvPr/>
        </p:nvSpPr>
        <p:spPr>
          <a:xfrm>
            <a:off x="4267200" y="1219200"/>
            <a:ext cx="5905500" cy="574675"/>
          </a:xfrm>
          <a:noFill/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 vert="horz" wrap="square" lIns="91440" tIns="45720" rIns="91440" bIns="45720" anchor="t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buNone/>
            </a:pPr>
            <a:r>
              <a:rPr lang="en-US" altLang="zh-CN" sz="2700" b="1" dirty="0">
                <a:ea typeface="黑体" panose="02010609060101010101" pitchFamily="49" charset="-122"/>
              </a:rPr>
              <a:t>“</a:t>
            </a:r>
            <a:r>
              <a:rPr lang="zh-CN" altLang="en-US" sz="2700" b="1" dirty="0">
                <a:ea typeface="黑体" panose="02010609060101010101" pitchFamily="49" charset="-122"/>
              </a:rPr>
              <a:t>左”倾错误</a:t>
            </a:r>
            <a:r>
              <a:rPr lang="en-US" altLang="en-US" sz="2700" b="1">
                <a:solidFill>
                  <a:srgbClr val="0000CC"/>
                </a:solidFill>
                <a:ea typeface="黑体" panose="02010609060101010101" pitchFamily="49" charset="-122"/>
              </a:rPr>
              <a:t>→</a:t>
            </a:r>
            <a:r>
              <a:rPr lang="zh-CN" altLang="en-US" sz="2700" b="1" dirty="0">
                <a:ea typeface="黑体" panose="02010609060101010101" pitchFamily="49" charset="-122"/>
              </a:rPr>
              <a:t>解放思想，实事求是；</a:t>
            </a:r>
            <a:r>
              <a:rPr lang="zh-CN" altLang="en-US" b="1" dirty="0">
                <a:ea typeface="黑体" panose="02010609060101010101" pitchFamily="49" charset="-122"/>
              </a:rPr>
              <a:t>                    </a:t>
            </a:r>
            <a:endParaRPr lang="zh-CN" altLang="en-US" b="1" dirty="0">
              <a:ea typeface="黑体" panose="02010609060101010101" pitchFamily="49" charset="-122"/>
            </a:endParaRPr>
          </a:p>
        </p:txBody>
      </p:sp>
      <p:sp>
        <p:nvSpPr>
          <p:cNvPr id="13319" name="Rectangle 12"/>
          <p:cNvSpPr/>
          <p:nvPr/>
        </p:nvSpPr>
        <p:spPr>
          <a:xfrm>
            <a:off x="4343400" y="2362200"/>
            <a:ext cx="5724525" cy="506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700" b="1" dirty="0">
                <a:latin typeface="Arial" panose="020B0604020202020204" pitchFamily="34" charset="0"/>
                <a:ea typeface="黑体" panose="02010609060101010101" pitchFamily="49" charset="-122"/>
              </a:rPr>
              <a:t>阶级斗争为纲</a:t>
            </a:r>
            <a:r>
              <a:rPr lang="en-US" altLang="en-US" sz="2700" b="1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→</a:t>
            </a:r>
            <a:r>
              <a:rPr lang="zh-CN" altLang="en-US" sz="2700" b="1" dirty="0">
                <a:latin typeface="Arial" panose="020B0604020202020204" pitchFamily="34" charset="0"/>
                <a:ea typeface="黑体" panose="02010609060101010101" pitchFamily="49" charset="-122"/>
              </a:rPr>
              <a:t>以经济建设为中心；</a:t>
            </a:r>
            <a:endParaRPr lang="zh-CN" altLang="en-US" sz="27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3320" name="Rectangle 30"/>
          <p:cNvSpPr/>
          <p:nvPr/>
        </p:nvSpPr>
        <p:spPr>
          <a:xfrm>
            <a:off x="4267200" y="3352800"/>
            <a:ext cx="6477000" cy="8102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</a:pPr>
            <a:r>
              <a:rPr lang="zh-CN" altLang="en-US" sz="2600" b="1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拨乱反正</a:t>
            </a:r>
            <a:r>
              <a:rPr lang="zh-CN" altLang="en-US" sz="2600" b="1" dirty="0">
                <a:latin typeface="Arial" panose="020B0604020202020204" pitchFamily="34" charset="0"/>
                <a:ea typeface="黑体" panose="02010609060101010101" pitchFamily="49" charset="-122"/>
              </a:rPr>
              <a:t>，形成</a:t>
            </a:r>
            <a:r>
              <a:rPr lang="zh-CN" altLang="en-US" sz="2600" b="1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以邓小平为核心</a:t>
            </a:r>
            <a:r>
              <a:rPr lang="zh-CN" altLang="en-US" sz="2600" b="1" dirty="0">
                <a:latin typeface="Arial" panose="020B0604020202020204" pitchFamily="34" charset="0"/>
                <a:ea typeface="黑体" panose="02010609060101010101" pitchFamily="49" charset="-122"/>
              </a:rPr>
              <a:t>的第二代领导集体；</a:t>
            </a:r>
            <a:endParaRPr lang="zh-CN" altLang="en-US" sz="2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3321" name="Rectangle 29"/>
          <p:cNvSpPr/>
          <p:nvPr/>
        </p:nvSpPr>
        <p:spPr>
          <a:xfrm>
            <a:off x="4343400" y="4495800"/>
            <a:ext cx="2879725" cy="478155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实行改革开放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39">
                                            <p:txEl>
                                              <p:charRg st="18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5739">
                                            <p:txEl>
                                              <p:charRg st="18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5739">
                                            <p:txEl>
                                              <p:charRg st="18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5739">
                                            <p:txEl>
                                              <p:charRg st="18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5739">
                                            <p:txEl>
                                              <p:charRg st="18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39">
                                            <p:txEl>
                                              <p:charRg st="27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5739">
                                            <p:txEl>
                                              <p:charRg st="27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5739">
                                            <p:txEl>
                                              <p:charRg st="27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5739">
                                            <p:txEl>
                                              <p:charRg st="27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5739">
                                            <p:txEl>
                                              <p:charRg st="27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>
                                            <p:txEl>
                                              <p:charRg st="0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318">
                                            <p:txEl>
                                              <p:charRg st="0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318">
                                            <p:txEl>
                                              <p:charRg st="0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318">
                                            <p:txEl>
                                              <p:charRg st="0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318">
                                            <p:txEl>
                                              <p:charRg st="0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9" grpId="0"/>
      <p:bldP spid="13320" grpId="0"/>
      <p:bldP spid="13321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Text Box 5"/>
          <p:cNvSpPr txBox="1"/>
          <p:nvPr/>
        </p:nvSpPr>
        <p:spPr>
          <a:xfrm>
            <a:off x="1981200" y="152400"/>
            <a:ext cx="2808288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、意义：</a:t>
            </a:r>
            <a:endParaRPr lang="zh-CN" altLang="en-US" sz="3600" b="1">
              <a:solidFill>
                <a:srgbClr val="008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6754" name="Rectangle 18"/>
          <p:cNvSpPr/>
          <p:nvPr/>
        </p:nvSpPr>
        <p:spPr>
          <a:xfrm>
            <a:off x="1676400" y="1066800"/>
            <a:ext cx="8458200" cy="30460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是中国</a:t>
            </a:r>
            <a:r>
              <a:rPr lang="zh-CN" altLang="en-US" sz="32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改革开放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和开辟</a:t>
            </a:r>
            <a:r>
              <a:rPr lang="zh-CN" altLang="en-US" sz="32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特色社会主义道路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的</a:t>
            </a:r>
            <a:r>
              <a:rPr lang="zh-CN" altLang="en-US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新起点。</a:t>
            </a:r>
            <a:endParaRPr lang="zh-CN" altLang="en-US" sz="3200" b="1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②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开始了</a:t>
            </a:r>
            <a:r>
              <a:rPr lang="zh-CN" altLang="en-US" sz="32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以经济建设为中心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、实行改革开放的社会主义事业发展的</a:t>
            </a:r>
            <a:r>
              <a:rPr lang="zh-CN" altLang="en-US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新时期。</a:t>
            </a:r>
            <a:endParaRPr lang="zh-CN" altLang="en-US" sz="3200" b="1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③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形成了</a:t>
            </a:r>
            <a:r>
              <a:rPr lang="zh-CN" altLang="en-US" sz="32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以邓小平为核心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的第二代中央</a:t>
            </a:r>
            <a:r>
              <a:rPr lang="zh-CN" altLang="en-US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新领导集体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6757" name="Text Box 21"/>
          <p:cNvSpPr txBox="1"/>
          <p:nvPr/>
        </p:nvSpPr>
        <p:spPr>
          <a:xfrm>
            <a:off x="1919288" y="4868863"/>
            <a:ext cx="1944687" cy="645160"/>
          </a:xfrm>
          <a:prstGeom prst="rect">
            <a:avLst/>
          </a:prstGeom>
          <a:noFill/>
          <a:ln w="19050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结论</a:t>
            </a:r>
            <a:r>
              <a:rPr lang="zh-CN" altLang="en-US" sz="3600" b="1" dirty="0">
                <a:solidFill>
                  <a:srgbClr val="0000CC"/>
                </a:solidFill>
                <a:latin typeface="Arial" panose="020B0604020202020204" pitchFamily="34" charset="0"/>
                <a:ea typeface="仿宋_GB2312" pitchFamily="49" charset="-122"/>
              </a:rPr>
              <a:t>：</a:t>
            </a:r>
            <a:endParaRPr lang="zh-CN" altLang="en-US" sz="3600" b="1" dirty="0">
              <a:solidFill>
                <a:srgbClr val="0000CC"/>
              </a:solidFill>
              <a:latin typeface="Arial" panose="020B0604020202020204" pitchFamily="34" charset="0"/>
              <a:ea typeface="仿宋_GB2312" pitchFamily="49" charset="-122"/>
            </a:endParaRPr>
          </a:p>
        </p:txBody>
      </p:sp>
      <p:sp>
        <p:nvSpPr>
          <p:cNvPr id="14341" name="Rectangle 22"/>
          <p:cNvSpPr/>
          <p:nvPr/>
        </p:nvSpPr>
        <p:spPr>
          <a:xfrm>
            <a:off x="3071813" y="4941888"/>
            <a:ext cx="7345362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中共十一届三中全会</a:t>
            </a:r>
            <a:r>
              <a:rPr lang="zh-CN" altLang="en-US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党和国家</a:t>
            </a:r>
            <a:r>
              <a:rPr lang="zh-CN" altLang="en-US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历史的伟大转折。</a:t>
            </a:r>
            <a:endParaRPr lang="zh-CN" altLang="en-US" sz="3200" b="1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38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38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338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338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4">
                                            <p:txEl>
                                              <p:charRg st="0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116754">
                                            <p:txEl>
                                              <p:charRg st="0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4">
                                            <p:txEl>
                                              <p:charRg st="25" end="5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116754">
                                            <p:txEl>
                                              <p:charRg st="25" end="5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4">
                                            <p:txEl>
                                              <p:charRg st="59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116754">
                                            <p:txEl>
                                              <p:charRg st="59" end="8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67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67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57" grpId="0"/>
      <p:bldP spid="1434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Rectangle 2"/>
          <p:cNvSpPr/>
          <p:nvPr/>
        </p:nvSpPr>
        <p:spPr>
          <a:xfrm>
            <a:off x="1703388" y="2126774"/>
            <a:ext cx="8713787" cy="169164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ctr">
            <a:spAutoFit/>
          </a:bodyPr>
          <a:p>
            <a:r>
              <a:rPr lang="en-US" altLang="zh-CN" sz="3600" b="1">
                <a:latin typeface="隶书" panose="02010509060101010101" pitchFamily="1" charset="-122"/>
                <a:ea typeface="隶书" panose="02010509060101010101" pitchFamily="1" charset="-122"/>
              </a:rPr>
              <a:t>    </a:t>
            </a:r>
            <a:r>
              <a:rPr lang="zh-CN" altLang="en-US" sz="3200" b="1" dirty="0">
                <a:latin typeface="宋体" panose="02010600030101010101" pitchFamily="2" charset="-122"/>
                <a:ea typeface="隶书" panose="02010509060101010101" pitchFamily="1" charset="-122"/>
              </a:rPr>
              <a:t>是在</a:t>
            </a:r>
            <a:r>
              <a:rPr lang="zh-CN" altLang="en-US" sz="3200" b="1" dirty="0">
                <a:solidFill>
                  <a:srgbClr val="FF3300"/>
                </a:solidFill>
                <a:latin typeface="宋体" panose="02010600030101010101" pitchFamily="2" charset="-122"/>
                <a:ea typeface="隶书" panose="02010509060101010101" pitchFamily="1" charset="-122"/>
              </a:rPr>
              <a:t>坚持社会主义制度</a:t>
            </a:r>
            <a:r>
              <a:rPr lang="zh-CN" altLang="en-US" sz="3200" b="1" dirty="0">
                <a:latin typeface="宋体" panose="02010600030101010101" pitchFamily="2" charset="-122"/>
                <a:ea typeface="隶书" panose="02010509060101010101" pitchFamily="1" charset="-122"/>
              </a:rPr>
              <a:t>的前提下，</a:t>
            </a:r>
            <a:r>
              <a:rPr lang="zh-CN" altLang="en-US" sz="3200" b="1" dirty="0">
                <a:solidFill>
                  <a:srgbClr val="00B050"/>
                </a:solidFill>
                <a:latin typeface="宋体" panose="02010600030101010101" pitchFamily="2" charset="-122"/>
                <a:ea typeface="隶书" panose="02010509060101010101" pitchFamily="1" charset="-122"/>
              </a:rPr>
              <a:t>改革生产关系中不适应生产力发展的一系列环节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隶书" panose="02010509060101010101" pitchFamily="1" charset="-122"/>
              </a:rPr>
              <a:t>，</a:t>
            </a:r>
            <a:r>
              <a:rPr lang="zh-CN" altLang="en-US" sz="3200" b="1" dirty="0">
                <a:solidFill>
                  <a:srgbClr val="3366FF"/>
                </a:solidFill>
                <a:latin typeface="宋体" panose="02010600030101010101" pitchFamily="2" charset="-122"/>
                <a:ea typeface="隶书" panose="02010509060101010101" pitchFamily="1" charset="-122"/>
              </a:rPr>
              <a:t>解放和发展社会生产力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隶书" panose="02010509060101010101" pitchFamily="1" charset="-122"/>
              </a:rPr>
              <a:t>。</a:t>
            </a:r>
            <a:r>
              <a:rPr lang="zh-CN" altLang="en-US" sz="3600" b="1" dirty="0">
                <a:latin typeface="隶书" panose="02010509060101010101" pitchFamily="1" charset="-122"/>
                <a:ea typeface="隶书" panose="02010509060101010101" pitchFamily="1" charset="-122"/>
              </a:rPr>
              <a:t> </a:t>
            </a:r>
            <a:endParaRPr lang="zh-CN" altLang="en-US" sz="3600" b="1" dirty="0"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  <p:sp>
        <p:nvSpPr>
          <p:cNvPr id="7171" name="Text Box 3"/>
          <p:cNvSpPr txBox="1"/>
          <p:nvPr/>
        </p:nvSpPr>
        <p:spPr>
          <a:xfrm>
            <a:off x="1524000" y="1412875"/>
            <a:ext cx="4500563" cy="52197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隶书" panose="02010509060101010101" pitchFamily="1" charset="-122"/>
              </a:rPr>
              <a:t>经济体制改革的含义：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18" charset="0"/>
              <a:ea typeface="隶书" panose="02010509060101010101" pitchFamily="1" charset="-122"/>
            </a:endParaRPr>
          </a:p>
        </p:txBody>
      </p:sp>
      <p:sp>
        <p:nvSpPr>
          <p:cNvPr id="17412" name="Rectangle 4"/>
          <p:cNvSpPr/>
          <p:nvPr/>
        </p:nvSpPr>
        <p:spPr>
          <a:xfrm>
            <a:off x="1524000" y="4786631"/>
            <a:ext cx="8839200" cy="68199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ctr">
            <a:spAutoFit/>
          </a:bodyPr>
          <a:p>
            <a:pPr indent="266700"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实质：社会主义制度的自我完善和发展。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7413" name="Rectangle 5"/>
          <p:cNvSpPr/>
          <p:nvPr/>
        </p:nvSpPr>
        <p:spPr>
          <a:xfrm>
            <a:off x="3000375" y="5570220"/>
            <a:ext cx="6134735" cy="645160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wrap="none" anchor="ctr">
            <a:spAutoFit/>
          </a:bodyPr>
          <a:p>
            <a:r>
              <a:rPr lang="en-US" altLang="zh-CN" sz="3600" b="1" dirty="0">
                <a:solidFill>
                  <a:srgbClr val="FFFF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“</a:t>
            </a:r>
            <a:r>
              <a:rPr lang="zh-CN" altLang="en-US" sz="3600" b="1" dirty="0">
                <a:solidFill>
                  <a:srgbClr val="FFFF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变革不变质，改革不改向”</a:t>
            </a:r>
            <a:r>
              <a:rPr lang="zh-CN" altLang="en-US" sz="3600" b="1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endParaRPr lang="zh-CN" altLang="en-US" sz="3600" b="1" dirty="0">
              <a:solidFill>
                <a:srgbClr val="FFFF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174" name="AutoShape 8"/>
          <p:cNvSpPr/>
          <p:nvPr/>
        </p:nvSpPr>
        <p:spPr>
          <a:xfrm>
            <a:off x="5880100" y="1412875"/>
            <a:ext cx="1296988" cy="609600"/>
          </a:xfrm>
          <a:prstGeom prst="wedgeRectCallout">
            <a:avLst>
              <a:gd name="adj1" fmla="val -83292"/>
              <a:gd name="adj2" fmla="val 133856"/>
            </a:avLst>
          </a:prstGeom>
          <a:solidFill>
            <a:srgbClr val="00FFFF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34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前提</a:t>
            </a:r>
            <a:r>
              <a:rPr lang="zh-CN" altLang="en-US" sz="3600" b="1" dirty="0">
                <a:latin typeface="Arial" panose="020B0604020202020204" pitchFamily="34" charset="0"/>
              </a:rPr>
              <a:t> 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sp>
        <p:nvSpPr>
          <p:cNvPr id="7175" name="AutoShape 9"/>
          <p:cNvSpPr/>
          <p:nvPr/>
        </p:nvSpPr>
        <p:spPr>
          <a:xfrm>
            <a:off x="7751763" y="1557338"/>
            <a:ext cx="2592387" cy="609600"/>
          </a:xfrm>
          <a:prstGeom prst="wedgeRoundRectCallout">
            <a:avLst>
              <a:gd name="adj1" fmla="val -110380"/>
              <a:gd name="adj2" fmla="val 184898"/>
              <a:gd name="adj3" fmla="val 16667"/>
            </a:avLst>
          </a:prstGeom>
          <a:solidFill>
            <a:srgbClr val="00FFFF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30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改革的内容</a:t>
            </a:r>
            <a:endParaRPr lang="zh-CN" altLang="en-US" sz="3000" b="1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76" name="AutoShape 10"/>
          <p:cNvSpPr/>
          <p:nvPr/>
        </p:nvSpPr>
        <p:spPr>
          <a:xfrm>
            <a:off x="6456363" y="4149725"/>
            <a:ext cx="2881312" cy="647700"/>
          </a:xfrm>
          <a:prstGeom prst="wedgeRoundRectCallout">
            <a:avLst>
              <a:gd name="adj1" fmla="val -99644"/>
              <a:gd name="adj2" fmla="val -123282"/>
              <a:gd name="adj3" fmla="val 16667"/>
            </a:avLst>
          </a:prstGeom>
          <a:solidFill>
            <a:srgbClr val="00FFFF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36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根本目的</a:t>
            </a:r>
            <a:endParaRPr lang="zh-CN" altLang="en-US" sz="36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bldLvl="0" animBg="1"/>
      <p:bldP spid="7171" grpId="0" bldLvl="0" animBg="1"/>
      <p:bldP spid="17412" grpId="0" bldLvl="0" animBg="1"/>
      <p:bldP spid="17413" grpId="0" bldLvl="0" animBg="1"/>
      <p:bldP spid="7174" grpId="0" bldLvl="0" animBg="1"/>
      <p:bldP spid="7175" grpId="0" bldLvl="0" animBg="1"/>
      <p:bldP spid="7176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13690" y="348615"/>
            <a:ext cx="11446510" cy="50158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355600"/>
            <a:r>
              <a:rPr lang="en-US" sz="3200" b="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3200" b="0">
                <a:ea typeface="宋体" panose="02010600030101010101" pitchFamily="2" charset="-122"/>
              </a:rPr>
              <a:t>．加快拨乱反正</a:t>
            </a:r>
            <a:r>
              <a:rPr lang="en-US" sz="3200" b="0">
                <a:latin typeface="Times New Roman" panose="02020603050405020304" pitchFamily="18" charset="0"/>
                <a:ea typeface="宋体" panose="02010600030101010101" pitchFamily="2" charset="-122"/>
              </a:rPr>
              <a:t>(1)</a:t>
            </a:r>
            <a:r>
              <a:rPr lang="zh-CN" sz="3200" b="0">
                <a:ea typeface="宋体" panose="02010600030101010101" pitchFamily="2" charset="-122"/>
              </a:rPr>
              <a:t>中共十一届三中全会以后，党和国家按照实事求是、有错必纠的原则加快</a:t>
            </a:r>
            <a:r>
              <a:rPr lang="zh-CN" sz="3200" b="0" u="sng">
                <a:ea typeface="宋体" panose="02010600030101010101" pitchFamily="2" charset="-122"/>
              </a:rPr>
              <a:t>平反冤假错案</a:t>
            </a:r>
            <a:r>
              <a:rPr lang="zh-CN" sz="3200" b="0">
                <a:ea typeface="宋体" panose="02010600030101010101" pitchFamily="2" charset="-122"/>
              </a:rPr>
              <a:t>的步伐。</a:t>
            </a:r>
            <a:r>
              <a:rPr lang="en-US" sz="3200" b="0">
                <a:latin typeface="Times New Roman" panose="02020603050405020304" pitchFamily="18" charset="0"/>
                <a:ea typeface="宋体" panose="02010600030101010101" pitchFamily="2" charset="-122"/>
              </a:rPr>
              <a:t>(2)</a:t>
            </a:r>
            <a:r>
              <a:rPr lang="en-US" sz="3200" b="0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3200" b="0">
                <a:ea typeface="宋体" panose="02010600030101010101" pitchFamily="2" charset="-122"/>
              </a:rPr>
              <a:t>文化大革命</a:t>
            </a:r>
            <a:r>
              <a:rPr lang="en-US" sz="3200" b="0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3200" b="0">
                <a:ea typeface="宋体" panose="02010600030101010101" pitchFamily="2" charset="-122"/>
              </a:rPr>
              <a:t>中受到迫害的各级党、政、军机关干部陆续得到平反，受到打击、诬陷或迫害的</a:t>
            </a:r>
            <a:r>
              <a:rPr lang="zh-CN" sz="3200" b="0" u="sng">
                <a:ea typeface="宋体" panose="02010600030101010101" pitchFamily="2" charset="-122"/>
              </a:rPr>
              <a:t>民主党派人士</a:t>
            </a:r>
            <a:r>
              <a:rPr lang="zh-CN" sz="3200" b="0">
                <a:ea typeface="宋体" panose="02010600030101010101" pitchFamily="2" charset="-122"/>
              </a:rPr>
              <a:t>和知识分子等也恢复了名誉。</a:t>
            </a:r>
            <a:r>
              <a:rPr lang="en-US" sz="3200" b="0">
                <a:latin typeface="Times New Roman" panose="02020603050405020304" pitchFamily="18" charset="0"/>
                <a:ea typeface="宋体" panose="02010600030101010101" pitchFamily="2" charset="-122"/>
              </a:rPr>
              <a:t>(3)</a:t>
            </a:r>
            <a:r>
              <a:rPr lang="zh-CN" sz="3200" b="0">
                <a:ea typeface="宋体" panose="02010600030101010101" pitchFamily="2" charset="-122"/>
              </a:rPr>
              <a:t>国家还改正了错划</a:t>
            </a:r>
            <a:r>
              <a:rPr lang="zh-CN" sz="3200" b="0" u="sng">
                <a:ea typeface="宋体" panose="02010600030101010101" pitchFamily="2" charset="-122"/>
              </a:rPr>
              <a:t>右派分子</a:t>
            </a:r>
            <a:r>
              <a:rPr lang="zh-CN" sz="3200" b="0">
                <a:ea typeface="宋体" panose="02010600030101010101" pitchFamily="2" charset="-122"/>
              </a:rPr>
              <a:t>的案件，摘掉地主、富农分子的帽子，为国民党起义投诚人员落实政策，将小商、小贩、小手工业者等劳动者同原工商业者区别开来，支持</a:t>
            </a:r>
            <a:r>
              <a:rPr lang="zh-CN" sz="3200" b="0" u="sng">
                <a:ea typeface="宋体" panose="02010600030101010101" pitchFamily="2" charset="-122"/>
              </a:rPr>
              <a:t>民主党派</a:t>
            </a:r>
            <a:r>
              <a:rPr lang="zh-CN" sz="3200" b="0">
                <a:ea typeface="宋体" panose="02010600030101010101" pitchFamily="2" charset="-122"/>
              </a:rPr>
              <a:t>恢复活动，认真落实民族政策和宗教政策，重申侨务政策，等等。</a:t>
            </a:r>
            <a:endParaRPr lang="zh-CN" altLang="en-US" sz="3200" b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14375" y="212725"/>
            <a:ext cx="10762615" cy="640905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742315" y="642620"/>
            <a:ext cx="10805795" cy="40309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200"/>
              <a:t>"七二零事件"，又称武汉事件，是1967年7月20日，武汉发生的一派群众组织质问和批判中央文革成员王力等人的事件，在当时被诬为"反革命事件"。从另一个角度来说，它又是林彪、江青等在武汉制造的打击武汉军区及一派群众组织的反党乱军事件。四人帮倒台后，1978年11月，中共中央批复湖北省委、省革委、武汉军区报告，为"七二零事件"中遭受迫害的群众，以及当时同情、支持这些群众组织的干部、群众及家属，一律平反，恢复名誉。</a:t>
            </a:r>
            <a:endParaRPr lang="zh-CN" altLang="en-US" sz="32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43380" y="116205"/>
            <a:ext cx="9271000" cy="662559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71345" y="-13970"/>
            <a:ext cx="8815070" cy="661162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4469130" cy="755650"/>
          </a:xfrm>
        </p:spPr>
        <p:txBody>
          <a:bodyPr>
            <a:normAutofit fontScale="90000"/>
          </a:bodyPr>
          <a:p>
            <a:r>
              <a:rPr lang="zh-CN" altLang="en-US" sz="3600">
                <a:solidFill>
                  <a:srgbClr val="FF0000"/>
                </a:solidFill>
                <a:sym typeface="+mn-ea"/>
              </a:rPr>
              <a:t>2、法制的逐步完善</a:t>
            </a:r>
            <a:r>
              <a:rPr lang="zh-CN" altLang="en-US">
                <a:sym typeface="+mn-ea"/>
              </a:rPr>
              <a:t>：</a:t>
            </a:r>
            <a:br>
              <a:rPr lang="zh-CN" altLang="en-US"/>
            </a:b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59460" y="1353820"/>
            <a:ext cx="10506710" cy="4351655"/>
          </a:xfrm>
        </p:spPr>
        <p:txBody>
          <a:bodyPr>
            <a:normAutofit lnSpcReduction="20000"/>
          </a:bodyPr>
          <a:p>
            <a:pPr marL="0" indent="0">
              <a:buNone/>
            </a:pPr>
            <a:r>
              <a:rPr lang="zh-CN" altLang="en-US" sz="3200"/>
              <a:t>1）1978年中共十一届三中全会提出“有法可依、有法必依、执法必严、违法必究”的法制建设方针。</a:t>
            </a:r>
            <a:endParaRPr lang="zh-CN" altLang="en-US" sz="3200"/>
          </a:p>
          <a:p>
            <a:pPr marL="0" indent="0">
              <a:buNone/>
            </a:pPr>
            <a:r>
              <a:rPr lang="zh-CN" altLang="en-US" sz="3200"/>
              <a:t>2）中共中央为刘少奇平反昭雪，并在全国范围平反各种冤假错案。</a:t>
            </a:r>
            <a:endParaRPr lang="zh-CN" altLang="en-US" sz="3200"/>
          </a:p>
          <a:p>
            <a:pPr marL="0" indent="0">
              <a:buNone/>
            </a:pPr>
            <a:r>
              <a:rPr lang="zh-CN" altLang="en-US" sz="3200"/>
              <a:t>3）1982年11月，全国人大五届五次会议审议通过1982年宪法。</a:t>
            </a:r>
            <a:endParaRPr lang="zh-CN" altLang="en-US" sz="3200"/>
          </a:p>
          <a:p>
            <a:pPr marL="0" indent="0">
              <a:buNone/>
            </a:pPr>
            <a:r>
              <a:rPr lang="zh-CN" altLang="en-US" sz="3200"/>
              <a:t>①特点：1982年宪法是中国社会主义建设时期一部比较完善</a:t>
            </a:r>
            <a:r>
              <a:rPr lang="zh-CN" altLang="en-US" sz="3200"/>
              <a:t>的宪法。</a:t>
            </a:r>
            <a:endParaRPr lang="zh-CN" altLang="en-US" sz="3200"/>
          </a:p>
          <a:p>
            <a:pPr marL="0" indent="0">
              <a:buNone/>
            </a:pPr>
            <a:r>
              <a:rPr lang="zh-CN" altLang="en-US" sz="3200"/>
              <a:t>②意义：新时期</a:t>
            </a:r>
            <a:r>
              <a:rPr lang="zh-CN" altLang="en-US" sz="3200">
                <a:solidFill>
                  <a:srgbClr val="FF0000"/>
                </a:solidFill>
              </a:rPr>
              <a:t>治国安邦总章程。</a:t>
            </a:r>
            <a:endParaRPr lang="zh-CN" altLang="en-US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012555" cy="913130"/>
          </a:xfrm>
        </p:spPr>
        <p:txBody>
          <a:bodyPr/>
          <a:p>
            <a:r>
              <a:rPr lang="zh-CN" altLang="en-US" sz="3600">
                <a:sym typeface="+mn-ea"/>
              </a:rPr>
              <a:t>4）确立“依法治国”的治国方略。</a:t>
            </a:r>
            <a:endParaRPr lang="zh-CN" altLang="en-US" sz="360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501140"/>
            <a:ext cx="10515600" cy="2503170"/>
          </a:xfrm>
        </p:spPr>
        <p:txBody>
          <a:bodyPr>
            <a:noAutofit/>
          </a:bodyPr>
          <a:p>
            <a:pPr marL="0" indent="0">
              <a:buNone/>
            </a:pPr>
            <a:r>
              <a:rPr lang="zh-CN" altLang="en-US" sz="3200"/>
              <a:t>①正式提出：1997年9月，中共十五大提出了依法治国、建设社会主义法治国家的历史任务；</a:t>
            </a:r>
            <a:endParaRPr lang="zh-CN" altLang="en-US" sz="3200"/>
          </a:p>
          <a:p>
            <a:pPr marL="0" indent="0">
              <a:buNone/>
            </a:pPr>
            <a:r>
              <a:rPr lang="zh-CN" altLang="en-US" sz="3200"/>
              <a:t>②以国家根本大法形式确定：</a:t>
            </a:r>
            <a:r>
              <a:rPr lang="en-US" altLang="zh-CN" sz="3200"/>
              <a:t>1999</a:t>
            </a:r>
            <a:r>
              <a:rPr lang="zh-CN" altLang="en-US" sz="3200"/>
              <a:t>年3月，全国人大九届二次</a:t>
            </a:r>
            <a:r>
              <a:rPr lang="zh-CN" altLang="en-US" sz="3200"/>
              <a:t>会议通过宪法修正案，把“__________”写入宪法，以国家根本大法的形式正式确立“依法治国”的治国方略。</a:t>
            </a:r>
            <a:endParaRPr lang="zh-CN" altLang="en-US" sz="3200"/>
          </a:p>
          <a:p>
            <a:pPr marL="0" indent="0">
              <a:buNone/>
            </a:pPr>
            <a:endParaRPr lang="zh-CN" altLang="en-US" sz="3200"/>
          </a:p>
        </p:txBody>
      </p:sp>
      <p:sp>
        <p:nvSpPr>
          <p:cNvPr id="4" name="文本框 3"/>
          <p:cNvSpPr txBox="1"/>
          <p:nvPr/>
        </p:nvSpPr>
        <p:spPr>
          <a:xfrm>
            <a:off x="838200" y="5292725"/>
            <a:ext cx="10926445" cy="11988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600">
                <a:sym typeface="+mn-ea"/>
              </a:rPr>
              <a:t>（5）以______为核心的有中国特色社会主义的法律体</a:t>
            </a:r>
            <a:endParaRPr lang="zh-CN" altLang="en-US" sz="3600">
              <a:sym typeface="+mn-ea"/>
            </a:endParaRPr>
          </a:p>
          <a:p>
            <a:r>
              <a:rPr lang="zh-CN" altLang="en-US" sz="3600">
                <a:sym typeface="+mn-ea"/>
              </a:rPr>
              <a:t>系框架基本形成。</a:t>
            </a:r>
            <a:endParaRPr lang="zh-CN" altLang="en-US" sz="3600"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34818" name="Group 2"/>
          <p:cNvGraphicFramePr>
            <a:graphicFrameLocks noGrp="1"/>
          </p:cNvGraphicFramePr>
          <p:nvPr/>
        </p:nvGraphicFramePr>
        <p:xfrm>
          <a:off x="1108075" y="2117408"/>
          <a:ext cx="8952230" cy="3328670"/>
        </p:xfrm>
        <a:graphic>
          <a:graphicData uri="http://schemas.openxmlformats.org/drawingml/2006/table">
            <a:tbl>
              <a:tblPr/>
              <a:tblGrid>
                <a:gridCol w="1296988"/>
                <a:gridCol w="2736850"/>
                <a:gridCol w="2541270"/>
                <a:gridCol w="2377122"/>
              </a:tblGrid>
              <a:tr h="360363"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治国方略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意义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2775"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3720"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4025"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4895"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1538" name="Text Box 34"/>
          <p:cNvSpPr txBox="1"/>
          <p:nvPr/>
        </p:nvSpPr>
        <p:spPr>
          <a:xfrm>
            <a:off x="1252538" y="2765108"/>
            <a:ext cx="90170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1980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4851" name="Text Box 35"/>
          <p:cNvSpPr txBox="1"/>
          <p:nvPr/>
        </p:nvSpPr>
        <p:spPr>
          <a:xfrm>
            <a:off x="5167630" y="2693670"/>
            <a:ext cx="232791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领导制度改革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540" name="Text Box 36"/>
          <p:cNvSpPr txBox="1"/>
          <p:nvPr/>
        </p:nvSpPr>
        <p:spPr>
          <a:xfrm>
            <a:off x="2442210" y="2693670"/>
            <a:ext cx="288163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政治局扩大会议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541" name="Text Box 37"/>
          <p:cNvSpPr txBox="1"/>
          <p:nvPr/>
        </p:nvSpPr>
        <p:spPr>
          <a:xfrm>
            <a:off x="1252855" y="3251200"/>
            <a:ext cx="111315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1982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542" name="Text Box 38"/>
          <p:cNvSpPr txBox="1"/>
          <p:nvPr/>
        </p:nvSpPr>
        <p:spPr>
          <a:xfrm>
            <a:off x="2765425" y="3268345"/>
            <a:ext cx="232791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五届五次会议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543" name="Text Box 39"/>
          <p:cNvSpPr txBox="1"/>
          <p:nvPr/>
        </p:nvSpPr>
        <p:spPr>
          <a:xfrm>
            <a:off x="1252538" y="3844608"/>
            <a:ext cx="90170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1997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544" name="Text Box 40"/>
          <p:cNvSpPr txBox="1"/>
          <p:nvPr/>
        </p:nvSpPr>
        <p:spPr>
          <a:xfrm>
            <a:off x="2765425" y="3773170"/>
            <a:ext cx="197040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中共十五大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545" name="Text Box 41"/>
          <p:cNvSpPr txBox="1"/>
          <p:nvPr/>
        </p:nvSpPr>
        <p:spPr>
          <a:xfrm>
            <a:off x="1252855" y="4623435"/>
            <a:ext cx="90170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1999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546" name="Text Box 42"/>
          <p:cNvSpPr txBox="1"/>
          <p:nvPr/>
        </p:nvSpPr>
        <p:spPr>
          <a:xfrm>
            <a:off x="2586990" y="4623435"/>
            <a:ext cx="23279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九届二次会议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4859" name="Text Box 43"/>
          <p:cNvSpPr txBox="1"/>
          <p:nvPr/>
        </p:nvSpPr>
        <p:spPr>
          <a:xfrm>
            <a:off x="7821930" y="4481195"/>
            <a:ext cx="2120900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/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根本大法形式确定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4861" name="Text Box 45"/>
          <p:cNvSpPr txBox="1"/>
          <p:nvPr/>
        </p:nvSpPr>
        <p:spPr>
          <a:xfrm>
            <a:off x="5447983" y="3268345"/>
            <a:ext cx="161290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八二宪法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4862" name="Text Box 46">
            <a:hlinkClick r:id="" action="ppaction://noaction"/>
          </p:cNvPr>
          <p:cNvSpPr txBox="1"/>
          <p:nvPr/>
        </p:nvSpPr>
        <p:spPr>
          <a:xfrm>
            <a:off x="5459413" y="3844608"/>
            <a:ext cx="161290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依法治国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4863" name="Text Box 47"/>
          <p:cNvSpPr txBox="1"/>
          <p:nvPr/>
        </p:nvSpPr>
        <p:spPr>
          <a:xfrm>
            <a:off x="5196840" y="4492625"/>
            <a:ext cx="2466975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/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把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依法治国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写进宪法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4864" name="Text Box 48"/>
          <p:cNvSpPr txBox="1"/>
          <p:nvPr/>
        </p:nvSpPr>
        <p:spPr>
          <a:xfrm>
            <a:off x="8093075" y="3341370"/>
            <a:ext cx="125539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总章程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4865" name="Text Box 49"/>
          <p:cNvSpPr txBox="1"/>
          <p:nvPr/>
        </p:nvSpPr>
        <p:spPr>
          <a:xfrm>
            <a:off x="7950200" y="2693670"/>
            <a:ext cx="161290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初步构想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555" name="Text Box 53"/>
          <p:cNvSpPr txBox="1"/>
          <p:nvPr/>
        </p:nvSpPr>
        <p:spPr>
          <a:xfrm>
            <a:off x="1252855" y="2188845"/>
            <a:ext cx="10388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时间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556" name="Text Box 54"/>
          <p:cNvSpPr txBox="1"/>
          <p:nvPr/>
        </p:nvSpPr>
        <p:spPr>
          <a:xfrm>
            <a:off x="3216910" y="2117725"/>
            <a:ext cx="106743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会议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4871" name="Text Box 55"/>
          <p:cNvSpPr txBox="1"/>
          <p:nvPr/>
        </p:nvSpPr>
        <p:spPr>
          <a:xfrm>
            <a:off x="8021638" y="3844608"/>
            <a:ext cx="1655762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正式提出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8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8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48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8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8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8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8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48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48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51" grpId="0"/>
      <p:bldP spid="34859" grpId="0"/>
      <p:bldP spid="34861" grpId="0"/>
      <p:bldP spid="34862" grpId="0"/>
      <p:bldP spid="34863" grpId="0"/>
      <p:bldP spid="34864" grpId="0"/>
      <p:bldP spid="34865" grpId="0"/>
      <p:bldP spid="3487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" name="Group 90"/>
          <p:cNvGrpSpPr/>
          <p:nvPr/>
        </p:nvGrpSpPr>
        <p:grpSpPr>
          <a:xfrm>
            <a:off x="1342390" y="1776095"/>
            <a:ext cx="8685213" cy="3168650"/>
            <a:chOff x="349" y="548"/>
            <a:chExt cx="5471" cy="2661"/>
          </a:xfrm>
        </p:grpSpPr>
        <p:sp>
          <p:nvSpPr>
            <p:cNvPr id="51215" name="Text Box 7"/>
            <p:cNvSpPr txBox="1"/>
            <p:nvPr/>
          </p:nvSpPr>
          <p:spPr>
            <a:xfrm>
              <a:off x="5070" y="2795"/>
              <a:ext cx="750" cy="41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600" b="1" dirty="0">
                  <a:latin typeface="宋体" panose="02010600030101010101" pitchFamily="2" charset="-122"/>
                </a:rPr>
                <a:t>时间  </a:t>
              </a:r>
              <a:endParaRPr lang="zh-CN" altLang="en-US" sz="2600" b="1" dirty="0">
                <a:latin typeface="宋体" panose="02010600030101010101" pitchFamily="2" charset="-122"/>
              </a:endParaRPr>
            </a:p>
          </p:txBody>
        </p:sp>
        <p:grpSp>
          <p:nvGrpSpPr>
            <p:cNvPr id="51216" name="Group 89"/>
            <p:cNvGrpSpPr/>
            <p:nvPr/>
          </p:nvGrpSpPr>
          <p:grpSpPr>
            <a:xfrm>
              <a:off x="349" y="548"/>
              <a:ext cx="5411" cy="2407"/>
              <a:chOff x="349" y="548"/>
              <a:chExt cx="5411" cy="2407"/>
            </a:xfrm>
          </p:grpSpPr>
          <p:grpSp>
            <p:nvGrpSpPr>
              <p:cNvPr id="51217" name="Group 4"/>
              <p:cNvGrpSpPr/>
              <p:nvPr/>
            </p:nvGrpSpPr>
            <p:grpSpPr>
              <a:xfrm>
                <a:off x="748" y="548"/>
                <a:ext cx="5012" cy="2132"/>
                <a:chOff x="884" y="917"/>
                <a:chExt cx="4128" cy="2722"/>
              </a:xfrm>
            </p:grpSpPr>
            <p:sp>
              <p:nvSpPr>
                <p:cNvPr id="51219" name="Line 5"/>
                <p:cNvSpPr/>
                <p:nvPr/>
              </p:nvSpPr>
              <p:spPr>
                <a:xfrm rot="10800000">
                  <a:off x="892" y="917"/>
                  <a:ext cx="0" cy="2722"/>
                </a:xfrm>
                <a:prstGeom prst="line">
                  <a:avLst/>
                </a:prstGeom>
                <a:ln w="76200" cap="flat" cmpd="sng">
                  <a:solidFill>
                    <a:schemeClr val="tx1"/>
                  </a:solidFill>
                  <a:prstDash val="solid"/>
                  <a:headEnd type="none" w="med" len="med"/>
                  <a:tailEnd type="triangle" w="med" len="med"/>
                </a:ln>
              </p:spPr>
            </p:sp>
            <p:sp>
              <p:nvSpPr>
                <p:cNvPr id="51220" name="Line 6"/>
                <p:cNvSpPr/>
                <p:nvPr/>
              </p:nvSpPr>
              <p:spPr>
                <a:xfrm>
                  <a:off x="884" y="3612"/>
                  <a:ext cx="4128" cy="0"/>
                </a:xfrm>
                <a:prstGeom prst="line">
                  <a:avLst/>
                </a:prstGeom>
                <a:ln w="76200" cap="flat" cmpd="sng">
                  <a:solidFill>
                    <a:schemeClr val="tx1"/>
                  </a:solidFill>
                  <a:prstDash val="solid"/>
                  <a:headEnd type="none" w="med" len="med"/>
                  <a:tailEnd type="triangle" w="med" len="med"/>
                </a:ln>
              </p:spPr>
            </p:sp>
          </p:grpSp>
          <p:sp>
            <p:nvSpPr>
              <p:cNvPr id="51218" name="Text Box 14"/>
              <p:cNvSpPr txBox="1"/>
              <p:nvPr/>
            </p:nvSpPr>
            <p:spPr>
              <a:xfrm>
                <a:off x="349" y="663"/>
                <a:ext cx="368" cy="22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vert="eaVert" wrap="none">
                <a:spAutoFit/>
              </a:bodyPr>
              <a:p>
                <a:r>
                  <a:rPr lang="zh-CN" altLang="en-US" sz="2600" b="1" dirty="0">
                    <a:latin typeface="宋体" panose="02010600030101010101" pitchFamily="2" charset="-122"/>
                  </a:rPr>
                  <a:t>政治建设的趋势  </a:t>
                </a:r>
                <a:endParaRPr lang="zh-CN" altLang="en-US" sz="2600" b="1" dirty="0">
                  <a:latin typeface="宋体" panose="02010600030101010101" pitchFamily="2" charset="-122"/>
                </a:endParaRPr>
              </a:p>
            </p:txBody>
          </p:sp>
        </p:grpSp>
      </p:grpSp>
      <p:grpSp>
        <p:nvGrpSpPr>
          <p:cNvPr id="5" name="Group 88"/>
          <p:cNvGrpSpPr/>
          <p:nvPr/>
        </p:nvGrpSpPr>
        <p:grpSpPr>
          <a:xfrm>
            <a:off x="2082165" y="2003108"/>
            <a:ext cx="7680325" cy="2254250"/>
            <a:chOff x="679" y="1661"/>
            <a:chExt cx="4838" cy="1893"/>
          </a:xfrm>
        </p:grpSpPr>
        <p:sp>
          <p:nvSpPr>
            <p:cNvPr id="51208" name="Text Box 81"/>
            <p:cNvSpPr txBox="1"/>
            <p:nvPr/>
          </p:nvSpPr>
          <p:spPr>
            <a:xfrm rot="-2280000">
              <a:off x="4081" y="1948"/>
              <a:ext cx="1173" cy="41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600" b="1" dirty="0">
                  <a:latin typeface="宋体" panose="02010600030101010101" pitchFamily="2" charset="-122"/>
                </a:rPr>
                <a:t>发展完善  </a:t>
              </a:r>
              <a:endParaRPr lang="zh-CN" altLang="en-US" sz="2600" b="1" dirty="0">
                <a:latin typeface="宋体" panose="02010600030101010101" pitchFamily="2" charset="-122"/>
              </a:endParaRPr>
            </a:p>
          </p:txBody>
        </p:sp>
        <p:grpSp>
          <p:nvGrpSpPr>
            <p:cNvPr id="51209" name="Group 82"/>
            <p:cNvGrpSpPr/>
            <p:nvPr/>
          </p:nvGrpSpPr>
          <p:grpSpPr>
            <a:xfrm>
              <a:off x="679" y="1661"/>
              <a:ext cx="4838" cy="1893"/>
              <a:chOff x="815" y="618"/>
              <a:chExt cx="4838" cy="1893"/>
            </a:xfrm>
          </p:grpSpPr>
          <p:sp>
            <p:nvSpPr>
              <p:cNvPr id="51210" name="Freeform 83"/>
              <p:cNvSpPr/>
              <p:nvPr/>
            </p:nvSpPr>
            <p:spPr>
              <a:xfrm>
                <a:off x="839" y="1389"/>
                <a:ext cx="2245" cy="911"/>
              </a:xfrm>
              <a:custGeom>
                <a:avLst/>
                <a:gdLst>
                  <a:gd name="txL" fmla="*/ 0 w 2223"/>
                  <a:gd name="txT" fmla="*/ 0 h 995"/>
                  <a:gd name="txR" fmla="*/ 2223 w 2223"/>
                  <a:gd name="txB" fmla="*/ 995 h 995"/>
                </a:gdLst>
                <a:ahLst/>
                <a:cxnLst>
                  <a:cxn ang="0">
                    <a:pos x="0" y="492"/>
                  </a:cxn>
                  <a:cxn ang="0">
                    <a:pos x="1465" y="19"/>
                  </a:cxn>
                  <a:cxn ang="0">
                    <a:pos x="2405" y="377"/>
                  </a:cxn>
                </a:cxnLst>
                <a:rect l="txL" t="txT" r="txR" b="txB"/>
                <a:pathLst>
                  <a:path w="2223" h="995">
                    <a:moveTo>
                      <a:pt x="0" y="995"/>
                    </a:moveTo>
                    <a:cubicBezTo>
                      <a:pt x="226" y="836"/>
                      <a:pt x="984" y="78"/>
                      <a:pt x="1354" y="39"/>
                    </a:cubicBezTo>
                    <a:cubicBezTo>
                      <a:pt x="1724" y="0"/>
                      <a:pt x="2042" y="612"/>
                      <a:pt x="2223" y="762"/>
                    </a:cubicBezTo>
                  </a:path>
                </a:pathLst>
              </a:custGeom>
              <a:noFill/>
              <a:ln w="76200" cap="flat" cmpd="sng">
                <a:solidFill>
                  <a:srgbClr val="FF0000">
                    <a:alpha val="10000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1211" name="Freeform 84"/>
              <p:cNvSpPr/>
              <p:nvPr/>
            </p:nvSpPr>
            <p:spPr>
              <a:xfrm>
                <a:off x="3061" y="1071"/>
                <a:ext cx="2592" cy="1440"/>
              </a:xfrm>
              <a:custGeom>
                <a:avLst/>
                <a:gdLst>
                  <a:gd name="txL" fmla="*/ 0 w 2515"/>
                  <a:gd name="txT" fmla="*/ 0 h 2533"/>
                  <a:gd name="txR" fmla="*/ 2515 w 2515"/>
                  <a:gd name="txB" fmla="*/ 2533 h 2533"/>
                </a:gdLst>
                <a:ahLst/>
                <a:cxnLst>
                  <a:cxn ang="0">
                    <a:pos x="3201" y="0"/>
                  </a:cxn>
                  <a:cxn ang="0">
                    <a:pos x="1129" y="24"/>
                  </a:cxn>
                  <a:cxn ang="0">
                    <a:pos x="0" y="19"/>
                  </a:cxn>
                </a:cxnLst>
                <a:rect l="txL" t="txT" r="txR" b="txB"/>
                <a:pathLst>
                  <a:path w="2515" h="2533">
                    <a:moveTo>
                      <a:pt x="2515" y="0"/>
                    </a:moveTo>
                    <a:cubicBezTo>
                      <a:pt x="2243" y="372"/>
                      <a:pt x="1304" y="1937"/>
                      <a:pt x="885" y="2235"/>
                    </a:cubicBezTo>
                    <a:cubicBezTo>
                      <a:pt x="466" y="2533"/>
                      <a:pt x="184" y="1880"/>
                      <a:pt x="0" y="1786"/>
                    </a:cubicBezTo>
                  </a:path>
                </a:pathLst>
              </a:custGeom>
              <a:noFill/>
              <a:ln w="69850" cap="flat" cmpd="sng">
                <a:solidFill>
                  <a:srgbClr val="FF0000">
                    <a:alpha val="100000"/>
                  </a:srgbClr>
                </a:solidFill>
                <a:prstDash val="solid"/>
                <a:round/>
                <a:headEnd type="stealth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1212" name="Text Box 85"/>
              <p:cNvSpPr txBox="1"/>
              <p:nvPr/>
            </p:nvSpPr>
            <p:spPr>
              <a:xfrm rot="2700000">
                <a:off x="2086" y="1296"/>
                <a:ext cx="1667" cy="31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r>
                  <a:rPr lang="zh-CN" altLang="en-US" sz="2600" b="1" dirty="0">
                    <a:latin typeface="宋体" panose="02010600030101010101" pitchFamily="2" charset="-122"/>
                  </a:rPr>
                  <a:t>重大挫折   </a:t>
                </a:r>
                <a:endParaRPr lang="zh-CN" altLang="en-US" sz="2600" b="1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51213" name="AutoShape 86"/>
              <p:cNvSpPr/>
              <p:nvPr/>
            </p:nvSpPr>
            <p:spPr>
              <a:xfrm>
                <a:off x="3651" y="709"/>
                <a:ext cx="432" cy="1440"/>
              </a:xfrm>
              <a:prstGeom prst="wedgeRectCallout">
                <a:avLst>
                  <a:gd name="adj1" fmla="val -38889"/>
                  <a:gd name="adj2" fmla="val 65208"/>
                </a:avLst>
              </a:prstGeom>
              <a:noFill/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pPr algn="ctr"/>
                <a:r>
                  <a:rPr lang="zh-CN" altLang="en-US" sz="2600" b="1" dirty="0">
                    <a:latin typeface="宋体" panose="02010600030101010101" pitchFamily="2" charset="-122"/>
                  </a:rPr>
                  <a:t>伟大 转折</a:t>
                </a:r>
                <a:endParaRPr lang="zh-CN" altLang="en-US" sz="2600" b="1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51214" name="Text Box 87"/>
              <p:cNvSpPr txBox="1"/>
              <p:nvPr/>
            </p:nvSpPr>
            <p:spPr>
              <a:xfrm rot="-2040000">
                <a:off x="815" y="1313"/>
                <a:ext cx="1173" cy="41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zh-CN" altLang="en-US" sz="2600" b="1" dirty="0">
                    <a:latin typeface="宋体" panose="02010600030101010101" pitchFamily="2" charset="-122"/>
                  </a:rPr>
                  <a:t>良好开端  </a:t>
                </a:r>
                <a:endParaRPr lang="zh-CN" altLang="en-US" sz="2600" b="1" dirty="0">
                  <a:latin typeface="宋体" panose="02010600030101010101" pitchFamily="2" charset="-122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7586" name="矩形 67585"/>
          <p:cNvSpPr/>
          <p:nvPr/>
        </p:nvSpPr>
        <p:spPr>
          <a:xfrm>
            <a:off x="1847850" y="1073785"/>
            <a:ext cx="8569325" cy="4523105"/>
          </a:xfrm>
          <a:prstGeom prst="rect">
            <a:avLst/>
          </a:prstGeom>
          <a:noFill/>
          <a:ln w="31750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p>
            <a:pPr indent="396875"/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现在的问题是法律很不完备，很多法律还没有制定出来。往往把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领导人说的话当做“法”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，不赞成领导人说的话就叫做“违法”，领导人的话改变了，“法”也就跟着改变。所以，应该集中力量制定刑法、民法、诉讼法和其他各种必要的法律</a:t>
            </a:r>
            <a:r>
              <a:rPr lang="en-US" altLang="zh-CN" sz="3200" b="1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……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经过一定的民主程序讨论通过，并且做到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有法可依，有法必依，执法必严，违法必究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32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396875"/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----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邓小平在十一届三中全会上的主题报告</a:t>
            </a:r>
            <a:endParaRPr lang="zh-CN" altLang="en-US" sz="32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>
    <p:wipe dir="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Rectangle 2"/>
          <p:cNvSpPr>
            <a:spLocks noGrp="1"/>
          </p:cNvSpPr>
          <p:nvPr>
            <p:ph idx="1"/>
          </p:nvPr>
        </p:nvSpPr>
        <p:spPr>
          <a:xfrm>
            <a:off x="1056640" y="918210"/>
            <a:ext cx="10357485" cy="4282440"/>
          </a:xfrm>
          <a:ln>
            <a:noFill/>
            <a:miter/>
          </a:ln>
        </p:spPr>
        <p:txBody>
          <a:bodyPr vert="horz" wrap="square" lIns="91440" tIns="45720" rIns="91440" bIns="45720" anchor="t">
            <a:normAutofit lnSpcReduction="10000"/>
          </a:bodyPr>
          <a:p>
            <a:pPr eaLnBrk="1" hangingPunct="1">
              <a:lnSpc>
                <a:spcPct val="100000"/>
              </a:lnSpc>
              <a:buNone/>
            </a:pP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只有解放思想，坚持实事求是，一切从实际出发，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eaLnBrk="1" hangingPunct="1">
              <a:lnSpc>
                <a:spcPct val="100000"/>
              </a:lnSpc>
              <a:buNone/>
            </a:pP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理论联系实际，我们的社会主义现代化建设才能顺利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eaLnBrk="1" hangingPunct="1">
              <a:lnSpc>
                <a:spcPct val="100000"/>
              </a:lnSpc>
              <a:buNone/>
            </a:pP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进行，我们党的马列主义、毛泽东思想的理论也才能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eaLnBrk="1" hangingPunct="1">
              <a:lnSpc>
                <a:spcPct val="100000"/>
              </a:lnSpc>
              <a:buNone/>
            </a:pP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顺利发展。 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eaLnBrk="1" hangingPunct="1"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——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邓小平：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解放思想，实事求是，团结一致向前看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》</a:t>
            </a:r>
            <a:endParaRPr lang="en-US" altLang="zh-CN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标题 25601"/>
          <p:cNvSpPr>
            <a:spLocks noGrp="1"/>
          </p:cNvSpPr>
          <p:nvPr>
            <p:ph type="title"/>
          </p:nvPr>
        </p:nvSpPr>
        <p:spPr>
          <a:xfrm>
            <a:off x="1200150" y="413385"/>
            <a:ext cx="4482465" cy="563245"/>
          </a:xfrm>
        </p:spPr>
        <p:txBody>
          <a:bodyPr anchor="ctr"/>
          <a:p>
            <a:r>
              <a:rPr lang="zh-CN" altLang="en-US" sz="4000" b="1" dirty="0"/>
              <a:t>二、</a:t>
            </a:r>
            <a:r>
              <a:rPr lang="zh-CN" altLang="en-US" sz="4000" b="1" dirty="0"/>
              <a:t>改革进程</a:t>
            </a:r>
            <a:endParaRPr lang="zh-CN" altLang="en-US" sz="4000" b="1" dirty="0"/>
          </a:p>
        </p:txBody>
      </p:sp>
      <p:sp>
        <p:nvSpPr>
          <p:cNvPr id="100" name="文本框 99"/>
          <p:cNvSpPr txBox="1"/>
          <p:nvPr/>
        </p:nvSpPr>
        <p:spPr>
          <a:xfrm>
            <a:off x="857250" y="1455420"/>
            <a:ext cx="10932795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355600"/>
            <a:r>
              <a:rPr lang="en-US" sz="3200" b="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3200" b="0">
                <a:ea typeface="黑体" panose="02010609060101010101" pitchFamily="49" charset="-122"/>
              </a:rPr>
              <a:t>．</a:t>
            </a:r>
            <a:r>
              <a:rPr lang="zh-CN" sz="3200" b="0">
                <a:ea typeface="宋体" panose="02010600030101010101" pitchFamily="2" charset="-122"/>
              </a:rPr>
              <a:t>对内改革和对外开放</a:t>
            </a:r>
            <a:r>
              <a:rPr lang="en-US" sz="3200" b="0">
                <a:latin typeface="Times New Roman" panose="02020603050405020304" pitchFamily="18" charset="0"/>
                <a:ea typeface="宋体" panose="02010600030101010101" pitchFamily="2" charset="-122"/>
              </a:rPr>
              <a:t>(1)</a:t>
            </a:r>
            <a:r>
              <a:rPr lang="zh-CN" sz="3200" b="0">
                <a:ea typeface="宋体" panose="02010600030101010101" pitchFamily="2" charset="-122"/>
              </a:rPr>
              <a:t>改革首先在农村取得突破，家庭联产</a:t>
            </a:r>
            <a:r>
              <a:rPr lang="zh-CN" sz="3200" b="0" u="sng">
                <a:ea typeface="宋体" panose="02010600030101010101" pitchFamily="2" charset="-122"/>
              </a:rPr>
              <a:t>承包责任制</a:t>
            </a:r>
            <a:r>
              <a:rPr lang="zh-CN" sz="3200" b="0">
                <a:ea typeface="宋体" panose="02010600030101010101" pitchFamily="2" charset="-122"/>
              </a:rPr>
              <a:t>在全国各地逐步推广开来。</a:t>
            </a:r>
            <a:r>
              <a:rPr lang="en-US" sz="3200" b="0">
                <a:latin typeface="Times New Roman" panose="02020603050405020304" pitchFamily="18" charset="0"/>
                <a:ea typeface="宋体" panose="02010600030101010101" pitchFamily="2" charset="-122"/>
              </a:rPr>
              <a:t>(2)</a:t>
            </a:r>
            <a:r>
              <a:rPr lang="zh-CN" sz="3200" b="0">
                <a:ea typeface="宋体" panose="02010600030101010101" pitchFamily="2" charset="-122"/>
              </a:rPr>
              <a:t>城市经济体制改革按照逐步扩大国有企业经营自主权、实行</a:t>
            </a:r>
            <a:r>
              <a:rPr lang="zh-CN" sz="3200" b="0" u="sng">
                <a:ea typeface="宋体" panose="02010600030101010101" pitchFamily="2" charset="-122"/>
              </a:rPr>
              <a:t>政企分开</a:t>
            </a:r>
            <a:r>
              <a:rPr lang="zh-CN" sz="3200" b="0">
                <a:ea typeface="宋体" panose="02010600030101010101" pitchFamily="2" charset="-122"/>
              </a:rPr>
              <a:t>原则，进行城市经济体制改革综合试点。</a:t>
            </a:r>
            <a:r>
              <a:rPr lang="en-US" sz="3200" b="0">
                <a:latin typeface="Times New Roman" panose="02020603050405020304" pitchFamily="18" charset="0"/>
                <a:ea typeface="宋体" panose="02010600030101010101" pitchFamily="2" charset="-122"/>
              </a:rPr>
              <a:t>(3)</a:t>
            </a:r>
            <a:r>
              <a:rPr lang="zh-CN" sz="3200" b="0">
                <a:ea typeface="宋体" panose="02010600030101010101" pitchFamily="2" charset="-122"/>
              </a:rPr>
              <a:t>对外开放迈出重大步伐。</a:t>
            </a:r>
            <a:r>
              <a:rPr lang="en-US" sz="3200" b="0">
                <a:latin typeface="Times New Roman" panose="02020603050405020304" pitchFamily="18" charset="0"/>
                <a:ea typeface="宋体" panose="02010600030101010101" pitchFamily="2" charset="-122"/>
              </a:rPr>
              <a:t>1980</a:t>
            </a:r>
            <a:r>
              <a:rPr lang="zh-CN" sz="3200" b="0">
                <a:ea typeface="宋体" panose="02010600030101010101" pitchFamily="2" charset="-122"/>
              </a:rPr>
              <a:t>年，中央决定在深圳、珠海、汕头、厦门设立</a:t>
            </a:r>
            <a:r>
              <a:rPr lang="zh-CN" sz="3200" b="0" u="sng">
                <a:ea typeface="宋体" panose="02010600030101010101" pitchFamily="2" charset="-122"/>
              </a:rPr>
              <a:t>经济特区</a:t>
            </a:r>
            <a:r>
              <a:rPr lang="zh-CN" sz="3200" b="0">
                <a:ea typeface="宋体" panose="02010600030101010101" pitchFamily="2" charset="-122"/>
              </a:rPr>
              <a:t>，采取多种形式吸引和利用外资，学习国外先进技术和经营管理方法。</a:t>
            </a:r>
            <a:r>
              <a:rPr lang="en-US" sz="3200" b="0">
                <a:latin typeface="Times New Roman" panose="02020603050405020304" pitchFamily="18" charset="0"/>
                <a:ea typeface="宋体" panose="02010600030101010101" pitchFamily="2" charset="-122"/>
              </a:rPr>
              <a:t>1984</a:t>
            </a:r>
            <a:r>
              <a:rPr lang="zh-CN" sz="3200" b="0">
                <a:ea typeface="宋体" panose="02010600030101010101" pitchFamily="2" charset="-122"/>
              </a:rPr>
              <a:t>年，中央进一步决定开放</a:t>
            </a:r>
            <a:r>
              <a:rPr lang="en-US" sz="3200" b="0">
                <a:latin typeface="Times New Roman" panose="02020603050405020304" pitchFamily="18" charset="0"/>
                <a:ea typeface="宋体" panose="02010600030101010101" pitchFamily="2" charset="-122"/>
              </a:rPr>
              <a:t>14</a:t>
            </a:r>
            <a:r>
              <a:rPr lang="zh-CN" sz="3200" b="0">
                <a:ea typeface="宋体" panose="02010600030101010101" pitchFamily="2" charset="-122"/>
              </a:rPr>
              <a:t>个</a:t>
            </a:r>
            <a:r>
              <a:rPr lang="zh-CN" sz="3200" b="0" u="sng">
                <a:ea typeface="宋体" panose="02010600030101010101" pitchFamily="2" charset="-122"/>
              </a:rPr>
              <a:t>沿海港口城市</a:t>
            </a:r>
            <a:r>
              <a:rPr lang="zh-CN" sz="3200" b="0">
                <a:ea typeface="宋体" panose="02010600030101010101" pitchFamily="2" charset="-122"/>
              </a:rPr>
              <a:t>。</a:t>
            </a:r>
            <a:endParaRPr lang="zh-CN" altLang="en-US" sz="3200" b="0"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3" name="文本占位符 25602"/>
          <p:cNvSpPr>
            <a:spLocks noGrp="1"/>
          </p:cNvSpPr>
          <p:nvPr/>
        </p:nvSpPr>
        <p:spPr>
          <a:xfrm>
            <a:off x="1317625" y="2072640"/>
            <a:ext cx="9736455" cy="2895600"/>
          </a:xfrm>
          <a:prstGeom prst="rect">
            <a:avLst/>
          </a:prstGeo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n-US" altLang="zh-CN" sz="3200"/>
              <a:t>1.</a:t>
            </a:r>
            <a:r>
              <a:rPr lang="zh-CN" altLang="en-US" sz="3200" dirty="0">
                <a:solidFill>
                  <a:srgbClr val="FF0000"/>
                </a:solidFill>
              </a:rPr>
              <a:t>农村</a:t>
            </a:r>
            <a:r>
              <a:rPr lang="zh-CN" altLang="en-US" sz="3200" dirty="0"/>
              <a:t>经济体制改革</a:t>
            </a:r>
            <a:r>
              <a:rPr lang="en-US" altLang="zh-CN" sz="3200">
                <a:latin typeface="Arial" panose="020B0604020202020204" pitchFamily="34" charset="0"/>
              </a:rPr>
              <a:t>——</a:t>
            </a:r>
            <a:r>
              <a:rPr lang="zh-CN" altLang="en-US" sz="3200" dirty="0"/>
              <a:t>家庭联产承包责任制</a:t>
            </a:r>
            <a:endParaRPr lang="zh-CN" altLang="en-US" sz="3200" dirty="0"/>
          </a:p>
          <a:p>
            <a:pPr>
              <a:buNone/>
            </a:pPr>
            <a:r>
              <a:rPr lang="en-US" altLang="zh-CN" sz="3200"/>
              <a:t>2.</a:t>
            </a:r>
            <a:r>
              <a:rPr lang="zh-CN" altLang="en-US" sz="3200" dirty="0">
                <a:solidFill>
                  <a:srgbClr val="FF0000"/>
                </a:solidFill>
              </a:rPr>
              <a:t>城市</a:t>
            </a:r>
            <a:r>
              <a:rPr lang="zh-CN" altLang="en-US" sz="3200" dirty="0"/>
              <a:t>经济体制改革综合试点</a:t>
            </a:r>
            <a:endParaRPr lang="zh-CN" altLang="en-US" sz="3200" dirty="0"/>
          </a:p>
          <a:p>
            <a:pPr>
              <a:buNone/>
            </a:pPr>
            <a:r>
              <a:rPr lang="en-US" altLang="zh-CN" sz="3200" dirty="0"/>
              <a:t>3.1987</a:t>
            </a:r>
            <a:r>
              <a:rPr lang="zh-CN" altLang="en-US" sz="3200" dirty="0"/>
              <a:t>年中共十三大提出社会主义初级阶段理论</a:t>
            </a:r>
            <a:endParaRPr lang="zh-CN" altLang="en-US" sz="3200" dirty="0"/>
          </a:p>
          <a:p>
            <a:pPr>
              <a:buNone/>
            </a:pPr>
            <a:r>
              <a:rPr lang="en-US" altLang="zh-CN" sz="3200" dirty="0"/>
              <a:t>4.1992</a:t>
            </a:r>
            <a:r>
              <a:rPr lang="zh-CN" altLang="en-US" sz="3200" dirty="0"/>
              <a:t>年中共十四大明确</a:t>
            </a:r>
            <a:r>
              <a:rPr lang="zh-CN" altLang="en-US" sz="3200" dirty="0">
                <a:solidFill>
                  <a:srgbClr val="FF0000"/>
                </a:solidFill>
              </a:rPr>
              <a:t>改革目标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603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charRg st="22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5603">
                                            <p:txEl>
                                              <p:charRg st="22" end="3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charRg st="37" end="6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5603">
                                            <p:txEl>
                                              <p:charRg st="37" end="6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charRg st="62" end="8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5603">
                                            <p:txEl>
                                              <p:charRg st="62" end="8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3" name="文本框 15362"/>
          <p:cNvSpPr txBox="1"/>
          <p:nvPr/>
        </p:nvSpPr>
        <p:spPr>
          <a:xfrm>
            <a:off x="3200400" y="152400"/>
            <a:ext cx="7315200" cy="52197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b="1">
                <a:solidFill>
                  <a:srgbClr val="0066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经济体制改革的突破口为什么选在农村呢？</a:t>
            </a:r>
            <a:endParaRPr lang="zh-CN" altLang="en-US" sz="2800" b="1">
              <a:solidFill>
                <a:srgbClr val="0066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64" name="文本框 15363"/>
          <p:cNvSpPr txBox="1"/>
          <p:nvPr/>
        </p:nvSpPr>
        <p:spPr>
          <a:xfrm>
            <a:off x="1752600" y="914400"/>
            <a:ext cx="8915400" cy="17145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35000"/>
              </a:spcBef>
              <a:spcAft>
                <a:spcPct val="30000"/>
              </a:spcAft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材料一</a:t>
            </a:r>
            <a:r>
              <a:rPr lang="zh-CN" altLang="en-US" sz="2400" b="1">
                <a:latin typeface="Arial" panose="020B0604020202020204" pitchFamily="34" charset="0"/>
                <a:ea typeface="楷体_GB2312" pitchFamily="49" charset="-122"/>
              </a:rPr>
              <a:t>    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邓小平说过：“我们的改革和开放是从经济方面开始的，首先又是从农村开始的。为什么要从农村开始呢？因为农村人口占我国人口的８０％，农村不稳定，整个政治局势就不稳定，农民没有摆脱贫困，就是我国没有摆脱贫困”。</a:t>
            </a:r>
            <a:endParaRPr lang="zh-CN" altLang="en-US" sz="2400" b="1">
              <a:solidFill>
                <a:srgbClr val="0000FF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5365" name="文本框 15364"/>
          <p:cNvSpPr txBox="1"/>
          <p:nvPr/>
        </p:nvSpPr>
        <p:spPr>
          <a:xfrm>
            <a:off x="1752600" y="3276600"/>
            <a:ext cx="8610600" cy="28613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材料二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   改革开放前，农村条件差，生活苦，“交通靠毛驴和行走，运输靠小车和背篓，通讯靠喇叭和人吼，治安靠柴门和家狗”，“早晚天天喝菜粥，中午白薯窝窝头，一天三顿难见油” 。当时，群众的生产积极性也受到影响，农村社员出工是：“一遍哨子不买账，二遍哨子伸头望，三遍四遍哨子才慢慢跟后逛” 。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5366" name="矩形 15365"/>
          <p:cNvSpPr/>
          <p:nvPr/>
        </p:nvSpPr>
        <p:spPr>
          <a:xfrm>
            <a:off x="1752600" y="2438400"/>
            <a:ext cx="1866900" cy="812800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农业地位：</a:t>
            </a:r>
            <a:endParaRPr lang="zh-CN" altLang="en-US" sz="3600" b="1">
              <a:ln w="127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pattFill prst="dashHorz">
                <a:fgClr>
                  <a:srgbClr val="808080"/>
                </a:fgClr>
                <a:bgClr>
                  <a:srgbClr val="FFFF00"/>
                </a:bgClr>
              </a:pattFill>
              <a:effectLst>
                <a:outerShdw dist="45791" dir="2021404" algn="ctr" rotWithShape="0">
                  <a:srgbClr val="808080">
                    <a:alpha val="80000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67" name="矩形 15366"/>
          <p:cNvSpPr/>
          <p:nvPr/>
        </p:nvSpPr>
        <p:spPr>
          <a:xfrm>
            <a:off x="1828800" y="5029200"/>
            <a:ext cx="1866900" cy="812800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农村现状：</a:t>
            </a:r>
            <a:endParaRPr lang="zh-CN" altLang="en-US" sz="3600" b="1">
              <a:ln w="127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pattFill prst="dashHorz">
                <a:fgClr>
                  <a:srgbClr val="808080"/>
                </a:fgClr>
                <a:bgClr>
                  <a:srgbClr val="FFFF00"/>
                </a:bgClr>
              </a:pattFill>
              <a:effectLst>
                <a:outerShdw dist="45791" dir="2021404" algn="ctr" rotWithShape="0">
                  <a:srgbClr val="808080">
                    <a:alpha val="80000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68" name="矩形 15367"/>
          <p:cNvSpPr/>
          <p:nvPr/>
        </p:nvSpPr>
        <p:spPr>
          <a:xfrm>
            <a:off x="1828800" y="5791200"/>
            <a:ext cx="1866900" cy="812800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农业体制：</a:t>
            </a:r>
            <a:endParaRPr lang="zh-CN" altLang="en-US" sz="3600" b="1">
              <a:ln w="127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pattFill prst="dashHorz">
                <a:fgClr>
                  <a:srgbClr val="808080"/>
                </a:fgClr>
                <a:bgClr>
                  <a:srgbClr val="FFFF00"/>
                </a:bgClr>
              </a:pattFill>
              <a:effectLst>
                <a:outerShdw dist="45791" dir="2021404" algn="ctr" rotWithShape="0">
                  <a:srgbClr val="808080">
                    <a:alpha val="80000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69" name="文本框 15368"/>
          <p:cNvSpPr txBox="1"/>
          <p:nvPr/>
        </p:nvSpPr>
        <p:spPr>
          <a:xfrm>
            <a:off x="3657600" y="2743200"/>
            <a:ext cx="76200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中国是一个农业大国，农业是国民经济的基础。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5370" name="文本框 15369"/>
          <p:cNvSpPr txBox="1"/>
          <p:nvPr/>
        </p:nvSpPr>
        <p:spPr>
          <a:xfrm>
            <a:off x="3886200" y="5257800"/>
            <a:ext cx="5943600" cy="460375"/>
          </a:xfrm>
          <a:prstGeom prst="rect">
            <a:avLst/>
          </a:prstGeom>
          <a:solidFill>
            <a:srgbClr val="00FFFF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农村生产力水平低，农民生活贫困。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5371" name="文本框 15370"/>
          <p:cNvSpPr txBox="1"/>
          <p:nvPr/>
        </p:nvSpPr>
        <p:spPr>
          <a:xfrm>
            <a:off x="3648075" y="6021388"/>
            <a:ext cx="2160588" cy="460375"/>
          </a:xfrm>
          <a:prstGeom prst="rect">
            <a:avLst/>
          </a:prstGeom>
          <a:solidFill>
            <a:srgbClr val="00FFFF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人民公社体制：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5372" name="文本框 15371"/>
          <p:cNvSpPr txBox="1"/>
          <p:nvPr/>
        </p:nvSpPr>
        <p:spPr>
          <a:xfrm>
            <a:off x="5791200" y="5867400"/>
            <a:ext cx="2057400" cy="460375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经营方式</a:t>
            </a: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——</a:t>
            </a:r>
            <a:endParaRPr lang="en-US" altLang="zh-CN" sz="2400" b="1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5373" name="文本框 15372"/>
          <p:cNvSpPr txBox="1"/>
          <p:nvPr/>
        </p:nvSpPr>
        <p:spPr>
          <a:xfrm>
            <a:off x="5791200" y="6400800"/>
            <a:ext cx="2133600" cy="460375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分配方式</a:t>
            </a: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——</a:t>
            </a:r>
            <a:endParaRPr lang="en-US" altLang="zh-CN" sz="2400" b="1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5374" name="文本框 15373"/>
          <p:cNvSpPr txBox="1"/>
          <p:nvPr/>
        </p:nvSpPr>
        <p:spPr>
          <a:xfrm>
            <a:off x="7696200" y="5867400"/>
            <a:ext cx="1600200" cy="460375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99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集体经营</a:t>
            </a:r>
            <a:endParaRPr lang="zh-CN" altLang="en-US" sz="2400" b="1" dirty="0">
              <a:solidFill>
                <a:srgbClr val="0099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5375" name="文本框 15374"/>
          <p:cNvSpPr txBox="1"/>
          <p:nvPr/>
        </p:nvSpPr>
        <p:spPr>
          <a:xfrm>
            <a:off x="7696200" y="6400800"/>
            <a:ext cx="1600200" cy="460375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99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平均主义</a:t>
            </a:r>
            <a:endParaRPr lang="zh-CN" altLang="en-US" sz="2400" b="1" dirty="0">
              <a:solidFill>
                <a:srgbClr val="0099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5376" name="右中括号 15375"/>
          <p:cNvSpPr/>
          <p:nvPr/>
        </p:nvSpPr>
        <p:spPr>
          <a:xfrm>
            <a:off x="9067800" y="6019800"/>
            <a:ext cx="76200" cy="685800"/>
          </a:xfrm>
          <a:prstGeom prst="rightBracket">
            <a:avLst>
              <a:gd name="adj" fmla="val 75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377" name="直接连接符 15376"/>
          <p:cNvSpPr/>
          <p:nvPr/>
        </p:nvSpPr>
        <p:spPr>
          <a:xfrm>
            <a:off x="9144000" y="6324600"/>
            <a:ext cx="228600" cy="0"/>
          </a:xfrm>
          <a:prstGeom prst="line">
            <a:avLst/>
          </a:prstGeom>
          <a:ln w="38100" cap="flat" cmpd="sng">
            <a:solidFill>
              <a:srgbClr val="00008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5378" name="文本框 15377"/>
          <p:cNvSpPr txBox="1"/>
          <p:nvPr/>
        </p:nvSpPr>
        <p:spPr>
          <a:xfrm>
            <a:off x="9448800" y="5867400"/>
            <a:ext cx="1219200" cy="829945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挫伤积极性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53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53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53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ldLvl="0" animBg="1"/>
      <p:bldP spid="15364" grpId="0"/>
      <p:bldP spid="15365" grpId="0"/>
      <p:bldP spid="15369" grpId="0"/>
      <p:bldP spid="15370" grpId="0" bldLvl="0" animBg="1"/>
      <p:bldP spid="15371" grpId="0" bldLvl="0" animBg="1"/>
      <p:bldP spid="15372" grpId="0" bldLvl="0" animBg="1"/>
      <p:bldP spid="15373" grpId="0" bldLvl="0" animBg="1"/>
      <p:bldP spid="15374" grpId="0" bldLvl="0" animBg="1"/>
      <p:bldP spid="15375" grpId="0" bldLvl="0" animBg="1"/>
      <p:bldP spid="15378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矩形 48129"/>
          <p:cNvSpPr/>
          <p:nvPr/>
        </p:nvSpPr>
        <p:spPr>
          <a:xfrm>
            <a:off x="2351088" y="908050"/>
            <a:ext cx="7920037" cy="3825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50000"/>
          </a:bodyPr>
          <a:p>
            <a:pPr algn="ctr"/>
            <a:r>
              <a:rPr lang="zh-CN" altLang="en-US" sz="360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中国农村改革第一村—安徽省凤阳县小岗村</a:t>
            </a:r>
            <a:endParaRPr lang="zh-CN" altLang="en-US" sz="360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8131" name="矩形 48130"/>
          <p:cNvSpPr/>
          <p:nvPr/>
        </p:nvSpPr>
        <p:spPr>
          <a:xfrm>
            <a:off x="1524000" y="5300663"/>
            <a:ext cx="9144000" cy="1198245"/>
          </a:xfrm>
          <a:prstGeom prst="rect">
            <a:avLst/>
          </a:prstGeom>
          <a:solidFill>
            <a:schemeClr val="bg1"/>
          </a:solidFill>
          <a:ln w="28575" cap="flat" cmpd="sng">
            <a:solidFill>
              <a:srgbClr val="46623C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just">
              <a:lnSpc>
                <a:spcPct val="120000"/>
              </a:lnSpc>
              <a:buFont typeface="Arial" panose="020B0604020202020204" pitchFamily="34" charset="0"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抉择 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——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18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个红手印的生死文书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: 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……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如村干部坐牢杀头，其他农户保证把他们的小孩养到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18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岁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12" name="文本框 48131"/>
          <p:cNvSpPr txBox="1"/>
          <p:nvPr/>
        </p:nvSpPr>
        <p:spPr>
          <a:xfrm>
            <a:off x="1524000" y="185738"/>
            <a:ext cx="8554085" cy="583565"/>
          </a:xfrm>
          <a:prstGeom prst="rect">
            <a:avLst/>
          </a:prstGeom>
          <a:noFill/>
          <a:ln w="2857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安徽、四川先推行家庭承包责任制再推向全国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;</a:t>
            </a:r>
            <a:endParaRPr lang="en-US" altLang="zh-CN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7413" name="文本占位符 48132" descr="1978年安徽凤阳小岗生产队社员签订全国第一份包干合同"/>
          <p:cNvPicPr>
            <a:picLocks noGrp="1" noChangeAspect="1"/>
          </p:cNvPicPr>
          <p:nvPr>
            <p:ph type="body" idx="4294967295"/>
          </p:nvPr>
        </p:nvPicPr>
        <p:blipFill>
          <a:blip r:embed="rId1"/>
          <a:stretch>
            <a:fillRect/>
          </a:stretch>
        </p:blipFill>
        <p:spPr>
          <a:xfrm>
            <a:off x="1774825" y="1412875"/>
            <a:ext cx="3744913" cy="3671888"/>
          </a:xfrm>
        </p:spPr>
      </p:pic>
      <p:pic>
        <p:nvPicPr>
          <p:cNvPr id="17414" name="图片 48133" descr="5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8663" y="1628775"/>
            <a:ext cx="4859337" cy="3384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5" name="日期占位符 1"/>
          <p:cNvSpPr/>
          <p:nvPr/>
        </p:nvSpPr>
        <p:spPr>
          <a:xfrm>
            <a:off x="1981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>
              <a:buFont typeface="Arial" panose="020B0604020202020204" pitchFamily="34" charset="0"/>
            </a:pPr>
            <a:endParaRPr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Text Box 2"/>
          <p:cNvSpPr txBox="1"/>
          <p:nvPr/>
        </p:nvSpPr>
        <p:spPr>
          <a:xfrm>
            <a:off x="1847850" y="2636838"/>
            <a:ext cx="4859338" cy="2061210"/>
          </a:xfrm>
          <a:prstGeom prst="rect">
            <a:avLst/>
          </a:prstGeom>
          <a:noFill/>
          <a:ln w="9525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1980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年产粮  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5.02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亿公斤 </a:t>
            </a:r>
            <a:endParaRPr lang="en-US" altLang="zh-CN" sz="32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1981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年产粮  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6.70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亿公斤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1982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年产粮  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7.15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亿公斤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483" name="Text Box 4"/>
          <p:cNvSpPr txBox="1"/>
          <p:nvPr/>
        </p:nvSpPr>
        <p:spPr>
          <a:xfrm>
            <a:off x="1774825" y="1196975"/>
            <a:ext cx="5214938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CC00FF"/>
                </a:solidFill>
                <a:latin typeface="宋体" panose="02010600030101010101" pitchFamily="2" charset="-122"/>
                <a:ea typeface="黑体" panose="02010609060101010101" pitchFamily="49" charset="-122"/>
              </a:rPr>
              <a:t>凤阳县粮食产量三年三大步</a:t>
            </a:r>
            <a:endParaRPr lang="zh-CN" altLang="en-US" sz="3200" b="1" dirty="0">
              <a:solidFill>
                <a:srgbClr val="CC00FF"/>
              </a:solidFill>
              <a:latin typeface="宋体" panose="02010600030101010101" pitchFamily="2" charset="-122"/>
              <a:ea typeface="黑体" panose="02010609060101010101" pitchFamily="49" charset="-122"/>
            </a:endParaRPr>
          </a:p>
        </p:txBody>
      </p:sp>
      <p:sp>
        <p:nvSpPr>
          <p:cNvPr id="20484" name="Text Box 5"/>
          <p:cNvSpPr txBox="1"/>
          <p:nvPr/>
        </p:nvSpPr>
        <p:spPr>
          <a:xfrm>
            <a:off x="7032625" y="1916113"/>
            <a:ext cx="3635375" cy="27997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说凤阳，道凤阳，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改革鼓点先敲响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endParaRPr lang="en-US" altLang="zh-CN" sz="32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三年跨了三大步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endParaRPr lang="en-US" altLang="zh-CN" sz="32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如今飞出金凤凰。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485" name="Text Box 7"/>
          <p:cNvSpPr txBox="1"/>
          <p:nvPr/>
        </p:nvSpPr>
        <p:spPr>
          <a:xfrm>
            <a:off x="1919288" y="1916113"/>
            <a:ext cx="4751387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1976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年产粮  </a:t>
            </a:r>
            <a:r>
              <a:rPr lang="en-US" altLang="zh-CN" sz="3200" b="1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0.77</a:t>
            </a:r>
            <a:r>
              <a:rPr lang="zh-CN" altLang="en-US" sz="3200" b="1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亿公斤</a:t>
            </a:r>
            <a:endParaRPr lang="zh-CN" altLang="en-US" sz="3200" dirty="0"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22534" name="Text Box 9"/>
          <p:cNvSpPr txBox="1"/>
          <p:nvPr/>
        </p:nvSpPr>
        <p:spPr>
          <a:xfrm>
            <a:off x="2208213" y="404813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dirty="0">
              <a:latin typeface="Calibri" panose="020F0502020204030204" pitchFamily="34" charset="0"/>
              <a:ea typeface="黑体" panose="02010609060101010101" pitchFamily="49" charset="-122"/>
            </a:endParaRPr>
          </a:p>
        </p:txBody>
      </p:sp>
      <p:sp>
        <p:nvSpPr>
          <p:cNvPr id="20487" name="Text Box 10"/>
          <p:cNvSpPr txBox="1"/>
          <p:nvPr/>
        </p:nvSpPr>
        <p:spPr>
          <a:xfrm>
            <a:off x="1524000" y="1412875"/>
            <a:ext cx="9144000" cy="1322070"/>
          </a:xfrm>
          <a:prstGeom prst="rect">
            <a:avLst/>
          </a:prstGeom>
          <a:solidFill>
            <a:srgbClr val="FFFF00"/>
          </a:solidFill>
          <a:ln w="3810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en-US" altLang="zh-CN" sz="4000" b="1">
                <a:solidFill>
                  <a:srgbClr val="FF0000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①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调动了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农民的生产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积极性</a:t>
            </a:r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en-US" altLang="zh-CN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从根本上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改变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了农村的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经济形势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社会面貌</a:t>
            </a:r>
            <a:endParaRPr lang="zh-CN" altLang="en-US" sz="4000" b="1" dirty="0">
              <a:solidFill>
                <a:srgbClr val="FF0000"/>
              </a:solidFill>
              <a:latin typeface="Calibri" panose="020F0502020204030204" pitchFamily="34" charset="0"/>
              <a:ea typeface="黑体" panose="02010609060101010101" pitchFamily="49" charset="-122"/>
            </a:endParaRPr>
          </a:p>
        </p:txBody>
      </p:sp>
      <p:sp>
        <p:nvSpPr>
          <p:cNvPr id="20488" name="矩形 8"/>
          <p:cNvSpPr/>
          <p:nvPr/>
        </p:nvSpPr>
        <p:spPr>
          <a:xfrm>
            <a:off x="2063750" y="5229225"/>
            <a:ext cx="7330440" cy="70675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>
            <a:spAutoFit/>
          </a:bodyPr>
          <a:p>
            <a:r>
              <a:rPr lang="en-US" altLang="zh-CN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推动了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城市经济体制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的改革。</a:t>
            </a:r>
            <a:endParaRPr lang="zh-CN" altLang="en-US" sz="4000" b="1" dirty="0">
              <a:solidFill>
                <a:srgbClr val="FF0000"/>
              </a:solidFill>
              <a:latin typeface="Calibri" panose="020F0502020204030204" pitchFamily="34" charset="0"/>
              <a:ea typeface="黑体" panose="02010609060101010101" pitchFamily="49" charset="-122"/>
            </a:endParaRPr>
          </a:p>
        </p:txBody>
      </p:sp>
      <p:sp>
        <p:nvSpPr>
          <p:cNvPr id="20489" name="矩形 9"/>
          <p:cNvSpPr/>
          <p:nvPr/>
        </p:nvSpPr>
        <p:spPr>
          <a:xfrm>
            <a:off x="2135188" y="188913"/>
            <a:ext cx="146050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意义</a:t>
            </a:r>
            <a:r>
              <a:rPr lang="en-US" altLang="zh-CN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 </a:t>
            </a:r>
            <a:endParaRPr lang="en-US" altLang="zh-CN" sz="4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bldLvl="0" animBg="1"/>
      <p:bldP spid="20483" grpId="0"/>
      <p:bldP spid="20484" grpId="0"/>
      <p:bldP spid="20485" grpId="0"/>
      <p:bldP spid="20487" grpId="0" bldLvl="0" animBg="1"/>
      <p:bldP spid="20488" grpId="0" bldLvl="0" animBg="1"/>
      <p:bldP spid="2048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Rectangle 2"/>
          <p:cNvSpPr txBox="1"/>
          <p:nvPr/>
        </p:nvSpPr>
        <p:spPr>
          <a:xfrm>
            <a:off x="1703388" y="549275"/>
            <a:ext cx="8496300" cy="33575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 eaLnBrk="0" hangingPunct="0">
              <a:spcBef>
                <a:spcPct val="20000"/>
              </a:spcBef>
              <a:buFont typeface="Wingdings" panose="05000000000000000000" pitchFamily="2" charset="2"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　　   在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1956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年，上海的天气很热，企业为了不影响生产，采取降温措施，当时降温措施很简单，主要是风扇、鼓风机，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但是企业即使采取这样的措施也没有主动权。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要经过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层层报批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当时经过十一个部门的审批，要盖十一个图章，等最后的图章盖完，夏天已经过去了。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507" name="矩形 6"/>
          <p:cNvSpPr>
            <a:spLocks noChangeArrowheads="1"/>
          </p:cNvSpPr>
          <p:nvPr/>
        </p:nvSpPr>
        <p:spPr bwMode="auto">
          <a:xfrm>
            <a:off x="1992313" y="3284538"/>
            <a:ext cx="8353425" cy="31076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沈阳有两个厂，一个是铜厂，一个是电缆厂，这两个厂一墙之隔，但没有横向联系，电缆厂归机械部门管，铜厂归冶金部门管，冶金部门把铜调到别的地方去，电缆厂需要铜又要从云南等地调进，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造成了运输上的大量浪费，时间上的浪费，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本来两个厂发展横向联合，通过签定合同就可以解决，但是不行</a:t>
            </a:r>
            <a:r>
              <a: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。</a:t>
            </a: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1703388" y="2133600"/>
            <a:ext cx="8785225" cy="2159000"/>
          </a:xfrm>
          <a:prstGeom prst="rect">
            <a:avLst/>
          </a:prstGeom>
          <a:solidFill>
            <a:srgbClr val="FF66FF"/>
          </a:solidFill>
          <a:ln w="9525">
            <a:noFill/>
            <a:miter lim="800000"/>
          </a:ln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ts val="4000"/>
              </a:lnSpc>
              <a:spcBef>
                <a:spcPct val="20000"/>
              </a:spcBef>
              <a:spcAft>
                <a:spcPts val="0"/>
              </a:spcAft>
              <a:buClr>
                <a:schemeClr val="hlink"/>
              </a:buClr>
              <a:buSzPct val="65000"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宋体" panose="02010600030101010101" pitchFamily="2" charset="-122"/>
                <a:cs typeface="+mn-cs"/>
              </a:rPr>
              <a:t>　</a:t>
            </a: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隶书" panose="02010509060101010101" pitchFamily="1" charset="-122"/>
                <a:ea typeface="隶书" panose="02010509060101010101" pitchFamily="1" charset="-122"/>
                <a:cs typeface="+mn-cs"/>
              </a:rPr>
              <a:t>1</a:t>
            </a: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隶书" panose="02010509060101010101" pitchFamily="1" charset="-122"/>
                <a:ea typeface="隶书" panose="02010509060101010101" pitchFamily="1" charset="-122"/>
                <a:cs typeface="+mn-cs"/>
              </a:rPr>
              <a:t>、背景：政企不分，企业没有自主权，不能发挥创造性、积极性，造成了大量的浪费，影响了生产力的发展。</a:t>
            </a:r>
            <a:endParaRPr kumimoji="0" lang="en-US" sz="4000" b="1" i="0" u="none" strike="noStrike" kern="1200" cap="none" spc="0" normalizeH="0" baseline="0" noProof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隶书" panose="02010509060101010101" pitchFamily="1" charset="-122"/>
              <a:ea typeface="隶书" panose="02010509060101010101" pitchFamily="1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ts val="4000"/>
              </a:lnSpc>
              <a:spcBef>
                <a:spcPct val="20000"/>
              </a:spcBef>
              <a:spcAft>
                <a:spcPts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rgbClr val="FF00FF"/>
              </a:solidFill>
              <a:effectLst/>
              <a:uLnTx/>
              <a:uFillTx/>
              <a:latin typeface="隶书" panose="02010509060101010101" pitchFamily="1" charset="-122"/>
              <a:ea typeface="隶书" panose="02010509060101010101" pitchFamily="1" charset="-122"/>
              <a:cs typeface="+mn-cs"/>
            </a:endParaRPr>
          </a:p>
        </p:txBody>
      </p:sp>
      <p:pic>
        <p:nvPicPr>
          <p:cNvPr id="21509" name="Picture 2" descr="C:\Users\Administrator\Desktop\未命名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79650" y="1125538"/>
            <a:ext cx="7129463" cy="52562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10" name="Text Box 2"/>
          <p:cNvSpPr txBox="1">
            <a:spLocks noChangeArrowheads="1"/>
          </p:cNvSpPr>
          <p:nvPr/>
        </p:nvSpPr>
        <p:spPr bwMode="auto">
          <a:xfrm>
            <a:off x="1524000" y="0"/>
            <a:ext cx="6575425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>
                <a:solidFill>
                  <a:srgbClr val="FF505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 </a:t>
            </a:r>
            <a:r>
              <a:rPr lang="zh-CN" altLang="en-US" sz="3600" b="1" dirty="0">
                <a:solidFill>
                  <a:srgbClr val="CC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城市的经济体制改革 </a:t>
            </a:r>
            <a:endParaRPr lang="zh-CN" altLang="en-US" sz="3600" b="1" dirty="0">
              <a:solidFill>
                <a:srgbClr val="CC00FF"/>
              </a:solidFill>
              <a:effectLst>
                <a:outerShdw blurRad="38100" dist="38100" dir="270000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charRg st="0" end="1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1506">
                                            <p:txEl>
                                              <p:charRg st="0" end="1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build="p"/>
      <p:bldP spid="21507" grpId="0"/>
      <p:bldP spid="21508" grpId="0" bldLvl="0" animBg="1"/>
      <p:bldP spid="2151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Text Box 8"/>
          <p:cNvSpPr txBox="1">
            <a:spLocks noChangeArrowheads="1"/>
          </p:cNvSpPr>
          <p:nvPr/>
        </p:nvSpPr>
        <p:spPr bwMode="auto">
          <a:xfrm>
            <a:off x="1919288" y="333375"/>
            <a:ext cx="5105400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3600" b="1" dirty="0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隶书" panose="02010509060101010101" pitchFamily="1" charset="-122"/>
              </a:rPr>
              <a:t>国有企业改革的内容</a:t>
            </a:r>
            <a:endParaRPr lang="zh-CN" altLang="en-US" sz="3600" b="1" dirty="0">
              <a:effectLst>
                <a:outerShdw blurRad="38100" dist="38100" dir="2700000">
                  <a:srgbClr val="FFFFFF"/>
                </a:outerShdw>
              </a:effectLst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  <p:sp>
        <p:nvSpPr>
          <p:cNvPr id="23555" name="Text Box 16"/>
          <p:cNvSpPr>
            <a:spLocks noGrp="1" noChangeArrowheads="1"/>
          </p:cNvSpPr>
          <p:nvPr>
            <p:ph type="body" idx="4294967295"/>
          </p:nvPr>
        </p:nvSpPr>
        <p:spPr>
          <a:xfrm>
            <a:off x="1524000" y="1196975"/>
            <a:ext cx="8763000" cy="1368425"/>
          </a:xfrm>
        </p:spPr>
        <p:txBody>
          <a:bodyPr vert="horz" rtlCol="0">
            <a:normAutofit lnSpcReduction="10000"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 b="1" dirty="0">
                <a:effectLst>
                  <a:outerShdw blurRad="38100" dist="38100" dir="2700000">
                    <a:srgbClr val="FFFFFF"/>
                  </a:outerShdw>
                </a:effectLst>
                <a:ea typeface="隶书" panose="02010509060101010101" pitchFamily="1" charset="-122"/>
              </a:rPr>
              <a:t>（</a:t>
            </a:r>
            <a:r>
              <a:rPr lang="en-US" altLang="zh-CN" sz="3600" b="1" dirty="0">
                <a:effectLst>
                  <a:outerShdw blurRad="38100" dist="38100" dir="2700000">
                    <a:srgbClr val="FFFFFF"/>
                  </a:outerShdw>
                </a:effectLst>
                <a:ea typeface="隶书" panose="02010509060101010101" pitchFamily="1" charset="-122"/>
              </a:rPr>
              <a:t>1</a:t>
            </a:r>
            <a:r>
              <a:rPr lang="zh-CN" altLang="en-US" sz="3600" b="1" dirty="0">
                <a:effectLst>
                  <a:outerShdw blurRad="38100" dist="38100" dir="2700000">
                    <a:srgbClr val="FFFFFF"/>
                  </a:outerShdw>
                </a:effectLst>
                <a:ea typeface="隶书" panose="02010509060101010101" pitchFamily="1" charset="-122"/>
              </a:rPr>
              <a:t>）原则：按照逐步扩大国有企业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隶书" panose="02010509060101010101" pitchFamily="1" charset="-122"/>
              </a:rPr>
              <a:t>自主权</a:t>
            </a:r>
            <a:r>
              <a:rPr lang="zh-CN" altLang="en-US" sz="3600" b="1" dirty="0">
                <a:effectLst>
                  <a:outerShdw blurRad="38100" dist="38100" dir="2700000">
                    <a:srgbClr val="FFFFFF"/>
                  </a:outerShdw>
                </a:effectLst>
                <a:ea typeface="隶书" panose="02010509060101010101" pitchFamily="1" charset="-122"/>
              </a:rPr>
              <a:t>、实行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隶书" panose="02010509060101010101" pitchFamily="1" charset="-122"/>
              </a:rPr>
              <a:t>政企分开</a:t>
            </a:r>
            <a:endParaRPr lang="en-US" altLang="zh-CN" sz="3600" b="1">
              <a:effectLst>
                <a:outerShdw blurRad="38100" dist="38100" dir="2700000">
                  <a:srgbClr val="FFFFFF"/>
                </a:outerShdw>
              </a:effectLst>
              <a:ea typeface="隶书" panose="02010509060101010101" pitchFamily="1" charset="-122"/>
            </a:endParaRPr>
          </a:p>
        </p:txBody>
      </p:sp>
      <p:sp>
        <p:nvSpPr>
          <p:cNvPr id="23556" name="矩形 6"/>
          <p:cNvSpPr>
            <a:spLocks noChangeArrowheads="1"/>
          </p:cNvSpPr>
          <p:nvPr/>
        </p:nvSpPr>
        <p:spPr bwMode="auto">
          <a:xfrm>
            <a:off x="2063750" y="2492375"/>
            <a:ext cx="2273300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隶书" panose="02010509060101010101" pitchFamily="1" charset="-122"/>
                <a:cs typeface="+mn-cs"/>
              </a:rPr>
              <a:t>（</a:t>
            </a:r>
            <a:r>
              <a:rPr kumimoji="0" lang="en-US" sz="36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隶书" panose="02010509060101010101" pitchFamily="1" charset="-122"/>
                <a:cs typeface="+mn-cs"/>
              </a:rPr>
              <a:t>2</a:t>
            </a: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隶书" panose="02010509060101010101" pitchFamily="1" charset="-122"/>
                <a:cs typeface="+mn-cs"/>
              </a:rPr>
              <a:t>）内容</a:t>
            </a: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557" name="矩形 9"/>
          <p:cNvSpPr>
            <a:spLocks noChangeArrowheads="1"/>
          </p:cNvSpPr>
          <p:nvPr/>
        </p:nvSpPr>
        <p:spPr bwMode="auto">
          <a:xfrm>
            <a:off x="2279650" y="4076700"/>
            <a:ext cx="7069455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alibri" panose="020F0502020204030204" pitchFamily="34" charset="0"/>
                <a:ea typeface="隶书" panose="02010509060101010101" pitchFamily="1" charset="-122"/>
                <a:cs typeface="+mn-cs"/>
              </a:rPr>
              <a:t>②实行各种形式</a:t>
            </a: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alibri" panose="020F0502020204030204" pitchFamily="34" charset="0"/>
                <a:ea typeface="隶书" panose="02010509060101010101" pitchFamily="1" charset="-122"/>
                <a:cs typeface="+mn-cs"/>
              </a:rPr>
              <a:t>承包经营责任制</a:t>
            </a: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alibri" panose="020F0502020204030204" pitchFamily="34" charset="0"/>
                <a:ea typeface="隶书" panose="02010509060101010101" pitchFamily="1" charset="-122"/>
                <a:cs typeface="+mn-cs"/>
              </a:rPr>
              <a:t>；</a:t>
            </a: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558" name="矩形 10"/>
          <p:cNvSpPr>
            <a:spLocks noChangeArrowheads="1"/>
          </p:cNvSpPr>
          <p:nvPr/>
        </p:nvSpPr>
        <p:spPr bwMode="auto">
          <a:xfrm>
            <a:off x="2279650" y="4941888"/>
            <a:ext cx="7987665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alibri" panose="020F0502020204030204" pitchFamily="34" charset="0"/>
                <a:ea typeface="隶书" panose="02010509060101010101" pitchFamily="1" charset="-122"/>
                <a:cs typeface="+mn-cs"/>
              </a:rPr>
              <a:t>③企业内部实行</a:t>
            </a: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alibri" panose="020F0502020204030204" pitchFamily="34" charset="0"/>
                <a:ea typeface="隶书" panose="02010509060101010101" pitchFamily="1" charset="-122"/>
                <a:cs typeface="+mn-cs"/>
              </a:rPr>
              <a:t>厂长（经理）负责制</a:t>
            </a: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alibri" panose="020F0502020204030204" pitchFamily="34" charset="0"/>
                <a:ea typeface="隶书" panose="02010509060101010101" pitchFamily="1" charset="-122"/>
                <a:cs typeface="+mn-cs"/>
              </a:rPr>
              <a:t>。</a:t>
            </a: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559" name="Text Box 16"/>
          <p:cNvSpPr txBox="1">
            <a:spLocks noChangeArrowheads="1"/>
          </p:cNvSpPr>
          <p:nvPr/>
        </p:nvSpPr>
        <p:spPr bwMode="auto">
          <a:xfrm>
            <a:off x="2279650" y="3284538"/>
            <a:ext cx="7778750" cy="7207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marR="0" indent="-342900" defTabSz="914400" eaLnBrk="0" fontAlgn="auto" hangingPunct="0">
              <a:spcBef>
                <a:spcPct val="50000"/>
              </a:spcBef>
              <a:spcAft>
                <a:spcPts val="0"/>
              </a:spcAft>
              <a:buClr>
                <a:schemeClr val="folHlink"/>
              </a:buClr>
              <a:buSzPct val="75000"/>
              <a:buFont typeface="Arial" panose="020B0604020202020204" pitchFamily="34" charset="0"/>
              <a:defRPr/>
            </a:pPr>
            <a:r>
              <a:rPr kumimoji="0" lang="zh-CN" altLang="en-US" sz="36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隶书" panose="02010509060101010101" pitchFamily="1" charset="-122"/>
                <a:cs typeface="+mn-cs"/>
              </a:rPr>
              <a:t>①扩大生产经营</a:t>
            </a:r>
            <a:r>
              <a:rPr kumimoji="0" lang="zh-CN" altLang="en-US" sz="36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隶书" panose="02010509060101010101" pitchFamily="1" charset="-122"/>
                <a:cs typeface="+mn-cs"/>
              </a:rPr>
              <a:t>自主权</a:t>
            </a:r>
            <a:r>
              <a:rPr kumimoji="0" lang="zh-CN" altLang="en-US" sz="36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隶书" panose="02010509060101010101" pitchFamily="1" charset="-122"/>
                <a:cs typeface="+mn-cs"/>
              </a:rPr>
              <a:t>；</a:t>
            </a:r>
            <a:endParaRPr kumimoji="0" lang="en-US" sz="3600" b="1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pitchFamily="34" charset="0"/>
              <a:ea typeface="隶书" panose="02010509060101010101" pitchFamily="1" charset="-122"/>
              <a:cs typeface="+mn-cs"/>
            </a:endParaRPr>
          </a:p>
          <a:p>
            <a:pPr marL="342900" marR="0" indent="-342900" defTabSz="914400" eaLnBrk="0" fontAlgn="auto" hangingPunct="0">
              <a:spcBef>
                <a:spcPct val="50000"/>
              </a:spcBef>
              <a:spcAft>
                <a:spcPts val="0"/>
              </a:spcAft>
              <a:buClr>
                <a:schemeClr val="folHlink"/>
              </a:buClr>
              <a:buSzPct val="75000"/>
              <a:buFont typeface="Arial" panose="020B0604020202020204" pitchFamily="34" charset="0"/>
              <a:defRPr/>
            </a:pPr>
            <a:endParaRPr kumimoji="0" lang="en-US" sz="3600" b="1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pitchFamily="34" charset="0"/>
              <a:ea typeface="隶书" panose="02010509060101010101" pitchFamily="1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5" grpId="0"/>
      <p:bldP spid="23556" grpId="0"/>
      <p:bldP spid="23557" grpId="0"/>
      <p:bldP spid="23558" grpId="0"/>
      <p:bldP spid="2355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4579" name="表格 24578"/>
          <p:cNvGraphicFramePr/>
          <p:nvPr/>
        </p:nvGraphicFramePr>
        <p:xfrm>
          <a:off x="2023745" y="1561465"/>
          <a:ext cx="8382000" cy="2042160"/>
        </p:xfrm>
        <a:graphic>
          <a:graphicData uri="http://schemas.openxmlformats.org/drawingml/2006/table">
            <a:tbl>
              <a:tblPr/>
              <a:tblGrid>
                <a:gridCol w="8382000"/>
              </a:tblGrid>
              <a:tr h="204216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3200" b="1" dirty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材料：到</a:t>
                      </a:r>
                      <a:r>
                        <a:rPr lang="en-US" altLang="zh-CN" sz="32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2005</a:t>
                      </a:r>
                      <a:r>
                        <a:rPr lang="zh-CN" altLang="en-US" sz="3200" b="1" dirty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年，我国的国民生产总值已达到</a:t>
                      </a:r>
                      <a:r>
                        <a:rPr lang="en-US" altLang="zh-CN" sz="3200" b="1" dirty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2.1</a:t>
                      </a:r>
                      <a:r>
                        <a:rPr lang="zh-CN" altLang="en-US" sz="3200" b="1" dirty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万亿美元，平均年增长</a:t>
                      </a:r>
                      <a:r>
                        <a:rPr lang="en-US" altLang="zh-CN" sz="32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9.9%</a:t>
                      </a:r>
                      <a:r>
                        <a:rPr lang="zh-CN" altLang="en-US" sz="3200" b="1" dirty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，国民生产总值上升到世界第五位，</a:t>
                      </a:r>
                      <a:r>
                        <a:rPr lang="en-US" altLang="zh-CN" sz="3200" b="1" dirty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2006</a:t>
                      </a:r>
                      <a:r>
                        <a:rPr lang="zh-CN" altLang="en-US" sz="3200" b="1" dirty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年我国</a:t>
                      </a:r>
                      <a:r>
                        <a:rPr lang="zh-CN" altLang="en-US" sz="3200" b="1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</a:rPr>
                        <a:t>综合国力</a:t>
                      </a:r>
                      <a:r>
                        <a:rPr lang="zh-CN" altLang="en-US" sz="3200" b="1" dirty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世界排名第六位。</a:t>
                      </a:r>
                      <a:r>
                        <a:rPr lang="zh-CN" altLang="en-US" sz="3200" dirty="0">
                          <a:latin typeface="Times New Roman" panose="02020603050405020304" pitchFamily="18" charset="0"/>
                        </a:rPr>
                        <a:t> </a:t>
                      </a:r>
                      <a:endParaRPr lang="zh-CN" altLang="en-US" sz="32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38100" cap="flat" cmpd="sng">
                      <a:solidFill>
                        <a:srgbClr val="00CC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CC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CC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CC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4585" name="Rectangle 9"/>
          <p:cNvSpPr>
            <a:spLocks noChangeArrowheads="1"/>
          </p:cNvSpPr>
          <p:nvPr/>
        </p:nvSpPr>
        <p:spPr bwMode="auto">
          <a:xfrm>
            <a:off x="1893888" y="4077335"/>
            <a:ext cx="8382000" cy="10763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结合材料思考：城市经济体制改革又具有怎样的经济意义呢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？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586" name="Text Box 10"/>
          <p:cNvSpPr txBox="1">
            <a:spLocks noChangeArrowheads="1"/>
          </p:cNvSpPr>
          <p:nvPr/>
        </p:nvSpPr>
        <p:spPr bwMode="auto">
          <a:xfrm>
            <a:off x="1703388" y="5300663"/>
            <a:ext cx="8763000" cy="11988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 fontAlgn="auto">
              <a:spcBef>
                <a:spcPct val="5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defRPr/>
            </a:pPr>
            <a:r>
              <a:rPr kumimoji="0" lang="en-US" sz="36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隶书" panose="02010509060101010101" pitchFamily="1" charset="-122"/>
                <a:cs typeface="+mn-cs"/>
              </a:rPr>
              <a:t>  </a:t>
            </a:r>
            <a:r>
              <a:rPr kumimoji="0" lang="zh-CN" altLang="en-US" sz="3600" b="1" kern="1200" cap="none" spc="0" normalizeH="0" baseline="0" noProof="0">
                <a:effectLst/>
                <a:latin typeface="Arial" panose="020B0604020202020204" pitchFamily="34" charset="0"/>
                <a:ea typeface="隶书" panose="02010509060101010101" pitchFamily="1" charset="-122"/>
                <a:cs typeface="+mn-cs"/>
              </a:rPr>
              <a:t>结果、意义：企业活力增强，效益提高，经济快速发展，我国综合国力迅速提升。</a:t>
            </a:r>
            <a:endParaRPr kumimoji="0" lang="zh-CN" altLang="en-US" sz="3600" b="1" kern="1200" cap="none" spc="0" normalizeH="0" baseline="0" noProof="0">
              <a:effectLst/>
              <a:latin typeface="Arial" panose="020B0604020202020204" pitchFamily="34" charset="0"/>
              <a:ea typeface="隶书" panose="02010509060101010101" pitchFamily="1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矩形 1"/>
          <p:cNvSpPr/>
          <p:nvPr/>
        </p:nvSpPr>
        <p:spPr>
          <a:xfrm>
            <a:off x="2424113" y="1341438"/>
            <a:ext cx="8243887" cy="36614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800" b="1" dirty="0">
                <a:solidFill>
                  <a:srgbClr val="00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对外开放政策是中国的希望，</a:t>
            </a:r>
            <a:endParaRPr lang="en-US" altLang="zh-CN" sz="4800" b="1">
              <a:solidFill>
                <a:srgbClr val="000000"/>
              </a:solidFill>
              <a:latin typeface="隶书" panose="02010509060101010101" pitchFamily="1" charset="-122"/>
              <a:ea typeface="隶书" panose="02010509060101010101" pitchFamily="1" charset="-122"/>
            </a:endParaRPr>
          </a:p>
          <a:p>
            <a:r>
              <a:rPr lang="zh-CN" altLang="en-US" sz="4800" b="1" dirty="0">
                <a:solidFill>
                  <a:srgbClr val="00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关起门来搞建设是不行的，</a:t>
            </a:r>
            <a:endParaRPr lang="en-US" altLang="zh-CN" sz="4800" b="1">
              <a:solidFill>
                <a:srgbClr val="000000"/>
              </a:solidFill>
              <a:latin typeface="隶书" panose="02010509060101010101" pitchFamily="1" charset="-122"/>
              <a:ea typeface="隶书" panose="02010509060101010101" pitchFamily="1" charset="-122"/>
            </a:endParaRPr>
          </a:p>
          <a:p>
            <a:r>
              <a:rPr lang="zh-CN" altLang="en-US" sz="4800" b="1" dirty="0">
                <a:solidFill>
                  <a:srgbClr val="00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中国的发展离不开世界。</a:t>
            </a:r>
            <a:r>
              <a:rPr lang="zh-CN" altLang="en-US" sz="4800" dirty="0">
                <a:solidFill>
                  <a:srgbClr val="00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                 </a:t>
            </a:r>
            <a:endParaRPr lang="en-US" altLang="zh-CN" sz="4800">
              <a:solidFill>
                <a:srgbClr val="000000"/>
              </a:solidFill>
              <a:latin typeface="隶书" panose="02010509060101010101" pitchFamily="1" charset="-122"/>
              <a:ea typeface="隶书" panose="02010509060101010101" pitchFamily="1" charset="-122"/>
            </a:endParaRPr>
          </a:p>
          <a:p>
            <a:r>
              <a:rPr lang="en-US" altLang="zh-CN" sz="4800">
                <a:solidFill>
                  <a:srgbClr val="00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                                    </a:t>
            </a:r>
            <a:r>
              <a:rPr lang="zh-CN" altLang="en-US" sz="4800" dirty="0">
                <a:solidFill>
                  <a:srgbClr val="00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  </a:t>
            </a:r>
            <a:endParaRPr lang="en-US" altLang="zh-CN" sz="4800">
              <a:solidFill>
                <a:srgbClr val="000000"/>
              </a:solidFill>
              <a:latin typeface="隶书" panose="02010509060101010101" pitchFamily="1" charset="-122"/>
              <a:ea typeface="隶书" panose="02010509060101010101" pitchFamily="1" charset="-122"/>
            </a:endParaRPr>
          </a:p>
          <a:p>
            <a:r>
              <a:rPr lang="en-US" altLang="zh-CN" sz="2800">
                <a:solidFill>
                  <a:srgbClr val="000000"/>
                </a:solidFill>
                <a:latin typeface="Franklin Gothic Book" panose="020B0503020102020204" pitchFamily="2" charset="0"/>
                <a:ea typeface="黑体" panose="02010609060101010101" pitchFamily="49" charset="-122"/>
              </a:rPr>
              <a:t>   </a:t>
            </a:r>
            <a:r>
              <a:rPr lang="zh-CN" altLang="en-US" sz="2800" dirty="0">
                <a:solidFill>
                  <a:srgbClr val="000000"/>
                </a:solidFill>
                <a:latin typeface="Franklin Gothic Book" panose="020B0503020102020204" pitchFamily="2" charset="0"/>
                <a:ea typeface="黑体" panose="02010609060101010101" pitchFamily="49" charset="-122"/>
              </a:rPr>
              <a:t>                    </a:t>
            </a:r>
            <a:r>
              <a:rPr lang="en-US" altLang="zh-CN" sz="4000" b="1">
                <a:solidFill>
                  <a:srgbClr val="000000"/>
                </a:solidFill>
                <a:latin typeface="Franklin Gothic Book" panose="020B0503020102020204" pitchFamily="2" charset="0"/>
                <a:ea typeface="黑体" panose="02010609060101010101" pitchFamily="49" charset="-122"/>
              </a:rPr>
              <a:t>——</a:t>
            </a:r>
            <a:r>
              <a:rPr lang="zh-CN" altLang="en-US" sz="4000" b="1" dirty="0">
                <a:solidFill>
                  <a:srgbClr val="000000"/>
                </a:solidFill>
                <a:latin typeface="Franklin Gothic Book" panose="020B0503020102020204" pitchFamily="2" charset="0"/>
                <a:ea typeface="方正舒体" panose="02010601030101010101" pitchFamily="2" charset="-122"/>
              </a:rPr>
              <a:t>邓小平</a:t>
            </a:r>
            <a:r>
              <a:rPr lang="en-US" altLang="zh-CN" sz="4000" b="1">
                <a:solidFill>
                  <a:srgbClr val="FF0000"/>
                </a:solidFill>
                <a:latin typeface="Franklin Gothic Book" panose="020B0503020102020204" pitchFamily="2" charset="0"/>
                <a:ea typeface="黑体" panose="02010609060101010101" pitchFamily="49" charset="-122"/>
              </a:rPr>
              <a:t>·</a:t>
            </a:r>
            <a:r>
              <a:rPr lang="en-US" altLang="zh-CN" sz="40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1978</a:t>
            </a:r>
            <a:r>
              <a:rPr lang="zh-CN" altLang="en-US" sz="40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年</a:t>
            </a:r>
            <a:r>
              <a:rPr lang="en-US" altLang="zh-CN" sz="40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12</a:t>
            </a:r>
            <a:r>
              <a:rPr lang="zh-CN" altLang="en-US" sz="40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月</a:t>
            </a:r>
            <a:endParaRPr lang="zh-CN" altLang="en-US" sz="4000" dirty="0">
              <a:latin typeface="Franklin Gothic Book" panose="020B0503020102020204" pitchFamily="2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0722" name="图片 30721" descr="stdmapchina3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27586"/>
          <a:stretch>
            <a:fillRect/>
          </a:stretch>
        </p:blipFill>
        <p:spPr>
          <a:xfrm>
            <a:off x="1828800" y="0"/>
            <a:ext cx="8077200" cy="6553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3" name="矩形标注 30722"/>
          <p:cNvSpPr/>
          <p:nvPr/>
        </p:nvSpPr>
        <p:spPr>
          <a:xfrm>
            <a:off x="6477000" y="4419600"/>
            <a:ext cx="990600" cy="533400"/>
          </a:xfrm>
          <a:prstGeom prst="wedgeRectCallout">
            <a:avLst>
              <a:gd name="adj1" fmla="val 70671"/>
              <a:gd name="adj2" fmla="val 164287"/>
            </a:avLst>
          </a:prstGeom>
          <a:solidFill>
            <a:srgbClr val="0000FF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31" tIns="45716" rIns="91431" bIns="45716"/>
          <a:p>
            <a:pPr algn="ctr"/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深圳</a:t>
            </a:r>
            <a:endParaRPr lang="zh-CN" altLang="en-US" sz="2800" b="1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0724" name="矩形标注 30723"/>
          <p:cNvSpPr/>
          <p:nvPr/>
        </p:nvSpPr>
        <p:spPr>
          <a:xfrm>
            <a:off x="7391400" y="6096000"/>
            <a:ext cx="990600" cy="533400"/>
          </a:xfrm>
          <a:prstGeom prst="wedgeRectCallout">
            <a:avLst>
              <a:gd name="adj1" fmla="val -43588"/>
              <a:gd name="adj2" fmla="val -134227"/>
            </a:avLst>
          </a:prstGeom>
          <a:solidFill>
            <a:srgbClr val="0000FF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31" tIns="45716" rIns="91431" bIns="45716"/>
          <a:p>
            <a:pPr algn="ctr"/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珠海</a:t>
            </a:r>
            <a:endParaRPr lang="zh-CN" altLang="en-US" sz="2800" b="1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0725" name="矩形标注 30724"/>
          <p:cNvSpPr/>
          <p:nvPr/>
        </p:nvSpPr>
        <p:spPr>
          <a:xfrm>
            <a:off x="8610600" y="5562600"/>
            <a:ext cx="990600" cy="533400"/>
          </a:xfrm>
          <a:prstGeom prst="wedgeRectCallout">
            <a:avLst>
              <a:gd name="adj1" fmla="val -115546"/>
              <a:gd name="adj2" fmla="val -82440"/>
            </a:avLst>
          </a:prstGeom>
          <a:solidFill>
            <a:srgbClr val="0000FF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31" tIns="45716" rIns="91431" bIns="45716"/>
          <a:p>
            <a:pPr algn="ctr"/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汕头</a:t>
            </a:r>
            <a:endParaRPr lang="zh-CN" altLang="en-US" sz="2800" b="1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0726" name="矩形标注 30725"/>
          <p:cNvSpPr/>
          <p:nvPr/>
        </p:nvSpPr>
        <p:spPr>
          <a:xfrm>
            <a:off x="8915400" y="4343400"/>
            <a:ext cx="990600" cy="533400"/>
          </a:xfrm>
          <a:prstGeom prst="wedgeRectCallout">
            <a:avLst>
              <a:gd name="adj1" fmla="val -113139"/>
              <a:gd name="adj2" fmla="val 102083"/>
            </a:avLst>
          </a:prstGeom>
          <a:solidFill>
            <a:srgbClr val="0000FF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31" tIns="45716" rIns="91431" bIns="45716"/>
          <a:p>
            <a:pPr algn="ctr"/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厦门</a:t>
            </a:r>
            <a:endParaRPr lang="zh-CN" altLang="en-US" sz="2800" b="1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30727" name="图片 30726" descr="huo4"/>
          <p:cNvPicPr>
            <a:picLocks noChangeAspect="1"/>
          </p:cNvPicPr>
          <p:nvPr/>
        </p:nvPicPr>
        <p:blipFill>
          <a:blip r:embed="rId2">
            <a:biLevel thresh="50000"/>
            <a:grayscl/>
          </a:blip>
          <a:stretch>
            <a:fillRect/>
          </a:stretch>
        </p:blipFill>
        <p:spPr>
          <a:xfrm>
            <a:off x="7543800" y="5410200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28" name="图片 30727" descr="huo4"/>
          <p:cNvPicPr>
            <a:picLocks noChangeAspect="1"/>
          </p:cNvPicPr>
          <p:nvPr/>
        </p:nvPicPr>
        <p:blipFill>
          <a:blip r:embed="rId2">
            <a:biLevel thresh="50000"/>
            <a:grayscl/>
          </a:blip>
          <a:stretch>
            <a:fillRect/>
          </a:stretch>
        </p:blipFill>
        <p:spPr>
          <a:xfrm>
            <a:off x="7315200" y="5486400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29" name="图片 30728" descr="huo4"/>
          <p:cNvPicPr>
            <a:picLocks noChangeAspect="1"/>
          </p:cNvPicPr>
          <p:nvPr/>
        </p:nvPicPr>
        <p:blipFill>
          <a:blip r:embed="rId2">
            <a:biLevel thresh="50000"/>
            <a:grayscl/>
          </a:blip>
          <a:stretch>
            <a:fillRect/>
          </a:stretch>
        </p:blipFill>
        <p:spPr>
          <a:xfrm>
            <a:off x="7924800" y="5257800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30" name="图片 30729" descr="huo4"/>
          <p:cNvPicPr>
            <a:picLocks noChangeAspect="1"/>
          </p:cNvPicPr>
          <p:nvPr/>
        </p:nvPicPr>
        <p:blipFill>
          <a:blip r:embed="rId2">
            <a:biLevel thresh="50000"/>
            <a:grayscl/>
          </a:blip>
          <a:stretch>
            <a:fillRect/>
          </a:stretch>
        </p:blipFill>
        <p:spPr>
          <a:xfrm>
            <a:off x="8153400" y="5105400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31" name="矩形标注 30730"/>
          <p:cNvSpPr/>
          <p:nvPr/>
        </p:nvSpPr>
        <p:spPr>
          <a:xfrm>
            <a:off x="5105400" y="5791200"/>
            <a:ext cx="1219200" cy="533400"/>
          </a:xfrm>
          <a:prstGeom prst="wedgeRectCallout">
            <a:avLst>
              <a:gd name="adj1" fmla="val 104037"/>
              <a:gd name="adj2" fmla="val 5356"/>
            </a:avLst>
          </a:prstGeom>
          <a:solidFill>
            <a:srgbClr val="0000FF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31" tIns="45716" rIns="91431" bIns="45716"/>
          <a:p>
            <a:pPr algn="ctr"/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海南</a:t>
            </a:r>
            <a:endParaRPr lang="zh-CN" altLang="en-US" sz="2800" b="1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0732" name="文本框 30731"/>
          <p:cNvSpPr txBox="1"/>
          <p:nvPr/>
        </p:nvSpPr>
        <p:spPr>
          <a:xfrm>
            <a:off x="1676400" y="762000"/>
            <a:ext cx="4876800" cy="58229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91431" tIns="45716" rIns="91431" bIns="45716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经济特区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--- 4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个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+1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个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0733" name="图片 30732" descr="huo4"/>
          <p:cNvPicPr>
            <a:picLocks noChangeAspect="1"/>
          </p:cNvPicPr>
          <p:nvPr/>
        </p:nvPicPr>
        <p:blipFill>
          <a:blip r:embed="rId2">
            <a:biLevel thresh="50000"/>
            <a:grayscl/>
          </a:blip>
          <a:stretch>
            <a:fillRect/>
          </a:stretch>
        </p:blipFill>
        <p:spPr>
          <a:xfrm>
            <a:off x="6858000" y="5943600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34" name="图片 30733" descr="huo4"/>
          <p:cNvPicPr>
            <a:picLocks noChangeAspect="1"/>
          </p:cNvPicPr>
          <p:nvPr/>
        </p:nvPicPr>
        <p:blipFill>
          <a:blip r:embed="rId2">
            <a:biLevel thresh="50000"/>
            <a:grayscl/>
          </a:blip>
          <a:stretch>
            <a:fillRect/>
          </a:stretch>
        </p:blipFill>
        <p:spPr>
          <a:xfrm>
            <a:off x="7772400" y="2819400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35" name="图片 30734" descr="huo4"/>
          <p:cNvPicPr>
            <a:picLocks noChangeAspect="1"/>
          </p:cNvPicPr>
          <p:nvPr/>
        </p:nvPicPr>
        <p:blipFill>
          <a:blip r:embed="rId2">
            <a:biLevel thresh="50000"/>
            <a:grayscl/>
          </a:blip>
          <a:stretch>
            <a:fillRect/>
          </a:stretch>
        </p:blipFill>
        <p:spPr>
          <a:xfrm>
            <a:off x="8001000" y="2667000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36" name="图片 30735" descr="huo4"/>
          <p:cNvPicPr>
            <a:picLocks noChangeAspect="1"/>
          </p:cNvPicPr>
          <p:nvPr/>
        </p:nvPicPr>
        <p:blipFill>
          <a:blip r:embed="rId2">
            <a:biLevel thresh="50000"/>
            <a:grayscl/>
          </a:blip>
          <a:stretch>
            <a:fillRect/>
          </a:stretch>
        </p:blipFill>
        <p:spPr>
          <a:xfrm>
            <a:off x="8305800" y="2743200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37" name="图片 30736" descr="huo4"/>
          <p:cNvPicPr>
            <a:picLocks noChangeAspect="1"/>
          </p:cNvPicPr>
          <p:nvPr/>
        </p:nvPicPr>
        <p:blipFill>
          <a:blip r:embed="rId2">
            <a:biLevel thresh="50000"/>
            <a:grayscl/>
          </a:blip>
          <a:stretch>
            <a:fillRect/>
          </a:stretch>
        </p:blipFill>
        <p:spPr>
          <a:xfrm>
            <a:off x="8229600" y="3276600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38" name="图片 30737" descr="huo4"/>
          <p:cNvPicPr>
            <a:picLocks noChangeAspect="1"/>
          </p:cNvPicPr>
          <p:nvPr/>
        </p:nvPicPr>
        <p:blipFill>
          <a:blip r:embed="rId2">
            <a:biLevel thresh="50000"/>
            <a:grayscl/>
          </a:blip>
          <a:stretch>
            <a:fillRect/>
          </a:stretch>
        </p:blipFill>
        <p:spPr>
          <a:xfrm>
            <a:off x="8458200" y="3048000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39" name="图片 30738" descr="huo4"/>
          <p:cNvPicPr>
            <a:picLocks noChangeAspect="1"/>
          </p:cNvPicPr>
          <p:nvPr/>
        </p:nvPicPr>
        <p:blipFill>
          <a:blip r:embed="rId2">
            <a:biLevel thresh="50000"/>
            <a:grayscl/>
          </a:blip>
          <a:stretch>
            <a:fillRect/>
          </a:stretch>
        </p:blipFill>
        <p:spPr>
          <a:xfrm>
            <a:off x="8153400" y="3581400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40" name="图片 30739" descr="huo4"/>
          <p:cNvPicPr>
            <a:picLocks noChangeAspect="1"/>
          </p:cNvPicPr>
          <p:nvPr/>
        </p:nvPicPr>
        <p:blipFill>
          <a:blip r:embed="rId2">
            <a:biLevel thresh="50000"/>
            <a:grayscl/>
          </a:blip>
          <a:stretch>
            <a:fillRect/>
          </a:stretch>
        </p:blipFill>
        <p:spPr>
          <a:xfrm>
            <a:off x="8382000" y="3962400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41" name="图片 30740" descr="huo4"/>
          <p:cNvPicPr>
            <a:picLocks noChangeAspect="1"/>
          </p:cNvPicPr>
          <p:nvPr/>
        </p:nvPicPr>
        <p:blipFill>
          <a:blip r:embed="rId2">
            <a:biLevel thresh="50000"/>
            <a:grayscl/>
          </a:blip>
          <a:stretch>
            <a:fillRect/>
          </a:stretch>
        </p:blipFill>
        <p:spPr>
          <a:xfrm>
            <a:off x="8534400" y="4191000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42" name="图片 30741" descr="huo4"/>
          <p:cNvPicPr>
            <a:picLocks noChangeAspect="1"/>
          </p:cNvPicPr>
          <p:nvPr/>
        </p:nvPicPr>
        <p:blipFill>
          <a:blip r:embed="rId2">
            <a:biLevel thresh="50000"/>
            <a:grayscl/>
          </a:blip>
          <a:stretch>
            <a:fillRect/>
          </a:stretch>
        </p:blipFill>
        <p:spPr>
          <a:xfrm>
            <a:off x="8382000" y="4648200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43" name="图片 30742" descr="huo4"/>
          <p:cNvPicPr>
            <a:picLocks noChangeAspect="1"/>
          </p:cNvPicPr>
          <p:nvPr/>
        </p:nvPicPr>
        <p:blipFill>
          <a:blip r:embed="rId2">
            <a:biLevel thresh="50000"/>
            <a:grayscl/>
          </a:blip>
          <a:stretch>
            <a:fillRect/>
          </a:stretch>
        </p:blipFill>
        <p:spPr>
          <a:xfrm>
            <a:off x="8534400" y="4419600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44" name="图片 30743" descr="huo4"/>
          <p:cNvPicPr>
            <a:picLocks noChangeAspect="1"/>
          </p:cNvPicPr>
          <p:nvPr/>
        </p:nvPicPr>
        <p:blipFill>
          <a:blip r:embed="rId2">
            <a:biLevel thresh="50000"/>
            <a:grayscl/>
          </a:blip>
          <a:stretch>
            <a:fillRect/>
          </a:stretch>
        </p:blipFill>
        <p:spPr>
          <a:xfrm>
            <a:off x="8229600" y="4953000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45" name="图片 30744" descr="huo4"/>
          <p:cNvPicPr>
            <a:picLocks noChangeAspect="1"/>
          </p:cNvPicPr>
          <p:nvPr/>
        </p:nvPicPr>
        <p:blipFill>
          <a:blip r:embed="rId2">
            <a:biLevel thresh="50000"/>
            <a:grayscl/>
          </a:blip>
          <a:stretch>
            <a:fillRect/>
          </a:stretch>
        </p:blipFill>
        <p:spPr>
          <a:xfrm>
            <a:off x="7391400" y="5410200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46" name="图片 30745" descr="huo4"/>
          <p:cNvPicPr>
            <a:picLocks noChangeAspect="1"/>
          </p:cNvPicPr>
          <p:nvPr/>
        </p:nvPicPr>
        <p:blipFill>
          <a:blip r:embed="rId2">
            <a:biLevel thresh="50000"/>
            <a:grayscl/>
          </a:blip>
          <a:stretch>
            <a:fillRect/>
          </a:stretch>
        </p:blipFill>
        <p:spPr>
          <a:xfrm>
            <a:off x="6781800" y="5638800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47" name="图片 30746" descr="huo4"/>
          <p:cNvPicPr>
            <a:picLocks noChangeAspect="1"/>
          </p:cNvPicPr>
          <p:nvPr/>
        </p:nvPicPr>
        <p:blipFill>
          <a:blip r:embed="rId2">
            <a:biLevel thresh="50000"/>
            <a:grayscl/>
          </a:blip>
          <a:stretch>
            <a:fillRect/>
          </a:stretch>
        </p:blipFill>
        <p:spPr>
          <a:xfrm>
            <a:off x="7010400" y="5715000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48" name="任意多边形 30747"/>
          <p:cNvSpPr/>
          <p:nvPr/>
        </p:nvSpPr>
        <p:spPr>
          <a:xfrm>
            <a:off x="6664325" y="5567363"/>
            <a:ext cx="307975" cy="180975"/>
          </a:xfrm>
          <a:custGeom>
            <a:avLst/>
            <a:gdLst/>
            <a:ahLst/>
            <a:cxnLst/>
            <a:pathLst>
              <a:path w="194" h="114">
                <a:moveTo>
                  <a:pt x="1" y="60"/>
                </a:moveTo>
                <a:cubicBezTo>
                  <a:pt x="29" y="16"/>
                  <a:pt x="36" y="46"/>
                  <a:pt x="52" y="0"/>
                </a:cubicBezTo>
                <a:cubicBezTo>
                  <a:pt x="98" y="7"/>
                  <a:pt x="132" y="8"/>
                  <a:pt x="170" y="34"/>
                </a:cubicBezTo>
                <a:cubicBezTo>
                  <a:pt x="162" y="43"/>
                  <a:pt x="149" y="49"/>
                  <a:pt x="145" y="60"/>
                </a:cubicBezTo>
                <a:cubicBezTo>
                  <a:pt x="127" y="114"/>
                  <a:pt x="194" y="57"/>
                  <a:pt x="128" y="102"/>
                </a:cubicBezTo>
                <a:cubicBezTo>
                  <a:pt x="93" y="93"/>
                  <a:pt x="77" y="83"/>
                  <a:pt x="43" y="93"/>
                </a:cubicBezTo>
                <a:cubicBezTo>
                  <a:pt x="0" y="83"/>
                  <a:pt x="13" y="96"/>
                  <a:pt x="1" y="60"/>
                </a:cubicBezTo>
                <a:close/>
              </a:path>
            </a:pathLst>
          </a:custGeom>
          <a:solidFill>
            <a:srgbClr val="FF0000">
              <a:alpha val="100000"/>
            </a:srgbClr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0749" name="任意多边形 30748"/>
          <p:cNvSpPr/>
          <p:nvPr/>
        </p:nvSpPr>
        <p:spPr>
          <a:xfrm>
            <a:off x="6705600" y="5029200"/>
            <a:ext cx="1538288" cy="1208088"/>
          </a:xfrm>
          <a:custGeom>
            <a:avLst/>
            <a:gdLst/>
            <a:ahLst/>
            <a:cxnLst/>
            <a:pathLst>
              <a:path w="969" h="761">
                <a:moveTo>
                  <a:pt x="161" y="390"/>
                </a:moveTo>
                <a:cubicBezTo>
                  <a:pt x="221" y="383"/>
                  <a:pt x="250" y="391"/>
                  <a:pt x="229" y="331"/>
                </a:cubicBezTo>
                <a:cubicBezTo>
                  <a:pt x="253" y="294"/>
                  <a:pt x="270" y="297"/>
                  <a:pt x="314" y="288"/>
                </a:cubicBezTo>
                <a:cubicBezTo>
                  <a:pt x="333" y="260"/>
                  <a:pt x="354" y="252"/>
                  <a:pt x="365" y="221"/>
                </a:cubicBezTo>
                <a:cubicBezTo>
                  <a:pt x="356" y="167"/>
                  <a:pt x="326" y="132"/>
                  <a:pt x="390" y="111"/>
                </a:cubicBezTo>
                <a:cubicBezTo>
                  <a:pt x="406" y="59"/>
                  <a:pt x="408" y="40"/>
                  <a:pt x="466" y="26"/>
                </a:cubicBezTo>
                <a:cubicBezTo>
                  <a:pt x="469" y="34"/>
                  <a:pt x="466" y="52"/>
                  <a:pt x="475" y="51"/>
                </a:cubicBezTo>
                <a:cubicBezTo>
                  <a:pt x="495" y="48"/>
                  <a:pt x="509" y="28"/>
                  <a:pt x="526" y="17"/>
                </a:cubicBezTo>
                <a:cubicBezTo>
                  <a:pt x="534" y="11"/>
                  <a:pt x="551" y="0"/>
                  <a:pt x="551" y="0"/>
                </a:cubicBezTo>
                <a:cubicBezTo>
                  <a:pt x="562" y="3"/>
                  <a:pt x="578" y="0"/>
                  <a:pt x="585" y="9"/>
                </a:cubicBezTo>
                <a:cubicBezTo>
                  <a:pt x="590" y="16"/>
                  <a:pt x="571" y="27"/>
                  <a:pt x="576" y="34"/>
                </a:cubicBezTo>
                <a:cubicBezTo>
                  <a:pt x="588" y="51"/>
                  <a:pt x="627" y="68"/>
                  <a:pt x="627" y="68"/>
                </a:cubicBezTo>
                <a:cubicBezTo>
                  <a:pt x="633" y="77"/>
                  <a:pt x="639" y="85"/>
                  <a:pt x="644" y="94"/>
                </a:cubicBezTo>
                <a:cubicBezTo>
                  <a:pt x="648" y="102"/>
                  <a:pt x="644" y="119"/>
                  <a:pt x="653" y="119"/>
                </a:cubicBezTo>
                <a:cubicBezTo>
                  <a:pt x="667" y="119"/>
                  <a:pt x="688" y="75"/>
                  <a:pt x="695" y="68"/>
                </a:cubicBezTo>
                <a:cubicBezTo>
                  <a:pt x="724" y="38"/>
                  <a:pt x="754" y="47"/>
                  <a:pt x="797" y="43"/>
                </a:cubicBezTo>
                <a:cubicBezTo>
                  <a:pt x="874" y="58"/>
                  <a:pt x="836" y="72"/>
                  <a:pt x="924" y="60"/>
                </a:cubicBezTo>
                <a:cubicBezTo>
                  <a:pt x="932" y="54"/>
                  <a:pt x="939" y="41"/>
                  <a:pt x="949" y="43"/>
                </a:cubicBezTo>
                <a:cubicBezTo>
                  <a:pt x="951" y="43"/>
                  <a:pt x="966" y="93"/>
                  <a:pt x="966" y="94"/>
                </a:cubicBezTo>
                <a:cubicBezTo>
                  <a:pt x="955" y="183"/>
                  <a:pt x="969" y="163"/>
                  <a:pt x="890" y="178"/>
                </a:cubicBezTo>
                <a:cubicBezTo>
                  <a:pt x="884" y="195"/>
                  <a:pt x="890" y="224"/>
                  <a:pt x="873" y="229"/>
                </a:cubicBezTo>
                <a:cubicBezTo>
                  <a:pt x="798" y="249"/>
                  <a:pt x="775" y="249"/>
                  <a:pt x="678" y="255"/>
                </a:cubicBezTo>
                <a:cubicBezTo>
                  <a:pt x="662" y="305"/>
                  <a:pt x="642" y="297"/>
                  <a:pt x="593" y="288"/>
                </a:cubicBezTo>
                <a:cubicBezTo>
                  <a:pt x="587" y="280"/>
                  <a:pt x="586" y="263"/>
                  <a:pt x="576" y="263"/>
                </a:cubicBezTo>
                <a:cubicBezTo>
                  <a:pt x="543" y="263"/>
                  <a:pt x="567" y="319"/>
                  <a:pt x="568" y="322"/>
                </a:cubicBezTo>
                <a:cubicBezTo>
                  <a:pt x="540" y="364"/>
                  <a:pt x="527" y="365"/>
                  <a:pt x="475" y="373"/>
                </a:cubicBezTo>
                <a:cubicBezTo>
                  <a:pt x="420" y="409"/>
                  <a:pt x="376" y="402"/>
                  <a:pt x="305" y="407"/>
                </a:cubicBezTo>
                <a:cubicBezTo>
                  <a:pt x="271" y="418"/>
                  <a:pt x="257" y="427"/>
                  <a:pt x="238" y="458"/>
                </a:cubicBezTo>
                <a:cubicBezTo>
                  <a:pt x="235" y="469"/>
                  <a:pt x="225" y="481"/>
                  <a:pt x="229" y="492"/>
                </a:cubicBezTo>
                <a:cubicBezTo>
                  <a:pt x="232" y="502"/>
                  <a:pt x="248" y="501"/>
                  <a:pt x="254" y="509"/>
                </a:cubicBezTo>
                <a:cubicBezTo>
                  <a:pt x="260" y="516"/>
                  <a:pt x="258" y="527"/>
                  <a:pt x="263" y="534"/>
                </a:cubicBezTo>
                <a:cubicBezTo>
                  <a:pt x="270" y="544"/>
                  <a:pt x="280" y="551"/>
                  <a:pt x="288" y="559"/>
                </a:cubicBezTo>
                <a:cubicBezTo>
                  <a:pt x="266" y="631"/>
                  <a:pt x="287" y="532"/>
                  <a:pt x="322" y="593"/>
                </a:cubicBezTo>
                <a:cubicBezTo>
                  <a:pt x="331" y="608"/>
                  <a:pt x="318" y="627"/>
                  <a:pt x="314" y="644"/>
                </a:cubicBezTo>
                <a:cubicBezTo>
                  <a:pt x="312" y="653"/>
                  <a:pt x="311" y="664"/>
                  <a:pt x="305" y="670"/>
                </a:cubicBezTo>
                <a:cubicBezTo>
                  <a:pt x="299" y="676"/>
                  <a:pt x="288" y="675"/>
                  <a:pt x="280" y="678"/>
                </a:cubicBezTo>
                <a:cubicBezTo>
                  <a:pt x="252" y="696"/>
                  <a:pt x="226" y="701"/>
                  <a:pt x="195" y="712"/>
                </a:cubicBezTo>
                <a:cubicBezTo>
                  <a:pt x="184" y="759"/>
                  <a:pt x="182" y="761"/>
                  <a:pt x="136" y="746"/>
                </a:cubicBezTo>
                <a:cubicBezTo>
                  <a:pt x="87" y="708"/>
                  <a:pt x="66" y="710"/>
                  <a:pt x="0" y="695"/>
                </a:cubicBezTo>
                <a:cubicBezTo>
                  <a:pt x="48" y="680"/>
                  <a:pt x="66" y="621"/>
                  <a:pt x="102" y="585"/>
                </a:cubicBezTo>
                <a:cubicBezTo>
                  <a:pt x="118" y="533"/>
                  <a:pt x="150" y="541"/>
                  <a:pt x="204" y="534"/>
                </a:cubicBezTo>
                <a:cubicBezTo>
                  <a:pt x="178" y="509"/>
                  <a:pt x="164" y="492"/>
                  <a:pt x="153" y="458"/>
                </a:cubicBezTo>
                <a:cubicBezTo>
                  <a:pt x="171" y="399"/>
                  <a:pt x="169" y="339"/>
                  <a:pt x="246" y="339"/>
                </a:cubicBezTo>
              </a:path>
            </a:pathLst>
          </a:custGeom>
          <a:solidFill>
            <a:srgbClr val="FF0000">
              <a:alpha val="100000"/>
            </a:srgbClr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0750" name="任意多边形 30749"/>
          <p:cNvSpPr/>
          <p:nvPr/>
        </p:nvSpPr>
        <p:spPr>
          <a:xfrm>
            <a:off x="8199438" y="4106863"/>
            <a:ext cx="684212" cy="1160462"/>
          </a:xfrm>
          <a:custGeom>
            <a:avLst/>
            <a:gdLst/>
            <a:ahLst/>
            <a:cxnLst/>
            <a:pathLst>
              <a:path w="431" h="731">
                <a:moveTo>
                  <a:pt x="17" y="632"/>
                </a:moveTo>
                <a:cubicBezTo>
                  <a:pt x="22" y="624"/>
                  <a:pt x="29" y="616"/>
                  <a:pt x="33" y="607"/>
                </a:cubicBezTo>
                <a:cubicBezTo>
                  <a:pt x="37" y="599"/>
                  <a:pt x="35" y="586"/>
                  <a:pt x="42" y="581"/>
                </a:cubicBezTo>
                <a:cubicBezTo>
                  <a:pt x="57" y="571"/>
                  <a:pt x="76" y="570"/>
                  <a:pt x="93" y="564"/>
                </a:cubicBezTo>
                <a:cubicBezTo>
                  <a:pt x="101" y="561"/>
                  <a:pt x="118" y="556"/>
                  <a:pt x="118" y="556"/>
                </a:cubicBezTo>
                <a:cubicBezTo>
                  <a:pt x="127" y="550"/>
                  <a:pt x="141" y="549"/>
                  <a:pt x="144" y="539"/>
                </a:cubicBezTo>
                <a:cubicBezTo>
                  <a:pt x="158" y="492"/>
                  <a:pt x="72" y="401"/>
                  <a:pt x="169" y="370"/>
                </a:cubicBezTo>
                <a:cubicBezTo>
                  <a:pt x="228" y="331"/>
                  <a:pt x="214" y="356"/>
                  <a:pt x="228" y="310"/>
                </a:cubicBezTo>
                <a:cubicBezTo>
                  <a:pt x="231" y="251"/>
                  <a:pt x="237" y="191"/>
                  <a:pt x="237" y="132"/>
                </a:cubicBezTo>
                <a:cubicBezTo>
                  <a:pt x="237" y="101"/>
                  <a:pt x="209" y="70"/>
                  <a:pt x="194" y="48"/>
                </a:cubicBezTo>
                <a:cubicBezTo>
                  <a:pt x="188" y="39"/>
                  <a:pt x="177" y="22"/>
                  <a:pt x="177" y="22"/>
                </a:cubicBezTo>
                <a:cubicBezTo>
                  <a:pt x="250" y="0"/>
                  <a:pt x="325" y="29"/>
                  <a:pt x="398" y="39"/>
                </a:cubicBezTo>
                <a:cubicBezTo>
                  <a:pt x="413" y="88"/>
                  <a:pt x="431" y="138"/>
                  <a:pt x="372" y="158"/>
                </a:cubicBezTo>
                <a:cubicBezTo>
                  <a:pt x="352" y="188"/>
                  <a:pt x="333" y="187"/>
                  <a:pt x="313" y="217"/>
                </a:cubicBezTo>
                <a:cubicBezTo>
                  <a:pt x="308" y="234"/>
                  <a:pt x="299" y="250"/>
                  <a:pt x="296" y="268"/>
                </a:cubicBezTo>
                <a:cubicBezTo>
                  <a:pt x="290" y="309"/>
                  <a:pt x="298" y="402"/>
                  <a:pt x="254" y="437"/>
                </a:cubicBezTo>
                <a:cubicBezTo>
                  <a:pt x="239" y="449"/>
                  <a:pt x="219" y="452"/>
                  <a:pt x="203" y="463"/>
                </a:cubicBezTo>
                <a:cubicBezTo>
                  <a:pt x="193" y="580"/>
                  <a:pt x="211" y="575"/>
                  <a:pt x="118" y="607"/>
                </a:cubicBezTo>
                <a:cubicBezTo>
                  <a:pt x="100" y="660"/>
                  <a:pt x="107" y="677"/>
                  <a:pt x="50" y="692"/>
                </a:cubicBezTo>
                <a:cubicBezTo>
                  <a:pt x="47" y="700"/>
                  <a:pt x="50" y="713"/>
                  <a:pt x="42" y="717"/>
                </a:cubicBezTo>
                <a:cubicBezTo>
                  <a:pt x="13" y="731"/>
                  <a:pt x="4" y="671"/>
                  <a:pt x="0" y="658"/>
                </a:cubicBezTo>
                <a:cubicBezTo>
                  <a:pt x="3" y="647"/>
                  <a:pt x="0" y="632"/>
                  <a:pt x="8" y="624"/>
                </a:cubicBezTo>
                <a:cubicBezTo>
                  <a:pt x="16" y="616"/>
                  <a:pt x="33" y="607"/>
                  <a:pt x="42" y="615"/>
                </a:cubicBezTo>
                <a:cubicBezTo>
                  <a:pt x="50" y="622"/>
                  <a:pt x="25" y="626"/>
                  <a:pt x="17" y="632"/>
                </a:cubicBezTo>
                <a:close/>
              </a:path>
            </a:pathLst>
          </a:custGeom>
          <a:solidFill>
            <a:srgbClr val="FF0000">
              <a:alpha val="100000"/>
            </a:srgbClr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0751" name="任意多边形 30750"/>
          <p:cNvSpPr/>
          <p:nvPr/>
        </p:nvSpPr>
        <p:spPr>
          <a:xfrm>
            <a:off x="8201025" y="3295650"/>
            <a:ext cx="531813" cy="846138"/>
          </a:xfrm>
          <a:custGeom>
            <a:avLst/>
            <a:gdLst/>
            <a:ahLst/>
            <a:cxnLst/>
            <a:pathLst>
              <a:path w="335" h="533">
                <a:moveTo>
                  <a:pt x="193" y="533"/>
                </a:moveTo>
                <a:cubicBezTo>
                  <a:pt x="176" y="530"/>
                  <a:pt x="159" y="529"/>
                  <a:pt x="143" y="525"/>
                </a:cubicBezTo>
                <a:cubicBezTo>
                  <a:pt x="126" y="521"/>
                  <a:pt x="92" y="508"/>
                  <a:pt x="92" y="508"/>
                </a:cubicBezTo>
                <a:cubicBezTo>
                  <a:pt x="50" y="447"/>
                  <a:pt x="81" y="432"/>
                  <a:pt x="7" y="406"/>
                </a:cubicBezTo>
                <a:cubicBezTo>
                  <a:pt x="10" y="391"/>
                  <a:pt x="14" y="350"/>
                  <a:pt x="32" y="339"/>
                </a:cubicBezTo>
                <a:cubicBezTo>
                  <a:pt x="47" y="329"/>
                  <a:pt x="83" y="322"/>
                  <a:pt x="83" y="322"/>
                </a:cubicBezTo>
                <a:cubicBezTo>
                  <a:pt x="130" y="291"/>
                  <a:pt x="157" y="295"/>
                  <a:pt x="109" y="271"/>
                </a:cubicBezTo>
                <a:cubicBezTo>
                  <a:pt x="101" y="267"/>
                  <a:pt x="92" y="265"/>
                  <a:pt x="83" y="262"/>
                </a:cubicBezTo>
                <a:cubicBezTo>
                  <a:pt x="24" y="175"/>
                  <a:pt x="110" y="308"/>
                  <a:pt x="58" y="203"/>
                </a:cubicBezTo>
                <a:cubicBezTo>
                  <a:pt x="49" y="185"/>
                  <a:pt x="24" y="152"/>
                  <a:pt x="24" y="152"/>
                </a:cubicBezTo>
                <a:cubicBezTo>
                  <a:pt x="6" y="97"/>
                  <a:pt x="0" y="51"/>
                  <a:pt x="32" y="0"/>
                </a:cubicBezTo>
                <a:cubicBezTo>
                  <a:pt x="62" y="20"/>
                  <a:pt x="72" y="33"/>
                  <a:pt x="83" y="67"/>
                </a:cubicBezTo>
                <a:cubicBezTo>
                  <a:pt x="67" y="118"/>
                  <a:pt x="100" y="110"/>
                  <a:pt x="143" y="118"/>
                </a:cubicBezTo>
                <a:cubicBezTo>
                  <a:pt x="151" y="124"/>
                  <a:pt x="158" y="135"/>
                  <a:pt x="168" y="135"/>
                </a:cubicBezTo>
                <a:cubicBezTo>
                  <a:pt x="178" y="135"/>
                  <a:pt x="187" y="110"/>
                  <a:pt x="193" y="118"/>
                </a:cubicBezTo>
                <a:cubicBezTo>
                  <a:pt x="199" y="127"/>
                  <a:pt x="181" y="173"/>
                  <a:pt x="176" y="186"/>
                </a:cubicBezTo>
                <a:cubicBezTo>
                  <a:pt x="221" y="252"/>
                  <a:pt x="176" y="169"/>
                  <a:pt x="176" y="237"/>
                </a:cubicBezTo>
                <a:cubicBezTo>
                  <a:pt x="176" y="247"/>
                  <a:pt x="187" y="254"/>
                  <a:pt x="193" y="262"/>
                </a:cubicBezTo>
                <a:cubicBezTo>
                  <a:pt x="202" y="259"/>
                  <a:pt x="210" y="254"/>
                  <a:pt x="219" y="254"/>
                </a:cubicBezTo>
                <a:cubicBezTo>
                  <a:pt x="262" y="254"/>
                  <a:pt x="250" y="293"/>
                  <a:pt x="270" y="313"/>
                </a:cubicBezTo>
                <a:cubicBezTo>
                  <a:pt x="272" y="315"/>
                  <a:pt x="317" y="329"/>
                  <a:pt x="320" y="330"/>
                </a:cubicBezTo>
                <a:cubicBezTo>
                  <a:pt x="301" y="389"/>
                  <a:pt x="310" y="364"/>
                  <a:pt x="295" y="406"/>
                </a:cubicBezTo>
                <a:cubicBezTo>
                  <a:pt x="291" y="392"/>
                  <a:pt x="283" y="355"/>
                  <a:pt x="261" y="355"/>
                </a:cubicBezTo>
                <a:cubicBezTo>
                  <a:pt x="252" y="355"/>
                  <a:pt x="256" y="372"/>
                  <a:pt x="253" y="381"/>
                </a:cubicBezTo>
                <a:cubicBezTo>
                  <a:pt x="289" y="406"/>
                  <a:pt x="304" y="394"/>
                  <a:pt x="329" y="432"/>
                </a:cubicBezTo>
                <a:cubicBezTo>
                  <a:pt x="326" y="457"/>
                  <a:pt x="335" y="487"/>
                  <a:pt x="320" y="508"/>
                </a:cubicBezTo>
                <a:cubicBezTo>
                  <a:pt x="310" y="522"/>
                  <a:pt x="286" y="511"/>
                  <a:pt x="270" y="516"/>
                </a:cubicBezTo>
                <a:cubicBezTo>
                  <a:pt x="260" y="519"/>
                  <a:pt x="253" y="527"/>
                  <a:pt x="244" y="533"/>
                </a:cubicBezTo>
                <a:cubicBezTo>
                  <a:pt x="188" y="514"/>
                  <a:pt x="193" y="498"/>
                  <a:pt x="193" y="533"/>
                </a:cubicBezTo>
                <a:close/>
              </a:path>
            </a:pathLst>
          </a:custGeom>
          <a:solidFill>
            <a:srgbClr val="FF0000">
              <a:alpha val="100000"/>
            </a:srgbClr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0752" name="任意多边形 30751"/>
          <p:cNvSpPr/>
          <p:nvPr/>
        </p:nvSpPr>
        <p:spPr>
          <a:xfrm>
            <a:off x="7769225" y="2152650"/>
            <a:ext cx="1168400" cy="1357313"/>
          </a:xfrm>
          <a:custGeom>
            <a:avLst/>
            <a:gdLst/>
            <a:ahLst/>
            <a:cxnLst/>
            <a:pathLst>
              <a:path w="736" h="855">
                <a:moveTo>
                  <a:pt x="296" y="711"/>
                </a:moveTo>
                <a:cubicBezTo>
                  <a:pt x="242" y="720"/>
                  <a:pt x="231" y="726"/>
                  <a:pt x="194" y="762"/>
                </a:cubicBezTo>
                <a:cubicBezTo>
                  <a:pt x="178" y="810"/>
                  <a:pt x="182" y="829"/>
                  <a:pt x="144" y="855"/>
                </a:cubicBezTo>
                <a:cubicBezTo>
                  <a:pt x="25" y="843"/>
                  <a:pt x="97" y="853"/>
                  <a:pt x="25" y="804"/>
                </a:cubicBezTo>
                <a:cubicBezTo>
                  <a:pt x="16" y="791"/>
                  <a:pt x="0" y="772"/>
                  <a:pt x="0" y="754"/>
                </a:cubicBezTo>
                <a:cubicBezTo>
                  <a:pt x="0" y="741"/>
                  <a:pt x="25" y="653"/>
                  <a:pt x="33" y="643"/>
                </a:cubicBezTo>
                <a:cubicBezTo>
                  <a:pt x="39" y="635"/>
                  <a:pt x="50" y="632"/>
                  <a:pt x="59" y="627"/>
                </a:cubicBezTo>
                <a:cubicBezTo>
                  <a:pt x="72" y="586"/>
                  <a:pt x="55" y="558"/>
                  <a:pt x="33" y="525"/>
                </a:cubicBezTo>
                <a:cubicBezTo>
                  <a:pt x="7" y="440"/>
                  <a:pt x="43" y="557"/>
                  <a:pt x="16" y="474"/>
                </a:cubicBezTo>
                <a:cubicBezTo>
                  <a:pt x="10" y="457"/>
                  <a:pt x="0" y="423"/>
                  <a:pt x="0" y="423"/>
                </a:cubicBezTo>
                <a:cubicBezTo>
                  <a:pt x="18" y="367"/>
                  <a:pt x="84" y="364"/>
                  <a:pt x="135" y="355"/>
                </a:cubicBezTo>
                <a:cubicBezTo>
                  <a:pt x="167" y="334"/>
                  <a:pt x="168" y="319"/>
                  <a:pt x="186" y="288"/>
                </a:cubicBezTo>
                <a:cubicBezTo>
                  <a:pt x="196" y="270"/>
                  <a:pt x="220" y="237"/>
                  <a:pt x="220" y="237"/>
                </a:cubicBezTo>
                <a:cubicBezTo>
                  <a:pt x="221" y="234"/>
                  <a:pt x="234" y="188"/>
                  <a:pt x="237" y="186"/>
                </a:cubicBezTo>
                <a:cubicBezTo>
                  <a:pt x="278" y="145"/>
                  <a:pt x="318" y="143"/>
                  <a:pt x="372" y="135"/>
                </a:cubicBezTo>
                <a:cubicBezTo>
                  <a:pt x="419" y="121"/>
                  <a:pt x="432" y="92"/>
                  <a:pt x="465" y="59"/>
                </a:cubicBezTo>
                <a:cubicBezTo>
                  <a:pt x="453" y="23"/>
                  <a:pt x="464" y="11"/>
                  <a:pt x="499" y="0"/>
                </a:cubicBezTo>
                <a:cubicBezTo>
                  <a:pt x="514" y="43"/>
                  <a:pt x="494" y="207"/>
                  <a:pt x="525" y="118"/>
                </a:cubicBezTo>
                <a:cubicBezTo>
                  <a:pt x="528" y="101"/>
                  <a:pt x="523" y="81"/>
                  <a:pt x="533" y="67"/>
                </a:cubicBezTo>
                <a:cubicBezTo>
                  <a:pt x="540" y="58"/>
                  <a:pt x="556" y="64"/>
                  <a:pt x="567" y="59"/>
                </a:cubicBezTo>
                <a:cubicBezTo>
                  <a:pt x="576" y="55"/>
                  <a:pt x="583" y="46"/>
                  <a:pt x="592" y="42"/>
                </a:cubicBezTo>
                <a:cubicBezTo>
                  <a:pt x="611" y="34"/>
                  <a:pt x="632" y="32"/>
                  <a:pt x="652" y="25"/>
                </a:cubicBezTo>
                <a:cubicBezTo>
                  <a:pt x="666" y="28"/>
                  <a:pt x="687" y="22"/>
                  <a:pt x="694" y="34"/>
                </a:cubicBezTo>
                <a:cubicBezTo>
                  <a:pt x="709" y="60"/>
                  <a:pt x="669" y="111"/>
                  <a:pt x="660" y="135"/>
                </a:cubicBezTo>
                <a:cubicBezTo>
                  <a:pt x="683" y="138"/>
                  <a:pt x="709" y="131"/>
                  <a:pt x="728" y="144"/>
                </a:cubicBezTo>
                <a:cubicBezTo>
                  <a:pt x="736" y="150"/>
                  <a:pt x="715" y="160"/>
                  <a:pt x="711" y="169"/>
                </a:cubicBezTo>
                <a:cubicBezTo>
                  <a:pt x="692" y="207"/>
                  <a:pt x="694" y="205"/>
                  <a:pt x="652" y="220"/>
                </a:cubicBezTo>
                <a:cubicBezTo>
                  <a:pt x="639" y="238"/>
                  <a:pt x="621" y="252"/>
                  <a:pt x="609" y="271"/>
                </a:cubicBezTo>
                <a:cubicBezTo>
                  <a:pt x="604" y="278"/>
                  <a:pt x="607" y="290"/>
                  <a:pt x="601" y="296"/>
                </a:cubicBezTo>
                <a:cubicBezTo>
                  <a:pt x="595" y="302"/>
                  <a:pt x="584" y="301"/>
                  <a:pt x="576" y="305"/>
                </a:cubicBezTo>
                <a:cubicBezTo>
                  <a:pt x="567" y="310"/>
                  <a:pt x="559" y="316"/>
                  <a:pt x="550" y="322"/>
                </a:cubicBezTo>
                <a:cubicBezTo>
                  <a:pt x="511" y="308"/>
                  <a:pt x="489" y="312"/>
                  <a:pt x="465" y="347"/>
                </a:cubicBezTo>
                <a:cubicBezTo>
                  <a:pt x="462" y="361"/>
                  <a:pt x="468" y="380"/>
                  <a:pt x="457" y="389"/>
                </a:cubicBezTo>
                <a:cubicBezTo>
                  <a:pt x="449" y="395"/>
                  <a:pt x="434" y="382"/>
                  <a:pt x="432" y="372"/>
                </a:cubicBezTo>
                <a:cubicBezTo>
                  <a:pt x="422" y="317"/>
                  <a:pt x="426" y="259"/>
                  <a:pt x="423" y="203"/>
                </a:cubicBezTo>
                <a:cubicBezTo>
                  <a:pt x="392" y="213"/>
                  <a:pt x="361" y="218"/>
                  <a:pt x="330" y="228"/>
                </a:cubicBezTo>
                <a:cubicBezTo>
                  <a:pt x="273" y="265"/>
                  <a:pt x="321" y="291"/>
                  <a:pt x="262" y="330"/>
                </a:cubicBezTo>
                <a:cubicBezTo>
                  <a:pt x="235" y="370"/>
                  <a:pt x="206" y="378"/>
                  <a:pt x="160" y="389"/>
                </a:cubicBezTo>
                <a:cubicBezTo>
                  <a:pt x="155" y="398"/>
                  <a:pt x="152" y="409"/>
                  <a:pt x="144" y="415"/>
                </a:cubicBezTo>
                <a:cubicBezTo>
                  <a:pt x="137" y="421"/>
                  <a:pt x="122" y="415"/>
                  <a:pt x="118" y="423"/>
                </a:cubicBezTo>
                <a:cubicBezTo>
                  <a:pt x="109" y="442"/>
                  <a:pt x="143" y="462"/>
                  <a:pt x="152" y="466"/>
                </a:cubicBezTo>
                <a:cubicBezTo>
                  <a:pt x="188" y="482"/>
                  <a:pt x="208" y="484"/>
                  <a:pt x="245" y="491"/>
                </a:cubicBezTo>
                <a:cubicBezTo>
                  <a:pt x="304" y="577"/>
                  <a:pt x="215" y="564"/>
                  <a:pt x="364" y="550"/>
                </a:cubicBezTo>
                <a:cubicBezTo>
                  <a:pt x="387" y="479"/>
                  <a:pt x="392" y="499"/>
                  <a:pt x="482" y="508"/>
                </a:cubicBezTo>
                <a:cubicBezTo>
                  <a:pt x="507" y="516"/>
                  <a:pt x="542" y="505"/>
                  <a:pt x="559" y="525"/>
                </a:cubicBezTo>
                <a:cubicBezTo>
                  <a:pt x="568" y="536"/>
                  <a:pt x="556" y="554"/>
                  <a:pt x="550" y="567"/>
                </a:cubicBezTo>
                <a:cubicBezTo>
                  <a:pt x="525" y="622"/>
                  <a:pt x="504" y="633"/>
                  <a:pt x="448" y="643"/>
                </a:cubicBezTo>
                <a:cubicBezTo>
                  <a:pt x="427" y="677"/>
                  <a:pt x="436" y="689"/>
                  <a:pt x="398" y="703"/>
                </a:cubicBezTo>
                <a:cubicBezTo>
                  <a:pt x="392" y="711"/>
                  <a:pt x="386" y="719"/>
                  <a:pt x="381" y="728"/>
                </a:cubicBezTo>
                <a:cubicBezTo>
                  <a:pt x="377" y="736"/>
                  <a:pt x="378" y="748"/>
                  <a:pt x="372" y="754"/>
                </a:cubicBezTo>
                <a:cubicBezTo>
                  <a:pt x="366" y="760"/>
                  <a:pt x="353" y="769"/>
                  <a:pt x="347" y="762"/>
                </a:cubicBezTo>
                <a:cubicBezTo>
                  <a:pt x="342" y="756"/>
                  <a:pt x="358" y="751"/>
                  <a:pt x="364" y="745"/>
                </a:cubicBezTo>
              </a:path>
            </a:pathLst>
          </a:custGeom>
          <a:solidFill>
            <a:srgbClr val="FF0000">
              <a:alpha val="100000"/>
            </a:srgbClr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0753" name="任意多边形 30752"/>
          <p:cNvSpPr/>
          <p:nvPr/>
        </p:nvSpPr>
        <p:spPr>
          <a:xfrm>
            <a:off x="6988175" y="5446713"/>
            <a:ext cx="80963" cy="90487"/>
          </a:xfrm>
          <a:custGeom>
            <a:avLst/>
            <a:gdLst/>
            <a:ahLst/>
            <a:cxnLst/>
            <a:pathLst>
              <a:path w="51" h="57">
                <a:moveTo>
                  <a:pt x="26" y="0"/>
                </a:moveTo>
                <a:cubicBezTo>
                  <a:pt x="17" y="8"/>
                  <a:pt x="0" y="13"/>
                  <a:pt x="0" y="25"/>
                </a:cubicBezTo>
                <a:cubicBezTo>
                  <a:pt x="0" y="57"/>
                  <a:pt x="44" y="36"/>
                  <a:pt x="51" y="34"/>
                </a:cubicBezTo>
                <a:cubicBezTo>
                  <a:pt x="41" y="2"/>
                  <a:pt x="51" y="12"/>
                  <a:pt x="26" y="0"/>
                </a:cubicBezTo>
                <a:close/>
              </a:path>
            </a:pathLst>
          </a:custGeom>
          <a:solidFill>
            <a:srgbClr val="FF0000">
              <a:alpha val="100000"/>
            </a:srgbClr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0754" name="任意多边形 30753"/>
          <p:cNvSpPr/>
          <p:nvPr/>
        </p:nvSpPr>
        <p:spPr>
          <a:xfrm>
            <a:off x="7072313" y="5181600"/>
            <a:ext cx="161925" cy="198438"/>
          </a:xfrm>
          <a:custGeom>
            <a:avLst/>
            <a:gdLst/>
            <a:ahLst/>
            <a:cxnLst/>
            <a:pathLst>
              <a:path w="102" h="125">
                <a:moveTo>
                  <a:pt x="40" y="31"/>
                </a:moveTo>
                <a:cubicBezTo>
                  <a:pt x="37" y="40"/>
                  <a:pt x="32" y="48"/>
                  <a:pt x="32" y="57"/>
                </a:cubicBezTo>
                <a:cubicBezTo>
                  <a:pt x="32" y="102"/>
                  <a:pt x="48" y="77"/>
                  <a:pt x="57" y="57"/>
                </a:cubicBezTo>
                <a:cubicBezTo>
                  <a:pt x="64" y="41"/>
                  <a:pt x="91" y="0"/>
                  <a:pt x="74" y="6"/>
                </a:cubicBezTo>
                <a:cubicBezTo>
                  <a:pt x="40" y="18"/>
                  <a:pt x="57" y="12"/>
                  <a:pt x="23" y="23"/>
                </a:cubicBezTo>
                <a:cubicBezTo>
                  <a:pt x="13" y="53"/>
                  <a:pt x="0" y="82"/>
                  <a:pt x="23" y="116"/>
                </a:cubicBezTo>
                <a:cubicBezTo>
                  <a:pt x="29" y="125"/>
                  <a:pt x="40" y="105"/>
                  <a:pt x="49" y="99"/>
                </a:cubicBezTo>
                <a:cubicBezTo>
                  <a:pt x="92" y="35"/>
                  <a:pt x="102" y="56"/>
                  <a:pt x="40" y="31"/>
                </a:cubicBezTo>
                <a:close/>
              </a:path>
            </a:pathLst>
          </a:custGeom>
          <a:solidFill>
            <a:srgbClr val="FF0000">
              <a:alpha val="100000"/>
            </a:srgbClr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30755" name="组合 30754"/>
          <p:cNvGrpSpPr/>
          <p:nvPr/>
        </p:nvGrpSpPr>
        <p:grpSpPr>
          <a:xfrm>
            <a:off x="2667000" y="304800"/>
            <a:ext cx="7010400" cy="5670550"/>
            <a:chOff x="720" y="182"/>
            <a:chExt cx="4416" cy="3572"/>
          </a:xfrm>
        </p:grpSpPr>
        <p:pic>
          <p:nvPicPr>
            <p:cNvPr id="30756" name="图片 30755" descr="huo4"/>
            <p:cNvPicPr>
              <a:picLocks noChangeAspect="1"/>
            </p:cNvPicPr>
            <p:nvPr/>
          </p:nvPicPr>
          <p:blipFill>
            <a:blip r:embed="rId2">
              <a:biLevel thresh="50000"/>
              <a:grayscl/>
            </a:blip>
            <a:stretch>
              <a:fillRect/>
            </a:stretch>
          </p:blipFill>
          <p:spPr>
            <a:xfrm>
              <a:off x="3888" y="1776"/>
              <a:ext cx="144" cy="14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57" name="图片 30756" descr="huo4"/>
            <p:cNvPicPr>
              <a:picLocks noChangeAspect="1"/>
            </p:cNvPicPr>
            <p:nvPr/>
          </p:nvPicPr>
          <p:blipFill>
            <a:blip r:embed="rId2">
              <a:biLevel thresh="50000"/>
              <a:grayscl/>
            </a:blip>
            <a:stretch>
              <a:fillRect/>
            </a:stretch>
          </p:blipFill>
          <p:spPr>
            <a:xfrm>
              <a:off x="4080" y="1632"/>
              <a:ext cx="144" cy="14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58" name="图片 30757" descr="huo4"/>
            <p:cNvPicPr>
              <a:picLocks noChangeAspect="1"/>
            </p:cNvPicPr>
            <p:nvPr/>
          </p:nvPicPr>
          <p:blipFill>
            <a:blip r:embed="rId2">
              <a:biLevel thresh="50000"/>
              <a:grayscl/>
            </a:blip>
            <a:stretch>
              <a:fillRect/>
            </a:stretch>
          </p:blipFill>
          <p:spPr>
            <a:xfrm>
              <a:off x="4224" y="1680"/>
              <a:ext cx="144" cy="14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59" name="图片 30758" descr="huo4"/>
            <p:cNvPicPr>
              <a:picLocks noChangeAspect="1"/>
            </p:cNvPicPr>
            <p:nvPr/>
          </p:nvPicPr>
          <p:blipFill>
            <a:blip r:embed="rId2">
              <a:biLevel thresh="50000"/>
              <a:grayscl/>
            </a:blip>
            <a:stretch>
              <a:fillRect/>
            </a:stretch>
          </p:blipFill>
          <p:spPr>
            <a:xfrm>
              <a:off x="4176" y="2064"/>
              <a:ext cx="144" cy="14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60" name="图片 30759" descr="huo4"/>
            <p:cNvPicPr>
              <a:picLocks noChangeAspect="1"/>
            </p:cNvPicPr>
            <p:nvPr/>
          </p:nvPicPr>
          <p:blipFill>
            <a:blip r:embed="rId2">
              <a:biLevel thresh="50000"/>
              <a:grayscl/>
            </a:blip>
            <a:stretch>
              <a:fillRect/>
            </a:stretch>
          </p:blipFill>
          <p:spPr>
            <a:xfrm>
              <a:off x="4320" y="1920"/>
              <a:ext cx="144" cy="14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61" name="图片 30760" descr="huo4"/>
            <p:cNvPicPr>
              <a:picLocks noChangeAspect="1"/>
            </p:cNvPicPr>
            <p:nvPr/>
          </p:nvPicPr>
          <p:blipFill>
            <a:blip r:embed="rId2">
              <a:biLevel thresh="50000"/>
              <a:grayscl/>
            </a:blip>
            <a:stretch>
              <a:fillRect/>
            </a:stretch>
          </p:blipFill>
          <p:spPr>
            <a:xfrm>
              <a:off x="4176" y="2256"/>
              <a:ext cx="144" cy="14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62" name="图片 30761" descr="huo4"/>
            <p:cNvPicPr>
              <a:picLocks noChangeAspect="1"/>
            </p:cNvPicPr>
            <p:nvPr/>
          </p:nvPicPr>
          <p:blipFill>
            <a:blip r:embed="rId2">
              <a:biLevel thresh="50000"/>
              <a:grayscl/>
            </a:blip>
            <a:stretch>
              <a:fillRect/>
            </a:stretch>
          </p:blipFill>
          <p:spPr>
            <a:xfrm>
              <a:off x="4320" y="2496"/>
              <a:ext cx="144" cy="14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63" name="图片 30762" descr="huo4"/>
            <p:cNvPicPr>
              <a:picLocks noChangeAspect="1"/>
            </p:cNvPicPr>
            <p:nvPr/>
          </p:nvPicPr>
          <p:blipFill>
            <a:blip r:embed="rId2">
              <a:biLevel thresh="50000"/>
              <a:grayscl/>
            </a:blip>
            <a:stretch>
              <a:fillRect/>
            </a:stretch>
          </p:blipFill>
          <p:spPr>
            <a:xfrm>
              <a:off x="4416" y="2640"/>
              <a:ext cx="144" cy="14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64" name="图片 30763" descr="huo4"/>
            <p:cNvPicPr>
              <a:picLocks noChangeAspect="1"/>
            </p:cNvPicPr>
            <p:nvPr/>
          </p:nvPicPr>
          <p:blipFill>
            <a:blip r:embed="rId2">
              <a:biLevel thresh="50000"/>
              <a:grayscl/>
            </a:blip>
            <a:stretch>
              <a:fillRect/>
            </a:stretch>
          </p:blipFill>
          <p:spPr>
            <a:xfrm>
              <a:off x="4320" y="2928"/>
              <a:ext cx="144" cy="14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65" name="图片 30764" descr="huo4"/>
            <p:cNvPicPr>
              <a:picLocks noChangeAspect="1"/>
            </p:cNvPicPr>
            <p:nvPr/>
          </p:nvPicPr>
          <p:blipFill>
            <a:blip r:embed="rId2">
              <a:biLevel thresh="50000"/>
              <a:grayscl/>
            </a:blip>
            <a:stretch>
              <a:fillRect/>
            </a:stretch>
          </p:blipFill>
          <p:spPr>
            <a:xfrm>
              <a:off x="4416" y="2784"/>
              <a:ext cx="144" cy="14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66" name="图片 30765" descr="huo4"/>
            <p:cNvPicPr>
              <a:picLocks noChangeAspect="1"/>
            </p:cNvPicPr>
            <p:nvPr/>
          </p:nvPicPr>
          <p:blipFill>
            <a:blip r:embed="rId2">
              <a:biLevel thresh="50000"/>
              <a:grayscl/>
            </a:blip>
            <a:stretch>
              <a:fillRect/>
            </a:stretch>
          </p:blipFill>
          <p:spPr>
            <a:xfrm>
              <a:off x="4224" y="3120"/>
              <a:ext cx="144" cy="14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67" name="图片 30766" descr="huo4"/>
            <p:cNvPicPr>
              <a:picLocks noChangeAspect="1"/>
            </p:cNvPicPr>
            <p:nvPr/>
          </p:nvPicPr>
          <p:blipFill>
            <a:blip r:embed="rId2">
              <a:biLevel thresh="50000"/>
              <a:grayscl/>
            </a:blip>
            <a:stretch>
              <a:fillRect/>
            </a:stretch>
          </p:blipFill>
          <p:spPr>
            <a:xfrm>
              <a:off x="3696" y="3408"/>
              <a:ext cx="144" cy="14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68" name="图片 30767" descr="huo4"/>
            <p:cNvPicPr>
              <a:picLocks noChangeAspect="1"/>
            </p:cNvPicPr>
            <p:nvPr/>
          </p:nvPicPr>
          <p:blipFill>
            <a:blip r:embed="rId2">
              <a:biLevel thresh="50000"/>
              <a:grayscl/>
            </a:blip>
            <a:stretch>
              <a:fillRect/>
            </a:stretch>
          </p:blipFill>
          <p:spPr>
            <a:xfrm>
              <a:off x="3312" y="3552"/>
              <a:ext cx="144" cy="14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69" name="图片 30768" descr="huo4"/>
            <p:cNvPicPr>
              <a:picLocks noChangeAspect="1"/>
            </p:cNvPicPr>
            <p:nvPr/>
          </p:nvPicPr>
          <p:blipFill>
            <a:blip r:embed="rId2">
              <a:biLevel thresh="50000"/>
              <a:grayscl/>
            </a:blip>
            <a:stretch>
              <a:fillRect/>
            </a:stretch>
          </p:blipFill>
          <p:spPr>
            <a:xfrm>
              <a:off x="3456" y="3600"/>
              <a:ext cx="144" cy="14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70" name="图片 30769" descr="huo4"/>
            <p:cNvPicPr>
              <a:picLocks noChangeAspect="1"/>
            </p:cNvPicPr>
            <p:nvPr/>
          </p:nvPicPr>
          <p:blipFill>
            <a:blip r:embed="rId2">
              <a:biLevel thresh="50000"/>
              <a:grayscl/>
            </a:blip>
            <a:stretch>
              <a:fillRect/>
            </a:stretch>
          </p:blipFill>
          <p:spPr>
            <a:xfrm>
              <a:off x="3024" y="2736"/>
              <a:ext cx="144" cy="14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71" name="图片 30770" descr="huo4"/>
            <p:cNvPicPr>
              <a:picLocks noChangeAspect="1"/>
            </p:cNvPicPr>
            <p:nvPr/>
          </p:nvPicPr>
          <p:blipFill>
            <a:blip r:embed="rId2">
              <a:biLevel thresh="50000"/>
              <a:grayscl/>
            </a:blip>
            <a:stretch>
              <a:fillRect/>
            </a:stretch>
          </p:blipFill>
          <p:spPr>
            <a:xfrm>
              <a:off x="3552" y="2688"/>
              <a:ext cx="144" cy="14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72" name="图片 30771" descr="huo4"/>
            <p:cNvPicPr>
              <a:picLocks noChangeAspect="1"/>
            </p:cNvPicPr>
            <p:nvPr/>
          </p:nvPicPr>
          <p:blipFill>
            <a:blip r:embed="rId2">
              <a:biLevel thresh="50000"/>
              <a:grayscl/>
            </a:blip>
            <a:stretch>
              <a:fillRect/>
            </a:stretch>
          </p:blipFill>
          <p:spPr>
            <a:xfrm>
              <a:off x="3744" y="2544"/>
              <a:ext cx="144" cy="14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73" name="图片 30772" descr="huo4"/>
            <p:cNvPicPr>
              <a:picLocks noChangeAspect="1"/>
            </p:cNvPicPr>
            <p:nvPr/>
          </p:nvPicPr>
          <p:blipFill>
            <a:blip r:embed="rId2">
              <a:biLevel thresh="50000"/>
              <a:grayscl/>
            </a:blip>
            <a:stretch>
              <a:fillRect/>
            </a:stretch>
          </p:blipFill>
          <p:spPr>
            <a:xfrm>
              <a:off x="3936" y="2640"/>
              <a:ext cx="144" cy="14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0774" name="图片 30773" descr="huo4"/>
            <p:cNvPicPr>
              <a:picLocks noChangeAspect="1"/>
            </p:cNvPicPr>
            <p:nvPr/>
          </p:nvPicPr>
          <p:blipFill>
            <a:blip r:embed="rId2">
              <a:biLevel thresh="50000"/>
              <a:grayscl/>
            </a:blip>
            <a:stretch>
              <a:fillRect/>
            </a:stretch>
          </p:blipFill>
          <p:spPr>
            <a:xfrm>
              <a:off x="4080" y="2448"/>
              <a:ext cx="144" cy="144"/>
            </a:xfrm>
            <a:prstGeom prst="rect">
              <a:avLst/>
            </a:prstGeom>
            <a:noFill/>
            <a:ln w="9525">
              <a:noFill/>
            </a:ln>
          </p:spPr>
        </p:pic>
        <p:grpSp>
          <p:nvGrpSpPr>
            <p:cNvPr id="30775" name="组合 30774"/>
            <p:cNvGrpSpPr/>
            <p:nvPr/>
          </p:nvGrpSpPr>
          <p:grpSpPr>
            <a:xfrm>
              <a:off x="960" y="182"/>
              <a:ext cx="4176" cy="3572"/>
              <a:chOff x="960" y="182"/>
              <a:chExt cx="4176" cy="3572"/>
            </a:xfrm>
          </p:grpSpPr>
          <p:sp>
            <p:nvSpPr>
              <p:cNvPr id="30776" name="文本框 30775"/>
              <p:cNvSpPr txBox="1"/>
              <p:nvPr/>
            </p:nvSpPr>
            <p:spPr>
              <a:xfrm>
                <a:off x="1104" y="758"/>
                <a:ext cx="528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91431" tIns="45716" rIns="91431" bIns="45716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000" b="1" dirty="0">
                    <a:solidFill>
                      <a:srgbClr val="000066"/>
                    </a:solidFill>
                    <a:latin typeface="Verdana" panose="020B0604030504040204" pitchFamily="34" charset="0"/>
                    <a:ea typeface="黑体" panose="02010609060101010101" pitchFamily="49" charset="-122"/>
                  </a:rPr>
                  <a:t>塔城</a:t>
                </a:r>
                <a:endParaRPr lang="zh-CN" altLang="en-US" sz="2000" b="1" dirty="0">
                  <a:solidFill>
                    <a:srgbClr val="000066"/>
                  </a:solidFill>
                  <a:latin typeface="Verdana" panose="020B0604030504040204" pitchFamily="34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30777" name="文本框 30776"/>
              <p:cNvSpPr txBox="1"/>
              <p:nvPr/>
            </p:nvSpPr>
            <p:spPr>
              <a:xfrm>
                <a:off x="960" y="998"/>
                <a:ext cx="528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91431" tIns="45716" rIns="91431" bIns="45716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000" b="1" dirty="0">
                    <a:solidFill>
                      <a:srgbClr val="000066"/>
                    </a:solidFill>
                    <a:latin typeface="Verdana" panose="020B0604030504040204" pitchFamily="34" charset="0"/>
                    <a:ea typeface="黑体" panose="02010609060101010101" pitchFamily="49" charset="-122"/>
                  </a:rPr>
                  <a:t>伊宁</a:t>
                </a:r>
                <a:endParaRPr lang="zh-CN" altLang="en-US" sz="2000" b="1" dirty="0">
                  <a:solidFill>
                    <a:srgbClr val="000066"/>
                  </a:solidFill>
                  <a:latin typeface="Verdana" panose="020B0604030504040204" pitchFamily="34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30778" name="文本框 30777"/>
              <p:cNvSpPr txBox="1"/>
              <p:nvPr/>
            </p:nvSpPr>
            <p:spPr>
              <a:xfrm>
                <a:off x="1776" y="3168"/>
                <a:ext cx="528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91431" tIns="45716" rIns="91431" bIns="45716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000" b="1" dirty="0">
                    <a:solidFill>
                      <a:srgbClr val="000066"/>
                    </a:solidFill>
                    <a:latin typeface="Verdana" panose="020B0604030504040204" pitchFamily="34" charset="0"/>
                    <a:ea typeface="黑体" panose="02010609060101010101" pitchFamily="49" charset="-122"/>
                  </a:rPr>
                  <a:t>瑞丽</a:t>
                </a:r>
                <a:endParaRPr lang="zh-CN" altLang="en-US" sz="2000" b="1" dirty="0">
                  <a:solidFill>
                    <a:srgbClr val="000066"/>
                  </a:solidFill>
                  <a:latin typeface="Verdana" panose="020B0604030504040204" pitchFamily="34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30779" name="文本框 30778"/>
              <p:cNvSpPr txBox="1"/>
              <p:nvPr/>
            </p:nvSpPr>
            <p:spPr>
              <a:xfrm>
                <a:off x="2208" y="3504"/>
                <a:ext cx="528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91431" tIns="45716" rIns="91431" bIns="45716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000" b="1" dirty="0">
                    <a:solidFill>
                      <a:srgbClr val="000066"/>
                    </a:solidFill>
                    <a:latin typeface="Verdana" panose="020B0604030504040204" pitchFamily="34" charset="0"/>
                    <a:ea typeface="黑体" panose="02010609060101010101" pitchFamily="49" charset="-122"/>
                  </a:rPr>
                  <a:t>河口</a:t>
                </a:r>
                <a:endParaRPr lang="zh-CN" altLang="en-US" sz="2000" b="1" dirty="0">
                  <a:solidFill>
                    <a:srgbClr val="000066"/>
                  </a:solidFill>
                  <a:latin typeface="Verdana" panose="020B0604030504040204" pitchFamily="34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30780" name="文本框 30779"/>
              <p:cNvSpPr txBox="1"/>
              <p:nvPr/>
            </p:nvSpPr>
            <p:spPr>
              <a:xfrm>
                <a:off x="2736" y="3312"/>
                <a:ext cx="528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91431" tIns="45716" rIns="91431" bIns="45716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000" b="1" dirty="0">
                    <a:solidFill>
                      <a:srgbClr val="000066"/>
                    </a:solidFill>
                    <a:latin typeface="Verdana" panose="020B0604030504040204" pitchFamily="34" charset="0"/>
                    <a:ea typeface="黑体" panose="02010609060101010101" pitchFamily="49" charset="-122"/>
                  </a:rPr>
                  <a:t>东兴</a:t>
                </a:r>
                <a:endParaRPr lang="zh-CN" altLang="en-US" sz="2000" b="1" dirty="0">
                  <a:solidFill>
                    <a:srgbClr val="000066"/>
                  </a:solidFill>
                  <a:latin typeface="Verdana" panose="020B0604030504040204" pitchFamily="34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30781" name="文本框 30780"/>
              <p:cNvSpPr txBox="1"/>
              <p:nvPr/>
            </p:nvSpPr>
            <p:spPr>
              <a:xfrm>
                <a:off x="3552" y="576"/>
                <a:ext cx="720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91431" tIns="45716" rIns="91431" bIns="45716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000" b="1" dirty="0">
                    <a:solidFill>
                      <a:srgbClr val="000066"/>
                    </a:solidFill>
                    <a:latin typeface="Verdana" panose="020B0604030504040204" pitchFamily="34" charset="0"/>
                    <a:ea typeface="黑体" panose="02010609060101010101" pitchFamily="49" charset="-122"/>
                  </a:rPr>
                  <a:t>满洲里</a:t>
                </a:r>
                <a:endParaRPr lang="zh-CN" altLang="en-US" sz="2000" b="1" dirty="0">
                  <a:solidFill>
                    <a:srgbClr val="000066"/>
                  </a:solidFill>
                  <a:latin typeface="Verdana" panose="020B0604030504040204" pitchFamily="34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30782" name="文本框 30781"/>
              <p:cNvSpPr txBox="1"/>
              <p:nvPr/>
            </p:nvSpPr>
            <p:spPr>
              <a:xfrm>
                <a:off x="3888" y="182"/>
                <a:ext cx="528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91431" tIns="45716" rIns="91431" bIns="45716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000" b="1" dirty="0">
                    <a:solidFill>
                      <a:srgbClr val="000066"/>
                    </a:solidFill>
                    <a:latin typeface="Verdana" panose="020B0604030504040204" pitchFamily="34" charset="0"/>
                    <a:ea typeface="黑体" panose="02010609060101010101" pitchFamily="49" charset="-122"/>
                  </a:rPr>
                  <a:t>黑河</a:t>
                </a:r>
                <a:endParaRPr lang="zh-CN" altLang="en-US" sz="2000" b="1" dirty="0">
                  <a:solidFill>
                    <a:srgbClr val="000066"/>
                  </a:solidFill>
                  <a:latin typeface="Verdana" panose="020B0604030504040204" pitchFamily="34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30783" name="文本框 30782"/>
              <p:cNvSpPr txBox="1"/>
              <p:nvPr/>
            </p:nvSpPr>
            <p:spPr>
              <a:xfrm>
                <a:off x="4608" y="960"/>
                <a:ext cx="528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91431" tIns="45716" rIns="91431" bIns="45716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000" b="1" dirty="0">
                    <a:solidFill>
                      <a:srgbClr val="000066"/>
                    </a:solidFill>
                    <a:latin typeface="Verdana" panose="020B0604030504040204" pitchFamily="34" charset="0"/>
                    <a:ea typeface="黑体" panose="02010609060101010101" pitchFamily="49" charset="-122"/>
                  </a:rPr>
                  <a:t>珲春</a:t>
                </a:r>
                <a:endParaRPr lang="zh-CN" altLang="en-US" sz="2000" b="1" dirty="0">
                  <a:solidFill>
                    <a:srgbClr val="000066"/>
                  </a:solidFill>
                  <a:latin typeface="Verdana" panose="020B0604030504040204" pitchFamily="34" charset="0"/>
                  <a:ea typeface="黑体" panose="02010609060101010101" pitchFamily="49" charset="-122"/>
                </a:endParaRPr>
              </a:p>
            </p:txBody>
          </p:sp>
        </p:grpSp>
        <p:grpSp>
          <p:nvGrpSpPr>
            <p:cNvPr id="30784" name="组合 30783"/>
            <p:cNvGrpSpPr/>
            <p:nvPr/>
          </p:nvGrpSpPr>
          <p:grpSpPr>
            <a:xfrm>
              <a:off x="768" y="1056"/>
              <a:ext cx="3696" cy="2256"/>
              <a:chOff x="768" y="1056"/>
              <a:chExt cx="3696" cy="2256"/>
            </a:xfrm>
          </p:grpSpPr>
          <p:pic>
            <p:nvPicPr>
              <p:cNvPr id="30785" name="图片 30784" descr="huo4"/>
              <p:cNvPicPr>
                <a:picLocks noChangeAspect="1"/>
              </p:cNvPicPr>
              <p:nvPr/>
            </p:nvPicPr>
            <p:blipFill>
              <a:blip r:embed="rId2">
                <a:biLevel thresh="50000"/>
                <a:grayscl/>
              </a:blip>
              <a:stretch>
                <a:fillRect/>
              </a:stretch>
            </p:blipFill>
            <p:spPr>
              <a:xfrm>
                <a:off x="4320" y="1056"/>
                <a:ext cx="144" cy="144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grpSp>
            <p:nvGrpSpPr>
              <p:cNvPr id="30786" name="组合 30785"/>
              <p:cNvGrpSpPr/>
              <p:nvPr/>
            </p:nvGrpSpPr>
            <p:grpSpPr>
              <a:xfrm>
                <a:off x="768" y="1296"/>
                <a:ext cx="2880" cy="2016"/>
                <a:chOff x="768" y="1296"/>
                <a:chExt cx="2880" cy="2016"/>
              </a:xfrm>
            </p:grpSpPr>
            <p:pic>
              <p:nvPicPr>
                <p:cNvPr id="30787" name="图片 30786" descr="huo4"/>
                <p:cNvPicPr>
                  <a:picLocks noChangeAspect="1"/>
                </p:cNvPicPr>
                <p:nvPr/>
              </p:nvPicPr>
              <p:blipFill>
                <a:blip r:embed="rId2">
                  <a:biLevel thresh="50000"/>
                  <a:grayscl/>
                </a:blip>
                <a:stretch>
                  <a:fillRect/>
                </a:stretch>
              </p:blipFill>
              <p:spPr>
                <a:xfrm>
                  <a:off x="1104" y="1296"/>
                  <a:ext cx="144" cy="14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  <p:pic>
              <p:nvPicPr>
                <p:cNvPr id="30788" name="图片 30787" descr="huo4"/>
                <p:cNvPicPr>
                  <a:picLocks noChangeAspect="1"/>
                </p:cNvPicPr>
                <p:nvPr/>
              </p:nvPicPr>
              <p:blipFill>
                <a:blip r:embed="rId2">
                  <a:biLevel thresh="50000"/>
                  <a:grayscl/>
                </a:blip>
                <a:stretch>
                  <a:fillRect/>
                </a:stretch>
              </p:blipFill>
              <p:spPr>
                <a:xfrm>
                  <a:off x="768" y="2208"/>
                  <a:ext cx="144" cy="14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  <p:pic>
              <p:nvPicPr>
                <p:cNvPr id="30789" name="图片 30788" descr="huo4"/>
                <p:cNvPicPr>
                  <a:picLocks noChangeAspect="1"/>
                </p:cNvPicPr>
                <p:nvPr/>
              </p:nvPicPr>
              <p:blipFill>
                <a:blip r:embed="rId2">
                  <a:biLevel thresh="50000"/>
                  <a:grayscl/>
                </a:blip>
                <a:stretch>
                  <a:fillRect/>
                </a:stretch>
              </p:blipFill>
              <p:spPr>
                <a:xfrm>
                  <a:off x="2064" y="1872"/>
                  <a:ext cx="144" cy="14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  <p:pic>
              <p:nvPicPr>
                <p:cNvPr id="30790" name="图片 30789" descr="huo4"/>
                <p:cNvPicPr>
                  <a:picLocks noChangeAspect="1"/>
                </p:cNvPicPr>
                <p:nvPr/>
              </p:nvPicPr>
              <p:blipFill>
                <a:blip r:embed="rId2">
                  <a:biLevel thresh="50000"/>
                  <a:grayscl/>
                </a:blip>
                <a:stretch>
                  <a:fillRect/>
                </a:stretch>
              </p:blipFill>
              <p:spPr>
                <a:xfrm>
                  <a:off x="2400" y="3168"/>
                  <a:ext cx="144" cy="14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  <p:pic>
              <p:nvPicPr>
                <p:cNvPr id="30791" name="图片 30790" descr="huo4"/>
                <p:cNvPicPr>
                  <a:picLocks noChangeAspect="1"/>
                </p:cNvPicPr>
                <p:nvPr/>
              </p:nvPicPr>
              <p:blipFill>
                <a:blip r:embed="rId2">
                  <a:biLevel thresh="50000"/>
                  <a:grayscl/>
                </a:blip>
                <a:stretch>
                  <a:fillRect/>
                </a:stretch>
              </p:blipFill>
              <p:spPr>
                <a:xfrm>
                  <a:off x="3216" y="1488"/>
                  <a:ext cx="144" cy="14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  <p:pic>
              <p:nvPicPr>
                <p:cNvPr id="30792" name="图片 30791" descr="huo4"/>
                <p:cNvPicPr>
                  <a:picLocks noChangeAspect="1"/>
                </p:cNvPicPr>
                <p:nvPr/>
              </p:nvPicPr>
              <p:blipFill>
                <a:blip r:embed="rId2">
                  <a:biLevel thresh="50000"/>
                  <a:grayscl/>
                </a:blip>
                <a:stretch>
                  <a:fillRect/>
                </a:stretch>
              </p:blipFill>
              <p:spPr>
                <a:xfrm>
                  <a:off x="2688" y="1728"/>
                  <a:ext cx="144" cy="14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  <p:pic>
              <p:nvPicPr>
                <p:cNvPr id="30793" name="图片 30792" descr="huo4"/>
                <p:cNvPicPr>
                  <a:picLocks noChangeAspect="1"/>
                </p:cNvPicPr>
                <p:nvPr/>
              </p:nvPicPr>
              <p:blipFill>
                <a:blip r:embed="rId2">
                  <a:biLevel thresh="50000"/>
                  <a:grayscl/>
                </a:blip>
                <a:stretch>
                  <a:fillRect/>
                </a:stretch>
              </p:blipFill>
              <p:spPr>
                <a:xfrm>
                  <a:off x="3504" y="1920"/>
                  <a:ext cx="144" cy="14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  <p:pic>
              <p:nvPicPr>
                <p:cNvPr id="30794" name="图片 30793" descr="huo4"/>
                <p:cNvPicPr>
                  <a:picLocks noChangeAspect="1"/>
                </p:cNvPicPr>
                <p:nvPr/>
              </p:nvPicPr>
              <p:blipFill>
                <a:blip r:embed="rId2">
                  <a:biLevel thresh="50000"/>
                  <a:grayscl/>
                </a:blip>
                <a:stretch>
                  <a:fillRect/>
                </a:stretch>
              </p:blipFill>
              <p:spPr>
                <a:xfrm>
                  <a:off x="3360" y="2832"/>
                  <a:ext cx="144" cy="14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  <p:pic>
              <p:nvPicPr>
                <p:cNvPr id="30795" name="图片 30794" descr="huo4"/>
                <p:cNvPicPr>
                  <a:picLocks noChangeAspect="1"/>
                </p:cNvPicPr>
                <p:nvPr/>
              </p:nvPicPr>
              <p:blipFill>
                <a:blip r:embed="rId2">
                  <a:biLevel thresh="50000"/>
                  <a:grayscl/>
                </a:blip>
                <a:stretch>
                  <a:fillRect/>
                </a:stretch>
              </p:blipFill>
              <p:spPr>
                <a:xfrm>
                  <a:off x="2928" y="3024"/>
                  <a:ext cx="144" cy="14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  <p:pic>
              <p:nvPicPr>
                <p:cNvPr id="30796" name="图片 30795" descr="huo4"/>
                <p:cNvPicPr>
                  <a:picLocks noChangeAspect="1"/>
                </p:cNvPicPr>
                <p:nvPr/>
              </p:nvPicPr>
              <p:blipFill>
                <a:blip r:embed="rId2">
                  <a:biLevel thresh="50000"/>
                  <a:grayscl/>
                </a:blip>
                <a:stretch>
                  <a:fillRect/>
                </a:stretch>
              </p:blipFill>
              <p:spPr>
                <a:xfrm>
                  <a:off x="3216" y="2208"/>
                  <a:ext cx="144" cy="14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</p:grpSp>
        </p:grpSp>
        <p:grpSp>
          <p:nvGrpSpPr>
            <p:cNvPr id="30797" name="组合 30796"/>
            <p:cNvGrpSpPr/>
            <p:nvPr/>
          </p:nvGrpSpPr>
          <p:grpSpPr>
            <a:xfrm>
              <a:off x="720" y="1152"/>
              <a:ext cx="4128" cy="2362"/>
              <a:chOff x="672" y="1104"/>
              <a:chExt cx="4128" cy="2362"/>
            </a:xfrm>
          </p:grpSpPr>
          <p:sp>
            <p:nvSpPr>
              <p:cNvPr id="30798" name="文本框 30797"/>
              <p:cNvSpPr txBox="1"/>
              <p:nvPr/>
            </p:nvSpPr>
            <p:spPr>
              <a:xfrm>
                <a:off x="816" y="1392"/>
                <a:ext cx="1056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91431" tIns="45716" rIns="91431" bIns="45716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000" b="1" dirty="0">
                    <a:solidFill>
                      <a:srgbClr val="0000CC"/>
                    </a:solidFill>
                    <a:latin typeface="Verdana" panose="020B0604030504040204" pitchFamily="34" charset="0"/>
                    <a:ea typeface="黑体" panose="02010609060101010101" pitchFamily="49" charset="-122"/>
                  </a:rPr>
                  <a:t>乌鲁木齐</a:t>
                </a:r>
                <a:endParaRPr lang="zh-CN" altLang="en-US" sz="2000" b="1" dirty="0">
                  <a:solidFill>
                    <a:srgbClr val="0000CC"/>
                  </a:solidFill>
                  <a:latin typeface="Verdana" panose="020B0604030504040204" pitchFamily="34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30799" name="文本框 30798"/>
              <p:cNvSpPr txBox="1"/>
              <p:nvPr/>
            </p:nvSpPr>
            <p:spPr>
              <a:xfrm>
                <a:off x="672" y="2304"/>
                <a:ext cx="576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91431" tIns="45716" rIns="91431" bIns="45716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000" b="1" dirty="0">
                    <a:solidFill>
                      <a:srgbClr val="0000CC"/>
                    </a:solidFill>
                    <a:latin typeface="Verdana" panose="020B0604030504040204" pitchFamily="34" charset="0"/>
                    <a:ea typeface="黑体" panose="02010609060101010101" pitchFamily="49" charset="-122"/>
                  </a:rPr>
                  <a:t>拉萨</a:t>
                </a:r>
                <a:endParaRPr lang="zh-CN" altLang="en-US" sz="2000" b="1" dirty="0">
                  <a:solidFill>
                    <a:srgbClr val="0000CC"/>
                  </a:solidFill>
                  <a:latin typeface="Verdana" panose="020B0604030504040204" pitchFamily="34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30800" name="文本框 30799"/>
              <p:cNvSpPr txBox="1"/>
              <p:nvPr/>
            </p:nvSpPr>
            <p:spPr>
              <a:xfrm>
                <a:off x="2256" y="3216"/>
                <a:ext cx="576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91431" tIns="45716" rIns="91431" bIns="45716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000" b="1" dirty="0">
                    <a:solidFill>
                      <a:srgbClr val="0000CC"/>
                    </a:solidFill>
                    <a:latin typeface="Verdana" panose="020B0604030504040204" pitchFamily="34" charset="0"/>
                    <a:ea typeface="黑体" panose="02010609060101010101" pitchFamily="49" charset="-122"/>
                  </a:rPr>
                  <a:t>昆明</a:t>
                </a:r>
                <a:endParaRPr lang="zh-CN" altLang="en-US" sz="2000" b="1" dirty="0">
                  <a:solidFill>
                    <a:srgbClr val="0000CC"/>
                  </a:solidFill>
                  <a:latin typeface="Verdana" panose="020B0604030504040204" pitchFamily="34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30801" name="文本框 30800"/>
              <p:cNvSpPr txBox="1"/>
              <p:nvPr/>
            </p:nvSpPr>
            <p:spPr>
              <a:xfrm>
                <a:off x="2784" y="3072"/>
                <a:ext cx="576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91431" tIns="45716" rIns="91431" bIns="45716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000" b="1" dirty="0">
                    <a:solidFill>
                      <a:srgbClr val="0000CC"/>
                    </a:solidFill>
                    <a:latin typeface="Verdana" panose="020B0604030504040204" pitchFamily="34" charset="0"/>
                    <a:ea typeface="黑体" panose="02010609060101010101" pitchFamily="49" charset="-122"/>
                  </a:rPr>
                  <a:t>贵阳</a:t>
                </a:r>
                <a:endParaRPr lang="zh-CN" altLang="en-US" sz="2000" b="1" dirty="0">
                  <a:solidFill>
                    <a:srgbClr val="0000CC"/>
                  </a:solidFill>
                  <a:latin typeface="Verdana" panose="020B0604030504040204" pitchFamily="34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30802" name="文本框 30801"/>
              <p:cNvSpPr txBox="1"/>
              <p:nvPr/>
            </p:nvSpPr>
            <p:spPr>
              <a:xfrm>
                <a:off x="3264" y="2880"/>
                <a:ext cx="576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91431" tIns="45716" rIns="91431" bIns="45716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000" b="1" dirty="0">
                    <a:solidFill>
                      <a:srgbClr val="0000CC"/>
                    </a:solidFill>
                    <a:latin typeface="Verdana" panose="020B0604030504040204" pitchFamily="34" charset="0"/>
                    <a:ea typeface="黑体" panose="02010609060101010101" pitchFamily="49" charset="-122"/>
                  </a:rPr>
                  <a:t>长沙</a:t>
                </a:r>
                <a:endParaRPr lang="zh-CN" altLang="en-US" sz="2000" b="1" dirty="0">
                  <a:solidFill>
                    <a:srgbClr val="0000CC"/>
                  </a:solidFill>
                  <a:latin typeface="Verdana" panose="020B0604030504040204" pitchFamily="34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30803" name="文本框 30802"/>
              <p:cNvSpPr txBox="1"/>
              <p:nvPr/>
            </p:nvSpPr>
            <p:spPr>
              <a:xfrm>
                <a:off x="1920" y="1968"/>
                <a:ext cx="576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91431" tIns="45716" rIns="91431" bIns="45716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000" b="1" dirty="0">
                    <a:solidFill>
                      <a:srgbClr val="0000CC"/>
                    </a:solidFill>
                    <a:latin typeface="Verdana" panose="020B0604030504040204" pitchFamily="34" charset="0"/>
                    <a:ea typeface="黑体" panose="02010609060101010101" pitchFamily="49" charset="-122"/>
                  </a:rPr>
                  <a:t>西宁</a:t>
                </a:r>
                <a:endParaRPr lang="zh-CN" altLang="en-US" sz="2000" b="1" dirty="0">
                  <a:solidFill>
                    <a:srgbClr val="0000CC"/>
                  </a:solidFill>
                  <a:latin typeface="Verdana" panose="020B0604030504040204" pitchFamily="34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30804" name="文本框 30803"/>
              <p:cNvSpPr txBox="1"/>
              <p:nvPr/>
            </p:nvSpPr>
            <p:spPr>
              <a:xfrm>
                <a:off x="2544" y="1824"/>
                <a:ext cx="576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91431" tIns="45716" rIns="91431" bIns="45716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000" b="1" dirty="0">
                    <a:solidFill>
                      <a:srgbClr val="0000CC"/>
                    </a:solidFill>
                    <a:latin typeface="Verdana" panose="020B0604030504040204" pitchFamily="34" charset="0"/>
                    <a:ea typeface="黑体" panose="02010609060101010101" pitchFamily="49" charset="-122"/>
                  </a:rPr>
                  <a:t>银川</a:t>
                </a:r>
                <a:endParaRPr lang="zh-CN" altLang="en-US" sz="2000" b="1" dirty="0">
                  <a:solidFill>
                    <a:srgbClr val="0000CC"/>
                  </a:solidFill>
                  <a:latin typeface="Verdana" panose="020B0604030504040204" pitchFamily="34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30805" name="文本框 30804"/>
              <p:cNvSpPr txBox="1"/>
              <p:nvPr/>
            </p:nvSpPr>
            <p:spPr>
              <a:xfrm>
                <a:off x="2928" y="1536"/>
                <a:ext cx="816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91431" tIns="45716" rIns="91431" bIns="45716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000" b="1" dirty="0">
                    <a:solidFill>
                      <a:srgbClr val="0000CC"/>
                    </a:solidFill>
                    <a:latin typeface="Verdana" panose="020B0604030504040204" pitchFamily="34" charset="0"/>
                    <a:ea typeface="黑体" panose="02010609060101010101" pitchFamily="49" charset="-122"/>
                  </a:rPr>
                  <a:t>呼和浩特</a:t>
                </a:r>
                <a:endParaRPr lang="zh-CN" altLang="en-US" sz="2000" b="1" dirty="0">
                  <a:solidFill>
                    <a:srgbClr val="0000CC"/>
                  </a:solidFill>
                  <a:latin typeface="Verdana" panose="020B0604030504040204" pitchFamily="34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30806" name="文本框 30805"/>
              <p:cNvSpPr txBox="1"/>
              <p:nvPr/>
            </p:nvSpPr>
            <p:spPr>
              <a:xfrm>
                <a:off x="4224" y="1104"/>
                <a:ext cx="576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91431" tIns="45716" rIns="91431" bIns="45716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000" b="1" dirty="0">
                    <a:solidFill>
                      <a:srgbClr val="0000CC"/>
                    </a:solidFill>
                    <a:latin typeface="Verdana" panose="020B0604030504040204" pitchFamily="34" charset="0"/>
                    <a:ea typeface="黑体" panose="02010609060101010101" pitchFamily="49" charset="-122"/>
                  </a:rPr>
                  <a:t>长春</a:t>
                </a:r>
                <a:endParaRPr lang="zh-CN" altLang="en-US" sz="2000" b="1" dirty="0">
                  <a:solidFill>
                    <a:srgbClr val="0000CC"/>
                  </a:solidFill>
                  <a:latin typeface="Verdana" panose="020B0604030504040204" pitchFamily="34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30807" name="文本框 30806"/>
              <p:cNvSpPr txBox="1"/>
              <p:nvPr/>
            </p:nvSpPr>
            <p:spPr>
              <a:xfrm>
                <a:off x="3120" y="2304"/>
                <a:ext cx="576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91431" tIns="45716" rIns="91431" bIns="45716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000" b="1" dirty="0">
                    <a:solidFill>
                      <a:srgbClr val="0000CC"/>
                    </a:solidFill>
                    <a:latin typeface="Verdana" panose="020B0604030504040204" pitchFamily="34" charset="0"/>
                    <a:ea typeface="黑体" panose="02010609060101010101" pitchFamily="49" charset="-122"/>
                  </a:rPr>
                  <a:t>西安</a:t>
                </a:r>
                <a:endParaRPr lang="zh-CN" altLang="en-US" sz="2000" b="1" dirty="0">
                  <a:solidFill>
                    <a:srgbClr val="0000CC"/>
                  </a:solidFill>
                  <a:latin typeface="Verdana" panose="020B0604030504040204" pitchFamily="34" charset="0"/>
                  <a:ea typeface="黑体" panose="02010609060101010101" pitchFamily="49" charset="-122"/>
                </a:endParaRPr>
              </a:p>
            </p:txBody>
          </p:sp>
        </p:grpSp>
      </p:grpSp>
      <p:sp>
        <p:nvSpPr>
          <p:cNvPr id="30808" name="文本框 30807"/>
          <p:cNvSpPr txBox="1"/>
          <p:nvPr/>
        </p:nvSpPr>
        <p:spPr>
          <a:xfrm>
            <a:off x="1676400" y="1295400"/>
            <a:ext cx="4876800" cy="58229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91431" tIns="45716" rIns="91431" bIns="45716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沿海开放城市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---14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个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09" name="文本框 30808"/>
          <p:cNvSpPr txBox="1"/>
          <p:nvPr/>
        </p:nvSpPr>
        <p:spPr>
          <a:xfrm>
            <a:off x="1676400" y="1828800"/>
            <a:ext cx="4876800" cy="58229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91431" tIns="45716" rIns="91431" bIns="45716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沿海经济开放区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---4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个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10" name="文本框 30809"/>
          <p:cNvSpPr txBox="1"/>
          <p:nvPr/>
        </p:nvSpPr>
        <p:spPr>
          <a:xfrm>
            <a:off x="1676400" y="2362200"/>
            <a:ext cx="4876800" cy="58229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91431" tIns="45716" rIns="91431" bIns="45716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内 地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11" name="文本框 30810"/>
          <p:cNvSpPr txBox="1"/>
          <p:nvPr/>
        </p:nvSpPr>
        <p:spPr>
          <a:xfrm>
            <a:off x="1905000" y="4633913"/>
            <a:ext cx="1447800" cy="2059940"/>
          </a:xfrm>
          <a:prstGeom prst="rect">
            <a:avLst/>
          </a:prstGeom>
          <a:solidFill>
            <a:schemeClr val="bg1"/>
          </a:solidFill>
          <a:ln w="2857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31" tIns="45716" rIns="91431" bIns="45716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多层次</a:t>
            </a:r>
            <a:endParaRPr lang="zh-CN" altLang="en-US" sz="3200" b="1" dirty="0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多渠道</a:t>
            </a:r>
            <a:endParaRPr lang="zh-CN" altLang="en-US" sz="3200" b="1" dirty="0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多形式</a:t>
            </a:r>
            <a:endParaRPr lang="zh-CN" altLang="en-US" sz="3200" b="1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0812" name="矩形标注 30811"/>
          <p:cNvSpPr/>
          <p:nvPr/>
        </p:nvSpPr>
        <p:spPr>
          <a:xfrm>
            <a:off x="8915400" y="4114800"/>
            <a:ext cx="1752600" cy="685800"/>
          </a:xfrm>
          <a:prstGeom prst="wedgeRectCallout">
            <a:avLst>
              <a:gd name="adj1" fmla="val -71921"/>
              <a:gd name="adj2" fmla="val -87269"/>
            </a:avLst>
          </a:prstGeom>
          <a:solidFill>
            <a:srgbClr val="0000FF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31" tIns="45716" rIns="91431" bIns="45716"/>
          <a:p>
            <a:pPr algn="ctr"/>
            <a:r>
              <a:rPr lang="zh-CN" altLang="en-US" sz="3600" b="1" dirty="0">
                <a:solidFill>
                  <a:schemeClr val="hlink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浦东</a:t>
            </a:r>
            <a:endParaRPr lang="zh-CN" altLang="en-US" sz="3600" b="1">
              <a:solidFill>
                <a:schemeClr val="hlink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4" name="Group 25"/>
          <p:cNvGrpSpPr/>
          <p:nvPr/>
        </p:nvGrpSpPr>
        <p:grpSpPr>
          <a:xfrm>
            <a:off x="7696200" y="2667000"/>
            <a:ext cx="2971800" cy="3810000"/>
            <a:chOff x="4080" y="1680"/>
            <a:chExt cx="1872" cy="2400"/>
          </a:xfrm>
        </p:grpSpPr>
        <p:sp>
          <p:nvSpPr>
            <p:cNvPr id="30814" name="AutoShape 26"/>
            <p:cNvSpPr/>
            <p:nvPr/>
          </p:nvSpPr>
          <p:spPr>
            <a:xfrm>
              <a:off x="4080" y="3792"/>
              <a:ext cx="720" cy="288"/>
            </a:xfrm>
            <a:prstGeom prst="wedgeRectCallout">
              <a:avLst>
                <a:gd name="adj1" fmla="val -70694"/>
                <a:gd name="adj2" fmla="val -118403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/>
              <a:r>
                <a:rPr lang="zh-CN" altLang="en-US" sz="2400" b="1" dirty="0">
                  <a:solidFill>
                    <a:srgbClr val="0033CC"/>
                  </a:solidFill>
                  <a:latin typeface="Verdana" panose="020B0604030504040204" pitchFamily="34" charset="0"/>
                  <a:ea typeface="黑体" panose="02010609060101010101" pitchFamily="49" charset="-122"/>
                </a:rPr>
                <a:t>珠三角</a:t>
              </a:r>
              <a:endParaRPr lang="zh-CN" altLang="en-US" sz="2400" b="1" dirty="0">
                <a:solidFill>
                  <a:srgbClr val="0033CC"/>
                </a:solidFill>
                <a:latin typeface="Verdana" panose="020B060403050404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30815" name="AutoShape 27"/>
            <p:cNvSpPr/>
            <p:nvPr/>
          </p:nvSpPr>
          <p:spPr>
            <a:xfrm>
              <a:off x="4704" y="3408"/>
              <a:ext cx="720" cy="288"/>
            </a:xfrm>
            <a:prstGeom prst="wedgeRectCallout">
              <a:avLst>
                <a:gd name="adj1" fmla="val -70694"/>
                <a:gd name="adj2" fmla="val -118403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/>
              <a:r>
                <a:rPr lang="zh-CN" altLang="en-US" sz="2400" b="1" dirty="0">
                  <a:solidFill>
                    <a:srgbClr val="0033CC"/>
                  </a:solidFill>
                  <a:latin typeface="Verdana" panose="020B0604030504040204" pitchFamily="34" charset="0"/>
                  <a:ea typeface="黑体" panose="02010609060101010101" pitchFamily="49" charset="-122"/>
                </a:rPr>
                <a:t>闽东南</a:t>
              </a:r>
              <a:endParaRPr lang="zh-CN" altLang="en-US" sz="2400" b="1" dirty="0">
                <a:solidFill>
                  <a:srgbClr val="0033CC"/>
                </a:solidFill>
                <a:latin typeface="Verdana" panose="020B060403050404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30816" name="AutoShape 28"/>
            <p:cNvSpPr/>
            <p:nvPr/>
          </p:nvSpPr>
          <p:spPr>
            <a:xfrm>
              <a:off x="5088" y="2112"/>
              <a:ext cx="720" cy="288"/>
            </a:xfrm>
            <a:prstGeom prst="wedgeRectCallout">
              <a:avLst>
                <a:gd name="adj1" fmla="val -97778"/>
                <a:gd name="adj2" fmla="val 56250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/>
              <a:r>
                <a:rPr lang="zh-CN" altLang="en-US" sz="2400" b="1" dirty="0">
                  <a:solidFill>
                    <a:srgbClr val="0033CC"/>
                  </a:solidFill>
                  <a:latin typeface="Verdana" panose="020B0604030504040204" pitchFamily="34" charset="0"/>
                  <a:ea typeface="黑体" panose="02010609060101010101" pitchFamily="49" charset="-122"/>
                </a:rPr>
                <a:t>长三角</a:t>
              </a:r>
              <a:endParaRPr lang="zh-CN" altLang="en-US" sz="2400" b="1" dirty="0">
                <a:solidFill>
                  <a:srgbClr val="0033CC"/>
                </a:solidFill>
                <a:latin typeface="Verdana" panose="020B060403050404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30817" name="AutoShape 29"/>
            <p:cNvSpPr/>
            <p:nvPr/>
          </p:nvSpPr>
          <p:spPr>
            <a:xfrm>
              <a:off x="4944" y="1680"/>
              <a:ext cx="1008" cy="288"/>
            </a:xfrm>
            <a:prstGeom prst="wedgeRectCallout">
              <a:avLst>
                <a:gd name="adj1" fmla="val -80157"/>
                <a:gd name="adj2" fmla="val -98611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/>
              <a:r>
                <a:rPr lang="zh-CN" altLang="en-US" sz="2400" b="1" dirty="0">
                  <a:solidFill>
                    <a:srgbClr val="0033CC"/>
                  </a:solidFill>
                  <a:latin typeface="Verdana" panose="020B0604030504040204" pitchFamily="34" charset="0"/>
                  <a:ea typeface="黑体" panose="02010609060101010101" pitchFamily="49" charset="-122"/>
                </a:rPr>
                <a:t>环渤海</a:t>
              </a:r>
              <a:endParaRPr lang="zh-CN" altLang="en-US" sz="2400" b="1" dirty="0">
                <a:solidFill>
                  <a:srgbClr val="0033CC"/>
                </a:solidFill>
                <a:latin typeface="Verdana" panose="020B0604030504040204" pitchFamily="34" charset="0"/>
                <a:ea typeface="黑体" panose="02010609060101010101" pitchFamily="49" charset="-122"/>
              </a:endParaRPr>
            </a:p>
          </p:txBody>
        </p:sp>
      </p:grpSp>
      <p:sp>
        <p:nvSpPr>
          <p:cNvPr id="30819" name="文本框 30818"/>
          <p:cNvSpPr txBox="1"/>
          <p:nvPr/>
        </p:nvSpPr>
        <p:spPr>
          <a:xfrm>
            <a:off x="1676400" y="76200"/>
            <a:ext cx="4876800" cy="58229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91431" tIns="45716" rIns="91431" bIns="45716">
            <a:spAutoFit/>
          </a:bodyPr>
          <a:p>
            <a:pPr>
              <a:spcBef>
                <a:spcPct val="50000"/>
              </a:spcBef>
            </a:pPr>
            <a:r>
              <a:rPr lang="en-US" altLang="en-US" sz="3200" b="1" err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对外开放进程</a:t>
            </a:r>
            <a:endParaRPr lang="en-US" altLang="zh-CN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0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0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0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30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0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0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30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30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30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30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0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30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30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30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30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30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0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30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30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30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30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30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30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500"/>
                                        <p:tgtEl>
                                          <p:spTgt spid="30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1" grpId="0" bldLvl="0" animBg="1"/>
      <p:bldP spid="30732" grpId="0" bldLvl="0" animBg="1"/>
      <p:bldP spid="30808" grpId="0" bldLvl="0" animBg="1"/>
      <p:bldP spid="30809" grpId="0" bldLvl="0" animBg="1"/>
      <p:bldP spid="30810" grpId="0" bldLvl="0" animBg="1"/>
      <p:bldP spid="30811" grpId="0" bldLvl="0" animBg="1"/>
      <p:bldP spid="30812" grpId="0" bldLvl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1746" name="Picture 2" descr="Img14806476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38400" y="152400"/>
            <a:ext cx="6624638" cy="4537075"/>
          </a:xfrm>
          <a:prstGeom prst="rect">
            <a:avLst/>
          </a:prstGeom>
          <a:noFill/>
          <a:ln w="952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31747" name="Rectangle 3"/>
          <p:cNvSpPr/>
          <p:nvPr/>
        </p:nvSpPr>
        <p:spPr>
          <a:xfrm>
            <a:off x="1828800" y="4718368"/>
            <a:ext cx="8382000" cy="1713865"/>
          </a:xfrm>
          <a:prstGeom prst="rect">
            <a:avLst/>
          </a:prstGeom>
          <a:noFill/>
          <a:ln w="9525">
            <a:noFill/>
          </a:ln>
        </p:spPr>
        <p:txBody>
          <a:bodyPr lIns="91431" tIns="45716" rIns="91431" bIns="45716" anchor="ctr">
            <a:spAutoFit/>
          </a:bodyPr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chemeClr val="hlink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3200" b="1" dirty="0">
                <a:solidFill>
                  <a:schemeClr val="hlink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走出去”战略：</a:t>
            </a: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海尔公司在</a:t>
            </a:r>
            <a:r>
              <a:rPr lang="en-US" altLang="zh-CN" sz="28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17</a:t>
            </a: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个国家拥有</a:t>
            </a:r>
            <a:r>
              <a:rPr lang="en-US" altLang="zh-CN" sz="28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7</a:t>
            </a: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万多名员工，在全球范围内建立了设计、制造、营销“三位一体”的模式，享誉世界。</a:t>
            </a:r>
            <a:r>
              <a:rPr lang="zh-CN" altLang="en-US" sz="24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2400" b="1" dirty="0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748" name="Text Box 5"/>
          <p:cNvSpPr txBox="1"/>
          <p:nvPr/>
        </p:nvSpPr>
        <p:spPr>
          <a:xfrm>
            <a:off x="9296400" y="457200"/>
            <a:ext cx="647700" cy="4029710"/>
          </a:xfrm>
          <a:prstGeom prst="rect">
            <a:avLst/>
          </a:prstGeom>
          <a:noFill/>
          <a:ln w="9525">
            <a:noFill/>
          </a:ln>
        </p:spPr>
        <p:txBody>
          <a:bodyPr lIns="91431" tIns="45716" rIns="91431" bIns="45716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美国纽约海尔大厦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31749" name="Picture 5" descr="ac754782eded2bb10cf4d2cb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1400" y="533400"/>
            <a:ext cx="1717675" cy="19161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2770" name="图片 32769" descr="t01d0ee09786679007f"/>
          <p:cNvPicPr>
            <a:picLocks noChangeAspect="1"/>
          </p:cNvPicPr>
          <p:nvPr/>
        </p:nvPicPr>
        <p:blipFill>
          <a:blip r:embed="rId1"/>
          <a:srcRect t="14583"/>
          <a:stretch>
            <a:fillRect/>
          </a:stretch>
        </p:blipFill>
        <p:spPr>
          <a:xfrm>
            <a:off x="1752600" y="3505200"/>
            <a:ext cx="8534400" cy="3352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771" name="图片 32770" descr="1505395618-0"/>
          <p:cNvPicPr>
            <a:picLocks noChangeAspect="1"/>
          </p:cNvPicPr>
          <p:nvPr/>
        </p:nvPicPr>
        <p:blipFill>
          <a:blip r:embed="rId2"/>
          <a:srcRect b="10843"/>
          <a:stretch>
            <a:fillRect/>
          </a:stretch>
        </p:blipFill>
        <p:spPr>
          <a:xfrm>
            <a:off x="1828800" y="152400"/>
            <a:ext cx="8458200" cy="3276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2" name="文本框 32771"/>
          <p:cNvSpPr txBox="1"/>
          <p:nvPr/>
        </p:nvSpPr>
        <p:spPr>
          <a:xfrm>
            <a:off x="1676400" y="3441700"/>
            <a:ext cx="8686800" cy="344614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  </a:t>
            </a:r>
            <a:r>
              <a:rPr lang="zh-CN" altLang="en-US" sz="2800" b="1" dirty="0">
                <a:solidFill>
                  <a:schemeClr val="hlink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中国自由贸易区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，以贸易自由化、便利化为主的多功能经济性特区。意义堪与</a:t>
            </a:r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80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年代建立</a:t>
            </a:r>
            <a:r>
              <a:rPr lang="zh-CN" altLang="en-US" sz="2800" b="1" u="sng" dirty="0">
                <a:solidFill>
                  <a:schemeClr val="hlink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深圳特区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和</a:t>
            </a:r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90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年代开发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  <a:hlinkClick r:id="rId3"/>
              </a:rPr>
              <a:t>浦东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两大事件相媲美。自贸区核心是营造一个符合国际惯例的，具有国际竞争力的国际商业环境。通过进一步扩大开放，用市场机制、国际惯例来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倒逼传统管理体制，加快简政放权、行政体制改革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。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 bldLvl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标题 34817"/>
          <p:cNvSpPr>
            <a:spLocks noGrp="1"/>
          </p:cNvSpPr>
          <p:nvPr>
            <p:ph type="title"/>
          </p:nvPr>
        </p:nvSpPr>
        <p:spPr/>
        <p:txBody>
          <a:bodyPr anchor="ctr"/>
          <a:p>
            <a:endParaRPr dirty="0"/>
          </a:p>
        </p:txBody>
      </p:sp>
      <p:pic>
        <p:nvPicPr>
          <p:cNvPr id="34819" name="图片 37"/>
          <p:cNvPicPr>
            <a:picLocks noChangeAspect="1"/>
          </p:cNvPicPr>
          <p:nvPr>
            <p:ph type="body" idx="1"/>
          </p:nvPr>
        </p:nvPicPr>
        <p:blipFill>
          <a:blip r:embed="rId1"/>
          <a:stretch>
            <a:fillRect/>
          </a:stretch>
        </p:blipFill>
        <p:spPr>
          <a:xfrm>
            <a:off x="1676400" y="457200"/>
            <a:ext cx="4495800" cy="3048000"/>
          </a:xfrm>
        </p:spPr>
      </p:pic>
      <p:grpSp>
        <p:nvGrpSpPr>
          <p:cNvPr id="34820" name="组合 34819"/>
          <p:cNvGrpSpPr/>
          <p:nvPr/>
        </p:nvGrpSpPr>
        <p:grpSpPr>
          <a:xfrm>
            <a:off x="1524000" y="533400"/>
            <a:ext cx="9144000" cy="6172200"/>
            <a:chOff x="0" y="1026"/>
            <a:chExt cx="5760" cy="3311"/>
          </a:xfrm>
        </p:grpSpPr>
        <p:pic>
          <p:nvPicPr>
            <p:cNvPr id="34821" name="图片 34820" descr="u=4043774429,1437832999&amp;fm=21&amp;gp=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48" y="1026"/>
              <a:ext cx="2812" cy="221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4822" name="图片 34821" descr="P02014101736195267146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2676"/>
              <a:ext cx="5760" cy="1661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文本占位符 33793"/>
          <p:cNvSpPr>
            <a:spLocks noGrp="1"/>
          </p:cNvSpPr>
          <p:nvPr>
            <p:ph type="body" idx="1"/>
          </p:nvPr>
        </p:nvSpPr>
        <p:spPr>
          <a:xfrm>
            <a:off x="1752600" y="609600"/>
            <a:ext cx="3886200" cy="1066800"/>
          </a:xfrm>
        </p:spPr>
        <p:txBody>
          <a:bodyPr/>
          <a:p>
            <a:pPr>
              <a:lnSpc>
                <a:spcPct val="90000"/>
              </a:lnSpc>
              <a:buNone/>
            </a:pP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b="1" dirty="0">
                <a:ea typeface="黑体" panose="02010609060101010101" pitchFamily="49" charset="-122"/>
              </a:rPr>
              <a:t>“</a:t>
            </a:r>
            <a:r>
              <a:rPr lang="zh-CN" altLang="en-US" b="1" dirty="0">
                <a:ea typeface="黑体" panose="02010609060101010101" pitchFamily="49" charset="-122"/>
              </a:rPr>
              <a:t>坚持改革开放是</a:t>
            </a:r>
            <a:endParaRPr lang="zh-CN" altLang="en-US" b="1" dirty="0">
              <a:ea typeface="黑体" panose="02010609060101010101" pitchFamily="49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b="1" dirty="0">
                <a:ea typeface="黑体" panose="02010609060101010101" pitchFamily="49" charset="-122"/>
              </a:rPr>
              <a:t>决定中国命运的一招”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       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3795" name="图片 33794" descr="图片2"/>
          <p:cNvPicPr>
            <a:picLocks noChangeAspect="1"/>
          </p:cNvPicPr>
          <p:nvPr/>
        </p:nvPicPr>
        <p:blipFill>
          <a:blip r:embed="rId1"/>
          <a:srcRect l="5154" t="12820"/>
          <a:stretch>
            <a:fillRect/>
          </a:stretch>
        </p:blipFill>
        <p:spPr>
          <a:xfrm>
            <a:off x="5791200" y="304800"/>
            <a:ext cx="4724400" cy="2590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3796" name="Picture 2" descr="http://pic.66wz.com/0/00/81/55/815564_9653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2547938"/>
            <a:ext cx="4352925" cy="43100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797" name="矩形 33796"/>
          <p:cNvSpPr/>
          <p:nvPr/>
        </p:nvSpPr>
        <p:spPr>
          <a:xfrm>
            <a:off x="6019800" y="3200400"/>
            <a:ext cx="4343400" cy="18148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Arial" panose="020B0604020202020204" pitchFamily="34" charset="0"/>
                <a:ea typeface="黑体" panose="02010609060101010101" pitchFamily="49" charset="-122"/>
              </a:rPr>
              <a:t>全国各族人民要坚定不移走改革开放的强国之路，做到改革不停顿、          做到开放不止步</a:t>
            </a:r>
            <a:r>
              <a:rPr lang="zh-CN" altLang="en-US" b="1" dirty="0">
                <a:latin typeface="Arial" panose="020B0604020202020204" pitchFamily="34" charset="0"/>
              </a:rPr>
              <a:t>。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sp>
        <p:nvSpPr>
          <p:cNvPr id="33799" name="文本框 33798"/>
          <p:cNvSpPr txBox="1"/>
          <p:nvPr/>
        </p:nvSpPr>
        <p:spPr>
          <a:xfrm>
            <a:off x="5257800" y="5181600"/>
            <a:ext cx="4953000" cy="1383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</a:rPr>
              <a:t>“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又好又快的发展”方针及建设社会主义和谐社会的战略目标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/>
      <p:bldP spid="3379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963" name="图片 40962" descr="xiangga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40013" y="2852738"/>
            <a:ext cx="7467600" cy="3600450"/>
          </a:xfrm>
          <a:prstGeom prst="rect">
            <a:avLst/>
          </a:prstGeom>
          <a:noFill/>
          <a:ln w="57150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40964" name="直接连接符 40963"/>
          <p:cNvSpPr/>
          <p:nvPr/>
        </p:nvSpPr>
        <p:spPr>
          <a:xfrm flipH="1" flipV="1">
            <a:off x="4583113" y="2349500"/>
            <a:ext cx="3097212" cy="2663825"/>
          </a:xfrm>
          <a:prstGeom prst="line">
            <a:avLst/>
          </a:prstGeom>
          <a:ln w="38100" cap="flat" cmpd="sng">
            <a:solidFill>
              <a:srgbClr val="80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40965" name="文本框 40964"/>
          <p:cNvSpPr txBox="1"/>
          <p:nvPr/>
        </p:nvSpPr>
        <p:spPr>
          <a:xfrm>
            <a:off x="2495550" y="1196975"/>
            <a:ext cx="2057400" cy="1198880"/>
          </a:xfrm>
          <a:prstGeom prst="rect">
            <a:avLst/>
          </a:prstGeom>
          <a:solidFill>
            <a:srgbClr val="00E8AB"/>
          </a:solidFill>
          <a:ln w="952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</a:rPr>
              <a:t>1842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年   </a:t>
            </a:r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《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南京条约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</a:rPr>
              <a:t>》</a:t>
            </a:r>
            <a:r>
              <a:rPr lang="zh-CN" altLang="en-US" sz="2400" b="1" dirty="0">
                <a:latin typeface="宋体" panose="02010600030101010101" pitchFamily="2" charset="-122"/>
              </a:rPr>
              <a:t>割占香港岛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sp>
        <p:nvSpPr>
          <p:cNvPr id="40966" name="直接连接符 40965"/>
          <p:cNvSpPr/>
          <p:nvPr/>
        </p:nvSpPr>
        <p:spPr>
          <a:xfrm flipH="1" flipV="1">
            <a:off x="6600825" y="2492375"/>
            <a:ext cx="1006475" cy="2089150"/>
          </a:xfrm>
          <a:prstGeom prst="line">
            <a:avLst/>
          </a:prstGeom>
          <a:ln w="38100" cap="flat" cmpd="sng">
            <a:solidFill>
              <a:srgbClr val="80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40967" name="文本框 40966"/>
          <p:cNvSpPr txBox="1"/>
          <p:nvPr/>
        </p:nvSpPr>
        <p:spPr>
          <a:xfrm>
            <a:off x="5016500" y="1196975"/>
            <a:ext cx="2057400" cy="1198880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1860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年      </a:t>
            </a: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《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北京条约</a:t>
            </a: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</a:rPr>
              <a:t>》</a:t>
            </a:r>
            <a:r>
              <a:rPr lang="zh-CN" altLang="en-US" sz="2400" b="1" dirty="0">
                <a:latin typeface="Arial" panose="020B0604020202020204" pitchFamily="34" charset="0"/>
              </a:rPr>
              <a:t>割占九龙司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sp>
        <p:nvSpPr>
          <p:cNvPr id="40968" name="直接连接符 40967"/>
          <p:cNvSpPr/>
          <p:nvPr/>
        </p:nvSpPr>
        <p:spPr>
          <a:xfrm flipV="1">
            <a:off x="7535863" y="2349500"/>
            <a:ext cx="720725" cy="1843088"/>
          </a:xfrm>
          <a:prstGeom prst="line">
            <a:avLst/>
          </a:prstGeom>
          <a:ln w="38100" cap="flat" cmpd="sng">
            <a:solidFill>
              <a:srgbClr val="80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40969" name="文本框 40968">
            <a:hlinkClick r:id="rId2" action="ppaction://hlinksldjump"/>
          </p:cNvPr>
          <p:cNvSpPr txBox="1"/>
          <p:nvPr/>
        </p:nvSpPr>
        <p:spPr>
          <a:xfrm>
            <a:off x="7248525" y="1268413"/>
            <a:ext cx="3168650" cy="1073785"/>
          </a:xfrm>
          <a:prstGeom prst="rect">
            <a:avLst/>
          </a:prstGeom>
          <a:solidFill>
            <a:srgbClr val="FF99FF"/>
          </a:solidFill>
          <a:ln w="952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lnSpc>
                <a:spcPct val="65000"/>
              </a:lnSpc>
              <a:spcBef>
                <a:spcPct val="50000"/>
              </a:spcBef>
            </a:pPr>
            <a:r>
              <a:rPr lang="en-US" altLang="zh-CN" sz="2400" b="1" dirty="0">
                <a:latin typeface="Arial" panose="020B0604020202020204" pitchFamily="34" charset="0"/>
              </a:rPr>
              <a:t>1898</a:t>
            </a:r>
            <a:r>
              <a:rPr lang="zh-CN" altLang="en-US" sz="2400" b="1" dirty="0">
                <a:latin typeface="Arial" panose="020B0604020202020204" pitchFamily="34" charset="0"/>
              </a:rPr>
              <a:t>年 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algn="ctr">
              <a:lnSpc>
                <a:spcPct val="65000"/>
              </a:lnSpc>
              <a:spcBef>
                <a:spcPct val="50000"/>
              </a:spcBef>
            </a:pPr>
            <a:r>
              <a:rPr lang="en-US" altLang="zh-CN" b="1" dirty="0">
                <a:latin typeface="Arial" panose="020B0604020202020204" pitchFamily="34" charset="0"/>
              </a:rPr>
              <a:t>《</a:t>
            </a:r>
            <a:r>
              <a:rPr lang="zh-CN" altLang="en-US" b="1" dirty="0">
                <a:latin typeface="Arial" panose="020B0604020202020204" pitchFamily="34" charset="0"/>
              </a:rPr>
              <a:t>中英展拓香港界址专条</a:t>
            </a:r>
            <a:r>
              <a:rPr lang="en-US" altLang="zh-CN" b="1">
                <a:latin typeface="Arial" panose="020B0604020202020204" pitchFamily="34" charset="0"/>
              </a:rPr>
              <a:t>》</a:t>
            </a:r>
            <a:endParaRPr lang="en-US" altLang="zh-CN" b="1">
              <a:latin typeface="Arial" panose="020B0604020202020204" pitchFamily="34" charset="0"/>
            </a:endParaRPr>
          </a:p>
          <a:p>
            <a:pPr algn="ctr">
              <a:lnSpc>
                <a:spcPct val="65000"/>
              </a:lnSpc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</a:rPr>
              <a:t>租借新界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sp>
        <p:nvSpPr>
          <p:cNvPr id="40970" name="矩形 40969"/>
          <p:cNvSpPr/>
          <p:nvPr/>
        </p:nvSpPr>
        <p:spPr>
          <a:xfrm rot="5400000">
            <a:off x="-125412" y="4033838"/>
            <a:ext cx="4267200" cy="6096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48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香港问题的由来</a:t>
            </a:r>
            <a:endParaRPr lang="zh-CN" altLang="en-US" sz="4800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0971" name="TextBox 29"/>
          <p:cNvSpPr txBox="1"/>
          <p:nvPr/>
        </p:nvSpPr>
        <p:spPr>
          <a:xfrm>
            <a:off x="1524000" y="260350"/>
            <a:ext cx="889317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="1" dirty="0">
                <a:solidFill>
                  <a:srgbClr val="C00000"/>
                </a:solidFill>
                <a:latin typeface="Arial" panose="020B0604020202020204" pitchFamily="34" charset="0"/>
              </a:rPr>
              <a:t>三、</a:t>
            </a:r>
            <a:r>
              <a:rPr lang="en-US" altLang="zh-CN" sz="4000" b="1" dirty="0">
                <a:solidFill>
                  <a:srgbClr val="C00000"/>
                </a:solidFill>
                <a:latin typeface="Arial" panose="020B0604020202020204" pitchFamily="34" charset="0"/>
              </a:rPr>
              <a:t>“</a:t>
            </a:r>
            <a:r>
              <a:rPr lang="zh-CN" altLang="en-US" sz="4000" b="1" dirty="0">
                <a:solidFill>
                  <a:srgbClr val="C00000"/>
                </a:solidFill>
                <a:latin typeface="Arial" panose="020B0604020202020204" pitchFamily="34" charset="0"/>
              </a:rPr>
              <a:t>一国两制</a:t>
            </a:r>
            <a:r>
              <a:rPr lang="en-US" altLang="zh-CN" sz="4000" b="1" dirty="0">
                <a:solidFill>
                  <a:srgbClr val="C00000"/>
                </a:solidFill>
                <a:latin typeface="Arial" panose="020B0604020202020204" pitchFamily="34" charset="0"/>
              </a:rPr>
              <a:t>”</a:t>
            </a:r>
            <a:r>
              <a:rPr lang="zh-CN" altLang="en-US" sz="4000" b="1" dirty="0">
                <a:solidFill>
                  <a:srgbClr val="C00000"/>
                </a:solidFill>
                <a:latin typeface="Arial" panose="020B0604020202020204" pitchFamily="34" charset="0"/>
              </a:rPr>
              <a:t>与祖国统一大业</a:t>
            </a:r>
            <a:endParaRPr lang="zh-CN" altLang="en-US" sz="4000" b="1" dirty="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0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40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5" grpId="0" bldLvl="0" animBg="1"/>
      <p:bldP spid="40967" grpId="0" bldLvl="0" animBg="1"/>
      <p:bldP spid="40969" grpId="0" bldLvl="0" animBg="1"/>
      <p:bldP spid="40971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1986" name="组合 41985"/>
          <p:cNvGrpSpPr/>
          <p:nvPr/>
        </p:nvGrpSpPr>
        <p:grpSpPr>
          <a:xfrm>
            <a:off x="1151255" y="0"/>
            <a:ext cx="10772140" cy="6858000"/>
            <a:chOff x="0" y="0"/>
            <a:chExt cx="5760" cy="4320"/>
          </a:xfrm>
        </p:grpSpPr>
        <p:pic>
          <p:nvPicPr>
            <p:cNvPr id="41987" name="图片 41986" descr="图片8"/>
            <p:cNvPicPr>
              <a:picLocks noChangeAspect="1"/>
            </p:cNvPicPr>
            <p:nvPr/>
          </p:nvPicPr>
          <p:blipFill>
            <a:blip r:embed="rId1">
              <a:lum bright="29999"/>
            </a:blip>
            <a:stretch>
              <a:fillRect/>
            </a:stretch>
          </p:blipFill>
          <p:spPr>
            <a:xfrm>
              <a:off x="0" y="0"/>
              <a:ext cx="5760" cy="432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1988" name="图片 41987" descr="1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5" y="1080"/>
              <a:ext cx="4003" cy="319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1989" name="圆角矩形标注 41988"/>
            <p:cNvSpPr/>
            <p:nvPr/>
          </p:nvSpPr>
          <p:spPr>
            <a:xfrm>
              <a:off x="3417" y="98"/>
              <a:ext cx="2221" cy="1810"/>
            </a:xfrm>
            <a:prstGeom prst="wedgeRoundRectCallout">
              <a:avLst>
                <a:gd name="adj1" fmla="val -135949"/>
                <a:gd name="adj2" fmla="val 47426"/>
                <a:gd name="adj3" fmla="val 16667"/>
              </a:avLst>
            </a:prstGeom>
            <a:solidFill>
              <a:srgbClr val="FFFFCC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r>
                <a:rPr lang="en-US" altLang="zh-CN" sz="2400" b="1" dirty="0">
                  <a:solidFill>
                    <a:schemeClr val="tx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1553</a:t>
              </a:r>
              <a:r>
                <a:rPr lang="zh-CN" altLang="en-US" sz="2400" b="1" dirty="0">
                  <a:solidFill>
                    <a:schemeClr val="tx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年，葡萄牙人借口曝晒水浸货物，强行进入澳门</a:t>
              </a:r>
              <a:endParaRPr lang="zh-CN" altLang="en-US" sz="24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r>
                <a:rPr lang="en-US" altLang="zh-CN" sz="2400" b="1" dirty="0">
                  <a:solidFill>
                    <a:schemeClr val="tx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1557</a:t>
              </a:r>
              <a:r>
                <a:rPr lang="zh-CN" altLang="en-US" sz="2400" b="1" dirty="0">
                  <a:solidFill>
                    <a:schemeClr val="tx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年，葡萄牙通过贿赂明朝官员，取得在澳门的定居权</a:t>
              </a:r>
              <a:endParaRPr lang="zh-CN" altLang="en-US" sz="24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 algn="ctr"/>
              <a:endParaRPr lang="zh-CN" altLang="en-US" sz="24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grpSp>
          <p:nvGrpSpPr>
            <p:cNvPr id="41990" name="组合 41989"/>
            <p:cNvGrpSpPr/>
            <p:nvPr/>
          </p:nvGrpSpPr>
          <p:grpSpPr>
            <a:xfrm>
              <a:off x="158" y="346"/>
              <a:ext cx="5321" cy="3074"/>
              <a:chOff x="158" y="346"/>
              <a:chExt cx="5321" cy="3074"/>
            </a:xfrm>
          </p:grpSpPr>
          <p:sp>
            <p:nvSpPr>
              <p:cNvPr id="41991" name="圆角矩形标注 41990"/>
              <p:cNvSpPr/>
              <p:nvPr/>
            </p:nvSpPr>
            <p:spPr>
              <a:xfrm>
                <a:off x="3379" y="2069"/>
                <a:ext cx="2100" cy="1351"/>
              </a:xfrm>
              <a:prstGeom prst="wedgeRoundRectCallout">
                <a:avLst>
                  <a:gd name="adj1" fmla="val -123963"/>
                  <a:gd name="adj2" fmla="val 17148"/>
                  <a:gd name="adj3" fmla="val 16667"/>
                </a:avLst>
              </a:prstGeom>
              <a:solidFill>
                <a:srgbClr val="99FF99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pPr>
                  <a:spcBef>
                    <a:spcPct val="20000"/>
                  </a:spcBef>
                </a:pPr>
                <a:r>
                  <a:rPr lang="en-US" altLang="zh-CN" sz="2800" b="1" dirty="0">
                    <a:solidFill>
                      <a:schemeClr val="tx2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19</a:t>
                </a:r>
                <a:r>
                  <a:rPr lang="zh-CN" altLang="en-US" sz="2800" b="1" dirty="0">
                    <a:solidFill>
                      <a:schemeClr val="tx2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世纪五六十年代，葡萄牙人先后侵占了氹仔岛和路环岛</a:t>
                </a:r>
                <a:endParaRPr lang="zh-CN" altLang="en-US" sz="2800" dirty="0">
                  <a:solidFill>
                    <a:schemeClr val="tx2"/>
                  </a:solidFill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41992" name="矩形 41991"/>
              <p:cNvSpPr/>
              <p:nvPr/>
            </p:nvSpPr>
            <p:spPr>
              <a:xfrm>
                <a:off x="158" y="346"/>
                <a:ext cx="2587" cy="484"/>
              </a:xfrm>
              <a:prstGeom prst="rect">
                <a:avLst/>
              </a:prstGeom>
              <a:noFill/>
              <a:ln w="9525">
                <a:noFill/>
              </a:ln>
              <a:effectLst>
                <a:prstShdw prst="shdw12" dir="16200000">
                  <a:schemeClr val="bg2">
                    <a:alpha val="50000"/>
                  </a:schemeClr>
                </a:prstShdw>
              </a:effectLst>
            </p:spPr>
            <p:txBody>
              <a:bodyPr>
                <a:spAutoFit/>
              </a:bodyPr>
              <a:p>
                <a:r>
                  <a:rPr lang="zh-CN" altLang="en-US" sz="4400" b="1" dirty="0">
                    <a:solidFill>
                      <a:schemeClr val="tx2"/>
                    </a:solidFill>
                    <a:effectLst>
                      <a:outerShdw blurRad="38100" dist="38100" dir="2700000">
                        <a:srgbClr val="C0C0C0"/>
                      </a:outerShdw>
                    </a:effectLst>
                    <a:latin typeface="Arial" panose="020B0604020202020204" pitchFamily="34" charset="0"/>
                  </a:rPr>
                  <a:t>澳门问题由来</a:t>
                </a:r>
                <a:endParaRPr lang="zh-CN" altLang="en-US" sz="4400" b="1" dirty="0">
                  <a:solidFill>
                    <a:schemeClr val="tx2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</a:endParaRPr>
              </a:p>
            </p:txBody>
          </p:sp>
          <p:sp>
            <p:nvSpPr>
              <p:cNvPr id="41993" name="文本框 41992"/>
              <p:cNvSpPr txBox="1"/>
              <p:nvPr/>
            </p:nvSpPr>
            <p:spPr>
              <a:xfrm>
                <a:off x="4105" y="2886"/>
                <a:ext cx="634" cy="368"/>
              </a:xfrm>
              <a:prstGeom prst="rect">
                <a:avLst/>
              </a:prstGeom>
              <a:noFill/>
              <a:ln w="9525">
                <a:noFill/>
              </a:ln>
              <a:effectLst>
                <a:prstShdw prst="shdw12" dir="16200000">
                  <a:schemeClr val="bg2">
                    <a:alpha val="50000"/>
                  </a:schemeClr>
                </a:prstShdw>
              </a:effectLst>
            </p:spPr>
            <p:txBody>
              <a:bodyPr>
                <a:spAutoFit/>
              </a:bodyPr>
              <a:p>
                <a:r>
                  <a:rPr lang="en-US" altLang="zh-CN" sz="3200" b="1" err="1">
                    <a:solidFill>
                      <a:srgbClr val="FF3300"/>
                    </a:solidFill>
                    <a:latin typeface="宋体" panose="02010600030101010101" pitchFamily="2" charset="-122"/>
                  </a:rPr>
                  <a:t>dàng</a:t>
                </a:r>
                <a:endParaRPr lang="en-US" altLang="zh-CN" sz="3200" b="1">
                  <a:solidFill>
                    <a:srgbClr val="FF3300"/>
                  </a:solidFill>
                  <a:latin typeface="宋体" panose="02010600030101010101" pitchFamily="2" charset="-122"/>
                </a:endParaRPr>
              </a:p>
            </p:txBody>
          </p:sp>
        </p:grpSp>
      </p:grpSp>
    </p:spTree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3010" name="Picture 2" descr="图片1——22 拷贝"/>
          <p:cNvPicPr>
            <a:picLocks noChangeAspect="1"/>
          </p:cNvPicPr>
          <p:nvPr/>
        </p:nvPicPr>
        <p:blipFill>
          <a:blip r:embed="rId1">
            <a:lum bright="17999" contrast="-12000"/>
          </a:blip>
          <a:stretch>
            <a:fillRect/>
          </a:stretch>
        </p:blipFill>
        <p:spPr>
          <a:xfrm>
            <a:off x="1524000" y="0"/>
            <a:ext cx="9144000" cy="6889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3011" name="Picture 3" descr="20035311540464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4932363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3012" name="Text Box 4"/>
          <p:cNvSpPr txBox="1"/>
          <p:nvPr/>
        </p:nvSpPr>
        <p:spPr>
          <a:xfrm>
            <a:off x="6527800" y="1700213"/>
            <a:ext cx="3960813" cy="1291590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1895</a:t>
            </a:r>
            <a:r>
              <a:rPr lang="zh-CN" altLang="en-US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年日本强迫清政府签订</a:t>
            </a:r>
            <a:r>
              <a:rPr lang="en-US" altLang="zh-CN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马关条约</a:t>
            </a:r>
            <a:r>
              <a:rPr lang="en-US" altLang="zh-CN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，占领我国台湾及其附属岛屿。</a:t>
            </a:r>
            <a:endParaRPr lang="zh-CN" altLang="en-US" sz="2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3013" name="Text Box 5"/>
          <p:cNvSpPr txBox="1"/>
          <p:nvPr/>
        </p:nvSpPr>
        <p:spPr>
          <a:xfrm>
            <a:off x="6456363" y="3141663"/>
            <a:ext cx="4016375" cy="1337945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7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1945</a:t>
            </a:r>
            <a:r>
              <a:rPr lang="zh-CN" altLang="en-US" sz="27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年抗日战争胜利，日本无条件投降，中国收回台湾。</a:t>
            </a:r>
            <a:endParaRPr lang="zh-CN" altLang="en-US" sz="27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3014" name="Text Box 6"/>
          <p:cNvSpPr txBox="1"/>
          <p:nvPr/>
        </p:nvSpPr>
        <p:spPr>
          <a:xfrm>
            <a:off x="6562725" y="4772025"/>
            <a:ext cx="4105275" cy="2091690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1949</a:t>
            </a:r>
            <a:r>
              <a:rPr lang="zh-CN" altLang="en-US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年蒋介石集团败退台湾，在美国的庇护下维持所谓</a:t>
            </a:r>
            <a:r>
              <a:rPr lang="zh-CN" altLang="en-US" sz="26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“</a:t>
            </a:r>
            <a:r>
              <a:rPr lang="zh-CN" altLang="en-US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中华民国</a:t>
            </a:r>
            <a:r>
              <a:rPr lang="zh-CN" altLang="en-US" sz="26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”</a:t>
            </a:r>
            <a:r>
              <a:rPr lang="zh-CN" altLang="en-US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，造成两岸的分离与隔绝，形成</a:t>
            </a:r>
            <a:r>
              <a:rPr lang="zh-CN" altLang="en-US" sz="26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“</a:t>
            </a:r>
            <a:r>
              <a:rPr lang="zh-CN" altLang="en-US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台湾问题</a:t>
            </a:r>
            <a:r>
              <a:rPr lang="zh-CN" altLang="en-US" sz="26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”</a:t>
            </a:r>
            <a:r>
              <a:rPr lang="zh-CN" altLang="en-US" sz="2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2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3015" name="Text Box 7"/>
          <p:cNvSpPr txBox="1"/>
          <p:nvPr/>
        </p:nvSpPr>
        <p:spPr>
          <a:xfrm>
            <a:off x="6527800" y="0"/>
            <a:ext cx="2097405" cy="55308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历史回顾：</a:t>
            </a:r>
            <a:endParaRPr lang="zh-CN" altLang="en-US" sz="30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3016" name="Text Box 8"/>
          <p:cNvSpPr txBox="1"/>
          <p:nvPr/>
        </p:nvSpPr>
        <p:spPr>
          <a:xfrm>
            <a:off x="6888163" y="620713"/>
            <a:ext cx="3600450" cy="983615"/>
          </a:xfrm>
          <a:prstGeom prst="rect">
            <a:avLst/>
          </a:prstGeom>
          <a:solidFill>
            <a:schemeClr val="tx2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2900" b="1" dirty="0">
                <a:solidFill>
                  <a:srgbClr val="FFFF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</a:rPr>
              <a:t>台湾问题是如何形成的？</a:t>
            </a:r>
            <a:endParaRPr lang="zh-CN" altLang="en-US" sz="2900" b="1" dirty="0">
              <a:solidFill>
                <a:srgbClr val="FFFF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pic>
        <p:nvPicPr>
          <p:cNvPr id="43017" name="图片 43016" descr="baccedef2741cdaccf1b3ecc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981075"/>
            <a:ext cx="5003800" cy="4953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3018" name="图片 43017" descr="1a2bc01b6b352aebaf51339e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0" y="0"/>
            <a:ext cx="4932363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"/>
                                        <p:tgtEl>
                                          <p:spTgt spid="43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" dur="500"/>
                                        <p:tgtEl>
                                          <p:spTgt spid="430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500"/>
                                        <p:tgtEl>
                                          <p:spTgt spid="43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2" grpId="0" bldLvl="0" animBg="1"/>
      <p:bldP spid="43013" grpId="0" bldLvl="0" animBg="1"/>
      <p:bldP spid="43014" grpId="0" bldLvl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7890" name="Picture 3" descr="邓小平3"/>
          <p:cNvPicPr>
            <a:picLocks noChangeAspect="1"/>
          </p:cNvPicPr>
          <p:nvPr/>
        </p:nvPicPr>
        <p:blipFill>
          <a:blip r:embed="rId1">
            <a:lum bright="7999" contrast="12000"/>
          </a:blip>
          <a:stretch>
            <a:fillRect/>
          </a:stretch>
        </p:blipFill>
        <p:spPr>
          <a:xfrm>
            <a:off x="1524000" y="260350"/>
            <a:ext cx="1524000" cy="1520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7891" name="Rectangle 4"/>
          <p:cNvSpPr/>
          <p:nvPr/>
        </p:nvSpPr>
        <p:spPr>
          <a:xfrm>
            <a:off x="3143250" y="333375"/>
            <a:ext cx="7056438" cy="33229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800" b="1" dirty="0">
                <a:solidFill>
                  <a:schemeClr val="folHlin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制度可以不同，但在国际上代表中国的，只能是中华人民共和国。</a:t>
            </a:r>
            <a:r>
              <a:rPr lang="en-US" altLang="zh-CN" sz="2800" b="1">
                <a:solidFill>
                  <a:schemeClr val="folHlin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2800" b="1" dirty="0">
                <a:solidFill>
                  <a:schemeClr val="folHlin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祖国统一后，台湾特别行政区可以有自己的独立性，可以实行同大陆不同的制度。司法独立，终审权不须到北京。台湾还可以有自己的军队，只是不能构成对大陆的威胁。</a:t>
            </a:r>
            <a:endParaRPr lang="zh-CN" altLang="en-US" sz="2800" b="1" dirty="0">
              <a:solidFill>
                <a:schemeClr val="folHlin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           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—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选自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邓小平文选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第三卷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3013" name="Rectangle 5"/>
          <p:cNvSpPr/>
          <p:nvPr/>
        </p:nvSpPr>
        <p:spPr>
          <a:xfrm>
            <a:off x="2305050" y="3858102"/>
            <a:ext cx="8361680" cy="224536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en-US" altLang="zh-CN" sz="2800" b="1" dirty="0">
                <a:latin typeface="Calibri" panose="020F0502020204030204" pitchFamily="34" charset="0"/>
              </a:rPr>
              <a:t>①</a:t>
            </a:r>
            <a:r>
              <a:rPr lang="zh-CN" altLang="en-US" sz="2800" b="1" dirty="0">
                <a:latin typeface="Calibri" panose="020F0502020204030204" pitchFamily="34" charset="0"/>
              </a:rPr>
              <a:t>一国两制的基础和前提是什么？</a:t>
            </a:r>
            <a:endParaRPr lang="zh-CN" altLang="en-US" sz="2800" b="1" dirty="0">
              <a:latin typeface="Calibri" panose="020F0502020204030204" pitchFamily="34" charset="0"/>
            </a:endParaRPr>
          </a:p>
          <a:p>
            <a:r>
              <a:rPr lang="en-US" altLang="zh-CN" sz="2800" b="1" dirty="0">
                <a:latin typeface="Calibri" panose="020F0502020204030204" pitchFamily="34" charset="0"/>
              </a:rPr>
              <a:t>②</a:t>
            </a:r>
            <a:r>
              <a:rPr lang="zh-CN" altLang="en-US" sz="2800" b="1" dirty="0">
                <a:solidFill>
                  <a:srgbClr val="800080"/>
                </a:solidFill>
                <a:latin typeface="Calibri" panose="020F0502020204030204" pitchFamily="34" charset="0"/>
              </a:rPr>
              <a:t>一国两制的核心问题是什么</a:t>
            </a:r>
            <a:r>
              <a:rPr lang="zh-CN" altLang="en-US" sz="2800" b="1" dirty="0">
                <a:latin typeface="Calibri" panose="020F0502020204030204" pitchFamily="34" charset="0"/>
              </a:rPr>
              <a:t>？</a:t>
            </a:r>
            <a:endParaRPr lang="zh-CN" altLang="en-US" sz="2800" b="1" dirty="0">
              <a:latin typeface="Calibri" panose="020F0502020204030204" pitchFamily="34" charset="0"/>
            </a:endParaRPr>
          </a:p>
          <a:p>
            <a:r>
              <a:rPr lang="en-US" altLang="zh-CN" sz="2800" b="1" dirty="0">
                <a:latin typeface="Calibri" panose="020F0502020204030204" pitchFamily="34" charset="0"/>
              </a:rPr>
              <a:t>③</a:t>
            </a:r>
            <a:r>
              <a:rPr lang="zh-CN" altLang="en-US" sz="2800" b="1" dirty="0">
                <a:latin typeface="Calibri" panose="020F0502020204030204" pitchFamily="34" charset="0"/>
              </a:rPr>
              <a:t>两制分别指什么？它们的关系如何？</a:t>
            </a:r>
            <a:endParaRPr lang="zh-CN" altLang="en-US" sz="2800" b="1" dirty="0">
              <a:latin typeface="Calibri" panose="020F0502020204030204" pitchFamily="34" charset="0"/>
            </a:endParaRPr>
          </a:p>
          <a:p>
            <a:r>
              <a:rPr lang="en-US" altLang="zh-CN" sz="2800" b="1" dirty="0">
                <a:latin typeface="Calibri" panose="020F0502020204030204" pitchFamily="34" charset="0"/>
              </a:rPr>
              <a:t>④</a:t>
            </a:r>
            <a:r>
              <a:rPr lang="zh-CN" altLang="en-US" sz="2800" b="1" dirty="0">
                <a:solidFill>
                  <a:srgbClr val="FF3300"/>
                </a:solidFill>
                <a:latin typeface="Calibri" panose="020F0502020204030204" pitchFamily="34" charset="0"/>
              </a:rPr>
              <a:t>两制的主体是什么？</a:t>
            </a:r>
            <a:endParaRPr lang="zh-CN" altLang="en-US" sz="2800" b="1" dirty="0">
              <a:solidFill>
                <a:srgbClr val="FF3300"/>
              </a:solidFill>
              <a:latin typeface="Calibri" panose="020F0502020204030204" pitchFamily="34" charset="0"/>
            </a:endParaRPr>
          </a:p>
          <a:p>
            <a:r>
              <a:rPr lang="en-US" altLang="zh-CN" sz="2800" b="1" dirty="0">
                <a:latin typeface="Calibri" panose="020F0502020204030204" pitchFamily="34" charset="0"/>
              </a:rPr>
              <a:t>⑤</a:t>
            </a:r>
            <a:r>
              <a:rPr lang="zh-CN" altLang="en-US" sz="2800" b="1" dirty="0">
                <a:latin typeface="Calibri" panose="020F0502020204030204" pitchFamily="34" charset="0"/>
              </a:rPr>
              <a:t>一国两制在对台湾与港澳地区政策是否完全一样？</a:t>
            </a:r>
            <a:endParaRPr lang="zh-CN" altLang="en-US" sz="2800" b="1" dirty="0">
              <a:latin typeface="Calibri" panose="020F0502020204030204" pitchFamily="34" charset="0"/>
            </a:endParaRPr>
          </a:p>
        </p:txBody>
      </p:sp>
      <p:sp>
        <p:nvSpPr>
          <p:cNvPr id="43014" name="Text Box 6"/>
          <p:cNvSpPr txBox="1"/>
          <p:nvPr/>
        </p:nvSpPr>
        <p:spPr>
          <a:xfrm>
            <a:off x="1703388" y="3357563"/>
            <a:ext cx="576262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Calibri" panose="020F0502020204030204" pitchFamily="34" charset="0"/>
                <a:ea typeface="楷体_GB2312" pitchFamily="49" charset="-122"/>
              </a:rPr>
              <a:t>讨论</a:t>
            </a:r>
            <a:endParaRPr lang="zh-CN" altLang="en-US" sz="3200" b="1" dirty="0">
              <a:solidFill>
                <a:srgbClr val="FF0000"/>
              </a:solidFill>
              <a:latin typeface="Calibri" panose="020F0502020204030204" pitchFamily="34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3" grpId="0"/>
      <p:bldP spid="4301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35" name="矩形 44034"/>
          <p:cNvSpPr>
            <a:spLocks noTextEdit="1"/>
          </p:cNvSpPr>
          <p:nvPr/>
        </p:nvSpPr>
        <p:spPr>
          <a:xfrm>
            <a:off x="1919288" y="333375"/>
            <a:ext cx="2901950" cy="115093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7551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3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想一想</a:t>
            </a:r>
            <a:endParaRPr lang="zh-CN" altLang="en-US" sz="360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4036" name="矩形 44035"/>
          <p:cNvSpPr/>
          <p:nvPr/>
        </p:nvSpPr>
        <p:spPr>
          <a:xfrm>
            <a:off x="1703388" y="1916113"/>
            <a:ext cx="8748712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CC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港澳问题与台湾问题是同一性质问题吗？</a:t>
            </a:r>
            <a:endParaRPr lang="zh-CN" altLang="en-US" sz="3600" b="1" dirty="0">
              <a:solidFill>
                <a:srgbClr val="CC33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44037" name="矩形 44036"/>
          <p:cNvSpPr/>
          <p:nvPr/>
        </p:nvSpPr>
        <p:spPr>
          <a:xfrm>
            <a:off x="3719513" y="3284538"/>
            <a:ext cx="4579937" cy="5048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</a:lstStyle>
          <a:p>
            <a:pPr lvl="0">
              <a:buNone/>
            </a:pPr>
            <a:r>
              <a:rPr lang="zh-CN" altLang="en-US" dirty="0">
                <a:effectLst>
                  <a:outerShdw blurRad="38100" dist="38100" dir="2700000">
                    <a:srgbClr val="C0C0C0"/>
                  </a:outerShdw>
                </a:effectLst>
              </a:rPr>
              <a:t>港澳问题：主权问题</a:t>
            </a:r>
            <a:endParaRPr lang="zh-CN" altLang="en-US" dirty="0">
              <a:effectLst>
                <a:outerShdw blurRad="38100" dist="38100" dir="2700000">
                  <a:srgbClr val="C0C0C0"/>
                </a:outerShdw>
              </a:effectLst>
            </a:endParaRPr>
          </a:p>
        </p:txBody>
      </p:sp>
      <p:pic>
        <p:nvPicPr>
          <p:cNvPr id="44038" name="图片 44037" descr="AG00490_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8438" y="4508500"/>
            <a:ext cx="4038600" cy="20780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4039" name="矩形 44038"/>
          <p:cNvSpPr/>
          <p:nvPr/>
        </p:nvSpPr>
        <p:spPr>
          <a:xfrm>
            <a:off x="3719513" y="3933825"/>
            <a:ext cx="3744912" cy="521970"/>
          </a:xfrm>
          <a:prstGeom prst="rect">
            <a:avLst/>
          </a:prstGeom>
          <a:noFill/>
          <a:ln w="9525">
            <a:noFill/>
          </a:ln>
          <a:effectLst>
            <a:prstShdw prst="shdw12" dir="162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p>
            <a:pPr eaLnBrk="0" hangingPunc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</a:pPr>
            <a:r>
              <a:rPr lang="zh-CN" altLang="en-US" sz="28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台湾问题：内政问题</a:t>
            </a:r>
            <a:endParaRPr lang="zh-CN" altLang="en-US" sz="2800" b="1" dirty="0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44040" name="矩形 44039"/>
          <p:cNvSpPr/>
          <p:nvPr/>
        </p:nvSpPr>
        <p:spPr>
          <a:xfrm>
            <a:off x="3719513" y="2708275"/>
            <a:ext cx="1223962" cy="521970"/>
          </a:xfrm>
          <a:prstGeom prst="rect">
            <a:avLst/>
          </a:prstGeom>
          <a:noFill/>
          <a:ln w="9525">
            <a:noFill/>
          </a:ln>
          <a:effectLst>
            <a:prstShdw prst="shdw12" dir="162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p>
            <a:r>
              <a:rPr lang="zh-CN" altLang="en-US" sz="28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不是</a:t>
            </a:r>
            <a:endParaRPr lang="zh-CN" altLang="en-US" sz="2800" b="1" dirty="0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44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1000"/>
                                        <p:tgtEl>
                                          <p:spTgt spid="44037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4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/>
      <p:bldP spid="44037" grpId="0" build="p"/>
      <p:bldP spid="44039" grpId="0" bldLvl="0" animBg="1"/>
      <p:bldP spid="44040" grpId="0" bldLvl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5058" name="组合 45057"/>
          <p:cNvGrpSpPr/>
          <p:nvPr/>
        </p:nvGrpSpPr>
        <p:grpSpPr>
          <a:xfrm>
            <a:off x="1847850" y="1336911"/>
            <a:ext cx="3348038" cy="4167813"/>
            <a:chOff x="113" y="932"/>
            <a:chExt cx="2109" cy="2988"/>
          </a:xfrm>
        </p:grpSpPr>
        <p:grpSp>
          <p:nvGrpSpPr>
            <p:cNvPr id="45059" name="Group 47"/>
            <p:cNvGrpSpPr/>
            <p:nvPr/>
          </p:nvGrpSpPr>
          <p:grpSpPr>
            <a:xfrm>
              <a:off x="476" y="932"/>
              <a:ext cx="1367" cy="2271"/>
              <a:chOff x="720" y="1295"/>
              <a:chExt cx="1367" cy="2543"/>
            </a:xfrm>
          </p:grpSpPr>
          <p:sp>
            <p:nvSpPr>
              <p:cNvPr id="45060" name="AutoShape 48"/>
              <p:cNvSpPr/>
              <p:nvPr/>
            </p:nvSpPr>
            <p:spPr>
              <a:xfrm>
                <a:off x="720" y="1490"/>
                <a:ext cx="1363" cy="1800"/>
              </a:xfrm>
              <a:prstGeom prst="roundRect">
                <a:avLst>
                  <a:gd name="adj" fmla="val 17509"/>
                </a:avLst>
              </a:prstGeom>
              <a:gradFill rotWithShape="1">
                <a:gsLst>
                  <a:gs pos="0">
                    <a:srgbClr val="4E91D4"/>
                  </a:gs>
                  <a:gs pos="100000">
                    <a:srgbClr val="3477A4"/>
                  </a:gs>
                </a:gsLst>
                <a:lin ang="2700000" scaled="1"/>
                <a:tileRect/>
              </a:gradFill>
              <a:ln w="9525">
                <a:noFill/>
              </a:ln>
            </p:spPr>
            <p:txBody>
              <a:bodyPr wrap="none" anchor="ctr"/>
              <a:p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5061" name="AutoShape 49"/>
              <p:cNvSpPr/>
              <p:nvPr/>
            </p:nvSpPr>
            <p:spPr>
              <a:xfrm>
                <a:off x="741" y="1495"/>
                <a:ext cx="1322" cy="1766"/>
              </a:xfrm>
              <a:prstGeom prst="roundRect">
                <a:avLst>
                  <a:gd name="adj" fmla="val 16667"/>
                </a:avLst>
              </a:prstGeom>
              <a:solidFill>
                <a:srgbClr val="3CA1E6"/>
              </a:solidFill>
              <a:ln w="9525">
                <a:noFill/>
              </a:ln>
            </p:spPr>
            <p:txBody>
              <a:bodyPr wrap="none" anchor="ctr"/>
              <a:p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5062" name="AutoShape 50"/>
              <p:cNvSpPr/>
              <p:nvPr/>
            </p:nvSpPr>
            <p:spPr>
              <a:xfrm>
                <a:off x="752" y="2795"/>
                <a:ext cx="1304" cy="447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3CA1E6">
                      <a:alpha val="0"/>
                    </a:srgbClr>
                  </a:gs>
                  <a:gs pos="100000">
                    <a:srgbClr val="9BCFF2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wrap="none" anchor="ctr"/>
              <a:p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5063" name="AutoShape 51"/>
              <p:cNvSpPr/>
              <p:nvPr/>
            </p:nvSpPr>
            <p:spPr>
              <a:xfrm>
                <a:off x="752" y="1509"/>
                <a:ext cx="1304" cy="446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BEE0F7"/>
                  </a:gs>
                  <a:gs pos="100000">
                    <a:srgbClr val="3CA1E6">
                      <a:alpha val="0"/>
                    </a:srgb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wrap="none" anchor="ctr"/>
              <a:p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5064" name="AutoShape 52"/>
              <p:cNvSpPr/>
              <p:nvPr/>
            </p:nvSpPr>
            <p:spPr>
              <a:xfrm>
                <a:off x="724" y="3290"/>
                <a:ext cx="1363" cy="548"/>
              </a:xfrm>
              <a:prstGeom prst="roundRect">
                <a:avLst>
                  <a:gd name="adj" fmla="val 40389"/>
                </a:avLst>
              </a:prstGeom>
              <a:gradFill rotWithShape="1">
                <a:gsLst>
                  <a:gs pos="0">
                    <a:srgbClr val="729EB4"/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wrap="none" anchor="ctr"/>
              <a:p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5065" name="AutoShape 53"/>
              <p:cNvSpPr/>
              <p:nvPr/>
            </p:nvSpPr>
            <p:spPr>
              <a:xfrm>
                <a:off x="752" y="3305"/>
                <a:ext cx="1304" cy="487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7DAFD4"/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wrap="none" anchor="ctr"/>
              <a:p>
                <a:endParaRPr dirty="0">
                  <a:latin typeface="Arial" panose="020B0604020202020204" pitchFamily="34" charset="0"/>
                </a:endParaRPr>
              </a:p>
            </p:txBody>
          </p:sp>
          <p:grpSp>
            <p:nvGrpSpPr>
              <p:cNvPr id="45066" name="Group 54"/>
              <p:cNvGrpSpPr/>
              <p:nvPr/>
            </p:nvGrpSpPr>
            <p:grpSpPr>
              <a:xfrm>
                <a:off x="1190" y="1295"/>
                <a:ext cx="404" cy="408"/>
                <a:chOff x="1291" y="581"/>
                <a:chExt cx="666" cy="674"/>
              </a:xfrm>
            </p:grpSpPr>
            <p:sp>
              <p:nvSpPr>
                <p:cNvPr id="45067" name="Oval 55"/>
                <p:cNvSpPr/>
                <p:nvPr/>
              </p:nvSpPr>
              <p:spPr>
                <a:xfrm>
                  <a:off x="1291" y="581"/>
                  <a:ext cx="666" cy="674"/>
                </a:xfrm>
                <a:prstGeom prst="ellipse">
                  <a:avLst/>
                </a:prstGeom>
                <a:solidFill>
                  <a:srgbClr val="333333"/>
                </a:solidFill>
                <a:ln w="38100">
                  <a:noFill/>
                </a:ln>
              </p:spPr>
              <p:txBody>
                <a:bodyPr anchor="ctr">
                  <a:spAutoFit/>
                </a:bodyPr>
                <a:p>
                  <a:endParaRPr dirty="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45068" name="Oval 56"/>
                <p:cNvSpPr/>
                <p:nvPr/>
              </p:nvSpPr>
              <p:spPr>
                <a:xfrm>
                  <a:off x="1296" y="587"/>
                  <a:ext cx="646" cy="64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636869"/>
                    </a:gs>
                    <a:gs pos="100000">
                      <a:srgbClr val="D6E1E2"/>
                    </a:gs>
                  </a:gsLst>
                  <a:lin ang="5400000" scaled="1"/>
                  <a:tileRect/>
                </a:gradFill>
                <a:ln w="9525">
                  <a:noFill/>
                </a:ln>
              </p:spPr>
              <p:txBody>
                <a:bodyPr vert="eaVert" wrap="none" anchor="ctr"/>
                <a:p>
                  <a:endParaRPr dirty="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45069" name="Oval 57"/>
                <p:cNvSpPr/>
                <p:nvPr/>
              </p:nvSpPr>
              <p:spPr>
                <a:xfrm>
                  <a:off x="1304" y="591"/>
                  <a:ext cx="631" cy="63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alpha val="0"/>
                      </a:srgbClr>
                    </a:gs>
                    <a:gs pos="100000">
                      <a:srgbClr val="F1F5F5"/>
                    </a:gs>
                  </a:gsLst>
                  <a:lin ang="5400000" scaled="1"/>
                  <a:tileRect/>
                </a:gradFill>
                <a:ln w="9525">
                  <a:noFill/>
                </a:ln>
              </p:spPr>
              <p:txBody>
                <a:bodyPr vert="eaVert" wrap="none" anchor="ctr"/>
                <a:p>
                  <a:endParaRPr dirty="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45070" name="Oval 58"/>
                <p:cNvSpPr/>
                <p:nvPr/>
              </p:nvSpPr>
              <p:spPr>
                <a:xfrm>
                  <a:off x="1311" y="597"/>
                  <a:ext cx="600" cy="589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AAB2B3"/>
                    </a:gs>
                    <a:gs pos="100000">
                      <a:srgbClr val="D6E1E2">
                        <a:alpha val="48000"/>
                      </a:srgbClr>
                    </a:gs>
                  </a:gsLst>
                  <a:lin ang="5400000" scaled="1"/>
                  <a:tileRect/>
                </a:gradFill>
                <a:ln w="9525">
                  <a:noFill/>
                </a:ln>
              </p:spPr>
              <p:txBody>
                <a:bodyPr vert="eaVert" wrap="none" anchor="ctr"/>
                <a:p>
                  <a:endParaRPr dirty="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45071" name="Oval 59"/>
                <p:cNvSpPr/>
                <p:nvPr/>
              </p:nvSpPr>
              <p:spPr>
                <a:xfrm>
                  <a:off x="1346" y="613"/>
                  <a:ext cx="533" cy="479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00000">
                      <a:srgbClr val="D6E1E2">
                        <a:alpha val="37999"/>
                      </a:srgbClr>
                    </a:gs>
                  </a:gsLst>
                  <a:lin ang="5400000" scaled="1"/>
                  <a:tileRect/>
                </a:gradFill>
                <a:ln w="9525">
                  <a:noFill/>
                </a:ln>
              </p:spPr>
              <p:txBody>
                <a:bodyPr vert="eaVert" wrap="none" anchor="ctr"/>
                <a:p>
                  <a:endParaRPr dirty="0">
                    <a:latin typeface="Arial" panose="020B0604020202020204" pitchFamily="34" charset="0"/>
                  </a:endParaRPr>
                </a:p>
              </p:txBody>
            </p:sp>
          </p:grpSp>
          <p:sp>
            <p:nvSpPr>
              <p:cNvPr id="45072" name="Text Box 60"/>
              <p:cNvSpPr txBox="1"/>
              <p:nvPr/>
            </p:nvSpPr>
            <p:spPr>
              <a:xfrm>
                <a:off x="1277" y="1354"/>
                <a:ext cx="222" cy="37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algn="ctr"/>
                <a:r>
                  <a:rPr lang="en-US" altLang="zh-CN" sz="2400">
                    <a:solidFill>
                      <a:srgbClr val="000000"/>
                    </a:solidFill>
                    <a:latin typeface="Arial" panose="020B0604020202020204" pitchFamily="34" charset="0"/>
                  </a:rPr>
                  <a:t>1</a:t>
                </a:r>
                <a:endParaRPr lang="en-US" altLang="zh-CN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45073" name="组合 45072"/>
            <p:cNvGrpSpPr/>
            <p:nvPr/>
          </p:nvGrpSpPr>
          <p:grpSpPr>
            <a:xfrm>
              <a:off x="113" y="1393"/>
              <a:ext cx="2109" cy="2527"/>
              <a:chOff x="113" y="1393"/>
              <a:chExt cx="2109" cy="2527"/>
            </a:xfrm>
          </p:grpSpPr>
          <p:pic>
            <p:nvPicPr>
              <p:cNvPr id="45074" name="Picture 12" descr="香港谈判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529" y="1393"/>
                <a:ext cx="1259" cy="1074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9468" name="Text Box 3"/>
              <p:cNvSpPr txBox="1"/>
              <p:nvPr/>
            </p:nvSpPr>
            <p:spPr>
              <a:xfrm>
                <a:off x="113" y="2795"/>
                <a:ext cx="2109" cy="11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/>
                <a:r>
                  <a:rPr lang="en-US" altLang="zh-CN" sz="2400" b="1" dirty="0">
                    <a:solidFill>
                      <a:srgbClr val="FF3300"/>
                    </a:solidFill>
                    <a:latin typeface="楷体_GB2312" pitchFamily="49" charset="-122"/>
                    <a:ea typeface="楷体_GB2312" pitchFamily="49" charset="-122"/>
                  </a:rPr>
                  <a:t>1982</a:t>
                </a:r>
                <a:r>
                  <a:rPr lang="zh-CN" altLang="en-US" sz="2400" b="1" dirty="0">
                    <a:solidFill>
                      <a:srgbClr val="FF3300"/>
                    </a:solidFill>
                    <a:latin typeface="楷体_GB2312" pitchFamily="49" charset="-122"/>
                    <a:ea typeface="楷体_GB2312" pitchFamily="49" charset="-122"/>
                  </a:rPr>
                  <a:t>年</a:t>
                </a:r>
                <a:endParaRPr lang="zh-CN" altLang="en-US" sz="2400" b="1">
                  <a:solidFill>
                    <a:srgbClr val="FF3300"/>
                  </a:solidFill>
                  <a:latin typeface="楷体_GB2312" pitchFamily="49" charset="-122"/>
                  <a:ea typeface="楷体_GB2312" pitchFamily="49" charset="-122"/>
                </a:endParaRPr>
              </a:p>
              <a:p>
                <a:pPr algn="ctr"/>
                <a:r>
                  <a:rPr lang="zh-CN" altLang="en-US" sz="2400" b="1" dirty="0">
                    <a:solidFill>
                      <a:srgbClr val="FF3300"/>
                    </a:solidFill>
                    <a:latin typeface="楷体_GB2312" pitchFamily="49" charset="-122"/>
                    <a:ea typeface="楷体_GB2312" pitchFamily="49" charset="-122"/>
                  </a:rPr>
                  <a:t>中英首次谈判</a:t>
                </a:r>
                <a:endParaRPr lang="zh-CN" altLang="en-US" sz="2400" b="1">
                  <a:solidFill>
                    <a:srgbClr val="FF3300"/>
                  </a:solidFill>
                  <a:latin typeface="楷体_GB2312" pitchFamily="49" charset="-122"/>
                  <a:ea typeface="楷体_GB2312" pitchFamily="49" charset="-122"/>
                </a:endParaRPr>
              </a:p>
              <a:p>
                <a:pPr algn="ctr"/>
                <a:r>
                  <a:rPr lang="zh-CN" altLang="en-US" sz="2400" b="1" dirty="0">
                    <a:solidFill>
                      <a:schemeClr val="tx2"/>
                    </a:solidFill>
                    <a:latin typeface="楷体_GB2312" pitchFamily="49" charset="-122"/>
                    <a:ea typeface="楷体_GB2312" pitchFamily="49" charset="-122"/>
                  </a:rPr>
                  <a:t>英：主权换治权</a:t>
                </a:r>
                <a:endParaRPr lang="zh-CN" altLang="en-US" sz="2400" b="1">
                  <a:solidFill>
                    <a:schemeClr val="tx2"/>
                  </a:solidFill>
                  <a:latin typeface="楷体_GB2312" pitchFamily="49" charset="-122"/>
                  <a:ea typeface="楷体_GB2312" pitchFamily="49" charset="-122"/>
                </a:endParaRPr>
              </a:p>
              <a:p>
                <a:pPr algn="ctr"/>
                <a:r>
                  <a:rPr lang="zh-CN" altLang="en-US" sz="2400" b="1" dirty="0">
                    <a:solidFill>
                      <a:schemeClr val="tx2"/>
                    </a:solidFill>
                    <a:latin typeface="楷体_GB2312" pitchFamily="49" charset="-122"/>
                    <a:ea typeface="楷体_GB2312" pitchFamily="49" charset="-122"/>
                  </a:rPr>
                  <a:t>中：主权没商量</a:t>
                </a:r>
                <a:endParaRPr lang="zh-CN" altLang="en-US" sz="2400" b="1" dirty="0">
                  <a:solidFill>
                    <a:schemeClr val="tx2"/>
                  </a:solidFill>
                  <a:latin typeface="楷体_GB2312" pitchFamily="49" charset="-122"/>
                  <a:ea typeface="楷体_GB2312" pitchFamily="49" charset="-122"/>
                </a:endParaRPr>
              </a:p>
            </p:txBody>
          </p:sp>
        </p:grpSp>
      </p:grpSp>
      <p:grpSp>
        <p:nvGrpSpPr>
          <p:cNvPr id="45076" name="组合 45075"/>
          <p:cNvGrpSpPr/>
          <p:nvPr/>
        </p:nvGrpSpPr>
        <p:grpSpPr>
          <a:xfrm>
            <a:off x="7464425" y="1405419"/>
            <a:ext cx="3644900" cy="3771739"/>
            <a:chOff x="3470" y="930"/>
            <a:chExt cx="2296" cy="2740"/>
          </a:xfrm>
        </p:grpSpPr>
        <p:grpSp>
          <p:nvGrpSpPr>
            <p:cNvPr id="45077" name="Group 76"/>
            <p:cNvGrpSpPr/>
            <p:nvPr/>
          </p:nvGrpSpPr>
          <p:grpSpPr>
            <a:xfrm>
              <a:off x="3917" y="930"/>
              <a:ext cx="1367" cy="2273"/>
              <a:chOff x="3692" y="1293"/>
              <a:chExt cx="1367" cy="2545"/>
            </a:xfrm>
          </p:grpSpPr>
          <p:sp>
            <p:nvSpPr>
              <p:cNvPr id="45078" name="AutoShape 77"/>
              <p:cNvSpPr/>
              <p:nvPr/>
            </p:nvSpPr>
            <p:spPr>
              <a:xfrm>
                <a:off x="3696" y="1490"/>
                <a:ext cx="1363" cy="1800"/>
              </a:xfrm>
              <a:prstGeom prst="roundRect">
                <a:avLst>
                  <a:gd name="adj" fmla="val 17509"/>
                </a:avLst>
              </a:prstGeom>
              <a:gradFill rotWithShape="1">
                <a:gsLst>
                  <a:gs pos="0">
                    <a:srgbClr val="B59F43"/>
                  </a:gs>
                  <a:gs pos="100000">
                    <a:srgbClr val="8F8849"/>
                  </a:gs>
                </a:gsLst>
                <a:lin ang="2700000" scaled="1"/>
                <a:tileRect/>
              </a:gradFill>
              <a:ln w="9525">
                <a:noFill/>
              </a:ln>
            </p:spPr>
            <p:txBody>
              <a:bodyPr wrap="none" anchor="ctr"/>
              <a:p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5079" name="AutoShape 78"/>
              <p:cNvSpPr/>
              <p:nvPr/>
            </p:nvSpPr>
            <p:spPr>
              <a:xfrm>
                <a:off x="3717" y="1495"/>
                <a:ext cx="1322" cy="1766"/>
              </a:xfrm>
              <a:prstGeom prst="roundRect">
                <a:avLst>
                  <a:gd name="adj" fmla="val 16667"/>
                </a:avLst>
              </a:prstGeom>
              <a:solidFill>
                <a:srgbClr val="E9E065"/>
              </a:solidFill>
              <a:ln w="9525">
                <a:noFill/>
              </a:ln>
            </p:spPr>
            <p:txBody>
              <a:bodyPr wrap="none" anchor="ctr"/>
              <a:p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5080" name="AutoShape 79"/>
              <p:cNvSpPr/>
              <p:nvPr/>
            </p:nvSpPr>
            <p:spPr>
              <a:xfrm>
                <a:off x="3728" y="2795"/>
                <a:ext cx="1304" cy="447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E9E065"/>
                  </a:gs>
                  <a:gs pos="100000">
                    <a:srgbClr val="F2EDA6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wrap="none" anchor="ctr"/>
              <a:p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5081" name="AutoShape 80"/>
              <p:cNvSpPr/>
              <p:nvPr/>
            </p:nvSpPr>
            <p:spPr>
              <a:xfrm>
                <a:off x="3728" y="1509"/>
                <a:ext cx="1304" cy="446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F8F5CC"/>
                  </a:gs>
                  <a:gs pos="100000">
                    <a:srgbClr val="E9E065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wrap="none" anchor="ctr"/>
              <a:p>
                <a:endParaRPr dirty="0">
                  <a:latin typeface="Arial" panose="020B0604020202020204" pitchFamily="34" charset="0"/>
                </a:endParaRPr>
              </a:p>
            </p:txBody>
          </p:sp>
          <p:grpSp>
            <p:nvGrpSpPr>
              <p:cNvPr id="45082" name="Group 81"/>
              <p:cNvGrpSpPr/>
              <p:nvPr/>
            </p:nvGrpSpPr>
            <p:grpSpPr>
              <a:xfrm>
                <a:off x="4166" y="1293"/>
                <a:ext cx="404" cy="414"/>
                <a:chOff x="1291" y="577"/>
                <a:chExt cx="666" cy="683"/>
              </a:xfrm>
            </p:grpSpPr>
            <p:sp>
              <p:nvSpPr>
                <p:cNvPr id="45083" name="Oval 82"/>
                <p:cNvSpPr/>
                <p:nvPr/>
              </p:nvSpPr>
              <p:spPr>
                <a:xfrm>
                  <a:off x="1291" y="577"/>
                  <a:ext cx="666" cy="683"/>
                </a:xfrm>
                <a:prstGeom prst="ellipse">
                  <a:avLst/>
                </a:prstGeom>
                <a:solidFill>
                  <a:srgbClr val="333333"/>
                </a:solidFill>
                <a:ln w="38100">
                  <a:noFill/>
                </a:ln>
              </p:spPr>
              <p:txBody>
                <a:bodyPr anchor="ctr">
                  <a:spAutoFit/>
                </a:bodyPr>
                <a:p>
                  <a:endParaRPr dirty="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45084" name="Oval 83"/>
                <p:cNvSpPr/>
                <p:nvPr/>
              </p:nvSpPr>
              <p:spPr>
                <a:xfrm>
                  <a:off x="1296" y="587"/>
                  <a:ext cx="646" cy="64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636869"/>
                    </a:gs>
                    <a:gs pos="100000">
                      <a:srgbClr val="D6E1E2"/>
                    </a:gs>
                  </a:gsLst>
                  <a:lin ang="5400000" scaled="1"/>
                  <a:tileRect/>
                </a:gradFill>
                <a:ln w="9525">
                  <a:noFill/>
                </a:ln>
              </p:spPr>
              <p:txBody>
                <a:bodyPr vert="eaVert" wrap="none" anchor="ctr"/>
                <a:p>
                  <a:endParaRPr dirty="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45085" name="Oval 84"/>
                <p:cNvSpPr/>
                <p:nvPr/>
              </p:nvSpPr>
              <p:spPr>
                <a:xfrm>
                  <a:off x="1304" y="591"/>
                  <a:ext cx="631" cy="63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alpha val="0"/>
                      </a:srgbClr>
                    </a:gs>
                    <a:gs pos="100000">
                      <a:srgbClr val="F1F5F5"/>
                    </a:gs>
                  </a:gsLst>
                  <a:lin ang="5400000" scaled="1"/>
                  <a:tileRect/>
                </a:gradFill>
                <a:ln w="9525">
                  <a:noFill/>
                </a:ln>
              </p:spPr>
              <p:txBody>
                <a:bodyPr vert="eaVert" wrap="none" anchor="ctr"/>
                <a:p>
                  <a:endParaRPr dirty="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45086" name="Oval 85"/>
                <p:cNvSpPr/>
                <p:nvPr/>
              </p:nvSpPr>
              <p:spPr>
                <a:xfrm>
                  <a:off x="1311" y="597"/>
                  <a:ext cx="600" cy="589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AAB2B3"/>
                    </a:gs>
                    <a:gs pos="100000">
                      <a:srgbClr val="D6E1E2">
                        <a:alpha val="48000"/>
                      </a:srgbClr>
                    </a:gs>
                  </a:gsLst>
                  <a:lin ang="5400000" scaled="1"/>
                  <a:tileRect/>
                </a:gradFill>
                <a:ln w="9525">
                  <a:noFill/>
                </a:ln>
              </p:spPr>
              <p:txBody>
                <a:bodyPr vert="eaVert" wrap="none" anchor="ctr"/>
                <a:p>
                  <a:endParaRPr dirty="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45087" name="Oval 86"/>
                <p:cNvSpPr/>
                <p:nvPr/>
              </p:nvSpPr>
              <p:spPr>
                <a:xfrm>
                  <a:off x="1346" y="613"/>
                  <a:ext cx="533" cy="479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00000">
                      <a:srgbClr val="D6E1E2">
                        <a:alpha val="37999"/>
                      </a:srgbClr>
                    </a:gs>
                  </a:gsLst>
                  <a:lin ang="5400000" scaled="1"/>
                  <a:tileRect/>
                </a:gradFill>
                <a:ln w="9525">
                  <a:noFill/>
                </a:ln>
              </p:spPr>
              <p:txBody>
                <a:bodyPr vert="eaVert" wrap="none" anchor="ctr"/>
                <a:p>
                  <a:endParaRPr dirty="0">
                    <a:latin typeface="Arial" panose="020B0604020202020204" pitchFamily="34" charset="0"/>
                  </a:endParaRPr>
                </a:p>
              </p:txBody>
            </p:sp>
          </p:grpSp>
          <p:sp>
            <p:nvSpPr>
              <p:cNvPr id="45088" name="Text Box 87"/>
              <p:cNvSpPr txBox="1"/>
              <p:nvPr/>
            </p:nvSpPr>
            <p:spPr>
              <a:xfrm>
                <a:off x="4253" y="1355"/>
                <a:ext cx="222" cy="37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algn="ctr"/>
                <a:r>
                  <a:rPr lang="en-US" altLang="zh-CN" sz="2400">
                    <a:solidFill>
                      <a:srgbClr val="000000"/>
                    </a:solidFill>
                    <a:latin typeface="Arial" panose="020B0604020202020204" pitchFamily="34" charset="0"/>
                  </a:rPr>
                  <a:t>3</a:t>
                </a:r>
                <a:endParaRPr lang="en-US" altLang="zh-CN">
                  <a:latin typeface="Arial" panose="020B0604020202020204" pitchFamily="34" charset="0"/>
                </a:endParaRPr>
              </a:p>
            </p:txBody>
          </p:sp>
          <p:sp>
            <p:nvSpPr>
              <p:cNvPr id="45089" name="AutoShape 89"/>
              <p:cNvSpPr/>
              <p:nvPr/>
            </p:nvSpPr>
            <p:spPr>
              <a:xfrm>
                <a:off x="3692" y="3290"/>
                <a:ext cx="1363" cy="548"/>
              </a:xfrm>
              <a:prstGeom prst="roundRect">
                <a:avLst>
                  <a:gd name="adj" fmla="val 40389"/>
                </a:avLst>
              </a:prstGeom>
              <a:gradFill rotWithShape="1">
                <a:gsLst>
                  <a:gs pos="0">
                    <a:srgbClr val="6F9DB7"/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wrap="none" anchor="ctr"/>
              <a:p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5090" name="AutoShape 90"/>
              <p:cNvSpPr/>
              <p:nvPr/>
            </p:nvSpPr>
            <p:spPr>
              <a:xfrm>
                <a:off x="3720" y="3305"/>
                <a:ext cx="1304" cy="487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98BAAF"/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wrap="none" anchor="ctr"/>
              <a:p>
                <a:endParaRPr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45091" name="组合 45090"/>
            <p:cNvGrpSpPr/>
            <p:nvPr/>
          </p:nvGrpSpPr>
          <p:grpSpPr>
            <a:xfrm>
              <a:off x="3470" y="1390"/>
              <a:ext cx="2296" cy="2280"/>
              <a:chOff x="3470" y="1390"/>
              <a:chExt cx="2296" cy="2280"/>
            </a:xfrm>
          </p:grpSpPr>
          <p:pic>
            <p:nvPicPr>
              <p:cNvPr id="45092" name="Picture 18" descr="01-1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005" y="1390"/>
                <a:ext cx="1220" cy="108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9472" name="Text Box 10">
                <a:hlinkClick r:id="" action="ppaction://noaction"/>
              </p:cNvPr>
              <p:cNvSpPr txBox="1"/>
              <p:nvPr/>
            </p:nvSpPr>
            <p:spPr>
              <a:xfrm>
                <a:off x="3470" y="3067"/>
                <a:ext cx="2296" cy="60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/>
                <a:r>
                  <a:rPr lang="en-US" altLang="zh-CN" sz="2400" b="1" dirty="0">
                    <a:solidFill>
                      <a:srgbClr val="FF3300"/>
                    </a:solidFill>
                    <a:latin typeface="楷体_GB2312" pitchFamily="49" charset="-122"/>
                    <a:ea typeface="楷体_GB2312" pitchFamily="49" charset="-122"/>
                  </a:rPr>
                  <a:t>1997</a:t>
                </a:r>
                <a:r>
                  <a:rPr lang="zh-CN" altLang="en-US" sz="2400" b="1" dirty="0">
                    <a:solidFill>
                      <a:srgbClr val="FF3300"/>
                    </a:solidFill>
                    <a:latin typeface="楷体_GB2312" pitchFamily="49" charset="-122"/>
                    <a:ea typeface="楷体_GB2312" pitchFamily="49" charset="-122"/>
                  </a:rPr>
                  <a:t>年</a:t>
                </a:r>
                <a:r>
                  <a:rPr lang="en-US" altLang="zh-CN" sz="2400" b="1" dirty="0">
                    <a:solidFill>
                      <a:srgbClr val="FF3300"/>
                    </a:solidFill>
                    <a:latin typeface="楷体_GB2312" pitchFamily="49" charset="-122"/>
                    <a:ea typeface="楷体_GB2312" pitchFamily="49" charset="-122"/>
                  </a:rPr>
                  <a:t>7</a:t>
                </a:r>
                <a:r>
                  <a:rPr lang="zh-CN" altLang="en-US" sz="2400" b="1" dirty="0">
                    <a:solidFill>
                      <a:srgbClr val="FF3300"/>
                    </a:solidFill>
                    <a:latin typeface="楷体_GB2312" pitchFamily="49" charset="-122"/>
                    <a:ea typeface="楷体_GB2312" pitchFamily="49" charset="-122"/>
                  </a:rPr>
                  <a:t>月</a:t>
                </a:r>
                <a:r>
                  <a:rPr lang="en-US" altLang="zh-CN" sz="2400" b="1" dirty="0">
                    <a:solidFill>
                      <a:srgbClr val="FF3300"/>
                    </a:solidFill>
                    <a:latin typeface="楷体_GB2312" pitchFamily="49" charset="-122"/>
                    <a:ea typeface="楷体_GB2312" pitchFamily="49" charset="-122"/>
                  </a:rPr>
                  <a:t>1</a:t>
                </a:r>
                <a:r>
                  <a:rPr lang="zh-CN" altLang="en-US" sz="2400" b="1" dirty="0">
                    <a:solidFill>
                      <a:srgbClr val="FF3300"/>
                    </a:solidFill>
                    <a:latin typeface="楷体_GB2312" pitchFamily="49" charset="-122"/>
                    <a:ea typeface="楷体_GB2312" pitchFamily="49" charset="-122"/>
                  </a:rPr>
                  <a:t>日</a:t>
                </a:r>
                <a:endParaRPr lang="zh-CN" altLang="en-US" sz="2400" b="1">
                  <a:solidFill>
                    <a:srgbClr val="FF3300"/>
                  </a:solidFill>
                  <a:latin typeface="楷体_GB2312" pitchFamily="49" charset="-122"/>
                  <a:ea typeface="楷体_GB2312" pitchFamily="49" charset="-122"/>
                </a:endParaRPr>
              </a:p>
              <a:p>
                <a:pPr algn="ctr"/>
                <a:r>
                  <a:rPr lang="zh-CN" altLang="en-US" sz="2400" b="1" dirty="0">
                    <a:solidFill>
                      <a:srgbClr val="FF3300"/>
                    </a:solidFill>
                    <a:latin typeface="楷体_GB2312" pitchFamily="49" charset="-122"/>
                    <a:ea typeface="楷体_GB2312" pitchFamily="49" charset="-122"/>
                  </a:rPr>
                  <a:t>香港顺利回归</a:t>
                </a:r>
                <a:endParaRPr lang="zh-CN" altLang="en-US" sz="2400" b="1">
                  <a:solidFill>
                    <a:srgbClr val="FF3300"/>
                  </a:solidFill>
                  <a:latin typeface="楷体_GB2312" pitchFamily="49" charset="-122"/>
                  <a:ea typeface="楷体_GB2312" pitchFamily="49" charset="-122"/>
                </a:endParaRPr>
              </a:p>
            </p:txBody>
          </p:sp>
        </p:grpSp>
      </p:grpSp>
      <p:grpSp>
        <p:nvGrpSpPr>
          <p:cNvPr id="45094" name="组合 45093"/>
          <p:cNvGrpSpPr/>
          <p:nvPr/>
        </p:nvGrpSpPr>
        <p:grpSpPr>
          <a:xfrm>
            <a:off x="4727575" y="1331603"/>
            <a:ext cx="3521075" cy="3772742"/>
            <a:chOff x="1837" y="928"/>
            <a:chExt cx="2218" cy="2741"/>
          </a:xfrm>
        </p:grpSpPr>
        <p:grpSp>
          <p:nvGrpSpPr>
            <p:cNvPr id="45095" name="Group 62"/>
            <p:cNvGrpSpPr/>
            <p:nvPr/>
          </p:nvGrpSpPr>
          <p:grpSpPr>
            <a:xfrm>
              <a:off x="2208" y="928"/>
              <a:ext cx="1365" cy="2275"/>
              <a:chOff x="2208" y="1291"/>
              <a:chExt cx="1365" cy="2547"/>
            </a:xfrm>
          </p:grpSpPr>
          <p:sp>
            <p:nvSpPr>
              <p:cNvPr id="45096" name="AutoShape 63"/>
              <p:cNvSpPr/>
              <p:nvPr/>
            </p:nvSpPr>
            <p:spPr>
              <a:xfrm>
                <a:off x="2208" y="1490"/>
                <a:ext cx="1363" cy="1800"/>
              </a:xfrm>
              <a:prstGeom prst="roundRect">
                <a:avLst>
                  <a:gd name="adj" fmla="val 17509"/>
                </a:avLst>
              </a:prstGeom>
              <a:gradFill rotWithShape="1">
                <a:gsLst>
                  <a:gs pos="0">
                    <a:srgbClr val="34B034"/>
                  </a:gs>
                  <a:gs pos="100000">
                    <a:srgbClr val="3F8B4A"/>
                  </a:gs>
                </a:gsLst>
                <a:lin ang="2700000" scaled="1"/>
                <a:tileRect/>
              </a:gradFill>
              <a:ln w="9525">
                <a:noFill/>
              </a:ln>
            </p:spPr>
            <p:txBody>
              <a:bodyPr wrap="none" anchor="ctr"/>
              <a:p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5097" name="AutoShape 64"/>
              <p:cNvSpPr/>
              <p:nvPr/>
            </p:nvSpPr>
            <p:spPr>
              <a:xfrm>
                <a:off x="2229" y="1495"/>
                <a:ext cx="1322" cy="1766"/>
              </a:xfrm>
              <a:prstGeom prst="roundRect">
                <a:avLst>
                  <a:gd name="adj" fmla="val 16667"/>
                </a:avLst>
              </a:prstGeom>
              <a:solidFill>
                <a:srgbClr val="73E77E"/>
              </a:solidFill>
              <a:ln w="9525">
                <a:noFill/>
              </a:ln>
            </p:spPr>
            <p:txBody>
              <a:bodyPr wrap="none" anchor="ctr"/>
              <a:p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5098" name="AutoShape 65"/>
              <p:cNvSpPr/>
              <p:nvPr/>
            </p:nvSpPr>
            <p:spPr>
              <a:xfrm>
                <a:off x="2240" y="2795"/>
                <a:ext cx="1304" cy="447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73E77E"/>
                  </a:gs>
                  <a:gs pos="100000">
                    <a:srgbClr val="B3F2B9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wrap="none" anchor="ctr"/>
              <a:p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5099" name="AutoShape 66"/>
              <p:cNvSpPr/>
              <p:nvPr/>
            </p:nvSpPr>
            <p:spPr>
              <a:xfrm>
                <a:off x="2240" y="1509"/>
                <a:ext cx="1304" cy="446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D0F7D4"/>
                  </a:gs>
                  <a:gs pos="100000">
                    <a:srgbClr val="73E77E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wrap="none" anchor="ctr"/>
              <a:p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5100" name="Oval 67"/>
              <p:cNvSpPr/>
              <p:nvPr/>
            </p:nvSpPr>
            <p:spPr>
              <a:xfrm>
                <a:off x="2678" y="1291"/>
                <a:ext cx="404" cy="414"/>
              </a:xfrm>
              <a:prstGeom prst="ellipse">
                <a:avLst/>
              </a:prstGeom>
              <a:solidFill>
                <a:srgbClr val="333333"/>
              </a:solidFill>
              <a:ln w="38100">
                <a:noFill/>
              </a:ln>
            </p:spPr>
            <p:txBody>
              <a:bodyPr anchor="ctr">
                <a:spAutoFit/>
              </a:bodyPr>
              <a:p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5101" name="Oval 68"/>
              <p:cNvSpPr/>
              <p:nvPr/>
            </p:nvSpPr>
            <p:spPr>
              <a:xfrm>
                <a:off x="2681" y="1299"/>
                <a:ext cx="392" cy="392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vert="eaVert" wrap="none" anchor="ctr"/>
              <a:p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5102" name="Oval 69"/>
              <p:cNvSpPr/>
              <p:nvPr/>
            </p:nvSpPr>
            <p:spPr>
              <a:xfrm>
                <a:off x="2686" y="1301"/>
                <a:ext cx="383" cy="383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vert="eaVert" wrap="none" anchor="ctr"/>
              <a:p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5103" name="Oval 70"/>
              <p:cNvSpPr/>
              <p:nvPr/>
            </p:nvSpPr>
            <p:spPr>
              <a:xfrm>
                <a:off x="2690" y="1305"/>
                <a:ext cx="364" cy="357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vert="eaVert" wrap="none" anchor="ctr"/>
              <a:p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5104" name="Oval 71"/>
              <p:cNvSpPr/>
              <p:nvPr/>
            </p:nvSpPr>
            <p:spPr>
              <a:xfrm>
                <a:off x="2712" y="1315"/>
                <a:ext cx="323" cy="290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vert="eaVert" wrap="none" anchor="ctr"/>
              <a:p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5105" name="Text Box 72"/>
              <p:cNvSpPr txBox="1"/>
              <p:nvPr/>
            </p:nvSpPr>
            <p:spPr>
              <a:xfrm>
                <a:off x="2765" y="1355"/>
                <a:ext cx="222" cy="37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algn="ctr"/>
                <a:r>
                  <a:rPr lang="en-US" altLang="zh-CN" sz="2400">
                    <a:solidFill>
                      <a:srgbClr val="000000"/>
                    </a:solidFill>
                    <a:latin typeface="Arial" panose="020B0604020202020204" pitchFamily="34" charset="0"/>
                  </a:rPr>
                  <a:t>2</a:t>
                </a:r>
                <a:endParaRPr lang="en-US" altLang="zh-CN">
                  <a:latin typeface="Arial" panose="020B0604020202020204" pitchFamily="34" charset="0"/>
                </a:endParaRPr>
              </a:p>
            </p:txBody>
          </p:sp>
          <p:sp>
            <p:nvSpPr>
              <p:cNvPr id="45106" name="AutoShape 74"/>
              <p:cNvSpPr/>
              <p:nvPr/>
            </p:nvSpPr>
            <p:spPr>
              <a:xfrm>
                <a:off x="2210" y="3290"/>
                <a:ext cx="1363" cy="548"/>
              </a:xfrm>
              <a:prstGeom prst="roundRect">
                <a:avLst>
                  <a:gd name="adj" fmla="val 40389"/>
                </a:avLst>
              </a:prstGeom>
              <a:gradFill rotWithShape="1">
                <a:gsLst>
                  <a:gs pos="0">
                    <a:srgbClr val="58A4AE"/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wrap="none" anchor="ctr"/>
              <a:p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5107" name="AutoShape 75"/>
              <p:cNvSpPr/>
              <p:nvPr/>
            </p:nvSpPr>
            <p:spPr>
              <a:xfrm>
                <a:off x="2238" y="3305"/>
                <a:ext cx="1304" cy="487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72B2BB"/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wrap="none" anchor="ctr"/>
              <a:p>
                <a:endParaRPr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45108" name="组合 45107"/>
            <p:cNvGrpSpPr/>
            <p:nvPr/>
          </p:nvGrpSpPr>
          <p:grpSpPr>
            <a:xfrm>
              <a:off x="1837" y="1396"/>
              <a:ext cx="2218" cy="2273"/>
              <a:chOff x="1837" y="1396"/>
              <a:chExt cx="2218" cy="2273"/>
            </a:xfrm>
          </p:grpSpPr>
          <p:pic>
            <p:nvPicPr>
              <p:cNvPr id="45109" name="Picture 15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295" y="1396"/>
                <a:ext cx="1175" cy="1067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9470" name="Text Box 5"/>
              <p:cNvSpPr txBox="1"/>
              <p:nvPr/>
            </p:nvSpPr>
            <p:spPr>
              <a:xfrm>
                <a:off x="1837" y="3066"/>
                <a:ext cx="2218" cy="60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/>
                <a:r>
                  <a:rPr lang="en-US" altLang="zh-CN" sz="2400" b="1">
                    <a:solidFill>
                      <a:srgbClr val="FF3300"/>
                    </a:solidFill>
                    <a:latin typeface="楷体_GB2312" pitchFamily="49" charset="-122"/>
                    <a:ea typeface="楷体_GB2312" pitchFamily="49" charset="-122"/>
                  </a:rPr>
                  <a:t>1984</a:t>
                </a:r>
                <a:r>
                  <a:rPr lang="zh-CN" altLang="en-US" sz="2400" b="1" dirty="0">
                    <a:solidFill>
                      <a:schemeClr val="tx2"/>
                    </a:solidFill>
                    <a:latin typeface="楷体_GB2312" pitchFamily="49" charset="-122"/>
                    <a:ea typeface="楷体_GB2312" pitchFamily="49" charset="-122"/>
                  </a:rPr>
                  <a:t>年</a:t>
                </a:r>
                <a:r>
                  <a:rPr lang="en-US" altLang="zh-CN" sz="2400" b="1" dirty="0">
                    <a:solidFill>
                      <a:schemeClr val="tx2"/>
                    </a:solidFill>
                    <a:latin typeface="楷体_GB2312" pitchFamily="49" charset="-122"/>
                    <a:ea typeface="楷体_GB2312" pitchFamily="49" charset="-122"/>
                  </a:rPr>
                  <a:t>12</a:t>
                </a:r>
                <a:r>
                  <a:rPr lang="zh-CN" altLang="en-US" sz="2400" b="1" dirty="0">
                    <a:solidFill>
                      <a:schemeClr val="tx2"/>
                    </a:solidFill>
                    <a:latin typeface="楷体_GB2312" pitchFamily="49" charset="-122"/>
                    <a:ea typeface="楷体_GB2312" pitchFamily="49" charset="-122"/>
                  </a:rPr>
                  <a:t>月签署</a:t>
                </a:r>
                <a:endParaRPr lang="zh-CN" altLang="en-US" sz="2400" b="1">
                  <a:solidFill>
                    <a:schemeClr val="tx2"/>
                  </a:solidFill>
                  <a:latin typeface="楷体_GB2312" pitchFamily="49" charset="-122"/>
                  <a:ea typeface="楷体_GB2312" pitchFamily="49" charset="-122"/>
                </a:endParaRPr>
              </a:p>
              <a:p>
                <a:pPr algn="ctr"/>
                <a:r>
                  <a:rPr lang="en-US" altLang="zh-CN" sz="2400" b="1" dirty="0">
                    <a:solidFill>
                      <a:srgbClr val="FF3300"/>
                    </a:solidFill>
                    <a:latin typeface="楷体_GB2312" pitchFamily="49" charset="-122"/>
                    <a:ea typeface="楷体_GB2312" pitchFamily="49" charset="-122"/>
                  </a:rPr>
                  <a:t>《</a:t>
                </a:r>
                <a:r>
                  <a:rPr lang="zh-CN" altLang="en-US" sz="2400" b="1" dirty="0">
                    <a:solidFill>
                      <a:srgbClr val="FF3300"/>
                    </a:solidFill>
                    <a:latin typeface="楷体_GB2312" pitchFamily="49" charset="-122"/>
                    <a:ea typeface="楷体_GB2312" pitchFamily="49" charset="-122"/>
                  </a:rPr>
                  <a:t>中英联合声明</a:t>
                </a:r>
                <a:r>
                  <a:rPr lang="en-US" altLang="zh-CN" sz="2400" b="1">
                    <a:solidFill>
                      <a:srgbClr val="FF3300"/>
                    </a:solidFill>
                    <a:latin typeface="楷体_GB2312" pitchFamily="49" charset="-122"/>
                    <a:ea typeface="楷体_GB2312" pitchFamily="49" charset="-122"/>
                  </a:rPr>
                  <a:t>》</a:t>
                </a:r>
                <a:endParaRPr lang="en-US" altLang="zh-CN" sz="2400" b="1">
                  <a:solidFill>
                    <a:srgbClr val="FF3300"/>
                  </a:solidFill>
                  <a:latin typeface="楷体_GB2312" pitchFamily="49" charset="-122"/>
                  <a:ea typeface="楷体_GB2312" pitchFamily="49" charset="-122"/>
                </a:endParaRPr>
              </a:p>
            </p:txBody>
          </p:sp>
        </p:grpSp>
      </p:grpSp>
      <p:sp>
        <p:nvSpPr>
          <p:cNvPr id="45111" name="右箭头 45110"/>
          <p:cNvSpPr/>
          <p:nvPr/>
        </p:nvSpPr>
        <p:spPr>
          <a:xfrm>
            <a:off x="4656138" y="2565400"/>
            <a:ext cx="576262" cy="792163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2" dir="16200000">
              <a:schemeClr val="bg2">
                <a:alpha val="50000"/>
              </a:schemeClr>
            </a:prstShdw>
          </a:effectLst>
        </p:spPr>
        <p:txBody>
          <a:bodyPr/>
          <a:p>
            <a:endParaRPr lang="zh-CN" altLang="en-US"/>
          </a:p>
        </p:txBody>
      </p:sp>
      <p:sp>
        <p:nvSpPr>
          <p:cNvPr id="45112" name="右箭头 45111"/>
          <p:cNvSpPr/>
          <p:nvPr/>
        </p:nvSpPr>
        <p:spPr>
          <a:xfrm>
            <a:off x="7535863" y="2636838"/>
            <a:ext cx="577850" cy="792162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2" dir="16200000">
              <a:schemeClr val="bg2">
                <a:alpha val="50000"/>
              </a:schemeClr>
            </a:prstShdw>
          </a:effectLst>
        </p:spPr>
        <p:txBody>
          <a:bodyPr/>
          <a:p>
            <a:endParaRPr lang="zh-CN" altLang="en-US"/>
          </a:p>
        </p:txBody>
      </p:sp>
      <p:pic>
        <p:nvPicPr>
          <p:cNvPr id="45113" name="图片 451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75838" y="3573463"/>
            <a:ext cx="792162" cy="765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994" name="Text Box 10"/>
          <p:cNvSpPr txBox="1">
            <a:spLocks noChangeArrowheads="1"/>
          </p:cNvSpPr>
          <p:nvPr/>
        </p:nvSpPr>
        <p:spPr bwMode="auto">
          <a:xfrm>
            <a:off x="1524000" y="188913"/>
            <a:ext cx="8208963" cy="706755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2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zh-CN" altLang="en-US" sz="4000" b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统一之路： </a:t>
            </a:r>
            <a:r>
              <a:rPr lang="zh-CN" altLang="en-US" sz="4000" b="1" dirty="0">
                <a:solidFill>
                  <a:srgbClr val="FF3300"/>
                </a:solidFill>
                <a:latin typeface="Arial" panose="020B0604020202020204" pitchFamily="34" charset="0"/>
              </a:rPr>
              <a:t>“一国两制”的实践</a:t>
            </a:r>
            <a:endParaRPr lang="zh-CN" altLang="en-US" sz="4000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45115" name="矩形 45114"/>
          <p:cNvSpPr/>
          <p:nvPr/>
        </p:nvSpPr>
        <p:spPr>
          <a:xfrm>
            <a:off x="1524000" y="765175"/>
            <a:ext cx="8748713" cy="583565"/>
          </a:xfrm>
          <a:prstGeom prst="rect">
            <a:avLst/>
          </a:prstGeom>
          <a:noFill/>
          <a:ln w="9525">
            <a:noFill/>
          </a:ln>
          <a:effectLst>
            <a:prstShdw prst="shdw12" dir="162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p>
            <a:r>
              <a:rPr lang="en-US" altLang="zh-CN" sz="3200" b="1" dirty="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(</a:t>
            </a:r>
            <a:r>
              <a:rPr lang="zh-CN" altLang="en-US" sz="3200" b="1" dirty="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一</a:t>
            </a:r>
            <a:r>
              <a:rPr lang="en-US" altLang="zh-CN" sz="3200" b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)</a:t>
            </a:r>
            <a:r>
              <a:rPr lang="zh-CN" altLang="en-US" sz="3200" b="1" dirty="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首次成功实践</a:t>
            </a:r>
            <a:r>
              <a:rPr lang="en-US" altLang="zh-CN" sz="3200" b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——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</a:rPr>
              <a:t>香港回归</a:t>
            </a:r>
            <a:endParaRPr lang="zh-CN" altLang="en-US" sz="3200" b="1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45116" name="矩形 45115"/>
          <p:cNvSpPr/>
          <p:nvPr/>
        </p:nvSpPr>
        <p:spPr>
          <a:xfrm rot="5400000">
            <a:off x="298450" y="3105150"/>
            <a:ext cx="3371850" cy="561975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4400" b="1">
                <a:ln w="9525" cap="flat" cmpd="sng">
                  <a:solidFill>
                    <a:srgbClr val="FF33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3300"/>
                </a:solidFill>
                <a:effectLst>
                  <a:outerShdw dist="35921" dir="2699999" algn="ctr" rotWithShape="0">
                    <a:srgbClr val="B2B2B2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香港回归历程</a:t>
            </a:r>
            <a:endParaRPr lang="zh-CN" altLang="en-US" sz="4400" b="1"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3300"/>
              </a:solidFill>
              <a:effectLst>
                <a:outerShdw dist="35921" dir="2699999" algn="ctr" rotWithShape="0">
                  <a:srgbClr val="B2B2B2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5117" name="矩形 45116"/>
          <p:cNvSpPr/>
          <p:nvPr/>
        </p:nvSpPr>
        <p:spPr>
          <a:xfrm>
            <a:off x="1524000" y="5734050"/>
            <a:ext cx="1979613" cy="521970"/>
          </a:xfrm>
          <a:prstGeom prst="rect">
            <a:avLst/>
          </a:prstGeom>
          <a:noFill/>
          <a:ln w="9525">
            <a:noFill/>
          </a:ln>
          <a:effectLst>
            <a:prstShdw prst="shdw12" dir="162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回归意义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45118" name="矩形 45117"/>
          <p:cNvSpPr/>
          <p:nvPr/>
        </p:nvSpPr>
        <p:spPr>
          <a:xfrm>
            <a:off x="3216275" y="5516563"/>
            <a:ext cx="7451725" cy="829945"/>
          </a:xfrm>
          <a:prstGeom prst="rect">
            <a:avLst/>
          </a:prstGeom>
          <a:noFill/>
          <a:ln w="9525">
            <a:noFill/>
          </a:ln>
          <a:effectLst>
            <a:prstShdw prst="shdw12" dir="162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p>
            <a:r>
              <a:rPr lang="en-US" altLang="zh-CN" sz="2400" b="1" dirty="0">
                <a:solidFill>
                  <a:schemeClr val="tx2"/>
                </a:solidFill>
                <a:latin typeface="Arial" panose="020B0604020202020204" pitchFamily="34" charset="0"/>
              </a:rPr>
              <a:t>1</a:t>
            </a:r>
            <a:r>
              <a:rPr lang="zh-CN" altLang="en-US" sz="2400" b="1" dirty="0">
                <a:solidFill>
                  <a:schemeClr val="tx2"/>
                </a:solidFill>
                <a:latin typeface="Arial" panose="020B0604020202020204" pitchFamily="34" charset="0"/>
              </a:rPr>
              <a:t>、洗雪了香港被侵占的百年国耻</a:t>
            </a:r>
            <a:r>
              <a:rPr lang="en-US" altLang="zh-CN" sz="2400" b="1" dirty="0">
                <a:solidFill>
                  <a:schemeClr val="tx2"/>
                </a:solidFill>
                <a:latin typeface="Arial" panose="020B0604020202020204" pitchFamily="34" charset="0"/>
              </a:rPr>
              <a:t>, </a:t>
            </a:r>
            <a:r>
              <a:rPr lang="zh-CN" altLang="en-US" sz="2400" b="1" dirty="0">
                <a:solidFill>
                  <a:schemeClr val="tx2"/>
                </a:solidFill>
                <a:latin typeface="Arial" panose="020B0604020202020204" pitchFamily="34" charset="0"/>
              </a:rPr>
              <a:t>使中国在完成祖国</a:t>
            </a:r>
            <a:endParaRPr lang="zh-CN" altLang="en-US" sz="2400" b="1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r>
              <a:rPr lang="zh-CN" altLang="en-US" sz="2400" b="1" dirty="0">
                <a:solidFill>
                  <a:schemeClr val="tx2"/>
                </a:solidFill>
                <a:latin typeface="Arial" panose="020B0604020202020204" pitchFamily="34" charset="0"/>
              </a:rPr>
              <a:t>      统一大业上迈出了重要的一步</a:t>
            </a:r>
            <a:endParaRPr lang="zh-CN" altLang="en-US" sz="2400" b="1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45119" name="矩形 45118"/>
          <p:cNvSpPr/>
          <p:nvPr/>
        </p:nvSpPr>
        <p:spPr>
          <a:xfrm>
            <a:off x="3230563" y="6237288"/>
            <a:ext cx="5534025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en-US" altLang="zh-CN" sz="2400" b="1" dirty="0">
                <a:solidFill>
                  <a:schemeClr val="tx2"/>
                </a:solidFill>
                <a:latin typeface="Arial" panose="020B0604020202020204" pitchFamily="34" charset="0"/>
              </a:rPr>
              <a:t>2</a:t>
            </a:r>
            <a:r>
              <a:rPr lang="zh-CN" altLang="en-US" sz="2400" b="1" dirty="0">
                <a:solidFill>
                  <a:schemeClr val="tx2"/>
                </a:solidFill>
                <a:latin typeface="Arial" panose="020B0604020202020204" pitchFamily="34" charset="0"/>
              </a:rPr>
              <a:t>、为解决国家历史遗留问题提供新范例</a:t>
            </a:r>
            <a:endParaRPr lang="zh-CN" altLang="en-US" sz="2400" b="1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45120" name="左大括号 45119"/>
          <p:cNvSpPr/>
          <p:nvPr/>
        </p:nvSpPr>
        <p:spPr>
          <a:xfrm>
            <a:off x="3071813" y="5589588"/>
            <a:ext cx="215900" cy="1008062"/>
          </a:xfrm>
          <a:prstGeom prst="leftBrace">
            <a:avLst>
              <a:gd name="adj1" fmla="val 38909"/>
              <a:gd name="adj2" fmla="val 50000"/>
            </a:avLst>
          </a:prstGeom>
          <a:solidFill>
            <a:schemeClr val="accent1"/>
          </a:solidFill>
          <a:ln w="9525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sz="3600" b="1" dirty="0">
              <a:solidFill>
                <a:srgbClr val="66CC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5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5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5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5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45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5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5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45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5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5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500"/>
                                        <p:tgtEl>
                                          <p:spTgt spid="45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5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5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500"/>
                                        <p:tgtEl>
                                          <p:spTgt spid="45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2" dur="500"/>
                                        <p:tgtEl>
                                          <p:spTgt spid="45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4" grpId="0" bldLvl="0" animBg="1"/>
      <p:bldP spid="45115" grpId="0" bldLvl="0" animBg="1"/>
      <p:bldP spid="45117" grpId="0" bldLvl="0" animBg="1"/>
      <p:bldP spid="45118" grpId="0" bldLvl="0" animBg="1"/>
      <p:bldP spid="45119" grpId="0"/>
      <p:bldP spid="45120" grpId="0" bldLvl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6084" name="Text Box 9"/>
          <p:cNvSpPr txBox="1"/>
          <p:nvPr/>
        </p:nvSpPr>
        <p:spPr>
          <a:xfrm>
            <a:off x="2057400" y="212725"/>
            <a:ext cx="441960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i="1" u="sng" dirty="0">
                <a:solidFill>
                  <a:schemeClr val="accent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（二）</a:t>
            </a:r>
            <a:r>
              <a:rPr lang="zh-CN" altLang="en-US" sz="4000" b="1" i="1" u="sng" dirty="0">
                <a:solidFill>
                  <a:schemeClr val="accent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澳门回归</a:t>
            </a:r>
            <a:endParaRPr lang="zh-CN" altLang="en-US" sz="4000" b="1" i="1" u="sng" dirty="0">
              <a:solidFill>
                <a:schemeClr val="accent2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46085" name="Picture 4" descr="122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28800" y="990600"/>
            <a:ext cx="4486275" cy="52578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6086" name="Group 14"/>
          <p:cNvGrpSpPr/>
          <p:nvPr/>
        </p:nvGrpSpPr>
        <p:grpSpPr>
          <a:xfrm>
            <a:off x="6400800" y="990600"/>
            <a:ext cx="4130675" cy="5867400"/>
            <a:chOff x="3072" y="624"/>
            <a:chExt cx="2602" cy="3696"/>
          </a:xfrm>
        </p:grpSpPr>
        <p:pic>
          <p:nvPicPr>
            <p:cNvPr id="46087" name="Picture 7" descr="澳门区旗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072" y="624"/>
              <a:ext cx="2208" cy="1488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6088" name="Picture 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168" y="2229"/>
              <a:ext cx="2112" cy="209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6089" name="Text Box 12"/>
            <p:cNvSpPr txBox="1"/>
            <p:nvPr/>
          </p:nvSpPr>
          <p:spPr>
            <a:xfrm>
              <a:off x="5384" y="1200"/>
              <a:ext cx="290" cy="2304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b="1" dirty="0">
                  <a:solidFill>
                    <a:srgbClr val="CC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澳门特别行政区区旗区徽</a:t>
              </a:r>
              <a:endParaRPr lang="zh-CN" altLang="en-US" b="1" dirty="0">
                <a:solidFill>
                  <a:srgbClr val="CC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46090" name="Text Box 15"/>
          <p:cNvSpPr txBox="1"/>
          <p:nvPr/>
        </p:nvSpPr>
        <p:spPr>
          <a:xfrm>
            <a:off x="1600200" y="6248400"/>
            <a:ext cx="49530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 dirty="0">
                <a:solidFill>
                  <a:srgbClr val="CC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1999</a:t>
            </a:r>
            <a:r>
              <a:rPr lang="zh-CN" altLang="en-US" b="1" dirty="0">
                <a:solidFill>
                  <a:srgbClr val="CC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en-US" altLang="zh-CN" b="1" dirty="0">
                <a:solidFill>
                  <a:srgbClr val="CC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12</a:t>
            </a:r>
            <a:r>
              <a:rPr lang="zh-CN" altLang="en-US" b="1" dirty="0">
                <a:solidFill>
                  <a:srgbClr val="CC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月</a:t>
            </a:r>
            <a:r>
              <a:rPr lang="en-US" altLang="zh-CN" b="1" dirty="0">
                <a:solidFill>
                  <a:srgbClr val="CC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20</a:t>
            </a:r>
            <a:r>
              <a:rPr lang="zh-CN" altLang="en-US" b="1" dirty="0">
                <a:solidFill>
                  <a:srgbClr val="CC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日澳门政权交接仪式</a:t>
            </a:r>
            <a:endParaRPr lang="zh-CN" altLang="en-US" b="1" dirty="0">
              <a:solidFill>
                <a:srgbClr val="CC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2" name="矩形 40961"/>
          <p:cNvSpPr/>
          <p:nvPr/>
        </p:nvSpPr>
        <p:spPr>
          <a:xfrm>
            <a:off x="1560513" y="71438"/>
            <a:ext cx="9072563" cy="829945"/>
          </a:xfrm>
          <a:prstGeom prst="rect">
            <a:avLst/>
          </a:prstGeom>
          <a:solidFill>
            <a:schemeClr val="bg1"/>
          </a:solidFill>
          <a:ln w="9525">
            <a:noFill/>
            <a:miter/>
          </a:ln>
        </p:spPr>
        <p:txBody>
          <a:bodyPr wrap="square">
            <a:spAutoFit/>
          </a:bodyPr>
          <a:p>
            <a:pPr lvl="0" fontAlgn="base">
              <a:spcBef>
                <a:spcPct val="50000"/>
              </a:spcBef>
            </a:pPr>
            <a:r>
              <a:rPr lang="zh-CN" altLang="en-US" sz="2400" b="1" strike="noStrike" noProof="1">
                <a:solidFill>
                  <a:schemeClr val="tx2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华文中宋" panose="02010600040101010101" pitchFamily="2" charset="-122"/>
                <a:cs typeface="+mn-ea"/>
              </a:rPr>
              <a:t>请结合下列</a:t>
            </a:r>
            <a:r>
              <a:rPr lang="zh-CN" altLang="en-US" sz="2400" b="1" strike="noStrike" noProof="1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华文中宋" panose="02010600040101010101" pitchFamily="2" charset="-122"/>
                <a:cs typeface="+mn-ea"/>
              </a:rPr>
              <a:t>两则</a:t>
            </a:r>
            <a:r>
              <a:rPr lang="zh-CN" altLang="en-US" sz="2400" b="1" strike="noStrike" noProof="1">
                <a:solidFill>
                  <a:schemeClr val="tx2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华文中宋" panose="02010600040101010101" pitchFamily="2" charset="-122"/>
                <a:cs typeface="+mn-ea"/>
              </a:rPr>
              <a:t>材料，分析说明中国成功收回香港、澳门主权的原因有哪些？</a:t>
            </a:r>
            <a:endParaRPr lang="zh-CN" altLang="en-US" sz="2400" b="1" strike="noStrike" noProof="1">
              <a:solidFill>
                <a:schemeClr val="tx2"/>
              </a:solidFill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49" charset="-122"/>
              <a:ea typeface="华文中宋" panose="02010600040101010101" pitchFamily="2" charset="-122"/>
            </a:endParaRPr>
          </a:p>
        </p:txBody>
      </p:sp>
      <p:sp>
        <p:nvSpPr>
          <p:cNvPr id="40963" name="文本框 40962"/>
          <p:cNvSpPr txBox="1"/>
          <p:nvPr/>
        </p:nvSpPr>
        <p:spPr>
          <a:xfrm>
            <a:off x="1560513" y="1066800"/>
            <a:ext cx="9072563" cy="3230245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r>
              <a:rPr lang="en-US" altLang="zh-CN" sz="2000" b="1" noProof="1">
                <a:effectLst>
                  <a:outerShdw blurRad="38100" dist="38100" dir="2700000">
                    <a:srgbClr val="FFFFFF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① “</a:t>
            </a:r>
            <a:r>
              <a:rPr lang="zh-CN" altLang="en-US" sz="2000" b="1" noProof="1">
                <a:effectLst>
                  <a:outerShdw blurRad="38100" dist="38100" dir="2700000">
                    <a:srgbClr val="FFFFFF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香港问题为什么能够谈成呢</a:t>
            </a:r>
            <a:r>
              <a:rPr lang="en-US" altLang="zh-CN" sz="2000" b="1" noProof="1">
                <a:effectLst>
                  <a:outerShdw blurRad="38100" dist="38100" dir="2700000">
                    <a:srgbClr val="FFFFFF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?</a:t>
            </a:r>
            <a:r>
              <a:rPr lang="zh-CN" altLang="en-US" sz="2000" b="1" noProof="1">
                <a:effectLst>
                  <a:outerShdw blurRad="38100" dist="38100" dir="2700000">
                    <a:srgbClr val="FFFFFF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并不是我们参加谈判的人有特殊的本领，主要是我们这个国家这几年发展起来了是个兴旺发达的国家，有力量的国家，而且是个值得信任的国家，我们是讲信用的，我们说话是算数的。</a:t>
            </a:r>
            <a:r>
              <a:rPr lang="en-US" altLang="zh-CN" sz="2000" b="1" noProof="1">
                <a:effectLst>
                  <a:outerShdw blurRad="38100" dist="38100" dir="2700000">
                    <a:srgbClr val="FFFFFF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……</a:t>
            </a:r>
            <a:r>
              <a:rPr lang="zh-CN" altLang="en-US" sz="2000" b="1" noProof="1">
                <a:effectLst>
                  <a:outerShdw blurRad="38100" dist="38100" dir="2700000">
                    <a:srgbClr val="FFFFFF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当然，香港问题能够解决好，还是由于‘一国两制’的根本方针或者说战略搞对了，也是中英双方共同努力的结果。”                </a:t>
            </a:r>
            <a:endParaRPr lang="zh-CN" altLang="en-US" sz="2000" b="1" noProof="1">
              <a:effectLst>
                <a:outerShdw blurRad="38100" dist="38100" dir="2700000">
                  <a:srgbClr val="FFFFFF"/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000" b="1" noProof="1">
                <a:effectLst>
                  <a:outerShdw blurRad="38100" dist="38100" dir="2700000">
                    <a:srgbClr val="FFFFFF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                                       </a:t>
            </a:r>
            <a:r>
              <a:rPr lang="en-US" altLang="zh-CN" sz="2000" b="1" noProof="1">
                <a:effectLst>
                  <a:outerShdw blurRad="38100" dist="38100" dir="2700000">
                    <a:srgbClr val="FFFFFF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——</a:t>
            </a:r>
            <a:r>
              <a:rPr lang="zh-CN" altLang="en-US" sz="2000" b="1" noProof="1">
                <a:effectLst>
                  <a:outerShdw blurRad="38100" dist="38100" dir="2700000">
                    <a:srgbClr val="FFFFFF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邓小平</a:t>
            </a:r>
            <a:endParaRPr lang="zh-CN" altLang="en-US" sz="2000" b="1" noProof="1">
              <a:effectLst>
                <a:outerShdw blurRad="38100" dist="38100" dir="2700000">
                  <a:srgbClr val="FFFFFF"/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/>
            <a:r>
              <a:rPr lang="zh-CN" altLang="en-US" sz="2000" b="1" noProof="1">
                <a:effectLst>
                  <a:outerShdw blurRad="38100" dist="38100" dir="2700000">
                    <a:srgbClr val="FFFFFF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 </a:t>
            </a:r>
            <a:r>
              <a:rPr lang="en-US" altLang="zh-CN" sz="2000" b="1" noProof="1">
                <a:effectLst>
                  <a:outerShdw blurRad="38100" dist="38100" dir="2700000">
                    <a:srgbClr val="FFFFFF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②“</a:t>
            </a:r>
            <a:r>
              <a:rPr lang="zh-CN" altLang="en-US" sz="2000" b="1" noProof="1">
                <a:effectLst>
                  <a:outerShdw blurRad="38100" dist="38100" dir="2700000">
                    <a:srgbClr val="FFFFFF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对英国来说，这不是也不可能是胜利，因为我们是同一个不愿妥协和实力上远占优势的对手打交道。英国在谈判开始时并不打算把香港整个交还中国，到最后不得不同意交还整个香港地区。这是英国不情愿而又不得不做的。” </a:t>
            </a:r>
            <a:endParaRPr lang="zh-CN" altLang="en-US" sz="2000" b="1" noProof="1">
              <a:effectLst>
                <a:outerShdw blurRad="38100" dist="38100" dir="2700000">
                  <a:srgbClr val="FFFFFF"/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/>
            <a:r>
              <a:rPr lang="zh-CN" altLang="en-US" sz="2000" b="1" noProof="1">
                <a:effectLst>
                  <a:outerShdw blurRad="38100" dist="38100" dir="2700000">
                    <a:srgbClr val="FFFFFF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                      </a:t>
            </a:r>
            <a:r>
              <a:rPr lang="en-US" altLang="zh-CN" sz="2000" b="1" noProof="1">
                <a:effectLst>
                  <a:outerShdw blurRad="38100" dist="38100" dir="2700000">
                    <a:srgbClr val="FFFFFF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——</a:t>
            </a:r>
            <a:r>
              <a:rPr lang="zh-CN" altLang="en-US" sz="2000" b="1" noProof="1">
                <a:effectLst>
                  <a:outerShdw blurRad="38100" dist="38100" dir="2700000">
                    <a:srgbClr val="FFFFFF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撒切尔夫人的回忆录</a:t>
            </a:r>
            <a:r>
              <a:rPr lang="zh-CN" altLang="en-US" sz="2400" b="1" noProof="1">
                <a:effectLst>
                  <a:outerShdw blurRad="38100" dist="38100" dir="2700000">
                    <a:srgbClr val="FFFFFF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                                                               </a:t>
            </a:r>
            <a:endParaRPr lang="zh-CN" altLang="en-US" sz="2400" b="1" noProof="1">
              <a:effectLst>
                <a:outerShdw blurRad="38100" dist="38100" dir="2700000">
                  <a:srgbClr val="FFFFFF"/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0964" name="直接连接符 40963"/>
          <p:cNvSpPr/>
          <p:nvPr/>
        </p:nvSpPr>
        <p:spPr>
          <a:xfrm>
            <a:off x="5765800" y="1773238"/>
            <a:ext cx="4064000" cy="0"/>
          </a:xfrm>
          <a:prstGeom prst="line">
            <a:avLst/>
          </a:prstGeom>
          <a:ln w="7620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40965" name="直接连接符 40964"/>
          <p:cNvSpPr/>
          <p:nvPr/>
        </p:nvSpPr>
        <p:spPr>
          <a:xfrm>
            <a:off x="5145088" y="2403475"/>
            <a:ext cx="2895600" cy="0"/>
          </a:xfrm>
          <a:prstGeom prst="line">
            <a:avLst/>
          </a:prstGeom>
          <a:ln w="7620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40966" name="直接连接符 40965"/>
          <p:cNvSpPr/>
          <p:nvPr/>
        </p:nvSpPr>
        <p:spPr>
          <a:xfrm>
            <a:off x="2136775" y="2638425"/>
            <a:ext cx="2362200" cy="0"/>
          </a:xfrm>
          <a:prstGeom prst="line">
            <a:avLst/>
          </a:prstGeom>
          <a:ln w="7620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40967" name="椭圆形标注 40966"/>
          <p:cNvSpPr/>
          <p:nvPr/>
        </p:nvSpPr>
        <p:spPr>
          <a:xfrm>
            <a:off x="4656138" y="0"/>
            <a:ext cx="2422525" cy="1557338"/>
          </a:xfrm>
          <a:prstGeom prst="wedgeEllipseCallout">
            <a:avLst>
              <a:gd name="adj1" fmla="val 33028"/>
              <a:gd name="adj2" fmla="val 67329"/>
            </a:avLst>
          </a:prstGeom>
          <a:solidFill>
            <a:srgbClr val="0000FF">
              <a:alpha val="100000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lvl="0" fontAlgn="base"/>
            <a:r>
              <a:rPr lang="zh-CN" altLang="en-US" sz="24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隶书" panose="02010509060101010101" pitchFamily="1" charset="-122"/>
                <a:cs typeface="+mn-ea"/>
              </a:rPr>
              <a:t>综合国力增强，国际地位提高。</a:t>
            </a:r>
            <a:endParaRPr lang="zh-CN" altLang="en-US" sz="2400" b="1" strike="noStrike" noProof="1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隶书" panose="02010509060101010101" pitchFamily="1" charset="-122"/>
            </a:endParaRPr>
          </a:p>
        </p:txBody>
      </p:sp>
      <p:sp>
        <p:nvSpPr>
          <p:cNvPr id="40968" name="圆角矩形标注 40967"/>
          <p:cNvSpPr/>
          <p:nvPr/>
        </p:nvSpPr>
        <p:spPr>
          <a:xfrm>
            <a:off x="8401050" y="1412875"/>
            <a:ext cx="1905000" cy="990600"/>
          </a:xfrm>
          <a:prstGeom prst="wedgeRoundRectCallout">
            <a:avLst>
              <a:gd name="adj1" fmla="val -100750"/>
              <a:gd name="adj2" fmla="val 39745"/>
              <a:gd name="adj3" fmla="val 16667"/>
            </a:avLst>
          </a:prstGeom>
          <a:solidFill>
            <a:srgbClr val="0000FF">
              <a:alpha val="100000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horz" wrap="square" anchor="t"/>
          <a:p>
            <a:pPr marL="0" lvl="0" indent="0" fontAlgn="base"/>
            <a:r>
              <a:rPr lang="en-US" altLang="zh-CN" sz="24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隶书" panose="02010509060101010101" pitchFamily="1" charset="-122"/>
                <a:cs typeface="+mn-ea"/>
                <a:sym typeface="Arial" panose="020B0604020202020204" pitchFamily="34" charset="0"/>
              </a:rPr>
              <a:t>“</a:t>
            </a:r>
            <a:r>
              <a:rPr lang="zh-CN" altLang="en-US" sz="24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隶书" panose="02010509060101010101" pitchFamily="1" charset="-122"/>
                <a:cs typeface="+mn-ea"/>
                <a:sym typeface="Arial" panose="020B0604020202020204" pitchFamily="34" charset="0"/>
              </a:rPr>
              <a:t>一国两制” 的伟大构想</a:t>
            </a:r>
            <a:endParaRPr lang="zh-CN" altLang="en-US" sz="2400" b="1" strike="noStrike" noProof="1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隶书" panose="02010509060101010101" pitchFamily="1" charset="-122"/>
              <a:sym typeface="Arial" panose="020B0604020202020204" pitchFamily="34" charset="0"/>
            </a:endParaRPr>
          </a:p>
        </p:txBody>
      </p:sp>
      <p:sp>
        <p:nvSpPr>
          <p:cNvPr id="40969" name="椭圆形标注 40968"/>
          <p:cNvSpPr/>
          <p:nvPr/>
        </p:nvSpPr>
        <p:spPr>
          <a:xfrm>
            <a:off x="5448300" y="2565400"/>
            <a:ext cx="2468563" cy="2016125"/>
          </a:xfrm>
          <a:prstGeom prst="wedgeEllipseCallout">
            <a:avLst>
              <a:gd name="adj1" fmla="val -81639"/>
              <a:gd name="adj2" fmla="val -42991"/>
            </a:avLst>
          </a:prstGeom>
          <a:solidFill>
            <a:srgbClr val="0000FF">
              <a:alpha val="100000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horz" wrap="square" anchor="t"/>
          <a:p>
            <a:pPr marL="0" lvl="0" indent="0" fontAlgn="base"/>
            <a:r>
              <a:rPr lang="en-US" altLang="zh-CN" sz="24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隶书" panose="02010509060101010101" pitchFamily="1" charset="-122"/>
                <a:cs typeface="+mn-ea"/>
                <a:sym typeface="Arial" panose="020B0604020202020204" pitchFamily="34" charset="0"/>
              </a:rPr>
              <a:t> </a:t>
            </a:r>
            <a:r>
              <a:rPr lang="zh-CN" altLang="en-US" sz="2400" b="1" strike="noStrike" noProof="1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隶书" panose="02010509060101010101" pitchFamily="1" charset="-122"/>
                <a:cs typeface="+mn-ea"/>
                <a:sym typeface="Arial" panose="020B0604020202020204" pitchFamily="34" charset="0"/>
              </a:rPr>
              <a:t>党和政府高度重视，中英双方共同努力</a:t>
            </a:r>
            <a:endParaRPr lang="zh-CN" altLang="en-US" sz="2400" b="1" strike="noStrike" noProof="1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隶书" panose="02010509060101010101" pitchFamily="1" charset="-122"/>
              <a:sym typeface="Arial" panose="020B0604020202020204" pitchFamily="34" charset="0"/>
            </a:endParaRPr>
          </a:p>
        </p:txBody>
      </p:sp>
      <p:sp>
        <p:nvSpPr>
          <p:cNvPr id="40970" name="文本框 40969"/>
          <p:cNvSpPr txBox="1"/>
          <p:nvPr/>
        </p:nvSpPr>
        <p:spPr>
          <a:xfrm>
            <a:off x="1560513" y="4797425"/>
            <a:ext cx="9072563" cy="156845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r>
              <a:rPr lang="zh-CN" altLang="en-US" sz="2400" b="1" noProof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+mn-ea"/>
              </a:rPr>
              <a:t>根本原因：</a:t>
            </a:r>
            <a:r>
              <a:rPr lang="zh-CN" altLang="en-US" sz="2400" b="1" noProof="1" dirty="0">
                <a:effectLst>
                  <a:outerShdw blurRad="38100" dist="38100" dir="2700000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+mn-ea"/>
              </a:rPr>
              <a:t> 中国综合国力增强，国际地位提高；</a:t>
            </a:r>
            <a:endParaRPr lang="zh-CN" altLang="en-US" sz="2400" b="1" noProof="1" dirty="0">
              <a:effectLst>
                <a:outerShdw blurRad="38100" dist="38100" dir="2700000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2400" b="1" noProof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+mn-ea"/>
              </a:rPr>
              <a:t>关键因素： </a:t>
            </a:r>
            <a:r>
              <a:rPr lang="zh-CN" altLang="en-US" sz="2400" b="1" noProof="1" dirty="0">
                <a:effectLst>
                  <a:outerShdw blurRad="38100" dist="38100" dir="2700000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+mn-ea"/>
              </a:rPr>
              <a:t>“一国两制”的伟大构想；</a:t>
            </a:r>
            <a:endParaRPr lang="zh-CN" altLang="en-US" sz="2400" b="1" noProof="1" dirty="0">
              <a:effectLst>
                <a:outerShdw blurRad="38100" dist="38100" dir="2700000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2400" b="1" noProof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+mn-ea"/>
              </a:rPr>
              <a:t>群众基础：</a:t>
            </a:r>
            <a:r>
              <a:rPr lang="zh-CN" altLang="en-US" sz="2400" b="1" noProof="1" dirty="0">
                <a:effectLst>
                  <a:outerShdw blurRad="38100" dist="38100" dir="2700000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+mn-ea"/>
              </a:rPr>
              <a:t>港澳同胞心向祖国，渴望回归；</a:t>
            </a:r>
            <a:endParaRPr lang="zh-CN" altLang="en-US" sz="2400" b="1" noProof="1" dirty="0">
              <a:effectLst>
                <a:outerShdw blurRad="38100" dist="38100" dir="2700000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2400" b="1" noProof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+mn-ea"/>
              </a:rPr>
              <a:t>其他因素：</a:t>
            </a:r>
            <a:r>
              <a:rPr lang="zh-CN" altLang="en-US" sz="2400" b="1" noProof="1" dirty="0">
                <a:effectLst>
                  <a:outerShdw blurRad="38100" dist="38100" dir="2700000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+mn-ea"/>
              </a:rPr>
              <a:t>党和政府高度重视，中英双方的共同努力。</a:t>
            </a:r>
            <a:endParaRPr lang="zh-CN" altLang="en-US" sz="2400" b="1" noProof="1" dirty="0">
              <a:effectLst>
                <a:outerShdw blurRad="38100" dist="38100" dir="2700000">
                  <a:srgbClr val="FFFFFF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40971" name="直接连接符 40970"/>
          <p:cNvSpPr/>
          <p:nvPr/>
        </p:nvSpPr>
        <p:spPr>
          <a:xfrm>
            <a:off x="8040688" y="3286125"/>
            <a:ext cx="2362200" cy="0"/>
          </a:xfrm>
          <a:prstGeom prst="line">
            <a:avLst/>
          </a:prstGeom>
          <a:ln w="7620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40972" name="直接连接符 40971"/>
          <p:cNvSpPr/>
          <p:nvPr/>
        </p:nvSpPr>
        <p:spPr>
          <a:xfrm>
            <a:off x="1633538" y="3573463"/>
            <a:ext cx="3024187" cy="0"/>
          </a:xfrm>
          <a:prstGeom prst="line">
            <a:avLst/>
          </a:prstGeom>
          <a:ln w="7620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40973" name="矩形 40972"/>
          <p:cNvSpPr/>
          <p:nvPr/>
        </p:nvSpPr>
        <p:spPr>
          <a:xfrm>
            <a:off x="3144838" y="4799013"/>
            <a:ext cx="7054850" cy="1552575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p>
            <a:pPr algn="ctr">
              <a:buFont typeface="Arial" panose="020B0604020202020204" pitchFamily="34" charset="0"/>
            </a:pPr>
            <a:endParaRPr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09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09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409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7" grpId="0" bldLvl="0" animBg="1"/>
      <p:bldP spid="40968" grpId="0" bldLvl="0" animBg="1"/>
      <p:bldP spid="40969" grpId="0" bldLvl="0" animBg="1"/>
      <p:bldP spid="40973" grpId="0" bldLvl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2226" name="Text Box 5"/>
          <p:cNvSpPr txBox="1"/>
          <p:nvPr/>
        </p:nvSpPr>
        <p:spPr>
          <a:xfrm>
            <a:off x="5943600" y="1981200"/>
            <a:ext cx="35052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latin typeface="Calibri" panose="020F0502020204030204" pitchFamily="34" charset="0"/>
              </a:rPr>
              <a:t> </a:t>
            </a:r>
            <a:endParaRPr lang="en-US" altLang="zh-CN">
              <a:latin typeface="Calibri" panose="020F0502020204030204" pitchFamily="34" charset="0"/>
            </a:endParaRPr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1992313" y="2133600"/>
            <a:ext cx="8305800" cy="2122805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</a:ln>
          <a:effectLst/>
        </p:spPr>
        <p:txBody>
          <a:bodyPr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en-US" altLang="zh-CN" sz="44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楷体_GB2312" pitchFamily="49" charset="-122"/>
                <a:cs typeface="+mn-cs"/>
              </a:rPr>
              <a:t>  </a:t>
            </a:r>
            <a:r>
              <a:rPr kumimoji="0" lang="zh-CN" altLang="en-US" sz="4400" b="1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楷体_GB2312" pitchFamily="49" charset="-122"/>
                <a:cs typeface="+mn-cs"/>
              </a:rPr>
              <a:t>台湾问题是中国最大的国殇，浅浅的海峡是中国最深的乡愁。</a:t>
            </a:r>
            <a:endParaRPr kumimoji="0" lang="zh-CN" altLang="en-US" sz="4400" b="1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ea typeface="楷体_GB2312" pitchFamily="49" charset="-122"/>
              <a:cs typeface="+mn-cs"/>
            </a:endParaRPr>
          </a:p>
          <a:p>
            <a:pPr marR="0" algn="r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en-US" altLang="zh-CN" sz="44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楷体_GB2312" pitchFamily="49" charset="-122"/>
                <a:cs typeface="+mn-cs"/>
              </a:rPr>
              <a:t>——</a:t>
            </a:r>
            <a:r>
              <a:rPr kumimoji="0" lang="zh-CN" altLang="en-US" sz="44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楷体_GB2312" pitchFamily="49" charset="-122"/>
                <a:cs typeface="+mn-cs"/>
              </a:rPr>
              <a:t>温家宝</a:t>
            </a:r>
            <a:endParaRPr kumimoji="0" lang="zh-CN" altLang="en-US" sz="4400" b="1" kern="1200" cap="none" spc="0" normalizeH="0" baseline="0" noProof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1981200" y="381000"/>
            <a:ext cx="6705600" cy="70675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Calibri" panose="020F0502020204030204" pitchFamily="34" charset="0"/>
                <a:ea typeface="黑体" panose="02010609060101010101" pitchFamily="49" charset="-122"/>
              </a:rPr>
              <a:t>海峡两岸关系的进展</a:t>
            </a:r>
            <a:r>
              <a:rPr lang="zh-CN" altLang="en-US" dirty="0">
                <a:latin typeface="Calibri" panose="020F0502020204030204" pitchFamily="34" charset="0"/>
              </a:rPr>
              <a:t> </a:t>
            </a:r>
            <a:endParaRPr lang="zh-CN" altLang="en-US" dirty="0">
              <a:latin typeface="Calibri" panose="020F0502020204030204" pitchFamily="34" charset="0"/>
            </a:endParaRPr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1905000" y="1143000"/>
            <a:ext cx="8458200" cy="70675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简述海峡两岸关系进展的情况？</a:t>
            </a:r>
            <a:endParaRPr lang="zh-CN" altLang="en-US" sz="4000" b="1" dirty="0">
              <a:effectLst>
                <a:outerShdw blurRad="38100" dist="38100" dir="2700000">
                  <a:srgbClr val="FFFFFF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1738313" y="1844675"/>
            <a:ext cx="9072563" cy="13220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1979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年</a:t>
            </a:r>
            <a:r>
              <a:rPr lang="zh-CN" altLang="en-US" sz="3200" b="1" dirty="0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全国人大常委会发表</a:t>
            </a:r>
            <a:r>
              <a:rPr lang="en-US" altLang="zh-CN" sz="3200" b="1" dirty="0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《</a:t>
            </a:r>
            <a:r>
              <a:rPr lang="zh-CN" altLang="en-US" sz="3200" b="1" dirty="0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告台湾同胞书</a:t>
            </a:r>
            <a:r>
              <a:rPr lang="en-US" altLang="zh-CN" sz="3200" b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》</a:t>
            </a:r>
            <a:endParaRPr lang="en-US" altLang="zh-CN" sz="3200" b="1">
              <a:solidFill>
                <a:srgbClr val="000066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 </a:t>
            </a:r>
            <a:endParaRPr lang="en-US" altLang="zh-CN" sz="3200" b="1">
              <a:solidFill>
                <a:srgbClr val="000066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29704" name="Text Box 8"/>
          <p:cNvSpPr txBox="1">
            <a:spLocks noChangeArrowheads="1"/>
          </p:cNvSpPr>
          <p:nvPr/>
        </p:nvSpPr>
        <p:spPr bwMode="auto">
          <a:xfrm>
            <a:off x="1752600" y="2590800"/>
            <a:ext cx="5184775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 fontAlgn="auto">
              <a:spcBef>
                <a:spcPct val="5000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kumimoji="0" lang="en-US" altLang="zh-CN" sz="3200" b="1" kern="1200" cap="none" spc="0" normalizeH="0" baseline="0" noProof="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ea"/>
                <a:ea typeface="+mj-ea"/>
                <a:cs typeface="+mn-cs"/>
              </a:rPr>
              <a:t>1992</a:t>
            </a:r>
            <a:r>
              <a:rPr kumimoji="0" lang="zh-CN" altLang="en-US" sz="3200" b="1" kern="1200" cap="none" spc="0" normalizeH="0" baseline="0" noProof="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ea"/>
                <a:ea typeface="+mj-ea"/>
                <a:cs typeface="+mn-cs"/>
              </a:rPr>
              <a:t>年</a:t>
            </a:r>
            <a:r>
              <a:rPr kumimoji="0" lang="zh-CN" altLang="en-US" sz="3200" b="1" kern="1200" cap="none" spc="0" normalizeH="0" baseline="0" noProof="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ea"/>
                <a:ea typeface="+mj-ea"/>
                <a:cs typeface="+mn-cs"/>
              </a:rPr>
              <a:t>“九二共识” ；</a:t>
            </a:r>
            <a:endParaRPr kumimoji="0" lang="zh-CN" altLang="en-US" sz="3200" b="1" kern="1200" cap="none" spc="0" normalizeH="0" baseline="0" noProof="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j-ea"/>
              <a:ea typeface="+mj-ea"/>
              <a:cs typeface="+mn-cs"/>
            </a:endParaRPr>
          </a:p>
        </p:txBody>
      </p:sp>
      <p:sp>
        <p:nvSpPr>
          <p:cNvPr id="29705" name="Text Box 9"/>
          <p:cNvSpPr txBox="1">
            <a:spLocks noChangeArrowheads="1"/>
          </p:cNvSpPr>
          <p:nvPr/>
        </p:nvSpPr>
        <p:spPr bwMode="auto">
          <a:xfrm>
            <a:off x="1706563" y="3276600"/>
            <a:ext cx="8961438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1993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年</a:t>
            </a:r>
            <a:r>
              <a:rPr lang="zh-CN" altLang="en-US" sz="3200" b="1" dirty="0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“汪辜会谈”</a:t>
            </a:r>
            <a:endParaRPr lang="zh-CN" altLang="en-US" sz="3200" dirty="0">
              <a:latin typeface="宋体" panose="02010600030101010101" pitchFamily="2" charset="-122"/>
            </a:endParaRPr>
          </a:p>
        </p:txBody>
      </p:sp>
      <p:sp>
        <p:nvSpPr>
          <p:cNvPr id="29706" name="Text Box 10"/>
          <p:cNvSpPr txBox="1">
            <a:spLocks noChangeArrowheads="1"/>
          </p:cNvSpPr>
          <p:nvPr/>
        </p:nvSpPr>
        <p:spPr bwMode="auto">
          <a:xfrm>
            <a:off x="1752600" y="4038600"/>
            <a:ext cx="9572625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2005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年</a:t>
            </a:r>
            <a:r>
              <a:rPr lang="en-US" altLang="zh-CN" sz="3200" b="1" dirty="0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《</a:t>
            </a:r>
            <a:r>
              <a:rPr lang="zh-CN" altLang="en-US" sz="3200" b="1" dirty="0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反分裂国家法</a:t>
            </a:r>
            <a:r>
              <a:rPr lang="en-US" altLang="zh-CN" sz="3200" b="1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》 </a:t>
            </a:r>
            <a:endParaRPr lang="en-US" altLang="zh-CN" sz="3200" b="1">
              <a:solidFill>
                <a:srgbClr val="000066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1828800" y="4724400"/>
            <a:ext cx="9572625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2015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年</a:t>
            </a:r>
            <a:r>
              <a:rPr lang="zh-CN" altLang="en-US" sz="3200" b="1" dirty="0">
                <a:solidFill>
                  <a:srgbClr val="00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 两岸领导人会面</a:t>
            </a:r>
            <a:endParaRPr lang="zh-CN" altLang="en-US" sz="3200" b="1" dirty="0">
              <a:solidFill>
                <a:srgbClr val="000066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2" grpId="0" bldLvl="0" animBg="1"/>
      <p:bldP spid="29704" grpId="0" bldLvl="0" animBg="1"/>
      <p:bldP spid="29705" grpId="0" bldLvl="0" animBg="1"/>
      <p:bldP spid="29706" grpId="0" bldLvl="0" animBg="1"/>
      <p:bldP spid="2" grpId="0" bldLvl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6323" name="矩形 56322"/>
          <p:cNvSpPr/>
          <p:nvPr/>
        </p:nvSpPr>
        <p:spPr>
          <a:xfrm>
            <a:off x="1524000" y="3828415"/>
            <a:ext cx="3673475" cy="3046095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ctr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</a:rPr>
              <a:t>李登辉出生在日本帝国统治下的台湾，从幼小到大学都受日本式教育。李登辉早年即更改日本姓名称为“岩里政男”，也得机会到日本京都帝国大学留学。受日本是军国主义教育影响较深。</a:t>
            </a:r>
            <a:endParaRPr lang="zh-CN" altLang="en-US" sz="2400" b="1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56324" name="矩形 56323"/>
          <p:cNvSpPr/>
          <p:nvPr/>
        </p:nvSpPr>
        <p:spPr>
          <a:xfrm>
            <a:off x="1560830" y="159"/>
            <a:ext cx="3598863" cy="1076325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p>
            <a:pPr algn="ctr">
              <a:buFont typeface="Arial" panose="020B0604020202020204" pitchFamily="34" charset="0"/>
            </a:pPr>
            <a:r>
              <a:rPr lang="en-US" altLang="zh-CN" sz="3200" b="1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</a:rPr>
              <a:t>“</a:t>
            </a:r>
            <a:r>
              <a:rPr lang="zh-CN" altLang="en-US" sz="3200" b="1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</a:rPr>
              <a:t>台独分子”李登辉</a:t>
            </a:r>
            <a:r>
              <a:rPr lang="zh-CN" altLang="en-US" sz="320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endParaRPr lang="zh-CN" altLang="en-US" sz="32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pic>
        <p:nvPicPr>
          <p:cNvPr id="56325" name="图片 56324" descr="李登辉穿上日本剑道武士服为台湾台联党“立委”参选人拉选票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1301115"/>
            <a:ext cx="3435350" cy="248666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6326" name="组合 56325"/>
          <p:cNvGrpSpPr/>
          <p:nvPr/>
        </p:nvGrpSpPr>
        <p:grpSpPr>
          <a:xfrm>
            <a:off x="5016500" y="692150"/>
            <a:ext cx="5832475" cy="3097213"/>
            <a:chOff x="0" y="1026"/>
            <a:chExt cx="4967" cy="1860"/>
          </a:xfrm>
        </p:grpSpPr>
        <p:pic>
          <p:nvPicPr>
            <p:cNvPr id="56327" name="图片 56326" descr="陈水扁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026"/>
              <a:ext cx="1429" cy="186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56328" name="图片 56327" descr="吕秀莲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429" y="1026"/>
              <a:ext cx="1769" cy="186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56329" name="图片 56328" descr="link?url=http%3A%2F%2Fi0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198" y="1026"/>
              <a:ext cx="1769" cy="1814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56330" name="矩形 56329"/>
          <p:cNvSpPr/>
          <p:nvPr/>
        </p:nvSpPr>
        <p:spPr>
          <a:xfrm>
            <a:off x="5519738" y="3936524"/>
            <a:ext cx="4895850" cy="583565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p>
            <a:pPr algn="ctr">
              <a:buFont typeface="Arial" panose="020B0604020202020204" pitchFamily="34" charset="0"/>
            </a:pPr>
            <a:r>
              <a:rPr lang="zh-CN" altLang="en-US" sz="3200" b="1" dirty="0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</a:rPr>
              <a:t>陈水扁、吕秀莲、蔡英文</a:t>
            </a:r>
            <a:endParaRPr lang="zh-CN" altLang="en-US" sz="3200" b="1">
              <a:effectLst>
                <a:outerShdw blurRad="38100" dist="38100" dir="2700000">
                  <a:srgbClr val="FFFFFF"/>
                </a:outerShdw>
              </a:effectLst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6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6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 bldLvl="0" animBg="1"/>
      <p:bldP spid="56324" grpId="0" bldLvl="0" animBg="1"/>
      <p:bldP spid="56330" grpId="0" bldLvl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7048" name="Text Box 8"/>
          <p:cNvSpPr txBox="1"/>
          <p:nvPr/>
        </p:nvSpPr>
        <p:spPr>
          <a:xfrm>
            <a:off x="2309813" y="6072188"/>
            <a:ext cx="7467600" cy="521970"/>
          </a:xfrm>
          <a:prstGeom prst="rect">
            <a:avLst/>
          </a:prstGeom>
          <a:noFill/>
          <a:ln w="38100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台独势力的猖獗  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国际反华势力的干涉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5299" name="AutoShape 14"/>
          <p:cNvSpPr/>
          <p:nvPr/>
        </p:nvSpPr>
        <p:spPr>
          <a:xfrm>
            <a:off x="6553200" y="2286000"/>
            <a:ext cx="3429000" cy="990600"/>
          </a:xfrm>
          <a:prstGeom prst="upArrowCallout">
            <a:avLst>
              <a:gd name="adj1" fmla="val 86538"/>
              <a:gd name="adj2" fmla="val 86538"/>
              <a:gd name="adj3" fmla="val 16666"/>
              <a:gd name="adj4" fmla="val 66667"/>
            </a:avLst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dirty="0">
              <a:latin typeface="Verdana" panose="020B0604030504040204" pitchFamily="34" charset="0"/>
            </a:endParaRPr>
          </a:p>
        </p:txBody>
      </p:sp>
      <p:grpSp>
        <p:nvGrpSpPr>
          <p:cNvPr id="55300" name="Group 22"/>
          <p:cNvGrpSpPr/>
          <p:nvPr/>
        </p:nvGrpSpPr>
        <p:grpSpPr>
          <a:xfrm>
            <a:off x="2819400" y="0"/>
            <a:ext cx="3481388" cy="2971800"/>
            <a:chOff x="3360" y="96"/>
            <a:chExt cx="2193" cy="1872"/>
          </a:xfrm>
        </p:grpSpPr>
        <p:pic>
          <p:nvPicPr>
            <p:cNvPr id="55301" name="Picture 10" descr="030123163540lide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360" y="672"/>
              <a:ext cx="2160" cy="129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5302" name="AutoShape 13"/>
            <p:cNvSpPr/>
            <p:nvPr/>
          </p:nvSpPr>
          <p:spPr>
            <a:xfrm>
              <a:off x="3360" y="96"/>
              <a:ext cx="2160" cy="576"/>
            </a:xfrm>
            <a:prstGeom prst="downArrowCallout">
              <a:avLst>
                <a:gd name="adj1" fmla="val 93750"/>
                <a:gd name="adj2" fmla="val 93750"/>
                <a:gd name="adj3" fmla="val 16666"/>
                <a:gd name="adj4" fmla="val 66667"/>
              </a:avLst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dirty="0">
                <a:latin typeface="Verdana" panose="020B0604030504040204" pitchFamily="34" charset="0"/>
              </a:endParaRPr>
            </a:p>
          </p:txBody>
        </p:sp>
        <p:sp>
          <p:nvSpPr>
            <p:cNvPr id="55303" name="Text Box 15"/>
            <p:cNvSpPr txBox="1"/>
            <p:nvPr/>
          </p:nvSpPr>
          <p:spPr>
            <a:xfrm>
              <a:off x="3408" y="144"/>
              <a:ext cx="2145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990000"/>
                  </a:solidFill>
                  <a:latin typeface="Verdana" panose="020B0604030504040204" pitchFamily="34" charset="0"/>
                </a:rPr>
                <a:t>李登辉 “一中一台”</a:t>
              </a:r>
              <a:endParaRPr lang="zh-CN" altLang="en-US" sz="2800" b="1" dirty="0">
                <a:solidFill>
                  <a:srgbClr val="990000"/>
                </a:solidFill>
                <a:latin typeface="Verdana" panose="020B0604030504040204" pitchFamily="34" charset="0"/>
              </a:endParaRPr>
            </a:p>
          </p:txBody>
        </p:sp>
      </p:grpSp>
      <p:grpSp>
        <p:nvGrpSpPr>
          <p:cNvPr id="55304" name="Group 23"/>
          <p:cNvGrpSpPr/>
          <p:nvPr/>
        </p:nvGrpSpPr>
        <p:grpSpPr>
          <a:xfrm>
            <a:off x="6477000" y="0"/>
            <a:ext cx="3810000" cy="3113088"/>
            <a:chOff x="3360" y="1968"/>
            <a:chExt cx="2400" cy="1961"/>
          </a:xfrm>
        </p:grpSpPr>
        <p:pic>
          <p:nvPicPr>
            <p:cNvPr id="55305" name="Picture 11" descr="陈水扁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360" y="1968"/>
              <a:ext cx="2160" cy="139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5306" name="Text Box 16"/>
            <p:cNvSpPr txBox="1"/>
            <p:nvPr/>
          </p:nvSpPr>
          <p:spPr>
            <a:xfrm>
              <a:off x="3408" y="3600"/>
              <a:ext cx="2352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990000"/>
                  </a:solidFill>
                  <a:latin typeface="Verdana" panose="020B0604030504040204" pitchFamily="34" charset="0"/>
                </a:rPr>
                <a:t>陈水扁 “一边一国”</a:t>
              </a:r>
              <a:endParaRPr lang="zh-CN" altLang="en-US" sz="2800" b="1" dirty="0">
                <a:solidFill>
                  <a:srgbClr val="990000"/>
                </a:solidFill>
                <a:latin typeface="Verdana" panose="020B0604030504040204" pitchFamily="34" charset="0"/>
              </a:endParaRPr>
            </a:p>
          </p:txBody>
        </p:sp>
      </p:grpSp>
      <p:sp>
        <p:nvSpPr>
          <p:cNvPr id="55307" name="Text Box 21"/>
          <p:cNvSpPr txBox="1"/>
          <p:nvPr/>
        </p:nvSpPr>
        <p:spPr>
          <a:xfrm>
            <a:off x="2238375" y="5357813"/>
            <a:ext cx="8001000" cy="521970"/>
          </a:xfrm>
          <a:prstGeom prst="rect">
            <a:avLst/>
          </a:prstGeom>
          <a:noFill/>
          <a:ln w="38100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Verdana" panose="020B0604030504040204" pitchFamily="34" charset="0"/>
                <a:ea typeface="黑体" panose="02010609060101010101" pitchFamily="49" charset="-122"/>
              </a:rPr>
              <a:t>拓展延伸一：</a:t>
            </a:r>
            <a:r>
              <a:rPr lang="zh-CN" altLang="en-US" sz="2800" b="1" dirty="0">
                <a:latin typeface="Verdana" panose="020B0604030504040204" pitchFamily="34" charset="0"/>
              </a:rPr>
              <a:t>台湾问题为何迟迟得不到解决？</a:t>
            </a:r>
            <a:endParaRPr lang="zh-CN" altLang="en-US" sz="2800" b="1" dirty="0"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55308" name="Text Box 24"/>
          <p:cNvSpPr txBox="1"/>
          <p:nvPr/>
        </p:nvSpPr>
        <p:spPr>
          <a:xfrm>
            <a:off x="1676400" y="457200"/>
            <a:ext cx="990600" cy="368300"/>
          </a:xfrm>
          <a:prstGeom prst="rect">
            <a:avLst/>
          </a:prstGeom>
          <a:noFill/>
          <a:ln w="38100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Verdana" panose="020B0604030504040204" pitchFamily="34" charset="0"/>
              </a:rPr>
              <a:t>材料</a:t>
            </a:r>
            <a:r>
              <a:rPr lang="en-US" altLang="zh-CN" b="1">
                <a:latin typeface="Verdana" panose="020B0604030504040204" pitchFamily="34" charset="0"/>
              </a:rPr>
              <a:t>1</a:t>
            </a:r>
            <a:endParaRPr lang="en-US" altLang="zh-CN" b="1">
              <a:latin typeface="Verdana" panose="020B0604030504040204" pitchFamily="34" charset="0"/>
            </a:endParaRPr>
          </a:p>
        </p:txBody>
      </p:sp>
      <p:sp>
        <p:nvSpPr>
          <p:cNvPr id="55309" name="Text Box 25"/>
          <p:cNvSpPr txBox="1"/>
          <p:nvPr/>
        </p:nvSpPr>
        <p:spPr>
          <a:xfrm>
            <a:off x="1752600" y="3581400"/>
            <a:ext cx="990600" cy="368300"/>
          </a:xfrm>
          <a:prstGeom prst="rect">
            <a:avLst/>
          </a:prstGeom>
          <a:noFill/>
          <a:ln w="38100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Verdana" panose="020B0604030504040204" pitchFamily="34" charset="0"/>
              </a:rPr>
              <a:t>材料</a:t>
            </a:r>
            <a:r>
              <a:rPr lang="en-US" altLang="zh-CN" b="1">
                <a:latin typeface="Verdana" panose="020B0604030504040204" pitchFamily="34" charset="0"/>
              </a:rPr>
              <a:t>2</a:t>
            </a:r>
            <a:endParaRPr lang="en-US" altLang="zh-CN" b="1">
              <a:latin typeface="Verdana" panose="020B0604030504040204" pitchFamily="34" charset="0"/>
            </a:endParaRPr>
          </a:p>
        </p:txBody>
      </p:sp>
      <p:sp>
        <p:nvSpPr>
          <p:cNvPr id="55310" name="Text Box 26"/>
          <p:cNvSpPr txBox="1"/>
          <p:nvPr/>
        </p:nvSpPr>
        <p:spPr>
          <a:xfrm>
            <a:off x="2971800" y="3357563"/>
            <a:ext cx="7162800" cy="1938020"/>
          </a:xfrm>
          <a:prstGeom prst="rect">
            <a:avLst/>
          </a:prstGeom>
          <a:noFill/>
          <a:ln w="190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Verdana" panose="020B0604030504040204" pitchFamily="34" charset="0"/>
              </a:rPr>
              <a:t>1979</a:t>
            </a:r>
            <a:r>
              <a:rPr lang="zh-CN" altLang="en-US" sz="2400" b="1" dirty="0">
                <a:latin typeface="Verdana" panose="020B0604030504040204" pitchFamily="34" charset="0"/>
              </a:rPr>
              <a:t>年中美建交，但美国对台湾问题政策的本质并未改变，仍然把台湾作为其全球战略中“一艘不沉的航空母舰”，阻挠中国完全统一。美国仍“向台湾提供防御性武器。</a:t>
            </a:r>
            <a:r>
              <a:rPr lang="en-US" altLang="zh-CN" sz="2400" b="1" dirty="0">
                <a:latin typeface="Verdana" panose="020B0604030504040204" pitchFamily="34" charset="0"/>
              </a:rPr>
              <a:t>2000</a:t>
            </a:r>
            <a:r>
              <a:rPr lang="zh-CN" altLang="en-US" sz="2400" b="1" dirty="0">
                <a:latin typeface="Verdana" panose="020B0604030504040204" pitchFamily="34" charset="0"/>
              </a:rPr>
              <a:t>年一年，美国对台三次军售就达</a:t>
            </a:r>
            <a:r>
              <a:rPr lang="en-US" altLang="zh-CN" sz="2400" b="1" dirty="0">
                <a:latin typeface="Verdana" panose="020B0604030504040204" pitchFamily="34" charset="0"/>
              </a:rPr>
              <a:t>19.82</a:t>
            </a:r>
            <a:r>
              <a:rPr lang="zh-CN" altLang="en-US" sz="2400" b="1" dirty="0">
                <a:latin typeface="Verdana" panose="020B0604030504040204" pitchFamily="34" charset="0"/>
              </a:rPr>
              <a:t>亿美元。</a:t>
            </a:r>
            <a:endParaRPr lang="zh-CN" altLang="en-US" sz="2400" b="1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8" grpId="0" bldLvl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7346" name="Group 5"/>
          <p:cNvGrpSpPr/>
          <p:nvPr/>
        </p:nvGrpSpPr>
        <p:grpSpPr>
          <a:xfrm>
            <a:off x="2782888" y="765175"/>
            <a:ext cx="7885112" cy="2016125"/>
            <a:chOff x="612" y="1480"/>
            <a:chExt cx="5148" cy="1270"/>
          </a:xfrm>
        </p:grpSpPr>
        <p:pic>
          <p:nvPicPr>
            <p:cNvPr id="57347" name="Picture 6" descr="xin_54080403073067110626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612" y="1480"/>
              <a:ext cx="2087" cy="127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7348" name="Text Box 7"/>
            <p:cNvSpPr txBox="1"/>
            <p:nvPr/>
          </p:nvSpPr>
          <p:spPr>
            <a:xfrm>
              <a:off x="2744" y="1525"/>
              <a:ext cx="3016" cy="122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台湾不是别人的一部分，不是别人的地方政府、别人的一省，因为台湾是一个主权的国家。台湾跟对岸中国是</a:t>
              </a:r>
              <a:r>
                <a:rPr lang="zh-CN" altLang="en-US" sz="24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一边一国</a:t>
              </a:r>
              <a:r>
                <a:rPr lang="zh-CN" altLang="en-US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。  </a:t>
              </a:r>
              <a:endPara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r>
                <a:rPr lang="zh-CN" altLang="en-US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           </a:t>
              </a:r>
              <a:r>
                <a:rPr lang="en-US" altLang="en-US" sz="2400" b="1">
                  <a:latin typeface="宋体" panose="02010600030101010101" pitchFamily="2" charset="-122"/>
                  <a:ea typeface="黑体" panose="02010609060101010101" pitchFamily="49" charset="-122"/>
                </a:rPr>
                <a:t>—</a:t>
              </a:r>
              <a:r>
                <a:rPr lang="zh-CN" altLang="en-US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 陈水扁 </a:t>
              </a:r>
              <a:r>
                <a:rPr lang="en-US" altLang="zh-CN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2002</a:t>
              </a:r>
              <a:r>
                <a:rPr lang="zh-CN" altLang="en-US" sz="24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年</a:t>
              </a:r>
              <a:endPara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57349" name="Rectangle 7"/>
          <p:cNvSpPr/>
          <p:nvPr/>
        </p:nvSpPr>
        <p:spPr>
          <a:xfrm>
            <a:off x="2041525" y="2852738"/>
            <a:ext cx="8752840" cy="11988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材料</a:t>
            </a:r>
            <a:r>
              <a:rPr lang="en-US" altLang="zh-CN" sz="24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2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：</a:t>
            </a:r>
            <a:r>
              <a:rPr lang="zh-CN" altLang="en-US" sz="2400" b="1" dirty="0">
                <a:solidFill>
                  <a:schemeClr val="tx2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几十年来，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美对台军售</a:t>
            </a:r>
            <a:r>
              <a:rPr lang="zh-CN" altLang="en-US" sz="2400" b="1" dirty="0">
                <a:solidFill>
                  <a:schemeClr val="tx2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可谓绞尽脑汁，费尽心机。当在</a:t>
            </a:r>
            <a:endParaRPr lang="zh-CN" altLang="en-US" sz="2400" b="1" dirty="0">
              <a:solidFill>
                <a:schemeClr val="tx2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r>
              <a:rPr lang="zh-CN" altLang="en-US" sz="2400" b="1" dirty="0">
                <a:solidFill>
                  <a:schemeClr val="tx2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政治上需要表态支持“一个中国”原则时，美国就总要卖些武器</a:t>
            </a:r>
            <a:endParaRPr lang="zh-CN" altLang="en-US" sz="2400" b="1" dirty="0">
              <a:solidFill>
                <a:schemeClr val="tx2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r>
              <a:rPr lang="zh-CN" altLang="en-US" sz="2400" b="1" dirty="0">
                <a:solidFill>
                  <a:schemeClr val="tx2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给台湾，好让台湾当局有些“以武拒统”的本钱。</a:t>
            </a:r>
            <a:endParaRPr lang="zh-CN" altLang="en-US" sz="2400" b="1" dirty="0">
              <a:solidFill>
                <a:schemeClr val="tx2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57350" name="Rectangle 9"/>
          <p:cNvSpPr/>
          <p:nvPr/>
        </p:nvSpPr>
        <p:spPr>
          <a:xfrm>
            <a:off x="1992313" y="4005263"/>
            <a:ext cx="7993062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材料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2004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年以来，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日本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自卫队多次在冲绳进行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军事演习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，假想</a:t>
            </a: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“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中国大陆军队进攻台湾</a:t>
            </a: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”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演练与美军协同作战。 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7351" name="Text Box 10"/>
          <p:cNvSpPr txBox="1"/>
          <p:nvPr/>
        </p:nvSpPr>
        <p:spPr>
          <a:xfrm>
            <a:off x="1524000" y="765175"/>
            <a:ext cx="1655763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材料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zh-CN" altLang="en-US" sz="24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8862" name="Rectangle 14"/>
          <p:cNvSpPr/>
          <p:nvPr/>
        </p:nvSpPr>
        <p:spPr>
          <a:xfrm>
            <a:off x="3143250" y="4941888"/>
            <a:ext cx="5472113" cy="645160"/>
          </a:xfrm>
          <a:prstGeom prst="rect">
            <a:avLst/>
          </a:prstGeom>
          <a:solidFill>
            <a:srgbClr val="FF0000"/>
          </a:solidFill>
          <a:ln w="9525">
            <a:noFill/>
          </a:ln>
          <a:effectLst>
            <a:prstShdw prst="shdw12" dir="162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台独势力和国际反华势力</a:t>
            </a:r>
            <a:endParaRPr lang="zh-CN" altLang="en-US" sz="3600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8863" name="Rectangle 15"/>
          <p:cNvSpPr/>
          <p:nvPr/>
        </p:nvSpPr>
        <p:spPr>
          <a:xfrm>
            <a:off x="3575050" y="5805488"/>
            <a:ext cx="4681538" cy="768350"/>
          </a:xfrm>
          <a:prstGeom prst="rect">
            <a:avLst/>
          </a:prstGeom>
          <a:solidFill>
            <a:srgbClr val="FF0000"/>
          </a:solidFill>
          <a:ln w="9525">
            <a:noFill/>
          </a:ln>
          <a:effectLst>
            <a:prstShdw prst="shdw12" dir="162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p>
            <a:r>
              <a:rPr lang="zh-CN" altLang="en-US" sz="44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干涉内政问题</a:t>
            </a:r>
            <a:endParaRPr lang="zh-CN" altLang="en-US" sz="4400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8864" name="Rectangle 16"/>
          <p:cNvSpPr>
            <a:spLocks noChangeArrowheads="1"/>
          </p:cNvSpPr>
          <p:nvPr/>
        </p:nvSpPr>
        <p:spPr bwMode="auto">
          <a:xfrm>
            <a:off x="1919288" y="1557338"/>
            <a:ext cx="8424863" cy="406146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  <a:effectLst>
            <a:prstShdw prst="shdw12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5400" b="1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中</a:t>
            </a:r>
            <a:r>
              <a:rPr kumimoji="1" lang="zh-CN" altLang="en-US" sz="4800" b="1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国政府的坚决立场：</a:t>
            </a:r>
            <a:endParaRPr kumimoji="1" lang="zh-CN" altLang="en-US" sz="4800" b="1" i="0" u="none" strike="noStrike" kern="1200" cap="none" spc="0" normalizeH="0" baseline="0" noProof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4800" b="1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★坚持一个中国原则</a:t>
            </a:r>
            <a:endParaRPr kumimoji="1" lang="zh-CN" altLang="en-US" sz="4800" b="1" i="0" u="none" strike="noStrike" kern="1200" cap="none" spc="0" normalizeH="0" baseline="0" noProof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4800" b="1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★和平统一台湾，但不承诺放弃使用武力</a:t>
            </a:r>
            <a:r>
              <a:rPr kumimoji="1" lang="zh-CN" altLang="en-US" sz="5400" b="1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</a:t>
            </a:r>
            <a:endParaRPr kumimoji="1" lang="zh-CN" altLang="en-US" sz="5400" b="1" i="0" u="none" strike="noStrike" kern="1200" cap="none" spc="0" normalizeH="0" baseline="0" noProof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4000" b="1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（针对分裂主义和国际反华势力）</a:t>
            </a:r>
            <a:r>
              <a:rPr kumimoji="1" lang="zh-CN" altLang="en-US" sz="5400" b="1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                       </a:t>
            </a:r>
            <a:endParaRPr kumimoji="1" lang="zh-CN" altLang="en-US" sz="5400" b="1" i="0" u="none" strike="noStrike" kern="1200" cap="none" spc="0" normalizeH="0" baseline="0" noProof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7355" name="Text Box 20"/>
          <p:cNvSpPr txBox="1"/>
          <p:nvPr/>
        </p:nvSpPr>
        <p:spPr>
          <a:xfrm>
            <a:off x="3575050" y="115888"/>
            <a:ext cx="5472113" cy="583565"/>
          </a:xfrm>
          <a:prstGeom prst="rect">
            <a:avLst/>
          </a:prstGeom>
          <a:solidFill>
            <a:srgbClr val="FFFF00"/>
          </a:solidFill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阻碍祖国统一的不利因素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88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88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88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886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88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886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88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886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88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886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886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" dur="500"/>
                                        <p:tgtEl>
                                          <p:spTgt spid="788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88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88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88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886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88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886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88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886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88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886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886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88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88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88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886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88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886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88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886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88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886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886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62" grpId="0" bldLvl="0" animBg="1"/>
      <p:bldP spid="78862" grpId="1" bldLvl="0" animBg="1"/>
      <p:bldP spid="78863" grpId="0" bldLvl="0" animBg="1"/>
      <p:bldP spid="78864" grpId="0" bldLvl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5234" name="Rectangle 2"/>
          <p:cNvSpPr>
            <a:spLocks noChangeArrowheads="1"/>
          </p:cNvSpPr>
          <p:nvPr/>
        </p:nvSpPr>
        <p:spPr bwMode="auto">
          <a:xfrm>
            <a:off x="3581400" y="231458"/>
            <a:ext cx="4572000" cy="6451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华文中宋" panose="02010600040101010101" pitchFamily="2" charset="-122"/>
                <a:cs typeface="+mn-cs"/>
              </a:rPr>
              <a:t>两岸人民反台独斗争</a:t>
            </a:r>
            <a:r>
              <a: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95235" name="Picture 3" descr="反台独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00375" y="1125538"/>
            <a:ext cx="6696075" cy="50276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5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文本框 19457" descr="白色大理石"/>
          <p:cNvSpPr txBox="1"/>
          <p:nvPr/>
        </p:nvSpPr>
        <p:spPr>
          <a:xfrm>
            <a:off x="1703388" y="260350"/>
            <a:ext cx="8640762" cy="1106805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合作探究：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  <a:p>
            <a:pPr algn="ctr"/>
            <a:r>
              <a:rPr lang="zh-CN" altLang="en-US" sz="30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祖国完全统一的实现对中华民族复兴有何意义？</a:t>
            </a:r>
            <a:endParaRPr lang="zh-CN" altLang="en-US" sz="3000" b="1" dirty="0">
              <a:solidFill>
                <a:srgbClr val="FF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9459" name="文本框 19458"/>
          <p:cNvSpPr txBox="1"/>
          <p:nvPr/>
        </p:nvSpPr>
        <p:spPr>
          <a:xfrm>
            <a:off x="1919288" y="1916113"/>
            <a:ext cx="895350" cy="439991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政治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  <a:p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  <a:p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经济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  <a:p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  <a:p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外交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  <a:p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  <a:p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军事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9460" name="文本框 19459"/>
          <p:cNvSpPr txBox="1"/>
          <p:nvPr/>
        </p:nvSpPr>
        <p:spPr>
          <a:xfrm>
            <a:off x="3071813" y="1916113"/>
            <a:ext cx="727075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4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是中华民族根本利益所在，是维护国家主权和民族尊严的重大原则问题，有利于增强民族凝聚力。</a:t>
            </a:r>
            <a:endParaRPr lang="zh-CN" altLang="en-US" sz="2400" b="1" dirty="0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461" name="文本框 19460"/>
          <p:cNvSpPr txBox="1"/>
          <p:nvPr/>
        </p:nvSpPr>
        <p:spPr>
          <a:xfrm>
            <a:off x="2855913" y="3213100"/>
            <a:ext cx="7272337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有利于社会主义现代化建设的稳定与发展和综合国力的增强。</a:t>
            </a:r>
            <a:endParaRPr lang="zh-CN" altLang="en-US" sz="2400" b="1" dirty="0">
              <a:solidFill>
                <a:srgbClr val="0000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9462" name="文本框 19461"/>
          <p:cNvSpPr txBox="1"/>
          <p:nvPr/>
        </p:nvSpPr>
        <p:spPr>
          <a:xfrm>
            <a:off x="3071813" y="4508500"/>
            <a:ext cx="7075487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</a:t>
            </a:r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有利于我国国际地位的提高，在国际舞台上发挥更大的作用，有利于亚太地区的和平和稳定。</a:t>
            </a:r>
            <a:endParaRPr lang="zh-CN" altLang="en-US" sz="2400" b="1" dirty="0">
              <a:solidFill>
                <a:srgbClr val="0000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9463" name="文本框 19462"/>
          <p:cNvSpPr txBox="1"/>
          <p:nvPr/>
        </p:nvSpPr>
        <p:spPr>
          <a:xfrm>
            <a:off x="3216275" y="5805488"/>
            <a:ext cx="446786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有利于增强我国的国防和海防。</a:t>
            </a:r>
            <a:endParaRPr lang="zh-CN" altLang="en-US" sz="2400" b="1" dirty="0">
              <a:solidFill>
                <a:srgbClr val="0000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"/>
                                        <p:tgtEl>
                                          <p:spTgt spid="19463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bldLvl="0" animBg="1"/>
      <p:bldP spid="19459" grpId="0"/>
      <p:bldP spid="19460" grpId="0"/>
      <p:bldP spid="19461" grpId="0"/>
      <p:bldP spid="19462" grpId="0"/>
    </p:bld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62.xml><?xml version="1.0" encoding="utf-8"?>
<p:tagLst xmlns:p="http://schemas.openxmlformats.org/presentationml/2006/main">
  <p:tag name="KSO_WM_UNIT_ISCONTENTSTITLE" val="0"/>
  <p:tag name="KSO_WM_UNIT_PRESET_TEXT" val="空白演示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187308_1*a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64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6306</Words>
  <Application>WPS 演示</Application>
  <PresentationFormat>宽屏</PresentationFormat>
  <Paragraphs>542</Paragraphs>
  <Slides>50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22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50</vt:i4>
      </vt:variant>
    </vt:vector>
  </HeadingPairs>
  <TitlesOfParts>
    <vt:vector size="73" baseType="lpstr">
      <vt:lpstr>Arial</vt:lpstr>
      <vt:lpstr>宋体</vt:lpstr>
      <vt:lpstr>Wingdings</vt:lpstr>
      <vt:lpstr>微软雅黑</vt:lpstr>
      <vt:lpstr>Arial Unicode MS</vt:lpstr>
      <vt:lpstr>黑体</vt:lpstr>
      <vt:lpstr>Franklin Gothic Book</vt:lpstr>
      <vt:lpstr>Calibri</vt:lpstr>
      <vt:lpstr>Comic Sans MS</vt:lpstr>
      <vt:lpstr>楷体_GB2312</vt:lpstr>
      <vt:lpstr>新宋体</vt:lpstr>
      <vt:lpstr>Times New Roman</vt:lpstr>
      <vt:lpstr>仿宋_GB2312</vt:lpstr>
      <vt:lpstr>仿宋</vt:lpstr>
      <vt:lpstr>隶书</vt:lpstr>
      <vt:lpstr>华文中宋</vt:lpstr>
      <vt:lpstr>等线</vt:lpstr>
      <vt:lpstr>Verdana</vt:lpstr>
      <vt:lpstr>华文行楷</vt:lpstr>
      <vt:lpstr>方正舒体</vt:lpstr>
      <vt:lpstr>楷体</vt:lpstr>
      <vt:lpstr>华文新魏</vt:lpstr>
      <vt:lpstr>Office 主题​​</vt:lpstr>
      <vt:lpstr>空白演示</vt:lpstr>
      <vt:lpstr>PowerPoint 演示文稿</vt:lpstr>
      <vt:lpstr>一、伟大的历史转折</vt:lpstr>
      <vt:lpstr>PowerPoint 演示文稿</vt:lpstr>
      <vt:lpstr>三、中共十一届三中全会——伟大转折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2、法制的逐步完善： </vt:lpstr>
      <vt:lpstr>4）确立“依法治国”的治国方略。</vt:lpstr>
      <vt:lpstr>PowerPoint 演示文稿</vt:lpstr>
      <vt:lpstr>PowerPoint 演示文稿</vt:lpstr>
      <vt:lpstr>PowerPoint 演示文稿</vt:lpstr>
      <vt:lpstr>PowerPoint 演示文稿</vt:lpstr>
      <vt:lpstr>改革进程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Administrator</cp:lastModifiedBy>
  <cp:revision>26</cp:revision>
  <dcterms:created xsi:type="dcterms:W3CDTF">2019-06-19T02:08:00Z</dcterms:created>
  <dcterms:modified xsi:type="dcterms:W3CDTF">2019-11-30T10:15:20Z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2052-11.1.0.9208</vt:lpwstr>
  </property>
</Properties>
</file>