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321" r:id="rId4"/>
    <p:sldId id="325" r:id="rId5"/>
    <p:sldId id="326" r:id="rId6"/>
    <p:sldId id="327" r:id="rId7"/>
    <p:sldId id="328" r:id="rId8"/>
    <p:sldId id="329" r:id="rId9"/>
    <p:sldId id="331" r:id="rId10"/>
    <p:sldId id="332" r:id="rId11"/>
    <p:sldId id="333" r:id="rId12"/>
    <p:sldId id="334" r:id="rId13"/>
    <p:sldId id="335" r:id="rId14"/>
    <p:sldId id="336" r:id="rId15"/>
    <p:sldId id="337" r:id="rId16"/>
    <p:sldId id="338" r:id="rId17"/>
    <p:sldId id="339" r:id="rId18"/>
    <p:sldId id="340" r:id="rId19"/>
    <p:sldId id="343" r:id="rId20"/>
    <p:sldId id="345" r:id="rId21"/>
    <p:sldId id="346" r:id="rId22"/>
    <p:sldId id="349" r:id="rId23"/>
    <p:sldId id="351" r:id="rId24"/>
    <p:sldId id="355" r:id="rId25"/>
    <p:sldId id="356" r:id="rId26"/>
    <p:sldId id="357" r:id="rId27"/>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пользователь Microsoft Office" initials="п"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9" d="100"/>
          <a:sy n="89" d="100"/>
        </p:scale>
        <p:origin x="-570" y="-108"/>
      </p:cViewPr>
      <p:guideLst>
        <p:guide orient="horz" pos="2224"/>
        <p:guide pos="3822"/>
      </p:guideLst>
    </p:cSldViewPr>
  </p:slideViewPr>
  <p:notesTextViewPr>
    <p:cViewPr>
      <p:scale>
        <a:sx n="1" d="1"/>
        <a:sy n="1" d="1"/>
      </p:scale>
      <p:origin x="0" y="0"/>
    </p:cViewPr>
  </p:notesTextViewPr>
  <p:sorterViewPr>
    <p:cViewPr>
      <p:scale>
        <a:sx n="100" d="100"/>
        <a:sy n="100" d="100"/>
      </p:scale>
      <p:origin x="0" y="0"/>
    </p:cViewPr>
  </p:sorterViewPr>
  <p:notesViewPr>
    <p:cSldViewPr>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tags" Target="tags/tag6.xml" /><Relationship Id="rId29" Type="http://schemas.openxmlformats.org/officeDocument/2006/relationships/presProps" Target="presProps.xml" /><Relationship Id="rId3" Type="http://schemas.openxmlformats.org/officeDocument/2006/relationships/notesMaster" Target="notesMasters/notesMaster1.xml" /><Relationship Id="rId30" Type="http://schemas.openxmlformats.org/officeDocument/2006/relationships/viewProps" Target="viewProps.xml" /><Relationship Id="rId31" Type="http://schemas.openxmlformats.org/officeDocument/2006/relationships/theme" Target="theme/theme1.xml" /><Relationship Id="rId32"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2020/7/6</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17013362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jpeg" /><Relationship Id="rId3"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spTree>
      <p:nvGrpSpPr>
        <p:cNvPr id="1" name=""/>
        <p:cNvGrpSpPr/>
        <p:nvPr/>
      </p:nvGrpSpPr>
      <p:grpSpPr>
        <a:xfrm>
          <a:off x="0" y="0"/>
          <a:ext cx="0" cy="0"/>
        </a:xfrm>
      </p:grpSpPr>
      <p:sp>
        <p:nvSpPr>
          <p:cNvPr id="4" name="日期占位符 3"/>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pic>
        <p:nvPicPr>
          <p:cNvPr id="7" name="Picture 2" descr="D:\c盘\学校信息\校徽\教授题字.PNG"/>
          <p:cNvPicPr>
            <a:picLocks noChangeAspect="1" noChangeArrowheads="1"/>
          </p:cNvPicPr>
          <p:nvPr userDrawn="1"/>
        </p:nvPicPr>
        <p:blipFill>
          <a:blip r:embed="rId1"/>
          <a:stretch>
            <a:fillRect/>
          </a:stretch>
        </p:blipFill>
        <p:spPr bwMode="auto">
          <a:xfrm>
            <a:off x="9256684" y="6473021"/>
            <a:ext cx="2914050" cy="374346"/>
          </a:xfrm>
          <a:prstGeom prst="rect">
            <a:avLst/>
          </a:prstGeom>
          <a:noFill/>
        </p:spPr>
      </p:pic>
      <p:grpSp>
        <p:nvGrpSpPr>
          <p:cNvPr id="9" name="组合 1"/>
          <p:cNvGrpSpPr/>
          <p:nvPr/>
        </p:nvGrpSpPr>
        <p:grpSpPr>
          <a:xfrm>
            <a:off x="85056" y="85064"/>
            <a:ext cx="3270885" cy="892810"/>
            <a:chOff x="856" y="158"/>
            <a:chExt cx="5151" cy="1406"/>
          </a:xfrm>
        </p:grpSpPr>
        <p:pic>
          <p:nvPicPr>
            <p:cNvPr id="11" name="图片 2" descr="60a2e3bf319f584a1bb953f5fafaa4ca"/>
            <p:cNvPicPr>
              <a:picLocks noChangeAspect="1"/>
            </p:cNvPicPr>
            <p:nvPr/>
          </p:nvPicPr>
          <p:blipFill>
            <a:blip r:embed="rId2"/>
            <a:stretch>
              <a:fillRect/>
            </a:stretch>
          </p:blipFill>
          <p:spPr>
            <a:xfrm>
              <a:off x="856" y="158"/>
              <a:ext cx="1407" cy="1407"/>
            </a:xfrm>
            <a:prstGeom prst="rect">
              <a:avLst/>
            </a:prstGeom>
          </p:spPr>
        </p:pic>
        <p:sp>
          <p:nvSpPr>
            <p:cNvPr id="12" name="文本框 4"/>
            <p:cNvSpPr txBox="1"/>
            <p:nvPr/>
          </p:nvSpPr>
          <p:spPr>
            <a:xfrm>
              <a:off x="2263" y="467"/>
              <a:ext cx="3745" cy="580"/>
            </a:xfrm>
            <a:prstGeom prst="rect">
              <a:avLst/>
            </a:prstGeom>
            <a:noFill/>
          </p:spPr>
          <p:txBody>
            <a:bodyPr wrap="square" rtlCol="0">
              <a:spAutoFit/>
            </a:bodyPr>
            <a:lstStyle/>
            <a:p>
              <a:r>
                <a:rPr lang="zh-CN" altLang="en-US" b="1">
                  <a:solidFill>
                    <a:schemeClr val="accent1"/>
                  </a:solidFill>
                  <a:latin typeface="华文隶书" panose="02010800040101010101" charset="-122"/>
                  <a:ea typeface="华文隶书" panose="02010800040101010101" charset="-122"/>
                </a:rPr>
                <a:t>力行近仁  道不远人</a:t>
              </a:r>
            </a:p>
          </p:txBody>
        </p:sp>
      </p:gr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标题和内容">
    <p:spTree>
      <p:nvGrpSpPr>
        <p:cNvPr id="1" name=""/>
        <p:cNvGrpSpPr/>
        <p:nvPr/>
      </p:nvGrpSpPr>
      <p:grpSpPr>
        <a:xfrm>
          <a:off x="0" y="0"/>
          <a:ext cx="0" cy="0"/>
        </a:xfrm>
      </p:grpSpPr>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节标题">
    <p:spTree>
      <p:nvGrpSpPr>
        <p:cNvPr id="1" name=""/>
        <p:cNvGrpSpPr/>
        <p:nvPr/>
      </p:nvGrpSpPr>
      <p:grpSpPr>
        <a:xfrm>
          <a:off x="0" y="0"/>
          <a:ext cx="0" cy="0"/>
        </a:xfrm>
      </p:grpSpPr>
      <p:sp>
        <p:nvSpPr>
          <p:cNvPr id="7" name="矩形 6"/>
          <p:cNvSpPr/>
          <p:nvPr userDrawn="1"/>
        </p:nvSpPr>
        <p:spPr>
          <a:xfrm>
            <a:off x="0" y="6462584"/>
            <a:ext cx="939114" cy="222422"/>
          </a:xfrm>
          <a:prstGeom prst="rect">
            <a:avLst/>
          </a:prstGeom>
          <a:solidFill>
            <a:srgbClr val="9E0B0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797979"/>
              </a:solidFill>
            </a:endParaRPr>
          </a:p>
        </p:txBody>
      </p:sp>
      <p:sp>
        <p:nvSpPr>
          <p:cNvPr id="3" name="矩形 2"/>
          <p:cNvSpPr/>
          <p:nvPr userDrawn="1"/>
        </p:nvSpPr>
        <p:spPr>
          <a:xfrm>
            <a:off x="4114801" y="6462584"/>
            <a:ext cx="8077199" cy="222422"/>
          </a:xfrm>
          <a:prstGeom prst="rect">
            <a:avLst/>
          </a:prstGeom>
          <a:solidFill>
            <a:srgbClr val="9E0B0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zh-CN" altLang="en-US" sz="1800" kern="1200">
              <a:solidFill>
                <a:srgbClr val="797979"/>
              </a:solidFill>
              <a:latin typeface="+mn-lt"/>
              <a:ea typeface="+mn-ea"/>
              <a:cs typeface="+mn-cs"/>
            </a:endParaRPr>
          </a:p>
        </p:txBody>
      </p:sp>
      <p:sp>
        <p:nvSpPr>
          <p:cNvPr id="4" name="矩形 3"/>
          <p:cNvSpPr/>
          <p:nvPr userDrawn="1"/>
        </p:nvSpPr>
        <p:spPr>
          <a:xfrm>
            <a:off x="1029319" y="6462584"/>
            <a:ext cx="107503" cy="222421"/>
          </a:xfrm>
          <a:prstGeom prst="rect">
            <a:avLst/>
          </a:prstGeom>
          <a:solidFill>
            <a:srgbClr val="9E0B0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797979"/>
              </a:solidFill>
            </a:endParaRPr>
          </a:p>
        </p:txBody>
      </p:sp>
      <p:pic>
        <p:nvPicPr>
          <p:cNvPr id="1026" name="Picture 2"/>
          <p:cNvPicPr>
            <a:picLocks noChangeAspect="1" noChangeArrowheads="1"/>
          </p:cNvPicPr>
          <p:nvPr userDrawn="1"/>
        </p:nvPicPr>
        <p:blipFill>
          <a:blip r:embed="rId1"/>
          <a:stretch>
            <a:fillRect/>
          </a:stretch>
        </p:blipFill>
        <p:spPr bwMode="auto">
          <a:xfrm>
            <a:off x="1198864" y="6325894"/>
            <a:ext cx="2841796" cy="532106"/>
          </a:xfrm>
          <a:prstGeom prst="rect">
            <a:avLst/>
          </a:prstGeom>
          <a:noFill/>
          <a:ln w="9525">
            <a:noFill/>
            <a:miter lim="800000"/>
          </a:ln>
        </p:spPr>
      </p:pic>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2020/7/6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4.jpeg" /><Relationship Id="rId3" Type="http://schemas.openxmlformats.org/officeDocument/2006/relationships/image" Target="../media/image5.jpeg" /><Relationship Id="rId4" Type="http://schemas.openxmlformats.org/officeDocument/2006/relationships/image" Target="../media/image6.jpeg" /><Relationship Id="rId5" Type="http://schemas.openxmlformats.org/officeDocument/2006/relationships/image" Target="../media/image7.jpeg" /><Relationship Id="rId6" Type="http://schemas.openxmlformats.org/officeDocument/2006/relationships/image" Target="../media/image8.png" /><Relationship Id="rId7" Type="http://schemas.openxmlformats.org/officeDocument/2006/relationships/image" Target="../media/image9.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1.xml" /><Relationship Id="rId10" Type="http://schemas.openxmlformats.org/officeDocument/2006/relationships/image" Target="../media/image17.jpeg" /><Relationship Id="rId2" Type="http://schemas.openxmlformats.org/officeDocument/2006/relationships/image" Target="../media/image10.png" /><Relationship Id="rId3" Type="http://schemas.openxmlformats.org/officeDocument/2006/relationships/image" Target="../media/image11.png" /><Relationship Id="rId4" Type="http://schemas.openxmlformats.org/officeDocument/2006/relationships/image" Target="../media/image12.jpeg" /><Relationship Id="rId5" Type="http://schemas.openxmlformats.org/officeDocument/2006/relationships/image" Target="../media/image13.jpeg" /><Relationship Id="rId6" Type="http://schemas.openxmlformats.org/officeDocument/2006/relationships/image" Target="../media/image14.jpeg" /><Relationship Id="rId7" Type="http://schemas.openxmlformats.org/officeDocument/2006/relationships/image" Target="../media/image15.jpeg" /><Relationship Id="rId8" Type="http://schemas.openxmlformats.org/officeDocument/2006/relationships/tags" Target="../tags/tag1.xml" /><Relationship Id="rId9" Type="http://schemas.openxmlformats.org/officeDocument/2006/relationships/image" Target="../media/image16.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18.jpeg" /><Relationship Id="rId3" Type="http://schemas.openxmlformats.org/officeDocument/2006/relationships/tags" Target="../tags/tag2.xml" /><Relationship Id="rId4" Type="http://schemas.openxmlformats.org/officeDocument/2006/relationships/tags" Target="../tags/tag3.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19.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20.jpeg" /><Relationship Id="rId3" Type="http://schemas.openxmlformats.org/officeDocument/2006/relationships/image" Target="../media/image21.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22.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23.png" /><Relationship Id="rId3" Type="http://schemas.openxmlformats.org/officeDocument/2006/relationships/image" Target="../media/image24.png" /><Relationship Id="rId4" Type="http://schemas.openxmlformats.org/officeDocument/2006/relationships/image" Target="../media/image25.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tags" Target="../tags/tag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26.png" /><Relationship Id="rId3" Type="http://schemas.openxmlformats.org/officeDocument/2006/relationships/image" Target="../media/image27.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28.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29.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30.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31.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32.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33.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34.jpeg" /><Relationship Id="rId3" Type="http://schemas.openxmlformats.org/officeDocument/2006/relationships/image" Target="../media/image35.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36.png" /><Relationship Id="rId3" Type="http://schemas.openxmlformats.org/officeDocument/2006/relationships/tags" Target="../tags/tag5.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4042335" y="2154032"/>
            <a:ext cx="5594801" cy="646331"/>
          </a:xfrm>
          <a:prstGeom prst="rect">
            <a:avLst/>
          </a:prstGeom>
          <a:noFill/>
        </p:spPr>
        <p:txBody>
          <a:bodyPr wrap="none" rtlCol="0" anchor="t">
            <a:spAutoFit/>
          </a:bodyPr>
          <a:lstStyle/>
          <a:p>
            <a:r>
              <a:rPr lang="zh-CN" altLang="en-US" sz="3600" b="1">
                <a:latin typeface="华文楷体" panose="02010600040101010101" charset="-122"/>
                <a:ea typeface="华文楷体" panose="02010600040101010101" charset="-122"/>
                <a:cs typeface="华文楷体" panose="02010600040101010101" charset="-122"/>
                <a:sym typeface="+mn-ea"/>
              </a:rPr>
              <a:t>第</a:t>
            </a:r>
            <a:r>
              <a:rPr lang="en-US" altLang="zh-CN" sz="3600" b="1">
                <a:latin typeface="华文楷体" panose="02010600040101010101" charset="-122"/>
                <a:ea typeface="华文楷体" panose="02010600040101010101" charset="-122"/>
                <a:cs typeface="华文楷体" panose="02010600040101010101" charset="-122"/>
                <a:sym typeface="+mn-ea"/>
              </a:rPr>
              <a:t>8</a:t>
            </a:r>
            <a:r>
              <a:rPr lang="zh-CN" altLang="en-US" sz="3600" b="1">
                <a:latin typeface="华文楷体" panose="02010600040101010101" charset="-122"/>
                <a:ea typeface="华文楷体" panose="02010600040101010101" charset="-122"/>
                <a:cs typeface="华文楷体" panose="02010600040101010101" charset="-122"/>
                <a:sym typeface="+mn-ea"/>
              </a:rPr>
              <a:t>课 欧洲的思想解放运动</a:t>
            </a:r>
            <a:endParaRPr lang="zh-CN" altLang="en-US" sz="3600" b="1">
              <a:ln>
                <a:noFill/>
              </a:ln>
              <a:solidFill>
                <a:schemeClr val="tx1"/>
              </a:solidFill>
              <a:effectLst/>
              <a:uLnTx/>
              <a:uFillTx/>
              <a:latin typeface="华文楷体" charset="-122"/>
              <a:ea typeface="华文楷体" charset="-122"/>
              <a:cs typeface="华文楷体"/>
              <a:sym typeface="+mn-ea"/>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433" name="文本框 6"/>
          <p:cNvSpPr txBox="1"/>
          <p:nvPr/>
        </p:nvSpPr>
        <p:spPr>
          <a:xfrm>
            <a:off x="203200" y="1104900"/>
            <a:ext cx="1577975" cy="547370"/>
          </a:xfrm>
          <a:prstGeom prst="rect">
            <a:avLst/>
          </a:prstGeom>
          <a:gradFill rotWithShape="1">
            <a:gsLst>
              <a:gs pos="0">
                <a:srgbClr val="7B32B2"/>
              </a:gs>
              <a:gs pos="100000">
                <a:srgbClr val="401A5D"/>
              </a:gs>
            </a:gsLst>
            <a:lin ang="5400000"/>
          </a:gradFill>
          <a:ln w="9525">
            <a:noFill/>
          </a:ln>
        </p:spPr>
        <p:txBody>
          <a:bodyPr anchor="t">
            <a:spAutoFit/>
          </a:bodyPr>
          <a:lstStyle/>
          <a:p>
            <a:pPr algn="ctr">
              <a:lnSpc>
                <a:spcPct val="110000"/>
              </a:lnSpc>
              <a:buFont typeface="Arial" panose="020b0604020202020204" pitchFamily="34" charset="0"/>
            </a:pPr>
            <a:r>
              <a:rPr lang="zh-CN" altLang="en-US" sz="2700" b="1">
                <a:solidFill>
                  <a:srgbClr val="FFFFFF"/>
                </a:solidFill>
                <a:latin typeface="黑体" panose="02010609060101010101" pitchFamily="2" charset="-122"/>
                <a:ea typeface="黑体" panose="02010609060101010101" pitchFamily="2" charset="-122"/>
              </a:rPr>
              <a:t>经济</a:t>
            </a:r>
          </a:p>
        </p:txBody>
      </p:sp>
      <p:sp>
        <p:nvSpPr>
          <p:cNvPr id="18434" name="文本框 7"/>
          <p:cNvSpPr txBox="1"/>
          <p:nvPr/>
        </p:nvSpPr>
        <p:spPr>
          <a:xfrm>
            <a:off x="203200" y="1878330"/>
            <a:ext cx="1577975" cy="547370"/>
          </a:xfrm>
          <a:prstGeom prst="rect">
            <a:avLst/>
          </a:prstGeom>
          <a:gradFill rotWithShape="1">
            <a:gsLst>
              <a:gs pos="0">
                <a:srgbClr val="7B32B2"/>
              </a:gs>
              <a:gs pos="100000">
                <a:srgbClr val="401A5D"/>
              </a:gs>
            </a:gsLst>
            <a:lin ang="5400000"/>
          </a:gradFill>
          <a:ln w="9525">
            <a:noFill/>
          </a:ln>
        </p:spPr>
        <p:txBody>
          <a:bodyPr anchor="t">
            <a:spAutoFit/>
          </a:bodyPr>
          <a:lstStyle/>
          <a:p>
            <a:pPr algn="ctr">
              <a:lnSpc>
                <a:spcPct val="110000"/>
              </a:lnSpc>
              <a:buFont typeface="Arial" panose="020b0604020202020204" pitchFamily="34" charset="0"/>
            </a:pPr>
            <a:r>
              <a:rPr lang="zh-CN" altLang="en-US" sz="2700" b="1">
                <a:solidFill>
                  <a:srgbClr val="FFFFFF"/>
                </a:solidFill>
                <a:latin typeface="黑体" panose="02010609060101010101" pitchFamily="2" charset="-122"/>
                <a:ea typeface="黑体" panose="02010609060101010101" pitchFamily="2" charset="-122"/>
              </a:rPr>
              <a:t>政 治</a:t>
            </a:r>
          </a:p>
        </p:txBody>
      </p:sp>
      <p:sp>
        <p:nvSpPr>
          <p:cNvPr id="18435" name="文本框 8"/>
          <p:cNvSpPr txBox="1"/>
          <p:nvPr/>
        </p:nvSpPr>
        <p:spPr>
          <a:xfrm>
            <a:off x="180975" y="3514725"/>
            <a:ext cx="1576388" cy="547370"/>
          </a:xfrm>
          <a:prstGeom prst="rect">
            <a:avLst/>
          </a:prstGeom>
          <a:gradFill rotWithShape="1">
            <a:gsLst>
              <a:gs pos="0">
                <a:srgbClr val="7B32B2"/>
              </a:gs>
              <a:gs pos="100000">
                <a:srgbClr val="401A5D"/>
              </a:gs>
            </a:gsLst>
            <a:lin ang="5400000"/>
          </a:gradFill>
          <a:ln w="9525">
            <a:noFill/>
          </a:ln>
        </p:spPr>
        <p:txBody>
          <a:bodyPr wrap="square" anchor="t">
            <a:spAutoFit/>
          </a:bodyPr>
          <a:lstStyle/>
          <a:p>
            <a:pPr algn="ctr">
              <a:lnSpc>
                <a:spcPct val="110000"/>
              </a:lnSpc>
              <a:buFont typeface="Arial" panose="020b0604020202020204" pitchFamily="34" charset="0"/>
            </a:pPr>
            <a:r>
              <a:rPr lang="zh-CN" altLang="en-US" sz="2700" b="1">
                <a:solidFill>
                  <a:srgbClr val="FFFFFF"/>
                </a:solidFill>
                <a:latin typeface="黑体" panose="02010609060101010101" pitchFamily="2" charset="-122"/>
                <a:ea typeface="黑体" panose="02010609060101010101" pitchFamily="2" charset="-122"/>
              </a:rPr>
              <a:t>文化</a:t>
            </a:r>
          </a:p>
        </p:txBody>
      </p:sp>
      <p:sp>
        <p:nvSpPr>
          <p:cNvPr id="18439" name="文本框 1"/>
          <p:cNvSpPr txBox="1"/>
          <p:nvPr/>
        </p:nvSpPr>
        <p:spPr>
          <a:xfrm>
            <a:off x="180975" y="4379278"/>
            <a:ext cx="1576388" cy="547370"/>
          </a:xfrm>
          <a:prstGeom prst="rect">
            <a:avLst/>
          </a:prstGeom>
          <a:gradFill rotWithShape="1">
            <a:gsLst>
              <a:gs pos="0">
                <a:srgbClr val="7B32B2"/>
              </a:gs>
              <a:gs pos="100000">
                <a:srgbClr val="401A5D"/>
              </a:gs>
            </a:gsLst>
            <a:lin ang="5400000"/>
          </a:gradFill>
          <a:ln w="9525">
            <a:noFill/>
          </a:ln>
        </p:spPr>
        <p:txBody>
          <a:bodyPr wrap="square" anchor="t">
            <a:spAutoFit/>
          </a:bodyPr>
          <a:lstStyle/>
          <a:p>
            <a:pPr algn="ctr">
              <a:lnSpc>
                <a:spcPct val="110000"/>
              </a:lnSpc>
              <a:buFont typeface="Arial" panose="020b0604020202020204" pitchFamily="34" charset="0"/>
            </a:pPr>
            <a:r>
              <a:rPr lang="zh-CN" altLang="en-US" sz="2700" b="1">
                <a:solidFill>
                  <a:srgbClr val="FFFFFF"/>
                </a:solidFill>
                <a:latin typeface="黑体" panose="02010609060101010101" pitchFamily="2" charset="-122"/>
                <a:ea typeface="黑体" panose="02010609060101010101" pitchFamily="2" charset="-122"/>
              </a:rPr>
              <a:t>直接原因</a:t>
            </a:r>
            <a:endParaRPr lang="en-US" altLang="zh-CN" sz="2700" b="1">
              <a:solidFill>
                <a:srgbClr val="FFFFFF"/>
              </a:solidFill>
              <a:latin typeface="黑体" pitchFamily="2" charset="-122"/>
              <a:ea typeface="黑体" pitchFamily="2" charset="-122"/>
            </a:endParaRPr>
          </a:p>
        </p:txBody>
      </p:sp>
      <p:sp>
        <p:nvSpPr>
          <p:cNvPr id="18441" name="文本框 7"/>
          <p:cNvSpPr txBox="1"/>
          <p:nvPr/>
        </p:nvSpPr>
        <p:spPr>
          <a:xfrm>
            <a:off x="180975" y="2644775"/>
            <a:ext cx="1577975" cy="547370"/>
          </a:xfrm>
          <a:prstGeom prst="rect">
            <a:avLst/>
          </a:prstGeom>
          <a:gradFill rotWithShape="1">
            <a:gsLst>
              <a:gs pos="0">
                <a:srgbClr val="7B32B2"/>
              </a:gs>
              <a:gs pos="100000">
                <a:srgbClr val="401A5D"/>
              </a:gs>
            </a:gsLst>
            <a:lin ang="5400000"/>
          </a:gradFill>
          <a:ln w="9525">
            <a:noFill/>
          </a:ln>
        </p:spPr>
        <p:txBody>
          <a:bodyPr anchor="t">
            <a:spAutoFit/>
          </a:bodyPr>
          <a:lstStyle/>
          <a:p>
            <a:pPr algn="ctr">
              <a:lnSpc>
                <a:spcPct val="110000"/>
              </a:lnSpc>
              <a:buFont typeface="Arial" panose="020b0604020202020204" pitchFamily="34" charset="0"/>
            </a:pPr>
            <a:r>
              <a:rPr lang="zh-CN" altLang="en-US" sz="2700" b="1">
                <a:solidFill>
                  <a:srgbClr val="FFFFFF"/>
                </a:solidFill>
                <a:latin typeface="黑体" panose="02010609060101010101" pitchFamily="2" charset="-122"/>
                <a:ea typeface="黑体" panose="02010609060101010101" pitchFamily="2" charset="-122"/>
              </a:rPr>
              <a:t>阶级</a:t>
            </a:r>
          </a:p>
        </p:txBody>
      </p:sp>
      <p:sp>
        <p:nvSpPr>
          <p:cNvPr id="2" name="文本框 1"/>
          <p:cNvSpPr txBox="1"/>
          <p:nvPr/>
        </p:nvSpPr>
        <p:spPr>
          <a:xfrm>
            <a:off x="2012315" y="1181100"/>
            <a:ext cx="9979660" cy="497205"/>
          </a:xfrm>
          <a:prstGeom prst="rect">
            <a:avLst/>
          </a:prstGeom>
          <a:noFill/>
        </p:spPr>
        <p:txBody>
          <a:bodyPr wrap="none" rtlCol="0" anchor="t">
            <a:spAutoFit/>
          </a:bodyPr>
          <a:lstStyle/>
          <a:p>
            <a:pPr marL="0" marR="0" indent="0" algn="l" defTabSz="914400" rtl="0" eaLnBrk="1" fontAlgn="base" latinLnBrk="0" hangingPunct="1">
              <a:lnSpc>
                <a:spcPct val="110000"/>
              </a:lnSpc>
              <a:spcBef>
                <a:spcPct val="0"/>
              </a:spcBef>
              <a:spcAft>
                <a:spcPct val="0"/>
              </a:spcAft>
              <a:buFont typeface="Arial" panose="020b0604020202020204" pitchFamily="34" charset="0"/>
              <a:buNone/>
            </a:pPr>
            <a:r>
              <a:rPr sz="2400" b="1">
                <a:uFillTx/>
                <a:latin typeface="黑体" panose="02010609060101010101" pitchFamily="2" charset="-122"/>
                <a:ea typeface="黑体" panose="02010609060101010101" pitchFamily="2" charset="-122"/>
                <a:cs typeface="黑体" panose="02010609060101010101" pitchFamily="2" charset="-122"/>
                <a:sym typeface="+mn-ea"/>
              </a:rPr>
              <a:t>14、15世纪，意大利一些城市商品经济发展，资本主义萌芽出现和发展。</a:t>
            </a:r>
            <a:endParaRPr lang="zh-CN" altLang="en-US" sz="2400" b="1">
              <a:uFillTx/>
              <a:latin typeface="黑体" pitchFamily="2" charset="-122"/>
              <a:ea typeface="黑体" pitchFamily="2" charset="-122"/>
              <a:cs typeface="黑体" panose="02010609060101010101" pitchFamily="2" charset="-122"/>
              <a:sym typeface="+mn-ea"/>
            </a:endParaRPr>
          </a:p>
        </p:txBody>
      </p:sp>
      <p:sp>
        <p:nvSpPr>
          <p:cNvPr id="3" name="文本框 2"/>
          <p:cNvSpPr txBox="1"/>
          <p:nvPr/>
        </p:nvSpPr>
        <p:spPr>
          <a:xfrm>
            <a:off x="2012315" y="1954530"/>
            <a:ext cx="5998210" cy="497205"/>
          </a:xfrm>
          <a:prstGeom prst="rect">
            <a:avLst/>
          </a:prstGeom>
          <a:noFill/>
        </p:spPr>
        <p:txBody>
          <a:bodyPr wrap="none" rtlCol="0" anchor="t">
            <a:spAutoFit/>
          </a:bodyPr>
          <a:lstStyle/>
          <a:p>
            <a:pPr marL="0" marR="0" indent="0" algn="l" defTabSz="914400" rtl="0" eaLnBrk="1" fontAlgn="base" latinLnBrk="0" hangingPunct="1">
              <a:lnSpc>
                <a:spcPct val="110000"/>
              </a:lnSpc>
              <a:spcBef>
                <a:spcPct val="0"/>
              </a:spcBef>
              <a:spcAft>
                <a:spcPct val="0"/>
              </a:spcAft>
              <a:buFont typeface="Arial" panose="020b0604020202020204" pitchFamily="34" charset="0"/>
              <a:buNone/>
            </a:pPr>
            <a:r>
              <a:rPr lang="zh-CN" altLang="en-US" sz="2400" b="1">
                <a:latin typeface="黑体" panose="02010609060101010101" pitchFamily="2" charset="-122"/>
                <a:ea typeface="黑体" panose="02010609060101010101" pitchFamily="2" charset="-122"/>
                <a:sym typeface="+mn-ea"/>
              </a:rPr>
              <a:t>天主教的神权统治，教会神学禁锢人们</a:t>
            </a:r>
            <a:r>
              <a:rPr lang="zh-CN" altLang="en-US" sz="2400" b="1" smtClean="0">
                <a:latin typeface="黑体" panose="02010609060101010101" pitchFamily="2" charset="-122"/>
                <a:ea typeface="黑体" panose="02010609060101010101" pitchFamily="2" charset="-122"/>
                <a:sym typeface="+mn-ea"/>
              </a:rPr>
              <a:t>思想</a:t>
            </a:r>
          </a:p>
        </p:txBody>
      </p:sp>
      <p:sp>
        <p:nvSpPr>
          <p:cNvPr id="4" name="文本框 3"/>
          <p:cNvSpPr txBox="1"/>
          <p:nvPr/>
        </p:nvSpPr>
        <p:spPr>
          <a:xfrm>
            <a:off x="2012315" y="2734310"/>
            <a:ext cx="9364980" cy="460375"/>
          </a:xfrm>
          <a:prstGeom prst="rect">
            <a:avLst/>
          </a:prstGeom>
          <a:noFill/>
        </p:spPr>
        <p:txBody>
          <a:bodyPr wrap="none" rtlCol="0" anchor="t">
            <a:spAutoFit/>
          </a:bodyPr>
          <a:lstStyle/>
          <a:p>
            <a:r>
              <a:rPr lang="zh-CN" altLang="en-US" sz="2400" b="1" smtClean="0">
                <a:latin typeface="黑体" panose="02010609060101010101" pitchFamily="2" charset="-122"/>
                <a:ea typeface="黑体" panose="02010609060101010101" pitchFamily="2" charset="-122"/>
                <a:sym typeface="+mn-ea"/>
              </a:rPr>
              <a:t>新兴</a:t>
            </a:r>
            <a:r>
              <a:rPr lang="zh-CN" altLang="en-US" sz="2400" b="1">
                <a:latin typeface="黑体" panose="02010609060101010101" pitchFamily="2" charset="-122"/>
                <a:ea typeface="黑体" panose="02010609060101010101" pitchFamily="2" charset="-122"/>
                <a:sym typeface="+mn-ea"/>
              </a:rPr>
              <a:t>资产阶级的壮大，要求建立适应资产阶级发展需要的思想文化</a:t>
            </a:r>
            <a:r>
              <a:rPr lang="zh-CN" altLang="en-US" sz="2400" b="1" smtClean="0">
                <a:latin typeface="黑体" panose="02010609060101010101" pitchFamily="2" charset="-122"/>
                <a:ea typeface="黑体" panose="02010609060101010101" pitchFamily="2" charset="-122"/>
                <a:sym typeface="+mn-ea"/>
              </a:rPr>
              <a:t>。</a:t>
            </a:r>
          </a:p>
        </p:txBody>
      </p:sp>
      <p:sp>
        <p:nvSpPr>
          <p:cNvPr id="5" name="文本框 4"/>
          <p:cNvSpPr txBox="1"/>
          <p:nvPr/>
        </p:nvSpPr>
        <p:spPr>
          <a:xfrm>
            <a:off x="1896745" y="3438525"/>
            <a:ext cx="9596755" cy="902970"/>
          </a:xfrm>
          <a:prstGeom prst="rect">
            <a:avLst/>
          </a:prstGeom>
          <a:noFill/>
        </p:spPr>
        <p:txBody>
          <a:bodyPr wrap="square" rtlCol="0" anchor="t">
            <a:spAutoFit/>
          </a:bodyPr>
          <a:lstStyle/>
          <a:p>
            <a:pPr marL="0" marR="0" indent="0" algn="l" defTabSz="914400" rtl="0" eaLnBrk="1" fontAlgn="base" latinLnBrk="0" hangingPunct="1">
              <a:lnSpc>
                <a:spcPct val="110000"/>
              </a:lnSpc>
              <a:spcBef>
                <a:spcPct val="0"/>
              </a:spcBef>
              <a:spcAft>
                <a:spcPct val="0"/>
              </a:spcAft>
              <a:buFont typeface="Arial" panose="020b0604020202020204" pitchFamily="34" charset="0"/>
              <a:buNone/>
            </a:pPr>
            <a:r>
              <a:rPr lang="zh-CN" altLang="en-US" sz="2400" b="1">
                <a:latin typeface="黑体" panose="02010609060101010101" pitchFamily="2" charset="-122"/>
                <a:ea typeface="黑体" panose="02010609060101010101" pitchFamily="2" charset="-122"/>
                <a:sym typeface="+mn-ea"/>
              </a:rPr>
              <a:t>意大利有古希腊、罗马文化的大量遗存；从东方汲取大量文化养料。杰出人才聚集。中世纪西欧文化自身的传承与发展。</a:t>
            </a:r>
          </a:p>
        </p:txBody>
      </p:sp>
      <p:sp>
        <p:nvSpPr>
          <p:cNvPr id="6" name="文本框 5"/>
          <p:cNvSpPr txBox="1"/>
          <p:nvPr/>
        </p:nvSpPr>
        <p:spPr>
          <a:xfrm>
            <a:off x="2012315" y="4466590"/>
            <a:ext cx="7223760" cy="460375"/>
          </a:xfrm>
          <a:prstGeom prst="rect">
            <a:avLst/>
          </a:prstGeom>
          <a:noFill/>
        </p:spPr>
        <p:txBody>
          <a:bodyPr wrap="none" rtlCol="0" anchor="t">
            <a:spAutoFit/>
          </a:bodyPr>
          <a:lstStyle/>
          <a:p>
            <a:r>
              <a:rPr lang="zh-CN" altLang="en-US" sz="2400" b="1">
                <a:latin typeface="汉仪昌黎宋刻本(原版)W" pitchFamily="18" charset="-122"/>
                <a:ea typeface="汉仪昌黎宋刻本(原版)W" pitchFamily="18" charset="-122"/>
                <a:sym typeface="+mn-ea"/>
              </a:rPr>
              <a:t>黑死病的影响，使人们对宗教信仰进行反思与怀疑  </a:t>
            </a:r>
          </a:p>
        </p:txBody>
      </p:sp>
      <p:sp>
        <p:nvSpPr>
          <p:cNvPr id="7" name="文本框 6"/>
          <p:cNvSpPr txBox="1"/>
          <p:nvPr/>
        </p:nvSpPr>
        <p:spPr>
          <a:xfrm>
            <a:off x="3207385" y="582930"/>
            <a:ext cx="6136616" cy="523220"/>
          </a:xfrm>
          <a:prstGeom prst="rect">
            <a:avLst/>
          </a:prstGeom>
          <a:noFill/>
        </p:spPr>
        <p:txBody>
          <a:bodyPr wrap="none" rtlCol="0" anchor="t">
            <a:spAutoFit/>
          </a:bodyPr>
          <a:lstStyle/>
          <a:p>
            <a:r>
              <a:rPr lang="zh-CN" altLang="en-US" sz="2800" b="1" smtClean="0">
                <a:solidFill>
                  <a:srgbClr val="FF0000"/>
                </a:solidFill>
                <a:latin typeface="宋体" panose="02010600030101010101" pitchFamily="2" charset="-122"/>
                <a:ea typeface="宋体" panose="02010600030101010101" pitchFamily="2" charset="-122"/>
                <a:sym typeface="+mn-ea"/>
              </a:rPr>
              <a:t> （</a:t>
            </a:r>
            <a:r>
              <a:rPr lang="zh-CN" altLang="en-US" sz="2800" b="1">
                <a:solidFill>
                  <a:srgbClr val="FF0000"/>
                </a:solidFill>
                <a:latin typeface="宋体" panose="02010600030101010101" pitchFamily="2" charset="-122"/>
                <a:ea typeface="宋体" panose="02010600030101010101" pitchFamily="2" charset="-122"/>
                <a:sym typeface="+mn-ea"/>
              </a:rPr>
              <a:t>一）意大利文艺复兴的历史原因：</a:t>
            </a:r>
          </a:p>
        </p:txBody>
      </p:sp>
      <p:sp>
        <p:nvSpPr>
          <p:cNvPr id="8" name="文本框 7"/>
          <p:cNvSpPr txBox="1"/>
          <p:nvPr/>
        </p:nvSpPr>
        <p:spPr>
          <a:xfrm>
            <a:off x="10182860" y="1652270"/>
            <a:ext cx="1612900" cy="521970"/>
          </a:xfrm>
          <a:prstGeom prst="rect">
            <a:avLst/>
          </a:prstGeom>
          <a:solidFill>
            <a:srgbClr val="FFFF00"/>
          </a:solidFill>
          <a:ln>
            <a:solidFill>
              <a:schemeClr val="tx1"/>
            </a:solidFill>
          </a:ln>
        </p:spPr>
        <p:txBody>
          <a:bodyPr wrap="none" rtlCol="0" anchor="t">
            <a:spAutoFit/>
          </a:bodyPr>
          <a:lstStyle/>
          <a:p>
            <a:r>
              <a:rPr lang="zh-CN" altLang="en-US" sz="2800" b="1" noProof="0">
                <a:ln>
                  <a:noFill/>
                </a:ln>
                <a:solidFill>
                  <a:srgbClr val="FF0000"/>
                </a:solidFill>
                <a:effectLst/>
                <a:uLnTx/>
                <a:uFillTx/>
                <a:latin typeface="Arial" panose="020b0604020202020204" pitchFamily="34" charset="0"/>
                <a:ea typeface="宋体" panose="02010600030101010101" pitchFamily="2" charset="-122"/>
                <a:sym typeface="+mn-ea"/>
              </a:rPr>
              <a:t>根本原因</a:t>
            </a:r>
          </a:p>
        </p:txBody>
      </p:sp>
      <p:sp>
        <p:nvSpPr>
          <p:cNvPr id="9" name="文本框 8"/>
          <p:cNvSpPr txBox="1"/>
          <p:nvPr/>
        </p:nvSpPr>
        <p:spPr>
          <a:xfrm>
            <a:off x="450215" y="5243195"/>
            <a:ext cx="11290935" cy="521970"/>
          </a:xfrm>
          <a:prstGeom prst="rect">
            <a:avLst/>
          </a:prstGeom>
          <a:noFill/>
        </p:spPr>
        <p:txBody>
          <a:bodyPr wrap="square" rtlCol="0" anchor="t">
            <a:spAutoFit/>
          </a:bodyPr>
          <a:lstStyle/>
          <a:p>
            <a:r>
              <a:rPr lang="zh-CN" altLang="en-US" sz="2800" b="1">
                <a:solidFill>
                  <a:srgbClr val="FF0000"/>
                </a:solidFill>
                <a:latin typeface="黑体" panose="02010609060101010101" pitchFamily="2" charset="-122"/>
                <a:ea typeface="黑体" panose="02010609060101010101" pitchFamily="2" charset="-122"/>
                <a:sym typeface="+mn-ea"/>
              </a:rPr>
              <a:t>经济基础决定上层建筑；社会存在决定社会意识，历史是合力的产物。</a:t>
            </a:r>
          </a:p>
        </p:txBody>
      </p:sp>
      <p:sp>
        <p:nvSpPr>
          <p:cNvPr id="15" name="文本框 2"/>
          <p:cNvSpPr txBox="1"/>
          <p:nvPr/>
        </p:nvSpPr>
        <p:spPr>
          <a:xfrm>
            <a:off x="890345" y="76934"/>
            <a:ext cx="2954655" cy="646331"/>
          </a:xfrm>
          <a:prstGeom prst="rect">
            <a:avLst/>
          </a:prstGeom>
          <a:noFill/>
        </p:spPr>
        <p:txBody>
          <a:bodyPr wrap="none" rtlCol="0" anchor="t">
            <a:spAutoFit/>
          </a:bodyPr>
          <a:lstStyle/>
          <a:p>
            <a:r>
              <a:rPr lang="zh-CN" altLang="en-US" sz="3600" b="1">
                <a:ln>
                  <a:noFill/>
                </a:ln>
                <a:solidFill>
                  <a:schemeClr val="tx1"/>
                </a:solidFill>
                <a:effectLst/>
                <a:uLnTx/>
                <a:uFillTx/>
                <a:latin typeface="华文楷体" panose="02010600040101010101" charset="-122"/>
                <a:ea typeface="华文楷体" panose="02010600040101010101" charset="-122"/>
                <a:cs typeface="华文楷体" panose="02010600040101010101" charset="-122"/>
                <a:sym typeface="+mn-ea"/>
              </a:rPr>
              <a:t>一</a:t>
            </a:r>
            <a:r>
              <a:rPr lang="zh-CN" altLang="en-US" sz="3600" b="1" smtClean="0">
                <a:ln>
                  <a:noFill/>
                </a:ln>
                <a:solidFill>
                  <a:schemeClr val="tx1"/>
                </a:solidFill>
                <a:effectLst/>
                <a:uLnTx/>
                <a:uFillTx/>
                <a:latin typeface="华文楷体" panose="02010600040101010101" charset="-122"/>
                <a:ea typeface="华文楷体" panose="02010600040101010101" charset="-122"/>
                <a:cs typeface="华文楷体" panose="02010600040101010101" charset="-122"/>
                <a:sym typeface="+mn-ea"/>
              </a:rPr>
              <a:t>、文艺复兴</a:t>
            </a:r>
            <a:endParaRPr lang="zh-CN" altLang="en-US" sz="3600" b="1">
              <a:ln>
                <a:noFill/>
              </a:ln>
              <a:solidFill>
                <a:schemeClr val="tx1"/>
              </a:solidFill>
              <a:effectLst/>
              <a:uLnTx/>
              <a:uFillTx/>
              <a:latin typeface="华文楷体" panose="02010600040101010101" charset="-122"/>
              <a:ea typeface="华文楷体" panose="02010600040101010101" charset="-122"/>
              <a:cs typeface="华文楷体" panose="02010600040101010101"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8" grpId="0"/>
      <p:bldP spid="9"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434" name="Text Box 2"/>
          <p:cNvSpPr txBox="1"/>
          <p:nvPr/>
        </p:nvSpPr>
        <p:spPr>
          <a:xfrm>
            <a:off x="1524000" y="1236980"/>
            <a:ext cx="2438400" cy="1031875"/>
          </a:xfrm>
          <a:prstGeom prst="rect">
            <a:avLst/>
          </a:prstGeom>
          <a:solidFill>
            <a:schemeClr val="bg1"/>
          </a:solidFill>
          <a:ln w="28575" cap="flat" cmpd="sng">
            <a:solidFill>
              <a:srgbClr val="FFC000"/>
            </a:solidFill>
            <a:prstDash val="solid"/>
            <a:miter/>
            <a:headEnd type="none" w="med" len="med"/>
            <a:tailEnd type="none" w="med" len="med"/>
          </a:ln>
        </p:spPr>
        <p:txBody>
          <a:bodyPr anchor="t"/>
          <a:lstStyle/>
          <a:p>
            <a:pPr eaLnBrk="0" hangingPunct="0"/>
            <a:r>
              <a:rPr lang="zh-CN" altLang="en-US" sz="2800">
                <a:solidFill>
                  <a:srgbClr val="000000"/>
                </a:solidFill>
                <a:latin typeface="华文中宋" panose="02010600040101010101" pitchFamily="2" charset="-122"/>
                <a:ea typeface="华文中宋" panose="02010600040101010101" pitchFamily="2" charset="-122"/>
              </a:rPr>
              <a:t>   </a:t>
            </a:r>
            <a:r>
              <a:rPr lang="zh-CN" altLang="en-US" sz="2800" b="1">
                <a:solidFill>
                  <a:srgbClr val="000000"/>
                </a:solidFill>
                <a:latin typeface="宋体" panose="02010600030101010101" pitchFamily="2" charset="-122"/>
                <a:ea typeface="宋体" panose="02010600030101010101" pitchFamily="2" charset="-122"/>
              </a:rPr>
              <a:t>意大利</a:t>
            </a:r>
            <a:endParaRPr lang="en-US" altLang="zh-CN" sz="2800" b="1">
              <a:solidFill>
                <a:srgbClr val="000000"/>
              </a:solidFill>
              <a:latin typeface="宋体" pitchFamily="2" charset="-122"/>
              <a:ea typeface="宋体" panose="02010600030101010101" pitchFamily="2" charset="-122"/>
            </a:endParaRPr>
          </a:p>
          <a:p>
            <a:pPr eaLnBrk="0" hangingPunct="0"/>
            <a:r>
              <a:rPr lang="zh-CN" altLang="en-US" sz="2800" b="1">
                <a:solidFill>
                  <a:srgbClr val="000000"/>
                </a:solidFill>
                <a:latin typeface="宋体" panose="02010600030101010101" pitchFamily="2" charset="-122"/>
                <a:ea typeface="宋体" panose="02010600030101010101" pitchFamily="2" charset="-122"/>
              </a:rPr>
              <a:t>资本主义萌芽</a:t>
            </a:r>
          </a:p>
        </p:txBody>
      </p:sp>
      <p:sp>
        <p:nvSpPr>
          <p:cNvPr id="18435" name="Text Box 3"/>
          <p:cNvSpPr txBox="1"/>
          <p:nvPr/>
        </p:nvSpPr>
        <p:spPr>
          <a:xfrm>
            <a:off x="1523683" y="3190558"/>
            <a:ext cx="2914650" cy="476250"/>
          </a:xfrm>
          <a:prstGeom prst="rect">
            <a:avLst/>
          </a:prstGeom>
          <a:solidFill>
            <a:schemeClr val="bg1"/>
          </a:solidFill>
          <a:ln w="28575" cap="flat" cmpd="sng">
            <a:solidFill>
              <a:srgbClr val="FFC000"/>
            </a:solidFill>
            <a:prstDash val="solid"/>
            <a:miter/>
            <a:headEnd type="none" w="med" len="med"/>
            <a:tailEnd type="none" w="med" len="med"/>
          </a:ln>
        </p:spPr>
        <p:txBody>
          <a:bodyPr anchor="t"/>
          <a:lstStyle/>
          <a:p>
            <a:pPr eaLnBrk="0" hangingPunct="0"/>
            <a:r>
              <a:rPr lang="zh-CN" altLang="en-US" sz="2800" b="1">
                <a:latin typeface="宋体" panose="02010600030101010101" pitchFamily="2" charset="-122"/>
                <a:ea typeface="宋体" panose="02010600030101010101" pitchFamily="2" charset="-122"/>
              </a:rPr>
              <a:t>资产阶级兴起</a:t>
            </a:r>
          </a:p>
        </p:txBody>
      </p:sp>
      <p:sp>
        <p:nvSpPr>
          <p:cNvPr id="18443" name="Text Box 11"/>
          <p:cNvSpPr txBox="1">
            <a:spLocks noChangeArrowheads="1"/>
          </p:cNvSpPr>
          <p:nvPr/>
        </p:nvSpPr>
        <p:spPr bwMode="auto">
          <a:xfrm>
            <a:off x="7904480" y="1174750"/>
            <a:ext cx="2520950" cy="1093788"/>
          </a:xfrm>
          <a:prstGeom prst="rect">
            <a:avLst/>
          </a:prstGeom>
          <a:solidFill>
            <a:schemeClr val="bg1"/>
          </a:solidFill>
          <a:ln w="28575">
            <a:solidFill>
              <a:srgbClr val="FFC000"/>
            </a:solidFill>
            <a:miter lim="800000"/>
          </a:ln>
        </p:spPr>
        <p:txBody>
          <a:bodyPr/>
          <a:lstStyle/>
          <a:p>
            <a:pPr marR="0" algn="ctr" defTabSz="914400" eaLnBrk="0" hangingPunct="0">
              <a:buClrTx/>
              <a:buSzTx/>
              <a:buFontTx/>
              <a:defRPr/>
            </a:pPr>
            <a:r>
              <a:rPr kumimoji="1" lang="zh-CN" altLang="en-US" sz="2800" b="1" kern="1200" cap="none" spc="0" normalizeH="0" baseline="0" noProof="0">
                <a:solidFill>
                  <a:srgbClr val="000000"/>
                </a:solidFill>
                <a:effectLst>
                  <a:outerShdw blurRad="38100" dist="38100" dir="2700000" algn="tl">
                    <a:srgbClr val="FFFFFF"/>
                  </a:outerShdw>
                </a:effectLst>
                <a:latin typeface="宋体" panose="02010600030101010101" pitchFamily="2" charset="-122"/>
                <a:ea typeface="宋体" panose="02010600030101010101" pitchFamily="2" charset="-122"/>
                <a:cs typeface="宋体" panose="02010600030101010101" pitchFamily="2" charset="-122"/>
                <a:sym typeface="+mn-ea"/>
              </a:rPr>
              <a:t>天主教神学占</a:t>
            </a:r>
            <a:br>
              <a:rPr kumimoji="1" lang="zh-CN" altLang="en-US" sz="2800" b="1" kern="1200" cap="none" spc="0" normalizeH="0" baseline="0" noProof="0">
                <a:solidFill>
                  <a:srgbClr val="000000"/>
                </a:solidFill>
                <a:effectLst>
                  <a:outerShdw blurRad="38100" dist="38100" dir="2700000" algn="tl">
                    <a:srgbClr val="FFFFFF"/>
                  </a:outerShdw>
                </a:effectLst>
                <a:latin typeface="宋体" panose="02010600030101010101" pitchFamily="2" charset="-122"/>
                <a:cs typeface="宋体" panose="02010600030101010101" pitchFamily="2" charset="-122"/>
              </a:rPr>
            </a:br>
            <a:r>
              <a:rPr kumimoji="1" lang="zh-CN" altLang="en-US" sz="2800" b="1" kern="1200" cap="none" spc="0" normalizeH="0" baseline="0" noProof="0">
                <a:solidFill>
                  <a:srgbClr val="000000"/>
                </a:solidFill>
                <a:effectLst>
                  <a:outerShdw blurRad="38100" dist="38100" dir="2700000" algn="tl">
                    <a:srgbClr val="FFFFFF"/>
                  </a:outerShdw>
                </a:effectLst>
                <a:latin typeface="宋体" panose="02010600030101010101" pitchFamily="2" charset="-122"/>
                <a:ea typeface="宋体" panose="02010600030101010101" pitchFamily="2" charset="-122"/>
                <a:cs typeface="宋体" panose="02010600030101010101" pitchFamily="2" charset="-122"/>
                <a:sym typeface="+mn-ea"/>
              </a:rPr>
              <a:t>统治地位</a:t>
            </a:r>
          </a:p>
        </p:txBody>
      </p:sp>
      <p:sp>
        <p:nvSpPr>
          <p:cNvPr id="18444" name="Text Box 12"/>
          <p:cNvSpPr txBox="1"/>
          <p:nvPr/>
        </p:nvSpPr>
        <p:spPr>
          <a:xfrm>
            <a:off x="8053705" y="2983548"/>
            <a:ext cx="2405063" cy="520700"/>
          </a:xfrm>
          <a:prstGeom prst="rect">
            <a:avLst/>
          </a:prstGeom>
          <a:solidFill>
            <a:schemeClr val="bg1"/>
          </a:solidFill>
          <a:ln w="28575" cap="flat" cmpd="sng">
            <a:solidFill>
              <a:srgbClr val="FFC000"/>
            </a:solidFill>
            <a:prstDash val="solid"/>
            <a:miter/>
            <a:headEnd type="none" w="med" len="med"/>
            <a:tailEnd type="none" w="med" len="med"/>
          </a:ln>
        </p:spPr>
        <p:txBody>
          <a:bodyPr anchor="t"/>
          <a:lstStyle/>
          <a:p>
            <a:pPr algn="ctr" eaLnBrk="0" hangingPunct="0"/>
            <a:r>
              <a:rPr lang="zh-CN" altLang="en-US" sz="2800">
                <a:solidFill>
                  <a:srgbClr val="000000"/>
                </a:solidFill>
                <a:latin typeface="华文中宋" panose="02010600040101010101" pitchFamily="2" charset="-122"/>
                <a:ea typeface="华文中宋" panose="02010600040101010101" pitchFamily="2" charset="-122"/>
              </a:rPr>
              <a:t>神权至上</a:t>
            </a:r>
            <a:endParaRPr lang="en-US" altLang="zh-CN" sz="2800">
              <a:solidFill>
                <a:srgbClr val="000000"/>
              </a:solidFill>
              <a:latin typeface="华文中宋" pitchFamily="2" charset="-122"/>
              <a:ea typeface="华文中宋" pitchFamily="2" charset="-122"/>
            </a:endParaRPr>
          </a:p>
        </p:txBody>
      </p:sp>
      <p:sp>
        <p:nvSpPr>
          <p:cNvPr id="15384" name="Text Box 15"/>
          <p:cNvSpPr txBox="1"/>
          <p:nvPr/>
        </p:nvSpPr>
        <p:spPr>
          <a:xfrm>
            <a:off x="8360093" y="2457768"/>
            <a:ext cx="1808163" cy="433388"/>
          </a:xfrm>
          <a:prstGeom prst="rect">
            <a:avLst/>
          </a:prstGeom>
          <a:noFill/>
          <a:ln w="9525">
            <a:noFill/>
          </a:ln>
        </p:spPr>
        <p:txBody>
          <a:bodyPr/>
          <a:lstStyle/>
          <a:p>
            <a:pPr marR="0" algn="just" defTabSz="914400" eaLnBrk="0" hangingPunct="0"/>
            <a:r>
              <a:rPr kumimoji="0" lang="zh-CN" altLang="en-US" sz="2600" b="1" kern="1200" cap="none" spc="0" normalizeH="0" baseline="0" noProof="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表　现</a:t>
            </a:r>
          </a:p>
        </p:txBody>
      </p:sp>
      <p:sp>
        <p:nvSpPr>
          <p:cNvPr id="15369" name="Text Box 19"/>
          <p:cNvSpPr txBox="1"/>
          <p:nvPr/>
        </p:nvSpPr>
        <p:spPr>
          <a:xfrm>
            <a:off x="2149793" y="4017645"/>
            <a:ext cx="1941512" cy="576263"/>
          </a:xfrm>
          <a:prstGeom prst="rect">
            <a:avLst/>
          </a:prstGeom>
          <a:noFill/>
          <a:ln w="9525">
            <a:noFill/>
          </a:ln>
        </p:spPr>
        <p:txBody>
          <a:bodyPr anchor="t"/>
          <a:lstStyle/>
          <a:p>
            <a:pPr algn="just" eaLnBrk="0" hangingPunct="0"/>
            <a:r>
              <a:rPr lang="zh-CN" altLang="en-US" sz="2800" b="1">
                <a:solidFill>
                  <a:srgbClr val="000000"/>
                </a:solidFill>
                <a:latin typeface="宋体" panose="02010600030101010101" pitchFamily="2" charset="-122"/>
                <a:ea typeface="宋体" panose="02010600030101010101" pitchFamily="2" charset="-122"/>
              </a:rPr>
              <a:t>主 　 张</a:t>
            </a:r>
          </a:p>
        </p:txBody>
      </p:sp>
      <p:sp>
        <p:nvSpPr>
          <p:cNvPr id="2" name="矩形 1"/>
          <p:cNvSpPr/>
          <p:nvPr/>
        </p:nvSpPr>
        <p:spPr>
          <a:xfrm>
            <a:off x="8096250" y="4719320"/>
            <a:ext cx="2348230" cy="1654810"/>
          </a:xfrm>
          <a:prstGeom prst="rect">
            <a:avLst/>
          </a:prstGeom>
          <a:solidFill>
            <a:schemeClr val="bg1"/>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000000"/>
                </a:solidFill>
                <a:effectLst/>
                <a:uLnTx/>
                <a:uFillTx/>
                <a:latin typeface="+mn-lt"/>
                <a:ea typeface="+mn-ea"/>
                <a:cs typeface="+mn-cs"/>
                <a:sym typeface="+mn-ea"/>
              </a:rPr>
              <a:t>禁欲苦行</a:t>
            </a:r>
            <a:endParaRPr kumimoji="0" lang="en-US" altLang="zh-CN" sz="2800" b="1" i="0" u="none" strike="noStrike" kern="1200" cap="none" spc="0" normalizeH="0" baseline="0" noProof="0">
              <a:ln>
                <a:noFill/>
              </a:ln>
              <a:solidFill>
                <a:srgbClr val="000000"/>
              </a:solidFill>
              <a:effectLst/>
              <a:uLnTx/>
              <a:uFillTx/>
              <a:latin typeface="+mn-lt"/>
              <a:ea typeface="+mn-ea"/>
              <a:cs typeface="+mn-cs"/>
              <a:sym typeface="+mn-ea"/>
            </a:endParaRPr>
          </a:p>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000000"/>
                </a:solidFill>
                <a:effectLst/>
                <a:uLnTx/>
                <a:uFillTx/>
                <a:latin typeface="+mn-lt"/>
                <a:ea typeface="+mn-ea"/>
                <a:cs typeface="+mn-cs"/>
                <a:sym typeface="+mn-ea"/>
              </a:rPr>
              <a:t>来世幸福</a:t>
            </a:r>
          </a:p>
        </p:txBody>
      </p:sp>
      <p:sp>
        <p:nvSpPr>
          <p:cNvPr id="15374" name="TextBox 2"/>
          <p:cNvSpPr txBox="1"/>
          <p:nvPr/>
        </p:nvSpPr>
        <p:spPr>
          <a:xfrm>
            <a:off x="2183765" y="2429510"/>
            <a:ext cx="1873250" cy="491490"/>
          </a:xfrm>
          <a:prstGeom prst="rect">
            <a:avLst/>
          </a:prstGeom>
          <a:noFill/>
          <a:ln w="9525">
            <a:noFill/>
          </a:ln>
        </p:spPr>
        <p:txBody>
          <a:bodyPr>
            <a:spAutoFit/>
          </a:bodyPr>
          <a:lstStyle/>
          <a:p>
            <a:pPr marR="0" defTabSz="914400" eaLnBrk="0" hangingPunct="0"/>
            <a:r>
              <a:rPr kumimoji="0" lang="zh-CN" altLang="en-US" sz="2600" b="1" kern="1200" cap="none" spc="0" normalizeH="0" baseline="0" noProof="1">
                <a:solidFill>
                  <a:srgbClr val="000000"/>
                </a:solidFill>
                <a:latin typeface="Times New Roman" panose="02020603050405020304" pitchFamily="18" charset="0"/>
                <a:ea typeface="宋体" panose="02010600030101010101" pitchFamily="2" charset="-122"/>
                <a:cs typeface="+mn-cs"/>
                <a:sym typeface="+mn-ea"/>
              </a:rPr>
              <a:t>促        进</a:t>
            </a:r>
          </a:p>
        </p:txBody>
      </p:sp>
      <p:sp>
        <p:nvSpPr>
          <p:cNvPr id="4" name="矩形 3"/>
          <p:cNvSpPr/>
          <p:nvPr/>
        </p:nvSpPr>
        <p:spPr>
          <a:xfrm>
            <a:off x="1952625" y="4850130"/>
            <a:ext cx="2365375" cy="1506220"/>
          </a:xfrm>
          <a:prstGeom prst="rect">
            <a:avLst/>
          </a:prstGeom>
          <a:solidFill>
            <a:schemeClr val="bg1"/>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000000"/>
                </a:solidFill>
                <a:effectLst/>
                <a:uLnTx/>
                <a:uFillTx/>
                <a:latin typeface="+mn-lt"/>
                <a:ea typeface="+mn-ea"/>
                <a:cs typeface="+mn-cs"/>
                <a:sym typeface="+mn-ea"/>
              </a:rPr>
              <a:t>创造财富</a:t>
            </a:r>
            <a:endParaRPr kumimoji="0" lang="en-US" altLang="zh-CN" sz="2800" b="1" i="0" u="none" strike="noStrike" kern="1200" cap="none" spc="0" normalizeH="0" baseline="0" noProof="0">
              <a:ln>
                <a:noFill/>
              </a:ln>
              <a:solidFill>
                <a:srgbClr val="000000"/>
              </a:solidFill>
              <a:effectLst/>
              <a:uLnTx/>
              <a:uFillTx/>
              <a:latin typeface="+mn-lt"/>
              <a:ea typeface="+mn-ea"/>
              <a:cs typeface="+mn-cs"/>
              <a:sym typeface="+mn-ea"/>
            </a:endParaRPr>
          </a:p>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000000"/>
                </a:solidFill>
                <a:effectLst/>
                <a:uLnTx/>
                <a:uFillTx/>
                <a:latin typeface="+mn-lt"/>
                <a:ea typeface="+mn-ea"/>
                <a:cs typeface="+mn-cs"/>
                <a:sym typeface="+mn-ea"/>
              </a:rPr>
              <a:t>现世享乐</a:t>
            </a:r>
          </a:p>
        </p:txBody>
      </p:sp>
      <p:sp>
        <p:nvSpPr>
          <p:cNvPr id="8" name="椭圆 7"/>
          <p:cNvSpPr/>
          <p:nvPr/>
        </p:nvSpPr>
        <p:spPr>
          <a:xfrm>
            <a:off x="4950143" y="1107758"/>
            <a:ext cx="2520950" cy="1401763"/>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000000"/>
                </a:solidFill>
                <a:effectLst/>
                <a:uLnTx/>
                <a:uFillTx/>
                <a:latin typeface="+mn-lt"/>
                <a:ea typeface="+mn-ea"/>
                <a:cs typeface="+mn-cs"/>
                <a:sym typeface="+mn-ea"/>
              </a:rPr>
              <a:t>意大利</a:t>
            </a:r>
            <a:endParaRPr kumimoji="0" lang="en-US" altLang="zh-CN" sz="2800" b="1" i="0" u="none" strike="noStrike" kern="1200" cap="none" spc="0" normalizeH="0" baseline="0" noProof="0">
              <a:ln>
                <a:noFill/>
              </a:ln>
              <a:solidFill>
                <a:srgbClr val="000000"/>
              </a:solidFill>
              <a:effectLst/>
              <a:uLnTx/>
              <a:uFillTx/>
              <a:latin typeface="+mn-lt"/>
              <a:ea typeface="+mn-ea"/>
              <a:cs typeface="+mn-cs"/>
              <a:sym typeface="+mn-ea"/>
            </a:endParaRPr>
          </a:p>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000000"/>
                </a:solidFill>
                <a:effectLst/>
                <a:uLnTx/>
                <a:uFillTx/>
                <a:latin typeface="+mn-lt"/>
                <a:ea typeface="+mn-ea"/>
                <a:cs typeface="+mn-cs"/>
                <a:sym typeface="+mn-ea"/>
              </a:rPr>
              <a:t>文艺复兴</a:t>
            </a:r>
          </a:p>
        </p:txBody>
      </p:sp>
      <p:sp>
        <p:nvSpPr>
          <p:cNvPr id="3" name="矩形 2"/>
          <p:cNvSpPr/>
          <p:nvPr/>
        </p:nvSpPr>
        <p:spPr>
          <a:xfrm>
            <a:off x="8197850" y="3909378"/>
            <a:ext cx="2227263" cy="4048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r>
              <a:rPr kumimoji="1" lang="zh-CN" altLang="en-US" sz="2600" b="1"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宋体" panose="02010600030101010101" pitchFamily="2" charset="-122"/>
                <a:ea typeface="宋体" panose="02010600030101010101" pitchFamily="2" charset="-122"/>
                <a:cs typeface="宋体" panose="02010600030101010101" pitchFamily="2" charset="-122"/>
                <a:sym typeface="+mn-ea"/>
              </a:rPr>
              <a:t>主     张</a:t>
            </a:r>
          </a:p>
        </p:txBody>
      </p:sp>
      <p:sp>
        <p:nvSpPr>
          <p:cNvPr id="6" name="下箭头 5"/>
          <p:cNvSpPr/>
          <p:nvPr/>
        </p:nvSpPr>
        <p:spPr>
          <a:xfrm>
            <a:off x="2809875" y="2429510"/>
            <a:ext cx="252413" cy="635000"/>
          </a:xfrm>
          <a:prstGeom prst="downArrow">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32" name="下箭头 31"/>
          <p:cNvSpPr/>
          <p:nvPr/>
        </p:nvSpPr>
        <p:spPr>
          <a:xfrm>
            <a:off x="2809875" y="3763010"/>
            <a:ext cx="266700" cy="1085850"/>
          </a:xfrm>
          <a:prstGeom prst="downArrow">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34" name="下箭头 33"/>
          <p:cNvSpPr/>
          <p:nvPr/>
        </p:nvSpPr>
        <p:spPr>
          <a:xfrm>
            <a:off x="9168448" y="3575685"/>
            <a:ext cx="285750" cy="1071563"/>
          </a:xfrm>
          <a:prstGeom prst="downArrow">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36" name="下箭头 35"/>
          <p:cNvSpPr/>
          <p:nvPr/>
        </p:nvSpPr>
        <p:spPr>
          <a:xfrm>
            <a:off x="9129713" y="2357438"/>
            <a:ext cx="252413" cy="635000"/>
          </a:xfrm>
          <a:prstGeom prst="downArrow">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7" name="Cloud"/>
          <p:cNvSpPr>
            <a:spLocks noChangeAspect="1" noEditPoints="1"/>
          </p:cNvSpPr>
          <p:nvPr/>
        </p:nvSpPr>
        <p:spPr>
          <a:xfrm>
            <a:off x="8197850" y="4719003"/>
            <a:ext cx="2520950" cy="1563688"/>
          </a:xfrm>
          <a:custGeom>
            <a:gdLst>
              <a:gd name="txL" fmla="*/ 2977 w 21600"/>
              <a:gd name="txT" fmla="*/ 3262 h 21600"/>
              <a:gd name="txR" fmla="*/ 17087 w 21600"/>
              <a:gd name="txB" fmla="*/ 17337 h 21600"/>
            </a:gdLst>
            <a:cxnLst>
              <a:cxn ang="0">
                <a:pos x="67" y="10800"/>
              </a:cxn>
              <a:cxn ang="0">
                <a:pos x="10800" y="21577"/>
              </a:cxn>
              <a:cxn ang="0">
                <a:pos x="21582" y="10800"/>
              </a:cxn>
              <a:cxn ang="0">
                <a:pos x="10800" y="1235"/>
              </a:cxn>
            </a:cxnLst>
            <a:rect l="txL" t="txT" r="txR" b="txB"/>
            <a:pathLst>
              <a:path w="21600" h="21600">
                <a:moveTo>
                  <a:pt x="1950" y="7185"/>
                </a:moveTo>
                <a:arcTo wR="2173" hR="2973" stAng="-5658044" swAng="-9152479"/>
                <a:arcTo wR="2180" hR="2959" stAng="-7692391" swAng="-8804134"/>
                <a:arcTo wR="3860" hR="5272" stAng="-13083100" swAng="-4542201"/>
                <a:arcTo wR="3376" hR="4608" stAng="-13342886" swAng="-6909565"/>
                <a:arcTo wR="2893" hR="3934" stAng="-14721123" swAng="-6840787"/>
                <a:arcTo wR="3388" hR="4610" stAng="-16560266" swAng="-7815448"/>
                <a:arcTo wR="2667" hR="3637" stAng="-19780702" swAng="-6541267"/>
                <a:arcTo wR="2429" hR="3298" stAng="-823813" swAng="-7035291"/>
                <a:arcTo wR="2183" hR="2973" stAng="-2764122" swAng="-5984549"/>
                <a:arcTo wR="2667" hR="3634" stAng="-3248686" swAng="-5397590"/>
                <a:arcTo wR="3377" hR="4595" stAng="-4002053" swAng="-7427288"/>
                <a:close/>
              </a:path>
              <a:path w="21600" h="21600" fill="none">
                <a:moveTo>
                  <a:pt x="1080" y="12690"/>
                </a:moveTo>
                <a:arcTo wR="2173" hR="2973" stAng="-14810523" swAng="-1585507"/>
              </a:path>
              <a:path w="21600" h="21600" fill="none">
                <a:moveTo>
                  <a:pt x="2910" y="17640"/>
                </a:moveTo>
                <a:arcTo wR="2180" hR="2959" stAng="-16496524" swAng="-686848"/>
              </a:path>
              <a:path w="21600" h="21600" fill="none">
                <a:moveTo>
                  <a:pt x="7905" y="18675"/>
                </a:moveTo>
                <a:arcTo wR="3376" hR="4608" stAng="-12498111" swAng="-844775"/>
              </a:path>
              <a:path w="21600" h="21600" fill="none">
                <a:moveTo>
                  <a:pt x="14280" y="18330"/>
                </a:moveTo>
                <a:arcTo wR="3376" hR="4608" stAng="-20252451" swAng="-959849"/>
              </a:path>
              <a:path w="21600" h="21600" fill="none">
                <a:moveTo>
                  <a:pt x="18690" y="15045"/>
                </a:moveTo>
                <a:arcTo wR="2893" hR="3934" stAng="-21561910" swAng="-4255046"/>
              </a:path>
              <a:path w="21600" h="21600" fill="none">
                <a:moveTo>
                  <a:pt x="20175" y="9015"/>
                </a:moveTo>
                <a:arcTo wR="2667" hR="3637" stAng="-18115995" swAng="-1664706"/>
              </a:path>
              <a:path w="21600" h="21600" fill="none">
                <a:moveTo>
                  <a:pt x="19200" y="3345"/>
                </a:moveTo>
                <a:arcTo wR="2429" hR="3298" stAng="-21532436" swAng="-891377"/>
              </a:path>
              <a:path w="21600" h="21600" fill="none">
                <a:moveTo>
                  <a:pt x="14910" y="1170"/>
                </a:moveTo>
                <a:arcTo wR="2429" hR="3298" stAng="-7859104" swAng="-1092014"/>
              </a:path>
              <a:path w="21600" h="21600" fill="none">
                <a:moveTo>
                  <a:pt x="11250" y="1665"/>
                </a:moveTo>
                <a:arcTo wR="2183" hR="2973" stAng="-8748671" swAng="-1061506"/>
              </a:path>
              <a:path w="21600" h="21600" fill="none">
                <a:moveTo>
                  <a:pt x="7650" y="3270"/>
                </a:moveTo>
                <a:arcTo wR="3377" hR="4595" stAng="-3262911" swAng="-739142"/>
              </a:path>
              <a:path w="21600" h="21600" fill="none">
                <a:moveTo>
                  <a:pt x="1950" y="7185"/>
                </a:moveTo>
                <a:arcTo wR="3377" hR="4595" stAng="-11429341" swAng="-711586"/>
              </a:path>
            </a:pathLst>
          </a:custGeom>
          <a:solidFill>
            <a:srgbClr val="FFFF00"/>
          </a:solidFill>
          <a:ln w="9525" cap="flat" cmpd="sng">
            <a:solidFill>
              <a:srgbClr val="000000"/>
            </a:solidFill>
            <a:prstDash val="solid"/>
            <a:miter/>
            <a:headEnd type="none" w="med" len="med"/>
            <a:tailEnd type="none" w="med" len="med"/>
          </a:ln>
          <a:effectLst>
            <a:outerShdw dist="107763" dir="2699999" algn="ctr" rotWithShape="0">
              <a:srgbClr val="808080"/>
            </a:outerShdw>
          </a:effectLst>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4800" b="1" i="0" u="none" strike="noStrike" kern="1200" cap="none" spc="0" normalizeH="0" baseline="0" noProof="0">
                <a:ln>
                  <a:noFill/>
                </a:ln>
                <a:solidFill>
                  <a:srgbClr val="0000FF"/>
                </a:solidFill>
                <a:effectLst/>
                <a:uLnTx/>
                <a:uFillTx/>
                <a:latin typeface="Times New Roman" panose="02020603050405020304" pitchFamily="18" charset="0"/>
                <a:ea typeface="楷体_GB2312" panose="02010609030101010101" pitchFamily="49" charset="-122"/>
                <a:cs typeface="+mn-cs"/>
                <a:sym typeface="+mn-ea"/>
              </a:rPr>
              <a:t>现实</a:t>
            </a:r>
          </a:p>
        </p:txBody>
      </p:sp>
      <p:sp>
        <p:nvSpPr>
          <p:cNvPr id="28" name="Cloud"/>
          <p:cNvSpPr>
            <a:spLocks noChangeAspect="1" noEditPoints="1"/>
          </p:cNvSpPr>
          <p:nvPr/>
        </p:nvSpPr>
        <p:spPr>
          <a:xfrm>
            <a:off x="1924050" y="4908233"/>
            <a:ext cx="2393950" cy="1389063"/>
          </a:xfrm>
          <a:custGeom>
            <a:gdLst>
              <a:gd name="txL" fmla="*/ 2977 w 21600"/>
              <a:gd name="txT" fmla="*/ 3262 h 21600"/>
              <a:gd name="txR" fmla="*/ 17087 w 21600"/>
              <a:gd name="txB" fmla="*/ 17337 h 21600"/>
            </a:gdLst>
            <a:cxnLst>
              <a:cxn ang="0">
                <a:pos x="67" y="10800"/>
              </a:cxn>
              <a:cxn ang="0">
                <a:pos x="10800" y="21577"/>
              </a:cxn>
              <a:cxn ang="0">
                <a:pos x="21582" y="10800"/>
              </a:cxn>
              <a:cxn ang="0">
                <a:pos x="10800" y="1235"/>
              </a:cxn>
            </a:cxnLst>
            <a:rect l="txL" t="txT" r="txR" b="txB"/>
            <a:pathLst>
              <a:path w="21600" h="21600">
                <a:moveTo>
                  <a:pt x="1950" y="7185"/>
                </a:moveTo>
                <a:arcTo wR="2173" hR="2973" stAng="-5658044" swAng="-9152479"/>
                <a:arcTo wR="2180" hR="2959" stAng="-7692391" swAng="-8804134"/>
                <a:arcTo wR="3860" hR="5272" stAng="-13083100" swAng="-4542201"/>
                <a:arcTo wR="3376" hR="4608" stAng="-13342886" swAng="-6909565"/>
                <a:arcTo wR="2893" hR="3934" stAng="-14721123" swAng="-6840787"/>
                <a:arcTo wR="3388" hR="4610" stAng="-16560266" swAng="-7815448"/>
                <a:arcTo wR="2667" hR="3637" stAng="-19780702" swAng="-6541267"/>
                <a:arcTo wR="2429" hR="3298" stAng="-823813" swAng="-7035291"/>
                <a:arcTo wR="2183" hR="2973" stAng="-2764122" swAng="-5984549"/>
                <a:arcTo wR="2667" hR="3634" stAng="-3248686" swAng="-5397590"/>
                <a:arcTo wR="3377" hR="4595" stAng="-4002053" swAng="-7427288"/>
                <a:close/>
              </a:path>
              <a:path w="21600" h="21600" fill="none">
                <a:moveTo>
                  <a:pt x="1080" y="12690"/>
                </a:moveTo>
                <a:arcTo wR="2173" hR="2973" stAng="-14810523" swAng="-1585507"/>
              </a:path>
              <a:path w="21600" h="21600" fill="none">
                <a:moveTo>
                  <a:pt x="2910" y="17640"/>
                </a:moveTo>
                <a:arcTo wR="2180" hR="2959" stAng="-16496524" swAng="-686848"/>
              </a:path>
              <a:path w="21600" h="21600" fill="none">
                <a:moveTo>
                  <a:pt x="7905" y="18675"/>
                </a:moveTo>
                <a:arcTo wR="3376" hR="4608" stAng="-12498111" swAng="-844775"/>
              </a:path>
              <a:path w="21600" h="21600" fill="none">
                <a:moveTo>
                  <a:pt x="14280" y="18330"/>
                </a:moveTo>
                <a:arcTo wR="3376" hR="4608" stAng="-20252451" swAng="-959849"/>
              </a:path>
              <a:path w="21600" h="21600" fill="none">
                <a:moveTo>
                  <a:pt x="18690" y="15045"/>
                </a:moveTo>
                <a:arcTo wR="2893" hR="3934" stAng="-21561910" swAng="-4255046"/>
              </a:path>
              <a:path w="21600" h="21600" fill="none">
                <a:moveTo>
                  <a:pt x="20175" y="9015"/>
                </a:moveTo>
                <a:arcTo wR="2667" hR="3637" stAng="-18115995" swAng="-1664706"/>
              </a:path>
              <a:path w="21600" h="21600" fill="none">
                <a:moveTo>
                  <a:pt x="19200" y="3345"/>
                </a:moveTo>
                <a:arcTo wR="2429" hR="3298" stAng="-21532436" swAng="-891377"/>
              </a:path>
              <a:path w="21600" h="21600" fill="none">
                <a:moveTo>
                  <a:pt x="14910" y="1170"/>
                </a:moveTo>
                <a:arcTo wR="2429" hR="3298" stAng="-7859104" swAng="-1092014"/>
              </a:path>
              <a:path w="21600" h="21600" fill="none">
                <a:moveTo>
                  <a:pt x="11250" y="1665"/>
                </a:moveTo>
                <a:arcTo wR="2183" hR="2973" stAng="-8748671" swAng="-1061506"/>
              </a:path>
              <a:path w="21600" h="21600" fill="none">
                <a:moveTo>
                  <a:pt x="7650" y="3270"/>
                </a:moveTo>
                <a:arcTo wR="3377" hR="4595" stAng="-3262911" swAng="-739142"/>
              </a:path>
              <a:path w="21600" h="21600" fill="none">
                <a:moveTo>
                  <a:pt x="1950" y="7185"/>
                </a:moveTo>
                <a:arcTo wR="3377" hR="4595" stAng="-11429341" swAng="-711586"/>
              </a:path>
            </a:pathLst>
          </a:custGeom>
          <a:solidFill>
            <a:srgbClr val="CCFF99"/>
          </a:solidFill>
          <a:ln w="9525" cap="flat" cmpd="sng">
            <a:solidFill>
              <a:srgbClr val="000000"/>
            </a:solidFill>
            <a:prstDash val="solid"/>
            <a:miter/>
            <a:headEnd type="none" w="med" len="med"/>
            <a:tailEnd type="none" w="med" len="med"/>
          </a:ln>
          <a:effectLst>
            <a:outerShdw dist="107763" dir="2699999" algn="ctr" rotWithShape="0">
              <a:srgbClr val="808080"/>
            </a:outerShdw>
          </a:effectLst>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5400" b="1" i="0" u="none" strike="noStrike" kern="1200" cap="none" spc="0" normalizeH="0" baseline="0" noProof="0">
                <a:ln>
                  <a:noFill/>
                </a:ln>
                <a:solidFill>
                  <a:srgbClr val="CC0000"/>
                </a:solidFill>
                <a:effectLst/>
                <a:uLnTx/>
                <a:uFillTx/>
                <a:latin typeface="Times New Roman" panose="02020603050405020304" pitchFamily="18" charset="0"/>
                <a:ea typeface="楷体_GB2312" panose="02010609030101010101" pitchFamily="49" charset="-122"/>
                <a:cs typeface="+mn-cs"/>
                <a:sym typeface="+mn-ea"/>
              </a:rPr>
              <a:t>追求</a:t>
            </a:r>
          </a:p>
        </p:txBody>
      </p:sp>
      <p:sp>
        <p:nvSpPr>
          <p:cNvPr id="29" name="任意多边形 28"/>
          <p:cNvSpPr/>
          <p:nvPr/>
        </p:nvSpPr>
        <p:spPr>
          <a:xfrm>
            <a:off x="4770755" y="4719320"/>
            <a:ext cx="2879725" cy="1583055"/>
          </a:xfrm>
          <a:custGeom>
            <a:gdLst>
              <a:gd name="txL" fmla="*/ 0 w 21600"/>
              <a:gd name="txT" fmla="*/ 0 h 21600"/>
              <a:gd name="txR" fmla="*/ 21600 w 21600"/>
              <a:gd name="txB" fmla="*/ 21600 h 21600"/>
            </a:gdLst>
            <a:cxnLst>
              <a:cxn ang="0">
                <a:pos x="2147483647" y="0"/>
              </a:cxn>
              <a:cxn ang="0">
                <a:pos x="0" y="2147483647"/>
              </a:cxn>
              <a:cxn ang="0">
                <a:pos x="2147483647" y="2147483647"/>
              </a:cxn>
              <a:cxn ang="0">
                <a:pos x="2147483647" y="2147483647"/>
              </a:cxn>
            </a:cxnLst>
            <a:rect l="txL" t="txT" r="txR" b="txB"/>
            <a:pathLst>
              <a:path w="21600" h="21600">
                <a:moveTo>
                  <a:pt x="10800" y="0"/>
                </a:moveTo>
                <a:lnTo>
                  <a:pt x="6480" y="6171"/>
                </a:lnTo>
                <a:lnTo>
                  <a:pt x="8640" y="6171"/>
                </a:lnTo>
                <a:lnTo>
                  <a:pt x="8640" y="12342"/>
                </a:lnTo>
                <a:lnTo>
                  <a:pt x="4319" y="12342"/>
                </a:lnTo>
                <a:lnTo>
                  <a:pt x="4319" y="9257"/>
                </a:lnTo>
                <a:lnTo>
                  <a:pt x="0" y="15428"/>
                </a:lnTo>
                <a:lnTo>
                  <a:pt x="4319" y="21600"/>
                </a:lnTo>
                <a:lnTo>
                  <a:pt x="4319" y="18514"/>
                </a:lnTo>
                <a:lnTo>
                  <a:pt x="17280" y="18514"/>
                </a:lnTo>
                <a:lnTo>
                  <a:pt x="17280" y="21600"/>
                </a:lnTo>
                <a:lnTo>
                  <a:pt x="21600" y="15428"/>
                </a:lnTo>
                <a:lnTo>
                  <a:pt x="17280" y="9257"/>
                </a:lnTo>
                <a:lnTo>
                  <a:pt x="17280" y="12342"/>
                </a:lnTo>
                <a:lnTo>
                  <a:pt x="12960" y="12342"/>
                </a:lnTo>
                <a:lnTo>
                  <a:pt x="12960" y="6171"/>
                </a:lnTo>
                <a:lnTo>
                  <a:pt x="15120" y="6171"/>
                </a:lnTo>
                <a:close/>
              </a:path>
            </a:pathLst>
          </a:custGeom>
          <a:solidFill>
            <a:srgbClr val="FFCC99"/>
          </a:solidFill>
          <a:ln w="25400" cap="flat" cmpd="sng">
            <a:solidFill>
              <a:schemeClr val="tx1"/>
            </a:solidFill>
            <a:prstDash val="solid"/>
            <a:miter/>
            <a:headEnd type="none" w="med" len="med"/>
            <a:tailEnd type="none" w="med" len="med"/>
          </a:ln>
        </p:spPr>
        <p:txBody>
          <a:bodyPr wrap="none" anchor="ctr"/>
          <a:lstStyle/>
          <a:p>
            <a:pPr algn="ctr" eaLnBrk="0" hangingPunct="0"/>
            <a:endParaRPr lang="zh-CN" altLang="en-US" sz="4400" b="1">
              <a:solidFill>
                <a:srgbClr val="6600CC"/>
              </a:solidFill>
              <a:latin typeface="Times New Roman" panose="02020603050405020304" pitchFamily="18" charset="0"/>
              <a:ea typeface="黑体" pitchFamily="2" charset="-122"/>
            </a:endParaRPr>
          </a:p>
          <a:p>
            <a:pPr algn="ctr" eaLnBrk="0" hangingPunct="0"/>
            <a:r>
              <a:rPr lang="zh-CN" altLang="en-US" sz="3200" b="1">
                <a:solidFill>
                  <a:srgbClr val="6600CC"/>
                </a:solidFill>
                <a:latin typeface="Times New Roman" panose="02020603050405020304" pitchFamily="18" charset="0"/>
                <a:ea typeface="黑体" panose="02010609060101010101" pitchFamily="2" charset="-122"/>
              </a:rPr>
              <a:t>矛盾</a:t>
            </a:r>
          </a:p>
        </p:txBody>
      </p:sp>
      <p:sp>
        <p:nvSpPr>
          <p:cNvPr id="21" name="矩形 20"/>
          <p:cNvSpPr/>
          <p:nvPr/>
        </p:nvSpPr>
        <p:spPr>
          <a:xfrm>
            <a:off x="4759008" y="3504565"/>
            <a:ext cx="2928938" cy="1214438"/>
          </a:xfrm>
          <a:prstGeom prst="rect">
            <a:avLst/>
          </a:prstGeom>
          <a:solidFill>
            <a:srgbClr val="CEB51E"/>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mn-lt"/>
                <a:ea typeface="+mn-ea"/>
                <a:cs typeface="+mn-cs"/>
                <a:sym typeface="+mn-ea"/>
              </a:rPr>
              <a:t>打着复兴古希腊罗马文化的旗号</a:t>
            </a:r>
          </a:p>
        </p:txBody>
      </p:sp>
      <p:sp>
        <p:nvSpPr>
          <p:cNvPr id="22" name="上箭头 21"/>
          <p:cNvSpPr/>
          <p:nvPr/>
        </p:nvSpPr>
        <p:spPr>
          <a:xfrm>
            <a:off x="5795328" y="2714308"/>
            <a:ext cx="857250" cy="64293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5" name="文本框 4"/>
          <p:cNvSpPr txBox="1"/>
          <p:nvPr/>
        </p:nvSpPr>
        <p:spPr>
          <a:xfrm>
            <a:off x="3194050" y="323850"/>
            <a:ext cx="4115435" cy="521970"/>
          </a:xfrm>
          <a:prstGeom prst="rect">
            <a:avLst/>
          </a:prstGeom>
          <a:noFill/>
        </p:spPr>
        <p:txBody>
          <a:bodyPr wrap="none" rtlCol="0" anchor="t">
            <a:spAutoFit/>
          </a:bodyPr>
          <a:lstStyle/>
          <a:p>
            <a:r>
              <a:rPr lang="zh-CN" altLang="en-US" sz="2800" b="1">
                <a:latin typeface="Times New Roman" panose="02020603050405020304" pitchFamily="18" charset="0"/>
                <a:ea typeface="黑体" panose="02010609060101010101" pitchFamily="2" charset="-122"/>
                <a:sym typeface="+mn-ea"/>
              </a:rPr>
              <a:t>（二）文艺复兴的实质：</a:t>
            </a:r>
          </a:p>
        </p:txBody>
      </p:sp>
      <p:sp>
        <p:nvSpPr>
          <p:cNvPr id="23559" name="矩形 11"/>
          <p:cNvSpPr/>
          <p:nvPr/>
        </p:nvSpPr>
        <p:spPr>
          <a:xfrm>
            <a:off x="7309485" y="107950"/>
            <a:ext cx="1181100" cy="1106805"/>
          </a:xfrm>
          <a:prstGeom prst="rect">
            <a:avLst/>
          </a:prstGeom>
          <a:noFill/>
          <a:ln w="9525">
            <a:noFill/>
          </a:ln>
        </p:spPr>
        <p:txBody>
          <a:bodyPr wrap="square" anchor="t">
            <a:spAutoFit/>
          </a:bodyPr>
          <a:lstStyle/>
          <a:p>
            <a:r>
              <a:rPr lang="zh-CN" altLang="en-US" sz="6600" b="1" i="1">
                <a:solidFill>
                  <a:srgbClr val="FF0000"/>
                </a:solidFill>
                <a:latin typeface="宋体" panose="02010600030101010101" pitchFamily="2" charset="-122"/>
                <a:ea typeface="宋体" panose="02010600030101010101" pitchFamily="2" charset="-122"/>
              </a:rPr>
              <a:t>？</a:t>
            </a:r>
          </a:p>
        </p:txBody>
      </p:sp>
      <p:sp>
        <p:nvSpPr>
          <p:cNvPr id="7" name="文本框 6"/>
          <p:cNvSpPr txBox="1"/>
          <p:nvPr/>
        </p:nvSpPr>
        <p:spPr>
          <a:xfrm>
            <a:off x="304165" y="3244850"/>
            <a:ext cx="11339195" cy="1076325"/>
          </a:xfrm>
          <a:prstGeom prst="rect">
            <a:avLst/>
          </a:prstGeom>
          <a:solidFill>
            <a:srgbClr val="FFFF00"/>
          </a:solidFill>
          <a:ln>
            <a:solidFill>
              <a:schemeClr val="tx1"/>
            </a:solidFill>
          </a:ln>
        </p:spPr>
        <p:txBody>
          <a:bodyPr wrap="square" rtlCol="0" anchor="t">
            <a:spAutoFit/>
          </a:bodyPr>
          <a:lstStyle/>
          <a:p>
            <a:pPr marL="609600" indent="-609600" eaLnBrk="0" hangingPunct="0">
              <a:spcBef>
                <a:spcPct val="50000"/>
              </a:spcBef>
            </a:pPr>
            <a:r>
              <a:rPr lang="zh-CN" altLang="en-US" sz="3200" b="1">
                <a:latin typeface="Times New Roman" panose="02020603050405020304" pitchFamily="18" charset="0"/>
                <a:ea typeface="黑体" panose="02010609060101010101" pitchFamily="2" charset="-122"/>
                <a:sym typeface="+mn-ea"/>
              </a:rPr>
              <a:t>文艺复兴的实质：以学习和恢复希腊罗马古典文化为号召，实质上却是一场创立符合新兴资产阶级需要的新文化运动。</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blinds(horizontal)">
                                      <p:cBhvr>
                                        <p:cTn id="7" dur="500"/>
                                        <p:tgtEl>
                                          <p:spTgt spid="1843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374"/>
                                        </p:tgtEl>
                                        <p:attrNameLst>
                                          <p:attrName>style.visibility</p:attrName>
                                        </p:attrNameLst>
                                      </p:cBhvr>
                                      <p:to>
                                        <p:strVal val="visible"/>
                                      </p:to>
                                    </p:set>
                                    <p:animEffect transition="in" filter="blinds(horizontal)">
                                      <p:cBhvr>
                                        <p:cTn id="12" dur="500"/>
                                        <p:tgtEl>
                                          <p:spTgt spid="15374"/>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18435"/>
                                        </p:tgtEl>
                                        <p:attrNameLst>
                                          <p:attrName>style.visibility</p:attrName>
                                        </p:attrNameLst>
                                      </p:cBhvr>
                                      <p:to>
                                        <p:strVal val="visible"/>
                                      </p:to>
                                    </p:set>
                                    <p:animEffect transition="in" filter="blinds(horizontal)">
                                      <p:cBhvr>
                                        <p:cTn id="20" dur="500"/>
                                        <p:tgtEl>
                                          <p:spTgt spid="18435"/>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blinds(horizontal)">
                                      <p:cBhvr>
                                        <p:cTn id="25" dur="500"/>
                                        <p:tgtEl>
                                          <p:spTgt spid="32"/>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5369"/>
                                        </p:tgtEl>
                                        <p:attrNameLst>
                                          <p:attrName>style.visibility</p:attrName>
                                        </p:attrNameLst>
                                      </p:cBhvr>
                                      <p:to>
                                        <p:strVal val="visible"/>
                                      </p:to>
                                    </p:set>
                                    <p:animEffect transition="in" filter="blinds(horizontal)">
                                      <p:cBhvr>
                                        <p:cTn id="28" dur="500"/>
                                        <p:tgtEl>
                                          <p:spTgt spid="15369"/>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linds(horizontal)">
                                      <p:cBhvr>
                                        <p:cTn id="33" dur="500"/>
                                        <p:tgtEl>
                                          <p:spTgt spid="4"/>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18443"/>
                                        </p:tgtEl>
                                        <p:attrNameLst>
                                          <p:attrName>style.visibility</p:attrName>
                                        </p:attrNameLst>
                                      </p:cBhvr>
                                      <p:to>
                                        <p:strVal val="visible"/>
                                      </p:to>
                                    </p:set>
                                    <p:animEffect transition="in" filter="blinds(horizontal)">
                                      <p:cBhvr>
                                        <p:cTn id="38" dur="500"/>
                                        <p:tgtEl>
                                          <p:spTgt spid="18443"/>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15384"/>
                                        </p:tgtEl>
                                        <p:attrNameLst>
                                          <p:attrName>style.visibility</p:attrName>
                                        </p:attrNameLst>
                                      </p:cBhvr>
                                      <p:to>
                                        <p:strVal val="visible"/>
                                      </p:to>
                                    </p:set>
                                    <p:animEffect transition="in" filter="blinds(horizontal)">
                                      <p:cBhvr>
                                        <p:cTn id="43" dur="500"/>
                                        <p:tgtEl>
                                          <p:spTgt spid="15384"/>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blinds(horizontal)">
                                      <p:cBhvr>
                                        <p:cTn id="46" dur="500"/>
                                        <p:tgtEl>
                                          <p:spTgt spid="36"/>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18444"/>
                                        </p:tgtEl>
                                        <p:attrNameLst>
                                          <p:attrName>style.visibility</p:attrName>
                                        </p:attrNameLst>
                                      </p:cBhvr>
                                      <p:to>
                                        <p:strVal val="visible"/>
                                      </p:to>
                                    </p:set>
                                    <p:animEffect transition="in" filter="blinds(horizontal)">
                                      <p:cBhvr>
                                        <p:cTn id="51" dur="500"/>
                                        <p:tgtEl>
                                          <p:spTgt spid="18444"/>
                                        </p:tgtEl>
                                      </p:cBhvr>
                                    </p:animEffect>
                                  </p:childTnLst>
                                </p:cTn>
                              </p:par>
                            </p:childTnLst>
                          </p:cTn>
                        </p:par>
                      </p:childTnLst>
                    </p:cTn>
                  </p:par>
                  <p:par>
                    <p:cTn id="52" fill="hold" nodeType="clickPar">
                      <p:stCondLst>
                        <p:cond delay="indefinite"/>
                      </p:stCondLst>
                      <p:childTnLst>
                        <p:par>
                          <p:cTn id="53" fill="hold" nodeType="afterGroup">
                            <p:stCondLst>
                              <p:cond delay="0"/>
                            </p:stCondLst>
                            <p:childTnLst>
                              <p:par>
                                <p:cTn id="54" presetID="3" presetClass="entr" presetSubtype="10" fill="hold" grpId="0" nodeType="click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blinds(horizontal)">
                                      <p:cBhvr>
                                        <p:cTn id="56" dur="500"/>
                                        <p:tgtEl>
                                          <p:spTgt spid="34"/>
                                        </p:tgtEl>
                                      </p:cBhvr>
                                    </p:animEffect>
                                  </p:childTnLst>
                                </p:cTn>
                              </p:par>
                              <p:par>
                                <p:cTn id="57" presetID="3" presetClass="entr" presetSubtype="10" fill="hold" grpId="0" nodeType="with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blinds(horizontal)">
                                      <p:cBhvr>
                                        <p:cTn id="59" dur="500"/>
                                        <p:tgtEl>
                                          <p:spTgt spid="3"/>
                                        </p:tgtEl>
                                      </p:cBhvr>
                                    </p:animEffect>
                                  </p:childTnLst>
                                </p:cTn>
                              </p:par>
                            </p:childTnLst>
                          </p:cTn>
                        </p:par>
                      </p:childTnLst>
                    </p:cTn>
                  </p:par>
                  <p:par>
                    <p:cTn id="60" fill="hold" nodeType="clickPar">
                      <p:stCondLst>
                        <p:cond delay="indefinite"/>
                      </p:stCondLst>
                      <p:childTnLst>
                        <p:par>
                          <p:cTn id="61" fill="hold" nodeType="afterGroup">
                            <p:stCondLst>
                              <p:cond delay="0"/>
                            </p:stCondLst>
                            <p:childTnLst>
                              <p:par>
                                <p:cTn id="62" presetID="3" presetClass="entr" presetSubtype="10" fill="hold" grpId="0" nodeType="clickEffect">
                                  <p:stCondLst>
                                    <p:cond delay="0"/>
                                  </p:stCondLst>
                                  <p:childTnLst>
                                    <p:set>
                                      <p:cBhvr>
                                        <p:cTn id="63" dur="1" fill="hold">
                                          <p:stCondLst>
                                            <p:cond delay="0"/>
                                          </p:stCondLst>
                                        </p:cTn>
                                        <p:tgtEl>
                                          <p:spTgt spid="2"/>
                                        </p:tgtEl>
                                        <p:attrNameLst>
                                          <p:attrName>style.visibility</p:attrName>
                                        </p:attrNameLst>
                                      </p:cBhvr>
                                      <p:to>
                                        <p:strVal val="visible"/>
                                      </p:to>
                                    </p:set>
                                    <p:animEffect transition="in" filter="blinds(horizontal)">
                                      <p:cBhvr>
                                        <p:cTn id="64" dur="500"/>
                                        <p:tgtEl>
                                          <p:spTgt spid="2"/>
                                        </p:tgtEl>
                                      </p:cBhvr>
                                    </p:animEffect>
                                  </p:childTnLst>
                                </p:cTn>
                              </p:par>
                            </p:childTnLst>
                          </p:cTn>
                        </p:par>
                      </p:childTnLst>
                    </p:cTn>
                  </p:par>
                  <p:par>
                    <p:cTn id="65" fill="hold" nodeType="clickPar">
                      <p:stCondLst>
                        <p:cond delay="indefinite"/>
                      </p:stCondLst>
                      <p:childTnLst>
                        <p:par>
                          <p:cTn id="66" fill="hold" nodeType="afterGroup">
                            <p:stCondLst>
                              <p:cond delay="0"/>
                            </p:stCondLst>
                            <p:childTnLst>
                              <p:par>
                                <p:cTn id="67" presetID="4" presetClass="entr" presetSubtype="16" fill="hold" grpId="0" nodeType="click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box(in)">
                                      <p:cBhvr>
                                        <p:cTn id="69" dur="500"/>
                                        <p:tgtEl>
                                          <p:spTgt spid="28"/>
                                        </p:tgtEl>
                                      </p:cBhvr>
                                    </p:animEffect>
                                  </p:childTnLst>
                                </p:cTn>
                              </p:par>
                            </p:childTnLst>
                          </p:cTn>
                        </p:par>
                      </p:childTnLst>
                    </p:cTn>
                  </p:par>
                  <p:par>
                    <p:cTn id="70" fill="hold" nodeType="clickPar">
                      <p:stCondLst>
                        <p:cond delay="indefinite"/>
                      </p:stCondLst>
                      <p:childTnLst>
                        <p:par>
                          <p:cTn id="71" fill="hold" nodeType="afterGroup">
                            <p:stCondLst>
                              <p:cond delay="0"/>
                            </p:stCondLst>
                            <p:childTnLst>
                              <p:par>
                                <p:cTn id="72" presetID="4" presetClass="entr" presetSubtype="16" fill="hold" grpId="0" nodeType="click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box(in)">
                                      <p:cBhvr>
                                        <p:cTn id="74" dur="500"/>
                                        <p:tgtEl>
                                          <p:spTgt spid="27"/>
                                        </p:tgtEl>
                                      </p:cBhvr>
                                    </p:animEffect>
                                  </p:childTnLst>
                                </p:cTn>
                              </p:par>
                            </p:childTnLst>
                          </p:cTn>
                        </p:par>
                      </p:childTnLst>
                    </p:cTn>
                  </p:par>
                  <p:par>
                    <p:cTn id="75" fill="hold" nodeType="clickPar">
                      <p:stCondLst>
                        <p:cond delay="indefinite"/>
                      </p:stCondLst>
                      <p:childTnLst>
                        <p:par>
                          <p:cTn id="76" fill="hold" nodeType="afterGroup">
                            <p:stCondLst>
                              <p:cond delay="0"/>
                            </p:stCondLst>
                            <p:childTnLst>
                              <p:par>
                                <p:cTn id="77" presetID="4" presetClass="entr" presetSubtype="16" fill="hold" grpId="0" nodeType="click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box(in)">
                                      <p:cBhvr>
                                        <p:cTn id="79" dur="500"/>
                                        <p:tgtEl>
                                          <p:spTgt spid="29"/>
                                        </p:tgtEl>
                                      </p:cBhvr>
                                    </p:animEffect>
                                  </p:childTnLst>
                                </p:cTn>
                              </p:par>
                            </p:childTnLst>
                          </p:cTn>
                        </p:par>
                      </p:childTnLst>
                    </p:cTn>
                  </p:par>
                  <p:par>
                    <p:cTn id="80" fill="hold" nodeType="clickPar">
                      <p:stCondLst>
                        <p:cond delay="indefinite"/>
                      </p:stCondLst>
                      <p:childTnLst>
                        <p:par>
                          <p:cTn id="81" fill="hold" nodeType="afterGroup">
                            <p:stCondLst>
                              <p:cond delay="0"/>
                            </p:stCondLst>
                            <p:childTnLst>
                              <p:par>
                                <p:cTn id="82" presetID="4" presetClass="entr" presetSubtype="16" fill="hold" grpId="0" nodeType="clickEffect">
                                  <p:stCondLst>
                                    <p:cond delay="0"/>
                                  </p:stCondLst>
                                  <p:childTnLst>
                                    <p:set>
                                      <p:cBhvr>
                                        <p:cTn id="83" dur="1" fill="hold">
                                          <p:stCondLst>
                                            <p:cond delay="0"/>
                                          </p:stCondLst>
                                        </p:cTn>
                                        <p:tgtEl>
                                          <p:spTgt spid="21"/>
                                        </p:tgtEl>
                                        <p:attrNameLst>
                                          <p:attrName>style.visibility</p:attrName>
                                        </p:attrNameLst>
                                      </p:cBhvr>
                                      <p:to>
                                        <p:strVal val="visible"/>
                                      </p:to>
                                    </p:set>
                                    <p:animEffect transition="in" filter="box(in)">
                                      <p:cBhvr>
                                        <p:cTn id="84" dur="500"/>
                                        <p:tgtEl>
                                          <p:spTgt spid="21"/>
                                        </p:tgtEl>
                                      </p:cBhvr>
                                    </p:animEffect>
                                  </p:childTnLst>
                                </p:cTn>
                              </p:par>
                            </p:childTnLst>
                          </p:cTn>
                        </p:par>
                      </p:childTnLst>
                    </p:cTn>
                  </p:par>
                  <p:par>
                    <p:cTn id="85" fill="hold" nodeType="clickPar">
                      <p:stCondLst>
                        <p:cond delay="indefinite"/>
                      </p:stCondLst>
                      <p:childTnLst>
                        <p:par>
                          <p:cTn id="86" fill="hold" nodeType="afterGroup">
                            <p:stCondLst>
                              <p:cond delay="0"/>
                            </p:stCondLst>
                            <p:childTnLst>
                              <p:par>
                                <p:cTn id="87" presetID="3" presetClass="entr" presetSubtype="10" fill="hold" grpId="0" nodeType="click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blinds(horizontal)">
                                      <p:cBhvr>
                                        <p:cTn id="89" dur="500"/>
                                        <p:tgtEl>
                                          <p:spTgt spid="22"/>
                                        </p:tgtEl>
                                      </p:cBhvr>
                                    </p:animEffect>
                                  </p:childTnLst>
                                </p:cTn>
                              </p:par>
                              <p:par>
                                <p:cTn id="90" presetID="3" presetClass="entr" presetSubtype="10" fill="hold" grpId="0" nodeType="with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blinds(horizontal)">
                                      <p:cBhvr>
                                        <p:cTn id="92" dur="500"/>
                                        <p:tgtEl>
                                          <p:spTgt spid="8"/>
                                        </p:tgtEl>
                                      </p:cBhvr>
                                    </p:animEffect>
                                  </p:childTnLst>
                                </p:cTn>
                              </p:par>
                            </p:childTnLst>
                          </p:cTn>
                        </p:par>
                      </p:childTnLst>
                    </p:cTn>
                  </p:par>
                  <p:par>
                    <p:cTn id="93" fill="hold" nodeType="clickPar">
                      <p:stCondLst>
                        <p:cond delay="indefinite"/>
                      </p:stCondLst>
                      <p:childTnLst>
                        <p:par>
                          <p:cTn id="94" fill="hold" nodeType="afterGroup">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additive="base">
                                        <p:cTn id="97" dur="500" fill="hold"/>
                                        <p:tgtEl>
                                          <p:spTgt spid="7"/>
                                        </p:tgtEl>
                                        <p:attrNameLst>
                                          <p:attrName>ppt_x</p:attrName>
                                        </p:attrNameLst>
                                      </p:cBhvr>
                                      <p:tavLst>
                                        <p:tav tm="0">
                                          <p:val>
                                            <p:strVal val="#ppt_x"/>
                                          </p:val>
                                        </p:tav>
                                        <p:tav tm="100000">
                                          <p:val>
                                            <p:strVal val="#ppt_x"/>
                                          </p:val>
                                        </p:tav>
                                      </p:tavLst>
                                    </p:anim>
                                    <p:anim calcmode="lin" valueType="num">
                                      <p:cBhvr additive="base">
                                        <p:cTn id="9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5" grpId="0"/>
      <p:bldP spid="18443" grpId="0"/>
      <p:bldP spid="18444" grpId="0"/>
      <p:bldP spid="15384" grpId="0"/>
      <p:bldP spid="15369" grpId="0"/>
      <p:bldP spid="2" grpId="0"/>
      <p:bldP spid="15374" grpId="0"/>
      <p:bldP spid="4" grpId="0"/>
      <p:bldP spid="8" grpId="0"/>
      <p:bldP spid="3" grpId="0"/>
      <p:bldP spid="6" grpId="0"/>
      <p:bldP spid="32" grpId="0"/>
      <p:bldP spid="34" grpId="0"/>
      <p:bldP spid="36" grpId="0"/>
      <p:bldP spid="27" grpId="0"/>
      <p:bldP spid="28" grpId="0"/>
      <p:bldP spid="29" grpId="0"/>
      <p:bldP spid="21" grpId="0"/>
      <p:bldP spid="22" grpId="0"/>
      <p:bldP spid="7"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3441700" y="308610"/>
            <a:ext cx="6975475" cy="521970"/>
          </a:xfrm>
          <a:prstGeom prst="rect">
            <a:avLst/>
          </a:prstGeom>
          <a:noFill/>
        </p:spPr>
        <p:txBody>
          <a:bodyPr wrap="none" rtlCol="0" anchor="t">
            <a:spAutoFit/>
          </a:bodyPr>
          <a:lstStyle/>
          <a:p>
            <a:r>
              <a:rPr lang="zh-CN" altLang="en-US" sz="2800" b="1">
                <a:latin typeface="黑体" panose="02010609060101010101" pitchFamily="2" charset="-122"/>
                <a:ea typeface="黑体" panose="02010609060101010101" pitchFamily="2" charset="-122"/>
                <a:sym typeface="+mn-ea"/>
              </a:rPr>
              <a:t>（三）文艺复兴的精神内核：（核心思想）</a:t>
            </a:r>
          </a:p>
        </p:txBody>
      </p:sp>
      <p:sp>
        <p:nvSpPr>
          <p:cNvPr id="23559" name="矩形 11"/>
          <p:cNvSpPr/>
          <p:nvPr/>
        </p:nvSpPr>
        <p:spPr>
          <a:xfrm>
            <a:off x="10417175" y="215265"/>
            <a:ext cx="1181100" cy="1106805"/>
          </a:xfrm>
          <a:prstGeom prst="rect">
            <a:avLst/>
          </a:prstGeom>
          <a:noFill/>
          <a:ln w="9525">
            <a:noFill/>
          </a:ln>
        </p:spPr>
        <p:txBody>
          <a:bodyPr wrap="square" anchor="t">
            <a:spAutoFit/>
          </a:bodyPr>
          <a:lstStyle/>
          <a:p>
            <a:r>
              <a:rPr lang="zh-CN" altLang="en-US" sz="6600" b="1" i="1">
                <a:solidFill>
                  <a:srgbClr val="FF0000"/>
                </a:solidFill>
                <a:latin typeface="宋体" panose="02010600030101010101" pitchFamily="2" charset="-122"/>
                <a:ea typeface="宋体" panose="02010600030101010101" pitchFamily="2" charset="-122"/>
              </a:rPr>
              <a:t>？</a:t>
            </a:r>
          </a:p>
        </p:txBody>
      </p:sp>
      <p:sp>
        <p:nvSpPr>
          <p:cNvPr id="7" name="矩形 6"/>
          <p:cNvSpPr/>
          <p:nvPr/>
        </p:nvSpPr>
        <p:spPr>
          <a:xfrm>
            <a:off x="1130300" y="830263"/>
            <a:ext cx="4314825" cy="645160"/>
          </a:xfrm>
          <a:prstGeom prst="rect">
            <a:avLst/>
          </a:prstGeom>
          <a:noFill/>
          <a:ln w="9525">
            <a:noFill/>
          </a:ln>
        </p:spPr>
        <p:txBody>
          <a:bodyPr wrap="none" anchor="t">
            <a:spAutoFit/>
          </a:bodyPr>
          <a:lstStyle/>
          <a:p>
            <a:pPr eaLnBrk="0" hangingPunct="0">
              <a:spcBef>
                <a:spcPct val="50000"/>
              </a:spcBef>
            </a:pPr>
            <a:r>
              <a:rPr lang="zh-CN" altLang="en-US" sz="3600" b="1">
                <a:solidFill>
                  <a:srgbClr val="FF0000"/>
                </a:solidFill>
                <a:latin typeface="宋体" panose="02010600030101010101" pitchFamily="2" charset="-122"/>
                <a:ea typeface="宋体" panose="02010600030101010101" pitchFamily="2" charset="-122"/>
              </a:rPr>
              <a:t>精神内核：人文主义</a:t>
            </a:r>
          </a:p>
        </p:txBody>
      </p:sp>
      <p:sp>
        <p:nvSpPr>
          <p:cNvPr id="3" name="文本框 2"/>
          <p:cNvSpPr txBox="1"/>
          <p:nvPr/>
        </p:nvSpPr>
        <p:spPr>
          <a:xfrm>
            <a:off x="382905" y="1443990"/>
            <a:ext cx="5676265" cy="4523105"/>
          </a:xfrm>
          <a:prstGeom prst="rect">
            <a:avLst/>
          </a:prstGeom>
          <a:noFill/>
          <a:ln>
            <a:solidFill>
              <a:schemeClr val="tx1"/>
            </a:solidFill>
          </a:ln>
        </p:spPr>
        <p:txBody>
          <a:bodyPr wrap="square" rtlCol="0" anchor="t">
            <a:spAutoFit/>
          </a:bodyPr>
          <a:lstStyle/>
          <a:p>
            <a:pPr eaLnBrk="0" hangingPunct="0"/>
            <a:r>
              <a:rPr lang="zh-CN" altLang="en-US" sz="3200" b="1">
                <a:solidFill>
                  <a:srgbClr val="0000FF"/>
                </a:solidFill>
                <a:latin typeface="黑体" panose="02010609060101010101" pitchFamily="2" charset="-122"/>
                <a:ea typeface="黑体" panose="02010609060101010101" pitchFamily="2" charset="-122"/>
                <a:sym typeface="+mn-ea"/>
              </a:rPr>
              <a:t>人文主义思想的核心是要求</a:t>
            </a:r>
            <a:r>
              <a:rPr lang="zh-CN" altLang="en-US" sz="3200" b="1">
                <a:solidFill>
                  <a:srgbClr val="FF0000"/>
                </a:solidFill>
                <a:latin typeface="黑体" panose="02010609060101010101" pitchFamily="2" charset="-122"/>
                <a:ea typeface="黑体" panose="02010609060101010101" pitchFamily="2" charset="-122"/>
                <a:sym typeface="+mn-ea"/>
              </a:rPr>
              <a:t>以</a:t>
            </a:r>
            <a:r>
              <a:rPr lang="zh-CN" altLang="en-US" sz="3200" b="1">
                <a:solidFill>
                  <a:srgbClr val="FF0000"/>
                </a:solidFill>
                <a:latin typeface="Times New Roman" panose="02020603050405020304" pitchFamily="18" charset="0"/>
                <a:ea typeface="黑体" panose="02010609060101010101" pitchFamily="2" charset="-122"/>
                <a:sym typeface="+mn-ea"/>
              </a:rPr>
              <a:t>“</a:t>
            </a:r>
            <a:r>
              <a:rPr lang="zh-CN" altLang="en-US" sz="3200" b="1">
                <a:solidFill>
                  <a:srgbClr val="FF0000"/>
                </a:solidFill>
                <a:latin typeface="黑体" panose="02010609060101010101" pitchFamily="2" charset="-122"/>
                <a:ea typeface="黑体" panose="02010609060101010101" pitchFamily="2" charset="-122"/>
                <a:sym typeface="+mn-ea"/>
              </a:rPr>
              <a:t>人</a:t>
            </a:r>
            <a:r>
              <a:rPr lang="zh-CN" altLang="en-US" sz="3200" b="1">
                <a:solidFill>
                  <a:srgbClr val="FF0000"/>
                </a:solidFill>
                <a:latin typeface="Times New Roman" panose="02020603050405020304" pitchFamily="18" charset="0"/>
                <a:ea typeface="黑体" panose="02010609060101010101" pitchFamily="2" charset="-122"/>
                <a:sym typeface="+mn-ea"/>
              </a:rPr>
              <a:t>”</a:t>
            </a:r>
            <a:r>
              <a:rPr lang="zh-CN" altLang="en-US" sz="3200" b="1">
                <a:solidFill>
                  <a:srgbClr val="FF0000"/>
                </a:solidFill>
                <a:latin typeface="黑体" panose="02010609060101010101" pitchFamily="2" charset="-122"/>
                <a:ea typeface="黑体" panose="02010609060101010101" pitchFamily="2" charset="-122"/>
                <a:sym typeface="+mn-ea"/>
              </a:rPr>
              <a:t>为中心而非以</a:t>
            </a:r>
            <a:r>
              <a:rPr lang="zh-CN" altLang="en-US" sz="3200" b="1">
                <a:solidFill>
                  <a:srgbClr val="FF0000"/>
                </a:solidFill>
                <a:latin typeface="Times New Roman" panose="02020603050405020304" pitchFamily="18" charset="0"/>
                <a:ea typeface="黑体" panose="02010609060101010101" pitchFamily="2" charset="-122"/>
                <a:sym typeface="+mn-ea"/>
              </a:rPr>
              <a:t>“</a:t>
            </a:r>
            <a:r>
              <a:rPr lang="zh-CN" altLang="en-US" sz="3200" b="1">
                <a:solidFill>
                  <a:srgbClr val="FF0000"/>
                </a:solidFill>
                <a:latin typeface="黑体" panose="02010609060101010101" pitchFamily="2" charset="-122"/>
                <a:ea typeface="黑体" panose="02010609060101010101" pitchFamily="2" charset="-122"/>
                <a:sym typeface="+mn-ea"/>
              </a:rPr>
              <a:t>神</a:t>
            </a:r>
            <a:r>
              <a:rPr lang="zh-CN" altLang="en-US" sz="3200" b="1">
                <a:solidFill>
                  <a:srgbClr val="FF0000"/>
                </a:solidFill>
                <a:latin typeface="Times New Roman" panose="02020603050405020304" pitchFamily="18" charset="0"/>
                <a:ea typeface="黑体" panose="02010609060101010101" pitchFamily="2" charset="-122"/>
                <a:sym typeface="+mn-ea"/>
              </a:rPr>
              <a:t>”</a:t>
            </a:r>
            <a:r>
              <a:rPr lang="zh-CN" altLang="en-US" sz="3200" b="1">
                <a:solidFill>
                  <a:srgbClr val="FF0000"/>
                </a:solidFill>
                <a:latin typeface="黑体" panose="02010609060101010101" pitchFamily="2" charset="-122"/>
                <a:ea typeface="黑体" panose="02010609060101010101" pitchFamily="2" charset="-122"/>
                <a:sym typeface="+mn-ea"/>
              </a:rPr>
              <a:t>为中心</a:t>
            </a:r>
            <a:r>
              <a:rPr lang="zh-CN" altLang="en-US" sz="3200" b="1">
                <a:solidFill>
                  <a:srgbClr val="0000FF"/>
                </a:solidFill>
                <a:latin typeface="黑体" panose="02010609060101010101" pitchFamily="2" charset="-122"/>
                <a:ea typeface="黑体" panose="02010609060101010101" pitchFamily="2" charset="-122"/>
                <a:sym typeface="+mn-ea"/>
              </a:rPr>
              <a:t>，认为人是现实生活的创造者和主人，要求</a:t>
            </a:r>
            <a:r>
              <a:rPr lang="zh-CN" altLang="en-US" sz="3200" b="1">
                <a:solidFill>
                  <a:srgbClr val="FF0000"/>
                </a:solidFill>
                <a:latin typeface="Times New Roman" panose="02020603050405020304" pitchFamily="18" charset="0"/>
                <a:ea typeface="黑体" panose="02010609060101010101" pitchFamily="2" charset="-122"/>
                <a:sym typeface="+mn-ea"/>
              </a:rPr>
              <a:t>肯定人的价值和尊严</a:t>
            </a:r>
            <a:r>
              <a:rPr lang="zh-CN" altLang="en-US" sz="3200" b="1">
                <a:solidFill>
                  <a:srgbClr val="0000FF"/>
                </a:solidFill>
                <a:latin typeface="Times New Roman" panose="02020603050405020304" pitchFamily="18" charset="0"/>
                <a:ea typeface="黑体" panose="02010609060101010101" pitchFamily="2" charset="-122"/>
                <a:sym typeface="+mn-ea"/>
              </a:rPr>
              <a:t>。反对教会的腐败守旧和宣扬的禁欲主义。</a:t>
            </a:r>
            <a:endParaRPr lang="en-US" altLang="zh-CN" sz="3200" b="1">
              <a:solidFill>
                <a:srgbClr val="0000FF"/>
              </a:solidFill>
              <a:latin typeface="Times New Roman" panose="02020603050405020304" pitchFamily="18" charset="0"/>
              <a:ea typeface="黑体" pitchFamily="2" charset="-122"/>
            </a:endParaRPr>
          </a:p>
          <a:p>
            <a:pPr eaLnBrk="0" hangingPunct="0"/>
            <a:r>
              <a:rPr lang="zh-CN" altLang="en-US" sz="3200" b="1">
                <a:solidFill>
                  <a:srgbClr val="0000FF"/>
                </a:solidFill>
                <a:latin typeface="黑体" panose="02010609060101010101" pitchFamily="2" charset="-122"/>
                <a:ea typeface="黑体" panose="02010609060101010101" pitchFamily="2" charset="-122"/>
                <a:sym typeface="+mn-ea"/>
              </a:rPr>
              <a:t>  人文主义就是一种为创造现世的幸福而奋斗的乐观进取的精神，是资产阶级的世界观。 </a:t>
            </a:r>
          </a:p>
        </p:txBody>
      </p:sp>
      <p:sp>
        <p:nvSpPr>
          <p:cNvPr id="4" name="文本框 3"/>
          <p:cNvSpPr txBox="1"/>
          <p:nvPr/>
        </p:nvSpPr>
        <p:spPr>
          <a:xfrm>
            <a:off x="6181090" y="1443990"/>
            <a:ext cx="5782945" cy="3692525"/>
          </a:xfrm>
          <a:prstGeom prst="rect">
            <a:avLst/>
          </a:prstGeom>
          <a:noFill/>
        </p:spPr>
        <p:txBody>
          <a:bodyPr wrap="square" rtlCol="0" anchor="t">
            <a:spAutoFit/>
          </a:bodyPr>
          <a:lstStyle/>
          <a:p>
            <a:pPr>
              <a:spcBef>
                <a:spcPts val="1200"/>
              </a:spcBef>
              <a:spcAft>
                <a:spcPct val="0"/>
              </a:spcAft>
            </a:pPr>
            <a:r>
              <a:rPr lang="zh-CN" altLang="zh-CN" sz="2800" b="1">
                <a:latin typeface="+mn-ea"/>
                <a:cs typeface="Times New Roman" panose="02020603050405020304" pitchFamily="18" charset="0"/>
                <a:sym typeface="+mn-ea"/>
              </a:rPr>
              <a:t>核心思想：</a:t>
            </a:r>
          </a:p>
          <a:p>
            <a:pPr>
              <a:spcBef>
                <a:spcPts val="1200"/>
              </a:spcBef>
              <a:spcAft>
                <a:spcPct val="0"/>
              </a:spcAft>
            </a:pPr>
            <a:r>
              <a:rPr lang="zh-CN" altLang="zh-CN" sz="2800" b="1">
                <a:latin typeface="+mn-ea"/>
                <a:cs typeface="Times New Roman" panose="02020603050405020304" pitchFamily="18" charset="0"/>
                <a:sym typeface="+mn-ea"/>
              </a:rPr>
              <a:t>（</a:t>
            </a:r>
            <a:r>
              <a:rPr lang="en-US" altLang="zh-CN" sz="2800" b="1">
                <a:latin typeface="+mn-ea"/>
                <a:cs typeface="Times New Roman" panose="02020603050405020304" pitchFamily="18" charset="0"/>
                <a:sym typeface="+mn-ea"/>
              </a:rPr>
              <a:t>1</a:t>
            </a:r>
            <a:r>
              <a:rPr lang="zh-CN" altLang="zh-CN" sz="2800" b="1">
                <a:latin typeface="+mn-ea"/>
                <a:cs typeface="Times New Roman" panose="02020603050405020304" pitchFamily="18" charset="0"/>
                <a:sym typeface="+mn-ea"/>
              </a:rPr>
              <a:t>）以人为中心，提升人的地位，肯定人的价值和尊严；</a:t>
            </a:r>
            <a:endParaRPr lang="zh-CN" altLang="zh-CN" sz="2800" b="1">
              <a:latin typeface="+mn-ea"/>
              <a:cs typeface="Times New Roman" panose="02020603050405020304" pitchFamily="18" charset="0"/>
            </a:endParaRPr>
          </a:p>
          <a:p>
            <a:pPr>
              <a:spcAft>
                <a:spcPct val="0"/>
              </a:spcAft>
            </a:pPr>
            <a:r>
              <a:rPr lang="zh-CN" altLang="zh-CN" sz="2800" b="1">
                <a:latin typeface="+mn-ea"/>
                <a:cs typeface="Times New Roman" panose="02020603050405020304" pitchFamily="18" charset="0"/>
                <a:sym typeface="+mn-ea"/>
              </a:rPr>
              <a:t>（</a:t>
            </a:r>
            <a:r>
              <a:rPr lang="en-US" altLang="zh-CN" sz="2800" b="1">
                <a:latin typeface="+mn-ea"/>
                <a:cs typeface="Times New Roman" panose="02020603050405020304" pitchFamily="18" charset="0"/>
                <a:sym typeface="+mn-ea"/>
              </a:rPr>
              <a:t>2</a:t>
            </a:r>
            <a:r>
              <a:rPr lang="zh-CN" altLang="zh-CN" sz="2800" b="1">
                <a:latin typeface="+mn-ea"/>
                <a:cs typeface="Times New Roman" panose="02020603050405020304" pitchFamily="18" charset="0"/>
                <a:sym typeface="+mn-ea"/>
              </a:rPr>
              <a:t>）反对禁欲主义，抨击教会腐败和守旧思想，崇尚理性；</a:t>
            </a:r>
            <a:endParaRPr lang="zh-CN" altLang="zh-CN" sz="2800" b="1">
              <a:latin typeface="+mn-ea"/>
              <a:cs typeface="Times New Roman" panose="02020603050405020304" pitchFamily="18" charset="0"/>
            </a:endParaRPr>
          </a:p>
          <a:p>
            <a:pPr>
              <a:spcAft>
                <a:spcPct val="0"/>
              </a:spcAft>
            </a:pPr>
            <a:r>
              <a:rPr lang="zh-CN" altLang="zh-CN" sz="2800" b="1">
                <a:latin typeface="+mn-ea"/>
                <a:cs typeface="Times New Roman" panose="02020603050405020304" pitchFamily="18" charset="0"/>
                <a:sym typeface="+mn-ea"/>
              </a:rPr>
              <a:t>（</a:t>
            </a:r>
            <a:r>
              <a:rPr lang="en-US" altLang="zh-CN" sz="2800" b="1">
                <a:latin typeface="+mn-ea"/>
                <a:cs typeface="Times New Roman" panose="02020603050405020304" pitchFamily="18" charset="0"/>
                <a:sym typeface="+mn-ea"/>
              </a:rPr>
              <a:t>3</a:t>
            </a:r>
            <a:r>
              <a:rPr lang="zh-CN" altLang="zh-CN" sz="2800" b="1">
                <a:latin typeface="+mn-ea"/>
                <a:cs typeface="Times New Roman" panose="02020603050405020304" pitchFamily="18" charset="0"/>
                <a:sym typeface="+mn-ea"/>
              </a:rPr>
              <a:t>）重视发挥人的才智和创造力，追求现世社会的幸福生活</a:t>
            </a:r>
            <a:r>
              <a:rPr lang="zh-CN" altLang="en-US" sz="2800" b="1">
                <a:latin typeface="+mn-ea"/>
                <a:cs typeface="Times New Roman" panose="02020603050405020304" pitchFamily="18" charset="0"/>
                <a:sym typeface="+mn-ea"/>
              </a:rPr>
              <a:t>；</a:t>
            </a:r>
            <a:endParaRPr lang="zh-CN" altLang="zh-CN" sz="2800" b="1">
              <a:latin typeface="+mn-ea"/>
              <a:cs typeface="Times New Roman" panose="02020603050405020304" pitchFamily="18" charset="0"/>
            </a:endParaRPr>
          </a:p>
          <a:p>
            <a:pPr>
              <a:spcAft>
                <a:spcPct val="0"/>
              </a:spcAft>
            </a:pPr>
            <a:r>
              <a:rPr lang="zh-CN" altLang="zh-CN" sz="2800" b="1">
                <a:latin typeface="+mn-ea"/>
                <a:cs typeface="Times New Roman" panose="02020603050405020304" pitchFamily="18" charset="0"/>
                <a:sym typeface="+mn-ea"/>
              </a:rPr>
              <a:t>（</a:t>
            </a:r>
            <a:r>
              <a:rPr lang="en-US" altLang="zh-CN" sz="2800" b="1">
                <a:latin typeface="+mn-ea"/>
                <a:cs typeface="Times New Roman" panose="02020603050405020304" pitchFamily="18" charset="0"/>
                <a:sym typeface="+mn-ea"/>
              </a:rPr>
              <a:t>4</a:t>
            </a:r>
            <a:r>
              <a:rPr lang="zh-CN" altLang="zh-CN" sz="2800" b="1">
                <a:latin typeface="+mn-ea"/>
                <a:cs typeface="Times New Roman" panose="02020603050405020304" pitchFamily="18" charset="0"/>
                <a:sym typeface="+mn-ea"/>
              </a:rPr>
              <a:t>）提倡探索人与自然的奥秘</a:t>
            </a:r>
            <a:r>
              <a:rPr lang="zh-CN" altLang="en-US" sz="2800" b="1">
                <a:latin typeface="+mn-ea"/>
                <a:cs typeface="Times New Roman" panose="02020603050405020304" pitchFamily="18" charset="0"/>
                <a:sym typeface="+mn-ea"/>
              </a:rPr>
              <a:t>。</a:t>
            </a:r>
          </a:p>
        </p:txBody>
      </p:sp>
      <p:sp>
        <p:nvSpPr>
          <p:cNvPr id="5" name="文本框 4"/>
          <p:cNvSpPr txBox="1"/>
          <p:nvPr/>
        </p:nvSpPr>
        <p:spPr>
          <a:xfrm>
            <a:off x="6962140" y="5274310"/>
            <a:ext cx="4112260" cy="768350"/>
          </a:xfrm>
          <a:prstGeom prst="rect">
            <a:avLst/>
          </a:prstGeom>
          <a:solidFill>
            <a:srgbClr val="FF0000"/>
          </a:solidFill>
          <a:ln>
            <a:solidFill>
              <a:schemeClr val="tx1"/>
            </a:solidFill>
          </a:ln>
        </p:spPr>
        <p:txBody>
          <a:bodyPr wrap="none" rtlCol="0" anchor="t">
            <a:spAutoFit/>
          </a:bodyPr>
          <a:lstStyle/>
          <a:p>
            <a:r>
              <a:rPr lang="zh-CN" altLang="en-US" sz="4400" b="1">
                <a:ln>
                  <a:noFill/>
                </a:ln>
                <a:solidFill>
                  <a:schemeClr val="bg1"/>
                </a:solidFill>
                <a:effectLst/>
                <a:uLnTx/>
                <a:uFillTx/>
                <a:latin typeface="华文楷体" panose="02010600040101010101" charset="-122"/>
                <a:ea typeface="华文楷体" panose="02010600040101010101" charset="-122"/>
                <a:cs typeface="华文楷体" panose="02010600040101010101" charset="-122"/>
                <a:sym typeface="+mn-ea"/>
              </a:rPr>
              <a:t>彰显人性的光辉</a:t>
            </a:r>
            <a:endParaRPr lang="zh-CN" altLang="en-US" sz="4400" b="1">
              <a:ln>
                <a:noFill/>
              </a:ln>
              <a:solidFill>
                <a:schemeClr val="bg1"/>
              </a:solidFill>
              <a:effectLst/>
              <a:uLnTx/>
              <a:uFillTx/>
              <a:latin typeface="华文楷体" charset="-122"/>
              <a:ea typeface="华文楷体" charset="-122"/>
              <a:cs typeface="华文楷体"/>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4" grpId="0"/>
      <p:bldP spid="5"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3441700" y="308610"/>
            <a:ext cx="8047990" cy="521970"/>
          </a:xfrm>
          <a:prstGeom prst="rect">
            <a:avLst/>
          </a:prstGeom>
          <a:noFill/>
        </p:spPr>
        <p:txBody>
          <a:bodyPr wrap="none" rtlCol="0" anchor="t">
            <a:spAutoFit/>
          </a:bodyPr>
          <a:lstStyle/>
          <a:p>
            <a:r>
              <a:rPr lang="zh-CN" altLang="en-US" sz="2800" b="1">
                <a:latin typeface="黑体" panose="02010609060101010101" pitchFamily="2" charset="-122"/>
                <a:ea typeface="黑体" panose="02010609060101010101" pitchFamily="2" charset="-122"/>
                <a:sym typeface="+mn-ea"/>
              </a:rPr>
              <a:t>（四）文艺复兴的伟大成就：（人文主义的体现）</a:t>
            </a:r>
          </a:p>
        </p:txBody>
      </p:sp>
      <p:sp>
        <p:nvSpPr>
          <p:cNvPr id="3" name="文本框 2"/>
          <p:cNvSpPr txBox="1"/>
          <p:nvPr/>
        </p:nvSpPr>
        <p:spPr>
          <a:xfrm>
            <a:off x="379730" y="923290"/>
            <a:ext cx="10194925" cy="521970"/>
          </a:xfrm>
          <a:prstGeom prst="rect">
            <a:avLst/>
          </a:prstGeom>
          <a:noFill/>
        </p:spPr>
        <p:txBody>
          <a:bodyPr wrap="none" rtlCol="0" anchor="t">
            <a:spAutoFit/>
          </a:bodyPr>
          <a:lstStyle/>
          <a:p>
            <a:pPr>
              <a:spcAft>
                <a:spcPct val="0"/>
              </a:spcAft>
            </a:pPr>
            <a:r>
              <a:rPr lang="zh-CN" altLang="zh-CN" sz="2800" b="1">
                <a:latin typeface="+mn-ea"/>
                <a:cs typeface="Times New Roman" panose="02020603050405020304" pitchFamily="18" charset="0"/>
                <a:sym typeface="+mn-ea"/>
              </a:rPr>
              <a:t>（</a:t>
            </a:r>
            <a:r>
              <a:rPr lang="en-US" altLang="zh-CN" sz="2800" b="1">
                <a:latin typeface="+mn-ea"/>
                <a:cs typeface="Times New Roman" panose="02020603050405020304" pitchFamily="18" charset="0"/>
                <a:sym typeface="+mn-ea"/>
              </a:rPr>
              <a:t>1</a:t>
            </a:r>
            <a:r>
              <a:rPr lang="zh-CN" altLang="zh-CN" sz="2800" b="1">
                <a:latin typeface="+mn-ea"/>
                <a:cs typeface="Times New Roman" panose="02020603050405020304" pitchFamily="18" charset="0"/>
                <a:sym typeface="+mn-ea"/>
              </a:rPr>
              <a:t>）初期：</a:t>
            </a:r>
            <a:r>
              <a:rPr lang="en-US" altLang="zh-CN" sz="2800" b="1">
                <a:latin typeface="+mn-ea"/>
                <a:cs typeface="Times New Roman" panose="02020603050405020304" pitchFamily="18" charset="0"/>
                <a:sym typeface="+mn-ea"/>
              </a:rPr>
              <a:t> </a:t>
            </a:r>
            <a:r>
              <a:rPr lang="zh-CN" altLang="en-US" sz="2800" b="1">
                <a:latin typeface="+mn-ea"/>
                <a:cs typeface="Times New Roman" panose="02020603050405020304" pitchFamily="18" charset="0"/>
                <a:sym typeface="+mn-ea"/>
              </a:rPr>
              <a:t>意大利</a:t>
            </a:r>
            <a:r>
              <a:rPr lang="zh-CN" altLang="zh-CN" sz="2800" b="1">
                <a:latin typeface="+mn-ea"/>
                <a:cs typeface="Times New Roman" panose="02020603050405020304" pitchFamily="18" charset="0"/>
                <a:sym typeface="+mn-ea"/>
              </a:rPr>
              <a:t>“文学三杰”</a:t>
            </a:r>
            <a:r>
              <a:rPr lang="en-US" altLang="zh-CN" sz="2800" b="1">
                <a:latin typeface="+mn-ea"/>
                <a:cs typeface="Times New Roman" panose="02020603050405020304" pitchFamily="18" charset="0"/>
                <a:sym typeface="+mn-ea"/>
              </a:rPr>
              <a:t>——</a:t>
            </a:r>
            <a:r>
              <a:rPr lang="zh-CN" altLang="zh-CN" sz="2800" b="1">
                <a:latin typeface="+mn-ea"/>
                <a:cs typeface="Times New Roman" panose="02020603050405020304" pitchFamily="18" charset="0"/>
                <a:sym typeface="+mn-ea"/>
              </a:rPr>
              <a:t>但丁、彼特拉克、薄伽丘</a:t>
            </a:r>
          </a:p>
        </p:txBody>
      </p:sp>
      <p:grpSp>
        <p:nvGrpSpPr>
          <p:cNvPr id="4" name="组合 3"/>
          <p:cNvGrpSpPr/>
          <p:nvPr/>
        </p:nvGrpSpPr>
        <p:grpSpPr>
          <a:xfrm>
            <a:off x="615315" y="1636395"/>
            <a:ext cx="3546475" cy="3081655"/>
            <a:chOff x="629" y="2678"/>
            <a:chExt cx="5585" cy="5603"/>
          </a:xfrm>
        </p:grpSpPr>
        <p:pic>
          <p:nvPicPr>
            <p:cNvPr id="14" name="图片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0" y="3747"/>
              <a:ext cx="3174" cy="4535"/>
            </a:xfrm>
            <a:prstGeom prst="rect">
              <a:avLst/>
            </a:prstGeom>
          </p:spPr>
        </p:pic>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629" y="2678"/>
              <a:ext cx="3174" cy="4535"/>
            </a:xfrm>
            <a:prstGeom prst="rect">
              <a:avLst/>
            </a:prstGeom>
          </p:spPr>
        </p:pic>
      </p:grpSp>
      <p:grpSp>
        <p:nvGrpSpPr>
          <p:cNvPr id="5" name="组合 4"/>
          <p:cNvGrpSpPr/>
          <p:nvPr/>
        </p:nvGrpSpPr>
        <p:grpSpPr>
          <a:xfrm>
            <a:off x="4733925" y="1654810"/>
            <a:ext cx="3241675" cy="3015615"/>
            <a:chOff x="6923" y="2678"/>
            <a:chExt cx="5321" cy="5524"/>
          </a:xfrm>
        </p:grpSpPr>
        <p:pic>
          <p:nvPicPr>
            <p:cNvPr id="16" name="图片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23" y="2678"/>
              <a:ext cx="2936" cy="4535"/>
            </a:xfrm>
            <a:prstGeom prst="rect">
              <a:avLst/>
            </a:prstGeom>
          </p:spPr>
        </p:pic>
        <p:pic>
          <p:nvPicPr>
            <p:cNvPr id="22" name="图片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74" y="3668"/>
              <a:ext cx="3271" cy="4535"/>
            </a:xfrm>
            <a:prstGeom prst="rect">
              <a:avLst/>
            </a:prstGeom>
          </p:spPr>
        </p:pic>
      </p:grpSp>
      <p:grpSp>
        <p:nvGrpSpPr>
          <p:cNvPr id="7" name="组合 6"/>
          <p:cNvGrpSpPr/>
          <p:nvPr/>
        </p:nvGrpSpPr>
        <p:grpSpPr>
          <a:xfrm>
            <a:off x="8629650" y="1650365"/>
            <a:ext cx="3141345" cy="3015615"/>
            <a:chOff x="13682" y="2678"/>
            <a:chExt cx="4947" cy="5524"/>
          </a:xfrm>
        </p:grpSpPr>
        <p:pic>
          <p:nvPicPr>
            <p:cNvPr id="23" name="图片 22"/>
            <p:cNvPicPr>
              <a:picLocks noChangeAspect="1"/>
            </p:cNvPicPr>
            <p:nvPr/>
          </p:nvPicPr>
          <p:blipFill>
            <a:blip r:embed="rId6"/>
            <a:stretch>
              <a:fillRect/>
            </a:stretch>
          </p:blipFill>
          <p:spPr>
            <a:xfrm>
              <a:off x="15613" y="2678"/>
              <a:ext cx="3016" cy="4535"/>
            </a:xfrm>
            <a:prstGeom prst="rect">
              <a:avLst/>
            </a:prstGeom>
          </p:spPr>
        </p:pic>
        <p:pic>
          <p:nvPicPr>
            <p:cNvPr id="25" name="图片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682" y="3668"/>
              <a:ext cx="3063" cy="4535"/>
            </a:xfrm>
            <a:prstGeom prst="rect">
              <a:avLst/>
            </a:prstGeom>
          </p:spPr>
        </p:pic>
      </p:grpSp>
      <p:sp>
        <p:nvSpPr>
          <p:cNvPr id="6" name="矩形 5"/>
          <p:cNvSpPr/>
          <p:nvPr/>
        </p:nvSpPr>
        <p:spPr>
          <a:xfrm>
            <a:off x="164465" y="4863465"/>
            <a:ext cx="4224655" cy="1198880"/>
          </a:xfrm>
          <a:prstGeom prst="rect">
            <a:avLst/>
          </a:prstGeom>
        </p:spPr>
        <p:txBody>
          <a:bodyPr wrap="square">
            <a:spAutoFit/>
          </a:bodyPr>
          <a:lstStyle/>
          <a:p>
            <a:r>
              <a:rPr lang="zh-CN" altLang="en-US" sz="2400">
                <a:latin typeface="仿宋" panose="02010609060101010101" pitchFamily="49" charset="-122"/>
                <a:ea typeface="仿宋" panose="02010609060101010101" pitchFamily="49" charset="-122"/>
              </a:rPr>
              <a:t>恩格斯</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他是旧时代的最后一位诗人，同时又是新时代最初一位诗人。</a:t>
            </a:r>
            <a:endParaRPr lang="en-US" altLang="zh-CN" sz="2400">
              <a:latin typeface="仿宋" pitchFamily="49" charset="-122"/>
              <a:ea typeface="仿宋" pitchFamily="49" charset="-122"/>
            </a:endParaRPr>
          </a:p>
        </p:txBody>
      </p:sp>
      <p:sp>
        <p:nvSpPr>
          <p:cNvPr id="26" name="矩形 25"/>
          <p:cNvSpPr/>
          <p:nvPr/>
        </p:nvSpPr>
        <p:spPr>
          <a:xfrm>
            <a:off x="4388485" y="4863465"/>
            <a:ext cx="3894455" cy="829945"/>
          </a:xfrm>
          <a:prstGeom prst="rect">
            <a:avLst/>
          </a:prstGeom>
        </p:spPr>
        <p:txBody>
          <a:bodyPr wrap="square">
            <a:spAutoFit/>
          </a:bodyPr>
          <a:lstStyle/>
          <a:p>
            <a:r>
              <a:rPr lang="zh-CN" altLang="en-US" sz="2400">
                <a:latin typeface="仿宋" panose="02010609060101010101" pitchFamily="49" charset="-122"/>
                <a:ea typeface="仿宋" panose="02010609060101010101" pitchFamily="49" charset="-122"/>
              </a:rPr>
              <a:t>薄伽丘的</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十日谈</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与</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神曲</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比肩，被誉为“人曲”。</a:t>
            </a:r>
            <a:endParaRPr lang="en-US" altLang="zh-CN" sz="2400">
              <a:latin typeface="仿宋" panose="02010609060101010101" pitchFamily="49" charset="-122"/>
              <a:ea typeface="仿宋" panose="02010609060101010101" pitchFamily="49" charset="-122"/>
            </a:endParaRPr>
          </a:p>
        </p:txBody>
      </p:sp>
      <p:sp>
        <p:nvSpPr>
          <p:cNvPr id="27" name="矩形 26"/>
          <p:cNvSpPr/>
          <p:nvPr/>
        </p:nvSpPr>
        <p:spPr>
          <a:xfrm>
            <a:off x="8282940" y="4863465"/>
            <a:ext cx="3910330" cy="829945"/>
          </a:xfrm>
          <a:prstGeom prst="rect">
            <a:avLst/>
          </a:prstGeom>
        </p:spPr>
        <p:txBody>
          <a:bodyPr wrap="square">
            <a:spAutoFit/>
          </a:bodyPr>
          <a:lstStyle/>
          <a:p>
            <a:r>
              <a:rPr lang="zh-CN" altLang="en-US" sz="2400">
                <a:latin typeface="仿宋" panose="02010609060101010101" pitchFamily="49" charset="-122"/>
                <a:ea typeface="仿宋" panose="02010609060101010101" pitchFamily="49" charset="-122"/>
              </a:rPr>
              <a:t>彼特拉克的</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歌集</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，作者被誉为“人文主义之父”。</a:t>
            </a:r>
            <a:endParaRPr lang="en-US" altLang="zh-CN" sz="2400">
              <a:latin typeface="仿宋" panose="02010609060101010101" pitchFamily="49" charset="-122"/>
              <a:ea typeface="仿宋" panose="02010609060101010101" pitchFamily="49" charset="-122"/>
            </a:endParaRPr>
          </a:p>
        </p:txBody>
      </p:sp>
      <p:sp>
        <p:nvSpPr>
          <p:cNvPr id="9" name="文本框 8"/>
          <p:cNvSpPr txBox="1"/>
          <p:nvPr/>
        </p:nvSpPr>
        <p:spPr>
          <a:xfrm>
            <a:off x="2251075" y="5878195"/>
            <a:ext cx="7690485" cy="521970"/>
          </a:xfrm>
          <a:prstGeom prst="rect">
            <a:avLst/>
          </a:prstGeom>
          <a:solidFill>
            <a:srgbClr val="FF0000"/>
          </a:solidFill>
        </p:spPr>
        <p:txBody>
          <a:bodyPr wrap="none" rtlCol="0" anchor="t">
            <a:spAutoFit/>
          </a:bodyPr>
          <a:lstStyle/>
          <a:p>
            <a:r>
              <a:rPr lang="zh-CN" altLang="en-US" sz="2800" b="1" noProof="0">
                <a:ln>
                  <a:noFill/>
                </a:ln>
                <a:solidFill>
                  <a:schemeClr val="bg1"/>
                </a:solidFill>
                <a:effectLst/>
                <a:uLnTx/>
                <a:uFillTx/>
                <a:latin typeface="宋体" panose="02010600030101010101" pitchFamily="2" charset="-122"/>
                <a:ea typeface="宋体" panose="02010600030101010101" pitchFamily="2" charset="-122"/>
                <a:sym typeface="+mn-ea"/>
              </a:rPr>
              <a:t>特点：</a:t>
            </a:r>
            <a:r>
              <a:rPr lang="zh-CN" altLang="zh-CN" sz="2800" b="1" noProof="0">
                <a:ln>
                  <a:noFill/>
                </a:ln>
                <a:solidFill>
                  <a:schemeClr val="bg1"/>
                </a:solidFill>
                <a:effectLst/>
                <a:uLnTx/>
                <a:uFillTx/>
                <a:latin typeface="宋体" panose="02010600030101010101" pitchFamily="2" charset="-122"/>
                <a:ea typeface="宋体" panose="02010600030101010101" pitchFamily="2" charset="-122"/>
                <a:sym typeface="+mn-ea"/>
              </a:rPr>
              <a:t>讽刺教会的封建腐朽，宣扬人性的自由。</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6" grpId="0"/>
      <p:bldP spid="27" grpId="0"/>
      <p:bldP spid="9"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0" name="组合 19"/>
          <p:cNvGrpSpPr/>
          <p:nvPr/>
        </p:nvGrpSpPr>
        <p:grpSpPr>
          <a:xfrm>
            <a:off x="160655" y="1354455"/>
            <a:ext cx="9340215" cy="2499360"/>
            <a:chOff x="253" y="2133"/>
            <a:chExt cx="14709" cy="3936"/>
          </a:xfrm>
        </p:grpSpPr>
        <p:pic>
          <p:nvPicPr>
            <p:cNvPr id="12" name="图片 11"/>
            <p:cNvPicPr>
              <a:picLocks noChangeAspect="1"/>
            </p:cNvPicPr>
            <p:nvPr/>
          </p:nvPicPr>
          <p:blipFill>
            <a:blip r:embed="rId2"/>
            <a:stretch>
              <a:fillRect/>
            </a:stretch>
          </p:blipFill>
          <p:spPr>
            <a:xfrm>
              <a:off x="6015" y="2133"/>
              <a:ext cx="4920" cy="3872"/>
            </a:xfrm>
            <a:prstGeom prst="rect">
              <a:avLst/>
            </a:prstGeom>
            <a:ln>
              <a:solidFill>
                <a:schemeClr val="tx1"/>
              </a:solidFill>
            </a:ln>
            <a:effectLst>
              <a:softEdge rad="317500"/>
            </a:effectLst>
          </p:spPr>
        </p:pic>
        <p:pic>
          <p:nvPicPr>
            <p:cNvPr id="13" name="图片 9"/>
            <p:cNvPicPr>
              <a:picLocks noChangeAspect="1"/>
            </p:cNvPicPr>
            <p:nvPr/>
          </p:nvPicPr>
          <p:blipFill>
            <a:blip r:embed="rId3"/>
            <a:stretch>
              <a:fillRect/>
            </a:stretch>
          </p:blipFill>
          <p:spPr>
            <a:xfrm>
              <a:off x="11138" y="2133"/>
              <a:ext cx="3825" cy="3936"/>
            </a:xfrm>
            <a:prstGeom prst="roundRect">
              <a:avLst/>
            </a:prstGeom>
            <a:noFill/>
            <a:ln>
              <a:noFill/>
            </a:ln>
          </p:spPr>
        </p:pic>
        <p:pic>
          <p:nvPicPr>
            <p:cNvPr id="19" name="Picture 3" descr="522858039"/>
            <p:cNvPicPr>
              <a:picLocks noChangeAspect="1"/>
            </p:cNvPicPr>
            <p:nvPr/>
          </p:nvPicPr>
          <p:blipFill>
            <a:blip r:embed="rId4"/>
            <a:srcRect t="11394"/>
            <a:stretch>
              <a:fillRect/>
            </a:stretch>
          </p:blipFill>
          <p:spPr>
            <a:xfrm>
              <a:off x="253" y="2345"/>
              <a:ext cx="5599" cy="3661"/>
            </a:xfrm>
            <a:prstGeom prst="rect">
              <a:avLst/>
            </a:prstGeom>
            <a:noFill/>
            <a:ln w="57150" cap="flat" cmpd="sng">
              <a:solidFill>
                <a:schemeClr val="bg1"/>
              </a:solidFill>
              <a:prstDash val="solid"/>
              <a:miter/>
              <a:headEnd type="none" w="med" len="med"/>
              <a:tailEnd type="none" w="med" len="med"/>
            </a:ln>
          </p:spPr>
        </p:pic>
      </p:grpSp>
      <p:sp>
        <p:nvSpPr>
          <p:cNvPr id="2" name="矩形 1"/>
          <p:cNvSpPr/>
          <p:nvPr/>
        </p:nvSpPr>
        <p:spPr>
          <a:xfrm>
            <a:off x="699135" y="730885"/>
            <a:ext cx="11137900" cy="521970"/>
          </a:xfrm>
          <a:prstGeom prst="rect">
            <a:avLst/>
          </a:prstGeom>
        </p:spPr>
        <p:txBody>
          <a:bodyPr wrap="square">
            <a:spAutoFit/>
          </a:bodyPr>
          <a:lstStyle/>
          <a:p>
            <a:pPr>
              <a:spcAft>
                <a:spcPct val="0"/>
              </a:spcAft>
            </a:pPr>
            <a:r>
              <a:rPr lang="zh-CN" altLang="zh-CN" sz="2800" b="1">
                <a:latin typeface="+mn-ea"/>
                <a:cs typeface="Times New Roman" panose="02020603050405020304" pitchFamily="18" charset="0"/>
              </a:rPr>
              <a:t>（</a:t>
            </a:r>
            <a:r>
              <a:rPr lang="en-US" altLang="zh-CN" sz="2800" b="1">
                <a:latin typeface="+mn-ea"/>
                <a:cs typeface="Times New Roman" panose="02020603050405020304" pitchFamily="18" charset="0"/>
              </a:rPr>
              <a:t>2</a:t>
            </a:r>
            <a:r>
              <a:rPr lang="zh-CN" altLang="zh-CN" sz="2800" b="1">
                <a:latin typeface="+mn-ea"/>
                <a:cs typeface="Times New Roman" panose="02020603050405020304" pitchFamily="18" charset="0"/>
              </a:rPr>
              <a:t>）全盛：意大利“美术三杰”</a:t>
            </a:r>
            <a:r>
              <a:rPr lang="en-US" altLang="zh-CN" sz="2800" b="1">
                <a:latin typeface="+mn-ea"/>
                <a:cs typeface="Times New Roman" panose="02020603050405020304" pitchFamily="18" charset="0"/>
              </a:rPr>
              <a:t>——</a:t>
            </a:r>
            <a:r>
              <a:rPr lang="zh-CN" altLang="zh-CN" sz="2800" b="1">
                <a:latin typeface="+mn-ea"/>
                <a:cs typeface="Times New Roman" panose="02020603050405020304" pitchFamily="18" charset="0"/>
              </a:rPr>
              <a:t>达·芬奇、米开朗琪罗和拉斐尔</a:t>
            </a:r>
          </a:p>
        </p:txBody>
      </p:sp>
      <p:grpSp>
        <p:nvGrpSpPr>
          <p:cNvPr id="8" name="组合 7"/>
          <p:cNvGrpSpPr/>
          <p:nvPr/>
        </p:nvGrpSpPr>
        <p:grpSpPr>
          <a:xfrm>
            <a:off x="215265" y="3896360"/>
            <a:ext cx="9415145" cy="1851025"/>
            <a:chOff x="531" y="7115"/>
            <a:chExt cx="14827" cy="2915"/>
          </a:xfrm>
        </p:grpSpPr>
        <p:pic>
          <p:nvPicPr>
            <p:cNvPr id="14" name="Picture 11" descr="图片3"/>
            <p:cNvPicPr>
              <a:picLocks noChangeAspect="1"/>
            </p:cNvPicPr>
            <p:nvPr/>
          </p:nvPicPr>
          <p:blipFill>
            <a:blip r:embed="rId5"/>
            <a:stretch>
              <a:fillRect/>
            </a:stretch>
          </p:blipFill>
          <p:spPr>
            <a:xfrm>
              <a:off x="531" y="7314"/>
              <a:ext cx="5053" cy="2517"/>
            </a:xfrm>
            <a:prstGeom prst="rect">
              <a:avLst/>
            </a:prstGeom>
            <a:noFill/>
            <a:ln w="9525">
              <a:noFill/>
            </a:ln>
          </p:spPr>
        </p:pic>
        <p:pic>
          <p:nvPicPr>
            <p:cNvPr id="15" name="Picture 12" descr="图片11"/>
            <p:cNvPicPr>
              <a:picLocks noChangeAspect="1"/>
            </p:cNvPicPr>
            <p:nvPr/>
          </p:nvPicPr>
          <p:blipFill>
            <a:blip r:embed="rId6"/>
            <a:stretch>
              <a:fillRect/>
            </a:stretch>
          </p:blipFill>
          <p:spPr>
            <a:xfrm>
              <a:off x="6389" y="7115"/>
              <a:ext cx="4173" cy="2915"/>
            </a:xfrm>
            <a:prstGeom prst="rect">
              <a:avLst/>
            </a:prstGeom>
            <a:noFill/>
            <a:ln w="9525">
              <a:noFill/>
            </a:ln>
          </p:spPr>
        </p:pic>
        <p:pic>
          <p:nvPicPr>
            <p:cNvPr id="16" name="Picture 13" descr="图片8"/>
            <p:cNvPicPr>
              <a:picLocks noChangeAspect="1"/>
            </p:cNvPicPr>
            <p:nvPr/>
          </p:nvPicPr>
          <p:blipFill>
            <a:blip r:embed="rId7"/>
            <a:stretch>
              <a:fillRect/>
            </a:stretch>
          </p:blipFill>
          <p:spPr>
            <a:xfrm>
              <a:off x="11390" y="7314"/>
              <a:ext cx="3968" cy="2716"/>
            </a:xfrm>
            <a:prstGeom prst="rect">
              <a:avLst/>
            </a:prstGeom>
            <a:noFill/>
            <a:ln w="9525">
              <a:noFill/>
            </a:ln>
          </p:spPr>
        </p:pic>
      </p:grpSp>
      <p:sp>
        <p:nvSpPr>
          <p:cNvPr id="3" name="文本框 2"/>
          <p:cNvSpPr txBox="1"/>
          <p:nvPr/>
        </p:nvSpPr>
        <p:spPr>
          <a:xfrm>
            <a:off x="9944100" y="4197985"/>
            <a:ext cx="2097405" cy="953135"/>
          </a:xfrm>
          <a:prstGeom prst="rect">
            <a:avLst/>
          </a:prstGeom>
          <a:noFill/>
          <a:ln>
            <a:solidFill>
              <a:schemeClr val="tx1"/>
            </a:solidFill>
          </a:ln>
        </p:spPr>
        <p:txBody>
          <a:bodyPr wrap="square" rtlCol="0" anchor="t">
            <a:spAutoFit/>
          </a:bodyPr>
          <a:lstStyle/>
          <a:p>
            <a:r>
              <a:rPr lang="zh-CN" altLang="zh-CN" sz="2800" b="1" noProof="0">
                <a:ln>
                  <a:noFill/>
                </a:ln>
                <a:solidFill>
                  <a:schemeClr val="accent6">
                    <a:lumMod val="50000"/>
                  </a:schemeClr>
                </a:solidFill>
                <a:effectLst/>
                <a:uLnTx/>
                <a:uFillTx/>
                <a:latin typeface="宋体" panose="02010600030101010101" pitchFamily="2" charset="-122"/>
                <a:ea typeface="宋体" panose="02010600030101010101" pitchFamily="2" charset="-122"/>
                <a:sym typeface="+mn-ea"/>
              </a:rPr>
              <a:t>中世纪呆板僵硬的风格</a:t>
            </a:r>
          </a:p>
        </p:txBody>
      </p:sp>
      <p:sp>
        <p:nvSpPr>
          <p:cNvPr id="4" name="文本框 3"/>
          <p:cNvSpPr txBox="1"/>
          <p:nvPr/>
        </p:nvSpPr>
        <p:spPr>
          <a:xfrm>
            <a:off x="9630410" y="1891665"/>
            <a:ext cx="2411095" cy="1383665"/>
          </a:xfrm>
          <a:prstGeom prst="rect">
            <a:avLst/>
          </a:prstGeom>
          <a:noFill/>
        </p:spPr>
        <p:txBody>
          <a:bodyPr wrap="square" rtlCol="0" anchor="t">
            <a:spAutoFit/>
          </a:bodyPr>
          <a:lstStyle/>
          <a:p>
            <a:pPr marL="0" marR="0" lvl="0" indent="0" algn="l" defTabSz="913130" rtl="0" eaLnBrk="1" fontAlgn="base" latinLnBrk="0" hangingPunct="1">
              <a:lnSpc>
                <a:spcPct val="100000"/>
              </a:lnSpc>
              <a:spcBef>
                <a:spcPct val="0"/>
              </a:spcBef>
              <a:spcAft>
                <a:spcPct val="0"/>
              </a:spcAft>
              <a:buClrTx/>
              <a:buSzTx/>
              <a:buFontTx/>
              <a:buNone/>
              <a:defRPr/>
            </a:pPr>
            <a:r>
              <a:rPr lang="zh-CN" altLang="zh-CN" sz="2800" b="1" noProof="0">
                <a:ln>
                  <a:noFill/>
                </a:ln>
                <a:solidFill>
                  <a:srgbClr val="FF0000"/>
                </a:solidFill>
                <a:effectLst/>
                <a:uLnTx/>
                <a:uFillTx/>
                <a:latin typeface="宋体" panose="02010600030101010101" pitchFamily="2" charset="-122"/>
                <a:ea typeface="宋体" panose="02010600030101010101" pitchFamily="2" charset="-122"/>
                <a:sym typeface="+mn-ea"/>
              </a:rPr>
              <a:t>描绘现世</a:t>
            </a:r>
            <a:r>
              <a:rPr lang="zh-CN" altLang="zh-CN" sz="2800" b="1" noProof="0">
                <a:ln>
                  <a:noFill/>
                </a:ln>
                <a:solidFill>
                  <a:schemeClr val="accent6">
                    <a:lumMod val="50000"/>
                  </a:schemeClr>
                </a:solidFill>
                <a:effectLst/>
                <a:uLnTx/>
                <a:uFillTx/>
                <a:latin typeface="宋体" panose="02010600030101010101" pitchFamily="2" charset="-122"/>
                <a:ea typeface="宋体" panose="02010600030101010101" pitchFamily="2" charset="-122"/>
                <a:sym typeface="+mn-ea"/>
              </a:rPr>
              <a:t>生活，</a:t>
            </a:r>
            <a:r>
              <a:rPr lang="zh-CN" altLang="zh-CN" sz="2800" b="1" noProof="0">
                <a:ln>
                  <a:noFill/>
                </a:ln>
                <a:solidFill>
                  <a:srgbClr val="FF0000"/>
                </a:solidFill>
                <a:effectLst/>
                <a:uLnTx/>
                <a:uFillTx/>
                <a:latin typeface="宋体" panose="02010600030101010101" pitchFamily="2" charset="-122"/>
                <a:ea typeface="宋体" panose="02010600030101010101" pitchFamily="2" charset="-122"/>
                <a:sym typeface="+mn-ea"/>
              </a:rPr>
              <a:t>展现</a:t>
            </a:r>
            <a:r>
              <a:rPr lang="zh-CN" altLang="zh-CN" sz="2800" b="1" noProof="0">
                <a:ln>
                  <a:noFill/>
                </a:ln>
                <a:solidFill>
                  <a:schemeClr val="accent6">
                    <a:lumMod val="50000"/>
                  </a:schemeClr>
                </a:solidFill>
                <a:effectLst/>
                <a:uLnTx/>
                <a:uFillTx/>
                <a:latin typeface="宋体" panose="02010600030101010101" pitchFamily="2" charset="-122"/>
                <a:ea typeface="宋体" panose="02010600030101010101" pitchFamily="2" charset="-122"/>
                <a:sym typeface="+mn-ea"/>
              </a:rPr>
              <a:t>人物的</a:t>
            </a:r>
            <a:r>
              <a:rPr lang="zh-CN" altLang="zh-CN" sz="2800" b="1" noProof="0">
                <a:ln>
                  <a:noFill/>
                </a:ln>
                <a:solidFill>
                  <a:srgbClr val="FF0000"/>
                </a:solidFill>
                <a:effectLst/>
                <a:uLnTx/>
                <a:uFillTx/>
                <a:latin typeface="宋体" panose="02010600030101010101" pitchFamily="2" charset="-122"/>
                <a:ea typeface="宋体" panose="02010600030101010101" pitchFamily="2" charset="-122"/>
                <a:sym typeface="+mn-ea"/>
              </a:rPr>
              <a:t>内心</a:t>
            </a:r>
            <a:r>
              <a:rPr lang="zh-CN" altLang="zh-CN" sz="2800" b="1" noProof="0">
                <a:ln>
                  <a:noFill/>
                </a:ln>
                <a:solidFill>
                  <a:schemeClr val="accent6">
                    <a:lumMod val="50000"/>
                  </a:schemeClr>
                </a:solidFill>
                <a:effectLst/>
                <a:uLnTx/>
                <a:uFillTx/>
                <a:latin typeface="宋体" panose="02010600030101010101" pitchFamily="2" charset="-122"/>
                <a:ea typeface="宋体" panose="02010600030101010101" pitchFamily="2" charset="-122"/>
                <a:sym typeface="+mn-ea"/>
              </a:rPr>
              <a:t>世界。</a:t>
            </a:r>
          </a:p>
        </p:txBody>
      </p:sp>
      <p:graphicFrame>
        <p:nvGraphicFramePr>
          <p:cNvPr id="9" name="表格 8"/>
          <p:cNvGraphicFramePr>
            <a:graphicFrameLocks noGrp="1"/>
          </p:cNvGraphicFramePr>
          <p:nvPr>
            <p:custDataLst>
              <p:tags r:id="rId8"/>
            </p:custDataLst>
          </p:nvPr>
        </p:nvGraphicFramePr>
        <p:xfrm>
          <a:off x="160655" y="1572895"/>
          <a:ext cx="9215755" cy="2625090"/>
        </p:xfrm>
        <a:graphic>
          <a:graphicData uri="http://schemas.openxmlformats.org/drawingml/2006/table">
            <a:tbl>
              <a:tblPr/>
              <a:tblGrid>
                <a:gridCol w="962025"/>
                <a:gridCol w="2383790"/>
                <a:gridCol w="3510915"/>
                <a:gridCol w="2359025"/>
              </a:tblGrid>
              <a:tr h="579120">
                <a:tc gridSpan="2">
                  <a:txBody>
                    <a:bodyPr vert="horz" wrap="square"/>
                    <a:lstStyle>
                      <a:lvl1pPr marL="609600" lvl="0" indent="-6096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990600" lvl="1" indent="-5334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371600" lvl="2" indent="-4572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752600" lvl="3"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209800" lvl="4"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Clr>
                          <a:schemeClr val="bg1"/>
                        </a:buClr>
                        <a:buNone/>
                      </a:pPr>
                      <a:r>
                        <a:rPr lang="en-US" altLang="zh-CN" sz="3200" b="1">
                          <a:latin typeface="+mn-ea"/>
                          <a:ea typeface="+mn-ea"/>
                        </a:rPr>
                        <a:t>   </a:t>
                      </a:r>
                      <a:r>
                        <a:rPr lang="zh-CN" altLang="en-US" sz="3200" b="1">
                          <a:solidFill>
                            <a:srgbClr val="FF0000"/>
                          </a:solidFill>
                          <a:latin typeface="+mn-ea"/>
                          <a:ea typeface="+mn-ea"/>
                        </a:rPr>
                        <a:t>人物</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00"/>
                    </a:solidFill>
                  </a:tcPr>
                </a:tc>
                <a:tc hMerge="1">
                  <a:txBody>
                    <a:bodyPr vert="horz" wrap="square"/>
                    <a:lstStyle/>
                    <a:p>
                      <a:endParaRPr/>
                    </a:p>
                  </a:txBody>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vert="horz" wrap="square"/>
                    <a:lstStyle>
                      <a:lvl1pPr marL="609600" lvl="0" indent="-6096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990600" lvl="1" indent="-5334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371600" lvl="2" indent="-4572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752600" lvl="3"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209800" lvl="4"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Clr>
                          <a:schemeClr val="bg1"/>
                        </a:buClr>
                        <a:buNone/>
                      </a:pPr>
                      <a:r>
                        <a:rPr lang="zh-CN" altLang="en-US" sz="3200" b="1">
                          <a:solidFill>
                            <a:srgbClr val="FF0000"/>
                          </a:solidFill>
                          <a:latin typeface="+mn-ea"/>
                          <a:ea typeface="+mn-ea"/>
                        </a:rPr>
                        <a:t>代表作</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00"/>
                    </a:solidFill>
                  </a:tcPr>
                </a:tc>
                <a:tc>
                  <a:txBody>
                    <a:bodyPr vert="horz" wrap="square"/>
                    <a:lstStyle>
                      <a:lvl1pPr marL="609600" lvl="0" indent="-6096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990600" lvl="1" indent="-5334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371600" lvl="2" indent="-4572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752600" lvl="3"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209800" lvl="4"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Clr>
                          <a:schemeClr val="bg1"/>
                        </a:buClr>
                        <a:buNone/>
                      </a:pPr>
                      <a:r>
                        <a:rPr lang="zh-CN" altLang="en-US" sz="3200" smtClean="0">
                          <a:solidFill>
                            <a:srgbClr val="FF0000"/>
                          </a:solidFill>
                          <a:latin typeface="Times New Roman" panose="02020603050405020304" pitchFamily="18" charset="0"/>
                          <a:ea typeface="隶书" panose="02010509060101010101" pitchFamily="49" charset="-122"/>
                        </a:rPr>
                        <a:t>思想</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00"/>
                    </a:solidFill>
                  </a:tcPr>
                </a:tc>
              </a:tr>
              <a:tr h="539115">
                <a:tc rowSpan="3">
                  <a:txBody>
                    <a:bodyPr vert="horz" wrap="square"/>
                    <a:lstStyle>
                      <a:lvl1pPr marL="609600" lvl="0" indent="-6096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990600" lvl="1" indent="-5334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371600" lvl="2" indent="-4572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752600" lvl="3"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209800" lvl="4"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Clr>
                          <a:schemeClr val="bg1"/>
                        </a:buClr>
                        <a:buNone/>
                      </a:pPr>
                      <a:r>
                        <a:rPr lang="zh-CN" altLang="en-US" sz="3200" b="1" smtClean="0">
                          <a:ea typeface="方正启体简体" pitchFamily="65" charset="-122"/>
                        </a:rPr>
                        <a:t>美术</a:t>
                      </a:r>
                      <a:endParaRPr lang="zh-CN" altLang="en-US" sz="3200" b="1">
                        <a:ea typeface="方正启体简体" pitchFamily="65" charset="-122"/>
                      </a:endParaRPr>
                    </a:p>
                    <a:p>
                      <a:pPr marL="0" lvl="0" indent="0" algn="ctr" eaLnBrk="0" hangingPunct="0">
                        <a:spcBef>
                          <a:spcPct val="0"/>
                        </a:spcBef>
                        <a:buClrTx/>
                        <a:buNone/>
                      </a:pPr>
                      <a:r>
                        <a:rPr lang="zh-CN" altLang="en-US" sz="3200" b="1">
                          <a:latin typeface="Times New Roman" panose="02020603050405020304" pitchFamily="18" charset="0"/>
                          <a:ea typeface="方正启体简体" pitchFamily="65" charset="-122"/>
                        </a:rPr>
                        <a:t>三</a:t>
                      </a:r>
                      <a:endParaRPr lang="zh-CN" altLang="en-US" sz="3200" b="1">
                        <a:ea typeface="方正启体简体" pitchFamily="65" charset="-122"/>
                      </a:endParaRPr>
                    </a:p>
                    <a:p>
                      <a:pPr marL="0" lvl="0" indent="0" algn="ctr" eaLnBrk="0" hangingPunct="0">
                        <a:spcBef>
                          <a:spcPct val="0"/>
                        </a:spcBef>
                        <a:buClrTx/>
                        <a:buNone/>
                      </a:pPr>
                      <a:r>
                        <a:rPr lang="zh-CN" altLang="en-US" sz="3200" b="1">
                          <a:latin typeface="Times New Roman" panose="02020603050405020304" pitchFamily="18" charset="0"/>
                          <a:ea typeface="方正启体简体" pitchFamily="65" charset="-122"/>
                        </a:rPr>
                        <a:t>杰</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solidFill>
                      <a:srgbClr val="FFFF00"/>
                    </a:solidFill>
                  </a:tcPr>
                </a:tc>
                <a:tc>
                  <a:txBody>
                    <a:bodyPr vert="horz" wrap="square"/>
                    <a:lstStyle>
                      <a:lvl1pPr marL="609600" lvl="0" indent="-6096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990600" lvl="1" indent="-5334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371600" lvl="2" indent="-4572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752600" lvl="3"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209800" lvl="4"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Clr>
                          <a:schemeClr val="bg1"/>
                        </a:buClr>
                        <a:buNone/>
                      </a:pPr>
                      <a:r>
                        <a:rPr lang="zh-CN" altLang="en-US" sz="2800" b="1" smtClean="0">
                          <a:latin typeface="+mn-ea"/>
                          <a:ea typeface="+mn-ea"/>
                        </a:rPr>
                        <a:t>拉斐尔</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00"/>
                    </a:solidFill>
                  </a:tcPr>
                </a:tc>
                <a:tc>
                  <a:txBody>
                    <a:bodyPr vert="horz" wrap="square"/>
                    <a:lstStyle>
                      <a:lvl1pPr marL="609600" lvl="0" indent="-6096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990600" lvl="1" indent="-5334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371600" lvl="2" indent="-4572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752600" lvl="3"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209800" lvl="4"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Clr>
                          <a:schemeClr val="bg1"/>
                        </a:buClr>
                        <a:buNone/>
                      </a:pPr>
                      <a:r>
                        <a:rPr lang="en-US" altLang="zh-CN" sz="2800" b="1" smtClean="0">
                          <a:solidFill>
                            <a:srgbClr val="0000CC"/>
                          </a:solidFill>
                          <a:latin typeface="+mn-ea"/>
                          <a:ea typeface="+mn-ea"/>
                        </a:rPr>
                        <a:t>《</a:t>
                      </a:r>
                      <a:r>
                        <a:rPr lang="zh-CN" altLang="en-US" sz="2800" b="1" smtClean="0">
                          <a:solidFill>
                            <a:srgbClr val="0000CC"/>
                          </a:solidFill>
                          <a:latin typeface="+mn-ea"/>
                          <a:ea typeface="+mn-ea"/>
                        </a:rPr>
                        <a:t>西斯廷圣母</a:t>
                      </a:r>
                      <a:r>
                        <a:rPr lang="en-US" altLang="zh-CN" sz="2800" b="1" smtClean="0">
                          <a:solidFill>
                            <a:srgbClr val="0000CC"/>
                          </a:solidFill>
                          <a:latin typeface="+mn-ea"/>
                          <a:ea typeface="+mn-ea"/>
                        </a:rPr>
                        <a:t>》</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00"/>
                    </a:solidFill>
                  </a:tcPr>
                </a:tc>
                <a:tc rowSpan="3">
                  <a:txBody>
                    <a:bodyPr vert="horz" wrap="square"/>
                    <a:lstStyle>
                      <a:lvl1pPr marL="609600" lvl="0" indent="-6096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990600" lvl="1" indent="-5334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371600" lvl="2" indent="-4572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752600" lvl="3"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209800" lvl="4"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Clr>
                          <a:schemeClr val="bg1"/>
                        </a:buClr>
                        <a:buNone/>
                      </a:pPr>
                      <a:r>
                        <a:rPr lang="zh-CN" altLang="en-US" sz="3200" b="1" noProof="0">
                          <a:ln>
                            <a:noFill/>
                          </a:ln>
                          <a:solidFill>
                            <a:srgbClr val="FF0000"/>
                          </a:solidFill>
                          <a:effectLst/>
                          <a:uLnTx/>
                          <a:uFillTx/>
                          <a:latin typeface="+mn-lt"/>
                          <a:ea typeface="+mn-ea"/>
                          <a:sym typeface="+mn-ea"/>
                        </a:rPr>
                        <a:t>描绘现实生活，展现人的内心世界</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solidFill>
                      <a:srgbClr val="FFFF00"/>
                    </a:solidFill>
                  </a:tcPr>
                </a:tc>
              </a:tr>
              <a:tr h="462280">
                <a:tc vMerge="1">
                  <a:txBody>
                    <a:bodyPr vert="horz" wrap="square"/>
                    <a:lstStyle/>
                    <a:p>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vert="horz" wrap="square"/>
                    <a:lstStyle>
                      <a:lvl1pPr marL="609600" lvl="0" indent="-6096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990600" lvl="1" indent="-5334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371600" lvl="2" indent="-4572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752600" lvl="3"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209800" lvl="4"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Clr>
                          <a:schemeClr val="bg1"/>
                        </a:buClr>
                        <a:buNone/>
                      </a:pPr>
                      <a:r>
                        <a:rPr lang="zh-CN" altLang="en-US" sz="2800" b="1" smtClean="0">
                          <a:latin typeface="+mn-ea"/>
                          <a:ea typeface="+mn-ea"/>
                        </a:rPr>
                        <a:t>米开朗琪罗</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00"/>
                    </a:solidFill>
                  </a:tcPr>
                </a:tc>
                <a:tc>
                  <a:txBody>
                    <a:bodyPr vert="horz" wrap="square"/>
                    <a:lstStyle>
                      <a:lvl1pPr marL="609600" lvl="0" indent="-6096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990600" lvl="1" indent="-5334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371600" lvl="2" indent="-4572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752600" lvl="3"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209800" lvl="4"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Clr>
                          <a:schemeClr val="bg1"/>
                        </a:buClr>
                        <a:buNone/>
                      </a:pPr>
                      <a:r>
                        <a:rPr lang="en-US" altLang="zh-CN" sz="2800" b="1" smtClean="0">
                          <a:solidFill>
                            <a:srgbClr val="0000CC"/>
                          </a:solidFill>
                          <a:latin typeface="+mn-ea"/>
                          <a:ea typeface="+mn-ea"/>
                        </a:rPr>
                        <a:t>《</a:t>
                      </a:r>
                      <a:r>
                        <a:rPr lang="zh-CN" altLang="en-US" sz="2800" b="1" smtClean="0">
                          <a:solidFill>
                            <a:srgbClr val="0000CC"/>
                          </a:solidFill>
                          <a:latin typeface="+mn-ea"/>
                          <a:ea typeface="+mn-ea"/>
                        </a:rPr>
                        <a:t>大卫</a:t>
                      </a:r>
                      <a:r>
                        <a:rPr lang="en-US" altLang="zh-CN" sz="2800" b="1" smtClean="0">
                          <a:solidFill>
                            <a:srgbClr val="0000CC"/>
                          </a:solidFill>
                          <a:latin typeface="+mn-ea"/>
                          <a:ea typeface="+mn-ea"/>
                        </a:rPr>
                        <a:t>》</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00"/>
                    </a:solidFill>
                  </a:tcPr>
                </a:tc>
                <a:tc vMerge="1">
                  <a:txBody>
                    <a:bodyPr vert="horz" wrap="square"/>
                    <a:lstStyle/>
                    <a:p>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92D050"/>
                    </a:solidFill>
                  </a:tcPr>
                </a:tc>
              </a:tr>
              <a:tr h="988695">
                <a:tc vMerge="1">
                  <a:txBody>
                    <a:bodyPr vert="horz" wrap="square"/>
                    <a:lstStyle/>
                    <a:p>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25400" cap="flat" cmpd="sng">
                      <a:solidFill>
                        <a:srgbClr val="000000"/>
                      </a:solidFill>
                      <a:prstDash val="solid"/>
                      <a:headEnd type="none" w="med" len="med"/>
                      <a:tailEnd type="none" w="med" len="med"/>
                    </a:lnB>
                  </a:tcPr>
                </a:tc>
                <a:tc>
                  <a:txBody>
                    <a:bodyPr vert="horz" wrap="square"/>
                    <a:lstStyle>
                      <a:lvl1pPr marL="609600" lvl="0" indent="-6096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990600" lvl="1" indent="-5334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371600" lvl="2" indent="-4572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752600" lvl="3"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209800" lvl="4"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Clr>
                          <a:schemeClr val="bg1"/>
                        </a:buClr>
                        <a:buNone/>
                      </a:pPr>
                      <a:r>
                        <a:rPr lang="zh-CN" altLang="en-US" sz="2800" b="1" smtClean="0">
                          <a:solidFill>
                            <a:schemeClr val="tx1"/>
                          </a:solidFill>
                          <a:latin typeface="+mn-ea"/>
                          <a:ea typeface="+mn-ea"/>
                        </a:rPr>
                        <a:t>达</a:t>
                      </a:r>
                      <a:r>
                        <a:rPr lang="en-US" altLang="zh-CN" sz="2800" b="1" smtClean="0">
                          <a:solidFill>
                            <a:schemeClr val="tx1"/>
                          </a:solidFill>
                          <a:latin typeface="+mn-ea"/>
                          <a:ea typeface="+mn-ea"/>
                        </a:rPr>
                        <a:t>•</a:t>
                      </a:r>
                      <a:r>
                        <a:rPr lang="zh-CN" altLang="en-US" sz="2800" b="1" smtClean="0">
                          <a:solidFill>
                            <a:schemeClr val="tx1"/>
                          </a:solidFill>
                          <a:latin typeface="+mn-ea"/>
                          <a:ea typeface="+mn-ea"/>
                        </a:rPr>
                        <a:t>芬奇</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solidFill>
                      <a:srgbClr val="FFFF00"/>
                    </a:solidFill>
                  </a:tcPr>
                </a:tc>
                <a:tc>
                  <a:txBody>
                    <a:bodyPr vert="horz" wrap="square"/>
                    <a:lstStyle>
                      <a:lvl1pPr marL="609600" lvl="0" indent="-6096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990600" lvl="1" indent="-5334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371600" lvl="2" indent="-4572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752600" lvl="3"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209800" lvl="4" indent="-3810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Clr>
                          <a:schemeClr val="bg1"/>
                        </a:buClr>
                        <a:buNone/>
                      </a:pPr>
                      <a:r>
                        <a:rPr lang="en-US" altLang="zh-CN" sz="2800" b="1" smtClean="0">
                          <a:solidFill>
                            <a:srgbClr val="0000CC"/>
                          </a:solidFill>
                          <a:latin typeface="+mn-ea"/>
                          <a:ea typeface="+mn-ea"/>
                        </a:rPr>
                        <a:t>《</a:t>
                      </a:r>
                      <a:r>
                        <a:rPr lang="zh-CN" altLang="en-US" sz="2800" b="1" smtClean="0">
                          <a:solidFill>
                            <a:srgbClr val="0000CC"/>
                          </a:solidFill>
                          <a:latin typeface="+mn-ea"/>
                          <a:ea typeface="+mn-ea"/>
                        </a:rPr>
                        <a:t>蒙娜丽莎</a:t>
                      </a:r>
                      <a:r>
                        <a:rPr lang="en-US" altLang="zh-CN" sz="2800" b="1" smtClean="0">
                          <a:solidFill>
                            <a:srgbClr val="0000CC"/>
                          </a:solidFill>
                          <a:latin typeface="+mn-ea"/>
                          <a:ea typeface="+mn-ea"/>
                        </a:rPr>
                        <a:t>》</a:t>
                      </a:r>
                    </a:p>
                    <a:p>
                      <a:pPr marL="0" lvl="0" indent="0" algn="ctr">
                        <a:spcBef>
                          <a:spcPct val="0"/>
                        </a:spcBef>
                        <a:buClr>
                          <a:schemeClr val="bg1"/>
                        </a:buClr>
                        <a:buNone/>
                      </a:pPr>
                      <a:r>
                        <a:rPr lang="en-US" altLang="zh-CN" sz="2800" b="1" smtClean="0">
                          <a:solidFill>
                            <a:srgbClr val="0000CC"/>
                          </a:solidFill>
                          <a:latin typeface="+mn-ea"/>
                          <a:ea typeface="+mn-ea"/>
                        </a:rPr>
                        <a:t>《</a:t>
                      </a:r>
                      <a:r>
                        <a:rPr lang="zh-CN" altLang="en-US" sz="2800" b="1" smtClean="0">
                          <a:solidFill>
                            <a:srgbClr val="0000CC"/>
                          </a:solidFill>
                          <a:latin typeface="+mn-ea"/>
                          <a:ea typeface="+mn-ea"/>
                        </a:rPr>
                        <a:t>最后的晚餐</a:t>
                      </a:r>
                      <a:r>
                        <a:rPr lang="en-US" altLang="zh-CN" sz="2800" b="1" smtClean="0">
                          <a:solidFill>
                            <a:srgbClr val="0000CC"/>
                          </a:solidFill>
                          <a:latin typeface="+mn-ea"/>
                          <a:ea typeface="+mn-ea"/>
                        </a:rPr>
                        <a:t>》</a:t>
                      </a: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solidFill>
                      <a:srgbClr val="FFFF00"/>
                    </a:solidFill>
                  </a:tcPr>
                </a:tc>
                <a:tc vMerge="1">
                  <a:txBody>
                    <a:bodyPr vert="horz" wrap="square"/>
                    <a:lstStyle/>
                    <a:p>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solidFill>
                      <a:srgbClr val="92D050"/>
                    </a:solidFill>
                  </a:tcPr>
                </a:tc>
              </a:tr>
            </a:tbl>
          </a:graphicData>
        </a:graphic>
      </p:graphicFrame>
      <p:sp>
        <p:nvSpPr>
          <p:cNvPr id="10" name="文本框 9"/>
          <p:cNvSpPr txBox="1"/>
          <p:nvPr/>
        </p:nvSpPr>
        <p:spPr>
          <a:xfrm>
            <a:off x="213995" y="5747385"/>
            <a:ext cx="11623040" cy="953135"/>
          </a:xfrm>
          <a:prstGeom prst="rect">
            <a:avLst/>
          </a:prstGeom>
          <a:noFill/>
        </p:spPr>
        <p:txBody>
          <a:bodyPr wrap="none" rtlCol="0" anchor="t">
            <a:spAutoFit/>
          </a:bodyPr>
          <a:lstStyle/>
          <a:p>
            <a:r>
              <a:rPr lang="zh-CN" altLang="en-US" sz="2800" b="1" noProof="0">
                <a:ln>
                  <a:noFill/>
                </a:ln>
                <a:solidFill>
                  <a:srgbClr val="FF0000"/>
                </a:solidFill>
                <a:effectLst/>
                <a:uLnTx/>
                <a:uFillTx/>
                <a:latin typeface="宋体" panose="02010600030101010101" pitchFamily="2" charset="-122"/>
                <a:ea typeface="宋体" panose="02010600030101010101" pitchFamily="2" charset="-122"/>
                <a:sym typeface="+mn-ea"/>
              </a:rPr>
              <a:t>特点：</a:t>
            </a:r>
            <a:r>
              <a:rPr lang="zh-CN" altLang="zh-CN" sz="2800" b="1" noProof="0">
                <a:ln>
                  <a:noFill/>
                </a:ln>
                <a:solidFill>
                  <a:srgbClr val="FF0000"/>
                </a:solidFill>
                <a:effectLst/>
                <a:uLnTx/>
                <a:uFillTx/>
                <a:latin typeface="宋体" panose="02010600030101010101" pitchFamily="2" charset="-122"/>
                <a:ea typeface="宋体" panose="02010600030101010101" pitchFamily="2" charset="-122"/>
                <a:sym typeface="+mn-ea"/>
              </a:rPr>
              <a:t>运用高超的艺术表现手法，突破了中世纪呆板僵硬的风格，描绘现</a:t>
            </a:r>
          </a:p>
          <a:p>
            <a:r>
              <a:rPr lang="zh-CN" altLang="zh-CN" sz="2800" b="1" noProof="0">
                <a:ln>
                  <a:noFill/>
                </a:ln>
                <a:solidFill>
                  <a:srgbClr val="FF0000"/>
                </a:solidFill>
                <a:effectLst/>
                <a:uLnTx/>
                <a:uFillTx/>
                <a:latin typeface="宋体" panose="02010600030101010101" pitchFamily="2" charset="-122"/>
                <a:ea typeface="宋体" panose="02010600030101010101" pitchFamily="2" charset="-122"/>
                <a:sym typeface="+mn-ea"/>
              </a:rPr>
              <a:t>世生活，展现人物的内心世界。</a:t>
            </a:r>
          </a:p>
        </p:txBody>
      </p:sp>
      <p:grpSp>
        <p:nvGrpSpPr>
          <p:cNvPr id="23" name="组合 22"/>
          <p:cNvGrpSpPr/>
          <p:nvPr/>
        </p:nvGrpSpPr>
        <p:grpSpPr>
          <a:xfrm>
            <a:off x="3425190" y="730885"/>
            <a:ext cx="7948930" cy="5322570"/>
            <a:chOff x="5394" y="1151"/>
            <a:chExt cx="12518" cy="8382"/>
          </a:xfrm>
        </p:grpSpPr>
        <p:grpSp>
          <p:nvGrpSpPr>
            <p:cNvPr id="21" name="组合 20"/>
            <p:cNvGrpSpPr/>
            <p:nvPr/>
          </p:nvGrpSpPr>
          <p:grpSpPr>
            <a:xfrm>
              <a:off x="5394" y="1151"/>
              <a:ext cx="12519" cy="8382"/>
              <a:chOff x="2246" y="984"/>
              <a:chExt cx="12519" cy="8382"/>
            </a:xfrm>
          </p:grpSpPr>
          <p:pic>
            <p:nvPicPr>
              <p:cNvPr id="17" name="图片 212993" descr="达芬奇-蒙娜丽莎03"/>
              <p:cNvPicPr>
                <a:picLocks noChangeAspect="1"/>
              </p:cNvPicPr>
              <p:nvPr/>
            </p:nvPicPr>
            <p:blipFill>
              <a:blip r:embed="rId9"/>
              <a:stretch>
                <a:fillRect/>
              </a:stretch>
            </p:blipFill>
            <p:spPr>
              <a:xfrm>
                <a:off x="2246" y="984"/>
                <a:ext cx="6162" cy="8383"/>
              </a:xfrm>
              <a:prstGeom prst="rect">
                <a:avLst/>
              </a:prstGeom>
              <a:noFill/>
              <a:ln w="9525">
                <a:noFill/>
              </a:ln>
            </p:spPr>
          </p:pic>
          <p:pic>
            <p:nvPicPr>
              <p:cNvPr id="18" name="图片 17" descr="《 圣母子 》"/>
              <p:cNvPicPr>
                <a:picLocks noChangeAspect="1"/>
              </p:cNvPicPr>
              <p:nvPr/>
            </p:nvPicPr>
            <p:blipFill>
              <a:blip r:embed="rId10"/>
              <a:stretch>
                <a:fillRect/>
              </a:stretch>
            </p:blipFill>
            <p:spPr>
              <a:xfrm>
                <a:off x="8489" y="1014"/>
                <a:ext cx="6277" cy="8353"/>
              </a:xfrm>
              <a:prstGeom prst="rect">
                <a:avLst/>
              </a:prstGeom>
              <a:noFill/>
              <a:ln w="9525">
                <a:noFill/>
              </a:ln>
            </p:spPr>
          </p:pic>
        </p:grpSp>
        <p:sp>
          <p:nvSpPr>
            <p:cNvPr id="22" name="文本框 21"/>
            <p:cNvSpPr txBox="1"/>
            <p:nvPr/>
          </p:nvSpPr>
          <p:spPr>
            <a:xfrm>
              <a:off x="10192" y="1598"/>
              <a:ext cx="2860" cy="919"/>
            </a:xfrm>
            <a:prstGeom prst="rect">
              <a:avLst/>
            </a:prstGeom>
            <a:solidFill>
              <a:srgbClr val="FFFF00"/>
            </a:solidFill>
            <a:ln>
              <a:solidFill>
                <a:schemeClr val="tx1"/>
              </a:solidFill>
            </a:ln>
          </p:spPr>
          <p:txBody>
            <a:bodyPr wrap="none" rtlCol="0">
              <a:spAutoFit/>
            </a:bodyPr>
            <a:lstStyle/>
            <a:p>
              <a:r>
                <a:rPr lang="zh-CN" altLang="en-US" sz="3200" b="1">
                  <a:solidFill>
                    <a:srgbClr val="FF0000"/>
                  </a:solidFill>
                </a:rPr>
                <a:t>佳作欣赏</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5" presetClass="entr" presetSubtype="1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checkerboard(across)">
                                      <p:cBhvr>
                                        <p:cTn id="31" dur="500"/>
                                        <p:tgtEl>
                                          <p:spTgt spid="9"/>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nodeType="click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500" fill="hold"/>
                                        <p:tgtEl>
                                          <p:spTgt spid="23"/>
                                        </p:tgtEl>
                                        <p:attrNameLst>
                                          <p:attrName>ppt_x</p:attrName>
                                        </p:attrNameLst>
                                      </p:cBhvr>
                                      <p:tavLst>
                                        <p:tav tm="0">
                                          <p:val>
                                            <p:strVal val="#ppt_x"/>
                                          </p:val>
                                        </p:tav>
                                        <p:tav tm="100000">
                                          <p:val>
                                            <p:strVal val="#ppt_x"/>
                                          </p:val>
                                        </p:tav>
                                      </p:tavLst>
                                    </p:anim>
                                    <p:anim calcmode="lin" valueType="num">
                                      <p:cBhvr additive="base">
                                        <p:cTn id="4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0"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534202" y="704334"/>
            <a:ext cx="6799580" cy="521970"/>
          </a:xfrm>
          <a:prstGeom prst="rect">
            <a:avLst/>
          </a:prstGeom>
        </p:spPr>
        <p:txBody>
          <a:bodyPr wrap="none">
            <a:spAutoFit/>
          </a:bodyPr>
          <a:lstStyle/>
          <a:p>
            <a:pPr algn="l">
              <a:spcAft>
                <a:spcPct val="0"/>
              </a:spcAft>
            </a:pPr>
            <a:r>
              <a:rPr lang="zh-CN" altLang="zh-CN" sz="2800" b="1">
                <a:latin typeface="+mn-ea"/>
                <a:cs typeface="Times New Roman" panose="02020603050405020304" pitchFamily="18" charset="0"/>
              </a:rPr>
              <a:t>（</a:t>
            </a:r>
            <a:r>
              <a:rPr lang="en-US" altLang="zh-CN" sz="2800" b="1">
                <a:latin typeface="+mn-ea"/>
                <a:cs typeface="Times New Roman" panose="02020603050405020304" pitchFamily="18" charset="0"/>
              </a:rPr>
              <a:t>3</a:t>
            </a:r>
            <a:r>
              <a:rPr lang="zh-CN" altLang="zh-CN" sz="2800" b="1">
                <a:latin typeface="+mn-ea"/>
                <a:cs typeface="Times New Roman" panose="02020603050405020304" pitchFamily="18" charset="0"/>
              </a:rPr>
              <a:t>）扩展：</a:t>
            </a:r>
            <a:r>
              <a:rPr lang="en-US" altLang="zh-CN" sz="2800" b="1">
                <a:latin typeface="+mn-ea"/>
                <a:cs typeface="Times New Roman" panose="02020603050405020304" pitchFamily="18" charset="0"/>
              </a:rPr>
              <a:t>15</a:t>
            </a:r>
            <a:r>
              <a:rPr lang="zh-CN" altLang="zh-CN" sz="2800" b="1">
                <a:latin typeface="+mn-ea"/>
                <a:cs typeface="Times New Roman" panose="02020603050405020304" pitchFamily="18" charset="0"/>
              </a:rPr>
              <a:t>世纪后期，扩展</a:t>
            </a:r>
            <a:r>
              <a:rPr lang="zh-CN" altLang="zh-CN" sz="2800" b="1" noProof="0">
                <a:ln>
                  <a:noFill/>
                </a:ln>
                <a:solidFill>
                  <a:schemeClr val="accent6">
                    <a:lumMod val="50000"/>
                  </a:schemeClr>
                </a:solidFill>
                <a:effectLst/>
                <a:uLnTx/>
                <a:uFillTx/>
                <a:latin typeface="宋体" panose="02010600030101010101" pitchFamily="2" charset="-122"/>
                <a:ea typeface="宋体" panose="02010600030101010101" pitchFamily="2" charset="-122"/>
                <a:sym typeface="+mn-ea"/>
              </a:rPr>
              <a:t>到欧洲各地</a:t>
            </a:r>
            <a:endParaRPr lang="zh-CN" altLang="zh-CN" sz="2800" b="1">
              <a:latin typeface="+mn-ea"/>
              <a:cs typeface="Times New Roman" panose="02020603050405020304" pitchFamily="18" charset="0"/>
            </a:endParaRPr>
          </a:p>
        </p:txBody>
      </p:sp>
      <p:pic>
        <p:nvPicPr>
          <p:cNvPr id="7" name="图片 206849" descr="莎士比亚（1564-1616）"/>
          <p:cNvPicPr>
            <a:picLocks noChangeAspect="1"/>
          </p:cNvPicPr>
          <p:nvPr/>
        </p:nvPicPr>
        <p:blipFill>
          <a:blip r:embed="rId2"/>
          <a:stretch>
            <a:fillRect/>
          </a:stretch>
        </p:blipFill>
        <p:spPr>
          <a:xfrm>
            <a:off x="242570" y="1362075"/>
            <a:ext cx="2863850" cy="2885440"/>
          </a:xfrm>
          <a:prstGeom prst="rect">
            <a:avLst/>
          </a:prstGeom>
          <a:noFill/>
          <a:ln w="9525">
            <a:noFill/>
          </a:ln>
        </p:spPr>
      </p:pic>
      <p:sp>
        <p:nvSpPr>
          <p:cNvPr id="2" name="文本框 1"/>
          <p:cNvSpPr txBox="1"/>
          <p:nvPr/>
        </p:nvSpPr>
        <p:spPr>
          <a:xfrm>
            <a:off x="3252470" y="1362075"/>
            <a:ext cx="8620760" cy="829945"/>
          </a:xfrm>
          <a:prstGeom prst="rect">
            <a:avLst/>
          </a:prstGeom>
          <a:noFill/>
        </p:spPr>
        <p:txBody>
          <a:bodyPr wrap="square" rtlCol="0" anchor="t">
            <a:spAutoFit/>
          </a:bodyPr>
          <a:lstStyle/>
          <a:p>
            <a:r>
              <a:rPr lang="zh-CN" altLang="zh-CN" sz="2400" b="1" noProof="0">
                <a:ln>
                  <a:noFill/>
                </a:ln>
                <a:solidFill>
                  <a:schemeClr val="tx1"/>
                </a:solidFill>
                <a:effectLst/>
                <a:uLnTx/>
                <a:uFillTx/>
                <a:latin typeface="宋体" panose="02010600030101010101" pitchFamily="2" charset="-122"/>
                <a:ea typeface="宋体" panose="02010600030101010101" pitchFamily="2" charset="-122"/>
                <a:sym typeface="+mn-ea"/>
              </a:rPr>
              <a:t>英国莎士比亚的作品《哈姆雷特》《李尔王》等，充分体现了人文主义的政治</a:t>
            </a:r>
            <a:r>
              <a:rPr lang="zh-CN" altLang="zh-CN" sz="2400" b="1" noProof="0">
                <a:ln>
                  <a:noFill/>
                </a:ln>
                <a:solidFill>
                  <a:srgbClr val="FF0000"/>
                </a:solidFill>
                <a:effectLst/>
                <a:uLnTx/>
                <a:uFillTx/>
                <a:latin typeface="宋体" panose="02010600030101010101" pitchFamily="2" charset="-122"/>
                <a:ea typeface="宋体" panose="02010600030101010101" pitchFamily="2" charset="-122"/>
                <a:sym typeface="+mn-ea"/>
              </a:rPr>
              <a:t>理想</a:t>
            </a:r>
            <a:r>
              <a:rPr lang="zh-CN" altLang="zh-CN" sz="2400" b="1" noProof="0">
                <a:ln>
                  <a:noFill/>
                </a:ln>
                <a:solidFill>
                  <a:schemeClr val="accent6">
                    <a:lumMod val="50000"/>
                  </a:schemeClr>
                </a:solidFill>
                <a:effectLst/>
                <a:uLnTx/>
                <a:uFillTx/>
                <a:latin typeface="宋体" panose="02010600030101010101" pitchFamily="2" charset="-122"/>
                <a:ea typeface="宋体" panose="02010600030101010101" pitchFamily="2" charset="-122"/>
                <a:sym typeface="+mn-ea"/>
              </a:rPr>
              <a:t>和</a:t>
            </a:r>
            <a:r>
              <a:rPr lang="zh-CN" altLang="zh-CN" sz="2400" b="1" noProof="0">
                <a:ln>
                  <a:noFill/>
                </a:ln>
                <a:solidFill>
                  <a:srgbClr val="FF0000"/>
                </a:solidFill>
                <a:effectLst/>
                <a:uLnTx/>
                <a:uFillTx/>
                <a:latin typeface="宋体" panose="02010600030101010101" pitchFamily="2" charset="-122"/>
                <a:ea typeface="宋体" panose="02010600030101010101" pitchFamily="2" charset="-122"/>
                <a:sym typeface="+mn-ea"/>
              </a:rPr>
              <a:t>道德</a:t>
            </a:r>
            <a:r>
              <a:rPr lang="zh-CN" altLang="zh-CN" sz="2400" b="1" noProof="0">
                <a:ln>
                  <a:noFill/>
                </a:ln>
                <a:solidFill>
                  <a:schemeClr val="tx1"/>
                </a:solidFill>
                <a:effectLst/>
                <a:uLnTx/>
                <a:uFillTx/>
                <a:latin typeface="宋体" panose="02010600030101010101" pitchFamily="2" charset="-122"/>
                <a:ea typeface="宋体" panose="02010600030101010101" pitchFamily="2" charset="-122"/>
                <a:sym typeface="+mn-ea"/>
              </a:rPr>
              <a:t>观念。</a:t>
            </a:r>
          </a:p>
        </p:txBody>
      </p:sp>
      <p:sp>
        <p:nvSpPr>
          <p:cNvPr id="8" name="Text Box 2"/>
          <p:cNvSpPr txBox="1">
            <a:spLocks noChangeArrowheads="1"/>
          </p:cNvSpPr>
          <p:nvPr/>
        </p:nvSpPr>
        <p:spPr bwMode="auto">
          <a:xfrm>
            <a:off x="3252470" y="2192020"/>
            <a:ext cx="8620760" cy="1814830"/>
          </a:xfrm>
          <a:prstGeom prst="rect">
            <a:avLst/>
          </a:prstGeom>
          <a:noFill/>
          <a:ln w="9525">
            <a:noFill/>
            <a:miter lim="800000"/>
          </a:ln>
          <a:effectLst/>
        </p:spPr>
        <p:txBody>
          <a:bodyPr wrap="square">
            <a:spAutoFit/>
          </a:bodyPr>
          <a:lstStyle/>
          <a:p>
            <a:pPr marR="0" defTabSz="916940">
              <a:buClrTx/>
              <a:buSzTx/>
              <a:buFontTx/>
              <a:defRPr/>
            </a:pPr>
            <a:r>
              <a:rPr kumimoji="0" lang="zh-CN" altLang="en-US" sz="2800" b="1" kern="1200" cap="none" spc="0" normalizeH="0" baseline="0" noProof="0">
                <a:solidFill>
                  <a:srgbClr val="000000"/>
                </a:solidFill>
                <a:latin typeface="楷体" panose="02010609060101010101" charset="-122"/>
                <a:ea typeface="楷体" panose="02010609060101010101" charset="-122"/>
                <a:cs typeface="+mn-cs"/>
              </a:rPr>
              <a:t> 人是一件多么了不起的杰作！多么高贵的理性！多么伟大的力量！多么优美的仪表！多么文雅的举动！在行为上多么像一个天使！在智慧上多么像一个天神！宇宙的精华！万物的灵长！     </a:t>
            </a:r>
            <a:r>
              <a:rPr kumimoji="0" lang="en-US" altLang="zh-CN" sz="2800" b="1" kern="1200" cap="none" spc="0" normalizeH="0" baseline="0" noProof="0">
                <a:solidFill>
                  <a:srgbClr val="000000"/>
                </a:solidFill>
                <a:effectLst>
                  <a:outerShdw blurRad="38100" dist="38100" dir="2700000" algn="tl">
                    <a:srgbClr val="C0C0C0"/>
                  </a:outerShdw>
                </a:effectLst>
                <a:latin typeface="楷体" panose="02010609060101010101" charset="-122"/>
                <a:ea typeface="楷体" panose="02010609060101010101" charset="-122"/>
                <a:cs typeface="+mn-cs"/>
              </a:rPr>
              <a:t>——《</a:t>
            </a:r>
            <a:r>
              <a:rPr kumimoji="0" lang="zh-CN" altLang="en-US" sz="2800" b="1" kern="1200" cap="none" spc="0" normalizeH="0" baseline="0" noProof="0">
                <a:solidFill>
                  <a:srgbClr val="000000"/>
                </a:solidFill>
                <a:effectLst>
                  <a:outerShdw blurRad="38100" dist="38100" dir="2700000" algn="tl">
                    <a:srgbClr val="C0C0C0"/>
                  </a:outerShdw>
                </a:effectLst>
                <a:latin typeface="楷体" panose="02010609060101010101" charset="-122"/>
                <a:ea typeface="楷体" panose="02010609060101010101" charset="-122"/>
                <a:cs typeface="+mn-cs"/>
              </a:rPr>
              <a:t>哈姆雷特</a:t>
            </a:r>
            <a:r>
              <a:rPr kumimoji="0" lang="en-US" altLang="zh-CN" sz="2800" b="1" kern="1200" cap="none" spc="0" normalizeH="0" baseline="0" noProof="0">
                <a:solidFill>
                  <a:srgbClr val="000000"/>
                </a:solidFill>
                <a:effectLst>
                  <a:outerShdw blurRad="38100" dist="38100" dir="2700000" algn="tl">
                    <a:srgbClr val="C0C0C0"/>
                  </a:outerShdw>
                </a:effectLst>
                <a:latin typeface="楷体" panose="02010609060101010101" charset="-122"/>
                <a:ea typeface="楷体" panose="02010609060101010101" charset="-122"/>
                <a:cs typeface="+mn-cs"/>
              </a:rPr>
              <a:t>》</a:t>
            </a:r>
          </a:p>
        </p:txBody>
      </p:sp>
      <p:sp>
        <p:nvSpPr>
          <p:cNvPr id="6" name="文本框 5"/>
          <p:cNvSpPr txBox="1"/>
          <p:nvPr/>
        </p:nvSpPr>
        <p:spPr>
          <a:xfrm>
            <a:off x="1024255" y="3879215"/>
            <a:ext cx="1102360" cy="368300"/>
          </a:xfrm>
          <a:prstGeom prst="rect">
            <a:avLst/>
          </a:prstGeom>
          <a:solidFill>
            <a:schemeClr val="bg1"/>
          </a:solidFill>
        </p:spPr>
        <p:txBody>
          <a:bodyPr wrap="none" rtlCol="0" anchor="t">
            <a:spAutoFit/>
          </a:bodyPr>
          <a:lstStyle/>
          <a:p>
            <a:r>
              <a:rPr lang="zh-CN" altLang="zh-CN" b="1" noProof="0">
                <a:ln>
                  <a:noFill/>
                </a:ln>
                <a:solidFill>
                  <a:schemeClr val="tx1"/>
                </a:solidFill>
                <a:effectLst/>
                <a:uLnTx/>
                <a:uFillTx/>
                <a:latin typeface="宋体" panose="02010600030101010101" pitchFamily="2" charset="-122"/>
                <a:ea typeface="宋体" panose="02010600030101010101" pitchFamily="2" charset="-122"/>
                <a:sym typeface="+mn-ea"/>
              </a:rPr>
              <a:t>莎士比亚</a:t>
            </a:r>
          </a:p>
        </p:txBody>
      </p:sp>
      <p:graphicFrame>
        <p:nvGraphicFramePr>
          <p:cNvPr id="9" name="表格 8"/>
          <p:cNvGraphicFramePr>
            <a:graphicFrameLocks noGrp="1"/>
          </p:cNvGraphicFramePr>
          <p:nvPr>
            <p:custDataLst>
              <p:tags r:id="rId3"/>
            </p:custDataLst>
          </p:nvPr>
        </p:nvGraphicFramePr>
        <p:xfrm>
          <a:off x="149225" y="4529455"/>
          <a:ext cx="6126480" cy="1866900"/>
        </p:xfrm>
        <a:graphic>
          <a:graphicData uri="http://schemas.openxmlformats.org/drawingml/2006/table">
            <a:tbl>
              <a:tblPr firstRow="1" bandRow="1">
                <a:tableStyleId>{5C22544A-7EE6-4342-B048-85BDC9FD1C3A}</a:tableStyleId>
              </a:tblPr>
              <a:tblGrid>
                <a:gridCol w="1352550"/>
                <a:gridCol w="1805940"/>
                <a:gridCol w="2967990"/>
              </a:tblGrid>
              <a:tr h="466725">
                <a:tc>
                  <a:txBody>
                    <a:bodyPr vert="horz" wrap="square"/>
                    <a:lstStyle>
                      <a:lvl1pPr>
                        <a:spcBef>
                          <a:spcPct val="20000"/>
                        </a:spcBef>
                        <a:defRPr kumimoji="1"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kumimoji="1"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kumimoji="1"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kumimoji="1">
                          <a:solidFill>
                            <a:schemeClr val="tx1"/>
                          </a:solidFill>
                          <a:latin typeface="Arial" panose="020b0604020202020204" pitchFamily="34" charset="0"/>
                          <a:ea typeface="宋体" panose="02010600030101010101" pitchFamily="2" charset="-122"/>
                        </a:defRPr>
                      </a:lvl4pPr>
                      <a:lvl5pPr marL="2057400" indent="-228600">
                        <a:spcBef>
                          <a:spcPct val="20000"/>
                        </a:spcBef>
                        <a:defRPr kumimoji="1">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kumimoji="1">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kumimoji="1">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kumimoji="1">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kumimoji="1">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cap="none" normalizeH="0" baseline="0">
                          <a:ln>
                            <a:noFill/>
                          </a:ln>
                          <a:solidFill>
                            <a:schemeClr val="tx1">
                              <a:lumMod val="75000"/>
                              <a:lumOff val="25000"/>
                            </a:schemeClr>
                          </a:solidFill>
                          <a:effectLst/>
                          <a:latin typeface="黑体" panose="02010609060101010101" pitchFamily="2" charset="-122"/>
                          <a:ea typeface="黑体" panose="02010609060101010101" pitchFamily="2" charset="-122"/>
                        </a:rPr>
                        <a:t>波兰</a:t>
                      </a:r>
                    </a:p>
                  </a:txBody>
                  <a:tcPr marL="82284" marR="82284" marT="34295" marB="3429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vert="horz" wrap="square"/>
                    <a:lstStyle/>
                    <a:p>
                      <a:pPr algn="ctr"/>
                      <a:r>
                        <a:rPr lang="zh-CN" altLang="en-US" sz="2400" b="1">
                          <a:solidFill>
                            <a:schemeClr val="tx1">
                              <a:lumMod val="75000"/>
                              <a:lumOff val="25000"/>
                            </a:schemeClr>
                          </a:solidFill>
                          <a:latin typeface="黑体" panose="02010609060101010101" pitchFamily="2" charset="-122"/>
                          <a:ea typeface="黑体" panose="02010609060101010101" pitchFamily="2" charset="-122"/>
                        </a:rPr>
                        <a:t>哥白尼</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vert="horz" wrap="square"/>
                    <a:lstStyle/>
                    <a:p>
                      <a:pPr algn="ctr"/>
                      <a:r>
                        <a:rPr lang="zh-CN" altLang="en-US" sz="2400" b="1">
                          <a:solidFill>
                            <a:schemeClr val="tx1">
                              <a:lumMod val="75000"/>
                              <a:lumOff val="25000"/>
                            </a:schemeClr>
                          </a:solidFill>
                          <a:latin typeface="黑体" panose="02010609060101010101" pitchFamily="2" charset="-122"/>
                          <a:ea typeface="黑体" panose="02010609060101010101" pitchFamily="2" charset="-122"/>
                        </a:rPr>
                        <a:t>天文学家</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r>
              <a:tr h="466725">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defRPr/>
                      </a:pPr>
                      <a:r>
                        <a:rPr kumimoji="1" lang="zh-CN" altLang="en-US" sz="2400" b="1" i="0" u="none" strike="noStrike" cap="none" normalizeH="0" baseline="0">
                          <a:ln>
                            <a:noFill/>
                          </a:ln>
                          <a:solidFill>
                            <a:schemeClr val="tx1">
                              <a:lumMod val="75000"/>
                              <a:lumOff val="25000"/>
                            </a:schemeClr>
                          </a:solidFill>
                          <a:effectLst/>
                          <a:latin typeface="黑体" panose="02010609060101010101" pitchFamily="2" charset="-122"/>
                          <a:ea typeface="黑体" panose="02010609060101010101" pitchFamily="2" charset="-122"/>
                        </a:rPr>
                        <a:t>德意志</a:t>
                      </a:r>
                    </a:p>
                  </a:txBody>
                  <a:tcPr marL="82284" marR="82284" marT="34295" marB="34295"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vert="horz" wrap="square"/>
                    <a:lstStyle/>
                    <a:p>
                      <a:pPr marL="0" algn="ctr" defTabSz="914400" rtl="0" eaLnBrk="1" latinLnBrk="0" hangingPunct="1"/>
                      <a:r>
                        <a:rPr lang="zh-CN" altLang="en-US" sz="2400" b="1" kern="1200">
                          <a:solidFill>
                            <a:schemeClr val="tx1">
                              <a:lumMod val="75000"/>
                              <a:lumOff val="25000"/>
                            </a:schemeClr>
                          </a:solidFill>
                          <a:latin typeface="黑体" panose="02010609060101010101" pitchFamily="2" charset="-122"/>
                          <a:ea typeface="黑体" panose="02010609060101010101" pitchFamily="2" charset="-122"/>
                          <a:cs typeface="+mn-cs"/>
                        </a:rPr>
                        <a:t>开普勒</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vert="horz" wrap="square"/>
                    <a:lstStyle/>
                    <a:p>
                      <a:pPr marL="0" algn="ctr" defTabSz="914400" rtl="0" eaLnBrk="1" latinLnBrk="0" hangingPunct="1"/>
                      <a:r>
                        <a:rPr lang="zh-CN" altLang="en-US" sz="2400" b="1" kern="1200">
                          <a:solidFill>
                            <a:schemeClr val="tx1">
                              <a:lumMod val="75000"/>
                              <a:lumOff val="25000"/>
                            </a:schemeClr>
                          </a:solidFill>
                          <a:latin typeface="黑体" panose="02010609060101010101" pitchFamily="2" charset="-122"/>
                          <a:ea typeface="黑体" panose="02010609060101010101" pitchFamily="2" charset="-122"/>
                          <a:cs typeface="+mn-cs"/>
                        </a:rPr>
                        <a:t>天文学家</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r>
              <a:tr h="466725">
                <a:tc rowSpan="2">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400" b="1" i="0" u="none" strike="noStrike" kern="1200" cap="none" normalizeH="0" baseline="0">
                          <a:ln>
                            <a:noFill/>
                          </a:ln>
                          <a:solidFill>
                            <a:schemeClr val="tx1">
                              <a:lumMod val="75000"/>
                              <a:lumOff val="25000"/>
                            </a:schemeClr>
                          </a:solidFill>
                          <a:effectLst/>
                          <a:latin typeface="黑体" panose="02010609060101010101" pitchFamily="2" charset="-122"/>
                          <a:ea typeface="黑体" panose="02010609060101010101" pitchFamily="2" charset="-122"/>
                          <a:cs typeface="+mn-cs"/>
                        </a:rPr>
                        <a:t>英国</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vert="horz" wrap="square"/>
                    <a:lstStyle/>
                    <a:p>
                      <a:pPr marL="0" algn="ctr" defTabSz="914400" rtl="0" eaLnBrk="1" latinLnBrk="0" hangingPunct="1"/>
                      <a:r>
                        <a:rPr lang="zh-CN" altLang="en-US" sz="2400" b="1" kern="1200">
                          <a:solidFill>
                            <a:schemeClr val="tx1">
                              <a:lumMod val="75000"/>
                              <a:lumOff val="25000"/>
                            </a:schemeClr>
                          </a:solidFill>
                          <a:latin typeface="黑体" panose="02010609060101010101" pitchFamily="2" charset="-122"/>
                          <a:ea typeface="黑体" panose="02010609060101010101" pitchFamily="2" charset="-122"/>
                          <a:cs typeface="+mn-cs"/>
                        </a:rPr>
                        <a:t>莎士比亚</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vert="horz" wrap="square"/>
                    <a:lstStyle/>
                    <a:p>
                      <a:pPr marL="0" algn="ctr" defTabSz="914400" rtl="0" eaLnBrk="1" latinLnBrk="0" hangingPunct="1"/>
                      <a:r>
                        <a:rPr lang="zh-CN" altLang="en-US" sz="2400" b="1" kern="1200">
                          <a:solidFill>
                            <a:schemeClr val="tx1">
                              <a:lumMod val="75000"/>
                              <a:lumOff val="25000"/>
                            </a:schemeClr>
                          </a:solidFill>
                          <a:latin typeface="黑体" panose="02010609060101010101" pitchFamily="2" charset="-122"/>
                          <a:ea typeface="黑体" panose="02010609060101010101" pitchFamily="2" charset="-122"/>
                          <a:cs typeface="+mn-cs"/>
                        </a:rPr>
                        <a:t>戏剧家</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r>
              <a:tr h="466725">
                <a:tc vMerge="1">
                  <a:txBody>
                    <a:bodyPr vert="horz" wrap="square"/>
                    <a:lstStyle/>
                    <a:p>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847C54">
                        <a:alpha val="44000"/>
                      </a:srgbClr>
                    </a:solidFill>
                  </a:tcPr>
                </a:tc>
                <a:tc>
                  <a:txBody>
                    <a:bodyPr vert="horz" wrap="square"/>
                    <a:lstStyle/>
                    <a:p>
                      <a:pPr marL="0" algn="ctr" defTabSz="914400" rtl="0" eaLnBrk="1" latinLnBrk="0" hangingPunct="1"/>
                      <a:r>
                        <a:rPr lang="zh-CN" altLang="en-US" sz="2400" b="1" kern="1200">
                          <a:solidFill>
                            <a:schemeClr val="tx1">
                              <a:lumMod val="75000"/>
                              <a:lumOff val="25000"/>
                            </a:schemeClr>
                          </a:solidFill>
                          <a:latin typeface="黑体" panose="02010609060101010101" pitchFamily="2" charset="-122"/>
                          <a:ea typeface="黑体" panose="02010609060101010101" pitchFamily="2" charset="-122"/>
                          <a:cs typeface="+mn-cs"/>
                        </a:rPr>
                        <a:t>培根</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vert="horz" wrap="square"/>
                    <a:lstStyle/>
                    <a:p>
                      <a:pPr marL="0" algn="ctr" defTabSz="914400" rtl="0" eaLnBrk="1" latinLnBrk="0" hangingPunct="1"/>
                      <a:r>
                        <a:rPr lang="zh-CN" altLang="en-US" sz="2400" b="1" kern="1200">
                          <a:solidFill>
                            <a:schemeClr val="tx1">
                              <a:lumMod val="75000"/>
                              <a:lumOff val="25000"/>
                            </a:schemeClr>
                          </a:solidFill>
                          <a:latin typeface="黑体" panose="02010609060101010101" pitchFamily="2" charset="-122"/>
                          <a:ea typeface="黑体" panose="02010609060101010101" pitchFamily="2" charset="-122"/>
                          <a:cs typeface="+mn-cs"/>
                        </a:rPr>
                        <a:t>科学家、思想家</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r>
            </a:tbl>
          </a:graphicData>
        </a:graphic>
      </p:graphicFrame>
      <p:graphicFrame>
        <p:nvGraphicFramePr>
          <p:cNvPr id="10" name="表格 9"/>
          <p:cNvGraphicFramePr>
            <a:graphicFrameLocks noGrp="1"/>
          </p:cNvGraphicFramePr>
          <p:nvPr>
            <p:custDataLst>
              <p:tags r:id="rId4"/>
            </p:custDataLst>
          </p:nvPr>
        </p:nvGraphicFramePr>
        <p:xfrm>
          <a:off x="6275705" y="4529455"/>
          <a:ext cx="5388296" cy="1866900"/>
        </p:xfrm>
        <a:graphic>
          <a:graphicData uri="http://schemas.openxmlformats.org/drawingml/2006/table">
            <a:tbl>
              <a:tblPr firstRow="1" bandRow="1">
                <a:tableStyleId>{5C22544A-7EE6-4342-B048-85BDC9FD1C3A}</a:tableStyleId>
              </a:tblPr>
              <a:tblGrid>
                <a:gridCol w="1189990"/>
                <a:gridCol w="1587964"/>
                <a:gridCol w="2610342"/>
              </a:tblGrid>
              <a:tr h="373380">
                <a:tc rowSpan="2">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000" b="1" i="0" u="none" strike="noStrike" kern="1200" cap="none" normalizeH="0" baseline="0">
                          <a:ln>
                            <a:noFill/>
                          </a:ln>
                          <a:solidFill>
                            <a:schemeClr val="tx1">
                              <a:lumMod val="75000"/>
                              <a:lumOff val="25000"/>
                            </a:schemeClr>
                          </a:solidFill>
                          <a:effectLst/>
                          <a:latin typeface="黑体" panose="02010609060101010101" pitchFamily="2" charset="-122"/>
                          <a:ea typeface="黑体" panose="02010609060101010101" pitchFamily="2" charset="-122"/>
                          <a:cs typeface="+mn-cs"/>
                        </a:rPr>
                        <a:t>法国</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vert="horz" wrap="square"/>
                    <a:lstStyle/>
                    <a:p>
                      <a:pPr marL="0" algn="ctr" defTabSz="914400" rtl="0" eaLnBrk="1" latinLnBrk="0" hangingPunct="1"/>
                      <a:r>
                        <a:rPr lang="zh-CN" altLang="en-US" sz="2000" b="1" kern="1200">
                          <a:solidFill>
                            <a:schemeClr val="tx1">
                              <a:lumMod val="75000"/>
                              <a:lumOff val="25000"/>
                            </a:schemeClr>
                          </a:solidFill>
                          <a:latin typeface="黑体" panose="02010609060101010101" pitchFamily="2" charset="-122"/>
                          <a:ea typeface="黑体" panose="02010609060101010101" pitchFamily="2" charset="-122"/>
                          <a:cs typeface="+mn-cs"/>
                        </a:rPr>
                        <a:t>拉伯雷</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vert="horz" wrap="square"/>
                    <a:lstStyle/>
                    <a:p>
                      <a:pPr marL="0" algn="ctr" defTabSz="914400" rtl="0" eaLnBrk="1" latinLnBrk="0" hangingPunct="1"/>
                      <a:r>
                        <a:rPr lang="zh-CN" altLang="en-US" sz="2000" b="1" kern="1200">
                          <a:solidFill>
                            <a:schemeClr val="tx1">
                              <a:lumMod val="75000"/>
                              <a:lumOff val="25000"/>
                            </a:schemeClr>
                          </a:solidFill>
                          <a:latin typeface="黑体" panose="02010609060101010101" pitchFamily="2" charset="-122"/>
                          <a:ea typeface="黑体" panose="02010609060101010101" pitchFamily="2" charset="-122"/>
                          <a:cs typeface="+mn-cs"/>
                        </a:rPr>
                        <a:t>作家</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r>
              <a:tr h="0">
                <a:tc vMerge="1">
                  <a:txBody>
                    <a:bodyPr vert="horz" wrap="square"/>
                    <a:lstStyle/>
                    <a:p>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75340E">
                        <a:alpha val="45000"/>
                      </a:srgbClr>
                    </a:solidFill>
                  </a:tcPr>
                </a:tc>
                <a:tc>
                  <a:txBody>
                    <a:bodyPr vert="horz" wrap="square"/>
                    <a:lstStyle/>
                    <a:p>
                      <a:pPr marL="0" algn="ctr" defTabSz="914400" rtl="0" eaLnBrk="1" latinLnBrk="0" hangingPunct="1"/>
                      <a:r>
                        <a:rPr lang="zh-CN" altLang="en-US" sz="2000" b="1" kern="1200">
                          <a:solidFill>
                            <a:schemeClr val="tx1">
                              <a:lumMod val="75000"/>
                              <a:lumOff val="25000"/>
                            </a:schemeClr>
                          </a:solidFill>
                          <a:latin typeface="黑体" panose="02010609060101010101" pitchFamily="2" charset="-122"/>
                          <a:ea typeface="黑体" panose="02010609060101010101" pitchFamily="2" charset="-122"/>
                          <a:cs typeface="+mn-cs"/>
                        </a:rPr>
                        <a:t>笛卡尔</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vert="horz" wrap="square"/>
                    <a:lstStyle/>
                    <a:p>
                      <a:pPr marL="0" algn="ctr" defTabSz="914400" rtl="0" eaLnBrk="1" latinLnBrk="0" hangingPunct="1"/>
                      <a:r>
                        <a:rPr lang="zh-CN" altLang="en-US" sz="2000" b="1" kern="1200">
                          <a:solidFill>
                            <a:schemeClr val="tx1">
                              <a:lumMod val="75000"/>
                              <a:lumOff val="25000"/>
                            </a:schemeClr>
                          </a:solidFill>
                          <a:latin typeface="黑体" panose="02010609060101010101" pitchFamily="2" charset="-122"/>
                          <a:ea typeface="黑体" panose="02010609060101010101" pitchFamily="2" charset="-122"/>
                          <a:cs typeface="+mn-cs"/>
                        </a:rPr>
                        <a:t>数学家</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r>
              <a:tr h="0">
                <a:tc rowSpan="2">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000" b="1" i="0" u="none" strike="noStrike" kern="1200" cap="none" normalizeH="0" baseline="0">
                          <a:ln>
                            <a:noFill/>
                          </a:ln>
                          <a:solidFill>
                            <a:schemeClr val="tx1">
                              <a:lumMod val="75000"/>
                              <a:lumOff val="25000"/>
                            </a:schemeClr>
                          </a:solidFill>
                          <a:effectLst/>
                          <a:latin typeface="黑体" panose="02010609060101010101" pitchFamily="2" charset="-122"/>
                          <a:ea typeface="黑体" panose="02010609060101010101" pitchFamily="2" charset="-122"/>
                          <a:cs typeface="+mn-cs"/>
                        </a:rPr>
                        <a:t>意大利</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vert="horz" wrap="square"/>
                    <a:lstStyle/>
                    <a:p>
                      <a:pPr marL="0" algn="ctr" defTabSz="914400" rtl="0" eaLnBrk="1" latinLnBrk="0" hangingPunct="1"/>
                      <a:r>
                        <a:rPr lang="zh-CN" altLang="en-US" sz="2000" b="1" kern="1200">
                          <a:solidFill>
                            <a:schemeClr val="tx1">
                              <a:lumMod val="75000"/>
                              <a:lumOff val="25000"/>
                            </a:schemeClr>
                          </a:solidFill>
                          <a:latin typeface="黑体" panose="02010609060101010101" pitchFamily="2" charset="-122"/>
                          <a:ea typeface="黑体" panose="02010609060101010101" pitchFamily="2" charset="-122"/>
                          <a:cs typeface="+mn-cs"/>
                        </a:rPr>
                        <a:t>布鲁诺</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vert="horz" wrap="square"/>
                    <a:lstStyle/>
                    <a:p>
                      <a:pPr marL="0" algn="ctr" defTabSz="914400" rtl="0" eaLnBrk="1" latinLnBrk="0" hangingPunct="1"/>
                      <a:r>
                        <a:rPr lang="zh-CN" altLang="en-US" sz="2000" b="1" kern="1200">
                          <a:solidFill>
                            <a:schemeClr val="tx1">
                              <a:lumMod val="75000"/>
                              <a:lumOff val="25000"/>
                            </a:schemeClr>
                          </a:solidFill>
                          <a:latin typeface="黑体" panose="02010609060101010101" pitchFamily="2" charset="-122"/>
                          <a:ea typeface="黑体" panose="02010609060101010101" pitchFamily="2" charset="-122"/>
                          <a:cs typeface="+mn-cs"/>
                        </a:rPr>
                        <a:t>思想家</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r>
              <a:tr h="0">
                <a:tc vMerge="1">
                  <a:txBody>
                    <a:bodyPr vert="horz" wrap="square"/>
                    <a:lstStyle/>
                    <a:p>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75340E">
                        <a:alpha val="45000"/>
                      </a:srgbClr>
                    </a:solidFill>
                  </a:tcPr>
                </a:tc>
                <a:tc>
                  <a:txBody>
                    <a:bodyPr vert="horz" wrap="square"/>
                    <a:lstStyle/>
                    <a:p>
                      <a:pPr marL="0" algn="ctr" defTabSz="914400" rtl="0" eaLnBrk="1" latinLnBrk="0" hangingPunct="1"/>
                      <a:r>
                        <a:rPr lang="zh-CN" altLang="en-US" sz="2000" b="1" kern="1200">
                          <a:solidFill>
                            <a:schemeClr val="tx1">
                              <a:lumMod val="75000"/>
                              <a:lumOff val="25000"/>
                            </a:schemeClr>
                          </a:solidFill>
                          <a:latin typeface="黑体" panose="02010609060101010101" pitchFamily="2" charset="-122"/>
                          <a:ea typeface="黑体" panose="02010609060101010101" pitchFamily="2" charset="-122"/>
                          <a:cs typeface="+mn-cs"/>
                        </a:rPr>
                        <a:t>伽利略</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vert="horz" wrap="square"/>
                    <a:lstStyle/>
                    <a:p>
                      <a:pPr marL="0" algn="ctr" defTabSz="914400" rtl="0" eaLnBrk="1" latinLnBrk="0" hangingPunct="1"/>
                      <a:r>
                        <a:rPr lang="zh-CN" altLang="en-US" sz="2000" b="1" kern="1200">
                          <a:solidFill>
                            <a:schemeClr val="tx1">
                              <a:lumMod val="75000"/>
                              <a:lumOff val="25000"/>
                            </a:schemeClr>
                          </a:solidFill>
                          <a:latin typeface="黑体" panose="02010609060101010101" pitchFamily="2" charset="-122"/>
                          <a:ea typeface="黑体" panose="02010609060101010101" pitchFamily="2" charset="-122"/>
                          <a:cs typeface="+mn-cs"/>
                        </a:rPr>
                        <a:t>天文、物理学家</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r>
              <a:tr h="0">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1" lang="zh-CN" altLang="en-US" sz="2000" b="1" i="0" u="none" strike="noStrike" kern="1200" cap="none" normalizeH="0" baseline="0">
                          <a:ln>
                            <a:noFill/>
                          </a:ln>
                          <a:solidFill>
                            <a:schemeClr val="tx1">
                              <a:lumMod val="75000"/>
                              <a:lumOff val="25000"/>
                            </a:schemeClr>
                          </a:solidFill>
                          <a:effectLst/>
                          <a:latin typeface="黑体" panose="02010609060101010101" pitchFamily="2" charset="-122"/>
                          <a:ea typeface="黑体" panose="02010609060101010101" pitchFamily="2" charset="-122"/>
                          <a:cs typeface="+mn-cs"/>
                        </a:rPr>
                        <a:t>西班牙</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vert="horz" wrap="square"/>
                    <a:lstStyle/>
                    <a:p>
                      <a:pPr marL="0" algn="ctr" defTabSz="914400" rtl="0" eaLnBrk="1" latinLnBrk="0" hangingPunct="1"/>
                      <a:r>
                        <a:rPr lang="zh-CN" altLang="en-US" sz="2000" b="1" kern="1200">
                          <a:solidFill>
                            <a:schemeClr val="tx1">
                              <a:lumMod val="75000"/>
                              <a:lumOff val="25000"/>
                            </a:schemeClr>
                          </a:solidFill>
                          <a:latin typeface="黑体" panose="02010609060101010101" pitchFamily="2" charset="-122"/>
                          <a:ea typeface="黑体" panose="02010609060101010101" pitchFamily="2" charset="-122"/>
                          <a:cs typeface="+mn-cs"/>
                        </a:rPr>
                        <a:t>塞万提斯</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vert="horz" wrap="square"/>
                    <a:lstStyle/>
                    <a:p>
                      <a:pPr marL="0" algn="ctr" defTabSz="914400" rtl="0" eaLnBrk="1" latinLnBrk="0" hangingPunct="1"/>
                      <a:r>
                        <a:rPr lang="zh-CN" altLang="en-US" sz="2000" b="1" kern="1200">
                          <a:solidFill>
                            <a:schemeClr val="tx1">
                              <a:lumMod val="75000"/>
                              <a:lumOff val="25000"/>
                            </a:schemeClr>
                          </a:solidFill>
                          <a:latin typeface="黑体" panose="02010609060101010101" pitchFamily="2" charset="-122"/>
                          <a:ea typeface="黑体" panose="02010609060101010101" pitchFamily="2" charset="-122"/>
                          <a:cs typeface="+mn-cs"/>
                        </a:rPr>
                        <a:t>作家</a:t>
                      </a:r>
                    </a:p>
                  </a:txBody>
                  <a:tcPr marL="82296" marR="82296" marT="34290" marB="3429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r>
            </a:tbl>
          </a:graphicData>
        </a:graphic>
      </p:graphicFrame>
      <p:sp>
        <p:nvSpPr>
          <p:cNvPr id="11" name="文本框 10"/>
          <p:cNvSpPr txBox="1"/>
          <p:nvPr/>
        </p:nvSpPr>
        <p:spPr>
          <a:xfrm>
            <a:off x="3252470" y="4007485"/>
            <a:ext cx="2327910" cy="521970"/>
          </a:xfrm>
          <a:prstGeom prst="rect">
            <a:avLst/>
          </a:prstGeom>
          <a:noFill/>
        </p:spPr>
        <p:txBody>
          <a:bodyPr wrap="none" rtlCol="0" anchor="t">
            <a:spAutoFit/>
          </a:bodyPr>
          <a:lstStyle/>
          <a:p>
            <a:r>
              <a:rPr lang="zh-CN" altLang="zh-CN" sz="2800" b="1" noProof="0">
                <a:ln>
                  <a:noFill/>
                </a:ln>
                <a:solidFill>
                  <a:srgbClr val="FF0000"/>
                </a:solidFill>
                <a:effectLst/>
                <a:uLnTx/>
                <a:uFillTx/>
                <a:latin typeface="宋体" panose="02010600030101010101" pitchFamily="2" charset="-122"/>
                <a:ea typeface="宋体" panose="02010600030101010101" pitchFamily="2" charset="-122"/>
                <a:sym typeface="+mn-ea"/>
              </a:rPr>
              <a:t>欧洲其他国家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2"/>
          <p:cNvSpPr txBox="1"/>
          <p:nvPr/>
        </p:nvSpPr>
        <p:spPr>
          <a:xfrm>
            <a:off x="356191" y="859423"/>
            <a:ext cx="11479618" cy="3046095"/>
          </a:xfrm>
          <a:prstGeom prst="rect">
            <a:avLst/>
          </a:prstGeom>
          <a:noFill/>
          <a:ln w="19050">
            <a:solidFill>
              <a:schemeClr val="accent6">
                <a:lumMod val="50000"/>
              </a:schemeClr>
            </a:solidFill>
          </a:ln>
        </p:spPr>
        <p:txBody>
          <a:bodyPr wrap="square" rtlCol="0">
            <a:spAutoFit/>
          </a:bodyPr>
          <a:lstStyle/>
          <a:p>
            <a:pPr indent="457200" fontAlgn="auto">
              <a:spcBef>
                <a:spcPct val="0"/>
              </a:spcBef>
            </a:pPr>
            <a:r>
              <a:rPr lang="zh-CN" altLang="en-US" sz="2400" b="1">
                <a:solidFill>
                  <a:schemeClr val="tx1">
                    <a:lumMod val="65000"/>
                    <a:lumOff val="35000"/>
                  </a:schemeClr>
                </a:solidFill>
                <a:latin typeface="楷体" panose="02010609060101010101" charset="-122"/>
                <a:ea typeface="楷体" panose="02010609060101010101" charset="-122"/>
              </a:rPr>
              <a:t>文艺复兴</a:t>
            </a:r>
            <a:r>
              <a:rPr lang="en-US" altLang="zh-CN" sz="2400" b="1">
                <a:solidFill>
                  <a:schemeClr val="tx1">
                    <a:lumMod val="65000"/>
                    <a:lumOff val="35000"/>
                  </a:schemeClr>
                </a:solidFill>
                <a:latin typeface="楷体" panose="02010609060101010101" charset="-122"/>
                <a:ea typeface="楷体" panose="02010609060101010101" charset="-122"/>
              </a:rPr>
              <a:t>……</a:t>
            </a:r>
            <a:r>
              <a:rPr lang="zh-CN" altLang="en-US" sz="2400" b="1">
                <a:solidFill>
                  <a:srgbClr val="C00000"/>
                </a:solidFill>
                <a:latin typeface="楷体" panose="02010609060101010101" charset="-122"/>
                <a:ea typeface="楷体" panose="02010609060101010101" charset="-122"/>
              </a:rPr>
              <a:t>打破了中世界神学桎梏</a:t>
            </a:r>
            <a:r>
              <a:rPr lang="zh-CN" altLang="en-US" sz="2400" b="1">
                <a:solidFill>
                  <a:schemeClr val="tx1">
                    <a:lumMod val="65000"/>
                    <a:lumOff val="35000"/>
                  </a:schemeClr>
                </a:solidFill>
                <a:latin typeface="楷体" panose="02010609060101010101" charset="-122"/>
                <a:ea typeface="楷体" panose="02010609060101010101" charset="-122"/>
              </a:rPr>
              <a:t>，使文化的各个领域从</a:t>
            </a:r>
            <a:r>
              <a:rPr lang="zh-CN" altLang="en-US" sz="2400" b="1">
                <a:solidFill>
                  <a:srgbClr val="C00000"/>
                </a:solidFill>
                <a:latin typeface="楷体" panose="02010609060101010101" charset="-122"/>
                <a:ea typeface="楷体" panose="02010609060101010101" charset="-122"/>
              </a:rPr>
              <a:t>蒙昧主义、禁欲主义和神秘主义</a:t>
            </a:r>
            <a:r>
              <a:rPr lang="zh-CN" altLang="en-US" sz="2400" b="1">
                <a:solidFill>
                  <a:schemeClr val="tx1">
                    <a:lumMod val="65000"/>
                    <a:lumOff val="35000"/>
                  </a:schemeClr>
                </a:solidFill>
                <a:latin typeface="楷体" panose="02010609060101010101" charset="-122"/>
                <a:ea typeface="楷体" panose="02010609060101010101" charset="-122"/>
              </a:rPr>
              <a:t>的枷锁中解放出来，创造了远比中世纪更多、更绚丽多彩的成就。</a:t>
            </a:r>
            <a:endParaRPr lang="en-US" altLang="zh-CN" sz="2400" b="1">
              <a:solidFill>
                <a:schemeClr val="tx1">
                  <a:lumMod val="65000"/>
                  <a:lumOff val="35000"/>
                </a:schemeClr>
              </a:solidFill>
              <a:latin typeface="楷体" charset="-122"/>
              <a:ea typeface="楷体" panose="02010609060101010101" charset="-122"/>
            </a:endParaRPr>
          </a:p>
          <a:p>
            <a:pPr indent="457200" algn="r" fontAlgn="auto">
              <a:spcBef>
                <a:spcPct val="0"/>
              </a:spcBef>
            </a:pPr>
            <a:r>
              <a:rPr lang="en-US" altLang="zh-CN" sz="2400" b="1">
                <a:solidFill>
                  <a:schemeClr val="tx1">
                    <a:lumMod val="65000"/>
                    <a:lumOff val="35000"/>
                  </a:schemeClr>
                </a:solidFill>
                <a:latin typeface="楷体" panose="02010609060101010101" charset="-122"/>
                <a:ea typeface="楷体" panose="02010609060101010101" charset="-122"/>
              </a:rPr>
              <a:t>——</a:t>
            </a:r>
            <a:r>
              <a:rPr lang="zh-CN" altLang="en-US" sz="2400" b="1">
                <a:solidFill>
                  <a:schemeClr val="tx1">
                    <a:lumMod val="65000"/>
                    <a:lumOff val="35000"/>
                  </a:schemeClr>
                </a:solidFill>
                <a:latin typeface="楷体" panose="02010609060101010101" charset="-122"/>
                <a:ea typeface="楷体" panose="02010609060101010101" charset="-122"/>
              </a:rPr>
              <a:t>康天意</a:t>
            </a:r>
            <a:r>
              <a:rPr lang="en-US" altLang="zh-CN" sz="2400" b="1">
                <a:solidFill>
                  <a:schemeClr val="tx1">
                    <a:lumMod val="65000"/>
                    <a:lumOff val="35000"/>
                  </a:schemeClr>
                </a:solidFill>
                <a:latin typeface="楷体" panose="02010609060101010101" charset="-122"/>
                <a:ea typeface="楷体" panose="02010609060101010101" charset="-122"/>
              </a:rPr>
              <a:t>《</a:t>
            </a:r>
            <a:r>
              <a:rPr lang="zh-CN" altLang="en-US" sz="2400" b="1">
                <a:solidFill>
                  <a:schemeClr val="tx1">
                    <a:lumMod val="65000"/>
                    <a:lumOff val="35000"/>
                  </a:schemeClr>
                </a:solidFill>
                <a:latin typeface="楷体" panose="02010609060101010101" charset="-122"/>
                <a:ea typeface="楷体" panose="02010609060101010101" charset="-122"/>
              </a:rPr>
              <a:t>文明的狂飙疾进时代</a:t>
            </a:r>
            <a:r>
              <a:rPr lang="en-US" altLang="zh-CN" sz="2400" b="1">
                <a:solidFill>
                  <a:schemeClr val="tx1">
                    <a:lumMod val="65000"/>
                    <a:lumOff val="35000"/>
                  </a:schemeClr>
                </a:solidFill>
                <a:latin typeface="楷体" panose="02010609060101010101" charset="-122"/>
                <a:ea typeface="楷体" panose="02010609060101010101" charset="-122"/>
              </a:rPr>
              <a:t>》</a:t>
            </a:r>
          </a:p>
          <a:p>
            <a:pPr indent="457200" fontAlgn="auto">
              <a:spcBef>
                <a:spcPct val="0"/>
              </a:spcBef>
            </a:pPr>
            <a:r>
              <a:rPr lang="zh-CN" altLang="en-US" sz="2400" b="1">
                <a:solidFill>
                  <a:schemeClr val="tx1">
                    <a:lumMod val="65000"/>
                    <a:lumOff val="35000"/>
                  </a:schemeClr>
                </a:solidFill>
                <a:latin typeface="楷体" panose="02010609060101010101" charset="-122"/>
                <a:ea typeface="楷体" panose="02010609060101010101" charset="-122"/>
              </a:rPr>
              <a:t>在复古与创新的大潮中，</a:t>
            </a:r>
            <a:r>
              <a:rPr lang="zh-CN" altLang="en-US" sz="2400" b="1">
                <a:solidFill>
                  <a:srgbClr val="C00000"/>
                </a:solidFill>
                <a:latin typeface="楷体" panose="02010609060101010101" charset="-122"/>
                <a:ea typeface="楷体" panose="02010609060101010101" charset="-122"/>
              </a:rPr>
              <a:t>艺术与科学</a:t>
            </a:r>
            <a:r>
              <a:rPr lang="zh-CN" altLang="en-US" sz="2400" b="1">
                <a:solidFill>
                  <a:schemeClr val="tx1">
                    <a:lumMod val="65000"/>
                    <a:lumOff val="35000"/>
                  </a:schemeClr>
                </a:solidFill>
                <a:latin typeface="楷体" panose="02010609060101010101" charset="-122"/>
                <a:ea typeface="楷体" panose="02010609060101010101" charset="-122"/>
              </a:rPr>
              <a:t>在以各自的方式表达着</a:t>
            </a:r>
            <a:r>
              <a:rPr lang="zh-CN" altLang="en-US" sz="2400" b="1">
                <a:solidFill>
                  <a:srgbClr val="C00000"/>
                </a:solidFill>
                <a:latin typeface="楷体" panose="02010609060101010101" charset="-122"/>
                <a:ea typeface="楷体" panose="02010609060101010101" charset="-122"/>
              </a:rPr>
              <a:t>对自然界的热爱</a:t>
            </a:r>
            <a:r>
              <a:rPr lang="zh-CN" altLang="en-US" sz="2400" b="1">
                <a:solidFill>
                  <a:schemeClr val="tx1">
                    <a:lumMod val="65000"/>
                    <a:lumOff val="35000"/>
                  </a:schemeClr>
                </a:solidFill>
                <a:latin typeface="楷体" panose="02010609060101010101" charset="-122"/>
                <a:ea typeface="楷体" panose="02010609060101010101" charset="-122"/>
              </a:rPr>
              <a:t>。近代科学一定程度上正是在这种复兴古代和热爱自然的双重作用下</a:t>
            </a:r>
            <a:r>
              <a:rPr lang="zh-CN" altLang="en-US" sz="2400" b="1">
                <a:solidFill>
                  <a:srgbClr val="C00000"/>
                </a:solidFill>
                <a:latin typeface="楷体" panose="02010609060101010101" charset="-122"/>
                <a:ea typeface="楷体" panose="02010609060101010101" charset="-122"/>
              </a:rPr>
              <a:t>发现了世界与人</a:t>
            </a:r>
            <a:r>
              <a:rPr lang="zh-CN" altLang="en-US" sz="2400" b="1">
                <a:solidFill>
                  <a:schemeClr val="tx1">
                    <a:lumMod val="65000"/>
                    <a:lumOff val="35000"/>
                  </a:schemeClr>
                </a:solidFill>
                <a:latin typeface="楷体" panose="02010609060101010101" charset="-122"/>
                <a:ea typeface="楷体" panose="02010609060101010101" charset="-122"/>
              </a:rPr>
              <a:t>。</a:t>
            </a:r>
            <a:endParaRPr lang="en-US" altLang="zh-CN" sz="2400" b="1">
              <a:solidFill>
                <a:schemeClr val="tx1">
                  <a:lumMod val="65000"/>
                  <a:lumOff val="35000"/>
                </a:schemeClr>
              </a:solidFill>
              <a:latin typeface="楷体" panose="02010609060101010101" charset="-122"/>
              <a:ea typeface="楷体" panose="02010609060101010101" charset="-122"/>
            </a:endParaRPr>
          </a:p>
          <a:p>
            <a:pPr indent="457200" algn="r"/>
            <a:r>
              <a:rPr lang="en-US" altLang="zh-CN" sz="2400" b="1">
                <a:solidFill>
                  <a:schemeClr val="tx1">
                    <a:lumMod val="65000"/>
                    <a:lumOff val="35000"/>
                  </a:schemeClr>
                </a:solidFill>
                <a:latin typeface="楷体" panose="02010609060101010101" charset="-122"/>
                <a:ea typeface="楷体" panose="02010609060101010101" charset="-122"/>
              </a:rPr>
              <a:t>——</a:t>
            </a:r>
            <a:r>
              <a:rPr lang="zh-CN" altLang="en-US" sz="2400" b="1">
                <a:solidFill>
                  <a:schemeClr val="tx1">
                    <a:lumMod val="65000"/>
                    <a:lumOff val="35000"/>
                  </a:schemeClr>
                </a:solidFill>
                <a:latin typeface="楷体" panose="02010609060101010101" charset="-122"/>
                <a:ea typeface="楷体" panose="02010609060101010101" charset="-122"/>
              </a:rPr>
              <a:t>王荣江</a:t>
            </a:r>
            <a:r>
              <a:rPr lang="en-US" altLang="zh-CN" sz="2400" b="1">
                <a:solidFill>
                  <a:schemeClr val="tx1">
                    <a:lumMod val="65000"/>
                    <a:lumOff val="35000"/>
                  </a:schemeClr>
                </a:solidFill>
                <a:latin typeface="楷体" panose="02010609060101010101" charset="-122"/>
                <a:ea typeface="楷体" panose="02010609060101010101" charset="-122"/>
              </a:rPr>
              <a:t>《</a:t>
            </a:r>
            <a:r>
              <a:rPr lang="zh-CN" altLang="en-US" sz="2400" b="1">
                <a:solidFill>
                  <a:schemeClr val="tx1">
                    <a:lumMod val="65000"/>
                    <a:lumOff val="35000"/>
                  </a:schemeClr>
                </a:solidFill>
                <a:latin typeface="楷体" panose="02010609060101010101" charset="-122"/>
                <a:ea typeface="楷体" panose="02010609060101010101" charset="-122"/>
              </a:rPr>
              <a:t>西方科学与人文精神发展的历史关系及其启示</a:t>
            </a:r>
            <a:r>
              <a:rPr lang="en-US" altLang="zh-CN" sz="2400" b="1">
                <a:solidFill>
                  <a:schemeClr val="tx1">
                    <a:lumMod val="65000"/>
                    <a:lumOff val="35000"/>
                  </a:schemeClr>
                </a:solidFill>
                <a:latin typeface="楷体" panose="02010609060101010101" charset="-122"/>
                <a:ea typeface="楷体" panose="02010609060101010101" charset="-122"/>
              </a:rPr>
              <a:t>》</a:t>
            </a:r>
          </a:p>
          <a:p>
            <a:pPr marL="0" marR="0" lvl="0" indent="0" algn="l" defTabSz="914400" rtl="0" eaLnBrk="1" fontAlgn="base" latinLnBrk="0" hangingPunct="1">
              <a:lnSpc>
                <a:spcPct val="100000"/>
              </a:lnSpc>
              <a:spcBef>
                <a:spcPct val="0"/>
              </a:spcBef>
              <a:spcAft>
                <a:spcPct val="0"/>
              </a:spcAft>
              <a:buClrTx/>
              <a:buSzTx/>
              <a:buFontTx/>
              <a:buNone/>
              <a:defRPr/>
            </a:pPr>
            <a:r>
              <a:rPr lang="zh-CN" altLang="en-US" sz="2400" b="1">
                <a:ln>
                  <a:noFill/>
                </a:ln>
                <a:effectLst/>
                <a:uLnTx/>
                <a:uFillTx/>
                <a:latin typeface="楷体" panose="02010609060101010101" charset="-122"/>
                <a:ea typeface="楷体" panose="02010609060101010101" charset="-122"/>
                <a:cs typeface="楷体" panose="02010609060101010101" charset="-122"/>
                <a:sym typeface="+mn-ea"/>
              </a:rPr>
              <a:t>   文艺复兴把人们的注意力由</a:t>
            </a:r>
            <a:r>
              <a:rPr lang="zh-CN" altLang="en-US" sz="2400" b="1">
                <a:ln>
                  <a:noFill/>
                </a:ln>
                <a:solidFill>
                  <a:srgbClr val="FF0000"/>
                </a:solidFill>
                <a:effectLst/>
                <a:uLnTx/>
                <a:uFillTx/>
                <a:latin typeface="楷体" panose="02010609060101010101" charset="-122"/>
                <a:ea typeface="楷体" panose="02010609060101010101" charset="-122"/>
                <a:cs typeface="楷体" panose="02010609060101010101" charset="-122"/>
                <a:sym typeface="+mn-ea"/>
              </a:rPr>
              <a:t>对神的崇拜</a:t>
            </a:r>
            <a:r>
              <a:rPr lang="zh-CN" altLang="en-US" sz="2400" b="1">
                <a:ln>
                  <a:noFill/>
                </a:ln>
                <a:effectLst/>
                <a:uLnTx/>
                <a:uFillTx/>
                <a:latin typeface="楷体" panose="02010609060101010101" charset="-122"/>
                <a:ea typeface="楷体" panose="02010609060101010101" charset="-122"/>
                <a:cs typeface="楷体" panose="02010609060101010101" charset="-122"/>
                <a:sym typeface="+mn-ea"/>
              </a:rPr>
              <a:t>转移到</a:t>
            </a:r>
            <a:r>
              <a:rPr lang="zh-CN" altLang="en-US" sz="2400" b="1">
                <a:ln>
                  <a:noFill/>
                </a:ln>
                <a:solidFill>
                  <a:srgbClr val="FF0000"/>
                </a:solidFill>
                <a:effectLst/>
                <a:uLnTx/>
                <a:uFillTx/>
                <a:latin typeface="楷体" panose="02010609060101010101" charset="-122"/>
                <a:ea typeface="楷体" panose="02010609060101010101" charset="-122"/>
                <a:cs typeface="楷体" panose="02010609060101010101" charset="-122"/>
                <a:sym typeface="+mn-ea"/>
              </a:rPr>
              <a:t>对人的认识</a:t>
            </a:r>
            <a:r>
              <a:rPr lang="zh-CN" altLang="en-US" sz="2400" b="1">
                <a:ln>
                  <a:noFill/>
                </a:ln>
                <a:effectLst/>
                <a:uLnTx/>
                <a:uFillTx/>
                <a:latin typeface="楷体" panose="02010609060101010101" charset="-122"/>
                <a:ea typeface="楷体" panose="02010609060101010101" charset="-122"/>
                <a:cs typeface="楷体" panose="02010609060101010101" charset="-122"/>
                <a:sym typeface="+mn-ea"/>
              </a:rPr>
              <a:t>上来，开始把人与神提到了并重的地位。         ——雅各布</a:t>
            </a:r>
            <a:r>
              <a:rPr lang="en-US" altLang="zh-CN" sz="2400" b="1">
                <a:ln>
                  <a:noFill/>
                </a:ln>
                <a:effectLst/>
                <a:uLnTx/>
                <a:uFillTx/>
                <a:latin typeface="楷体" panose="02010609060101010101" charset="-122"/>
                <a:ea typeface="楷体" panose="02010609060101010101" charset="-122"/>
                <a:cs typeface="楷体" panose="02010609060101010101" charset="-122"/>
                <a:sym typeface="+mn-ea"/>
              </a:rPr>
              <a:t>·</a:t>
            </a:r>
            <a:r>
              <a:rPr lang="zh-CN" altLang="en-US" sz="2400" b="1">
                <a:ln>
                  <a:noFill/>
                </a:ln>
                <a:effectLst/>
                <a:uLnTx/>
                <a:uFillTx/>
                <a:latin typeface="楷体" panose="02010609060101010101" charset="-122"/>
                <a:ea typeface="楷体" panose="02010609060101010101" charset="-122"/>
                <a:cs typeface="楷体" panose="02010609060101010101" charset="-122"/>
                <a:sym typeface="+mn-ea"/>
              </a:rPr>
              <a:t>布克哈特《意大利文艺复兴时期的文化》</a:t>
            </a:r>
            <a:endParaRPr lang="en-US" altLang="zh-CN" sz="2400" b="1">
              <a:solidFill>
                <a:schemeClr val="tx1">
                  <a:lumMod val="65000"/>
                  <a:lumOff val="35000"/>
                </a:schemeClr>
              </a:solidFill>
              <a:latin typeface="楷体" panose="02010609060101010101" charset="-122"/>
              <a:ea typeface="楷体" panose="02010609060101010101" charset="-122"/>
            </a:endParaRPr>
          </a:p>
        </p:txBody>
      </p:sp>
      <p:sp>
        <p:nvSpPr>
          <p:cNvPr id="2" name="文本框 1"/>
          <p:cNvSpPr txBox="1"/>
          <p:nvPr/>
        </p:nvSpPr>
        <p:spPr>
          <a:xfrm>
            <a:off x="3441700" y="308610"/>
            <a:ext cx="4115435" cy="521970"/>
          </a:xfrm>
          <a:prstGeom prst="rect">
            <a:avLst/>
          </a:prstGeom>
          <a:noFill/>
        </p:spPr>
        <p:txBody>
          <a:bodyPr wrap="none" rtlCol="0" anchor="t">
            <a:spAutoFit/>
          </a:bodyPr>
          <a:lstStyle/>
          <a:p>
            <a:r>
              <a:rPr lang="zh-CN" altLang="en-US" sz="2800" b="1">
                <a:latin typeface="黑体" panose="02010609060101010101" pitchFamily="2" charset="-122"/>
                <a:ea typeface="黑体" panose="02010609060101010101" pitchFamily="2" charset="-122"/>
                <a:sym typeface="+mn-ea"/>
              </a:rPr>
              <a:t>（四）文艺复兴的影响：</a:t>
            </a:r>
          </a:p>
        </p:txBody>
      </p:sp>
      <p:sp>
        <p:nvSpPr>
          <p:cNvPr id="3" name="矩形 2"/>
          <p:cNvSpPr/>
          <p:nvPr/>
        </p:nvSpPr>
        <p:spPr>
          <a:xfrm>
            <a:off x="511175" y="4157345"/>
            <a:ext cx="7414895" cy="1814830"/>
          </a:xfrm>
          <a:prstGeom prst="rect">
            <a:avLst/>
          </a:prstGeom>
          <a:ln>
            <a:solidFill>
              <a:srgbClr val="FF0000"/>
            </a:solidFill>
          </a:ln>
        </p:spPr>
        <p:txBody>
          <a:bodyPr wrap="square">
            <a:spAutoFit/>
          </a:bodyPr>
          <a:lstStyle/>
          <a:p>
            <a:pPr>
              <a:spcAft>
                <a:spcPct val="0"/>
              </a:spcAft>
            </a:pPr>
            <a:r>
              <a:rPr lang="zh-CN" altLang="zh-CN" sz="2800" b="1">
                <a:latin typeface="+mn-ea"/>
                <a:cs typeface="Times New Roman" panose="02020603050405020304" pitchFamily="18" charset="0"/>
              </a:rPr>
              <a:t>文艺复兴在一定程度上冲击了封建秩序，解放了被压抑和禁锢的人性，使人们开始关注人本身与现实世界，解放了人们的思想</a:t>
            </a:r>
            <a:r>
              <a:rPr lang="zh-CN" altLang="en-US" sz="2800" b="1">
                <a:latin typeface="+mn-ea"/>
                <a:cs typeface="Times New Roman" panose="02020603050405020304" pitchFamily="18" charset="0"/>
              </a:rPr>
              <a:t>。是西欧近代第一次思想解放运动，</a:t>
            </a:r>
            <a:r>
              <a:rPr lang="zh-CN" altLang="zh-CN" sz="2800" b="1">
                <a:latin typeface="+mn-ea"/>
                <a:cs typeface="Times New Roman" panose="02020603050405020304" pitchFamily="18" charset="0"/>
              </a:rPr>
              <a:t>是近代史的开端之一。</a:t>
            </a:r>
          </a:p>
        </p:txBody>
      </p:sp>
      <p:sp>
        <p:nvSpPr>
          <p:cNvPr id="100" name="文本框 99"/>
          <p:cNvSpPr txBox="1"/>
          <p:nvPr/>
        </p:nvSpPr>
        <p:spPr>
          <a:xfrm>
            <a:off x="8882380" y="4034155"/>
            <a:ext cx="2689860" cy="2061210"/>
          </a:xfrm>
          <a:prstGeom prst="rect">
            <a:avLst/>
          </a:prstGeom>
          <a:solidFill>
            <a:srgbClr val="FF0000"/>
          </a:solidFill>
          <a:ln w="9525">
            <a:solidFill>
              <a:schemeClr val="tx1"/>
            </a:solidFill>
          </a:ln>
        </p:spPr>
        <p:txBody>
          <a:bodyPr wrap="square" anchor="t">
            <a:spAutoFit/>
          </a:bodyPr>
          <a:lstStyle/>
          <a:p>
            <a:r>
              <a:rPr lang="zh-CN" altLang="zh-CN" sz="3200" b="1">
                <a:solidFill>
                  <a:schemeClr val="bg1"/>
                </a:solidFill>
                <a:latin typeface="宋体" panose="02010600030101010101" pitchFamily="2" charset="-122"/>
                <a:ea typeface="宋体" panose="02010600030101010101" pitchFamily="2" charset="-122"/>
              </a:rPr>
              <a:t>冲击封建秩序</a:t>
            </a:r>
          </a:p>
          <a:p>
            <a:r>
              <a:rPr lang="zh-CN" altLang="zh-CN" sz="3200" b="1">
                <a:solidFill>
                  <a:schemeClr val="bg1"/>
                </a:solidFill>
                <a:latin typeface="宋体" panose="02010600030101010101" pitchFamily="2" charset="-122"/>
                <a:ea typeface="宋体" panose="02010600030101010101" pitchFamily="2" charset="-122"/>
              </a:rPr>
              <a:t>摆脱宗教禁锢</a:t>
            </a:r>
          </a:p>
          <a:p>
            <a:r>
              <a:rPr lang="zh-CN" altLang="zh-CN" sz="3200" b="1">
                <a:solidFill>
                  <a:schemeClr val="bg1"/>
                </a:solidFill>
                <a:latin typeface="宋体" panose="02010600030101010101" pitchFamily="2" charset="-122"/>
                <a:ea typeface="宋体" panose="02010600030101010101" pitchFamily="2" charset="-122"/>
              </a:rPr>
              <a:t>彰显人性价值</a:t>
            </a:r>
          </a:p>
          <a:p>
            <a:r>
              <a:rPr lang="zh-CN" altLang="en-US" sz="3200" b="1">
                <a:solidFill>
                  <a:schemeClr val="bg1"/>
                </a:solidFill>
                <a:latin typeface="宋体" panose="02010600030101010101" pitchFamily="2" charset="-122"/>
                <a:ea typeface="宋体" panose="02010600030101010101" pitchFamily="2" charset="-122"/>
              </a:rPr>
              <a:t>追求现世幸福</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000" fill="hold">
                                          <p:stCondLst>
                                            <p:cond delay="0"/>
                                          </p:stCondLst>
                                        </p:cTn>
                                        <p:tgtEl>
                                          <p:spTgt spid="100"/>
                                        </p:tgtEl>
                                        <p:attrNameLst>
                                          <p:attrName>style.visibility</p:attrName>
                                        </p:attrNameLst>
                                      </p:cBhvr>
                                      <p:to>
                                        <p:strVal val="visible"/>
                                      </p:to>
                                    </p:set>
                                    <p:animEffect transition="in" filter="box(in)">
                                      <p:cBhvr>
                                        <p:cTn id="12" dur="10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0"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078865" y="692785"/>
            <a:ext cx="9837420" cy="521970"/>
          </a:xfrm>
          <a:prstGeom prst="rect">
            <a:avLst/>
          </a:prstGeom>
          <a:noFill/>
        </p:spPr>
        <p:txBody>
          <a:bodyPr wrap="none" rtlCol="0" anchor="t">
            <a:spAutoFit/>
          </a:bodyPr>
          <a:lstStyle/>
          <a:p>
            <a:pPr algn="l"/>
            <a:r>
              <a:rPr lang="zh-CN" altLang="en-US" sz="2800" b="1">
                <a:ln>
                  <a:noFill/>
                </a:ln>
                <a:solidFill>
                  <a:schemeClr val="tx1"/>
                </a:solidFill>
                <a:effectLst/>
                <a:uLnTx/>
                <a:uFillTx/>
                <a:latin typeface="华文楷体" panose="02010600040101010101" charset="-122"/>
                <a:ea typeface="华文楷体" panose="02010600040101010101" charset="-122"/>
                <a:cs typeface="华文楷体" panose="02010600040101010101" charset="-122"/>
                <a:sym typeface="+mn-ea"/>
              </a:rPr>
              <a:t>二、打破神学枷锁</a:t>
            </a:r>
            <a:r>
              <a:rPr lang="en-US" altLang="zh-CN" sz="2800" b="1">
                <a:ln>
                  <a:noFill/>
                </a:ln>
                <a:solidFill>
                  <a:schemeClr val="tx1"/>
                </a:solidFill>
                <a:effectLst/>
                <a:uLnTx/>
                <a:uFillTx/>
                <a:latin typeface="华文楷体" panose="02010600040101010101" charset="-122"/>
                <a:ea typeface="华文楷体" panose="02010600040101010101" charset="-122"/>
                <a:cs typeface="华文楷体" panose="02010600040101010101" charset="-122"/>
                <a:sym typeface="+mn-ea"/>
              </a:rPr>
              <a:t>——</a:t>
            </a:r>
            <a:r>
              <a:rPr lang="zh-CN" altLang="en-US" sz="2800" b="1">
                <a:ln>
                  <a:noFill/>
                </a:ln>
                <a:solidFill>
                  <a:schemeClr val="tx1"/>
                </a:solidFill>
                <a:effectLst/>
                <a:uLnTx/>
                <a:uFillTx/>
                <a:latin typeface="华文楷体" panose="02010600040101010101" charset="-122"/>
                <a:ea typeface="华文楷体" panose="02010600040101010101" charset="-122"/>
                <a:cs typeface="华文楷体" panose="02010600040101010101" charset="-122"/>
                <a:sym typeface="+mn-ea"/>
              </a:rPr>
              <a:t>宗教改革</a:t>
            </a:r>
            <a:r>
              <a:rPr lang="zh-CN" altLang="en-US" sz="2800" b="1">
                <a:solidFill>
                  <a:schemeClr val="tx1"/>
                </a:solidFill>
                <a:latin typeface="华文新魏" panose="02010800040101010101" pitchFamily="2" charset="-122"/>
                <a:ea typeface="华文新魏" panose="02010800040101010101" pitchFamily="2" charset="-122"/>
                <a:cs typeface="Times New Roman" panose="02020603050405020304" pitchFamily="18" charset="0"/>
                <a:sym typeface="+mn-ea"/>
              </a:rPr>
              <a:t>（</a:t>
            </a:r>
            <a:r>
              <a:rPr lang="en-US" altLang="zh-CN" sz="2800" b="1">
                <a:solidFill>
                  <a:schemeClr val="tx1"/>
                </a:solidFill>
                <a:latin typeface="华文新魏" panose="02010800040101010101" pitchFamily="2" charset="-122"/>
                <a:ea typeface="华文新魏" panose="02010800040101010101" pitchFamily="2" charset="-122"/>
                <a:cs typeface="Times New Roman" panose="02020603050405020304" pitchFamily="18" charset="0"/>
                <a:sym typeface="+mn-ea"/>
              </a:rPr>
              <a:t>16</a:t>
            </a:r>
            <a:r>
              <a:rPr lang="zh-CN" altLang="zh-CN" sz="2800" b="1">
                <a:solidFill>
                  <a:schemeClr val="tx1"/>
                </a:solidFill>
                <a:latin typeface="华文新魏" panose="02010800040101010101" pitchFamily="2" charset="-122"/>
                <a:ea typeface="华文新魏" panose="02010800040101010101" pitchFamily="2" charset="-122"/>
                <a:cs typeface="Times New Roman" panose="02020603050405020304" pitchFamily="18" charset="0"/>
                <a:sym typeface="+mn-ea"/>
              </a:rPr>
              <a:t>世纪，以德意志为中心</a:t>
            </a:r>
            <a:r>
              <a:rPr lang="zh-CN" altLang="en-US" sz="2800" b="1">
                <a:solidFill>
                  <a:schemeClr val="tx1"/>
                </a:solidFill>
                <a:latin typeface="华文新魏" panose="02010800040101010101" pitchFamily="2" charset="-122"/>
                <a:ea typeface="华文新魏" panose="02010800040101010101" pitchFamily="2" charset="-122"/>
                <a:cs typeface="Times New Roman" panose="02020603050405020304" pitchFamily="18" charset="0"/>
                <a:sym typeface="+mn-ea"/>
              </a:rPr>
              <a:t>）</a:t>
            </a:r>
            <a:endParaRPr lang="zh-CN" altLang="en-US" sz="2800" b="1">
              <a:ln>
                <a:noFill/>
              </a:ln>
              <a:solidFill>
                <a:schemeClr val="tx1"/>
              </a:solidFill>
              <a:effectLst/>
              <a:uLnTx/>
              <a:uFillTx/>
              <a:latin typeface="华文新魏" pitchFamily="2" charset="-122"/>
              <a:ea typeface="华文新魏" pitchFamily="2" charset="-122"/>
              <a:cs typeface="Times New Roman" panose="02020603050405020304" pitchFamily="18" charset="0"/>
              <a:sym typeface="+mn-ea"/>
            </a:endParaRPr>
          </a:p>
        </p:txBody>
      </p:sp>
      <p:sp>
        <p:nvSpPr>
          <p:cNvPr id="3" name="文本框 2"/>
          <p:cNvSpPr txBox="1"/>
          <p:nvPr/>
        </p:nvSpPr>
        <p:spPr>
          <a:xfrm>
            <a:off x="173355" y="1214755"/>
            <a:ext cx="11601450" cy="829945"/>
          </a:xfrm>
          <a:prstGeom prst="rect">
            <a:avLst/>
          </a:prstGeom>
          <a:noFill/>
        </p:spPr>
        <p:txBody>
          <a:bodyPr wrap="square" rtlCol="0" anchor="t">
            <a:spAutoFit/>
          </a:bodyPr>
          <a:lstStyle/>
          <a:p>
            <a:pPr>
              <a:buSzTx/>
            </a:pPr>
            <a:r>
              <a:rPr lang="zh-CN" altLang="en-US" sz="2400" b="1">
                <a:latin typeface="Arial" panose="020b0604020202020204" pitchFamily="34" charset="0"/>
                <a:ea typeface="宋体" panose="02010600030101010101" pitchFamily="2" charset="-122"/>
                <a:sym typeface="+mn-ea"/>
              </a:rPr>
              <a:t>概念：宗教改革</a:t>
            </a:r>
            <a:r>
              <a:rPr lang="zh-CN" altLang="en-US" sz="2400" b="1">
                <a:latin typeface="Times New Roman" panose="02020603050405020304" pitchFamily="18" charset="0"/>
                <a:ea typeface="宋体" panose="02010600030101010101" pitchFamily="2" charset="-122"/>
                <a:sym typeface="+mn-ea"/>
              </a:rPr>
              <a:t>是</a:t>
            </a:r>
            <a:r>
              <a:rPr lang="en-US" altLang="zh-CN" sz="2400" b="1">
                <a:latin typeface="Times New Roman" panose="02020603050405020304" pitchFamily="18" charset="0"/>
                <a:ea typeface="宋体" panose="02010600030101010101" pitchFamily="2" charset="-122"/>
                <a:sym typeface="+mn-ea"/>
              </a:rPr>
              <a:t>16</a:t>
            </a:r>
            <a:r>
              <a:rPr lang="zh-CN" altLang="en-US" sz="2400" b="1">
                <a:latin typeface="Times New Roman" panose="02020603050405020304" pitchFamily="18" charset="0"/>
                <a:ea typeface="宋体" panose="02010600030101010101" pitchFamily="2" charset="-122"/>
                <a:sym typeface="+mn-ea"/>
              </a:rPr>
              <a:t>世纪新兴资产阶级掀起的一场在宗教外衣掩饰下的反封建统治和罗马神权统治的思想政治运动，也是各国反对天主教会的社会运动。</a:t>
            </a:r>
          </a:p>
        </p:txBody>
      </p:sp>
      <p:sp>
        <p:nvSpPr>
          <p:cNvPr id="7" name="矩形 6"/>
          <p:cNvSpPr>
            <a:spLocks noChangeArrowheads="1"/>
          </p:cNvSpPr>
          <p:nvPr/>
        </p:nvSpPr>
        <p:spPr bwMode="auto">
          <a:xfrm>
            <a:off x="284316" y="2515618"/>
            <a:ext cx="6452172" cy="3415030"/>
          </a:xfrm>
          <a:prstGeom prst="rect">
            <a:avLst/>
          </a:prstGeom>
          <a:noFill/>
          <a:ln w="19050">
            <a:solidFill>
              <a:schemeClr val="accent6">
                <a:lumMod val="50000"/>
              </a:schemeClr>
            </a:solidFill>
          </a:ln>
        </p:spPr>
        <p:txBody>
          <a:bodyPr wrap="square">
            <a:spAutoFit/>
          </a:bodyPr>
          <a:lstStyle>
            <a:lvl1pPr>
              <a:defRPr>
                <a:solidFill>
                  <a:schemeClr val="tx1"/>
                </a:solidFill>
                <a:latin typeface="Times New Roman" panose="02020603050405020304" pitchFamily="18" charset="0"/>
                <a:ea typeface="宋体" panose="02010600030101010101" pitchFamily="2" charset="-122"/>
              </a:defRPr>
            </a:lvl1pPr>
            <a:lvl2pPr>
              <a:defRPr>
                <a:solidFill>
                  <a:schemeClr val="tx1"/>
                </a:solidFill>
                <a:latin typeface="Times New Roman" panose="02020603050405020304" pitchFamily="18" charset="0"/>
                <a:ea typeface="宋体" panose="02010600030101010101" pitchFamily="2" charset="-122"/>
              </a:defRPr>
            </a:lvl2pPr>
            <a:lvl3pPr>
              <a:defRPr>
                <a:solidFill>
                  <a:schemeClr val="tx1"/>
                </a:solidFill>
                <a:latin typeface="Times New Roman" panose="02020603050405020304" pitchFamily="18" charset="0"/>
                <a:ea typeface="宋体" panose="02010600030101010101" pitchFamily="2" charset="-122"/>
              </a:defRPr>
            </a:lvl3pPr>
            <a:lvl4pPr>
              <a:defRPr>
                <a:solidFill>
                  <a:schemeClr val="tx1"/>
                </a:solidFill>
                <a:latin typeface="Times New Roman" panose="02020603050405020304" pitchFamily="18" charset="0"/>
                <a:ea typeface="宋体" panose="02010600030101010101" pitchFamily="2" charset="-122"/>
              </a:defRPr>
            </a:lvl4pPr>
            <a:lvl5pPr>
              <a:defRPr>
                <a:solidFill>
                  <a:schemeClr val="tx1"/>
                </a:solidFill>
                <a:latin typeface="Times New Roman" panose="02020603050405020304" pitchFamily="18"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Times New Roman" panose="02020603050405020304" pitchFamily="18"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Times New Roman" panose="02020603050405020304" pitchFamily="18"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Times New Roman" panose="02020603050405020304" pitchFamily="18"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Times New Roman" panose="02020603050405020304" pitchFamily="18" charset="0"/>
                <a:ea typeface="宋体" panose="02010600030101010101" pitchFamily="2" charset="-122"/>
              </a:defRPr>
            </a:lvl9pPr>
          </a:lstStyle>
          <a:p>
            <a:r>
              <a:rPr lang="zh-CN" altLang="en-US" sz="2400" b="1">
                <a:latin typeface="仿宋" panose="02010609060101010101" pitchFamily="49" charset="-122"/>
                <a:ea typeface="仿宋" panose="02010609060101010101" pitchFamily="49" charset="-122"/>
              </a:rPr>
              <a:t>材料：四分五裂的德意志，教会十分猖獗，它一方面阻挠统一，一方面把德意志作为重要的搜括对象。流入罗马教廷的财富每年达</a:t>
            </a:r>
            <a:r>
              <a:rPr lang="en-US" altLang="zh-CN" sz="2400" b="1">
                <a:latin typeface="仿宋" panose="02010609060101010101" pitchFamily="49" charset="-122"/>
                <a:ea typeface="仿宋" panose="02010609060101010101" pitchFamily="49" charset="-122"/>
              </a:rPr>
              <a:t>30</a:t>
            </a:r>
            <a:r>
              <a:rPr lang="zh-CN" altLang="en-US" sz="2400" b="1">
                <a:latin typeface="仿宋" panose="02010609060101010101" pitchFamily="49" charset="-122"/>
                <a:ea typeface="仿宋" panose="02010609060101010101" pitchFamily="49" charset="-122"/>
              </a:rPr>
              <a:t>万金币，人们称德意志为</a:t>
            </a:r>
            <a:r>
              <a:rPr lang="zh-CN" altLang="en-US" sz="2400" b="1">
                <a:solidFill>
                  <a:schemeClr val="accent6">
                    <a:lumMod val="50000"/>
                  </a:schemeClr>
                </a:solidFill>
                <a:latin typeface="仿宋" panose="02010609060101010101" pitchFamily="49" charset="-122"/>
                <a:ea typeface="仿宋" panose="02010609060101010101" pitchFamily="49" charset="-122"/>
              </a:rPr>
              <a:t>“教皇的奶牛”</a:t>
            </a:r>
            <a:r>
              <a:rPr lang="zh-CN" altLang="en-US" sz="2400" b="1">
                <a:latin typeface="仿宋" panose="02010609060101010101" pitchFamily="49" charset="-122"/>
                <a:ea typeface="仿宋" panose="02010609060101010101" pitchFamily="49" charset="-122"/>
              </a:rPr>
              <a:t>。 </a:t>
            </a:r>
            <a:r>
              <a:rPr lang="en-US" altLang="zh-CN" sz="2400" b="1">
                <a:latin typeface="仿宋" panose="02010609060101010101" pitchFamily="49" charset="-122"/>
                <a:ea typeface="仿宋" panose="02010609060101010101" pitchFamily="49" charset="-122"/>
              </a:rPr>
              <a:t>1517</a:t>
            </a:r>
            <a:r>
              <a:rPr lang="zh-CN" altLang="en-US" sz="2400" b="1">
                <a:latin typeface="仿宋" panose="02010609060101010101" pitchFamily="49" charset="-122"/>
                <a:ea typeface="仿宋" panose="02010609060101010101" pitchFamily="49" charset="-122"/>
              </a:rPr>
              <a:t>年，通过行贿当上大主教的亚尔伯特为了偿还行贿欠下的巨款，自愿充当教皇的代理人，在德意志推销“赎罪券”。他宣扬道，只要支付金钱，就可以被上帝赦免本人和死去的亲属的罪孽，死者的灵魂就能升入天堂。</a:t>
            </a:r>
          </a:p>
        </p:txBody>
      </p:sp>
      <p:sp>
        <p:nvSpPr>
          <p:cNvPr id="4" name="文本框 3"/>
          <p:cNvSpPr txBox="1"/>
          <p:nvPr/>
        </p:nvSpPr>
        <p:spPr>
          <a:xfrm>
            <a:off x="6993890" y="3376930"/>
            <a:ext cx="4981575" cy="1938020"/>
          </a:xfrm>
          <a:prstGeom prst="rect">
            <a:avLst/>
          </a:prstGeom>
          <a:noFill/>
        </p:spPr>
        <p:txBody>
          <a:bodyPr wrap="square" rtlCol="0" anchor="t">
            <a:spAutoFit/>
          </a:bodyPr>
          <a:lstStyle/>
          <a:p>
            <a:pPr>
              <a:spcAft>
                <a:spcPct val="0"/>
              </a:spcAft>
            </a:pPr>
            <a:r>
              <a:rPr lang="zh-CN" altLang="zh-CN" sz="2400" b="1">
                <a:latin typeface="+mn-ea"/>
                <a:cs typeface="Times New Roman" panose="02020603050405020304" pitchFamily="18" charset="0"/>
                <a:sym typeface="+mn-ea"/>
              </a:rPr>
              <a:t>（</a:t>
            </a:r>
            <a:r>
              <a:rPr lang="en-US" altLang="zh-CN" sz="2400" b="1">
                <a:latin typeface="+mn-ea"/>
                <a:cs typeface="Times New Roman" panose="02020603050405020304" pitchFamily="18" charset="0"/>
                <a:sym typeface="+mn-ea"/>
              </a:rPr>
              <a:t>1</a:t>
            </a:r>
            <a:r>
              <a:rPr lang="zh-CN" altLang="zh-CN" sz="2400" b="1">
                <a:latin typeface="+mn-ea"/>
                <a:cs typeface="Times New Roman" panose="02020603050405020304" pitchFamily="18" charset="0"/>
                <a:sym typeface="+mn-ea"/>
              </a:rPr>
              <a:t>）根本原因：德国资本主义的发展</a:t>
            </a:r>
            <a:endParaRPr lang="zh-CN" altLang="zh-CN" sz="2400" b="1">
              <a:latin typeface="+mn-ea"/>
              <a:cs typeface="Times New Roman" panose="02020603050405020304" pitchFamily="18" charset="0"/>
            </a:endParaRPr>
          </a:p>
          <a:p>
            <a:pPr>
              <a:spcAft>
                <a:spcPct val="0"/>
              </a:spcAft>
            </a:pPr>
            <a:r>
              <a:rPr lang="zh-CN" altLang="zh-CN" sz="2400" b="1">
                <a:latin typeface="+mn-ea"/>
                <a:cs typeface="Times New Roman" panose="02020603050405020304" pitchFamily="18" charset="0"/>
                <a:sym typeface="+mn-ea"/>
              </a:rPr>
              <a:t>（</a:t>
            </a:r>
            <a:r>
              <a:rPr lang="en-US" altLang="zh-CN" sz="2400" b="1">
                <a:latin typeface="+mn-ea"/>
                <a:cs typeface="Times New Roman" panose="02020603050405020304" pitchFamily="18" charset="0"/>
                <a:sym typeface="+mn-ea"/>
              </a:rPr>
              <a:t>2</a:t>
            </a:r>
            <a:r>
              <a:rPr lang="zh-CN" altLang="zh-CN" sz="2400" b="1">
                <a:latin typeface="+mn-ea"/>
                <a:cs typeface="Times New Roman" panose="02020603050405020304" pitchFamily="18" charset="0"/>
                <a:sym typeface="+mn-ea"/>
              </a:rPr>
              <a:t>）思想基础：文艺复兴和人文主义的推动</a:t>
            </a:r>
            <a:endParaRPr lang="zh-CN" altLang="zh-CN" sz="2400" b="1">
              <a:latin typeface="+mn-ea"/>
              <a:cs typeface="Times New Roman" panose="02020603050405020304" pitchFamily="18" charset="0"/>
            </a:endParaRPr>
          </a:p>
          <a:p>
            <a:pPr>
              <a:spcAft>
                <a:spcPct val="0"/>
              </a:spcAft>
            </a:pPr>
            <a:r>
              <a:rPr lang="zh-CN" altLang="zh-CN" sz="2400" b="1">
                <a:latin typeface="+mn-ea"/>
                <a:cs typeface="Times New Roman" panose="02020603050405020304" pitchFamily="18" charset="0"/>
                <a:sym typeface="+mn-ea"/>
              </a:rPr>
              <a:t>（</a:t>
            </a:r>
            <a:r>
              <a:rPr lang="en-US" altLang="zh-CN" sz="2400" b="1">
                <a:latin typeface="+mn-ea"/>
                <a:cs typeface="Times New Roman" panose="02020603050405020304" pitchFamily="18" charset="0"/>
                <a:sym typeface="+mn-ea"/>
              </a:rPr>
              <a:t>3</a:t>
            </a:r>
            <a:r>
              <a:rPr lang="zh-CN" altLang="zh-CN" sz="2400" b="1">
                <a:latin typeface="+mn-ea"/>
                <a:cs typeface="Times New Roman" panose="02020603050405020304" pitchFamily="18" charset="0"/>
                <a:sym typeface="+mn-ea"/>
              </a:rPr>
              <a:t>）导火线：罗马教廷兜售赎罪券</a:t>
            </a:r>
          </a:p>
        </p:txBody>
      </p:sp>
      <p:sp>
        <p:nvSpPr>
          <p:cNvPr id="5" name="文本框 4"/>
          <p:cNvSpPr txBox="1"/>
          <p:nvPr/>
        </p:nvSpPr>
        <p:spPr>
          <a:xfrm>
            <a:off x="6993890" y="2393315"/>
            <a:ext cx="5080000" cy="829945"/>
          </a:xfrm>
          <a:prstGeom prst="rect">
            <a:avLst/>
          </a:prstGeom>
          <a:noFill/>
        </p:spPr>
        <p:txBody>
          <a:bodyPr wrap="none" rtlCol="0">
            <a:spAutoFit/>
          </a:bodyPr>
          <a:lstStyle/>
          <a:p>
            <a:r>
              <a:rPr lang="zh-CN" altLang="en-US" sz="2400" b="1"/>
              <a:t>根据材料并结合所学知识，分析德意</a:t>
            </a:r>
          </a:p>
          <a:p>
            <a:r>
              <a:rPr lang="zh-CN" altLang="en-US" sz="2400" b="1"/>
              <a:t>志宗教改革的背景</a:t>
            </a:r>
          </a:p>
        </p:txBody>
      </p:sp>
      <p:sp>
        <p:nvSpPr>
          <p:cNvPr id="6" name="文本框 5"/>
          <p:cNvSpPr txBox="1"/>
          <p:nvPr/>
        </p:nvSpPr>
        <p:spPr>
          <a:xfrm>
            <a:off x="284480" y="2044700"/>
            <a:ext cx="1560830" cy="460375"/>
          </a:xfrm>
          <a:prstGeom prst="rect">
            <a:avLst/>
          </a:prstGeom>
          <a:noFill/>
        </p:spPr>
        <p:txBody>
          <a:bodyPr wrap="none" rtlCol="0" anchor="t">
            <a:spAutoFit/>
          </a:bodyPr>
          <a:lstStyle/>
          <a:p>
            <a:r>
              <a:rPr lang="en-US" altLang="zh-CN" sz="2400" b="1">
                <a:latin typeface="+mn-ea"/>
                <a:cs typeface="Times New Roman" panose="02020603050405020304" pitchFamily="18" charset="0"/>
                <a:sym typeface="+mn-ea"/>
              </a:rPr>
              <a:t>1</a:t>
            </a:r>
            <a:r>
              <a:rPr lang="zh-CN" altLang="zh-CN" sz="2400" b="1">
                <a:latin typeface="+mn-ea"/>
                <a:cs typeface="Times New Roman" panose="02020603050405020304" pitchFamily="18" charset="0"/>
                <a:sym typeface="+mn-ea"/>
              </a:rPr>
              <a:t>、背景：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5"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1159192" y="758912"/>
            <a:ext cx="7874000" cy="521970"/>
          </a:xfrm>
          <a:prstGeom prst="rect">
            <a:avLst/>
          </a:prstGeom>
        </p:spPr>
        <p:txBody>
          <a:bodyPr wrap="none">
            <a:spAutoFit/>
          </a:bodyPr>
          <a:lstStyle/>
          <a:p>
            <a:pPr>
              <a:spcAft>
                <a:spcPct val="0"/>
              </a:spcAft>
            </a:pPr>
            <a:r>
              <a:rPr lang="en-US" altLang="zh-CN" sz="2800" b="1">
                <a:latin typeface="+mn-ea"/>
                <a:cs typeface="Times New Roman" panose="02020603050405020304" pitchFamily="18" charset="0"/>
              </a:rPr>
              <a:t>2</a:t>
            </a:r>
            <a:r>
              <a:rPr lang="zh-CN" altLang="zh-CN" sz="2800" b="1">
                <a:latin typeface="+mn-ea"/>
                <a:cs typeface="Times New Roman" panose="02020603050405020304" pitchFamily="18" charset="0"/>
              </a:rPr>
              <a:t>、开端：</a:t>
            </a:r>
            <a:r>
              <a:rPr lang="en-US" altLang="zh-CN" sz="2800" b="1">
                <a:latin typeface="+mn-ea"/>
                <a:cs typeface="Times New Roman" panose="02020603050405020304" pitchFamily="18" charset="0"/>
              </a:rPr>
              <a:t>1517</a:t>
            </a:r>
            <a:r>
              <a:rPr lang="zh-CN" altLang="zh-CN" sz="2800" b="1">
                <a:latin typeface="+mn-ea"/>
                <a:cs typeface="Times New Roman" panose="02020603050405020304" pitchFamily="18" charset="0"/>
              </a:rPr>
              <a:t>年，马丁·路德《九十五条论纲》</a:t>
            </a:r>
          </a:p>
        </p:txBody>
      </p:sp>
      <p:sp>
        <p:nvSpPr>
          <p:cNvPr id="6" name="矩形 5"/>
          <p:cNvSpPr/>
          <p:nvPr/>
        </p:nvSpPr>
        <p:spPr>
          <a:xfrm>
            <a:off x="344487" y="1336058"/>
            <a:ext cx="7237841" cy="3784600"/>
          </a:xfrm>
          <a:prstGeom prst="rect">
            <a:avLst/>
          </a:prstGeom>
          <a:ln w="19050">
            <a:solidFill>
              <a:schemeClr val="accent6">
                <a:lumMod val="50000"/>
              </a:schemeClr>
            </a:solidFill>
          </a:ln>
        </p:spPr>
        <p:txBody>
          <a:bodyPr wrap="square">
            <a:spAutoFit/>
          </a:bodyPr>
          <a:lstStyle/>
          <a:p>
            <a:pPr marL="342900" indent="-342900">
              <a:buFont typeface="Wingdings" panose="05000000000000000000" pitchFamily="2" charset="2"/>
              <a:buChar char="Ø"/>
            </a:pPr>
            <a:r>
              <a:rPr lang="zh-CN" altLang="en-US" sz="2400">
                <a:latin typeface="仿宋" panose="02010609060101010101" pitchFamily="49" charset="-122"/>
                <a:ea typeface="仿宋" panose="02010609060101010101" pitchFamily="49" charset="-122"/>
              </a:rPr>
              <a:t>信徒得救一不靠教皇，二不靠圣礼，只有靠终生‘悔改’基督教的正道”。</a:t>
            </a:r>
            <a:endParaRPr lang="en-US" altLang="zh-CN" sz="2400">
              <a:latin typeface="仿宋" panose="02010609060101010101" pitchFamily="49" charset="-122"/>
              <a:ea typeface="仿宋" panose="02010609060101010101" pitchFamily="49" charset="-122"/>
            </a:endParaRPr>
          </a:p>
          <a:p>
            <a:pPr marL="342900" indent="-342900">
              <a:buFont typeface="Wingdings" panose="05000000000000000000" pitchFamily="2" charset="2"/>
              <a:buChar char="Ø"/>
            </a:pPr>
            <a:r>
              <a:rPr lang="zh-CN" altLang="en-US" sz="2400">
                <a:latin typeface="仿宋" panose="02010609060101010101" pitchFamily="49" charset="-122"/>
                <a:ea typeface="仿宋" panose="02010609060101010101" pitchFamily="49" charset="-122"/>
              </a:rPr>
              <a:t>每一个基督教徒，只要感觉到自己真诚悔罪，就是不买赎罪券，也同样可得以赎罪或全部免罪”。 </a:t>
            </a:r>
            <a:endParaRPr lang="en-US" altLang="zh-CN" sz="2400">
              <a:latin typeface="仿宋" panose="02010609060101010101" pitchFamily="49" charset="-122"/>
              <a:ea typeface="仿宋" panose="02010609060101010101" pitchFamily="49" charset="-122"/>
            </a:endParaRPr>
          </a:p>
          <a:p>
            <a:pPr marL="342900" indent="-342900">
              <a:buFont typeface="Wingdings" panose="05000000000000000000" pitchFamily="2" charset="2"/>
              <a:buChar char="Ø"/>
            </a:pPr>
            <a:r>
              <a:rPr lang="zh-CN" altLang="en-US" sz="2400">
                <a:latin typeface="仿宋" panose="02010609060101010101" pitchFamily="49" charset="-122"/>
                <a:ea typeface="仿宋" panose="02010609060101010101" pitchFamily="49" charset="-122"/>
              </a:rPr>
              <a:t>无论是传教士、神父，或是教皇，和其他基督教徒并无不同之处，并非自成团体，或是高于其他教徒之上的。</a:t>
            </a:r>
            <a:endParaRPr lang="en-US" altLang="zh-CN" sz="2400">
              <a:latin typeface="仿宋" panose="02010609060101010101" pitchFamily="49" charset="-122"/>
              <a:ea typeface="仿宋" panose="02010609060101010101" pitchFamily="49" charset="-122"/>
            </a:endParaRPr>
          </a:p>
          <a:p>
            <a:pPr marL="342900" indent="-342900">
              <a:buFont typeface="Wingdings" panose="05000000000000000000" pitchFamily="2" charset="2"/>
              <a:buChar char="Ø"/>
            </a:pPr>
            <a:r>
              <a:rPr lang="zh-CN" altLang="en-US" sz="2400">
                <a:latin typeface="仿宋" panose="02010609060101010101" pitchFamily="49" charset="-122"/>
                <a:ea typeface="仿宋" panose="02010609060101010101" pitchFamily="49" charset="-122"/>
              </a:rPr>
              <a:t>罗马教廷只管信仰上的事，至于财产、金钱、生命等事务应由政府处理，皇权应该名副其实。</a:t>
            </a:r>
            <a:endParaRPr lang="en-US" altLang="zh-CN" sz="2400">
              <a:latin typeface="仿宋" panose="02010609060101010101" pitchFamily="49" charset="-122"/>
              <a:ea typeface="仿宋" panose="02010609060101010101" pitchFamily="49" charset="-122"/>
            </a:endParaRPr>
          </a:p>
          <a:p>
            <a:pPr algn="r"/>
            <a:r>
              <a:rPr lang="zh-CN" altLang="en-US" sz="2400">
                <a:latin typeface="仿宋" panose="02010609060101010101" pitchFamily="49" charset="-122"/>
                <a:ea typeface="仿宋" panose="02010609060101010101" pitchFamily="49" charset="-122"/>
              </a:rPr>
              <a:t> </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马丁</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路德　 </a:t>
            </a:r>
            <a:endParaRPr lang="en-US" altLang="zh-CN" sz="2400">
              <a:latin typeface="仿宋" panose="02010609060101010101" pitchFamily="49" charset="-122"/>
              <a:ea typeface="仿宋" panose="02010609060101010101" pitchFamily="49" charset="-122"/>
            </a:endParaRPr>
          </a:p>
        </p:txBody>
      </p:sp>
      <p:pic>
        <p:nvPicPr>
          <p:cNvPr id="2" name="图片 8"/>
          <p:cNvPicPr>
            <a:picLocks noChangeAspect="1"/>
          </p:cNvPicPr>
          <p:nvPr/>
        </p:nvPicPr>
        <p:blipFill>
          <a:blip r:embed="rId2"/>
          <a:srcRect r="50605"/>
          <a:stretch>
            <a:fillRect/>
          </a:stretch>
        </p:blipFill>
        <p:spPr>
          <a:xfrm>
            <a:off x="7781925" y="1343025"/>
            <a:ext cx="3422015" cy="1768475"/>
          </a:xfrm>
          <a:prstGeom prst="rect">
            <a:avLst/>
          </a:prstGeom>
          <a:noFill/>
          <a:ln w="9525">
            <a:solidFill>
              <a:schemeClr val="tx1"/>
            </a:solidFill>
          </a:ln>
        </p:spPr>
      </p:pic>
      <p:pic>
        <p:nvPicPr>
          <p:cNvPr id="3" name="图片 8"/>
          <p:cNvPicPr>
            <a:picLocks noChangeAspect="1"/>
          </p:cNvPicPr>
          <p:nvPr/>
        </p:nvPicPr>
        <p:blipFill>
          <a:blip r:embed="rId2"/>
          <a:srcRect l="51925"/>
          <a:stretch>
            <a:fillRect/>
          </a:stretch>
        </p:blipFill>
        <p:spPr>
          <a:xfrm>
            <a:off x="7827645" y="4201795"/>
            <a:ext cx="3330575" cy="1768475"/>
          </a:xfrm>
          <a:prstGeom prst="rect">
            <a:avLst/>
          </a:prstGeom>
          <a:noFill/>
          <a:ln w="9525">
            <a:solidFill>
              <a:schemeClr val="tx1"/>
            </a:solidFill>
          </a:ln>
        </p:spPr>
      </p:pic>
      <p:sp>
        <p:nvSpPr>
          <p:cNvPr id="4" name="下箭头 3"/>
          <p:cNvSpPr/>
          <p:nvPr/>
        </p:nvSpPr>
        <p:spPr>
          <a:xfrm>
            <a:off x="9267190" y="3111500"/>
            <a:ext cx="252730" cy="1090295"/>
          </a:xfrm>
          <a:prstGeom prst="downArrow">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grpSp>
        <p:nvGrpSpPr>
          <p:cNvPr id="10" name="组合 9"/>
          <p:cNvGrpSpPr/>
          <p:nvPr/>
        </p:nvGrpSpPr>
        <p:grpSpPr>
          <a:xfrm>
            <a:off x="11331575" y="1386840"/>
            <a:ext cx="674370" cy="4583430"/>
            <a:chOff x="17845" y="2184"/>
            <a:chExt cx="1062" cy="7218"/>
          </a:xfrm>
        </p:grpSpPr>
        <p:sp>
          <p:nvSpPr>
            <p:cNvPr id="5" name="文本框 4"/>
            <p:cNvSpPr txBox="1"/>
            <p:nvPr/>
          </p:nvSpPr>
          <p:spPr>
            <a:xfrm>
              <a:off x="17845" y="2184"/>
              <a:ext cx="1063" cy="2716"/>
            </a:xfrm>
            <a:prstGeom prst="rect">
              <a:avLst/>
            </a:prstGeom>
            <a:noFill/>
          </p:spPr>
          <p:txBody>
            <a:bodyPr vert="eaVert" wrap="none" rtlCol="0">
              <a:spAutoFit/>
            </a:bodyPr>
            <a:lstStyle/>
            <a:p>
              <a:r>
                <a:rPr lang="zh-CN" altLang="en-US" sz="3200" b="1"/>
                <a:t>因行称义</a:t>
              </a:r>
            </a:p>
          </p:txBody>
        </p:sp>
        <p:sp>
          <p:nvSpPr>
            <p:cNvPr id="8" name="文本框 7"/>
            <p:cNvSpPr txBox="1"/>
            <p:nvPr/>
          </p:nvSpPr>
          <p:spPr>
            <a:xfrm>
              <a:off x="17845" y="6686"/>
              <a:ext cx="1063" cy="2716"/>
            </a:xfrm>
            <a:prstGeom prst="rect">
              <a:avLst/>
            </a:prstGeom>
            <a:noFill/>
          </p:spPr>
          <p:txBody>
            <a:bodyPr vert="eaVert" wrap="none" rtlCol="0">
              <a:spAutoFit/>
            </a:bodyPr>
            <a:lstStyle/>
            <a:p>
              <a:r>
                <a:rPr lang="zh-CN" altLang="en-US" sz="3200" b="1"/>
                <a:t>因信称义</a:t>
              </a:r>
            </a:p>
          </p:txBody>
        </p:sp>
        <p:sp>
          <p:nvSpPr>
            <p:cNvPr id="9" name="下箭头 8"/>
            <p:cNvSpPr/>
            <p:nvPr/>
          </p:nvSpPr>
          <p:spPr>
            <a:xfrm>
              <a:off x="18178" y="4969"/>
              <a:ext cx="398" cy="1717"/>
            </a:xfrm>
            <a:prstGeom prst="downArrow">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grpSp>
      <p:sp>
        <p:nvSpPr>
          <p:cNvPr id="11" name="文本框 10"/>
          <p:cNvSpPr txBox="1"/>
          <p:nvPr/>
        </p:nvSpPr>
        <p:spPr>
          <a:xfrm>
            <a:off x="452755" y="5288915"/>
            <a:ext cx="7129145" cy="1198880"/>
          </a:xfrm>
          <a:prstGeom prst="rect">
            <a:avLst/>
          </a:prstGeom>
          <a:noFill/>
          <a:ln>
            <a:solidFill>
              <a:srgbClr val="FF0000"/>
            </a:solidFill>
          </a:ln>
        </p:spPr>
        <p:txBody>
          <a:bodyPr wrap="square" rtlCol="0" anchor="t">
            <a:spAutoFit/>
          </a:bodyPr>
          <a:lstStyle/>
          <a:p>
            <a:r>
              <a:rPr lang="zh-CN" altLang="en-US" sz="2400" b="1">
                <a:latin typeface="仿宋" panose="02010609060101010101" pitchFamily="49" charset="-122"/>
                <a:ea typeface="仿宋" panose="02010609060101010101" pitchFamily="49" charset="-122"/>
                <a:sym typeface="+mn-ea"/>
              </a:rPr>
              <a:t>他打破了对权威的信仰，是因为他树立了信仰的权威。他把僧侣（神职人员）变成了俗人，是因为他把俗人变成了僧侣。        </a:t>
            </a:r>
            <a:r>
              <a:rPr lang="en-US" altLang="zh-CN" sz="2400" b="1">
                <a:latin typeface="仿宋" panose="02010609060101010101" pitchFamily="49" charset="-122"/>
                <a:ea typeface="仿宋" panose="02010609060101010101" pitchFamily="49" charset="-122"/>
                <a:sym typeface="+mn-ea"/>
              </a:rPr>
              <a:t>——</a:t>
            </a:r>
            <a:r>
              <a:rPr lang="zh-CN" altLang="en-US" sz="2400" b="1">
                <a:latin typeface="仿宋" panose="02010609060101010101" pitchFamily="49" charset="-122"/>
                <a:ea typeface="仿宋" panose="02010609060101010101" pitchFamily="49" charset="-122"/>
                <a:sym typeface="+mn-ea"/>
              </a:rPr>
              <a:t>马克思</a:t>
            </a:r>
          </a:p>
        </p:txBody>
      </p:sp>
      <p:sp>
        <p:nvSpPr>
          <p:cNvPr id="12" name="文本框 11"/>
          <p:cNvSpPr txBox="1"/>
          <p:nvPr/>
        </p:nvSpPr>
        <p:spPr>
          <a:xfrm>
            <a:off x="452755" y="2136775"/>
            <a:ext cx="6913245" cy="1568450"/>
          </a:xfrm>
          <a:prstGeom prst="rect">
            <a:avLst/>
          </a:prstGeom>
          <a:solidFill>
            <a:srgbClr val="FFFF00"/>
          </a:solidFill>
          <a:ln>
            <a:solidFill>
              <a:srgbClr val="FF0000"/>
            </a:solidFill>
          </a:ln>
        </p:spPr>
        <p:txBody>
          <a:bodyPr wrap="square" rtlCol="0" anchor="t">
            <a:spAutoFit/>
          </a:bodyPr>
          <a:lstStyle/>
          <a:p>
            <a:pPr marR="0" defTabSz="914400" eaLnBrk="0" hangingPunct="0">
              <a:buFont typeface="+mj-ea"/>
            </a:pPr>
            <a:r>
              <a:rPr lang="zh-CN" altLang="en-US" sz="2400" b="1" smtClean="0">
                <a:latin typeface="Calibri"/>
                <a:ea typeface="宋体" panose="02010600030101010101" pitchFamily="2" charset="-122"/>
                <a:sym typeface="+mn-ea"/>
              </a:rPr>
              <a:t>主张</a:t>
            </a:r>
            <a:r>
              <a:rPr lang="zh-CN" altLang="en-US" sz="2400" b="1" smtClean="0">
                <a:solidFill>
                  <a:srgbClr val="FF0000"/>
                </a:solidFill>
                <a:latin typeface="Calibri"/>
                <a:ea typeface="宋体" panose="02010600030101010101" pitchFamily="2" charset="-122"/>
                <a:sym typeface="+mn-ea"/>
              </a:rPr>
              <a:t>： 路德</a:t>
            </a:r>
            <a:r>
              <a:rPr lang="zh-CN" altLang="en-US" sz="2400" b="1">
                <a:solidFill>
                  <a:srgbClr val="FF0000"/>
                </a:solidFill>
                <a:latin typeface="Calibri"/>
                <a:ea typeface="宋体" panose="02010600030101010101" pitchFamily="2" charset="-122"/>
                <a:sym typeface="+mn-ea"/>
              </a:rPr>
              <a:t>认为人的灵魂获救靠</a:t>
            </a:r>
            <a:r>
              <a:rPr lang="zh-CN" altLang="en-US" sz="2400" b="1" smtClean="0">
                <a:solidFill>
                  <a:srgbClr val="FF0000"/>
                </a:solidFill>
                <a:latin typeface="Calibri"/>
                <a:ea typeface="宋体" panose="02010600030101010101" pitchFamily="2" charset="-122"/>
                <a:sym typeface="+mn-ea"/>
              </a:rPr>
              <a:t>自己；</a:t>
            </a:r>
            <a:endParaRPr kumimoji="0" lang="en-US" altLang="zh-CN" sz="2400" b="1" kern="1200" cap="none" spc="0" normalizeH="0" baseline="0" noProof="1" smtClean="0">
              <a:solidFill>
                <a:srgbClr val="FF0000"/>
              </a:solidFill>
              <a:latin typeface="Calibri"/>
              <a:ea typeface="宋体" panose="02010600030101010101" pitchFamily="2" charset="-122"/>
              <a:cs typeface="+mn-cs"/>
              <a:sym typeface="+mn-ea"/>
            </a:endParaRPr>
          </a:p>
          <a:p>
            <a:pPr marR="0" defTabSz="914400" eaLnBrk="0" hangingPunct="0"/>
            <a:r>
              <a:rPr lang="zh-CN" altLang="en-US" sz="2400" b="1" smtClean="0">
                <a:latin typeface="Calibri"/>
                <a:ea typeface="宋体" panose="02010600030101010101" pitchFamily="2" charset="-122"/>
                <a:sym typeface="+mn-ea"/>
              </a:rPr>
              <a:t>              上帝</a:t>
            </a:r>
            <a:r>
              <a:rPr lang="zh-CN" altLang="en-US" sz="2400" b="1">
                <a:latin typeface="Calibri"/>
                <a:ea typeface="宋体" panose="02010600030101010101" pitchFamily="2" charset="-122"/>
                <a:sym typeface="+mn-ea"/>
              </a:rPr>
              <a:t>面前人人平等</a:t>
            </a:r>
            <a:r>
              <a:rPr lang="zh-CN" altLang="en-US" sz="2400" b="1" smtClean="0">
                <a:latin typeface="Calibri"/>
                <a:ea typeface="宋体" panose="02010600030101010101" pitchFamily="2" charset="-122"/>
                <a:sym typeface="+mn-ea"/>
              </a:rPr>
              <a:t>；</a:t>
            </a:r>
            <a:endParaRPr kumimoji="0" lang="en-US" altLang="zh-CN" sz="2400" b="1" kern="1200" cap="none" spc="0" normalizeH="0" baseline="0" noProof="1" smtClean="0">
              <a:latin typeface="Calibri"/>
              <a:ea typeface="宋体" panose="02010600030101010101" pitchFamily="2" charset="-122"/>
              <a:cs typeface="+mn-cs"/>
              <a:sym typeface="+mn-ea"/>
            </a:endParaRPr>
          </a:p>
          <a:p>
            <a:pPr marR="0" defTabSz="914400" eaLnBrk="0" hangingPunct="0"/>
            <a:r>
              <a:rPr lang="zh-CN" altLang="en-US" sz="2400" b="1" smtClean="0">
                <a:latin typeface="Calibri"/>
                <a:ea typeface="宋体" panose="02010600030101010101" pitchFamily="2" charset="-122"/>
                <a:sym typeface="+mn-ea"/>
              </a:rPr>
              <a:t>              主张</a:t>
            </a:r>
            <a:r>
              <a:rPr lang="zh-CN" altLang="en-US" sz="2400" b="1">
                <a:latin typeface="Calibri"/>
                <a:ea typeface="宋体" panose="02010600030101010101" pitchFamily="2" charset="-122"/>
                <a:sym typeface="+mn-ea"/>
              </a:rPr>
              <a:t>建立独立的民族教会和廉俭</a:t>
            </a:r>
            <a:r>
              <a:rPr lang="zh-CN" altLang="en-US" sz="2400" b="1" smtClean="0">
                <a:latin typeface="Calibri"/>
                <a:ea typeface="宋体" panose="02010600030101010101" pitchFamily="2" charset="-122"/>
                <a:sym typeface="+mn-ea"/>
              </a:rPr>
              <a:t>教会；</a:t>
            </a:r>
            <a:endParaRPr kumimoji="0" lang="en-US" altLang="zh-CN" sz="2400" b="1" kern="1200" cap="none" spc="0" normalizeH="0" baseline="0" noProof="1" smtClean="0">
              <a:latin typeface="Calibri"/>
              <a:ea typeface="宋体" panose="02010600030101010101" pitchFamily="2" charset="-122"/>
              <a:cs typeface="+mn-cs"/>
              <a:sym typeface="+mn-ea"/>
            </a:endParaRPr>
          </a:p>
          <a:p>
            <a:pPr marR="0" defTabSz="914400" eaLnBrk="0" hangingPunct="0"/>
            <a:r>
              <a:rPr lang="zh-CN" altLang="en-US" sz="2400" b="1" smtClean="0">
                <a:latin typeface="Calibri"/>
                <a:ea typeface="宋体" panose="02010600030101010101" pitchFamily="2" charset="-122"/>
                <a:sym typeface="+mn-ea"/>
              </a:rPr>
              <a:t>               力主</a:t>
            </a:r>
            <a:r>
              <a:rPr lang="zh-CN" altLang="en-US" sz="2400" b="1">
                <a:latin typeface="Calibri"/>
                <a:ea typeface="宋体" panose="02010600030101010101" pitchFamily="2" charset="-122"/>
                <a:sym typeface="+mn-ea"/>
              </a:rPr>
              <a:t>用民族语言进行宗教活动。</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500"/>
                                        <p:tgtEl>
                                          <p:spTgt spid="2"/>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500"/>
                                        <p:tgtEl>
                                          <p:spTgt spid="3"/>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500"/>
                                        <p:tgtEl>
                                          <p:spTgt spid="4"/>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2" presetClass="entr" presetSubtype="4" fill="hold"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11" grpId="0"/>
      <p:bldP spid="12"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 name="矩形 23"/>
          <p:cNvSpPr/>
          <p:nvPr/>
        </p:nvSpPr>
        <p:spPr>
          <a:xfrm>
            <a:off x="2117725" y="1854835"/>
            <a:ext cx="9154795" cy="460375"/>
          </a:xfrm>
          <a:prstGeom prst="rect">
            <a:avLst/>
          </a:prstGeom>
        </p:spPr>
        <p:txBody>
          <a:bodyPr wrap="square">
            <a:spAutoFit/>
          </a:bodyPr>
          <a:lstStyle/>
          <a:p>
            <a:pPr marL="0" marR="0" lvl="0" indent="0" algn="l" defTabSz="91313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chemeClr val="accent6">
                    <a:lumMod val="50000"/>
                  </a:schemeClr>
                </a:solidFill>
                <a:effectLst/>
                <a:uLnTx/>
                <a:uFillTx/>
                <a:latin typeface="宋体" panose="02010600030101010101" pitchFamily="2" charset="-122"/>
                <a:ea typeface="宋体" panose="02010600030101010101" pitchFamily="2" charset="-122"/>
                <a:cs typeface="+mn-cs"/>
              </a:rPr>
              <a:t>新教势力， 路德派，加尔文派（瑞士）和英国的国教影响最大。</a:t>
            </a:r>
          </a:p>
        </p:txBody>
      </p:sp>
      <p:sp>
        <p:nvSpPr>
          <p:cNvPr id="2" name="文本框 1"/>
          <p:cNvSpPr txBox="1"/>
          <p:nvPr/>
        </p:nvSpPr>
        <p:spPr>
          <a:xfrm>
            <a:off x="325120" y="1731645"/>
            <a:ext cx="1792605" cy="521970"/>
          </a:xfrm>
          <a:prstGeom prst="rect">
            <a:avLst/>
          </a:prstGeom>
          <a:noFill/>
        </p:spPr>
        <p:txBody>
          <a:bodyPr wrap="none" rtlCol="0" anchor="t">
            <a:spAutoFit/>
          </a:bodyPr>
          <a:lstStyle/>
          <a:p>
            <a:r>
              <a:rPr lang="en-US" altLang="zh-CN" sz="2800" b="1" noProof="0">
                <a:ln>
                  <a:noFill/>
                </a:ln>
                <a:solidFill>
                  <a:schemeClr val="accent6">
                    <a:lumMod val="50000"/>
                  </a:schemeClr>
                </a:solidFill>
                <a:effectLst/>
                <a:uLnTx/>
                <a:uFillTx/>
                <a:latin typeface="宋体" panose="02010600030101010101" pitchFamily="2" charset="-122"/>
                <a:ea typeface="宋体" panose="02010600030101010101" pitchFamily="2" charset="-122"/>
                <a:sym typeface="+mn-ea"/>
              </a:rPr>
              <a:t>3</a:t>
            </a:r>
            <a:r>
              <a:rPr lang="zh-CN" altLang="en-US" sz="2800" b="1" noProof="0">
                <a:ln>
                  <a:noFill/>
                </a:ln>
                <a:solidFill>
                  <a:schemeClr val="accent6">
                    <a:lumMod val="50000"/>
                  </a:schemeClr>
                </a:solidFill>
                <a:effectLst/>
                <a:uLnTx/>
                <a:uFillTx/>
                <a:latin typeface="宋体" panose="02010600030101010101" pitchFamily="2" charset="-122"/>
                <a:ea typeface="宋体" panose="02010600030101010101" pitchFamily="2" charset="-122"/>
                <a:sym typeface="+mn-ea"/>
              </a:rPr>
              <a:t>、扩展：</a:t>
            </a:r>
          </a:p>
        </p:txBody>
      </p:sp>
      <p:sp>
        <p:nvSpPr>
          <p:cNvPr id="3" name="文本框 2"/>
          <p:cNvSpPr txBox="1"/>
          <p:nvPr/>
        </p:nvSpPr>
        <p:spPr>
          <a:xfrm>
            <a:off x="716280" y="846455"/>
            <a:ext cx="10926445" cy="829945"/>
          </a:xfrm>
          <a:prstGeom prst="rect">
            <a:avLst/>
          </a:prstGeom>
          <a:noFill/>
        </p:spPr>
        <p:txBody>
          <a:bodyPr wrap="square" rtlCol="0" anchor="t">
            <a:spAutoFit/>
          </a:bodyPr>
          <a:lstStyle/>
          <a:p>
            <a:r>
              <a:rPr lang="zh-CN" altLang="en-US" sz="2400" b="1" smtClean="0">
                <a:latin typeface="Calibri"/>
                <a:ea typeface="宋体" panose="02010600030101010101" pitchFamily="2" charset="-122"/>
                <a:sym typeface="+mn-ea"/>
              </a:rPr>
              <a:t>影响：德国</a:t>
            </a:r>
            <a:r>
              <a:rPr lang="zh-CN" altLang="en-US" sz="2400" b="1">
                <a:latin typeface="Calibri"/>
                <a:ea typeface="宋体" panose="02010600030101010101" pitchFamily="2" charset="-122"/>
                <a:sym typeface="+mn-ea"/>
              </a:rPr>
              <a:t>宗教改革确定了“教随国定”</a:t>
            </a:r>
            <a:r>
              <a:rPr lang="zh-CN" altLang="en-US" sz="2400" b="1" smtClean="0">
                <a:latin typeface="Calibri"/>
                <a:ea typeface="宋体" panose="02010600030101010101" pitchFamily="2" charset="-122"/>
                <a:sym typeface="+mn-ea"/>
              </a:rPr>
              <a:t>原则；形成</a:t>
            </a:r>
            <a:r>
              <a:rPr lang="zh-CN" altLang="en-US" sz="2400" b="1">
                <a:latin typeface="Calibri"/>
                <a:ea typeface="宋体" panose="02010600030101010101" pitchFamily="2" charset="-122"/>
                <a:sym typeface="+mn-ea"/>
              </a:rPr>
              <a:t>了路德派新教，并在德国</a:t>
            </a:r>
          </a:p>
          <a:p>
            <a:r>
              <a:rPr lang="zh-CN" altLang="en-US" sz="2400" b="1">
                <a:latin typeface="Calibri"/>
                <a:ea typeface="宋体" panose="02010600030101010101" pitchFamily="2" charset="-122"/>
                <a:sym typeface="+mn-ea"/>
              </a:rPr>
              <a:t>取得合法地位</a:t>
            </a:r>
          </a:p>
        </p:txBody>
      </p:sp>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2020" y="2422525"/>
            <a:ext cx="7809865" cy="4002405"/>
          </a:xfrm>
          <a:prstGeom prst="rect">
            <a:avLst/>
          </a:prstGeom>
          <a:ln>
            <a:noFill/>
          </a:ln>
          <a:effectLst>
            <a:outerShdw blurRad="190500" algn="tl" rotWithShape="0">
              <a:srgbClr val="000000">
                <a:alpha val="70000"/>
              </a:srgbClr>
            </a:outerShdw>
          </a:effectLst>
        </p:spPr>
      </p:pic>
      <p:pic>
        <p:nvPicPr>
          <p:cNvPr id="19" name="图片 77831" descr="马丁 路德（ -）01"/>
          <p:cNvPicPr>
            <a:picLocks noChangeAspect="1"/>
          </p:cNvPicPr>
          <p:nvPr/>
        </p:nvPicPr>
        <p:blipFill>
          <a:blip r:embed="rId3"/>
          <a:stretch>
            <a:fillRect/>
          </a:stretch>
        </p:blipFill>
        <p:spPr>
          <a:xfrm>
            <a:off x="716280" y="2422525"/>
            <a:ext cx="2592070" cy="3874135"/>
          </a:xfrm>
          <a:prstGeom prst="rect">
            <a:avLst/>
          </a:prstGeom>
          <a:noFill/>
          <a:ln w="9525">
            <a:noFill/>
          </a:ln>
        </p:spPr>
      </p:pic>
      <p:sp>
        <p:nvSpPr>
          <p:cNvPr id="4" name="文本框 3"/>
          <p:cNvSpPr txBox="1"/>
          <p:nvPr/>
        </p:nvSpPr>
        <p:spPr>
          <a:xfrm>
            <a:off x="1232535" y="5928360"/>
            <a:ext cx="1332230" cy="368300"/>
          </a:xfrm>
          <a:prstGeom prst="rect">
            <a:avLst/>
          </a:prstGeom>
          <a:solidFill>
            <a:schemeClr val="bg1"/>
          </a:solidFill>
        </p:spPr>
        <p:txBody>
          <a:bodyPr wrap="none" rtlCol="0" anchor="t">
            <a:spAutoFit/>
          </a:bodyPr>
          <a:lstStyle/>
          <a:p>
            <a:r>
              <a:rPr lang="zh-CN" altLang="zh-CN" b="1">
                <a:latin typeface="+mn-ea"/>
                <a:cs typeface="Times New Roman" panose="02020603050405020304" pitchFamily="18" charset="0"/>
                <a:sym typeface="+mn-ea"/>
              </a:rPr>
              <a:t>马丁·路德</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linds(horizontal)">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83515" y="854710"/>
            <a:ext cx="11824970" cy="1814830"/>
          </a:xfrm>
          <a:prstGeom prst="rect">
            <a:avLst/>
          </a:prstGeom>
          <a:noFill/>
        </p:spPr>
        <p:txBody>
          <a:bodyPr wrap="square" rtlCol="0" anchor="t">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lang="en-US" altLang="zh-CN" sz="2800" b="1">
                <a:ln>
                  <a:noFill/>
                </a:ln>
                <a:effectLst/>
                <a:uLnTx/>
                <a:uFillTx/>
                <a:latin typeface="楷体" panose="02010609060101010101" charset="-122"/>
                <a:ea typeface="楷体" panose="02010609060101010101" charset="-122"/>
                <a:cs typeface="楷体" panose="02010609060101010101" charset="-122"/>
                <a:sym typeface="+mn-ea"/>
              </a:rPr>
              <a:t>   </a:t>
            </a:r>
            <a:r>
              <a:rPr lang="zh-CN" altLang="en-US" sz="2800" b="1">
                <a:ln>
                  <a:noFill/>
                </a:ln>
                <a:effectLst/>
                <a:uLnTx/>
                <a:uFillTx/>
                <a:latin typeface="楷体" panose="02010609060101010101" charset="-122"/>
                <a:ea typeface="楷体" panose="02010609060101010101" charset="-122"/>
                <a:cs typeface="楷体" panose="02010609060101010101" charset="-122"/>
                <a:sym typeface="+mn-ea"/>
              </a:rPr>
              <a:t>材料：宗教改革有助于</a:t>
            </a:r>
            <a:r>
              <a:rPr lang="zh-CN" altLang="en-US" sz="2800" b="1">
                <a:ln>
                  <a:noFill/>
                </a:ln>
                <a:solidFill>
                  <a:srgbClr val="FF0000"/>
                </a:solidFill>
                <a:effectLst/>
                <a:uLnTx/>
                <a:uFillTx/>
                <a:latin typeface="楷体" panose="02010609060101010101" charset="-122"/>
                <a:ea typeface="楷体" panose="02010609060101010101" charset="-122"/>
                <a:cs typeface="楷体" panose="02010609060101010101" charset="-122"/>
                <a:sym typeface="+mn-ea"/>
              </a:rPr>
              <a:t>西欧文明</a:t>
            </a:r>
            <a:r>
              <a:rPr lang="zh-CN" altLang="en-US" sz="2800" b="1">
                <a:ln>
                  <a:noFill/>
                </a:ln>
                <a:effectLst/>
                <a:uLnTx/>
                <a:uFillTx/>
                <a:latin typeface="楷体" panose="02010609060101010101" charset="-122"/>
                <a:ea typeface="楷体" panose="02010609060101010101" charset="-122"/>
                <a:cs typeface="楷体" panose="02010609060101010101" charset="-122"/>
                <a:sym typeface="+mn-ea"/>
              </a:rPr>
              <a:t>的现代化。当时，</a:t>
            </a:r>
            <a:r>
              <a:rPr lang="zh-CN" altLang="en-US" sz="2800" b="1">
                <a:ln>
                  <a:noFill/>
                </a:ln>
                <a:solidFill>
                  <a:srgbClr val="FF0000"/>
                </a:solidFill>
                <a:effectLst/>
                <a:uLnTx/>
                <a:uFillTx/>
                <a:latin typeface="楷体" panose="02010609060101010101" charset="-122"/>
                <a:ea typeface="楷体" panose="02010609060101010101" charset="-122"/>
                <a:cs typeface="楷体" panose="02010609060101010101" charset="-122"/>
                <a:sym typeface="+mn-ea"/>
              </a:rPr>
              <a:t>识字</a:t>
            </a:r>
            <a:r>
              <a:rPr lang="zh-CN" altLang="en-US" sz="2800" b="1">
                <a:ln>
                  <a:noFill/>
                </a:ln>
                <a:effectLst/>
                <a:uLnTx/>
                <a:uFillTx/>
                <a:latin typeface="楷体" panose="02010609060101010101" charset="-122"/>
                <a:ea typeface="楷体" panose="02010609060101010101" charset="-122"/>
                <a:cs typeface="楷体" panose="02010609060101010101" charset="-122"/>
                <a:sym typeface="+mn-ea"/>
              </a:rPr>
              <a:t>率提高，</a:t>
            </a:r>
            <a:r>
              <a:rPr lang="zh-CN" altLang="en-US" sz="2800" b="1">
                <a:ln>
                  <a:noFill/>
                </a:ln>
                <a:solidFill>
                  <a:srgbClr val="FF0000"/>
                </a:solidFill>
                <a:effectLst/>
                <a:uLnTx/>
                <a:uFillTx/>
                <a:latin typeface="楷体" panose="02010609060101010101" charset="-122"/>
                <a:ea typeface="楷体" panose="02010609060101010101" charset="-122"/>
                <a:cs typeface="楷体" panose="02010609060101010101" charset="-122"/>
                <a:sym typeface="+mn-ea"/>
              </a:rPr>
              <a:t>思想</a:t>
            </a:r>
            <a:r>
              <a:rPr lang="zh-CN" altLang="en-US" sz="2800" b="1">
                <a:ln>
                  <a:noFill/>
                </a:ln>
                <a:effectLst/>
                <a:uLnTx/>
                <a:uFillTx/>
                <a:latin typeface="楷体" panose="02010609060101010101" charset="-122"/>
                <a:ea typeface="楷体" panose="02010609060101010101" charset="-122"/>
                <a:cs typeface="楷体" panose="02010609060101010101" charset="-122"/>
                <a:sym typeface="+mn-ea"/>
              </a:rPr>
              <a:t>十分活跃；</a:t>
            </a:r>
            <a:r>
              <a:rPr lang="zh-CN" altLang="en-US" sz="2800" b="1">
                <a:ln>
                  <a:noFill/>
                </a:ln>
                <a:solidFill>
                  <a:srgbClr val="FF0000"/>
                </a:solidFill>
                <a:effectLst/>
                <a:uLnTx/>
                <a:uFillTx/>
                <a:latin typeface="楷体" panose="02010609060101010101" charset="-122"/>
                <a:ea typeface="楷体" panose="02010609060101010101" charset="-122"/>
                <a:cs typeface="楷体" panose="02010609060101010101" charset="-122"/>
                <a:sym typeface="+mn-ea"/>
              </a:rPr>
              <a:t>民众觉醒和参政</a:t>
            </a:r>
            <a:r>
              <a:rPr lang="zh-CN" altLang="en-US" sz="2800" b="1">
                <a:ln>
                  <a:noFill/>
                </a:ln>
                <a:effectLst/>
                <a:uLnTx/>
                <a:uFillTx/>
                <a:latin typeface="楷体" panose="02010609060101010101" charset="-122"/>
                <a:ea typeface="楷体" panose="02010609060101010101" charset="-122"/>
                <a:cs typeface="楷体" panose="02010609060101010101" charset="-122"/>
                <a:sym typeface="+mn-ea"/>
              </a:rPr>
              <a:t>的程度是欧亚大陆其他地区无法比拟的。世俗当局控制着神职人员的任命和教会的财务。宗教改革的直接和决定性的遗产是</a:t>
            </a:r>
            <a:r>
              <a:rPr lang="zh-CN" altLang="en-US" sz="2800" b="1">
                <a:ln>
                  <a:noFill/>
                </a:ln>
                <a:solidFill>
                  <a:srgbClr val="FF0000"/>
                </a:solidFill>
                <a:effectLst/>
                <a:uLnTx/>
                <a:uFillTx/>
                <a:latin typeface="楷体" panose="02010609060101010101" charset="-122"/>
                <a:ea typeface="楷体" panose="02010609060101010101" charset="-122"/>
                <a:cs typeface="楷体" panose="02010609060101010101" charset="-122"/>
                <a:sym typeface="+mn-ea"/>
              </a:rPr>
              <a:t>权力由教会向政府的转移</a:t>
            </a:r>
            <a:r>
              <a:rPr lang="zh-CN" altLang="en-US" sz="2800" b="1">
                <a:ln>
                  <a:noFill/>
                </a:ln>
                <a:effectLst/>
                <a:uLnTx/>
                <a:uFillTx/>
                <a:latin typeface="楷体" panose="02010609060101010101" charset="-122"/>
                <a:ea typeface="楷体" panose="02010609060101010101" charset="-122"/>
                <a:cs typeface="楷体" panose="02010609060101010101" charset="-122"/>
                <a:sym typeface="+mn-ea"/>
              </a:rPr>
              <a:t>。</a:t>
            </a:r>
            <a:r>
              <a:rPr lang="en-US" altLang="zh-CN" sz="2800" b="1">
                <a:ln>
                  <a:noFill/>
                </a:ln>
                <a:effectLst/>
                <a:uLnTx/>
                <a:uFillTx/>
                <a:latin typeface="楷体" panose="02010609060101010101" charset="-122"/>
                <a:ea typeface="楷体" panose="02010609060101010101" charset="-122"/>
                <a:cs typeface="楷体" panose="02010609060101010101" charset="-122"/>
                <a:sym typeface="+mn-ea"/>
              </a:rPr>
              <a:t>——</a:t>
            </a:r>
            <a:r>
              <a:rPr lang="zh-CN" altLang="en-US" sz="2800" b="1">
                <a:ln>
                  <a:noFill/>
                </a:ln>
                <a:effectLst/>
                <a:uLnTx/>
                <a:uFillTx/>
                <a:latin typeface="楷体" panose="02010609060101010101" charset="-122"/>
                <a:ea typeface="楷体" panose="02010609060101010101" charset="-122"/>
                <a:cs typeface="楷体" panose="02010609060101010101" charset="-122"/>
                <a:sym typeface="+mn-ea"/>
              </a:rPr>
              <a:t>斯塔夫里阿诺斯《全球通史</a:t>
            </a:r>
            <a:r>
              <a:rPr lang="zh-CN" altLang="en-US" sz="2000" b="1">
                <a:ln>
                  <a:noFill/>
                </a:ln>
                <a:effectLst/>
                <a:uLnTx/>
                <a:uFillTx/>
                <a:latin typeface="楷体" panose="02010609060101010101" charset="-122"/>
                <a:ea typeface="楷体" panose="02010609060101010101" charset="-122"/>
                <a:cs typeface="楷体" panose="02010609060101010101" charset="-122"/>
                <a:sym typeface="+mn-ea"/>
              </a:rPr>
              <a:t>》</a:t>
            </a:r>
          </a:p>
        </p:txBody>
      </p:sp>
      <p:sp>
        <p:nvSpPr>
          <p:cNvPr id="3" name="文本框 2"/>
          <p:cNvSpPr txBox="1"/>
          <p:nvPr/>
        </p:nvSpPr>
        <p:spPr>
          <a:xfrm>
            <a:off x="366395" y="3392170"/>
            <a:ext cx="5183505" cy="1938020"/>
          </a:xfrm>
          <a:prstGeom prst="rect">
            <a:avLst/>
          </a:prstGeom>
          <a:noFill/>
        </p:spPr>
        <p:txBody>
          <a:bodyPr wrap="square" rtlCol="0" anchor="t">
            <a:spAutoFit/>
          </a:bodyPr>
          <a:lstStyle/>
          <a:p>
            <a:pPr marR="0" defTabSz="914400"/>
            <a:r>
              <a:rPr lang="en-US" altLang="zh-CN" sz="2400" b="1">
                <a:latin typeface="黑体" panose="02010609060101010101" pitchFamily="2" charset="-122"/>
                <a:ea typeface="黑体" panose="02010609060101010101" pitchFamily="2" charset="-122"/>
                <a:sym typeface="+mn-ea"/>
              </a:rPr>
              <a:t>   </a:t>
            </a:r>
            <a:r>
              <a:rPr lang="zh-CN" altLang="en-US" sz="2400" b="1">
                <a:latin typeface="黑体" panose="02010609060101010101" pitchFamily="2" charset="-122"/>
                <a:ea typeface="黑体" panose="02010609060101010101" pitchFamily="2" charset="-122"/>
                <a:sym typeface="+mn-ea"/>
              </a:rPr>
              <a:t>（</a:t>
            </a:r>
            <a:r>
              <a:rPr lang="en-US" altLang="zh-CN" sz="2400" b="1">
                <a:latin typeface="黑体" panose="02010609060101010101" pitchFamily="2" charset="-122"/>
                <a:ea typeface="黑体" panose="02010609060101010101" pitchFamily="2" charset="-122"/>
                <a:sym typeface="+mn-ea"/>
              </a:rPr>
              <a:t>1</a:t>
            </a:r>
            <a:r>
              <a:rPr lang="zh-CN" altLang="en-US" sz="2400" b="1">
                <a:latin typeface="黑体" panose="02010609060101010101" pitchFamily="2" charset="-122"/>
                <a:ea typeface="黑体" panose="02010609060101010101" pitchFamily="2" charset="-122"/>
                <a:sym typeface="+mn-ea"/>
              </a:rPr>
              <a:t>）</a:t>
            </a:r>
            <a:r>
              <a:rPr lang="zh-CN" altLang="zh-CN" sz="2400" b="1">
                <a:latin typeface="黑体" panose="02010609060101010101" pitchFamily="2" charset="-122"/>
                <a:ea typeface="黑体" panose="02010609060101010101" pitchFamily="2" charset="-122"/>
                <a:sym typeface="+mn-ea"/>
              </a:rPr>
              <a:t>进一步解放了人们的思想，传播发展人文主义，有利于欧洲资本主义经济发展</a:t>
            </a:r>
            <a:endParaRPr kumimoji="0" lang="zh-CN" altLang="zh-CN" sz="2400" b="1" kern="1200" cap="none" spc="0" normalizeH="0" baseline="0" noProof="1">
              <a:latin typeface="黑体" pitchFamily="2" charset="-122"/>
              <a:ea typeface="黑体" pitchFamily="2" charset="-122"/>
              <a:cs typeface="+mn-cs"/>
              <a:sym typeface="+mn-ea"/>
            </a:endParaRPr>
          </a:p>
          <a:p>
            <a:pPr marR="0" defTabSz="914400"/>
            <a:r>
              <a:rPr lang="zh-CN" altLang="zh-CN" sz="2400" b="1">
                <a:latin typeface="黑体" panose="02010609060101010101" pitchFamily="2" charset="-122"/>
                <a:ea typeface="黑体" panose="02010609060101010101" pitchFamily="2" charset="-122"/>
                <a:sym typeface="+mn-ea"/>
              </a:rPr>
              <a:t>  （</a:t>
            </a:r>
            <a:r>
              <a:rPr lang="en-US" altLang="zh-CN" sz="2400" b="1">
                <a:latin typeface="黑体" panose="02010609060101010101" pitchFamily="2" charset="-122"/>
                <a:ea typeface="黑体" panose="02010609060101010101" pitchFamily="2" charset="-122"/>
                <a:sym typeface="+mn-ea"/>
              </a:rPr>
              <a:t>2</a:t>
            </a:r>
            <a:r>
              <a:rPr lang="zh-CN" altLang="en-US" sz="2400" b="1">
                <a:latin typeface="黑体" panose="02010609060101010101" pitchFamily="2" charset="-122"/>
                <a:ea typeface="黑体" panose="02010609060101010101" pitchFamily="2" charset="-122"/>
                <a:sym typeface="+mn-ea"/>
              </a:rPr>
              <a:t>）</a:t>
            </a:r>
            <a:r>
              <a:rPr lang="zh-CN" altLang="zh-CN" sz="2400" b="1">
                <a:latin typeface="黑体" panose="02010609060101010101" pitchFamily="2" charset="-122"/>
                <a:ea typeface="黑体" panose="02010609060101010101" pitchFamily="2" charset="-122"/>
                <a:sym typeface="+mn-ea"/>
              </a:rPr>
              <a:t>推动文化教育事业</a:t>
            </a:r>
            <a:endParaRPr kumimoji="0" lang="zh-CN" altLang="zh-CN" sz="2400" b="1" kern="1200" cap="none" spc="0" normalizeH="0" baseline="0" noProof="1">
              <a:latin typeface="黑体" panose="02010609060101010101" pitchFamily="2" charset="-122"/>
              <a:ea typeface="黑体" panose="02010609060101010101" pitchFamily="2" charset="-122"/>
              <a:cs typeface="+mn-cs"/>
              <a:sym typeface="+mn-ea"/>
            </a:endParaRPr>
          </a:p>
          <a:p>
            <a:pPr marR="0" defTabSz="914400"/>
            <a:r>
              <a:rPr lang="zh-CN" altLang="zh-CN" sz="2400" b="1">
                <a:latin typeface="黑体" panose="02010609060101010101" pitchFamily="2" charset="-122"/>
                <a:ea typeface="黑体" panose="02010609060101010101" pitchFamily="2" charset="-122"/>
                <a:sym typeface="+mn-ea"/>
              </a:rPr>
              <a:t>  （</a:t>
            </a:r>
            <a:r>
              <a:rPr lang="en-US" altLang="zh-CN" sz="2400" b="1">
                <a:latin typeface="黑体" panose="02010609060101010101" pitchFamily="2" charset="-122"/>
                <a:ea typeface="黑体" panose="02010609060101010101" pitchFamily="2" charset="-122"/>
                <a:sym typeface="+mn-ea"/>
              </a:rPr>
              <a:t>3</a:t>
            </a:r>
            <a:r>
              <a:rPr lang="zh-CN" altLang="en-US" sz="2400" b="1">
                <a:latin typeface="黑体" panose="02010609060101010101" pitchFamily="2" charset="-122"/>
                <a:ea typeface="黑体" panose="02010609060101010101" pitchFamily="2" charset="-122"/>
                <a:sym typeface="+mn-ea"/>
              </a:rPr>
              <a:t>）</a:t>
            </a:r>
            <a:r>
              <a:rPr lang="zh-CN" altLang="zh-CN" sz="2400" b="1">
                <a:latin typeface="黑体" panose="02010609060101010101" pitchFamily="2" charset="-122"/>
                <a:ea typeface="黑体" panose="02010609060101010101" pitchFamily="2" charset="-122"/>
                <a:sym typeface="+mn-ea"/>
              </a:rPr>
              <a:t>推动了欧洲民族国家的形成</a:t>
            </a:r>
          </a:p>
        </p:txBody>
      </p:sp>
      <p:pic>
        <p:nvPicPr>
          <p:cNvPr id="31746" name="Picture 2" descr="https://timgsa.baidu.com/timg?image&amp;quality=80&amp;size=b9999_10000&amp;sec=1582616716549&amp;di=6a6db6c76b5d88bafbda1feb2ba58758&amp;imgtype=0&amp;src=http%3A%2F%2Fc.hiphotos.baidu.com%2Fbaike%2Fpic%2Fitem%2F3812b31bb051f819642d165dd3b44aed2e73e799.jpg"/>
          <p:cNvPicPr>
            <a:picLocks noChangeAspect="1"/>
          </p:cNvPicPr>
          <p:nvPr/>
        </p:nvPicPr>
        <p:blipFill>
          <a:blip r:embed="rId2"/>
          <a:stretch>
            <a:fillRect/>
          </a:stretch>
        </p:blipFill>
        <p:spPr>
          <a:xfrm>
            <a:off x="5964555" y="2932430"/>
            <a:ext cx="5601335" cy="2456815"/>
          </a:xfrm>
          <a:prstGeom prst="rect">
            <a:avLst/>
          </a:prstGeom>
          <a:noFill/>
          <a:ln w="9525">
            <a:noFill/>
          </a:ln>
        </p:spPr>
      </p:pic>
      <p:sp>
        <p:nvSpPr>
          <p:cNvPr id="4" name="文本框 3"/>
          <p:cNvSpPr txBox="1"/>
          <p:nvPr/>
        </p:nvSpPr>
        <p:spPr>
          <a:xfrm>
            <a:off x="3215640" y="332740"/>
            <a:ext cx="1792605" cy="521970"/>
          </a:xfrm>
          <a:prstGeom prst="rect">
            <a:avLst/>
          </a:prstGeom>
          <a:noFill/>
        </p:spPr>
        <p:txBody>
          <a:bodyPr wrap="none" rtlCol="0" anchor="t">
            <a:spAutoFit/>
          </a:bodyPr>
          <a:lstStyle/>
          <a:p>
            <a:r>
              <a:rPr lang="en-US" altLang="zh-CN" sz="2800" b="1" noProof="0">
                <a:ln>
                  <a:noFill/>
                </a:ln>
                <a:solidFill>
                  <a:schemeClr val="accent6">
                    <a:lumMod val="50000"/>
                  </a:schemeClr>
                </a:solidFill>
                <a:effectLst/>
                <a:uLnTx/>
                <a:uFillTx/>
                <a:latin typeface="宋体" panose="02010600030101010101" pitchFamily="2" charset="-122"/>
                <a:ea typeface="宋体" panose="02010600030101010101" pitchFamily="2" charset="-122"/>
                <a:sym typeface="+mn-ea"/>
              </a:rPr>
              <a:t>4</a:t>
            </a:r>
            <a:r>
              <a:rPr lang="zh-CN" altLang="en-US" sz="2800" b="1" noProof="0">
                <a:ln>
                  <a:noFill/>
                </a:ln>
                <a:solidFill>
                  <a:schemeClr val="accent6">
                    <a:lumMod val="50000"/>
                  </a:schemeClr>
                </a:solidFill>
                <a:effectLst/>
                <a:uLnTx/>
                <a:uFillTx/>
                <a:latin typeface="宋体" panose="02010600030101010101" pitchFamily="2" charset="-122"/>
                <a:ea typeface="宋体" panose="02010600030101010101" pitchFamily="2" charset="-122"/>
                <a:sym typeface="+mn-ea"/>
              </a:rPr>
              <a:t>、影响：</a:t>
            </a:r>
          </a:p>
        </p:txBody>
      </p:sp>
      <p:sp>
        <p:nvSpPr>
          <p:cNvPr id="5" name="文本框 4"/>
          <p:cNvSpPr txBox="1"/>
          <p:nvPr/>
        </p:nvSpPr>
        <p:spPr>
          <a:xfrm>
            <a:off x="367030" y="2562225"/>
            <a:ext cx="5033645" cy="829945"/>
          </a:xfrm>
          <a:prstGeom prst="rect">
            <a:avLst/>
          </a:prstGeom>
          <a:noFill/>
        </p:spPr>
        <p:txBody>
          <a:bodyPr wrap="square" rtlCol="0">
            <a:spAutoFit/>
          </a:bodyPr>
          <a:lstStyle/>
          <a:p>
            <a:r>
              <a:rPr lang="zh-CN" altLang="en-US" sz="2400" b="1"/>
              <a:t>根据材料并结合所学知识，分析德意志宗教改革的影响。</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802005" y="662305"/>
            <a:ext cx="7985125" cy="521970"/>
          </a:xfrm>
          <a:prstGeom prst="rect">
            <a:avLst/>
          </a:prstGeom>
          <a:noFill/>
        </p:spPr>
        <p:txBody>
          <a:bodyPr wrap="none" rtlCol="0" anchor="t">
            <a:spAutoFit/>
          </a:bodyPr>
          <a:lstStyle/>
          <a:p>
            <a:pPr algn="l"/>
            <a:r>
              <a:rPr lang="zh-CN" altLang="en-US" sz="2800" b="1">
                <a:ln>
                  <a:noFill/>
                </a:ln>
                <a:solidFill>
                  <a:schemeClr val="tx1"/>
                </a:solidFill>
                <a:effectLst/>
                <a:uLnTx/>
                <a:uFillTx/>
                <a:latin typeface="华文楷体" panose="02010600040101010101" charset="-122"/>
                <a:ea typeface="华文楷体" panose="02010600040101010101" charset="-122"/>
                <a:cs typeface="华文楷体" panose="02010600040101010101" charset="-122"/>
                <a:sym typeface="+mn-ea"/>
              </a:rPr>
              <a:t>三、仰望耀眼星空</a:t>
            </a:r>
            <a:r>
              <a:rPr lang="en-US" altLang="zh-CN" sz="2800" b="1">
                <a:ln>
                  <a:noFill/>
                </a:ln>
                <a:solidFill>
                  <a:schemeClr val="tx1"/>
                </a:solidFill>
                <a:effectLst/>
                <a:uLnTx/>
                <a:uFillTx/>
                <a:latin typeface="华文楷体" panose="02010600040101010101" charset="-122"/>
                <a:ea typeface="华文楷体" panose="02010600040101010101" charset="-122"/>
                <a:cs typeface="华文楷体" panose="02010600040101010101" charset="-122"/>
                <a:sym typeface="+mn-ea"/>
              </a:rPr>
              <a:t>——</a:t>
            </a:r>
            <a:r>
              <a:rPr lang="zh-CN" altLang="en-US" sz="2800" b="1">
                <a:ln>
                  <a:noFill/>
                </a:ln>
                <a:solidFill>
                  <a:schemeClr val="tx1"/>
                </a:solidFill>
                <a:effectLst/>
                <a:uLnTx/>
                <a:uFillTx/>
                <a:latin typeface="华文楷体" panose="02010600040101010101" charset="-122"/>
                <a:ea typeface="华文楷体" panose="02010600040101010101" charset="-122"/>
                <a:cs typeface="华文楷体" panose="02010600040101010101" charset="-122"/>
                <a:sym typeface="+mn-ea"/>
              </a:rPr>
              <a:t>科学革命</a:t>
            </a:r>
            <a:r>
              <a:rPr lang="zh-CN" altLang="en-US" sz="2800" b="1">
                <a:solidFill>
                  <a:schemeClr val="tx1"/>
                </a:solidFill>
                <a:latin typeface="华文新魏" panose="02010800040101010101" pitchFamily="2" charset="-122"/>
                <a:ea typeface="华文新魏" panose="02010800040101010101" pitchFamily="2" charset="-122"/>
                <a:cs typeface="Times New Roman" panose="02020603050405020304" pitchFamily="18" charset="0"/>
                <a:sym typeface="+mn-ea"/>
              </a:rPr>
              <a:t>（</a:t>
            </a:r>
            <a:r>
              <a:rPr lang="en-US" altLang="zh-CN" sz="2800">
                <a:solidFill>
                  <a:schemeClr val="tx1"/>
                </a:solidFill>
                <a:latin typeface="Tahoma" panose="020b0604030504040204" pitchFamily="34" charset="0"/>
                <a:ea typeface="仿宋" panose="02010609060101010101" pitchFamily="49" charset="-122"/>
                <a:cs typeface="Times New Roman" panose="02020603050405020304" pitchFamily="18" charset="0"/>
                <a:sym typeface="+mn-ea"/>
              </a:rPr>
              <a:t> </a:t>
            </a:r>
            <a:r>
              <a:rPr lang="en-US" altLang="zh-CN" sz="2800" b="1">
                <a:solidFill>
                  <a:schemeClr val="tx1"/>
                </a:solidFill>
                <a:latin typeface="华文新魏" panose="02010800040101010101" pitchFamily="2" charset="-122"/>
                <a:ea typeface="华文新魏" panose="02010800040101010101" pitchFamily="2" charset="-122"/>
                <a:cs typeface="Times New Roman" panose="02020603050405020304" pitchFamily="18" charset="0"/>
                <a:sym typeface="+mn-ea"/>
              </a:rPr>
              <a:t>16</a:t>
            </a:r>
            <a:r>
              <a:rPr lang="zh-CN" altLang="zh-CN" sz="2800" b="1">
                <a:solidFill>
                  <a:schemeClr val="tx1"/>
                </a:solidFill>
                <a:latin typeface="华文新魏" panose="02010800040101010101" pitchFamily="2" charset="-122"/>
                <a:ea typeface="华文新魏" panose="02010800040101010101" pitchFamily="2" charset="-122"/>
                <a:cs typeface="Times New Roman" panose="02020603050405020304" pitchFamily="18" charset="0"/>
                <a:sym typeface="+mn-ea"/>
              </a:rPr>
              <a:t>—</a:t>
            </a:r>
            <a:r>
              <a:rPr lang="en-US" altLang="zh-CN" sz="2800" b="1">
                <a:solidFill>
                  <a:schemeClr val="tx1"/>
                </a:solidFill>
                <a:latin typeface="华文新魏" panose="02010800040101010101" pitchFamily="2" charset="-122"/>
                <a:ea typeface="华文新魏" panose="02010800040101010101" pitchFamily="2" charset="-122"/>
                <a:cs typeface="Times New Roman" panose="02020603050405020304" pitchFamily="18" charset="0"/>
                <a:sym typeface="+mn-ea"/>
              </a:rPr>
              <a:t>17</a:t>
            </a:r>
            <a:r>
              <a:rPr lang="zh-CN" altLang="zh-CN" sz="2800" b="1">
                <a:solidFill>
                  <a:schemeClr val="tx1"/>
                </a:solidFill>
                <a:latin typeface="华文新魏" panose="02010800040101010101" pitchFamily="2" charset="-122"/>
                <a:ea typeface="华文新魏" panose="02010800040101010101" pitchFamily="2" charset="-122"/>
                <a:cs typeface="Times New Roman" panose="02020603050405020304" pitchFamily="18" charset="0"/>
                <a:sym typeface="+mn-ea"/>
              </a:rPr>
              <a:t>世纪 </a:t>
            </a:r>
            <a:r>
              <a:rPr lang="zh-CN" altLang="en-US" sz="2800" b="1">
                <a:solidFill>
                  <a:schemeClr val="tx1"/>
                </a:solidFill>
                <a:latin typeface="华文新魏" panose="02010800040101010101" pitchFamily="2" charset="-122"/>
                <a:ea typeface="华文新魏" panose="02010800040101010101" pitchFamily="2" charset="-122"/>
                <a:cs typeface="Times New Roman" panose="02020603050405020304" pitchFamily="18" charset="0"/>
                <a:sym typeface="+mn-ea"/>
              </a:rPr>
              <a:t>）</a:t>
            </a:r>
            <a:endParaRPr lang="zh-CN" altLang="en-US" sz="2800" b="1">
              <a:ln>
                <a:noFill/>
              </a:ln>
              <a:solidFill>
                <a:schemeClr val="tx1"/>
              </a:solidFill>
              <a:effectLst/>
              <a:uLnTx/>
              <a:uFillTx/>
              <a:latin typeface="华文新魏" panose="02010800040101010101" pitchFamily="2" charset="-122"/>
              <a:ea typeface="华文新魏" panose="02010800040101010101" pitchFamily="2" charset="-122"/>
              <a:cs typeface="Times New Roman" panose="02020603050405020304" pitchFamily="18" charset="0"/>
              <a:sym typeface="+mn-ea"/>
            </a:endParaRPr>
          </a:p>
        </p:txBody>
      </p:sp>
      <p:sp>
        <p:nvSpPr>
          <p:cNvPr id="32770" name="文本框 99"/>
          <p:cNvSpPr txBox="1"/>
          <p:nvPr/>
        </p:nvSpPr>
        <p:spPr>
          <a:xfrm>
            <a:off x="349885" y="1301115"/>
            <a:ext cx="11482070" cy="953135"/>
          </a:xfrm>
          <a:prstGeom prst="rect">
            <a:avLst/>
          </a:prstGeom>
          <a:noFill/>
          <a:ln w="9525">
            <a:noFill/>
          </a:ln>
        </p:spPr>
        <p:txBody>
          <a:bodyPr wrap="square" anchor="t">
            <a:spAutoFit/>
          </a:bodyPr>
          <a:lstStyle/>
          <a:p>
            <a:r>
              <a:rPr lang="zh-CN" altLang="en-US" sz="2800" b="1">
                <a:solidFill>
                  <a:srgbClr val="231F20"/>
                </a:solidFill>
                <a:latin typeface="楷体" panose="02010609060101010101" charset="-122"/>
                <a:ea typeface="楷体" panose="02010609060101010101" charset="-122"/>
              </a:rPr>
              <a:t>科学革命：</a:t>
            </a:r>
            <a:r>
              <a:rPr lang="en-US" altLang="zh-CN" sz="2800" b="1">
                <a:solidFill>
                  <a:srgbClr val="231F20"/>
                </a:solidFill>
                <a:latin typeface="楷体" panose="02010609060101010101" charset="-122"/>
                <a:ea typeface="楷体" panose="02010609060101010101" charset="-122"/>
              </a:rPr>
              <a:t>16—17 </a:t>
            </a:r>
            <a:r>
              <a:rPr lang="zh-CN" altLang="zh-CN" sz="2800" b="1">
                <a:solidFill>
                  <a:srgbClr val="231F20"/>
                </a:solidFill>
                <a:latin typeface="楷体" panose="02010609060101010101" charset="-122"/>
                <a:ea typeface="楷体" panose="02010609060101010101" charset="-122"/>
              </a:rPr>
              <a:t>世纪，欧洲的自然科学研究取得重大突破，近代科学兴起。</a:t>
            </a:r>
            <a:endParaRPr lang="zh-CN" altLang="en-US" sz="2800" b="1">
              <a:latin typeface="楷体" charset="-122"/>
              <a:ea typeface="楷体" panose="02010609060101010101" charset="-122"/>
            </a:endParaRPr>
          </a:p>
        </p:txBody>
      </p:sp>
      <p:grpSp>
        <p:nvGrpSpPr>
          <p:cNvPr id="8" name="组合 7"/>
          <p:cNvGrpSpPr/>
          <p:nvPr/>
        </p:nvGrpSpPr>
        <p:grpSpPr>
          <a:xfrm>
            <a:off x="1709420" y="2021840"/>
            <a:ext cx="2085975" cy="3733800"/>
            <a:chOff x="1051" y="2934"/>
            <a:chExt cx="3284" cy="5880"/>
          </a:xfrm>
        </p:grpSpPr>
        <p:pic>
          <p:nvPicPr>
            <p:cNvPr id="27" name="图片 27"/>
            <p:cNvPicPr>
              <a:picLocks noChangeAspect="1"/>
            </p:cNvPicPr>
            <p:nvPr/>
          </p:nvPicPr>
          <p:blipFill>
            <a:blip r:embed="rId2"/>
            <a:stretch>
              <a:fillRect/>
            </a:stretch>
          </p:blipFill>
          <p:spPr>
            <a:xfrm>
              <a:off x="1051" y="2934"/>
              <a:ext cx="3284" cy="4432"/>
            </a:xfrm>
            <a:prstGeom prst="roundRect">
              <a:avLst/>
            </a:prstGeom>
            <a:noFill/>
            <a:ln>
              <a:noFill/>
            </a:ln>
          </p:spPr>
        </p:pic>
        <p:sp>
          <p:nvSpPr>
            <p:cNvPr id="32773" name="文本框 2"/>
            <p:cNvSpPr txBox="1"/>
            <p:nvPr/>
          </p:nvSpPr>
          <p:spPr>
            <a:xfrm>
              <a:off x="1246" y="7508"/>
              <a:ext cx="3089" cy="1307"/>
            </a:xfrm>
            <a:prstGeom prst="rect">
              <a:avLst/>
            </a:prstGeom>
            <a:noFill/>
            <a:ln w="9525">
              <a:noFill/>
            </a:ln>
          </p:spPr>
          <p:txBody>
            <a:bodyPr anchor="t">
              <a:spAutoFit/>
            </a:bodyPr>
            <a:lstStyle/>
            <a:p>
              <a:r>
                <a:rPr lang="en-US" altLang="zh-CN" sz="2400" b="1">
                  <a:latin typeface="楷体" panose="02010609060101010101" charset="-122"/>
                  <a:ea typeface="楷体" panose="02010609060101010101" charset="-122"/>
                </a:rPr>
                <a:t>  </a:t>
              </a:r>
              <a:r>
                <a:rPr lang="zh-CN" altLang="en-US" sz="2400" b="1">
                  <a:latin typeface="楷体" panose="02010609060101010101" charset="-122"/>
                  <a:ea typeface="楷体" panose="02010609060101010101" charset="-122"/>
                </a:rPr>
                <a:t>哥白尼</a:t>
              </a:r>
            </a:p>
            <a:p>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日心说</a:t>
              </a:r>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 </a:t>
              </a:r>
            </a:p>
          </p:txBody>
        </p:sp>
      </p:grpSp>
      <p:grpSp>
        <p:nvGrpSpPr>
          <p:cNvPr id="9" name="组合 8"/>
          <p:cNvGrpSpPr/>
          <p:nvPr/>
        </p:nvGrpSpPr>
        <p:grpSpPr>
          <a:xfrm>
            <a:off x="4328160" y="1969135"/>
            <a:ext cx="2936875" cy="3733800"/>
            <a:chOff x="5144" y="2934"/>
            <a:chExt cx="4626" cy="5880"/>
          </a:xfrm>
        </p:grpSpPr>
        <p:pic>
          <p:nvPicPr>
            <p:cNvPr id="26" name="图片 26"/>
            <p:cNvPicPr>
              <a:picLocks noChangeAspect="1"/>
            </p:cNvPicPr>
            <p:nvPr/>
          </p:nvPicPr>
          <p:blipFill>
            <a:blip r:embed="rId3"/>
            <a:stretch>
              <a:fillRect/>
            </a:stretch>
          </p:blipFill>
          <p:spPr>
            <a:xfrm>
              <a:off x="5434" y="2934"/>
              <a:ext cx="3285" cy="4432"/>
            </a:xfrm>
            <a:prstGeom prst="roundRect">
              <a:avLst/>
            </a:prstGeom>
            <a:noFill/>
            <a:ln>
              <a:noFill/>
            </a:ln>
          </p:spPr>
        </p:pic>
        <p:sp>
          <p:nvSpPr>
            <p:cNvPr id="32776" name="文本框 3"/>
            <p:cNvSpPr txBox="1"/>
            <p:nvPr/>
          </p:nvSpPr>
          <p:spPr>
            <a:xfrm>
              <a:off x="5144" y="7508"/>
              <a:ext cx="4626" cy="1307"/>
            </a:xfrm>
            <a:prstGeom prst="rect">
              <a:avLst/>
            </a:prstGeom>
            <a:noFill/>
            <a:ln w="9525">
              <a:noFill/>
            </a:ln>
          </p:spPr>
          <p:txBody>
            <a:bodyPr wrap="none" anchor="t">
              <a:spAutoFit/>
            </a:bodyPr>
            <a:lstStyle/>
            <a:p>
              <a:r>
                <a:rPr lang="en-US" altLang="zh-CN" sz="2400" b="1">
                  <a:latin typeface="楷体" panose="02010609060101010101" charset="-122"/>
                  <a:ea typeface="楷体" panose="02010609060101010101" charset="-122"/>
                </a:rPr>
                <a:t>     </a:t>
              </a:r>
              <a:r>
                <a:rPr lang="zh-CN" altLang="en-US" sz="2400" b="1">
                  <a:latin typeface="楷体" panose="02010609060101010101" charset="-122"/>
                  <a:ea typeface="楷体" panose="02010609060101010101" charset="-122"/>
                </a:rPr>
                <a:t>伽利略</a:t>
              </a:r>
            </a:p>
            <a:p>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把实验引进力学</a:t>
              </a:r>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 </a:t>
              </a:r>
            </a:p>
          </p:txBody>
        </p:sp>
      </p:grpSp>
      <p:grpSp>
        <p:nvGrpSpPr>
          <p:cNvPr id="10" name="组合 9"/>
          <p:cNvGrpSpPr/>
          <p:nvPr/>
        </p:nvGrpSpPr>
        <p:grpSpPr>
          <a:xfrm>
            <a:off x="7646035" y="1969135"/>
            <a:ext cx="2632075" cy="3733800"/>
            <a:chOff x="9911" y="2934"/>
            <a:chExt cx="4144" cy="5880"/>
          </a:xfrm>
        </p:grpSpPr>
        <p:pic>
          <p:nvPicPr>
            <p:cNvPr id="28" name="图片 28"/>
            <p:cNvPicPr>
              <a:picLocks noChangeAspect="1"/>
            </p:cNvPicPr>
            <p:nvPr/>
          </p:nvPicPr>
          <p:blipFill>
            <a:blip r:embed="rId4"/>
            <a:stretch>
              <a:fillRect/>
            </a:stretch>
          </p:blipFill>
          <p:spPr>
            <a:xfrm>
              <a:off x="9911" y="2934"/>
              <a:ext cx="3284" cy="4432"/>
            </a:xfrm>
            <a:prstGeom prst="roundRect">
              <a:avLst/>
            </a:prstGeom>
            <a:noFill/>
            <a:ln>
              <a:noFill/>
            </a:ln>
          </p:spPr>
        </p:pic>
        <p:sp>
          <p:nvSpPr>
            <p:cNvPr id="32779" name="文本框 4"/>
            <p:cNvSpPr txBox="1"/>
            <p:nvPr/>
          </p:nvSpPr>
          <p:spPr>
            <a:xfrm>
              <a:off x="9911" y="7508"/>
              <a:ext cx="4144" cy="1307"/>
            </a:xfrm>
            <a:prstGeom prst="rect">
              <a:avLst/>
            </a:prstGeom>
            <a:noFill/>
            <a:ln w="9525">
              <a:noFill/>
            </a:ln>
          </p:spPr>
          <p:txBody>
            <a:bodyPr wrap="none" anchor="t">
              <a:spAutoFit/>
            </a:bodyPr>
            <a:lstStyle/>
            <a:p>
              <a:r>
                <a:rPr lang="en-US" altLang="zh-CN" sz="2400" b="1">
                  <a:latin typeface="楷体" panose="02010609060101010101" charset="-122"/>
                  <a:ea typeface="楷体" panose="02010609060101010101" charset="-122"/>
                </a:rPr>
                <a:t>    </a:t>
              </a:r>
              <a:r>
                <a:rPr lang="zh-CN" altLang="en-US" sz="2400" b="1">
                  <a:latin typeface="楷体" panose="02010609060101010101" charset="-122"/>
                  <a:ea typeface="楷体" panose="02010609060101010101" charset="-122"/>
                </a:rPr>
                <a:t>牛顿</a:t>
              </a:r>
            </a:p>
            <a:p>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万有引力定律</a:t>
              </a:r>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 </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000" fill="hold">
                                          <p:stCondLst>
                                            <p:cond delay="0"/>
                                          </p:stCondLst>
                                        </p:cTn>
                                        <p:tgtEl>
                                          <p:spTgt spid="8"/>
                                        </p:tgtEl>
                                        <p:attrNameLst>
                                          <p:attrName>style.visibility</p:attrName>
                                        </p:attrNameLst>
                                      </p:cBhvr>
                                      <p:to>
                                        <p:strVal val="visible"/>
                                      </p:to>
                                    </p:set>
                                    <p:animEffect transition="in" filter="box(in)">
                                      <p:cBhvr>
                                        <p:cTn id="7" dur="10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nodeType="clickEffect">
                                  <p:stCondLst>
                                    <p:cond delay="0"/>
                                  </p:stCondLst>
                                  <p:childTnLst>
                                    <p:set>
                                      <p:cBhvr>
                                        <p:cTn id="11" dur="1000" fill="hold">
                                          <p:stCondLst>
                                            <p:cond delay="0"/>
                                          </p:stCondLst>
                                        </p:cTn>
                                        <p:tgtEl>
                                          <p:spTgt spid="9"/>
                                        </p:tgtEl>
                                        <p:attrNameLst>
                                          <p:attrName>style.visibility</p:attrName>
                                        </p:attrNameLst>
                                      </p:cBhvr>
                                      <p:to>
                                        <p:strVal val="visible"/>
                                      </p:to>
                                    </p:set>
                                    <p:animEffect transition="in" filter="box(in)">
                                      <p:cBhvr>
                                        <p:cTn id="12" dur="1000"/>
                                        <p:tgtEl>
                                          <p:spTgt spid="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nodeType="clickEffect">
                                  <p:stCondLst>
                                    <p:cond delay="0"/>
                                  </p:stCondLst>
                                  <p:childTnLst>
                                    <p:set>
                                      <p:cBhvr>
                                        <p:cTn id="16" dur="1000" fill="hold">
                                          <p:stCondLst>
                                            <p:cond delay="0"/>
                                          </p:stCondLst>
                                        </p:cTn>
                                        <p:tgtEl>
                                          <p:spTgt spid="10"/>
                                        </p:tgtEl>
                                        <p:attrNameLst>
                                          <p:attrName>style.visibility</p:attrName>
                                        </p:attrNameLst>
                                      </p:cBhvr>
                                      <p:to>
                                        <p:strVal val="visible"/>
                                      </p:to>
                                    </p:set>
                                    <p:animEffect transition="in" filter="box(in)">
                                      <p:cBhvr>
                                        <p:cTn id="1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7" name="表格 6"/>
          <p:cNvGraphicFramePr>
            <a:graphicFrameLocks noGrp="1"/>
          </p:cNvGraphicFramePr>
          <p:nvPr>
            <p:custDataLst>
              <p:tags r:id="rId2"/>
            </p:custDataLst>
          </p:nvPr>
        </p:nvGraphicFramePr>
        <p:xfrm>
          <a:off x="349885" y="1825625"/>
          <a:ext cx="11497310" cy="3423920"/>
        </p:xfrm>
        <a:graphic>
          <a:graphicData uri="http://schemas.openxmlformats.org/drawingml/2006/table">
            <a:tbl>
              <a:tblPr/>
              <a:tblGrid>
                <a:gridCol w="2630170"/>
                <a:gridCol w="4098290"/>
                <a:gridCol w="4768850"/>
              </a:tblGrid>
              <a:tr h="457200">
                <a:tc>
                  <a:txBody>
                    <a:bodyPr vert="horz" wrap="square"/>
                    <a:lstStyle/>
                    <a:p>
                      <a:pPr marL="0" marR="0" lvl="0" indent="127000" algn="ctr" defTabSz="913130" rtl="0" eaLnBrk="1" fontAlgn="base" latinLnBrk="0" hangingPunct="1">
                        <a:lnSpc>
                          <a:spcPct val="150000"/>
                        </a:lnSpc>
                        <a:spcBef>
                          <a:spcPct val="0"/>
                        </a:spcBef>
                        <a:spcAft>
                          <a:spcPct val="0"/>
                        </a:spcAft>
                        <a:buClrTx/>
                        <a:buSzTx/>
                        <a:buFontTx/>
                        <a:buNone/>
                      </a:pPr>
                      <a:r>
                        <a:rPr kumimoji="0" lang="zh-CN" sz="2000" b="1" i="0" u="none" strike="noStrike" cap="none" normalizeH="0" baseline="0">
                          <a:ln>
                            <a:noFill/>
                          </a:ln>
                          <a:solidFill>
                            <a:schemeClr val="tx1"/>
                          </a:solidFill>
                          <a:effectLst/>
                          <a:latin typeface="Calibri"/>
                          <a:ea typeface="宋体" panose="02010600030101010101" pitchFamily="2" charset="-122"/>
                          <a:cs typeface="Times New Roman" panose="02020603050405020304" pitchFamily="18" charset="0"/>
                        </a:rPr>
                        <a:t>人物</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127000" algn="ctr" defTabSz="913130" rtl="0" eaLnBrk="1" fontAlgn="base" latinLnBrk="0" hangingPunct="1">
                        <a:lnSpc>
                          <a:spcPct val="150000"/>
                        </a:lnSpc>
                        <a:spcBef>
                          <a:spcPct val="0"/>
                        </a:spcBef>
                        <a:spcAft>
                          <a:spcPct val="0"/>
                        </a:spcAft>
                        <a:buClrTx/>
                        <a:buSzTx/>
                        <a:buFontTx/>
                        <a:buNone/>
                      </a:pPr>
                      <a:r>
                        <a:rPr kumimoji="0" lang="zh-CN" sz="2000" b="1" i="0" u="none" strike="noStrike" cap="none" normalizeH="0" baseline="0">
                          <a:ln>
                            <a:noFill/>
                          </a:ln>
                          <a:solidFill>
                            <a:schemeClr val="tx1"/>
                          </a:solidFill>
                          <a:effectLst/>
                          <a:latin typeface="Calibri"/>
                          <a:ea typeface="宋体" panose="02010600030101010101" pitchFamily="2" charset="-122"/>
                          <a:cs typeface="Times New Roman" panose="02020603050405020304" pitchFamily="18" charset="0"/>
                        </a:rPr>
                        <a:t>成就</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127000" algn="ctr" defTabSz="913130" rtl="0" eaLnBrk="1" fontAlgn="base" latinLnBrk="0" hangingPunct="1">
                        <a:lnSpc>
                          <a:spcPct val="150000"/>
                        </a:lnSpc>
                        <a:spcBef>
                          <a:spcPct val="0"/>
                        </a:spcBef>
                        <a:spcAft>
                          <a:spcPct val="0"/>
                        </a:spcAft>
                        <a:buClrTx/>
                        <a:buSzTx/>
                        <a:buFontTx/>
                        <a:buNone/>
                      </a:pPr>
                      <a:r>
                        <a:rPr kumimoji="0" lang="zh-CN" sz="2000" b="1" i="0" u="none" strike="noStrike" cap="none" normalizeH="0" baseline="0">
                          <a:ln>
                            <a:noFill/>
                          </a:ln>
                          <a:solidFill>
                            <a:schemeClr val="tx1"/>
                          </a:solidFill>
                          <a:effectLst/>
                          <a:latin typeface="Calibri"/>
                          <a:ea typeface="宋体" panose="02010600030101010101" pitchFamily="2" charset="-122"/>
                          <a:cs typeface="Times New Roman" panose="02020603050405020304" pitchFamily="18" charset="0"/>
                        </a:rPr>
                        <a:t>备注</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48640">
                <a:tc>
                  <a:txBody>
                    <a:bodyPr vert="horz" wrap="square"/>
                    <a:lstStyle/>
                    <a:p>
                      <a:pPr marL="0" marR="0" lvl="0" indent="127000" algn="just" defTabSz="913130" rtl="0" eaLnBrk="1" fontAlgn="base" latinLnBrk="0" hangingPunct="1">
                        <a:lnSpc>
                          <a:spcPct val="150000"/>
                        </a:lnSpc>
                        <a:spcBef>
                          <a:spcPct val="0"/>
                        </a:spcBef>
                        <a:spcAft>
                          <a:spcPct val="0"/>
                        </a:spcAft>
                        <a:buClrTx/>
                        <a:buSzTx/>
                        <a:buFontTx/>
                        <a:buNone/>
                      </a:pPr>
                      <a:r>
                        <a:rPr kumimoji="0" lang="zh-CN" sz="2400" b="1" i="0" u="none" strike="noStrike" cap="none" normalizeH="0" baseline="0">
                          <a:ln>
                            <a:noFill/>
                          </a:ln>
                          <a:solidFill>
                            <a:schemeClr val="tx1"/>
                          </a:solidFill>
                          <a:effectLst/>
                          <a:latin typeface="Calibri"/>
                          <a:ea typeface="楷体" panose="02010609060101010101" charset="-122"/>
                        </a:rPr>
                        <a:t>哥白尼（波兰）</a:t>
                      </a:r>
                      <a:endParaRPr kumimoji="0" lang="zh-CN" sz="2400" b="1" i="0" u="none" strike="noStrike" cap="none" normalizeH="0" baseline="0">
                        <a:ln>
                          <a:noFill/>
                        </a:ln>
                        <a:solidFill>
                          <a:schemeClr val="tx1"/>
                        </a:solidFill>
                        <a:effectLst/>
                        <a:latin typeface="Calibri"/>
                        <a:ea typeface="楷体" panose="02010609060101010101" charset="-122"/>
                        <a:cs typeface="Times New Roman" panose="02020603050405020304"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127000" algn="just" defTabSz="913130" rtl="0" eaLnBrk="1" fontAlgn="base" latinLnBrk="0" hangingPunct="1">
                        <a:lnSpc>
                          <a:spcPct val="150000"/>
                        </a:lnSpc>
                        <a:spcBef>
                          <a:spcPct val="0"/>
                        </a:spcBef>
                        <a:spcAft>
                          <a:spcPct val="0"/>
                        </a:spcAft>
                        <a:buClrTx/>
                        <a:buSzTx/>
                        <a:buFontTx/>
                        <a:buNone/>
                      </a:pPr>
                      <a:endParaRPr kumimoji="0" lang="zh-CN" altLang="zh-CN" sz="1600" b="1" i="0" u="none" strike="noStrike" cap="none" normalizeH="0" baseline="0">
                        <a:ln>
                          <a:noFill/>
                        </a:ln>
                        <a:solidFill>
                          <a:schemeClr val="tx1"/>
                        </a:solidFill>
                        <a:effectLst/>
                        <a:latin typeface="Calibri"/>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127000" algn="just" defTabSz="913130" rtl="0" eaLnBrk="1" fontAlgn="base" latinLnBrk="0" hangingPunct="1">
                        <a:lnSpc>
                          <a:spcPct val="150000"/>
                        </a:lnSpc>
                        <a:spcBef>
                          <a:spcPct val="0"/>
                        </a:spcBef>
                        <a:spcAft>
                          <a:spcPct val="0"/>
                        </a:spcAft>
                        <a:buClrTx/>
                        <a:buSzTx/>
                        <a:buFontTx/>
                        <a:buNone/>
                      </a:pPr>
                      <a:r>
                        <a:rPr kumimoji="0" lang="zh-CN" altLang="en-US" sz="2400" b="1" i="0" u="none" strike="noStrike" cap="none" normalizeH="0" baseline="0">
                          <a:ln>
                            <a:noFill/>
                          </a:ln>
                          <a:solidFill>
                            <a:schemeClr val="tx1"/>
                          </a:solidFill>
                          <a:effectLst/>
                          <a:latin typeface="Calibri"/>
                          <a:ea typeface="楷体" panose="02010609060101010101" charset="-122"/>
                        </a:rPr>
                        <a:t>成就：</a:t>
                      </a:r>
                      <a:endParaRPr kumimoji="0" lang="zh-CN" altLang="en-US" sz="2400" b="1" i="0" u="none" strike="noStrike" cap="none" normalizeH="0" baseline="0">
                        <a:ln>
                          <a:noFill/>
                        </a:ln>
                        <a:solidFill>
                          <a:schemeClr val="tx1"/>
                        </a:solidFill>
                        <a:effectLst/>
                        <a:latin typeface="Calibri"/>
                        <a:ea typeface="楷体" panose="02010609060101010101" charset="-122"/>
                        <a:cs typeface="Times New Roman" panose="02020603050405020304"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89280">
                <a:tc>
                  <a:txBody>
                    <a:bodyPr vert="horz" wrap="square"/>
                    <a:lstStyle/>
                    <a:p>
                      <a:pPr marL="0" marR="0" lvl="0" indent="127000" algn="just" defTabSz="913130" rtl="0" eaLnBrk="1" fontAlgn="base" latinLnBrk="0" hangingPunct="1">
                        <a:lnSpc>
                          <a:spcPct val="150000"/>
                        </a:lnSpc>
                        <a:spcBef>
                          <a:spcPct val="0"/>
                        </a:spcBef>
                        <a:spcAft>
                          <a:spcPct val="0"/>
                        </a:spcAft>
                        <a:buClrTx/>
                        <a:buSzTx/>
                        <a:buFontTx/>
                        <a:buNone/>
                      </a:pPr>
                      <a:r>
                        <a:rPr kumimoji="0" lang="zh-CN" sz="2400" b="1" i="0" u="none" strike="noStrike" cap="none" normalizeH="0" baseline="0">
                          <a:ln>
                            <a:noFill/>
                          </a:ln>
                          <a:solidFill>
                            <a:schemeClr val="tx1"/>
                          </a:solidFill>
                          <a:effectLst/>
                          <a:latin typeface="Calibri"/>
                          <a:ea typeface="楷体" panose="02010609060101010101" charset="-122"/>
                        </a:rPr>
                        <a:t>牛顿（英国）</a:t>
                      </a:r>
                      <a:endParaRPr kumimoji="0" lang="zh-CN" sz="2400" b="1" i="0" u="none" strike="noStrike" cap="none" normalizeH="0" baseline="0">
                        <a:ln>
                          <a:noFill/>
                        </a:ln>
                        <a:solidFill>
                          <a:schemeClr val="tx1"/>
                        </a:solidFill>
                        <a:effectLst/>
                        <a:latin typeface="Calibri"/>
                        <a:ea typeface="楷体" panose="02010609060101010101" charset="-122"/>
                        <a:cs typeface="Times New Roman" panose="02020603050405020304"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127000" algn="just" defTabSz="913130" rtl="0" eaLnBrk="1" fontAlgn="base" latinLnBrk="0" hangingPunct="1">
                        <a:lnSpc>
                          <a:spcPct val="150000"/>
                        </a:lnSpc>
                        <a:spcBef>
                          <a:spcPct val="0"/>
                        </a:spcBef>
                        <a:spcAft>
                          <a:spcPct val="0"/>
                        </a:spcAft>
                        <a:buClrTx/>
                        <a:buSzTx/>
                        <a:buFontTx/>
                        <a:buNone/>
                      </a:pPr>
                      <a:endParaRPr kumimoji="0" lang="zh-CN" altLang="zh-CN" sz="1600" b="1" i="0" u="none" strike="noStrike" cap="none" normalizeH="0" baseline="0">
                        <a:ln>
                          <a:noFill/>
                        </a:ln>
                        <a:solidFill>
                          <a:schemeClr val="tx1"/>
                        </a:solidFill>
                        <a:effectLst/>
                        <a:latin typeface="Calibri"/>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127000" algn="just" defTabSz="913130" rtl="0" eaLnBrk="1" fontAlgn="base" latinLnBrk="0" hangingPunct="1">
                        <a:lnSpc>
                          <a:spcPct val="150000"/>
                        </a:lnSpc>
                        <a:spcBef>
                          <a:spcPct val="0"/>
                        </a:spcBef>
                        <a:spcAft>
                          <a:spcPct val="0"/>
                        </a:spcAft>
                        <a:buClrTx/>
                        <a:buSzTx/>
                        <a:buFontTx/>
                        <a:buNone/>
                      </a:pPr>
                      <a:r>
                        <a:rPr kumimoji="0" lang="zh-CN" altLang="en-US" sz="2400" b="1" i="0" u="none" strike="noStrike" cap="none" normalizeH="0" baseline="0">
                          <a:ln>
                            <a:noFill/>
                          </a:ln>
                          <a:solidFill>
                            <a:schemeClr val="tx1"/>
                          </a:solidFill>
                          <a:effectLst/>
                          <a:latin typeface="Calibri"/>
                          <a:ea typeface="楷体" panose="02010609060101010101" charset="-122"/>
                        </a:rPr>
                        <a:t>成就：</a:t>
                      </a:r>
                      <a:endParaRPr kumimoji="0" lang="zh-CN" altLang="en-US" sz="2400" b="1" i="0" u="none" strike="noStrike" cap="none" normalizeH="0" baseline="0">
                        <a:ln>
                          <a:noFill/>
                        </a:ln>
                        <a:solidFill>
                          <a:schemeClr val="tx1"/>
                        </a:solidFill>
                        <a:effectLst/>
                        <a:latin typeface="Calibri"/>
                        <a:ea typeface="楷体" panose="02010609060101010101" charset="-122"/>
                        <a:cs typeface="Times New Roman" panose="02020603050405020304"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31520">
                <a:tc>
                  <a:txBody>
                    <a:bodyPr vert="horz" wrap="square"/>
                    <a:lstStyle/>
                    <a:p>
                      <a:pPr marL="0" marR="0" lvl="0" indent="127000" algn="just" defTabSz="913130" rtl="0" eaLnBrk="1" fontAlgn="base" latinLnBrk="0" hangingPunct="1">
                        <a:lnSpc>
                          <a:spcPct val="150000"/>
                        </a:lnSpc>
                        <a:spcBef>
                          <a:spcPct val="0"/>
                        </a:spcBef>
                        <a:spcAft>
                          <a:spcPct val="0"/>
                        </a:spcAft>
                        <a:buClrTx/>
                        <a:buSzTx/>
                        <a:buFontTx/>
                        <a:buNone/>
                      </a:pPr>
                      <a:r>
                        <a:rPr kumimoji="0" lang="zh-CN" sz="2400" b="1" i="0" u="none" strike="noStrike" cap="none" normalizeH="0" baseline="0">
                          <a:ln>
                            <a:noFill/>
                          </a:ln>
                          <a:solidFill>
                            <a:schemeClr val="tx1"/>
                          </a:solidFill>
                          <a:effectLst/>
                          <a:latin typeface="Calibri"/>
                          <a:ea typeface="楷体" panose="02010609060101010101" charset="-122"/>
                        </a:rPr>
                        <a:t>布鲁诺（意大利）</a:t>
                      </a:r>
                      <a:endParaRPr kumimoji="0" lang="zh-CN" sz="2400" b="1" i="0" u="none" strike="noStrike" cap="none" normalizeH="0" baseline="0">
                        <a:ln>
                          <a:noFill/>
                        </a:ln>
                        <a:solidFill>
                          <a:schemeClr val="tx1"/>
                        </a:solidFill>
                        <a:effectLst/>
                        <a:latin typeface="Calibri"/>
                        <a:ea typeface="楷体" panose="02010609060101010101" charset="-122"/>
                        <a:cs typeface="Times New Roman" panose="02020603050405020304"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127000" algn="just" defTabSz="913130" rtl="0" eaLnBrk="1" fontAlgn="base" latinLnBrk="0" hangingPunct="1">
                        <a:lnSpc>
                          <a:spcPct val="150000"/>
                        </a:lnSpc>
                        <a:spcBef>
                          <a:spcPct val="0"/>
                        </a:spcBef>
                        <a:spcAft>
                          <a:spcPct val="0"/>
                        </a:spcAft>
                        <a:buClrTx/>
                        <a:buSzTx/>
                        <a:buFontTx/>
                        <a:buNone/>
                      </a:pPr>
                      <a:r>
                        <a:rPr kumimoji="0" lang="zh-CN" sz="2400" b="1" i="0" u="none" strike="noStrike" cap="none" normalizeH="0" baseline="0">
                          <a:ln>
                            <a:noFill/>
                          </a:ln>
                          <a:solidFill>
                            <a:schemeClr val="tx1"/>
                          </a:solidFill>
                          <a:effectLst/>
                          <a:latin typeface="Calibri"/>
                          <a:ea typeface="楷体" panose="02010609060101010101" charset="-122"/>
                        </a:rPr>
                        <a:t>坚定维护“日心说”</a:t>
                      </a:r>
                      <a:endParaRPr kumimoji="0" lang="zh-CN" sz="2400" b="1" i="0" u="none" strike="noStrike" cap="none" normalizeH="0" baseline="0">
                        <a:ln>
                          <a:noFill/>
                        </a:ln>
                        <a:solidFill>
                          <a:schemeClr val="tx1"/>
                        </a:solidFill>
                        <a:effectLst/>
                        <a:latin typeface="Calibri"/>
                        <a:ea typeface="楷体" panose="02010609060101010101" charset="-122"/>
                        <a:cs typeface="Times New Roman" panose="02020603050405020304"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127000" algn="just" defTabSz="913130" rtl="0" fontAlgn="base">
                        <a:lnSpc>
                          <a:spcPts val="2880"/>
                        </a:lnSpc>
                        <a:spcBef>
                          <a:spcPct val="0"/>
                        </a:spcBef>
                        <a:spcAft>
                          <a:spcPct val="0"/>
                        </a:spcAft>
                        <a:buClrTx/>
                        <a:buSzTx/>
                        <a:buFontTx/>
                        <a:buNone/>
                      </a:pPr>
                      <a:r>
                        <a:rPr kumimoji="0" lang="zh-CN" altLang="en-US" sz="2400" b="1" i="0" u="none" strike="noStrike" cap="none" normalizeH="0" baseline="0">
                          <a:ln>
                            <a:noFill/>
                          </a:ln>
                          <a:solidFill>
                            <a:schemeClr val="tx1"/>
                          </a:solidFill>
                          <a:effectLst/>
                          <a:latin typeface="Calibri"/>
                          <a:ea typeface="楷体" panose="02010609060101010101" charset="-122"/>
                        </a:rPr>
                        <a:t>结果：</a:t>
                      </a:r>
                      <a:r>
                        <a:rPr kumimoji="0" lang="zh-CN" sz="2400" b="1" i="0" u="none" strike="noStrike" cap="none" normalizeH="0" baseline="0">
                          <a:ln>
                            <a:noFill/>
                          </a:ln>
                          <a:solidFill>
                            <a:schemeClr val="tx1"/>
                          </a:solidFill>
                          <a:effectLst/>
                          <a:latin typeface="Calibri"/>
                          <a:ea typeface="楷体" panose="02010609060101010101" charset="-122"/>
                        </a:rPr>
                        <a:t>被罗马教廷宣称为“异教徒”，</a:t>
                      </a:r>
                      <a:r>
                        <a:rPr kumimoji="0" lang="zh-CN" sz="2400" b="1" i="0" u="none" strike="noStrike" cap="none" normalizeH="0" baseline="0">
                          <a:ln>
                            <a:noFill/>
                          </a:ln>
                          <a:solidFill>
                            <a:srgbClr val="FF0000"/>
                          </a:solidFill>
                          <a:effectLst/>
                          <a:latin typeface="Calibri"/>
                          <a:ea typeface="楷体" panose="02010609060101010101" charset="-122"/>
                        </a:rPr>
                        <a:t>烧死</a:t>
                      </a:r>
                      <a:r>
                        <a:rPr kumimoji="0" lang="zh-CN" sz="2400" b="1" i="0" u="none" strike="noStrike" cap="none" normalizeH="0" baseline="0">
                          <a:ln>
                            <a:noFill/>
                          </a:ln>
                          <a:solidFill>
                            <a:schemeClr val="tx1"/>
                          </a:solidFill>
                          <a:effectLst/>
                          <a:latin typeface="Calibri"/>
                          <a:ea typeface="楷体" panose="02010609060101010101" charset="-122"/>
                        </a:rPr>
                        <a:t>于罗马</a:t>
                      </a:r>
                      <a:endParaRPr kumimoji="0" lang="zh-CN" sz="2400" b="1" i="0" u="none" strike="noStrike" cap="none" normalizeH="0" baseline="0">
                        <a:ln>
                          <a:noFill/>
                        </a:ln>
                        <a:solidFill>
                          <a:schemeClr val="tx1"/>
                        </a:solidFill>
                        <a:effectLst/>
                        <a:latin typeface="Calibri"/>
                        <a:ea typeface="楷体" panose="02010609060101010101" charset="-122"/>
                        <a:cs typeface="Times New Roman" panose="02020603050405020304"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07390">
                <a:tc>
                  <a:txBody>
                    <a:bodyPr vert="horz" wrap="square"/>
                    <a:lstStyle/>
                    <a:p>
                      <a:pPr marL="0" marR="0" lvl="0" indent="127000" algn="just" defTabSz="913130" rtl="0" eaLnBrk="1" fontAlgn="base" latinLnBrk="0" hangingPunct="1">
                        <a:lnSpc>
                          <a:spcPct val="150000"/>
                        </a:lnSpc>
                        <a:spcBef>
                          <a:spcPct val="0"/>
                        </a:spcBef>
                        <a:spcAft>
                          <a:spcPct val="0"/>
                        </a:spcAft>
                        <a:buClrTx/>
                        <a:buSzTx/>
                        <a:buFontTx/>
                        <a:buNone/>
                      </a:pPr>
                      <a:r>
                        <a:rPr kumimoji="0" lang="zh-CN" sz="2400" b="1" i="0" u="none" strike="noStrike" cap="none" normalizeH="0" baseline="0">
                          <a:ln>
                            <a:noFill/>
                          </a:ln>
                          <a:solidFill>
                            <a:schemeClr val="tx1"/>
                          </a:solidFill>
                          <a:effectLst/>
                          <a:latin typeface="Calibri"/>
                          <a:ea typeface="楷体" panose="02010609060101010101" charset="-122"/>
                        </a:rPr>
                        <a:t>伽利略（意大利）</a:t>
                      </a:r>
                      <a:endParaRPr kumimoji="0" lang="zh-CN" sz="2400" b="1" i="0" u="none" strike="noStrike" cap="none" normalizeH="0" baseline="0">
                        <a:ln>
                          <a:noFill/>
                        </a:ln>
                        <a:solidFill>
                          <a:schemeClr val="tx1"/>
                        </a:solidFill>
                        <a:effectLst/>
                        <a:latin typeface="Calibri"/>
                        <a:ea typeface="楷体" panose="02010609060101010101" charset="-122"/>
                        <a:cs typeface="Times New Roman" panose="02020603050405020304"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127000" algn="just" defTabSz="913130" rtl="0" eaLnBrk="1" fontAlgn="base" latinLnBrk="0" hangingPunct="1">
                        <a:lnSpc>
                          <a:spcPct val="150000"/>
                        </a:lnSpc>
                        <a:spcBef>
                          <a:spcPct val="0"/>
                        </a:spcBef>
                        <a:spcAft>
                          <a:spcPct val="0"/>
                        </a:spcAft>
                        <a:buClrTx/>
                        <a:buSzTx/>
                        <a:buFontTx/>
                        <a:buNone/>
                      </a:pPr>
                      <a:r>
                        <a:rPr kumimoji="0" lang="zh-CN" sz="2400" b="1" i="0" u="none" strike="noStrike" cap="none" normalizeH="0" baseline="0">
                          <a:ln>
                            <a:noFill/>
                          </a:ln>
                          <a:solidFill>
                            <a:schemeClr val="tx1"/>
                          </a:solidFill>
                          <a:effectLst/>
                          <a:latin typeface="Calibri"/>
                          <a:ea typeface="楷体" panose="02010609060101010101" charset="-122"/>
                        </a:rPr>
                        <a:t>利用天文观测证实“日心说”</a:t>
                      </a:r>
                      <a:endParaRPr kumimoji="0" lang="zh-CN" sz="2400" b="1" i="0" u="none" strike="noStrike" cap="none" normalizeH="0" baseline="0">
                        <a:ln>
                          <a:noFill/>
                        </a:ln>
                        <a:solidFill>
                          <a:schemeClr val="tx1"/>
                        </a:solidFill>
                        <a:effectLst/>
                        <a:latin typeface="Calibri"/>
                        <a:ea typeface="楷体" panose="02010609060101010101" charset="-122"/>
                        <a:cs typeface="Times New Roman" panose="02020603050405020304"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127000" algn="just" defTabSz="913130" rtl="0" eaLnBrk="1" fontAlgn="base" latinLnBrk="0" hangingPunct="1">
                        <a:lnSpc>
                          <a:spcPct val="150000"/>
                        </a:lnSpc>
                        <a:spcBef>
                          <a:spcPct val="0"/>
                        </a:spcBef>
                        <a:spcAft>
                          <a:spcPct val="0"/>
                        </a:spcAft>
                        <a:buClrTx/>
                        <a:buSzTx/>
                        <a:buFontTx/>
                        <a:buNone/>
                      </a:pPr>
                      <a:r>
                        <a:rPr kumimoji="0" lang="zh-CN" altLang="en-US" sz="2400" b="1" i="0" u="none" strike="noStrike" cap="none" normalizeH="0" baseline="0">
                          <a:ln>
                            <a:noFill/>
                          </a:ln>
                          <a:solidFill>
                            <a:schemeClr val="tx1"/>
                          </a:solidFill>
                          <a:effectLst/>
                          <a:latin typeface="Calibri"/>
                          <a:ea typeface="楷体" panose="02010609060101010101" charset="-122"/>
                        </a:rPr>
                        <a:t>结果：</a:t>
                      </a:r>
                      <a:r>
                        <a:rPr kumimoji="0" lang="zh-CN" sz="2400" b="1" i="0" u="none" strike="noStrike" cap="none" normalizeH="0" baseline="0">
                          <a:ln>
                            <a:noFill/>
                          </a:ln>
                          <a:solidFill>
                            <a:schemeClr val="tx1"/>
                          </a:solidFill>
                          <a:effectLst/>
                          <a:latin typeface="Calibri"/>
                          <a:ea typeface="楷体" panose="02010609060101010101" charset="-122"/>
                        </a:rPr>
                        <a:t>被教廷判处终生</a:t>
                      </a:r>
                      <a:r>
                        <a:rPr kumimoji="0" lang="zh-CN" sz="2400" b="1" i="0" u="none" strike="noStrike" cap="none" normalizeH="0" baseline="0">
                          <a:ln>
                            <a:noFill/>
                          </a:ln>
                          <a:solidFill>
                            <a:srgbClr val="FF0000"/>
                          </a:solidFill>
                          <a:effectLst/>
                          <a:latin typeface="Calibri"/>
                          <a:ea typeface="楷体" panose="02010609060101010101" charset="-122"/>
                        </a:rPr>
                        <a:t>监禁</a:t>
                      </a:r>
                      <a:endParaRPr kumimoji="0" lang="zh-CN" sz="2400" b="1" i="0" u="none" strike="noStrike" cap="none" normalizeH="0" baseline="0">
                        <a:ln>
                          <a:noFill/>
                        </a:ln>
                        <a:solidFill>
                          <a:srgbClr val="FF0000"/>
                        </a:solidFill>
                        <a:effectLst/>
                        <a:latin typeface="Calibri"/>
                        <a:ea typeface="楷体" panose="02010609060101010101" charset="-122"/>
                        <a:cs typeface="Times New Roman" panose="02020603050405020304"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9" name="矩形 8"/>
          <p:cNvSpPr/>
          <p:nvPr/>
        </p:nvSpPr>
        <p:spPr>
          <a:xfrm>
            <a:off x="3521710" y="2171065"/>
            <a:ext cx="2772410" cy="645160"/>
          </a:xfrm>
          <a:prstGeom prst="rect">
            <a:avLst/>
          </a:prstGeom>
          <a:noFill/>
          <a:ln w="9525">
            <a:noFill/>
          </a:ln>
        </p:spPr>
        <p:txBody>
          <a:bodyPr wrap="square" anchor="t">
            <a:spAutoFit/>
          </a:bodyPr>
          <a:lstStyle/>
          <a:p>
            <a:pPr indent="127000" algn="just">
              <a:lnSpc>
                <a:spcPct val="150000"/>
              </a:lnSpc>
            </a:pPr>
            <a:r>
              <a:rPr lang="zh-CN" altLang="zh-CN" sz="2400" b="1">
                <a:latin typeface="Calibri"/>
                <a:ea typeface="楷体" panose="02010609060101010101" charset="-122"/>
              </a:rPr>
              <a:t>提出“日心说”</a:t>
            </a:r>
          </a:p>
        </p:txBody>
      </p:sp>
      <p:sp>
        <p:nvSpPr>
          <p:cNvPr id="8" name="矩形 7"/>
          <p:cNvSpPr/>
          <p:nvPr/>
        </p:nvSpPr>
        <p:spPr>
          <a:xfrm>
            <a:off x="3521710" y="2816225"/>
            <a:ext cx="2728595" cy="645160"/>
          </a:xfrm>
          <a:prstGeom prst="rect">
            <a:avLst/>
          </a:prstGeom>
          <a:noFill/>
          <a:ln w="9525">
            <a:noFill/>
          </a:ln>
        </p:spPr>
        <p:txBody>
          <a:bodyPr wrap="square" anchor="t">
            <a:spAutoFit/>
          </a:bodyPr>
          <a:lstStyle/>
          <a:p>
            <a:pPr indent="127000" algn="just">
              <a:lnSpc>
                <a:spcPct val="150000"/>
              </a:lnSpc>
            </a:pPr>
            <a:r>
              <a:rPr lang="zh-CN" altLang="zh-CN" sz="2400" b="1">
                <a:latin typeface="Calibri"/>
                <a:ea typeface="楷体" panose="02010609060101010101" charset="-122"/>
              </a:rPr>
              <a:t>万有引力定律</a:t>
            </a:r>
          </a:p>
        </p:txBody>
      </p:sp>
      <p:sp>
        <p:nvSpPr>
          <p:cNvPr id="12" name="矩形 11"/>
          <p:cNvSpPr/>
          <p:nvPr/>
        </p:nvSpPr>
        <p:spPr>
          <a:xfrm>
            <a:off x="8030845" y="2171065"/>
            <a:ext cx="3588385" cy="553085"/>
          </a:xfrm>
          <a:prstGeom prst="rect">
            <a:avLst/>
          </a:prstGeom>
          <a:noFill/>
          <a:ln w="9525">
            <a:noFill/>
          </a:ln>
        </p:spPr>
        <p:txBody>
          <a:bodyPr wrap="square" anchor="t">
            <a:spAutoFit/>
          </a:bodyPr>
          <a:lstStyle/>
          <a:p>
            <a:pPr indent="127000" algn="just">
              <a:lnSpc>
                <a:spcPct val="150000"/>
              </a:lnSpc>
            </a:pPr>
            <a:r>
              <a:rPr lang="zh-CN" altLang="zh-CN" sz="2000" b="1">
                <a:latin typeface="Calibri"/>
                <a:ea typeface="楷体" panose="02010609060101010101" charset="-122"/>
              </a:rPr>
              <a:t>建立起一种新的宇宙观</a:t>
            </a:r>
          </a:p>
        </p:txBody>
      </p:sp>
      <p:sp>
        <p:nvSpPr>
          <p:cNvPr id="10" name="矩形 9"/>
          <p:cNvSpPr/>
          <p:nvPr/>
        </p:nvSpPr>
        <p:spPr>
          <a:xfrm>
            <a:off x="8030845" y="2816225"/>
            <a:ext cx="3589020" cy="706755"/>
          </a:xfrm>
          <a:prstGeom prst="rect">
            <a:avLst/>
          </a:prstGeom>
          <a:noFill/>
          <a:ln w="9525">
            <a:noFill/>
          </a:ln>
        </p:spPr>
        <p:txBody>
          <a:bodyPr wrap="square" anchor="t">
            <a:spAutoFit/>
          </a:bodyPr>
          <a:lstStyle/>
          <a:p>
            <a:r>
              <a:rPr lang="zh-CN" altLang="zh-CN" sz="2000" b="1">
                <a:latin typeface="Calibri"/>
                <a:ea typeface="楷体" panose="02010609060101010101" charset="-122"/>
              </a:rPr>
              <a:t>确立较为完整的力学体系，为近代物理学的发展奠定基础</a:t>
            </a:r>
          </a:p>
        </p:txBody>
      </p:sp>
      <p:sp>
        <p:nvSpPr>
          <p:cNvPr id="11" name="矩形 10"/>
          <p:cNvSpPr/>
          <p:nvPr/>
        </p:nvSpPr>
        <p:spPr>
          <a:xfrm>
            <a:off x="349885" y="793115"/>
            <a:ext cx="11711940" cy="460375"/>
          </a:xfrm>
          <a:prstGeom prst="rect">
            <a:avLst/>
          </a:prstGeom>
        </p:spPr>
        <p:txBody>
          <a:bodyPr wrap="square">
            <a:spAutoFit/>
          </a:bodyPr>
          <a:lstStyle/>
          <a:p>
            <a:pPr marL="0" marR="0" lvl="0" indent="0" algn="l" defTabSz="91313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chemeClr val="accent6">
                    <a:lumMod val="50000"/>
                  </a:schemeClr>
                </a:solidFill>
                <a:effectLst/>
                <a:uLnTx/>
                <a:uFillTx/>
                <a:latin typeface="宋体" panose="02010600030101010101" pitchFamily="2" charset="-122"/>
                <a:ea typeface="宋体" panose="02010600030101010101" pitchFamily="2" charset="-122"/>
                <a:cs typeface="+mn-cs"/>
              </a:rPr>
              <a:t>1</a:t>
            </a:r>
            <a:r>
              <a:rPr kumimoji="0" lang="zh-CN" altLang="en-US" sz="2400" b="1" i="0" u="none" strike="noStrike" kern="1200" cap="none" spc="0" normalizeH="0" baseline="0" noProof="0">
                <a:ln>
                  <a:noFill/>
                </a:ln>
                <a:solidFill>
                  <a:schemeClr val="accent6">
                    <a:lumMod val="50000"/>
                  </a:schemeClr>
                </a:solidFill>
                <a:effectLst/>
                <a:uLnTx/>
                <a:uFillTx/>
                <a:latin typeface="宋体" panose="02010600030101010101" pitchFamily="2" charset="-122"/>
                <a:ea typeface="宋体" panose="02010600030101010101" pitchFamily="2" charset="-122"/>
                <a:cs typeface="+mn-cs"/>
              </a:rPr>
              <a:t>、背景：文艺复兴和宗教改革的深入发展，人们对自然界的认识也产生了革命性变化。</a:t>
            </a:r>
          </a:p>
        </p:txBody>
      </p:sp>
      <p:sp>
        <p:nvSpPr>
          <p:cNvPr id="16" name="矩形 15"/>
          <p:cNvSpPr/>
          <p:nvPr/>
        </p:nvSpPr>
        <p:spPr>
          <a:xfrm>
            <a:off x="349885" y="1316355"/>
            <a:ext cx="2141855" cy="398780"/>
          </a:xfrm>
          <a:prstGeom prst="rect">
            <a:avLst/>
          </a:prstGeom>
        </p:spPr>
        <p:txBody>
          <a:bodyPr wrap="square">
            <a:spAutoFit/>
          </a:bodyPr>
          <a:lstStyle/>
          <a:p>
            <a:pPr marL="0" marR="0" lvl="0" indent="0" algn="l" defTabSz="913130" rtl="0" eaLnBrk="1" fontAlgn="base" latinLnBrk="0" hangingPunct="1">
              <a:lnSpc>
                <a:spcPct val="100000"/>
              </a:lnSpc>
              <a:spcBef>
                <a:spcPct val="0"/>
              </a:spcBef>
              <a:spcAft>
                <a:spcPct val="0"/>
              </a:spcAft>
              <a:buClrTx/>
              <a:buSzTx/>
              <a:buFontTx/>
              <a:buNone/>
              <a:defRPr/>
            </a:pPr>
            <a:r>
              <a:rPr kumimoji="0" lang="en-US" altLang="zh-CN" sz="2000" b="1" i="0" u="none" strike="noStrike" kern="1200" cap="none" spc="0" normalizeH="0" baseline="0" noProof="0">
                <a:ln>
                  <a:noFill/>
                </a:ln>
                <a:solidFill>
                  <a:schemeClr val="accent6">
                    <a:lumMod val="50000"/>
                  </a:schemeClr>
                </a:solidFill>
                <a:effectLst/>
                <a:uLnTx/>
                <a:uFillTx/>
                <a:latin typeface="宋体" panose="02010600030101010101" pitchFamily="2" charset="-122"/>
                <a:ea typeface="宋体" panose="02010600030101010101" pitchFamily="2" charset="-122"/>
                <a:cs typeface="+mn-cs"/>
              </a:rPr>
              <a:t>2</a:t>
            </a:r>
            <a:r>
              <a:rPr kumimoji="0" lang="zh-CN" altLang="en-US" sz="2000" b="1" i="0" u="none" strike="noStrike" kern="1200" cap="none" spc="0" normalizeH="0" baseline="0" noProof="0">
                <a:ln>
                  <a:noFill/>
                </a:ln>
                <a:solidFill>
                  <a:schemeClr val="accent6">
                    <a:lumMod val="50000"/>
                  </a:schemeClr>
                </a:solidFill>
                <a:effectLst/>
                <a:uLnTx/>
                <a:uFillTx/>
                <a:latin typeface="宋体" panose="02010600030101010101" pitchFamily="2" charset="-122"/>
                <a:ea typeface="宋体" panose="02010600030101010101" pitchFamily="2" charset="-122"/>
                <a:cs typeface="+mn-cs"/>
              </a:rPr>
              <a:t>、成就：</a:t>
            </a:r>
            <a:endParaRPr kumimoji="0" lang="zh-CN" altLang="en-US" sz="1900" b="0" i="0" u="none" strike="noStrike" kern="1200" cap="none" spc="0" normalizeH="0" baseline="0" noProof="0">
              <a:ln>
                <a:noFill/>
              </a:ln>
              <a:solidFill>
                <a:schemeClr val="accent6">
                  <a:lumMod val="50000"/>
                </a:schemeClr>
              </a:solidFill>
              <a:effectLst/>
              <a:uLnTx/>
              <a:uFillTx/>
              <a:latin typeface="Arial" panose="020b0604020202020204" pitchFamily="34" charset="0"/>
              <a:ea typeface="宋体" panose="02010600030101010101" pitchFamily="2" charset="-122"/>
              <a:cs typeface="+mn-cs"/>
            </a:endParaRPr>
          </a:p>
        </p:txBody>
      </p:sp>
      <p:sp>
        <p:nvSpPr>
          <p:cNvPr id="2" name="文本框 1"/>
          <p:cNvSpPr txBox="1"/>
          <p:nvPr/>
        </p:nvSpPr>
        <p:spPr>
          <a:xfrm>
            <a:off x="204470" y="4921885"/>
            <a:ext cx="2863850" cy="398780"/>
          </a:xfrm>
          <a:prstGeom prst="rect">
            <a:avLst/>
          </a:prstGeom>
          <a:noFill/>
        </p:spPr>
        <p:txBody>
          <a:bodyPr wrap="none" rtlCol="0" anchor="t">
            <a:spAutoFit/>
          </a:bodyPr>
          <a:lstStyle/>
          <a:p>
            <a:r>
              <a:rPr lang="en-US" altLang="zh-CN" sz="2000" b="1">
                <a:latin typeface="黑体" panose="02010609060101010101" pitchFamily="2" charset="-122"/>
                <a:ea typeface="黑体" panose="02010609060101010101" pitchFamily="2" charset="-122"/>
                <a:cs typeface="黑体" panose="02010609060101010101" pitchFamily="2" charset="-122"/>
                <a:sym typeface="+mn-ea"/>
              </a:rPr>
              <a:t>3</a:t>
            </a:r>
            <a:r>
              <a:rPr lang="zh-CN" altLang="en-US" sz="2000" b="1">
                <a:latin typeface="黑体" panose="02010609060101010101" pitchFamily="2" charset="-122"/>
                <a:ea typeface="黑体" panose="02010609060101010101" pitchFamily="2" charset="-122"/>
                <a:cs typeface="黑体" panose="02010609060101010101" pitchFamily="2" charset="-122"/>
                <a:sym typeface="+mn-ea"/>
              </a:rPr>
              <a:t>、近代科学建立的意义</a:t>
            </a:r>
          </a:p>
        </p:txBody>
      </p:sp>
      <p:sp>
        <p:nvSpPr>
          <p:cNvPr id="3" name="文本框 2"/>
          <p:cNvSpPr txBox="1"/>
          <p:nvPr/>
        </p:nvSpPr>
        <p:spPr>
          <a:xfrm>
            <a:off x="3068320" y="5044440"/>
            <a:ext cx="8778875" cy="1322070"/>
          </a:xfrm>
          <a:prstGeom prst="rect">
            <a:avLst/>
          </a:prstGeom>
          <a:noFill/>
        </p:spPr>
        <p:txBody>
          <a:bodyPr wrap="square" rtlCol="0" anchor="t">
            <a:spAutoFit/>
          </a:bodyPr>
          <a:lstStyle/>
          <a:p>
            <a:pPr marR="0" defTabSz="914400" eaLnBrk="0" hangingPunct="0">
              <a:buFont typeface="+mj-ea"/>
            </a:pPr>
            <a:r>
              <a:rPr lang="zh-CN" altLang="en-US" sz="2000" b="1">
                <a:latin typeface="Calibri"/>
                <a:ea typeface="宋体" panose="02010600030101010101" pitchFamily="2" charset="-122"/>
                <a:sym typeface="+mn-ea"/>
              </a:rPr>
              <a:t>①科学革命形成了</a:t>
            </a:r>
            <a:r>
              <a:rPr lang="zh-CN" altLang="en-US" sz="2000" b="1">
                <a:solidFill>
                  <a:srgbClr val="A446BA"/>
                </a:solidFill>
                <a:latin typeface="Calibri"/>
                <a:ea typeface="宋体" panose="02010600030101010101" pitchFamily="2" charset="-122"/>
                <a:sym typeface="+mn-ea"/>
              </a:rPr>
              <a:t>重视经验和事实的理性化</a:t>
            </a:r>
            <a:r>
              <a:rPr lang="zh-CN" altLang="en-US" sz="2000" b="1">
                <a:solidFill>
                  <a:srgbClr val="FF0000"/>
                </a:solidFill>
                <a:latin typeface="Calibri"/>
                <a:ea typeface="宋体" panose="02010600030101010101" pitchFamily="2" charset="-122"/>
                <a:sym typeface="+mn-ea"/>
              </a:rPr>
              <a:t>思维方式</a:t>
            </a:r>
            <a:r>
              <a:rPr lang="zh-CN" altLang="en-US" sz="2000" b="1">
                <a:latin typeface="Calibri"/>
                <a:ea typeface="宋体" panose="02010600030101010101" pitchFamily="2" charset="-122"/>
                <a:sym typeface="+mn-ea"/>
              </a:rPr>
              <a:t>，确立了通过</a:t>
            </a:r>
            <a:r>
              <a:rPr lang="zh-CN" altLang="en-US" sz="2000" b="1">
                <a:solidFill>
                  <a:srgbClr val="A446BA"/>
                </a:solidFill>
                <a:latin typeface="Calibri"/>
                <a:ea typeface="宋体" panose="02010600030101010101" pitchFamily="2" charset="-122"/>
                <a:sym typeface="+mn-ea"/>
              </a:rPr>
              <a:t>观察、实验、分析、归纳和综合</a:t>
            </a:r>
            <a:r>
              <a:rPr lang="zh-CN" altLang="en-US" sz="2000" b="1">
                <a:latin typeface="Calibri"/>
                <a:ea typeface="宋体" panose="02010600030101010101" pitchFamily="2" charset="-122"/>
                <a:sym typeface="+mn-ea"/>
              </a:rPr>
              <a:t>等基本途径发现自然规律的</a:t>
            </a:r>
            <a:r>
              <a:rPr lang="zh-CN" altLang="en-US" sz="2000" b="1">
                <a:solidFill>
                  <a:srgbClr val="FF0000"/>
                </a:solidFill>
                <a:latin typeface="Calibri"/>
                <a:ea typeface="宋体" panose="02010600030101010101" pitchFamily="2" charset="-122"/>
                <a:sym typeface="+mn-ea"/>
              </a:rPr>
              <a:t>科学方法</a:t>
            </a:r>
            <a:r>
              <a:rPr lang="zh-CN" altLang="en-US" sz="2000" b="1">
                <a:latin typeface="Calibri"/>
                <a:ea typeface="宋体" panose="02010600030101010101" pitchFamily="2" charset="-122"/>
                <a:sym typeface="+mn-ea"/>
              </a:rPr>
              <a:t>。</a:t>
            </a:r>
            <a:endParaRPr kumimoji="0" lang="en-US" altLang="zh-CN" sz="2000" b="1" kern="1200" cap="none" spc="0" normalizeH="0" baseline="0" noProof="1">
              <a:latin typeface="Calibri"/>
              <a:ea typeface="宋体" panose="02010600030101010101" pitchFamily="2" charset="-122"/>
              <a:cs typeface="+mn-cs"/>
              <a:sym typeface="+mn-ea"/>
            </a:endParaRPr>
          </a:p>
          <a:p>
            <a:pPr marR="0" defTabSz="914400" eaLnBrk="0" hangingPunct="0">
              <a:buFont typeface="+mj-ea"/>
            </a:pPr>
            <a:r>
              <a:rPr lang="zh-CN" altLang="en-US" sz="2000" b="1">
                <a:latin typeface="Calibri"/>
                <a:ea typeface="宋体" panose="02010600030101010101" pitchFamily="2" charset="-122"/>
                <a:sym typeface="+mn-ea"/>
              </a:rPr>
              <a:t>②科学革命促进了</a:t>
            </a:r>
            <a:r>
              <a:rPr lang="zh-CN" altLang="en-US" sz="2000" b="1">
                <a:solidFill>
                  <a:srgbClr val="FF0000"/>
                </a:solidFill>
                <a:latin typeface="Calibri"/>
                <a:ea typeface="宋体" panose="02010600030101010101" pitchFamily="2" charset="-122"/>
                <a:sym typeface="+mn-ea"/>
              </a:rPr>
              <a:t>思想解放</a:t>
            </a:r>
            <a:r>
              <a:rPr lang="zh-CN" altLang="en-US" sz="2000" b="1">
                <a:latin typeface="Calibri"/>
                <a:ea typeface="宋体" panose="02010600030101010101" pitchFamily="2" charset="-122"/>
                <a:sym typeface="+mn-ea"/>
              </a:rPr>
              <a:t>，有助于</a:t>
            </a:r>
            <a:r>
              <a:rPr lang="zh-CN" altLang="en-US" sz="2000" b="1">
                <a:solidFill>
                  <a:srgbClr val="FF0000"/>
                </a:solidFill>
                <a:latin typeface="Calibri"/>
                <a:ea typeface="宋体" panose="02010600030101010101" pitchFamily="2" charset="-122"/>
                <a:sym typeface="+mn-ea"/>
              </a:rPr>
              <a:t>进步史观</a:t>
            </a:r>
            <a:r>
              <a:rPr lang="zh-CN" altLang="en-US" sz="2000" b="1">
                <a:latin typeface="Calibri"/>
                <a:ea typeface="宋体" panose="02010600030101010101" pitchFamily="2" charset="-122"/>
                <a:sym typeface="+mn-ea"/>
              </a:rPr>
              <a:t>的形成和</a:t>
            </a:r>
            <a:r>
              <a:rPr lang="zh-CN" altLang="en-US" sz="2000" b="1">
                <a:solidFill>
                  <a:srgbClr val="FF0000"/>
                </a:solidFill>
                <a:latin typeface="Calibri"/>
                <a:ea typeface="宋体" panose="02010600030101010101" pitchFamily="2" charset="-122"/>
                <a:sym typeface="+mn-ea"/>
              </a:rPr>
              <a:t>唯物论</a:t>
            </a:r>
            <a:r>
              <a:rPr lang="zh-CN" altLang="en-US" sz="2000" b="1">
                <a:latin typeface="Calibri"/>
                <a:ea typeface="宋体" panose="02010600030101010101" pitchFamily="2" charset="-122"/>
                <a:sym typeface="+mn-ea"/>
              </a:rPr>
              <a:t>与</a:t>
            </a:r>
            <a:r>
              <a:rPr lang="zh-CN" altLang="en-US" sz="2000" b="1">
                <a:solidFill>
                  <a:srgbClr val="FF0000"/>
                </a:solidFill>
                <a:latin typeface="Calibri"/>
                <a:ea typeface="宋体" panose="02010600030101010101" pitchFamily="2" charset="-122"/>
                <a:sym typeface="+mn-ea"/>
              </a:rPr>
              <a:t>辩证法</a:t>
            </a:r>
            <a:r>
              <a:rPr lang="zh-CN" altLang="en-US" sz="2000" b="1">
                <a:latin typeface="Calibri"/>
                <a:ea typeface="宋体" panose="02010600030101010101" pitchFamily="2" charset="-122"/>
                <a:sym typeface="+mn-ea"/>
              </a:rPr>
              <a:t>思想的发展，推动了</a:t>
            </a:r>
            <a:r>
              <a:rPr lang="zh-CN" altLang="en-US" sz="2000" b="1">
                <a:solidFill>
                  <a:srgbClr val="FF0000"/>
                </a:solidFill>
                <a:latin typeface="Calibri"/>
                <a:ea typeface="宋体" panose="02010600030101010101" pitchFamily="2" charset="-122"/>
                <a:sym typeface="+mn-ea"/>
              </a:rPr>
              <a:t>科学世界观</a:t>
            </a:r>
            <a:r>
              <a:rPr lang="zh-CN" altLang="en-US" sz="2000" b="1">
                <a:latin typeface="Calibri"/>
                <a:ea typeface="宋体" panose="02010600030101010101" pitchFamily="2" charset="-122"/>
                <a:sym typeface="+mn-ea"/>
              </a:rPr>
              <a:t>的形成。</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linds(horizontal)">
                                      <p:cBhvr>
                                        <p:cTn id="20" dur="500"/>
                                        <p:tgtEl>
                                          <p:spTgt spid="8"/>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linds(horizontal)">
                                      <p:cBhvr>
                                        <p:cTn id="23" dur="500"/>
                                        <p:tgtEl>
                                          <p:spTgt spid="12"/>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500"/>
                                        <p:tgtEl>
                                          <p:spTgt spid="10"/>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500" fill="hold"/>
                                        <p:tgtEl>
                                          <p:spTgt spid="3"/>
                                        </p:tgtEl>
                                        <p:attrNameLst>
                                          <p:attrName>ppt_x</p:attrName>
                                        </p:attrNameLst>
                                      </p:cBhvr>
                                      <p:tavLst>
                                        <p:tav tm="0">
                                          <p:val>
                                            <p:strVal val="#ppt_x"/>
                                          </p:val>
                                        </p:tav>
                                        <p:tav tm="100000">
                                          <p:val>
                                            <p:strVal val="#ppt_x"/>
                                          </p:val>
                                        </p:tav>
                                      </p:tavLst>
                                    </p:anim>
                                    <p:anim calcmode="lin" valueType="num">
                                      <p:cBhvr additive="base">
                                        <p:cTn id="3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2" grpId="0"/>
      <p:bldP spid="10" grpId="0"/>
      <p:bldP spid="16" grpId="0"/>
      <p:bldP spid="2" grpId="0"/>
      <p:bldP spid="3"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063625" y="631190"/>
            <a:ext cx="5187950" cy="521970"/>
          </a:xfrm>
          <a:prstGeom prst="rect">
            <a:avLst/>
          </a:prstGeom>
          <a:noFill/>
        </p:spPr>
        <p:txBody>
          <a:bodyPr wrap="none" rtlCol="0" anchor="t">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lang="zh-CN" altLang="en-US" sz="2800" b="1">
                <a:ln>
                  <a:noFill/>
                </a:ln>
                <a:solidFill>
                  <a:schemeClr val="tx1"/>
                </a:solidFill>
                <a:effectLst/>
                <a:uLnTx/>
                <a:uFillTx/>
                <a:latin typeface="华文楷体" panose="02010600040101010101" charset="-122"/>
                <a:ea typeface="华文楷体" panose="02010600040101010101" charset="-122"/>
                <a:cs typeface="华文楷体" panose="02010600040101010101" charset="-122"/>
                <a:sym typeface="+mn-ea"/>
              </a:rPr>
              <a:t>四、捍卫理性自由</a:t>
            </a:r>
            <a:r>
              <a:rPr lang="en-US" altLang="zh-CN" sz="2800" b="1">
                <a:ln>
                  <a:noFill/>
                </a:ln>
                <a:solidFill>
                  <a:schemeClr val="tx1"/>
                </a:solidFill>
                <a:effectLst/>
                <a:uLnTx/>
                <a:uFillTx/>
                <a:latin typeface="华文楷体" panose="02010600040101010101" charset="-122"/>
                <a:ea typeface="华文楷体" panose="02010600040101010101" charset="-122"/>
                <a:cs typeface="华文楷体" panose="02010600040101010101" charset="-122"/>
                <a:sym typeface="+mn-ea"/>
              </a:rPr>
              <a:t>——</a:t>
            </a:r>
            <a:r>
              <a:rPr lang="zh-CN" altLang="en-US" sz="2800" b="1">
                <a:ln>
                  <a:noFill/>
                </a:ln>
                <a:solidFill>
                  <a:schemeClr val="tx1"/>
                </a:solidFill>
                <a:effectLst/>
                <a:uLnTx/>
                <a:uFillTx/>
                <a:latin typeface="华文楷体" panose="02010600040101010101" charset="-122"/>
                <a:ea typeface="华文楷体" panose="02010600040101010101" charset="-122"/>
                <a:cs typeface="华文楷体" panose="02010600040101010101" charset="-122"/>
                <a:sym typeface="+mn-ea"/>
              </a:rPr>
              <a:t>启蒙运动</a:t>
            </a:r>
            <a:endParaRPr lang="zh-CN" altLang="en-US" sz="2800" b="1">
              <a:ln>
                <a:noFill/>
              </a:ln>
              <a:solidFill>
                <a:schemeClr val="tx1"/>
              </a:solidFill>
              <a:effectLst/>
              <a:uLnTx/>
              <a:uFillTx/>
              <a:latin typeface="华文楷体" charset="-122"/>
              <a:ea typeface="华文楷体" charset="-122"/>
              <a:cs typeface="华文楷体"/>
              <a:sym typeface="+mn-ea"/>
            </a:endParaRPr>
          </a:p>
        </p:txBody>
      </p:sp>
      <p:sp>
        <p:nvSpPr>
          <p:cNvPr id="70664" name="Text Box 1032"/>
          <p:cNvSpPr txBox="1">
            <a:spLocks noChangeArrowheads="1"/>
          </p:cNvSpPr>
          <p:nvPr/>
        </p:nvSpPr>
        <p:spPr bwMode="auto">
          <a:xfrm>
            <a:off x="255905" y="1153160"/>
            <a:ext cx="11041063" cy="1353185"/>
          </a:xfrm>
          <a:prstGeom prst="rect">
            <a:avLst/>
          </a:prstGeom>
          <a:noFill/>
          <a:ln w="9525">
            <a:solidFill>
              <a:schemeClr val="accent2"/>
            </a:solidFill>
            <a:miter lim="800000"/>
          </a:ln>
          <a:effectLst/>
        </p:spPr>
        <p:txBody>
          <a:bodyPr>
            <a:spAutoFit/>
          </a:bodyPr>
          <a:lstStyle/>
          <a:p>
            <a:pPr marR="0" defTabSz="913130" eaLnBrk="0" hangingPunct="0">
              <a:spcBef>
                <a:spcPct val="50000"/>
              </a:spcBef>
              <a:buClrTx/>
              <a:buSzTx/>
              <a:buFontTx/>
            </a:pPr>
            <a:r>
              <a:rPr kumimoji="0" lang="en-US" altLang="zh-CN" sz="5335" b="1" kern="1200" cap="none" spc="0" normalizeH="0" baseline="0" noProof="1">
                <a:solidFill>
                  <a:srgbClr val="FFFF00"/>
                </a:solidFill>
                <a:latin typeface="华文新魏" panose="02010800040101010101" pitchFamily="2" charset="-122"/>
                <a:ea typeface="华文新魏" panose="02010800040101010101" pitchFamily="2" charset="-122"/>
                <a:cs typeface="+mn-cs"/>
              </a:rPr>
              <a:t> </a:t>
            </a:r>
            <a:r>
              <a:rPr kumimoji="0" lang="en-US" altLang="zh-CN" sz="5400" b="1" kern="1200" cap="none" spc="0" normalizeH="0" baseline="0" noProof="1">
                <a:solidFill>
                  <a:srgbClr val="FFFF00"/>
                </a:solidFill>
                <a:latin typeface="华文新魏" panose="02010800040101010101" pitchFamily="2" charset="-122"/>
                <a:ea typeface="华文新魏" panose="02010800040101010101" pitchFamily="2" charset="-122"/>
                <a:cs typeface="+mn-cs"/>
              </a:rPr>
              <a:t> </a:t>
            </a:r>
            <a:r>
              <a:rPr kumimoji="0" lang="en-US" altLang="zh-CN" sz="2800" b="1" kern="1200" cap="none" spc="0" normalizeH="0" baseline="0" noProof="1">
                <a:latin typeface="华文新魏" panose="02010800040101010101" pitchFamily="2" charset="-122"/>
                <a:ea typeface="华文新魏" panose="02010800040101010101" pitchFamily="2" charset="-122"/>
                <a:cs typeface="+mn-cs"/>
              </a:rPr>
              <a:t>17</a:t>
            </a:r>
            <a:r>
              <a:rPr kumimoji="0" lang="zh-CN" altLang="en-US" sz="2800" b="1" kern="1200" cap="none" spc="0" normalizeH="0" baseline="0" noProof="1">
                <a:latin typeface="华文新魏" panose="02010800040101010101" pitchFamily="2" charset="-122"/>
                <a:ea typeface="华文新魏" panose="02010800040101010101" pitchFamily="2" charset="-122"/>
                <a:cs typeface="+mn-cs"/>
              </a:rPr>
              <a:t>、</a:t>
            </a:r>
            <a:r>
              <a:rPr kumimoji="0" lang="en-US" altLang="zh-CN" sz="2800" b="1" kern="1200" cap="none" spc="0" normalizeH="0" baseline="0" noProof="1">
                <a:latin typeface="华文新魏" panose="02010800040101010101" pitchFamily="2" charset="-122"/>
                <a:ea typeface="华文新魏" panose="02010800040101010101" pitchFamily="2" charset="-122"/>
                <a:cs typeface="+mn-cs"/>
              </a:rPr>
              <a:t>18</a:t>
            </a:r>
            <a:r>
              <a:rPr kumimoji="0" lang="zh-CN" altLang="en-US" sz="2800" b="1" kern="1200" cap="none" spc="0" normalizeH="0" baseline="0" noProof="1">
                <a:latin typeface="华文新魏" panose="02010800040101010101" pitchFamily="2" charset="-122"/>
                <a:ea typeface="华文新魏" panose="02010800040101010101" pitchFamily="2" charset="-122"/>
                <a:cs typeface="+mn-cs"/>
              </a:rPr>
              <a:t>世纪</a:t>
            </a:r>
            <a:r>
              <a:rPr kumimoji="0" lang="zh-CN" altLang="en-US" sz="2800" b="1" u="sng" kern="1200" cap="none" spc="0" normalizeH="0" baseline="0" noProof="1">
                <a:solidFill>
                  <a:srgbClr val="FF0000"/>
                </a:solidFill>
                <a:latin typeface="华文新魏" panose="02010800040101010101" pitchFamily="2" charset="-122"/>
                <a:ea typeface="华文新魏" panose="02010800040101010101" pitchFamily="2" charset="-122"/>
                <a:cs typeface="+mn-cs"/>
              </a:rPr>
              <a:t>欧洲资产阶级</a:t>
            </a:r>
            <a:r>
              <a:rPr kumimoji="0" lang="zh-CN" altLang="en-US" sz="2800" b="1" kern="1200" cap="none" spc="0" normalizeH="0" baseline="0" noProof="1">
                <a:latin typeface="华文新魏" panose="02010800040101010101" pitchFamily="2" charset="-122"/>
                <a:ea typeface="华文新魏" panose="02010800040101010101" pitchFamily="2" charset="-122"/>
                <a:cs typeface="+mn-cs"/>
              </a:rPr>
              <a:t>在思想领域里展开的</a:t>
            </a:r>
            <a:r>
              <a:rPr kumimoji="0" lang="zh-CN" altLang="en-US" sz="2800" b="1" u="sng" kern="1200" cap="none" spc="0" normalizeH="0" baseline="0" noProof="1">
                <a:solidFill>
                  <a:srgbClr val="FF0000"/>
                </a:solidFill>
                <a:latin typeface="华文新魏" panose="02010800040101010101" pitchFamily="2" charset="-122"/>
                <a:ea typeface="华文新魏" panose="02010800040101010101" pitchFamily="2" charset="-122"/>
                <a:cs typeface="+mn-cs"/>
              </a:rPr>
              <a:t>反对封建专制统治</a:t>
            </a:r>
            <a:r>
              <a:rPr kumimoji="0" lang="zh-CN" altLang="en-US" sz="2800" b="1" u="sng" kern="1200" cap="none" spc="0" normalizeH="0" baseline="0" noProof="1">
                <a:latin typeface="华文新魏" panose="02010800040101010101" pitchFamily="2" charset="-122"/>
                <a:ea typeface="华文新魏" panose="02010800040101010101" pitchFamily="2" charset="-122"/>
                <a:cs typeface="+mn-cs"/>
              </a:rPr>
              <a:t>和</a:t>
            </a:r>
            <a:r>
              <a:rPr kumimoji="0" lang="zh-CN" altLang="en-US" sz="2800" b="1" u="sng" kern="1200" cap="none" spc="0" normalizeH="0" baseline="0" noProof="1">
                <a:solidFill>
                  <a:srgbClr val="FF0000"/>
                </a:solidFill>
                <a:latin typeface="华文新魏" panose="02010800040101010101" pitchFamily="2" charset="-122"/>
                <a:ea typeface="华文新魏" panose="02010800040101010101" pitchFamily="2" charset="-122"/>
                <a:cs typeface="+mn-cs"/>
              </a:rPr>
              <a:t>教会思想</a:t>
            </a:r>
            <a:r>
              <a:rPr kumimoji="0" lang="zh-CN" altLang="en-US" sz="2800" b="1" kern="1200" cap="none" spc="0" normalizeH="0" baseline="0" noProof="1">
                <a:latin typeface="华文新魏" panose="02010800040101010101" pitchFamily="2" charset="-122"/>
                <a:ea typeface="华文新魏" panose="02010800040101010101" pitchFamily="2" charset="-122"/>
                <a:cs typeface="+mn-cs"/>
              </a:rPr>
              <a:t>束缚的</a:t>
            </a:r>
            <a:r>
              <a:rPr kumimoji="0" lang="zh-CN" altLang="en-US" sz="2800" b="1" u="sng" kern="1200" cap="none" spc="0" normalizeH="0" baseline="0" noProof="1">
                <a:solidFill>
                  <a:srgbClr val="FF0000"/>
                </a:solidFill>
                <a:latin typeface="华文新魏" panose="02010800040101010101" pitchFamily="2" charset="-122"/>
                <a:ea typeface="华文新魏" panose="02010800040101010101" pitchFamily="2" charset="-122"/>
                <a:cs typeface="+mn-cs"/>
              </a:rPr>
              <a:t>思想解放</a:t>
            </a:r>
            <a:r>
              <a:rPr kumimoji="0" lang="zh-CN" altLang="en-US" sz="2800" b="1" u="sng" kern="1200" cap="none" spc="0" normalizeH="0" baseline="0" noProof="1">
                <a:latin typeface="华文新魏" panose="02010800040101010101" pitchFamily="2" charset="-122"/>
                <a:ea typeface="华文新魏" panose="02010800040101010101" pitchFamily="2" charset="-122"/>
                <a:cs typeface="+mn-cs"/>
              </a:rPr>
              <a:t>运动</a:t>
            </a:r>
            <a:r>
              <a:rPr kumimoji="0" lang="zh-CN" altLang="en-US" sz="2800" b="1" kern="1200" cap="none" spc="0" normalizeH="0" baseline="0" noProof="1">
                <a:latin typeface="华文新魏" panose="02010800040101010101" pitchFamily="2" charset="-122"/>
                <a:ea typeface="华文新魏" panose="02010800040101010101" pitchFamily="2" charset="-122"/>
                <a:cs typeface="+mn-cs"/>
              </a:rPr>
              <a:t>被称为启蒙运动</a:t>
            </a:r>
          </a:p>
        </p:txBody>
      </p:sp>
      <p:grpSp>
        <p:nvGrpSpPr>
          <p:cNvPr id="4" name="组合 3"/>
          <p:cNvGrpSpPr/>
          <p:nvPr/>
        </p:nvGrpSpPr>
        <p:grpSpPr>
          <a:xfrm>
            <a:off x="439420" y="3768090"/>
            <a:ext cx="11129010" cy="2376170"/>
            <a:chOff x="815" y="6127"/>
            <a:chExt cx="17526" cy="3742"/>
          </a:xfrm>
        </p:grpSpPr>
        <p:pic>
          <p:nvPicPr>
            <p:cNvPr id="11" name="图片 10"/>
            <p:cNvPicPr>
              <a:picLocks noChangeAspect="1"/>
            </p:cNvPicPr>
            <p:nvPr/>
          </p:nvPicPr>
          <p:blipFill>
            <a:blip r:embed="rId2"/>
            <a:srcRect l="4444" t="35158" r="6963" b="16910"/>
            <a:stretch>
              <a:fillRect/>
            </a:stretch>
          </p:blipFill>
          <p:spPr>
            <a:xfrm>
              <a:off x="815" y="6127"/>
              <a:ext cx="14973" cy="3743"/>
            </a:xfrm>
            <a:prstGeom prst="rect">
              <a:avLst/>
            </a:prstGeom>
            <a:effectLst>
              <a:softEdge rad="317500"/>
            </a:effectLst>
          </p:spPr>
        </p:pic>
        <p:pic>
          <p:nvPicPr>
            <p:cNvPr id="38917" name="图片 11"/>
            <p:cNvPicPr>
              <a:picLocks noChangeAspect="1"/>
            </p:cNvPicPr>
            <p:nvPr/>
          </p:nvPicPr>
          <p:blipFill>
            <a:blip r:embed="rId3"/>
            <a:stretch>
              <a:fillRect/>
            </a:stretch>
          </p:blipFill>
          <p:spPr>
            <a:xfrm>
              <a:off x="15583" y="6518"/>
              <a:ext cx="2758" cy="2962"/>
            </a:xfrm>
            <a:prstGeom prst="rect">
              <a:avLst/>
            </a:prstGeom>
            <a:noFill/>
            <a:ln w="9525">
              <a:noFill/>
            </a:ln>
          </p:spPr>
        </p:pic>
        <p:sp>
          <p:nvSpPr>
            <p:cNvPr id="13" name="TextBox 12"/>
            <p:cNvSpPr txBox="1"/>
            <p:nvPr/>
          </p:nvSpPr>
          <p:spPr>
            <a:xfrm>
              <a:off x="15992" y="8755"/>
              <a:ext cx="2349" cy="725"/>
            </a:xfrm>
            <a:prstGeom prst="rect">
              <a:avLst/>
            </a:prstGeom>
            <a:noFill/>
          </p:spPr>
          <p:txBody>
            <a:bodyPr wrap="none" rtlCol="0">
              <a:spAutoFit/>
            </a:bodyPr>
            <a:lstStyle/>
            <a:p>
              <a:pPr marR="0" defTabSz="913130" eaLnBrk="0" hangingPunct="0">
                <a:buClrTx/>
                <a:buSzTx/>
                <a:buFontTx/>
              </a:pPr>
              <a:r>
                <a:rPr kumimoji="0" lang="zh-CN" altLang="en-US" sz="2400" b="1" kern="1200" cap="none" spc="0" normalizeH="0" baseline="0" noProof="1">
                  <a:solidFill>
                    <a:srgbClr val="FFFF00"/>
                  </a:solidFill>
                  <a:latin typeface="Arial" panose="020b0604020202020204" pitchFamily="34" charset="0"/>
                  <a:ea typeface="宋体" panose="02010600030101010101" pitchFamily="2" charset="-122"/>
                  <a:cs typeface="+mn-cs"/>
                </a:rPr>
                <a:t>亚当</a:t>
              </a:r>
              <a:r>
                <a:rPr kumimoji="0" lang="en-US" altLang="zh-CN" sz="2400" b="1" kern="1200" cap="none" spc="0" normalizeH="0" baseline="0" noProof="1">
                  <a:solidFill>
                    <a:srgbClr val="FFFF00"/>
                  </a:solidFill>
                  <a:latin typeface="Arial" panose="020b0604020202020204" pitchFamily="34" charset="0"/>
                  <a:ea typeface="宋体" panose="02010600030101010101" pitchFamily="2" charset="-122"/>
                  <a:cs typeface="+mn-cs"/>
                </a:rPr>
                <a:t>.</a:t>
              </a:r>
              <a:r>
                <a:rPr kumimoji="0" lang="zh-CN" altLang="en-US" sz="2400" b="1" kern="1200" cap="none" spc="0" normalizeH="0" baseline="0" noProof="1">
                  <a:solidFill>
                    <a:srgbClr val="FFFF00"/>
                  </a:solidFill>
                  <a:latin typeface="Arial" panose="020b0604020202020204" pitchFamily="34" charset="0"/>
                  <a:ea typeface="宋体" panose="02010600030101010101" pitchFamily="2" charset="-122"/>
                  <a:cs typeface="+mn-cs"/>
                </a:rPr>
                <a:t>斯密</a:t>
              </a:r>
            </a:p>
          </p:txBody>
        </p:sp>
      </p:grpSp>
      <p:sp>
        <p:nvSpPr>
          <p:cNvPr id="5" name="文本框 4"/>
          <p:cNvSpPr txBox="1"/>
          <p:nvPr/>
        </p:nvSpPr>
        <p:spPr>
          <a:xfrm>
            <a:off x="255270" y="2675890"/>
            <a:ext cx="11682730" cy="829945"/>
          </a:xfrm>
          <a:prstGeom prst="rect">
            <a:avLst/>
          </a:prstGeom>
          <a:noFill/>
        </p:spPr>
        <p:txBody>
          <a:bodyPr wrap="square" rtlCol="0" anchor="t">
            <a:spAutoFit/>
          </a:bodyPr>
          <a:lstStyle/>
          <a:p>
            <a:pPr marR="0" defTabSz="914400" eaLnBrk="0" hangingPunct="0"/>
            <a:r>
              <a:rPr lang="zh-CN" altLang="en-US" sz="2400" b="1">
                <a:latin typeface="Calibri"/>
                <a:ea typeface="宋体" panose="02010600030101010101" pitchFamily="2" charset="-122"/>
                <a:sym typeface="+mn-ea"/>
              </a:rPr>
              <a:t>“启蒙”一词，法文原意为光明、智慧。启蒙运动就是以</a:t>
            </a:r>
            <a:r>
              <a:rPr lang="zh-CN" altLang="en-US" sz="2400" b="1">
                <a:solidFill>
                  <a:srgbClr val="FF0000"/>
                </a:solidFill>
                <a:latin typeface="Calibri"/>
                <a:ea typeface="宋体" panose="02010600030101010101" pitchFamily="2" charset="-122"/>
                <a:sym typeface="+mn-ea"/>
              </a:rPr>
              <a:t>理性和科学</a:t>
            </a:r>
            <a:r>
              <a:rPr lang="zh-CN" altLang="en-US" sz="2400" b="1">
                <a:latin typeface="Calibri"/>
                <a:ea typeface="宋体" panose="02010600030101010101" pitchFamily="2" charset="-122"/>
                <a:sym typeface="+mn-ea"/>
              </a:rPr>
              <a:t>的光芒，</a:t>
            </a:r>
            <a:r>
              <a:rPr lang="zh-CN" altLang="en-US" sz="2400" b="1">
                <a:solidFill>
                  <a:srgbClr val="FF0000"/>
                </a:solidFill>
                <a:latin typeface="Calibri"/>
                <a:ea typeface="宋体" panose="02010600030101010101" pitchFamily="2" charset="-122"/>
                <a:sym typeface="+mn-ea"/>
              </a:rPr>
              <a:t>驱散蒙昧、迷信、宗教狂热和专制统治</a:t>
            </a:r>
            <a:r>
              <a:rPr lang="zh-CN" altLang="en-US" sz="2400" b="1">
                <a:latin typeface="Calibri"/>
                <a:ea typeface="宋体" panose="02010600030101010101" pitchFamily="2" charset="-122"/>
                <a:sym typeface="+mn-ea"/>
              </a:rPr>
              <a:t>带来的黑暗，照亮人们精神世界的</a:t>
            </a:r>
            <a:r>
              <a:rPr lang="zh-CN" altLang="en-US" sz="2400" b="1">
                <a:solidFill>
                  <a:srgbClr val="FF0000"/>
                </a:solidFill>
                <a:latin typeface="Calibri"/>
                <a:ea typeface="宋体" panose="02010600030101010101" pitchFamily="2" charset="-122"/>
                <a:sym typeface="+mn-ea"/>
              </a:rPr>
              <a:t>思想解放运动。</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1" nodeType="clickEffect">
                                  <p:stCondLst>
                                    <p:cond delay="0"/>
                                  </p:stCondLst>
                                  <p:childTnLst>
                                    <p:set>
                                      <p:cBhvr>
                                        <p:cTn id="6" dur="1" fill="hold">
                                          <p:stCondLst>
                                            <p:cond delay="0"/>
                                          </p:stCondLst>
                                        </p:cTn>
                                        <p:tgtEl>
                                          <p:spTgt spid="70664"/>
                                        </p:tgtEl>
                                        <p:attrNameLst>
                                          <p:attrName>style.visibility</p:attrName>
                                        </p:attrNameLst>
                                      </p:cBhvr>
                                      <p:to>
                                        <p:strVal val="visible"/>
                                      </p:to>
                                    </p:set>
                                    <p:anim calcmode="lin" valueType="num">
                                      <p:cBhvr>
                                        <p:cTn id="7" dur="500" fill="hold"/>
                                        <p:tgtEl>
                                          <p:spTgt spid="70664"/>
                                        </p:tgtEl>
                                        <p:attrNameLst>
                                          <p:attrName>ppt_x</p:attrName>
                                        </p:attrNameLst>
                                      </p:cBhvr>
                                      <p:tavLst>
                                        <p:tav tm="0">
                                          <p:val>
                                            <p:strVal val="#ppt_x"/>
                                          </p:val>
                                        </p:tav>
                                        <p:tav tm="100000">
                                          <p:val>
                                            <p:strVal val="#ppt_x"/>
                                          </p:val>
                                        </p:tav>
                                      </p:tavLst>
                                    </p:anim>
                                    <p:anim calcmode="lin" valueType="num">
                                      <p:cBhvr>
                                        <p:cTn id="8" dur="500" fill="hold"/>
                                        <p:tgtEl>
                                          <p:spTgt spid="7066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4" grpId="1"/>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9942" name="TextBox 12"/>
          <p:cNvSpPr txBox="1"/>
          <p:nvPr/>
        </p:nvSpPr>
        <p:spPr>
          <a:xfrm>
            <a:off x="1048385" y="599440"/>
            <a:ext cx="2042160" cy="583565"/>
          </a:xfrm>
          <a:prstGeom prst="rect">
            <a:avLst/>
          </a:prstGeom>
          <a:noFill/>
          <a:ln w="9525">
            <a:noFill/>
          </a:ln>
        </p:spPr>
        <p:txBody>
          <a:bodyPr wrap="none" anchor="t">
            <a:spAutoFit/>
          </a:bodyPr>
          <a:lstStyle/>
          <a:p>
            <a:pPr eaLnBrk="0" hangingPunct="0"/>
            <a:r>
              <a:rPr lang="en-US" altLang="zh-CN" sz="3200" b="1">
                <a:latin typeface="Arial" panose="020b0604020202020204" pitchFamily="34" charset="0"/>
                <a:ea typeface="宋体" panose="02010600030101010101" pitchFamily="2" charset="-122"/>
              </a:rPr>
              <a:t>1</a:t>
            </a:r>
            <a:r>
              <a:rPr lang="zh-CN" altLang="en-US" sz="3200" b="1">
                <a:latin typeface="Arial" panose="020b0604020202020204" pitchFamily="34" charset="0"/>
                <a:ea typeface="宋体" panose="02010600030101010101" pitchFamily="2" charset="-122"/>
              </a:rPr>
              <a:t>、背景：</a:t>
            </a:r>
          </a:p>
        </p:txBody>
      </p:sp>
      <p:sp>
        <p:nvSpPr>
          <p:cNvPr id="8" name="Rectangle 6"/>
          <p:cNvSpPr>
            <a:spLocks noChangeArrowheads="1"/>
          </p:cNvSpPr>
          <p:nvPr/>
        </p:nvSpPr>
        <p:spPr bwMode="auto">
          <a:xfrm>
            <a:off x="254000" y="1293337"/>
            <a:ext cx="11684000" cy="4777105"/>
          </a:xfrm>
          <a:prstGeom prst="rect">
            <a:avLst/>
          </a:prstGeom>
          <a:noFill/>
          <a:ln>
            <a:solidFill>
              <a:schemeClr val="accent2"/>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ctr">
            <a:spAutoFit/>
          </a:bodyPr>
          <a:lstStyle/>
          <a:p>
            <a:pPr marL="0" marR="0" indent="0" algn="l" defTabSz="913130" rtl="0" eaLnBrk="0" fontAlgn="base" latinLnBrk="0" hangingPunct="0">
              <a:lnSpc>
                <a:spcPct val="100000"/>
              </a:lnSpc>
              <a:spcBef>
                <a:spcPct val="0"/>
              </a:spcBef>
              <a:spcAft>
                <a:spcPct val="0"/>
              </a:spcAft>
              <a:buClrTx/>
              <a:buSzTx/>
              <a:buFontTx/>
              <a:buNone/>
            </a:pPr>
            <a:r>
              <a:rPr kumimoji="1" lang="en-US" altLang="zh-CN" sz="2535" b="1"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        </a:t>
            </a:r>
            <a:r>
              <a:rPr kumimoji="1" lang="zh-CN" altLang="en-US" sz="2535" b="1"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材料一：</a:t>
            </a:r>
            <a:r>
              <a:rPr kumimoji="1" lang="en-US" altLang="zh-CN" sz="2535" b="1"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17</a:t>
            </a:r>
            <a:r>
              <a:rPr kumimoji="1" lang="zh-CN" altLang="en-US" sz="2535" b="1"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a:t>
            </a:r>
            <a:r>
              <a:rPr kumimoji="1" lang="en-US" altLang="zh-CN" sz="2535" b="1"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18</a:t>
            </a:r>
            <a:r>
              <a:rPr kumimoji="1" lang="zh-CN" altLang="en-US" sz="2535" b="1"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世纪，</a:t>
            </a:r>
            <a:r>
              <a:rPr kumimoji="1" lang="zh-CN" altLang="en-US" sz="2535" b="1" i="0" u="none" strike="noStrike" kern="1200" cap="none" spc="0" normalizeH="0" baseline="0" noProof="1">
                <a:solidFill>
                  <a:srgbClr val="FF0000"/>
                </a:solidFill>
                <a:latin typeface="Arial" panose="020b0604020202020204" pitchFamily="34" charset="0"/>
                <a:ea typeface="宋体" panose="02010600030101010101" pitchFamily="2" charset="-122"/>
                <a:cs typeface="+mn-cs"/>
              </a:rPr>
              <a:t>西欧的资本主义</a:t>
            </a:r>
            <a:r>
              <a:rPr kumimoji="1" lang="zh-CN" altLang="en-US" sz="2535" b="1"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已经有了较大发展，</a:t>
            </a:r>
            <a:r>
              <a:rPr kumimoji="1" lang="zh-CN" altLang="en-US" sz="2535" b="1" i="0" u="none" strike="noStrike" kern="1200" cap="none" spc="0" normalizeH="0" baseline="0" noProof="1">
                <a:solidFill>
                  <a:srgbClr val="FF0000"/>
                </a:solidFill>
                <a:latin typeface="Arial" panose="020b0604020202020204" pitchFamily="34" charset="0"/>
                <a:ea typeface="宋体" panose="02010600030101010101" pitchFamily="2" charset="-122"/>
                <a:cs typeface="+mn-cs"/>
              </a:rPr>
              <a:t>新兴资产阶级的力量</a:t>
            </a:r>
            <a:r>
              <a:rPr kumimoji="1" lang="zh-CN" altLang="en-US" sz="2535" b="1"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日益壮大，他们掌握了越来越雄厚的经济力量，但是</a:t>
            </a:r>
            <a:r>
              <a:rPr kumimoji="1" lang="zh-CN" altLang="en-US" sz="2535" b="1" i="0" u="none" strike="noStrike" kern="1200" cap="none" spc="0" normalizeH="0" baseline="0" noProof="1">
                <a:solidFill>
                  <a:srgbClr val="FF0000"/>
                </a:solidFill>
                <a:latin typeface="Arial" panose="020b0604020202020204" pitchFamily="34" charset="0"/>
                <a:ea typeface="宋体" panose="02010600030101010101" pitchFamily="2" charset="-122"/>
                <a:cs typeface="+mn-cs"/>
              </a:rPr>
              <a:t>封建专制制度严重阻碍了资本主义的进一步发展，</a:t>
            </a:r>
            <a:r>
              <a:rPr kumimoji="1" lang="zh-CN" altLang="en-US" sz="2535" b="1"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资产阶级要</a:t>
            </a:r>
            <a:r>
              <a:rPr kumimoji="1" lang="zh-CN" altLang="en-US" sz="2535" b="1" i="0" u="none" strike="noStrike" kern="1200" cap="none" spc="0" normalizeH="0" baseline="0" noProof="1">
                <a:solidFill>
                  <a:srgbClr val="FF0000"/>
                </a:solidFill>
                <a:latin typeface="Arial" panose="020b0604020202020204" pitchFamily="34" charset="0"/>
                <a:ea typeface="宋体" panose="02010600030101010101" pitchFamily="2" charset="-122"/>
                <a:cs typeface="+mn-cs"/>
              </a:rPr>
              <a:t>结束封建专制制度</a:t>
            </a:r>
            <a:r>
              <a:rPr kumimoji="1" lang="zh-CN" altLang="en-US" sz="2535" b="1"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，资产阶级首先必须做好舆论准备。</a:t>
            </a:r>
          </a:p>
          <a:p>
            <a:pPr marL="0" marR="0" indent="0" algn="l" defTabSz="913130" rtl="0" eaLnBrk="0" fontAlgn="base" latinLnBrk="0" hangingPunct="0">
              <a:lnSpc>
                <a:spcPct val="100000"/>
              </a:lnSpc>
              <a:spcBef>
                <a:spcPct val="0"/>
              </a:spcBef>
              <a:spcAft>
                <a:spcPct val="0"/>
              </a:spcAft>
              <a:buClrTx/>
              <a:buSzTx/>
              <a:buFontTx/>
              <a:buNone/>
            </a:pPr>
            <a:r>
              <a:rPr kumimoji="1" lang="zh-CN" altLang="en-US" sz="2535" b="0"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       </a:t>
            </a:r>
          </a:p>
          <a:p>
            <a:pPr marL="0" marR="0" indent="0" algn="l" defTabSz="913130" rtl="0" eaLnBrk="0" fontAlgn="base" latinLnBrk="0" hangingPunct="0">
              <a:lnSpc>
                <a:spcPct val="100000"/>
              </a:lnSpc>
              <a:spcBef>
                <a:spcPct val="0"/>
              </a:spcBef>
              <a:spcAft>
                <a:spcPct val="0"/>
              </a:spcAft>
              <a:buClrTx/>
              <a:buSzTx/>
              <a:buFontTx/>
              <a:buNone/>
            </a:pPr>
            <a:r>
              <a:rPr kumimoji="1" lang="zh-CN" altLang="en-US" sz="2535" b="1"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      材料二</a:t>
            </a:r>
            <a:r>
              <a:rPr kumimoji="1" lang="zh-CN" altLang="en-US" sz="2535" b="0"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a:t>
            </a:r>
            <a:r>
              <a:rPr kumimoji="1" lang="zh-CN" altLang="en-US" sz="2535" b="1"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在这一时期，科学技术有了突飞猛进的发展，</a:t>
            </a:r>
            <a:r>
              <a:rPr kumimoji="1" lang="zh-CN" altLang="en-US" sz="2535" b="1" i="0" u="none" strike="noStrike" kern="1200" cap="none" spc="0" normalizeH="0" baseline="0" noProof="1">
                <a:solidFill>
                  <a:srgbClr val="FF0000"/>
                </a:solidFill>
                <a:latin typeface="Arial" panose="020b0604020202020204" pitchFamily="34" charset="0"/>
                <a:ea typeface="宋体" panose="02010600030101010101" pitchFamily="2" charset="-122"/>
                <a:cs typeface="+mn-cs"/>
              </a:rPr>
              <a:t>新的自然科学理论为人们提供了新的思想武器</a:t>
            </a:r>
            <a:r>
              <a:rPr kumimoji="1" lang="zh-CN" altLang="en-US" sz="2535" b="1"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。自然科学的发展使人们认识到人类是可以征服自然的，也可以推动人类社会自身的不断前进。</a:t>
            </a:r>
            <a:r>
              <a:rPr kumimoji="1" lang="zh-CN" altLang="en-US" sz="2535" b="0"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     </a:t>
            </a:r>
          </a:p>
          <a:p>
            <a:pPr marL="0" marR="0" indent="0" algn="l" defTabSz="913130" rtl="0" eaLnBrk="0" fontAlgn="base" latinLnBrk="0" hangingPunct="0">
              <a:lnSpc>
                <a:spcPct val="100000"/>
              </a:lnSpc>
              <a:spcBef>
                <a:spcPct val="0"/>
              </a:spcBef>
              <a:spcAft>
                <a:spcPct val="0"/>
              </a:spcAft>
              <a:buClrTx/>
              <a:buSzTx/>
              <a:buFontTx/>
              <a:buNone/>
            </a:pPr>
            <a:r>
              <a:rPr kumimoji="1" lang="zh-CN" altLang="en-US" sz="2535" b="0"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       </a:t>
            </a:r>
          </a:p>
          <a:p>
            <a:pPr marL="0" marR="0" indent="0" algn="l" defTabSz="913130" rtl="0" eaLnBrk="0" fontAlgn="base" latinLnBrk="0" hangingPunct="0">
              <a:lnSpc>
                <a:spcPct val="100000"/>
              </a:lnSpc>
              <a:spcBef>
                <a:spcPct val="0"/>
              </a:spcBef>
              <a:spcAft>
                <a:spcPct val="0"/>
              </a:spcAft>
              <a:buClrTx/>
              <a:buSzTx/>
              <a:buFontTx/>
              <a:buNone/>
            </a:pPr>
            <a:r>
              <a:rPr kumimoji="1" lang="zh-CN" altLang="en-US" sz="2535" b="1"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      材料三：文艺复兴解放了人的思想，宗教改革打破了天主教神学的思想禁锢，越来越多的人不再被经院哲学所束缚，他们相信社会是不断进步的。在此基础之上出现了启蒙运动</a:t>
            </a:r>
            <a:r>
              <a:rPr kumimoji="1" lang="zh-CN" altLang="en-US" sz="2535" b="0" i="0" u="none" strike="noStrike" kern="1200" cap="none" spc="0" normalizeH="0" baseline="0" noProof="1">
                <a:solidFill>
                  <a:schemeClr val="tx1"/>
                </a:solidFill>
                <a:latin typeface="Arial" panose="020b0604020202020204" pitchFamily="34" charset="0"/>
                <a:ea typeface="宋体" panose="02010600030101010101" pitchFamily="2" charset="-122"/>
                <a:cs typeface="+mn-cs"/>
              </a:rPr>
              <a:t>。</a:t>
            </a:r>
          </a:p>
        </p:txBody>
      </p:sp>
      <p:sp>
        <p:nvSpPr>
          <p:cNvPr id="9" name="Rectangle 7"/>
          <p:cNvSpPr/>
          <p:nvPr/>
        </p:nvSpPr>
        <p:spPr>
          <a:xfrm>
            <a:off x="1930400" y="1487011"/>
            <a:ext cx="9347200" cy="1383665"/>
          </a:xfrm>
          <a:prstGeom prst="rect">
            <a:avLst/>
          </a:prstGeom>
          <a:solidFill>
            <a:srgbClr val="FFFF00"/>
          </a:solidFill>
          <a:ln w="9525">
            <a:noFill/>
          </a:ln>
        </p:spPr>
        <p:txBody>
          <a:bodyPr wrap="square" lIns="91440" tIns="45720" rIns="91440" bIns="45720" anchor="ctr">
            <a:spAutoFit/>
          </a:bodyPr>
          <a:lstStyle/>
          <a:p>
            <a:pPr eaLnBrk="0" hangingPunct="0"/>
            <a:r>
              <a:rPr lang="zh-CN" altLang="en-US" sz="2800" b="1">
                <a:latin typeface="楷体_GB2312" panose="02010609030101010101" pitchFamily="49" charset="-122"/>
                <a:ea typeface="楷体_GB2312" panose="02010609030101010101" pitchFamily="49" charset="-122"/>
              </a:rPr>
              <a:t>经济基础：</a:t>
            </a:r>
            <a:r>
              <a:rPr lang="en-US" altLang="zh-CN" sz="2800" b="1">
                <a:latin typeface="楷体_GB2312" panose="02010609030101010101" pitchFamily="49" charset="-122"/>
                <a:ea typeface="楷体_GB2312" panose="02010609030101010101" pitchFamily="49" charset="-122"/>
              </a:rPr>
              <a:t>17</a:t>
            </a:r>
            <a:r>
              <a:rPr lang="zh-CN" altLang="en-US" sz="2800" b="1">
                <a:latin typeface="楷体_GB2312" panose="02010609030101010101" pitchFamily="49" charset="-122"/>
                <a:ea typeface="楷体_GB2312" panose="02010609030101010101" pitchFamily="49" charset="-122"/>
              </a:rPr>
              <a:t>、</a:t>
            </a:r>
            <a:r>
              <a:rPr lang="en-US" altLang="zh-CN" sz="2800" b="1">
                <a:latin typeface="楷体_GB2312" panose="02010609030101010101" pitchFamily="49" charset="-122"/>
                <a:ea typeface="楷体_GB2312" panose="02010609030101010101" pitchFamily="49" charset="-122"/>
              </a:rPr>
              <a:t>18</a:t>
            </a:r>
            <a:r>
              <a:rPr lang="zh-CN" altLang="en-US" sz="2800" b="1">
                <a:latin typeface="楷体_GB2312" panose="02010609030101010101" pitchFamily="49" charset="-122"/>
                <a:ea typeface="楷体_GB2312" panose="02010609030101010101" pitchFamily="49" charset="-122"/>
              </a:rPr>
              <a:t>世纪资本经济不断发展。</a:t>
            </a:r>
            <a:r>
              <a:rPr lang="en-US" altLang="zh-CN" sz="2800" b="1">
                <a:latin typeface="楷体_GB2312" panose="02010609030101010101" pitchFamily="49" charset="-122"/>
                <a:ea typeface="楷体_GB2312" panose="02010609030101010101" pitchFamily="49" charset="-122"/>
              </a:rPr>
              <a:t>(</a:t>
            </a:r>
            <a:r>
              <a:rPr lang="zh-CN" altLang="en-US" sz="2800" b="1">
                <a:latin typeface="楷体_GB2312" panose="02010609030101010101" pitchFamily="49" charset="-122"/>
                <a:ea typeface="楷体_GB2312" panose="02010609030101010101" pitchFamily="49" charset="-122"/>
              </a:rPr>
              <a:t>根本原因</a:t>
            </a:r>
            <a:r>
              <a:rPr lang="en-US" altLang="zh-CN" sz="2800" b="1">
                <a:latin typeface="楷体_GB2312" panose="02010609030101010101" pitchFamily="49" charset="-122"/>
                <a:ea typeface="楷体_GB2312" panose="02010609030101010101" pitchFamily="49" charset="-122"/>
              </a:rPr>
              <a:t>)</a:t>
            </a:r>
            <a:endParaRPr lang="zh-CN" altLang="en-US" sz="2800" b="1">
              <a:latin typeface="楷体_GB2312" pitchFamily="49" charset="-122"/>
              <a:ea typeface="楷体_GB2312" pitchFamily="49" charset="-122"/>
            </a:endParaRPr>
          </a:p>
          <a:p>
            <a:pPr eaLnBrk="0" hangingPunct="0"/>
            <a:r>
              <a:rPr lang="zh-CN" altLang="en-US" sz="2800" b="1">
                <a:latin typeface="楷体_GB2312" panose="02010609030101010101" pitchFamily="49" charset="-122"/>
                <a:ea typeface="楷体_GB2312" panose="02010609030101010101" pitchFamily="49" charset="-122"/>
              </a:rPr>
              <a:t>阶级基础</a:t>
            </a:r>
            <a:r>
              <a:rPr lang="en-US" altLang="zh-CN" sz="2800" b="1">
                <a:latin typeface="楷体_GB2312" panose="02010609030101010101" pitchFamily="49" charset="-122"/>
                <a:ea typeface="楷体_GB2312" panose="02010609030101010101" pitchFamily="49" charset="-122"/>
              </a:rPr>
              <a:t>:</a:t>
            </a:r>
            <a:r>
              <a:rPr lang="zh-CN" altLang="en-US" sz="2800" b="1">
                <a:latin typeface="楷体_GB2312" panose="02010609030101010101" pitchFamily="49" charset="-122"/>
                <a:ea typeface="楷体_GB2312" panose="02010609030101010101" pitchFamily="49" charset="-122"/>
              </a:rPr>
              <a:t>资产阶级力量日益壮大，要求摆脱专制王权和教会的思想束缚。</a:t>
            </a:r>
            <a:endParaRPr lang="zh-CN" altLang="en-US" sz="3200" b="1">
              <a:latin typeface="楷体_GB2312" pitchFamily="49" charset="-122"/>
              <a:ea typeface="楷体_GB2312" pitchFamily="49" charset="-122"/>
            </a:endParaRPr>
          </a:p>
        </p:txBody>
      </p:sp>
      <p:sp>
        <p:nvSpPr>
          <p:cNvPr id="10" name="Rectangle 9"/>
          <p:cNvSpPr/>
          <p:nvPr/>
        </p:nvSpPr>
        <p:spPr>
          <a:xfrm>
            <a:off x="1718310" y="3400426"/>
            <a:ext cx="9448800" cy="953135"/>
          </a:xfrm>
          <a:prstGeom prst="rect">
            <a:avLst/>
          </a:prstGeom>
          <a:solidFill>
            <a:srgbClr val="FFFF00"/>
          </a:solidFill>
          <a:ln w="9525">
            <a:noFill/>
          </a:ln>
        </p:spPr>
        <p:txBody>
          <a:bodyPr wrap="square" lIns="91440" tIns="45720" rIns="91440" bIns="45720" anchor="ctr">
            <a:spAutoFit/>
          </a:bodyPr>
          <a:lstStyle/>
          <a:p>
            <a:pPr eaLnBrk="0" hangingPunct="0"/>
            <a:r>
              <a:rPr lang="zh-CN" altLang="en-US" sz="2800" b="1">
                <a:latin typeface="楷体_GB2312" panose="02010609030101010101" pitchFamily="49" charset="-122"/>
                <a:ea typeface="楷体_GB2312" panose="02010609030101010101" pitchFamily="49" charset="-122"/>
              </a:rPr>
              <a:t>科学基础：近代自然科学突飞猛进</a:t>
            </a:r>
            <a:r>
              <a:rPr lang="zh-CN" altLang="en-US" sz="2800" b="1">
                <a:latin typeface="Arial" panose="020b0604020202020204" pitchFamily="34" charset="0"/>
                <a:ea typeface="楷体_GB2312" panose="02010609030101010101" pitchFamily="49" charset="-122"/>
              </a:rPr>
              <a:t>的</a:t>
            </a:r>
            <a:r>
              <a:rPr lang="zh-CN" altLang="en-US" sz="2800" b="1">
                <a:latin typeface="楷体_GB2312" panose="02010609030101010101" pitchFamily="49" charset="-122"/>
                <a:ea typeface="楷体_GB2312" panose="02010609030101010101" pitchFamily="49" charset="-122"/>
              </a:rPr>
              <a:t>发展，提供了锐利的思想武器。 </a:t>
            </a:r>
          </a:p>
        </p:txBody>
      </p:sp>
      <p:sp>
        <p:nvSpPr>
          <p:cNvPr id="11" name="Rectangle 10"/>
          <p:cNvSpPr/>
          <p:nvPr/>
        </p:nvSpPr>
        <p:spPr>
          <a:xfrm>
            <a:off x="1718310" y="5087620"/>
            <a:ext cx="9448800" cy="521970"/>
          </a:xfrm>
          <a:prstGeom prst="rect">
            <a:avLst/>
          </a:prstGeom>
          <a:solidFill>
            <a:srgbClr val="FFFF00"/>
          </a:solidFill>
          <a:ln w="9525">
            <a:noFill/>
          </a:ln>
        </p:spPr>
        <p:txBody>
          <a:bodyPr wrap="square" lIns="91440" tIns="45720" rIns="91440" bIns="45720" anchor="ctr">
            <a:spAutoFit/>
          </a:bodyPr>
          <a:lstStyle/>
          <a:p>
            <a:pPr eaLnBrk="0" hangingPunct="0"/>
            <a:r>
              <a:rPr lang="zh-CN" altLang="en-US" sz="2800" b="1">
                <a:latin typeface="楷体_GB2312" panose="02010609030101010101" pitchFamily="49" charset="-122"/>
                <a:ea typeface="楷体_GB2312" panose="02010609030101010101" pitchFamily="49" charset="-122"/>
              </a:rPr>
              <a:t>思想基础：文艺复兴和宗教改革促进了人们思想的解放。</a:t>
            </a:r>
          </a:p>
        </p:txBody>
      </p:sp>
      <p:sp>
        <p:nvSpPr>
          <p:cNvPr id="5" name="文本框 4"/>
          <p:cNvSpPr txBox="1"/>
          <p:nvPr/>
        </p:nvSpPr>
        <p:spPr>
          <a:xfrm>
            <a:off x="3089910" y="661670"/>
            <a:ext cx="7924165" cy="460375"/>
          </a:xfrm>
          <a:prstGeom prst="rect">
            <a:avLst/>
          </a:prstGeom>
          <a:noFill/>
        </p:spPr>
        <p:txBody>
          <a:bodyPr wrap="square" rtlCol="0">
            <a:spAutoFit/>
          </a:bodyPr>
          <a:lstStyle/>
          <a:p>
            <a:r>
              <a:rPr lang="zh-CN" altLang="en-US" sz="2400" b="1"/>
              <a:t>根据材料并结合所学知识，分析启蒙运动产生的背景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0965" name="TextBox 8"/>
          <p:cNvSpPr txBox="1"/>
          <p:nvPr/>
        </p:nvSpPr>
        <p:spPr>
          <a:xfrm>
            <a:off x="1109980" y="606425"/>
            <a:ext cx="2858770" cy="583565"/>
          </a:xfrm>
          <a:prstGeom prst="rect">
            <a:avLst/>
          </a:prstGeom>
          <a:noFill/>
          <a:ln w="9525">
            <a:noFill/>
          </a:ln>
        </p:spPr>
        <p:txBody>
          <a:bodyPr wrap="none" anchor="t">
            <a:spAutoFit/>
          </a:bodyPr>
          <a:lstStyle/>
          <a:p>
            <a:pPr eaLnBrk="0" hangingPunct="0"/>
            <a:r>
              <a:rPr lang="en-US" altLang="zh-CN" sz="3200" b="1">
                <a:latin typeface="Arial" panose="020b0604020202020204" pitchFamily="34" charset="0"/>
                <a:ea typeface="宋体" panose="02010600030101010101" pitchFamily="2" charset="-122"/>
              </a:rPr>
              <a:t>2</a:t>
            </a:r>
            <a:r>
              <a:rPr lang="zh-CN" altLang="en-US" sz="3200" b="1">
                <a:latin typeface="Arial" panose="020b0604020202020204" pitchFamily="34" charset="0"/>
                <a:ea typeface="宋体" panose="02010600030101010101" pitchFamily="2" charset="-122"/>
              </a:rPr>
              <a:t>、兴起和发展</a:t>
            </a:r>
          </a:p>
        </p:txBody>
      </p:sp>
      <p:pic>
        <p:nvPicPr>
          <p:cNvPr id="40966" name="图片 9"/>
          <p:cNvPicPr>
            <a:picLocks noChangeAspect="1"/>
          </p:cNvPicPr>
          <p:nvPr/>
        </p:nvPicPr>
        <p:blipFill>
          <a:blip r:embed="rId2"/>
          <a:srcRect r="32774"/>
          <a:stretch>
            <a:fillRect/>
          </a:stretch>
        </p:blipFill>
        <p:spPr>
          <a:xfrm>
            <a:off x="6400800" y="277495"/>
            <a:ext cx="5351780" cy="5285105"/>
          </a:xfrm>
          <a:prstGeom prst="rect">
            <a:avLst/>
          </a:prstGeom>
          <a:noFill/>
          <a:ln w="9525">
            <a:noFill/>
          </a:ln>
        </p:spPr>
      </p:pic>
      <p:sp>
        <p:nvSpPr>
          <p:cNvPr id="8" name="五角星 7"/>
          <p:cNvSpPr/>
          <p:nvPr/>
        </p:nvSpPr>
        <p:spPr>
          <a:xfrm>
            <a:off x="7788910" y="2354580"/>
            <a:ext cx="609600" cy="812800"/>
          </a:xfrm>
          <a:prstGeom prst="star5">
            <a:avLst>
              <a:gd name="adj" fmla="val 19098"/>
              <a:gd name="hf" fmla="val 105146"/>
              <a:gd name="vf" fmla="val 11055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2535" strike="noStrike" noProof="1"/>
          </a:p>
        </p:txBody>
      </p:sp>
      <p:sp>
        <p:nvSpPr>
          <p:cNvPr id="11" name="五角星 10"/>
          <p:cNvSpPr/>
          <p:nvPr/>
        </p:nvSpPr>
        <p:spPr>
          <a:xfrm>
            <a:off x="7924800" y="3479800"/>
            <a:ext cx="711200" cy="1016000"/>
          </a:xfrm>
          <a:prstGeom prst="star5">
            <a:avLst>
              <a:gd name="adj" fmla="val 19098"/>
              <a:gd name="hf" fmla="val 105146"/>
              <a:gd name="vf" fmla="val 11055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2535" strike="noStrike" noProof="1"/>
          </a:p>
        </p:txBody>
      </p:sp>
      <p:sp>
        <p:nvSpPr>
          <p:cNvPr id="12" name="五角星 11"/>
          <p:cNvSpPr/>
          <p:nvPr/>
        </p:nvSpPr>
        <p:spPr>
          <a:xfrm>
            <a:off x="8959850" y="2833370"/>
            <a:ext cx="711200" cy="914400"/>
          </a:xfrm>
          <a:prstGeom prst="star5">
            <a:avLst>
              <a:gd name="adj" fmla="val 19098"/>
              <a:gd name="hf" fmla="val 105146"/>
              <a:gd name="vf" fmla="val 11055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2535" strike="noStrike" noProof="1"/>
          </a:p>
        </p:txBody>
      </p:sp>
      <p:sp>
        <p:nvSpPr>
          <p:cNvPr id="4" name="文本框 14"/>
          <p:cNvSpPr txBox="1"/>
          <p:nvPr/>
        </p:nvSpPr>
        <p:spPr>
          <a:xfrm>
            <a:off x="101601" y="1190625"/>
            <a:ext cx="6299200" cy="911860"/>
          </a:xfrm>
          <a:prstGeom prst="rect">
            <a:avLst/>
          </a:prstGeom>
          <a:noFill/>
          <a:effectLst>
            <a:glow rad="228600">
              <a:schemeClr val="accent3">
                <a:satMod val="175000"/>
                <a:alpha val="40000"/>
              </a:schemeClr>
            </a:glow>
            <a:softEdge rad="127000"/>
          </a:effectLst>
          <a:extLst>
            <a:ext uri="{909E8E84-426E-40DD-AFC4-6F175D3DCCD1}">
              <a14:hiddenFill xmlns:a14="http://schemas.microsoft.com/office/drawing/2010/mai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14:hiddenFill>
            </a:ext>
          </a:extLst>
        </p:spPr>
        <p:txBody>
          <a:bodyPr wrap="square" rtlCol="0">
            <a:spAutoFit/>
          </a:bodyPr>
          <a:lstStyle/>
          <a:p>
            <a:pPr marR="0" defTabSz="913130" eaLnBrk="0" hangingPunct="0">
              <a:buClrTx/>
              <a:buSzTx/>
              <a:buFontTx/>
            </a:pPr>
            <a:r>
              <a:rPr kumimoji="0" lang="zh-CN" altLang="en-US" sz="2665" b="1" kern="1200" cap="none" spc="0" normalizeH="0" baseline="0" noProof="1">
                <a:latin typeface="Arial" panose="020b0604020202020204" pitchFamily="34" charset="0"/>
                <a:ea typeface="宋体" panose="02010600030101010101" pitchFamily="2" charset="-122"/>
                <a:cs typeface="+mn-cs"/>
              </a:rPr>
              <a:t>（</a:t>
            </a:r>
            <a:r>
              <a:rPr kumimoji="0" lang="en-US" altLang="zh-CN" sz="2665" b="1" kern="1200" cap="none" spc="0" normalizeH="0" baseline="0" noProof="1">
                <a:latin typeface="Arial" panose="020b0604020202020204" pitchFamily="34" charset="0"/>
                <a:ea typeface="宋体" panose="02010600030101010101" pitchFamily="2" charset="-122"/>
                <a:cs typeface="+mn-cs"/>
              </a:rPr>
              <a:t>1</a:t>
            </a:r>
            <a:r>
              <a:rPr kumimoji="0" lang="zh-CN" altLang="en-US" sz="2665" b="1" kern="1200" cap="none" spc="0" normalizeH="0" baseline="0" noProof="1">
                <a:latin typeface="Arial" panose="020b0604020202020204" pitchFamily="34" charset="0"/>
                <a:ea typeface="宋体" panose="02010600030101010101" pitchFamily="2" charset="-122"/>
                <a:cs typeface="+mn-cs"/>
              </a:rPr>
              <a:t>）</a:t>
            </a:r>
            <a:r>
              <a:rPr kumimoji="0" lang="en-US" altLang="zh-CN" sz="2665" b="1" kern="1200" cap="none" spc="0" normalizeH="0" baseline="0" noProof="1">
                <a:latin typeface="Arial" panose="020b0604020202020204" pitchFamily="34" charset="0"/>
                <a:ea typeface="宋体" panose="02010600030101010101" pitchFamily="2" charset="-122"/>
                <a:cs typeface="+mn-cs"/>
              </a:rPr>
              <a:t>17</a:t>
            </a:r>
            <a:r>
              <a:rPr kumimoji="0" lang="zh-CN" altLang="en-US" sz="2665" b="1" kern="1200" cap="none" spc="0" normalizeH="0" baseline="0" noProof="1">
                <a:latin typeface="Arial" panose="020b0604020202020204" pitchFamily="34" charset="0"/>
                <a:ea typeface="宋体" panose="02010600030101010101" pitchFamily="2" charset="-122"/>
                <a:cs typeface="+mn-cs"/>
              </a:rPr>
              <a:t>世纪，英国出现早期启蒙思想。霍布斯、洛克等</a:t>
            </a:r>
          </a:p>
        </p:txBody>
      </p:sp>
      <p:sp>
        <p:nvSpPr>
          <p:cNvPr id="5" name="文本框 6"/>
          <p:cNvSpPr txBox="1"/>
          <p:nvPr/>
        </p:nvSpPr>
        <p:spPr>
          <a:xfrm>
            <a:off x="0" y="2102485"/>
            <a:ext cx="6400800" cy="911860"/>
          </a:xfrm>
          <a:prstGeom prst="rect">
            <a:avLst/>
          </a:prstGeom>
          <a:noFill/>
          <a:effectLst>
            <a:glow rad="228600">
              <a:schemeClr val="accent3">
                <a:satMod val="175000"/>
                <a:alpha val="40000"/>
              </a:schemeClr>
            </a:glow>
            <a:softEdge rad="127000"/>
          </a:effectLst>
          <a:extLst>
            <a:ext uri="{909E8E84-426E-40DD-AFC4-6F175D3DCCD1}">
              <a14:hiddenFill xmlns:a14="http://schemas.microsoft.com/office/drawing/2010/mai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14:hiddenFill>
            </a:ext>
          </a:extLst>
        </p:spPr>
        <p:txBody>
          <a:bodyPr wrap="square" rtlCol="0">
            <a:spAutoFit/>
          </a:bodyPr>
          <a:lstStyle/>
          <a:p>
            <a:pPr marR="0" defTabSz="913130" eaLnBrk="0" hangingPunct="0">
              <a:buClrTx/>
              <a:buSzTx/>
              <a:buFontTx/>
            </a:pPr>
            <a:r>
              <a:rPr kumimoji="0" lang="zh-CN" altLang="en-US" sz="2665" b="1" kern="1200" cap="none" spc="0" normalizeH="0" baseline="0" noProof="1">
                <a:latin typeface="Arial" panose="020b0604020202020204" pitchFamily="34" charset="0"/>
                <a:ea typeface="宋体" panose="02010600030101010101" pitchFamily="2" charset="-122"/>
                <a:cs typeface="+mn-cs"/>
              </a:rPr>
              <a:t>（</a:t>
            </a:r>
            <a:r>
              <a:rPr kumimoji="0" lang="en-US" altLang="zh-CN" sz="2665" b="1" kern="1200" cap="none" spc="0" normalizeH="0" baseline="0" noProof="1">
                <a:latin typeface="Arial" panose="020b0604020202020204" pitchFamily="34" charset="0"/>
                <a:ea typeface="宋体" panose="02010600030101010101" pitchFamily="2" charset="-122"/>
                <a:cs typeface="+mn-cs"/>
              </a:rPr>
              <a:t>2</a:t>
            </a:r>
            <a:r>
              <a:rPr kumimoji="0" lang="zh-CN" altLang="en-US" sz="2665" b="1" kern="1200" cap="none" spc="0" normalizeH="0" baseline="0" noProof="1">
                <a:latin typeface="Arial" panose="020b0604020202020204" pitchFamily="34" charset="0"/>
                <a:ea typeface="宋体" panose="02010600030101010101" pitchFamily="2" charset="-122"/>
                <a:cs typeface="+mn-cs"/>
              </a:rPr>
              <a:t>）</a:t>
            </a:r>
            <a:r>
              <a:rPr kumimoji="0" lang="en-US" altLang="zh-CN" sz="2665" b="1" kern="1200" cap="none" spc="0" normalizeH="0" baseline="0" noProof="1">
                <a:latin typeface="Arial" panose="020b0604020202020204" pitchFamily="34" charset="0"/>
                <a:ea typeface="宋体" panose="02010600030101010101" pitchFamily="2" charset="-122"/>
                <a:cs typeface="+mn-cs"/>
              </a:rPr>
              <a:t>18</a:t>
            </a:r>
            <a:r>
              <a:rPr kumimoji="0" lang="zh-CN" altLang="en-US" sz="2665" b="1" kern="1200" cap="none" spc="0" normalizeH="0" baseline="0" noProof="1">
                <a:latin typeface="Arial" panose="020b0604020202020204" pitchFamily="34" charset="0"/>
                <a:ea typeface="宋体" panose="02010600030101010101" pitchFamily="2" charset="-122"/>
                <a:cs typeface="+mn-cs"/>
              </a:rPr>
              <a:t>世纪，法国成为启蒙运动的中心，伏尔泰、孟德斯鸠、卢梭。</a:t>
            </a:r>
            <a:endParaRPr kumimoji="0" lang="en-US" altLang="zh-CN" sz="3735" kern="1200" cap="none" spc="0" normalizeH="0" baseline="0" noProof="1">
              <a:latin typeface="Arial" panose="020b0604020202020204" pitchFamily="34" charset="0"/>
              <a:ea typeface="宋体" panose="02010600030101010101" pitchFamily="2" charset="-122"/>
              <a:cs typeface="+mn-cs"/>
            </a:endParaRPr>
          </a:p>
        </p:txBody>
      </p:sp>
      <p:sp>
        <p:nvSpPr>
          <p:cNvPr id="6" name="文本框 7"/>
          <p:cNvSpPr txBox="1"/>
          <p:nvPr/>
        </p:nvSpPr>
        <p:spPr>
          <a:xfrm>
            <a:off x="203200" y="3014345"/>
            <a:ext cx="6096000" cy="1322070"/>
          </a:xfrm>
          <a:prstGeom prst="rect">
            <a:avLst/>
          </a:prstGeom>
          <a:noFill/>
          <a:effectLst>
            <a:glow rad="228600">
              <a:schemeClr val="accent3">
                <a:satMod val="175000"/>
                <a:alpha val="40000"/>
              </a:schemeClr>
            </a:glow>
            <a:softEdge rad="127000"/>
          </a:effectLst>
          <a:extLst>
            <a:ext uri="{909E8E84-426E-40DD-AFC4-6F175D3DCCD1}">
              <a14:hiddenFill xmlns:a14="http://schemas.microsoft.com/office/drawing/2010/mai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14:hiddenFill>
            </a:ext>
          </a:extLst>
        </p:spPr>
        <p:txBody>
          <a:bodyPr wrap="square" rtlCol="0">
            <a:spAutoFit/>
          </a:bodyPr>
          <a:lstStyle/>
          <a:p>
            <a:pPr marR="0" defTabSz="913130" eaLnBrk="0" hangingPunct="0">
              <a:buClrTx/>
              <a:buSzTx/>
              <a:buFontTx/>
            </a:pPr>
            <a:r>
              <a:rPr kumimoji="0" lang="zh-CN" altLang="en-US" sz="2665" b="1" kern="1200" cap="none" spc="0" normalizeH="0" baseline="0" noProof="1">
                <a:latin typeface="Arial" panose="020b0604020202020204" pitchFamily="34" charset="0"/>
                <a:ea typeface="宋体" panose="02010600030101010101" pitchFamily="2" charset="-122"/>
                <a:cs typeface="+mn-cs"/>
              </a:rPr>
              <a:t>（</a:t>
            </a:r>
            <a:r>
              <a:rPr kumimoji="0" lang="en-US" altLang="zh-CN" sz="2665" b="1" kern="1200" cap="none" spc="0" normalizeH="0" baseline="0" noProof="1">
                <a:latin typeface="Arial" panose="020b0604020202020204" pitchFamily="34" charset="0"/>
                <a:ea typeface="宋体" panose="02010600030101010101" pitchFamily="2" charset="-122"/>
                <a:cs typeface="+mn-cs"/>
              </a:rPr>
              <a:t>3</a:t>
            </a:r>
            <a:r>
              <a:rPr kumimoji="0" lang="zh-CN" altLang="en-US" sz="2665" b="1" kern="1200" cap="none" spc="0" normalizeH="0" baseline="0" noProof="1">
                <a:latin typeface="Arial" panose="020b0604020202020204" pitchFamily="34" charset="0"/>
                <a:ea typeface="宋体" panose="02010600030101010101" pitchFamily="2" charset="-122"/>
                <a:cs typeface="+mn-cs"/>
              </a:rPr>
              <a:t>）</a:t>
            </a:r>
            <a:r>
              <a:rPr kumimoji="0" lang="en-US" altLang="zh-CN" sz="2665" b="1" kern="1200" cap="none" spc="0" normalizeH="0" baseline="0" noProof="1">
                <a:latin typeface="Arial" panose="020b0604020202020204" pitchFamily="34" charset="0"/>
                <a:ea typeface="宋体" panose="02010600030101010101" pitchFamily="2" charset="-122"/>
                <a:cs typeface="+mn-cs"/>
              </a:rPr>
              <a:t>18</a:t>
            </a:r>
            <a:r>
              <a:rPr kumimoji="0" lang="zh-CN" altLang="en-US" sz="2665" b="1" kern="1200" cap="none" spc="0" normalizeH="0" baseline="0" noProof="1">
                <a:latin typeface="Arial" panose="020b0604020202020204" pitchFamily="34" charset="0"/>
                <a:ea typeface="宋体" panose="02010600030101010101" pitchFamily="2" charset="-122"/>
                <a:cs typeface="+mn-cs"/>
              </a:rPr>
              <a:t>世纪后期，启蒙运动达到高潮，并扩展到欧洲其他国家及北美地区。英国的亚当</a:t>
            </a:r>
            <a:r>
              <a:rPr kumimoji="0" lang="en-US" altLang="zh-CN" sz="2665" b="1" kern="1200" cap="none" spc="0" normalizeH="0" baseline="0" noProof="1">
                <a:latin typeface="Arial" panose="020b0604020202020204" pitchFamily="34" charset="0"/>
                <a:ea typeface="宋体" panose="02010600030101010101" pitchFamily="2" charset="-122"/>
                <a:cs typeface="+mn-cs"/>
              </a:rPr>
              <a:t>.</a:t>
            </a:r>
            <a:r>
              <a:rPr kumimoji="0" lang="zh-CN" altLang="en-US" sz="2665" b="1" kern="1200" cap="none" spc="0" normalizeH="0" baseline="0" noProof="1">
                <a:latin typeface="Arial" panose="020b0604020202020204" pitchFamily="34" charset="0"/>
                <a:ea typeface="宋体" panose="02010600030101010101" pitchFamily="2" charset="-122"/>
                <a:cs typeface="+mn-cs"/>
              </a:rPr>
              <a:t>斯密，德国的康德</a:t>
            </a:r>
          </a:p>
        </p:txBody>
      </p:sp>
      <p:sp>
        <p:nvSpPr>
          <p:cNvPr id="2" name="文本框 1"/>
          <p:cNvSpPr txBox="1"/>
          <p:nvPr/>
        </p:nvSpPr>
        <p:spPr>
          <a:xfrm>
            <a:off x="339090" y="4445000"/>
            <a:ext cx="5721985" cy="583565"/>
          </a:xfrm>
          <a:prstGeom prst="rect">
            <a:avLst/>
          </a:prstGeom>
          <a:noFill/>
        </p:spPr>
        <p:txBody>
          <a:bodyPr wrap="square" rtlCol="0" anchor="t">
            <a:spAutoFit/>
          </a:bodyPr>
          <a:lstStyle/>
          <a:p>
            <a:r>
              <a:rPr lang="en-US" sz="3200" b="1">
                <a:latin typeface="+mn-ea"/>
                <a:cs typeface="Times New Roman" panose="02020603050405020304" pitchFamily="18" charset="0"/>
                <a:sym typeface="+mn-ea"/>
              </a:rPr>
              <a:t>3</a:t>
            </a:r>
            <a:r>
              <a:rPr lang="zh-CN" altLang="en-US" sz="3200" b="1">
                <a:latin typeface="+mn-ea"/>
                <a:cs typeface="Times New Roman" panose="02020603050405020304" pitchFamily="18" charset="0"/>
                <a:sym typeface="+mn-ea"/>
              </a:rPr>
              <a:t>、</a:t>
            </a:r>
            <a:r>
              <a:rPr lang="zh-CN" altLang="zh-CN" sz="3200" b="1">
                <a:latin typeface="+mn-ea"/>
                <a:cs typeface="Times New Roman" panose="02020603050405020304" pitchFamily="18" charset="0"/>
                <a:sym typeface="+mn-ea"/>
              </a:rPr>
              <a:t>精神内核：</a:t>
            </a:r>
            <a:r>
              <a:rPr lang="zh-CN" altLang="zh-CN" sz="3200" b="1">
                <a:solidFill>
                  <a:srgbClr val="FF0000"/>
                </a:solidFill>
                <a:latin typeface="+mn-ea"/>
                <a:cs typeface="Times New Roman" panose="02020603050405020304" pitchFamily="18" charset="0"/>
                <a:sym typeface="+mn-ea"/>
              </a:rPr>
              <a:t>理性主义</a:t>
            </a:r>
          </a:p>
        </p:txBody>
      </p:sp>
      <p:sp>
        <p:nvSpPr>
          <p:cNvPr id="3" name="文本框 2"/>
          <p:cNvSpPr txBox="1"/>
          <p:nvPr/>
        </p:nvSpPr>
        <p:spPr>
          <a:xfrm>
            <a:off x="339090" y="5028565"/>
            <a:ext cx="6125210" cy="1076325"/>
          </a:xfrm>
          <a:prstGeom prst="rect">
            <a:avLst/>
          </a:prstGeom>
          <a:noFill/>
        </p:spPr>
        <p:txBody>
          <a:bodyPr wrap="none" rtlCol="0" anchor="t">
            <a:spAutoFit/>
          </a:bodyPr>
          <a:lstStyle/>
          <a:p>
            <a:pPr>
              <a:spcAft>
                <a:spcPct val="0"/>
              </a:spcAft>
            </a:pPr>
            <a:r>
              <a:rPr lang="en-US" sz="3200" b="1">
                <a:latin typeface="+mn-ea"/>
                <a:cs typeface="Times New Roman" panose="02020603050405020304" pitchFamily="18" charset="0"/>
                <a:sym typeface="+mn-ea"/>
              </a:rPr>
              <a:t>4</a:t>
            </a:r>
            <a:r>
              <a:rPr lang="zh-CN" altLang="en-US" sz="3200" b="1">
                <a:latin typeface="+mn-ea"/>
                <a:cs typeface="Times New Roman" panose="02020603050405020304" pitchFamily="18" charset="0"/>
                <a:sym typeface="+mn-ea"/>
              </a:rPr>
              <a:t>、</a:t>
            </a:r>
            <a:r>
              <a:rPr lang="zh-CN" altLang="zh-CN" sz="3200" b="1">
                <a:latin typeface="+mn-ea"/>
                <a:cs typeface="Times New Roman" panose="02020603050405020304" pitchFamily="18" charset="0"/>
                <a:sym typeface="+mn-ea"/>
              </a:rPr>
              <a:t>政治主张：</a:t>
            </a:r>
            <a:r>
              <a:rPr lang="zh-CN" altLang="zh-CN" sz="3200" b="1">
                <a:solidFill>
                  <a:srgbClr val="FF0000"/>
                </a:solidFill>
                <a:latin typeface="+mn-ea"/>
                <a:cs typeface="Times New Roman" panose="02020603050405020304" pitchFamily="18" charset="0"/>
                <a:sym typeface="+mn-ea"/>
              </a:rPr>
              <a:t>天赋人权、平等、</a:t>
            </a:r>
          </a:p>
          <a:p>
            <a:pPr>
              <a:spcAft>
                <a:spcPct val="0"/>
              </a:spcAft>
            </a:pPr>
            <a:r>
              <a:rPr lang="zh-CN" altLang="zh-CN" sz="3200" b="1">
                <a:solidFill>
                  <a:srgbClr val="FF0000"/>
                </a:solidFill>
                <a:latin typeface="+mn-ea"/>
                <a:cs typeface="Times New Roman" panose="02020603050405020304" pitchFamily="18" charset="0"/>
                <a:sym typeface="+mn-ea"/>
              </a:rPr>
              <a:t>自由、法治、权力制衡等。</a:t>
            </a:r>
          </a:p>
        </p:txBody>
      </p:sp>
      <p:sp>
        <p:nvSpPr>
          <p:cNvPr id="7" name="文本框 6"/>
          <p:cNvSpPr txBox="1"/>
          <p:nvPr/>
        </p:nvSpPr>
        <p:spPr>
          <a:xfrm>
            <a:off x="6400800" y="3244850"/>
            <a:ext cx="5566410" cy="3046095"/>
          </a:xfrm>
          <a:prstGeom prst="rect">
            <a:avLst/>
          </a:prstGeom>
          <a:solidFill>
            <a:schemeClr val="bg1"/>
          </a:solidFill>
          <a:ln>
            <a:solidFill>
              <a:srgbClr val="FF0000"/>
            </a:solidFill>
          </a:ln>
        </p:spPr>
        <p:txBody>
          <a:bodyPr wrap="square" rtlCol="0" anchor="t">
            <a:spAutoFit/>
          </a:bodyPr>
          <a:lstStyle/>
          <a:p>
            <a:pPr marL="0" marR="0" indent="0" algn="l" defTabSz="913130" rtl="0" eaLnBrk="0" fontAlgn="base" latinLnBrk="0" hangingPunct="0">
              <a:lnSpc>
                <a:spcPct val="100000"/>
              </a:lnSpc>
              <a:spcBef>
                <a:spcPct val="0"/>
              </a:spcBef>
              <a:spcAft>
                <a:spcPct val="0"/>
              </a:spcAft>
              <a:buClrTx/>
              <a:buSzTx/>
              <a:buFontTx/>
              <a:buNone/>
            </a:pPr>
            <a:r>
              <a:rPr lang="zh-CN" altLang="en-US" sz="2400" b="1">
                <a:latin typeface="Arial" panose="020b0604020202020204" pitchFamily="34" charset="0"/>
                <a:ea typeface="宋体" panose="02010600030101010101" pitchFamily="2" charset="-122"/>
                <a:sym typeface="+mn-ea"/>
              </a:rPr>
              <a:t>“理性”是启蒙运动的精神内核。强调独立思考与自主精神。启蒙思想家认为判断是非的标准是人的理性。他们相信进步，相信在科学和教育的作用下，社会将趋于完美。他们对未来社会提出了一些基本的政治思想，如天赋人权、平等、自由、法制、权力制衡等，他们都批判君主专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100000">
                                          <p:val>
                                            <p:strVal val="#ppt_x"/>
                                          </p:val>
                                        </p:tav>
                                      </p:tavLst>
                                    </p:anim>
                                    <p:anim calcmode="lin" valueType="num">
                                      <p:cBhvr>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ppt_x</p:attrName>
                                        </p:attrNameLst>
                                      </p:cBhvr>
                                      <p:tavLst>
                                        <p:tav tm="0">
                                          <p:val>
                                            <p:strVal val="#ppt_x"/>
                                          </p:val>
                                        </p:tav>
                                        <p:tav tm="100000">
                                          <p:val>
                                            <p:strVal val="#ppt_x"/>
                                          </p:val>
                                        </p:tav>
                                      </p:tavLst>
                                    </p:anim>
                                    <p:anim calcmode="lin" valueType="num">
                                      <p:cBhvr>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ppt_x</p:attrName>
                                        </p:attrNameLst>
                                      </p:cBhvr>
                                      <p:tavLst>
                                        <p:tav tm="0">
                                          <p:val>
                                            <p:strVal val="#ppt_x"/>
                                          </p:val>
                                        </p:tav>
                                        <p:tav tm="100000">
                                          <p:val>
                                            <p:strVal val="#ppt_x"/>
                                          </p:val>
                                        </p:tav>
                                      </p:tavLst>
                                    </p:anim>
                                    <p:anim calcmode="lin" valueType="num">
                                      <p:cBhvr>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ppt_x</p:attrName>
                                        </p:attrNameLst>
                                      </p:cBhvr>
                                      <p:tavLst>
                                        <p:tav tm="0">
                                          <p:val>
                                            <p:strVal val="#ppt_x"/>
                                          </p:val>
                                        </p:tav>
                                        <p:tav tm="100000">
                                          <p:val>
                                            <p:strVal val="#ppt_x"/>
                                          </p:val>
                                        </p:tav>
                                      </p:tavLst>
                                    </p:anim>
                                    <p:anim calcmode="lin" valueType="num">
                                      <p:cBhvr>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ppt_x"/>
                                          </p:val>
                                        </p:tav>
                                        <p:tav tm="100000">
                                          <p:val>
                                            <p:strVal val="#ppt_x"/>
                                          </p:val>
                                        </p:tav>
                                      </p:tavLst>
                                    </p:anim>
                                    <p:anim calcmode="lin" valueType="num">
                                      <p:cBhvr additive="base">
                                        <p:cTn id="5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additive="base">
                                        <p:cTn id="55" dur="500" fill="hold"/>
                                        <p:tgtEl>
                                          <p:spTgt spid="3"/>
                                        </p:tgtEl>
                                        <p:attrNameLst>
                                          <p:attrName>ppt_x</p:attrName>
                                        </p:attrNameLst>
                                      </p:cBhvr>
                                      <p:tavLst>
                                        <p:tav tm="0">
                                          <p:val>
                                            <p:strVal val="#ppt_x"/>
                                          </p:val>
                                        </p:tav>
                                        <p:tav tm="100000">
                                          <p:val>
                                            <p:strVal val="#ppt_x"/>
                                          </p:val>
                                        </p:tav>
                                      </p:tavLst>
                                    </p:anim>
                                    <p:anim calcmode="lin" valueType="num">
                                      <p:cBhvr additive="base">
                                        <p:cTn id="5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4" grpId="0"/>
      <p:bldP spid="5" grpId="0"/>
      <p:bldP spid="6" grpId="0"/>
      <p:bldP spid="2" grpId="0"/>
      <p:bldP spid="3" grpId="0"/>
      <p:bldP spid="7"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266440" y="250190"/>
            <a:ext cx="5867400" cy="583565"/>
          </a:xfrm>
          <a:prstGeom prst="rect">
            <a:avLst/>
          </a:prstGeom>
        </p:spPr>
        <p:txBody>
          <a:bodyPr wrap="square">
            <a:spAutoFit/>
          </a:bodyPr>
          <a:lstStyle/>
          <a:p>
            <a:pPr>
              <a:spcAft>
                <a:spcPct val="0"/>
              </a:spcAft>
            </a:pPr>
            <a:r>
              <a:rPr lang="en-US" altLang="zh-CN" sz="3200" b="1">
                <a:latin typeface="+mn-ea"/>
                <a:cs typeface="Times New Roman" panose="02020603050405020304" pitchFamily="18" charset="0"/>
              </a:rPr>
              <a:t>5</a:t>
            </a:r>
            <a:r>
              <a:rPr lang="zh-CN" altLang="zh-CN" sz="3200" b="1">
                <a:latin typeface="+mn-ea"/>
                <a:cs typeface="Times New Roman" panose="02020603050405020304" pitchFamily="18" charset="0"/>
              </a:rPr>
              <a:t>、代表人物及思想主张</a:t>
            </a:r>
          </a:p>
        </p:txBody>
      </p:sp>
      <p:sp>
        <p:nvSpPr>
          <p:cNvPr id="3" name="矩形 2"/>
          <p:cNvSpPr/>
          <p:nvPr/>
        </p:nvSpPr>
        <p:spPr>
          <a:xfrm>
            <a:off x="345440" y="1001395"/>
            <a:ext cx="11699240" cy="521970"/>
          </a:xfrm>
          <a:prstGeom prst="rect">
            <a:avLst/>
          </a:prstGeom>
        </p:spPr>
        <p:txBody>
          <a:bodyPr wrap="square">
            <a:spAutoFit/>
          </a:bodyPr>
          <a:lstStyle/>
          <a:p>
            <a:r>
              <a:rPr lang="zh-CN" altLang="zh-CN" sz="2800" b="1">
                <a:latin typeface="+mn-ea"/>
                <a:cs typeface="Times New Roman" panose="02020603050405020304" pitchFamily="18" charset="0"/>
              </a:rPr>
              <a:t>（</a:t>
            </a:r>
            <a:r>
              <a:rPr lang="en-US" altLang="zh-CN" sz="2800" b="1">
                <a:latin typeface="+mn-ea"/>
                <a:cs typeface="Times New Roman" panose="02020603050405020304" pitchFamily="18" charset="0"/>
              </a:rPr>
              <a:t>1</a:t>
            </a:r>
            <a:r>
              <a:rPr lang="zh-CN" altLang="zh-CN" sz="2800" b="1">
                <a:latin typeface="+mn-ea"/>
                <a:cs typeface="Times New Roman" panose="02020603050405020304" pitchFamily="18" charset="0"/>
              </a:rPr>
              <a:t>）伏尔泰</a:t>
            </a:r>
            <a:r>
              <a:rPr lang="en-US" altLang="zh-CN" sz="2800" b="1">
                <a:latin typeface="+mn-ea"/>
                <a:cs typeface="Times New Roman" panose="02020603050405020304" pitchFamily="18" charset="0"/>
              </a:rPr>
              <a:t>:</a:t>
            </a:r>
            <a:r>
              <a:rPr lang="zh-CN" altLang="zh-CN" sz="2800" b="1">
                <a:latin typeface="+mn-ea"/>
                <a:cs typeface="Times New Roman" panose="02020603050405020304" pitchFamily="18" charset="0"/>
              </a:rPr>
              <a:t>天赋人权，自由平等；寄希望于开明君主，建立君主立宪制</a:t>
            </a:r>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3870" y="1614170"/>
            <a:ext cx="3622040" cy="3629025"/>
          </a:xfrm>
          <a:prstGeom prst="rect">
            <a:avLst/>
          </a:prstGeom>
          <a:ln>
            <a:noFill/>
          </a:ln>
          <a:effectLst>
            <a:outerShdw blurRad="190500" algn="tl" rotWithShape="0">
              <a:srgbClr val="000000">
                <a:alpha val="70000"/>
              </a:srgbClr>
            </a:outerShdw>
          </a:effectLst>
        </p:spPr>
      </p:pic>
      <p:sp>
        <p:nvSpPr>
          <p:cNvPr id="10" name="矩形 9"/>
          <p:cNvSpPr/>
          <p:nvPr/>
        </p:nvSpPr>
        <p:spPr>
          <a:xfrm>
            <a:off x="4319905" y="1614170"/>
            <a:ext cx="7524750" cy="3731895"/>
          </a:xfrm>
          <a:prstGeom prst="rect">
            <a:avLst/>
          </a:prstGeom>
          <a:ln w="19050">
            <a:solidFill>
              <a:schemeClr val="accent6">
                <a:lumMod val="50000"/>
              </a:schemeClr>
            </a:solidFill>
          </a:ln>
        </p:spPr>
        <p:txBody>
          <a:bodyPr wrap="square">
            <a:spAutoFit/>
          </a:bodyPr>
          <a:lstStyle/>
          <a:p>
            <a:pPr marL="228600" indent="-228600" defTabSz="685800" fontAlgn="base">
              <a:lnSpc>
                <a:spcPct val="120000"/>
              </a:lnSpc>
              <a:spcBef>
                <a:spcPts val="750"/>
              </a:spcBef>
              <a:spcAft>
                <a:spcPct val="0"/>
              </a:spcAft>
              <a:buFont typeface="Wingdings" panose="05000000000000000000" pitchFamily="2" charset="2"/>
              <a:buChar char="n"/>
            </a:pPr>
            <a:r>
              <a:rPr lang="zh-CN" altLang="en-US" sz="2400">
                <a:solidFill>
                  <a:schemeClr val="tx1">
                    <a:lumMod val="65000"/>
                    <a:lumOff val="35000"/>
                  </a:schemeClr>
                </a:solidFill>
                <a:latin typeface="仿宋" panose="02010609060101010101" pitchFamily="49" charset="-122"/>
                <a:ea typeface="仿宋" panose="02010609060101010101" pitchFamily="49" charset="-122"/>
              </a:rPr>
              <a:t>自由就是试着去做人的意志绝对必然要求的事情的那种权利。</a:t>
            </a:r>
            <a:r>
              <a:rPr lang="zh-CN" altLang="en-US" sz="2400">
                <a:solidFill>
                  <a:srgbClr val="C00000"/>
                </a:solidFill>
                <a:latin typeface="仿宋" panose="02010609060101010101" pitchFamily="49" charset="-122"/>
                <a:ea typeface="仿宋" panose="02010609060101010101" pitchFamily="49" charset="-122"/>
              </a:rPr>
              <a:t>自由是人人享有的一种天赋权利</a:t>
            </a:r>
            <a:r>
              <a:rPr lang="en-US" altLang="zh-CN" sz="2400">
                <a:solidFill>
                  <a:schemeClr val="tx1">
                    <a:lumMod val="65000"/>
                    <a:lumOff val="35000"/>
                  </a:schemeClr>
                </a:solidFill>
                <a:latin typeface="仿宋" panose="02010609060101010101" pitchFamily="49" charset="-122"/>
                <a:ea typeface="仿宋" panose="02010609060101010101" pitchFamily="49" charset="-122"/>
              </a:rPr>
              <a:t>,</a:t>
            </a:r>
            <a:r>
              <a:rPr lang="zh-CN" altLang="en-US" sz="2400">
                <a:solidFill>
                  <a:schemeClr val="tx1">
                    <a:lumMod val="65000"/>
                    <a:lumOff val="35000"/>
                  </a:schemeClr>
                </a:solidFill>
                <a:latin typeface="仿宋" panose="02010609060101010101" pitchFamily="49" charset="-122"/>
                <a:ea typeface="仿宋" panose="02010609060101010101" pitchFamily="49" charset="-122"/>
              </a:rPr>
              <a:t>不应受到任何侵犯</a:t>
            </a:r>
            <a:r>
              <a:rPr lang="en-US" altLang="zh-CN" sz="2400">
                <a:solidFill>
                  <a:schemeClr val="tx1">
                    <a:lumMod val="65000"/>
                    <a:lumOff val="35000"/>
                  </a:schemeClr>
                </a:solidFill>
                <a:latin typeface="仿宋" panose="02010609060101010101" pitchFamily="49" charset="-122"/>
                <a:ea typeface="仿宋" panose="02010609060101010101" pitchFamily="49" charset="-122"/>
              </a:rPr>
              <a:t>,</a:t>
            </a:r>
            <a:r>
              <a:rPr lang="zh-CN" altLang="en-US" sz="2400">
                <a:solidFill>
                  <a:schemeClr val="tx1">
                    <a:lumMod val="65000"/>
                    <a:lumOff val="35000"/>
                  </a:schemeClr>
                </a:solidFill>
                <a:latin typeface="仿宋" panose="02010609060101010101" pitchFamily="49" charset="-122"/>
                <a:ea typeface="仿宋" panose="02010609060101010101" pitchFamily="49" charset="-122"/>
              </a:rPr>
              <a:t>这种天赋人权只受法律支配。平等则意味着反对等级制度和封建特权</a:t>
            </a:r>
            <a:r>
              <a:rPr lang="en-US" altLang="zh-CN" sz="2400">
                <a:solidFill>
                  <a:schemeClr val="tx1">
                    <a:lumMod val="65000"/>
                    <a:lumOff val="35000"/>
                  </a:schemeClr>
                </a:solidFill>
                <a:latin typeface="仿宋" panose="02010609060101010101" pitchFamily="49" charset="-122"/>
                <a:ea typeface="仿宋" panose="02010609060101010101" pitchFamily="49" charset="-122"/>
              </a:rPr>
              <a:t>,</a:t>
            </a:r>
            <a:r>
              <a:rPr lang="zh-CN" altLang="en-US" sz="2400">
                <a:solidFill>
                  <a:srgbClr val="C00000"/>
                </a:solidFill>
                <a:latin typeface="仿宋" panose="02010609060101010101" pitchFamily="49" charset="-122"/>
                <a:ea typeface="仿宋" panose="02010609060101010101" pitchFamily="49" charset="-122"/>
              </a:rPr>
              <a:t>人人生而平等</a:t>
            </a:r>
            <a:r>
              <a:rPr lang="zh-CN" altLang="en-US" sz="2400">
                <a:solidFill>
                  <a:schemeClr val="tx1">
                    <a:lumMod val="65000"/>
                    <a:lumOff val="35000"/>
                  </a:schemeClr>
                </a:solidFill>
                <a:latin typeface="仿宋" panose="02010609060101010101" pitchFamily="49" charset="-122"/>
                <a:ea typeface="仿宋" panose="02010609060101010101" pitchFamily="49" charset="-122"/>
              </a:rPr>
              <a:t>。</a:t>
            </a:r>
            <a:endParaRPr lang="en-US" altLang="zh-CN" sz="2400">
              <a:solidFill>
                <a:schemeClr val="tx1">
                  <a:lumMod val="65000"/>
                  <a:lumOff val="35000"/>
                </a:schemeClr>
              </a:solidFill>
              <a:latin typeface="仿宋" pitchFamily="49" charset="-122"/>
              <a:ea typeface="仿宋" pitchFamily="49" charset="-122"/>
            </a:endParaRPr>
          </a:p>
          <a:p>
            <a:pPr marL="228600" indent="-228600" defTabSz="685800" fontAlgn="base">
              <a:lnSpc>
                <a:spcPct val="120000"/>
              </a:lnSpc>
              <a:spcBef>
                <a:spcPts val="750"/>
              </a:spcBef>
              <a:spcAft>
                <a:spcPct val="0"/>
              </a:spcAft>
              <a:buFont typeface="Wingdings" panose="05000000000000000000" pitchFamily="2" charset="2"/>
              <a:buChar char="n"/>
            </a:pPr>
            <a:r>
              <a:rPr lang="zh-CN" altLang="zh-CN" sz="2400">
                <a:solidFill>
                  <a:schemeClr val="tx1">
                    <a:lumMod val="65000"/>
                    <a:lumOff val="35000"/>
                  </a:schemeClr>
                </a:solidFill>
                <a:latin typeface="仿宋" panose="02010609060101010101" pitchFamily="49" charset="-122"/>
                <a:ea typeface="仿宋" panose="02010609060101010101" pitchFamily="49" charset="-122"/>
              </a:rPr>
              <a:t>一个受人尊敬而富裕的国王，有无限的权力做好事，却无力为非作歹，当了一个自由、强盛、擅长经商、又很开明的国家首领。一边是贵族重臣，一边是城市代表，与国君共分立法之权。</a:t>
            </a:r>
            <a:r>
              <a:rPr lang="en-US" altLang="zh-CN" sz="2400">
                <a:solidFill>
                  <a:schemeClr val="tx1">
                    <a:lumMod val="65000"/>
                    <a:lumOff val="35000"/>
                  </a:schemeClr>
                </a:solidFill>
                <a:latin typeface="仿宋" panose="02010609060101010101" pitchFamily="49" charset="-122"/>
                <a:ea typeface="仿宋" panose="02010609060101010101" pitchFamily="49" charset="-122"/>
              </a:rPr>
              <a:t> ——</a:t>
            </a:r>
            <a:r>
              <a:rPr lang="zh-CN" altLang="en-US" sz="2400">
                <a:solidFill>
                  <a:schemeClr val="tx1">
                    <a:lumMod val="65000"/>
                    <a:lumOff val="35000"/>
                  </a:schemeClr>
                </a:solidFill>
                <a:latin typeface="仿宋" panose="02010609060101010101" pitchFamily="49" charset="-122"/>
                <a:ea typeface="仿宋" panose="02010609060101010101" pitchFamily="49" charset="-122"/>
              </a:rPr>
              <a:t>伏尔泰</a:t>
            </a:r>
          </a:p>
        </p:txBody>
      </p:sp>
      <p:sp>
        <p:nvSpPr>
          <p:cNvPr id="4" name="文本框 3"/>
          <p:cNvSpPr txBox="1"/>
          <p:nvPr/>
        </p:nvSpPr>
        <p:spPr>
          <a:xfrm>
            <a:off x="346075" y="5519420"/>
            <a:ext cx="11499215" cy="953135"/>
          </a:xfrm>
          <a:prstGeom prst="rect">
            <a:avLst/>
          </a:prstGeom>
          <a:noFill/>
        </p:spPr>
        <p:txBody>
          <a:bodyPr wrap="square" rtlCol="0" anchor="t">
            <a:spAutoFit/>
          </a:bodyPr>
          <a:lstStyle/>
          <a:p>
            <a:r>
              <a:rPr lang="en-US" altLang="zh-CN" sz="2800" b="1">
                <a:solidFill>
                  <a:srgbClr val="FF0000"/>
                </a:solidFill>
              </a:rPr>
              <a:t>     </a:t>
            </a:r>
            <a:r>
              <a:rPr lang="zh-CN" altLang="en-US" sz="2800" b="1">
                <a:solidFill>
                  <a:srgbClr val="FF0000"/>
                </a:solidFill>
              </a:rPr>
              <a:t>伏尔泰是十八世纪法国资产阶级启蒙运动的泰斗，被誉为"法兰西思想之王"、"法兰西最优秀的诗人"、"欧洲的良心"。</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4075" y="1553210"/>
            <a:ext cx="4330065" cy="3900170"/>
          </a:xfrm>
          <a:prstGeom prst="rect">
            <a:avLst/>
          </a:prstGeom>
          <a:ln>
            <a:noFill/>
          </a:ln>
          <a:effectLst>
            <a:outerShdw blurRad="190500" algn="tl" rotWithShape="0">
              <a:srgbClr val="000000">
                <a:alpha val="70000"/>
              </a:srgbClr>
            </a:outerShdw>
          </a:effectLst>
        </p:spPr>
      </p:pic>
      <p:sp>
        <p:nvSpPr>
          <p:cNvPr id="6" name="TextBox 14"/>
          <p:cNvSpPr txBox="1"/>
          <p:nvPr/>
        </p:nvSpPr>
        <p:spPr>
          <a:xfrm>
            <a:off x="450902" y="1679766"/>
            <a:ext cx="6525251" cy="3828415"/>
          </a:xfrm>
          <a:prstGeom prst="rect">
            <a:avLst/>
          </a:prstGeom>
          <a:noFill/>
          <a:ln w="19050">
            <a:solidFill>
              <a:schemeClr val="accent6">
                <a:lumMod val="50000"/>
              </a:schemeClr>
            </a:solidFill>
          </a:ln>
        </p:spPr>
        <p:txBody>
          <a:bodyPr wrap="square">
            <a:spAutoFit/>
          </a:bodyPr>
          <a:lstStyle/>
          <a:p>
            <a:pPr marL="228600" indent="-228600" defTabSz="685800" fontAlgn="base">
              <a:lnSpc>
                <a:spcPct val="120000"/>
              </a:lnSpc>
              <a:spcBef>
                <a:spcPts val="750"/>
              </a:spcBef>
              <a:spcAft>
                <a:spcPct val="0"/>
              </a:spcAft>
              <a:buFont typeface="Wingdings" panose="05000000000000000000" pitchFamily="2" charset="2"/>
              <a:buChar char="n"/>
            </a:pPr>
            <a:r>
              <a:rPr lang="zh-CN" altLang="en-US" sz="2400" noProof="1">
                <a:solidFill>
                  <a:schemeClr val="tx1">
                    <a:lumMod val="65000"/>
                    <a:lumOff val="35000"/>
                  </a:schemeClr>
                </a:solidFill>
                <a:latin typeface="仿宋" panose="02010609060101010101" pitchFamily="49" charset="-122"/>
                <a:ea typeface="仿宋" panose="02010609060101010101" pitchFamily="49" charset="-122"/>
              </a:rPr>
              <a:t>绝对的权力将导致绝对的腐败。</a:t>
            </a:r>
          </a:p>
          <a:p>
            <a:pPr marL="228600" indent="-228600" defTabSz="685800" fontAlgn="base">
              <a:lnSpc>
                <a:spcPct val="120000"/>
              </a:lnSpc>
              <a:spcBef>
                <a:spcPts val="750"/>
              </a:spcBef>
              <a:spcAft>
                <a:spcPct val="0"/>
              </a:spcAft>
              <a:buFont typeface="Wingdings" panose="05000000000000000000" pitchFamily="2" charset="2"/>
              <a:buChar char="n"/>
            </a:pPr>
            <a:r>
              <a:rPr lang="zh-CN" altLang="en-US" sz="2400" noProof="1">
                <a:solidFill>
                  <a:schemeClr val="tx1">
                    <a:lumMod val="65000"/>
                    <a:lumOff val="35000"/>
                  </a:schemeClr>
                </a:solidFill>
                <a:latin typeface="仿宋" panose="02010609060101010101" pitchFamily="49" charset="-122"/>
                <a:ea typeface="仿宋" panose="02010609060101010101" pitchFamily="49" charset="-122"/>
                <a:sym typeface="+mn-ea"/>
              </a:rPr>
              <a:t>要防止滥用权力，就必须以</a:t>
            </a:r>
            <a:r>
              <a:rPr lang="zh-CN" altLang="en-US" sz="2400" noProof="1">
                <a:solidFill>
                  <a:srgbClr val="C00000"/>
                </a:solidFill>
                <a:latin typeface="仿宋" panose="02010609060101010101" pitchFamily="49" charset="-122"/>
                <a:ea typeface="仿宋" panose="02010609060101010101" pitchFamily="49" charset="-122"/>
                <a:sym typeface="+mn-ea"/>
              </a:rPr>
              <a:t>权力制约权力</a:t>
            </a:r>
            <a:r>
              <a:rPr lang="zh-CN" altLang="en-US" sz="2400" noProof="1">
                <a:solidFill>
                  <a:schemeClr val="tx1">
                    <a:lumMod val="65000"/>
                    <a:lumOff val="35000"/>
                  </a:schemeClr>
                </a:solidFill>
                <a:latin typeface="仿宋" panose="02010609060101010101" pitchFamily="49" charset="-122"/>
                <a:ea typeface="仿宋" panose="02010609060101010101" pitchFamily="49" charset="-122"/>
                <a:sym typeface="+mn-ea"/>
              </a:rPr>
              <a:t>。</a:t>
            </a:r>
            <a:endParaRPr lang="en-US" altLang="zh-CN" sz="2400" noProof="1">
              <a:solidFill>
                <a:schemeClr val="tx1">
                  <a:lumMod val="65000"/>
                  <a:lumOff val="35000"/>
                </a:schemeClr>
              </a:solidFill>
              <a:latin typeface="仿宋" pitchFamily="49" charset="-122"/>
              <a:ea typeface="仿宋" pitchFamily="49" charset="-122"/>
              <a:sym typeface="+mn-ea"/>
            </a:endParaRPr>
          </a:p>
          <a:p>
            <a:pPr marL="228600" indent="-228600" defTabSz="685800" fontAlgn="base">
              <a:lnSpc>
                <a:spcPct val="120000"/>
              </a:lnSpc>
              <a:spcBef>
                <a:spcPts val="750"/>
              </a:spcBef>
              <a:spcAft>
                <a:spcPct val="0"/>
              </a:spcAft>
              <a:buFont typeface="Wingdings" panose="05000000000000000000" pitchFamily="2" charset="2"/>
              <a:buChar char="n"/>
            </a:pPr>
            <a:r>
              <a:rPr lang="zh-CN" altLang="zh-CN" sz="2400">
                <a:solidFill>
                  <a:schemeClr val="tx1">
                    <a:lumMod val="65000"/>
                    <a:lumOff val="35000"/>
                  </a:schemeClr>
                </a:solidFill>
                <a:latin typeface="仿宋" panose="02010609060101010101" pitchFamily="49" charset="-122"/>
                <a:ea typeface="仿宋" panose="02010609060101010101" pitchFamily="49" charset="-122"/>
              </a:rPr>
              <a:t>当</a:t>
            </a:r>
            <a:r>
              <a:rPr lang="zh-CN" altLang="zh-CN" sz="2400">
                <a:solidFill>
                  <a:srgbClr val="C00000"/>
                </a:solidFill>
                <a:latin typeface="仿宋" panose="02010609060101010101" pitchFamily="49" charset="-122"/>
                <a:ea typeface="仿宋" panose="02010609060101010101" pitchFamily="49" charset="-122"/>
              </a:rPr>
              <a:t>立法权</a:t>
            </a:r>
            <a:r>
              <a:rPr lang="zh-CN" altLang="zh-CN" sz="2400">
                <a:solidFill>
                  <a:schemeClr val="tx1">
                    <a:lumMod val="65000"/>
                    <a:lumOff val="35000"/>
                  </a:schemeClr>
                </a:solidFill>
                <a:latin typeface="仿宋" panose="02010609060101010101" pitchFamily="49" charset="-122"/>
                <a:ea typeface="仿宋" panose="02010609060101010101" pitchFamily="49" charset="-122"/>
              </a:rPr>
              <a:t>和行政权集中在同一个人或同一个机关之手，自由便不复存在了……；如果</a:t>
            </a:r>
            <a:r>
              <a:rPr lang="zh-CN" altLang="zh-CN" sz="2400">
                <a:solidFill>
                  <a:srgbClr val="C00000"/>
                </a:solidFill>
                <a:latin typeface="仿宋" panose="02010609060101010101" pitchFamily="49" charset="-122"/>
                <a:ea typeface="仿宋" panose="02010609060101010101" pitchFamily="49" charset="-122"/>
              </a:rPr>
              <a:t>司法权</a:t>
            </a:r>
            <a:r>
              <a:rPr lang="zh-CN" altLang="zh-CN" sz="2400">
                <a:solidFill>
                  <a:schemeClr val="tx1">
                    <a:lumMod val="65000"/>
                    <a:lumOff val="35000"/>
                  </a:schemeClr>
                </a:solidFill>
                <a:latin typeface="仿宋" panose="02010609060101010101" pitchFamily="49" charset="-122"/>
                <a:ea typeface="仿宋" panose="02010609060101010101" pitchFamily="49" charset="-122"/>
              </a:rPr>
              <a:t>和立法权合而为一，则将对公民的生命和自由施行专断的权利，因为法官就是立法者。如果司法权同</a:t>
            </a:r>
            <a:r>
              <a:rPr lang="zh-CN" altLang="zh-CN" sz="2400">
                <a:solidFill>
                  <a:srgbClr val="C00000"/>
                </a:solidFill>
                <a:latin typeface="仿宋" panose="02010609060101010101" pitchFamily="49" charset="-122"/>
                <a:ea typeface="仿宋" panose="02010609060101010101" pitchFamily="49" charset="-122"/>
              </a:rPr>
              <a:t>行政权</a:t>
            </a:r>
            <a:r>
              <a:rPr lang="zh-CN" altLang="zh-CN" sz="2400">
                <a:solidFill>
                  <a:schemeClr val="tx1">
                    <a:lumMod val="65000"/>
                    <a:lumOff val="35000"/>
                  </a:schemeClr>
                </a:solidFill>
                <a:latin typeface="仿宋" panose="02010609060101010101" pitchFamily="49" charset="-122"/>
                <a:ea typeface="仿宋" panose="02010609060101010101" pitchFamily="49" charset="-122"/>
              </a:rPr>
              <a:t>合而为一，法官便将握有压迫着的力量。      </a:t>
            </a:r>
            <a:r>
              <a:rPr lang="zh-CN" altLang="en-US" sz="2400" noProof="1">
                <a:solidFill>
                  <a:schemeClr val="tx1">
                    <a:lumMod val="65000"/>
                    <a:lumOff val="35000"/>
                  </a:schemeClr>
                </a:solidFill>
                <a:latin typeface="仿宋" panose="02010609060101010101" pitchFamily="49" charset="-122"/>
                <a:ea typeface="仿宋" panose="02010609060101010101" pitchFamily="49" charset="-122"/>
                <a:sym typeface="+mn-ea"/>
              </a:rPr>
              <a:t>——孟德斯鸠</a:t>
            </a:r>
            <a:r>
              <a:rPr lang="zh-CN" altLang="en-US" sz="2400" noProof="1">
                <a:solidFill>
                  <a:schemeClr val="tx1">
                    <a:lumMod val="65000"/>
                    <a:lumOff val="35000"/>
                  </a:schemeClr>
                </a:solidFill>
                <a:latin typeface="仿宋" panose="02010609060101010101" pitchFamily="49" charset="-122"/>
                <a:ea typeface="仿宋" panose="02010609060101010101" pitchFamily="49" charset="-122"/>
              </a:rPr>
              <a:t>            </a:t>
            </a:r>
          </a:p>
        </p:txBody>
      </p:sp>
      <p:sp>
        <p:nvSpPr>
          <p:cNvPr id="3" name="矩形 2"/>
          <p:cNvSpPr/>
          <p:nvPr/>
        </p:nvSpPr>
        <p:spPr>
          <a:xfrm>
            <a:off x="967105" y="723265"/>
            <a:ext cx="10864215" cy="829945"/>
          </a:xfrm>
          <a:prstGeom prst="rect">
            <a:avLst/>
          </a:prstGeom>
        </p:spPr>
        <p:txBody>
          <a:bodyPr wrap="square">
            <a:spAutoFit/>
          </a:bodyPr>
          <a:lstStyle/>
          <a:p>
            <a:pPr algn="l">
              <a:spcAft>
                <a:spcPct val="0"/>
              </a:spcAft>
            </a:pPr>
            <a:r>
              <a:rPr lang="zh-CN" altLang="zh-CN" sz="2400" b="1">
                <a:latin typeface="+mn-ea"/>
                <a:cs typeface="Times New Roman" panose="02020603050405020304" pitchFamily="18" charset="0"/>
              </a:rPr>
              <a:t>（</a:t>
            </a:r>
            <a:r>
              <a:rPr lang="en-US" altLang="zh-CN" sz="2400" b="1">
                <a:latin typeface="+mn-ea"/>
                <a:cs typeface="Times New Roman" panose="02020603050405020304" pitchFamily="18" charset="0"/>
              </a:rPr>
              <a:t>2</a:t>
            </a:r>
            <a:r>
              <a:rPr lang="zh-CN" altLang="zh-CN" sz="2400" b="1">
                <a:latin typeface="+mn-ea"/>
                <a:cs typeface="Times New Roman" panose="02020603050405020304" pitchFamily="18" charset="0"/>
              </a:rPr>
              <a:t>）孟德斯鸠</a:t>
            </a:r>
            <a:r>
              <a:rPr lang="en-US" altLang="zh-CN" sz="2400" b="1">
                <a:latin typeface="+mn-ea"/>
                <a:cs typeface="Times New Roman" panose="02020603050405020304" pitchFamily="18" charset="0"/>
              </a:rPr>
              <a:t>:</a:t>
            </a:r>
            <a:r>
              <a:rPr lang="zh-CN" altLang="en-US" sz="2400" b="1">
                <a:latin typeface="Calibri"/>
                <a:ea typeface="宋体" panose="02010600030101010101" pitchFamily="2" charset="-122"/>
                <a:sym typeface="+mn-ea"/>
              </a:rPr>
              <a:t>强调</a:t>
            </a:r>
            <a:r>
              <a:rPr lang="zh-CN" altLang="zh-CN" sz="2400" b="1">
                <a:latin typeface="+mn-ea"/>
                <a:cs typeface="Times New Roman" panose="02020603050405020304" pitchFamily="18" charset="0"/>
                <a:sym typeface="+mn-ea"/>
              </a:rPr>
              <a:t>立法、司法、行政三权分立，相互监督、制约平衡、国家政体：君主立宪制</a:t>
            </a:r>
            <a:endParaRPr lang="zh-CN" altLang="zh-CN" sz="2400" b="1">
              <a:latin typeface="+mn-ea"/>
              <a:cs typeface="Times New Roman" panose="02020603050405020304" pitchFamily="18" charset="0"/>
            </a:endParaRPr>
          </a:p>
        </p:txBody>
      </p:sp>
      <p:sp>
        <p:nvSpPr>
          <p:cNvPr id="2" name="文本框 1"/>
          <p:cNvSpPr txBox="1"/>
          <p:nvPr/>
        </p:nvSpPr>
        <p:spPr>
          <a:xfrm>
            <a:off x="259715" y="5703570"/>
            <a:ext cx="11571605" cy="829945"/>
          </a:xfrm>
          <a:prstGeom prst="rect">
            <a:avLst/>
          </a:prstGeom>
          <a:noFill/>
        </p:spPr>
        <p:txBody>
          <a:bodyPr wrap="square" rtlCol="0" anchor="t">
            <a:spAutoFit/>
          </a:bodyPr>
          <a:lstStyle/>
          <a:p>
            <a:r>
              <a:rPr lang="zh-CN" altLang="en-US" sz="2400" b="1">
                <a:solidFill>
                  <a:srgbClr val="FF0000"/>
                </a:solidFill>
              </a:rPr>
              <a:t>孟德斯鸠是一位百科全书式的学者。在学术上得到了很高的荣誉。曾被选为波尔多科学院院士、法国科学院院士、英国皇家学会会员、柏林皇家科学院院士。</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038225" y="695960"/>
            <a:ext cx="10654665" cy="460375"/>
          </a:xfrm>
          <a:prstGeom prst="rect">
            <a:avLst/>
          </a:prstGeom>
        </p:spPr>
        <p:txBody>
          <a:bodyPr wrap="square">
            <a:spAutoFit/>
          </a:bodyPr>
          <a:lstStyle/>
          <a:p>
            <a:pPr>
              <a:spcAft>
                <a:spcPct val="0"/>
              </a:spcAft>
            </a:pPr>
            <a:r>
              <a:rPr lang="zh-CN" altLang="zh-CN" sz="2400" b="1">
                <a:latin typeface="+mn-ea"/>
                <a:cs typeface="Times New Roman" panose="02020603050405020304" pitchFamily="18" charset="0"/>
              </a:rPr>
              <a:t>（</a:t>
            </a:r>
            <a:r>
              <a:rPr lang="en-US" altLang="zh-CN" sz="2400" b="1">
                <a:latin typeface="+mn-ea"/>
                <a:cs typeface="Times New Roman" panose="02020603050405020304" pitchFamily="18" charset="0"/>
              </a:rPr>
              <a:t>3</a:t>
            </a:r>
            <a:r>
              <a:rPr lang="zh-CN" altLang="zh-CN" sz="2400" b="1">
                <a:latin typeface="+mn-ea"/>
                <a:cs typeface="Times New Roman" panose="02020603050405020304" pitchFamily="18" charset="0"/>
              </a:rPr>
              <a:t>）卢梭：社会契约、主权在民和直接民主制</a:t>
            </a:r>
            <a:r>
              <a:rPr lang="en-US" altLang="zh-CN" sz="2400" b="1" smtClean="0">
                <a:latin typeface="Calibri"/>
                <a:ea typeface="宋体" panose="02010600030101010101" pitchFamily="2" charset="-122"/>
                <a:sym typeface="+mn-ea"/>
              </a:rPr>
              <a:t>—</a:t>
            </a:r>
            <a:r>
              <a:rPr lang="zh-CN" altLang="en-US" sz="2400" b="1" smtClean="0">
                <a:latin typeface="Calibri"/>
                <a:ea typeface="宋体" panose="02010600030101010101" pitchFamily="2" charset="-122"/>
                <a:sym typeface="+mn-ea"/>
              </a:rPr>
              <a:t>实行民主共和制</a:t>
            </a:r>
            <a:endParaRPr lang="zh-CN" altLang="zh-CN" sz="2400" b="1">
              <a:latin typeface="+mn-ea"/>
              <a:cs typeface="Times New Roman" panose="02020603050405020304" pitchFamily="18" charset="0"/>
            </a:endParaRPr>
          </a:p>
        </p:txBody>
      </p:sp>
      <p:pic>
        <p:nvPicPr>
          <p:cNvPr id="12" name="图片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4340" y="1292225"/>
            <a:ext cx="3404870" cy="3785235"/>
          </a:xfrm>
          <a:prstGeom prst="rect">
            <a:avLst/>
          </a:prstGeom>
          <a:ln>
            <a:noFill/>
          </a:ln>
          <a:effectLst>
            <a:outerShdw blurRad="190500" algn="tl" rotWithShape="0">
              <a:srgbClr val="000000">
                <a:alpha val="70000"/>
              </a:srgbClr>
            </a:outerShdw>
          </a:effectLst>
        </p:spPr>
      </p:pic>
      <p:sp>
        <p:nvSpPr>
          <p:cNvPr id="5" name="TextBox 4"/>
          <p:cNvSpPr txBox="1"/>
          <p:nvPr/>
        </p:nvSpPr>
        <p:spPr>
          <a:xfrm>
            <a:off x="3949700" y="1292225"/>
            <a:ext cx="7743190" cy="3784600"/>
          </a:xfrm>
          <a:prstGeom prst="rect">
            <a:avLst/>
          </a:prstGeom>
          <a:noFill/>
          <a:ln w="19050" cap="flat" cmpd="sng">
            <a:solidFill>
              <a:schemeClr val="accent6">
                <a:lumMod val="50000"/>
              </a:schemeClr>
            </a:solidFill>
            <a:prstDash val="solid"/>
            <a:miter/>
            <a:headEnd type="none" w="med" len="med"/>
            <a:tailEnd type="none" w="med" len="med"/>
          </a:ln>
        </p:spPr>
        <p:txBody>
          <a:bodyPr wrap="square" anchor="t">
            <a:spAutoFit/>
          </a:bodyPr>
          <a:lstStyle/>
          <a:p>
            <a:pPr marL="342900" indent="-342900" eaLnBrk="0" hangingPunct="0">
              <a:buFont typeface="Wingdings" panose="05000000000000000000" pitchFamily="2" charset="2"/>
              <a:buChar char="u"/>
            </a:pPr>
            <a:r>
              <a:rPr lang="zh-CN" altLang="zh-CN" sz="2400">
                <a:latin typeface="仿宋" panose="02010609060101010101" pitchFamily="49" charset="-122"/>
                <a:ea typeface="仿宋" panose="02010609060101010101" pitchFamily="49" charset="-122"/>
              </a:rPr>
              <a:t>人民应自由订立</a:t>
            </a:r>
            <a:r>
              <a:rPr lang="zh-CN" altLang="zh-CN" sz="2400">
                <a:solidFill>
                  <a:srgbClr val="C00000"/>
                </a:solidFill>
                <a:latin typeface="仿宋" panose="02010609060101010101" pitchFamily="49" charset="-122"/>
                <a:ea typeface="仿宋" panose="02010609060101010101" pitchFamily="49" charset="-122"/>
              </a:rPr>
              <a:t>社会契约</a:t>
            </a:r>
            <a:r>
              <a:rPr lang="zh-CN" altLang="zh-CN" sz="2400">
                <a:latin typeface="仿宋" panose="02010609060101010101" pitchFamily="49" charset="-122"/>
                <a:ea typeface="仿宋" panose="02010609060101010101" pitchFamily="49" charset="-122"/>
              </a:rPr>
              <a:t>，组成国家。社会契约就是共同意志的体现</a:t>
            </a:r>
            <a:r>
              <a:rPr lang="zh-CN" altLang="en-US" sz="2400">
                <a:latin typeface="仿宋" panose="02010609060101010101" pitchFamily="49" charset="-122"/>
                <a:ea typeface="仿宋" panose="02010609060101010101" pitchFamily="49" charset="-122"/>
              </a:rPr>
              <a:t>，</a:t>
            </a:r>
            <a:r>
              <a:rPr lang="zh-CN" altLang="en-US" sz="2400">
                <a:solidFill>
                  <a:srgbClr val="040E08"/>
                </a:solidFill>
                <a:latin typeface="仿宋" panose="02010609060101010101" pitchFamily="49" charset="-122"/>
                <a:ea typeface="仿宋" panose="02010609060101010101" pitchFamily="49" charset="-122"/>
              </a:rPr>
              <a:t>代表所有人的权利和自由。</a:t>
            </a:r>
            <a:endParaRPr lang="en-US" altLang="zh-CN" sz="2400">
              <a:solidFill>
                <a:srgbClr val="040E08"/>
              </a:solidFill>
              <a:latin typeface="仿宋" pitchFamily="49" charset="-122"/>
              <a:ea typeface="仿宋" pitchFamily="49" charset="-122"/>
            </a:endParaRPr>
          </a:p>
          <a:p>
            <a:pPr marL="342900" indent="-342900" eaLnBrk="0" hangingPunct="0">
              <a:buFont typeface="Wingdings" panose="05000000000000000000" pitchFamily="2" charset="2"/>
              <a:buChar char="u"/>
            </a:pPr>
            <a:r>
              <a:rPr lang="zh-CN" altLang="en-US" sz="2400">
                <a:solidFill>
                  <a:srgbClr val="040E08"/>
                </a:solidFill>
                <a:latin typeface="仿宋" panose="02010609060101010101" pitchFamily="49" charset="-122"/>
                <a:ea typeface="仿宋" panose="02010609060101010101" pitchFamily="49" charset="-122"/>
              </a:rPr>
              <a:t>这是至高无上的</a:t>
            </a:r>
            <a:r>
              <a:rPr lang="zh-CN" altLang="en-US" sz="2400">
                <a:solidFill>
                  <a:srgbClr val="C00000"/>
                </a:solidFill>
                <a:latin typeface="仿宋" panose="02010609060101010101" pitchFamily="49" charset="-122"/>
                <a:ea typeface="仿宋" panose="02010609060101010101" pitchFamily="49" charset="-122"/>
              </a:rPr>
              <a:t>人民主权</a:t>
            </a:r>
            <a:r>
              <a:rPr lang="zh-CN" altLang="en-US" sz="2400">
                <a:solidFill>
                  <a:srgbClr val="040E08"/>
                </a:solidFill>
                <a:latin typeface="仿宋" panose="02010609060101010101" pitchFamily="49" charset="-122"/>
                <a:ea typeface="仿宋" panose="02010609060101010101" pitchFamily="49" charset="-122"/>
              </a:rPr>
              <a:t>，不可侵犯，不得转让，不受限制，不准分割。</a:t>
            </a:r>
            <a:r>
              <a:rPr lang="en-US" altLang="zh-CN" sz="2400">
                <a:latin typeface="仿宋" panose="02010609060101010101" pitchFamily="49" charset="-122"/>
                <a:ea typeface="仿宋" panose="02010609060101010101" pitchFamily="49" charset="-122"/>
              </a:rPr>
              <a:t>……</a:t>
            </a:r>
            <a:r>
              <a:rPr lang="zh-CN" altLang="zh-CN" sz="2400">
                <a:latin typeface="仿宋" panose="02010609060101010101" pitchFamily="49" charset="-122"/>
                <a:ea typeface="仿宋" panose="02010609060101010101" pitchFamily="49" charset="-122"/>
              </a:rPr>
              <a:t>政府官员只是人民委派的工作人员，不享受特权</a:t>
            </a:r>
            <a:r>
              <a:rPr lang="zh-CN" altLang="en-US" sz="2400">
                <a:latin typeface="仿宋" panose="02010609060101010101" pitchFamily="49" charset="-122"/>
                <a:ea typeface="仿宋" panose="02010609060101010101" pitchFamily="49" charset="-122"/>
              </a:rPr>
              <a:t>。</a:t>
            </a:r>
            <a:endParaRPr lang="en-US" altLang="zh-CN" sz="2400">
              <a:latin typeface="仿宋" panose="02010609060101010101" pitchFamily="49" charset="-122"/>
              <a:ea typeface="仿宋" panose="02010609060101010101" pitchFamily="49" charset="-122"/>
            </a:endParaRPr>
          </a:p>
          <a:p>
            <a:pPr marL="342900" indent="-342900" eaLnBrk="0" hangingPunct="0">
              <a:buFont typeface="Wingdings" panose="05000000000000000000" pitchFamily="2" charset="2"/>
              <a:buChar char="u"/>
            </a:pPr>
            <a:r>
              <a:rPr lang="zh-CN" altLang="en-US" sz="2400">
                <a:solidFill>
                  <a:srgbClr val="000000"/>
                </a:solidFill>
                <a:latin typeface="仿宋" panose="02010609060101010101" pitchFamily="49" charset="-122"/>
                <a:ea typeface="仿宋" panose="02010609060101010101" pitchFamily="49" charset="-122"/>
              </a:rPr>
              <a:t>统治者的权力来自同人民签订的契约，如果他违反了民意，人民就有权推翻他，</a:t>
            </a:r>
            <a:r>
              <a:rPr lang="zh-CN" altLang="zh-CN" sz="2400" kern="100">
                <a:latin typeface="仿宋" panose="02010609060101010101" pitchFamily="49" charset="-122"/>
                <a:ea typeface="仿宋" panose="02010609060101010101" pitchFamily="49" charset="-122"/>
                <a:cs typeface="宋体" panose="02010600030101010101" pitchFamily="2" charset="-122"/>
              </a:rPr>
              <a:t>重建符合人民利益的契约，创立</a:t>
            </a:r>
            <a:r>
              <a:rPr lang="zh-CN" altLang="zh-CN" sz="2400" kern="100">
                <a:solidFill>
                  <a:srgbClr val="C00000"/>
                </a:solidFill>
                <a:latin typeface="仿宋" panose="02010609060101010101" pitchFamily="49" charset="-122"/>
                <a:ea typeface="仿宋" panose="02010609060101010101" pitchFamily="49" charset="-122"/>
                <a:cs typeface="宋体" panose="02010600030101010101" pitchFamily="2" charset="-122"/>
              </a:rPr>
              <a:t>民主共和国</a:t>
            </a:r>
            <a:r>
              <a:rPr lang="zh-CN" altLang="en-US" sz="2400" kern="100">
                <a:latin typeface="仿宋" panose="02010609060101010101" pitchFamily="49" charset="-122"/>
                <a:ea typeface="仿宋" panose="02010609060101010101" pitchFamily="49" charset="-122"/>
                <a:cs typeface="宋体" panose="02010600030101010101" pitchFamily="2" charset="-122"/>
              </a:rPr>
              <a:t>。</a:t>
            </a:r>
            <a:endParaRPr lang="en-US" altLang="zh-CN" sz="2400" kern="100">
              <a:latin typeface="仿宋" pitchFamily="49" charset="-122"/>
              <a:ea typeface="仿宋" pitchFamily="49" charset="-122"/>
              <a:cs typeface="宋体" panose="02010600030101010101" pitchFamily="2" charset="-122"/>
            </a:endParaRPr>
          </a:p>
          <a:p>
            <a:pPr marL="342900" indent="-342900" eaLnBrk="0" hangingPunct="0">
              <a:buFont typeface="Wingdings" panose="05000000000000000000" pitchFamily="2" charset="2"/>
              <a:buChar char="u"/>
            </a:pPr>
            <a:r>
              <a:rPr lang="zh-CN" altLang="en-US" sz="2400">
                <a:latin typeface="仿宋" panose="02010609060101010101" pitchFamily="49" charset="-122"/>
                <a:ea typeface="仿宋" panose="02010609060101010101" pitchFamily="49" charset="-122"/>
              </a:rPr>
              <a:t>正如主权是不能转让的一样，同理，</a:t>
            </a:r>
            <a:r>
              <a:rPr lang="zh-CN" altLang="en-US" sz="2400">
                <a:solidFill>
                  <a:srgbClr val="C00000"/>
                </a:solidFill>
                <a:latin typeface="仿宋" panose="02010609060101010101" pitchFamily="49" charset="-122"/>
                <a:ea typeface="仿宋" panose="02010609060101010101" pitchFamily="49" charset="-122"/>
              </a:rPr>
              <a:t>主权也是不能代表的</a:t>
            </a:r>
            <a:r>
              <a:rPr lang="zh-CN" altLang="en-US" sz="2400">
                <a:latin typeface="仿宋" panose="02010609060101010101" pitchFamily="49" charset="-122"/>
                <a:ea typeface="仿宋" panose="02010609060101010101" pitchFamily="49" charset="-122"/>
              </a:rPr>
              <a:t>。                         </a:t>
            </a:r>
            <a:r>
              <a:rPr lang="en-US" altLang="zh-CN" sz="2400">
                <a:latin typeface="仿宋" panose="02010609060101010101" pitchFamily="49" charset="-122"/>
                <a:ea typeface="仿宋" panose="02010609060101010101" pitchFamily="49" charset="-122"/>
              </a:rPr>
              <a:t>——</a:t>
            </a:r>
            <a:r>
              <a:rPr lang="zh-CN" altLang="zh-CN" sz="2400">
                <a:latin typeface="仿宋" panose="02010609060101010101" pitchFamily="49" charset="-122"/>
                <a:ea typeface="仿宋" panose="02010609060101010101" pitchFamily="49" charset="-122"/>
              </a:rPr>
              <a:t>卢梭</a:t>
            </a:r>
            <a:r>
              <a:rPr lang="en-US" altLang="zh-CN" sz="2400">
                <a:latin typeface="仿宋" panose="02010609060101010101" pitchFamily="49" charset="-122"/>
                <a:ea typeface="仿宋" panose="02010609060101010101" pitchFamily="49" charset="-122"/>
              </a:rPr>
              <a:t> </a:t>
            </a:r>
            <a:endParaRPr lang="zh-CN" altLang="en-US" sz="2400">
              <a:latin typeface="仿宋" pitchFamily="49" charset="-122"/>
              <a:ea typeface="仿宋" pitchFamily="49" charset="-122"/>
            </a:endParaRPr>
          </a:p>
        </p:txBody>
      </p:sp>
      <p:sp>
        <p:nvSpPr>
          <p:cNvPr id="3" name="文本框 2"/>
          <p:cNvSpPr txBox="1"/>
          <p:nvPr/>
        </p:nvSpPr>
        <p:spPr>
          <a:xfrm>
            <a:off x="326390" y="5243195"/>
            <a:ext cx="11259185" cy="953135"/>
          </a:xfrm>
          <a:prstGeom prst="rect">
            <a:avLst/>
          </a:prstGeom>
          <a:noFill/>
        </p:spPr>
        <p:txBody>
          <a:bodyPr wrap="square" rtlCol="0" anchor="t">
            <a:spAutoFit/>
          </a:bodyPr>
          <a:lstStyle/>
          <a:p>
            <a:r>
              <a:rPr lang="zh-CN" altLang="en-US" sz="2800" b="1">
                <a:solidFill>
                  <a:srgbClr val="FF0000"/>
                </a:solidFill>
              </a:rPr>
              <a:t>德国文学家歌德:伏尔泰结束了一个旧时代，而卢梭开创了一个新时代。与伏尔泰、</a:t>
            </a:r>
            <a:r>
              <a:rPr lang="zh-CN" altLang="en-US" sz="2800" b="1">
                <a:solidFill>
                  <a:srgbClr val="FF0000"/>
                </a:solidFill>
                <a:latin typeface="仿宋" panose="02010609060101010101" pitchFamily="49" charset="-122"/>
                <a:ea typeface="仿宋" panose="02010609060101010101" pitchFamily="49" charset="-122"/>
                <a:sym typeface="+mn-ea"/>
              </a:rPr>
              <a:t>孟德斯鸠</a:t>
            </a:r>
            <a:r>
              <a:rPr lang="zh-CN" altLang="en-US" sz="2800" b="1">
                <a:solidFill>
                  <a:srgbClr val="FF0000"/>
                </a:solidFill>
              </a:rPr>
              <a:t>合称"法兰西启蒙运动三剑侠"。</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145540" y="598805"/>
            <a:ext cx="10742930" cy="829945"/>
          </a:xfrm>
          <a:prstGeom prst="rect">
            <a:avLst/>
          </a:prstGeom>
        </p:spPr>
        <p:txBody>
          <a:bodyPr wrap="square">
            <a:spAutoFit/>
          </a:bodyPr>
          <a:lstStyle/>
          <a:p>
            <a:pPr>
              <a:spcAft>
                <a:spcPct val="0"/>
              </a:spcAft>
            </a:pPr>
            <a:r>
              <a:rPr lang="zh-CN" altLang="zh-CN" sz="2400" b="1">
                <a:latin typeface="+mn-ea"/>
                <a:cs typeface="Times New Roman" panose="02020603050405020304" pitchFamily="18" charset="0"/>
              </a:rPr>
              <a:t>（</a:t>
            </a:r>
            <a:r>
              <a:rPr lang="en-US" altLang="zh-CN" sz="2400" b="1">
                <a:latin typeface="+mn-ea"/>
                <a:cs typeface="Times New Roman" panose="02020603050405020304" pitchFamily="18" charset="0"/>
              </a:rPr>
              <a:t>4</a:t>
            </a:r>
            <a:r>
              <a:rPr lang="zh-CN" altLang="zh-CN" sz="2400" b="1">
                <a:latin typeface="+mn-ea"/>
                <a:cs typeface="Times New Roman" panose="02020603050405020304" pitchFamily="18" charset="0"/>
              </a:rPr>
              <a:t>）英国亚当·斯密“现代经济学之父”：</a:t>
            </a:r>
            <a:r>
              <a:rPr lang="zh-CN" altLang="en-US" sz="2400" b="1">
                <a:latin typeface="Calibri"/>
                <a:ea typeface="宋体" panose="02010600030101010101" pitchFamily="2" charset="-122"/>
                <a:sym typeface="+mn-ea"/>
              </a:rPr>
              <a:t>他认为劳动是财富的源泉和衡量价值的尺度，主张</a:t>
            </a:r>
            <a:r>
              <a:rPr lang="zh-CN" altLang="en-US" sz="2400" b="1">
                <a:solidFill>
                  <a:srgbClr val="A446BA"/>
                </a:solidFill>
                <a:latin typeface="Calibri"/>
                <a:ea typeface="宋体" panose="02010600030101010101" pitchFamily="2" charset="-122"/>
                <a:sym typeface="+mn-ea"/>
              </a:rPr>
              <a:t>自由竞争</a:t>
            </a:r>
            <a:r>
              <a:rPr lang="zh-CN" altLang="en-US" sz="2400" b="1">
                <a:latin typeface="Calibri"/>
                <a:ea typeface="宋体" panose="02010600030101010101" pitchFamily="2" charset="-122"/>
                <a:sym typeface="+mn-ea"/>
              </a:rPr>
              <a:t>。</a:t>
            </a:r>
            <a:endParaRPr lang="zh-CN" altLang="zh-CN" sz="2400" b="1">
              <a:latin typeface="+mn-ea"/>
              <a:cs typeface="Times New Roman" panose="02020603050405020304" pitchFamily="18" charset="0"/>
            </a:endParaRPr>
          </a:p>
        </p:txBody>
      </p:sp>
      <p:pic>
        <p:nvPicPr>
          <p:cNvPr id="9" name="图片 8"/>
          <p:cNvPicPr>
            <a:picLocks noChangeAspect="1"/>
          </p:cNvPicPr>
          <p:nvPr/>
        </p:nvPicPr>
        <p:blipFill>
          <a:blip r:embed="rId2"/>
          <a:stretch>
            <a:fillRect/>
          </a:stretch>
        </p:blipFill>
        <p:spPr>
          <a:xfrm>
            <a:off x="977265" y="1557020"/>
            <a:ext cx="2460625" cy="3114040"/>
          </a:xfrm>
          <a:prstGeom prst="rect">
            <a:avLst/>
          </a:prstGeom>
          <a:ln>
            <a:noFill/>
          </a:ln>
          <a:effectLst>
            <a:outerShdw blurRad="190500" algn="tl" rotWithShape="0">
              <a:srgbClr val="000000">
                <a:alpha val="70000"/>
              </a:srgbClr>
            </a:outerShdw>
          </a:effectLst>
        </p:spPr>
      </p:pic>
      <p:sp>
        <p:nvSpPr>
          <p:cNvPr id="6" name="矩形 5"/>
          <p:cNvSpPr/>
          <p:nvPr/>
        </p:nvSpPr>
        <p:spPr>
          <a:xfrm>
            <a:off x="3640819" y="1556771"/>
            <a:ext cx="7527532" cy="3046095"/>
          </a:xfrm>
          <a:prstGeom prst="rect">
            <a:avLst/>
          </a:prstGeom>
          <a:ln w="19050">
            <a:solidFill>
              <a:schemeClr val="accent6">
                <a:lumMod val="50000"/>
              </a:schemeClr>
            </a:solidFill>
          </a:ln>
        </p:spPr>
        <p:txBody>
          <a:bodyPr wrap="square">
            <a:spAutoFit/>
          </a:bodyPr>
          <a:lstStyle/>
          <a:p>
            <a:r>
              <a:rPr lang="zh-CN" altLang="en-US" sz="2400">
                <a:latin typeface="仿宋" panose="02010609060101010101" pitchFamily="49" charset="-122"/>
                <a:ea typeface="仿宋" panose="02010609060101010101" pitchFamily="49" charset="-122"/>
              </a:rPr>
              <a:t>亚当斯密认为，国民财富的增加主要有两条途径和一个保障：</a:t>
            </a:r>
            <a:endParaRPr lang="en-US" altLang="zh-CN" sz="2400">
              <a:latin typeface="仿宋" panose="02010609060101010101" pitchFamily="49" charset="-122"/>
              <a:ea typeface="仿宋" panose="02010609060101010101" pitchFamily="49" charset="-122"/>
            </a:endParaRPr>
          </a:p>
          <a:p>
            <a:r>
              <a:rPr lang="zh-CN" altLang="en-US" sz="2400">
                <a:latin typeface="仿宋" panose="02010609060101010101" pitchFamily="49" charset="-122"/>
                <a:ea typeface="仿宋" panose="02010609060101010101" pitchFamily="49" charset="-122"/>
              </a:rPr>
              <a:t>途径之一是提高</a:t>
            </a:r>
            <a:r>
              <a:rPr lang="zh-CN" altLang="en-US" sz="2400">
                <a:solidFill>
                  <a:srgbClr val="C00000"/>
                </a:solidFill>
                <a:latin typeface="仿宋" panose="02010609060101010101" pitchFamily="49" charset="-122"/>
                <a:ea typeface="仿宋" panose="02010609060101010101" pitchFamily="49" charset="-122"/>
              </a:rPr>
              <a:t>劳动</a:t>
            </a:r>
            <a:r>
              <a:rPr lang="zh-CN" altLang="en-US" sz="2400">
                <a:latin typeface="仿宋" panose="02010609060101010101" pitchFamily="49" charset="-122"/>
                <a:ea typeface="仿宋" panose="02010609060101010101" pitchFamily="49" charset="-122"/>
              </a:rPr>
              <a:t>生产率，它主要依赖于分工的深化和市场交换过程的顺畅；二是增加</a:t>
            </a:r>
            <a:r>
              <a:rPr lang="zh-CN" altLang="en-US" sz="2400">
                <a:solidFill>
                  <a:srgbClr val="C00000"/>
                </a:solidFill>
                <a:latin typeface="仿宋" panose="02010609060101010101" pitchFamily="49" charset="-122"/>
                <a:ea typeface="仿宋" panose="02010609060101010101" pitchFamily="49" charset="-122"/>
              </a:rPr>
              <a:t>劳动者</a:t>
            </a:r>
            <a:r>
              <a:rPr lang="zh-CN" altLang="en-US" sz="2400">
                <a:latin typeface="仿宋" panose="02010609060101010101" pitchFamily="49" charset="-122"/>
                <a:ea typeface="仿宋" panose="02010609060101010101" pitchFamily="49" charset="-122"/>
              </a:rPr>
              <a:t>人数，而这又依赖于资本积累和适当的资本运用。</a:t>
            </a:r>
            <a:endParaRPr lang="en-US" altLang="zh-CN" sz="2400">
              <a:latin typeface="仿宋" panose="02010609060101010101" pitchFamily="49" charset="-122"/>
              <a:ea typeface="仿宋" panose="02010609060101010101" pitchFamily="49" charset="-122"/>
            </a:endParaRPr>
          </a:p>
          <a:p>
            <a:r>
              <a:rPr lang="zh-CN" altLang="en-US" sz="2400">
                <a:latin typeface="仿宋" panose="02010609060101010101" pitchFamily="49" charset="-122"/>
                <a:ea typeface="仿宋" panose="02010609060101010101" pitchFamily="49" charset="-122"/>
              </a:rPr>
              <a:t>在这个过程中，坚持经济自由、充分发挥市场这只“</a:t>
            </a:r>
            <a:r>
              <a:rPr lang="zh-CN" altLang="en-US" sz="2400">
                <a:solidFill>
                  <a:srgbClr val="C00000"/>
                </a:solidFill>
                <a:latin typeface="仿宋" panose="02010609060101010101" pitchFamily="49" charset="-122"/>
                <a:ea typeface="仿宋" panose="02010609060101010101" pitchFamily="49" charset="-122"/>
              </a:rPr>
              <a:t>看不见的手</a:t>
            </a:r>
            <a:r>
              <a:rPr lang="zh-CN" altLang="en-US" sz="2400">
                <a:latin typeface="仿宋" panose="02010609060101010101" pitchFamily="49" charset="-122"/>
                <a:ea typeface="仿宋" panose="02010609060101010101" pitchFamily="49" charset="-122"/>
              </a:rPr>
              <a:t>”的作用、取消政府的不适当干预、让经济活动依其天然秩序运行是最根本的制度保障。</a:t>
            </a:r>
          </a:p>
        </p:txBody>
      </p:sp>
      <p:sp>
        <p:nvSpPr>
          <p:cNvPr id="3" name="文本框 2"/>
          <p:cNvSpPr txBox="1"/>
          <p:nvPr/>
        </p:nvSpPr>
        <p:spPr>
          <a:xfrm>
            <a:off x="349885" y="4859655"/>
            <a:ext cx="11265535" cy="953135"/>
          </a:xfrm>
          <a:prstGeom prst="rect">
            <a:avLst/>
          </a:prstGeom>
          <a:noFill/>
        </p:spPr>
        <p:txBody>
          <a:bodyPr wrap="none" rtlCol="0" anchor="t">
            <a:spAutoFit/>
          </a:bodyPr>
          <a:lstStyle/>
          <a:p>
            <a:r>
              <a:rPr lang="zh-CN" altLang="en-US" sz="2800" b="1">
                <a:solidFill>
                  <a:srgbClr val="FF0000"/>
                </a:solidFill>
                <a:latin typeface="仿宋" panose="02010609060101010101" pitchFamily="49" charset="-122"/>
                <a:ea typeface="仿宋" panose="02010609060101010101" pitchFamily="49" charset="-122"/>
                <a:sym typeface="+mn-ea"/>
              </a:rPr>
              <a:t>马克思：</a:t>
            </a:r>
            <a:r>
              <a:rPr lang="en-US" altLang="zh-CN" sz="2800" b="1">
                <a:solidFill>
                  <a:srgbClr val="FF0000"/>
                </a:solidFill>
                <a:latin typeface="仿宋" panose="02010609060101010101" pitchFamily="49" charset="-122"/>
                <a:ea typeface="仿宋" panose="02010609060101010101" pitchFamily="49" charset="-122"/>
                <a:sym typeface="+mn-ea"/>
              </a:rPr>
              <a:t>“</a:t>
            </a:r>
            <a:r>
              <a:rPr lang="zh-CN" altLang="en-US" sz="2800" b="1">
                <a:solidFill>
                  <a:srgbClr val="FF0000"/>
                </a:solidFill>
                <a:latin typeface="仿宋" panose="02010609060101010101" pitchFamily="49" charset="-122"/>
                <a:ea typeface="仿宋" panose="02010609060101010101" pitchFamily="49" charset="-122"/>
                <a:sym typeface="+mn-ea"/>
              </a:rPr>
              <a:t>亚当</a:t>
            </a:r>
            <a:r>
              <a:rPr lang="en-US" altLang="zh-CN" sz="2800" b="1">
                <a:solidFill>
                  <a:srgbClr val="FF0000"/>
                </a:solidFill>
                <a:latin typeface="仿宋" panose="02010609060101010101" pitchFamily="49" charset="-122"/>
                <a:ea typeface="仿宋" panose="02010609060101010101" pitchFamily="49" charset="-122"/>
                <a:sym typeface="+mn-ea"/>
              </a:rPr>
              <a:t>·</a:t>
            </a:r>
            <a:r>
              <a:rPr lang="zh-CN" altLang="en-US" sz="2800" b="1">
                <a:solidFill>
                  <a:srgbClr val="FF0000"/>
                </a:solidFill>
                <a:latin typeface="仿宋" panose="02010609060101010101" pitchFamily="49" charset="-122"/>
                <a:ea typeface="仿宋" panose="02010609060101010101" pitchFamily="49" charset="-122"/>
                <a:sym typeface="+mn-ea"/>
              </a:rPr>
              <a:t>斯密第一次对政治经济学的基本问题作出了系统的研</a:t>
            </a:r>
          </a:p>
          <a:p>
            <a:r>
              <a:rPr lang="zh-CN" altLang="en-US" sz="2800" b="1">
                <a:solidFill>
                  <a:srgbClr val="FF0000"/>
                </a:solidFill>
                <a:latin typeface="仿宋" panose="02010609060101010101" pitchFamily="49" charset="-122"/>
                <a:ea typeface="仿宋" panose="02010609060101010101" pitchFamily="49" charset="-122"/>
                <a:sym typeface="+mn-ea"/>
              </a:rPr>
              <a:t>究，创立了一个完整的理论体系</a:t>
            </a:r>
            <a:r>
              <a:rPr lang="en-US" altLang="zh-CN" sz="2800" b="1">
                <a:solidFill>
                  <a:srgbClr val="FF0000"/>
                </a:solidFill>
                <a:latin typeface="仿宋" panose="02010609060101010101" pitchFamily="49" charset="-122"/>
                <a:ea typeface="仿宋" panose="02010609060101010101" pitchFamily="49" charset="-122"/>
                <a:sym typeface="+mn-ea"/>
              </a:rPr>
              <a:t>”</a:t>
            </a:r>
            <a:r>
              <a:rPr lang="zh-CN" altLang="en-US" sz="2800" b="1">
                <a:solidFill>
                  <a:srgbClr val="FF0000"/>
                </a:solidFill>
                <a:latin typeface="仿宋" panose="02010609060101010101" pitchFamily="49" charset="-122"/>
                <a:ea typeface="仿宋" panose="02010609060101010101" pitchFamily="49" charset="-122"/>
                <a:sym typeface="+mn-ea"/>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045210" y="557530"/>
            <a:ext cx="10824210" cy="829945"/>
          </a:xfrm>
          <a:prstGeom prst="rect">
            <a:avLst/>
          </a:prstGeom>
        </p:spPr>
        <p:txBody>
          <a:bodyPr wrap="square">
            <a:spAutoFit/>
          </a:bodyPr>
          <a:lstStyle/>
          <a:p>
            <a:pPr>
              <a:spcAft>
                <a:spcPct val="0"/>
              </a:spcAft>
            </a:pPr>
            <a:r>
              <a:rPr lang="zh-CN" altLang="zh-CN" sz="2400" b="1">
                <a:latin typeface="+mn-ea"/>
                <a:cs typeface="Times New Roman" panose="02020603050405020304" pitchFamily="18" charset="0"/>
              </a:rPr>
              <a:t>（</a:t>
            </a:r>
            <a:r>
              <a:rPr lang="en-US" altLang="zh-CN" sz="2400" b="1">
                <a:latin typeface="+mn-ea"/>
                <a:cs typeface="Times New Roman" panose="02020603050405020304" pitchFamily="18" charset="0"/>
              </a:rPr>
              <a:t>5</a:t>
            </a:r>
            <a:r>
              <a:rPr lang="zh-CN" altLang="zh-CN" sz="2400" b="1">
                <a:latin typeface="+mn-ea"/>
                <a:cs typeface="Times New Roman" panose="02020603050405020304" pitchFamily="18" charset="0"/>
              </a:rPr>
              <a:t>）德国康德（集大成者）：</a:t>
            </a:r>
            <a:r>
              <a:rPr lang="zh-CN" altLang="en-US" sz="2400" b="1">
                <a:latin typeface="Calibri"/>
                <a:ea typeface="宋体" panose="02010600030101010101" pitchFamily="2" charset="-122"/>
                <a:sym typeface="+mn-ea"/>
              </a:rPr>
              <a:t>认为人应该</a:t>
            </a:r>
            <a:r>
              <a:rPr lang="zh-CN" altLang="en-US" sz="2400" b="1">
                <a:solidFill>
                  <a:srgbClr val="A446BA"/>
                </a:solidFill>
                <a:latin typeface="Calibri"/>
                <a:ea typeface="宋体" panose="02010600030101010101" pitchFamily="2" charset="-122"/>
                <a:sym typeface="+mn-ea"/>
              </a:rPr>
              <a:t>独立思考，理性判断，主张民主、自由、平等。</a:t>
            </a:r>
            <a:endParaRPr lang="zh-CN" altLang="zh-CN" sz="2400" b="1">
              <a:latin typeface="+mn-ea"/>
              <a:cs typeface="Times New Roman" panose="02020603050405020304" pitchFamily="18" charset="0"/>
            </a:endParaRPr>
          </a:p>
        </p:txBody>
      </p:sp>
      <p:pic>
        <p:nvPicPr>
          <p:cNvPr id="3" name="图片 2"/>
          <p:cNvPicPr>
            <a:picLocks noChangeAspect="1"/>
          </p:cNvPicPr>
          <p:nvPr/>
        </p:nvPicPr>
        <p:blipFill>
          <a:blip r:embed="rId2"/>
          <a:stretch>
            <a:fillRect/>
          </a:stretch>
        </p:blipFill>
        <p:spPr>
          <a:xfrm>
            <a:off x="874395" y="1560830"/>
            <a:ext cx="2847340" cy="3206115"/>
          </a:xfrm>
          <a:prstGeom prst="rect">
            <a:avLst/>
          </a:prstGeom>
        </p:spPr>
      </p:pic>
      <p:sp>
        <p:nvSpPr>
          <p:cNvPr id="6" name="矩形 5"/>
          <p:cNvSpPr/>
          <p:nvPr/>
        </p:nvSpPr>
        <p:spPr>
          <a:xfrm>
            <a:off x="3928110" y="1720850"/>
            <a:ext cx="7941945" cy="3046095"/>
          </a:xfrm>
          <a:prstGeom prst="rect">
            <a:avLst/>
          </a:prstGeom>
          <a:ln w="19050">
            <a:solidFill>
              <a:schemeClr val="accent6">
                <a:lumMod val="50000"/>
              </a:schemeClr>
            </a:solidFill>
          </a:ln>
        </p:spPr>
        <p:txBody>
          <a:bodyPr wrap="square">
            <a:spAutoFit/>
          </a:bodyPr>
          <a:lstStyle/>
          <a:p>
            <a:pPr marL="342900" indent="-342900">
              <a:buFont typeface="Wingdings" panose="05000000000000000000" pitchFamily="2" charset="2"/>
              <a:buChar char="n"/>
              <a:tabLst>
                <a:tab pos="393065"/>
              </a:tabLst>
            </a:pPr>
            <a:r>
              <a:rPr lang="zh-CN" altLang="en-US" sz="2400">
                <a:latin typeface="仿宋" panose="02010609060101010101" pitchFamily="49" charset="-122"/>
                <a:ea typeface="仿宋" panose="02010609060101010101" pitchFamily="49" charset="-122"/>
              </a:rPr>
              <a:t>有两种东西</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我对它们的思考越是深沉和持久</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他们在我心灵中唤起的赞叹和敬畏就会越来越历久弥新</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一是我们头顶浩瀚灿烂的星空</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一是我们心中</a:t>
            </a:r>
            <a:r>
              <a:rPr lang="zh-CN" altLang="en-US" sz="2400">
                <a:solidFill>
                  <a:srgbClr val="C00000"/>
                </a:solidFill>
                <a:latin typeface="仿宋" panose="02010609060101010101" pitchFamily="49" charset="-122"/>
                <a:ea typeface="仿宋" panose="02010609060101010101" pitchFamily="49" charset="-122"/>
              </a:rPr>
              <a:t>崇高的的道德法则</a:t>
            </a:r>
            <a:r>
              <a:rPr lang="zh-CN" altLang="en-US" sz="2400">
                <a:latin typeface="仿宋" panose="02010609060101010101" pitchFamily="49" charset="-122"/>
                <a:ea typeface="仿宋" panose="02010609060101010101" pitchFamily="49" charset="-122"/>
              </a:rPr>
              <a:t>。</a:t>
            </a:r>
          </a:p>
          <a:p>
            <a:pPr marL="342900" indent="-342900">
              <a:buFont typeface="Wingdings" panose="05000000000000000000" pitchFamily="2" charset="2"/>
              <a:buChar char="n"/>
              <a:tabLst>
                <a:tab pos="393065"/>
              </a:tabLst>
            </a:pPr>
            <a:r>
              <a:rPr lang="zh-CN" altLang="en-US" sz="2400">
                <a:latin typeface="仿宋" panose="02010609060101010101" pitchFamily="49" charset="-122"/>
                <a:ea typeface="仿宋" panose="02010609060101010101" pitchFamily="49" charset="-122"/>
              </a:rPr>
              <a:t>我们的时代是一个批判的时代</a:t>
            </a:r>
            <a:r>
              <a:rPr lang="en-US" altLang="zh-CN" sz="2400">
                <a:latin typeface="仿宋" panose="02010609060101010101" pitchFamily="49" charset="-122"/>
                <a:ea typeface="仿宋" panose="02010609060101010101" pitchFamily="49" charset="-122"/>
              </a:rPr>
              <a:t>,</a:t>
            </a:r>
            <a:r>
              <a:rPr lang="zh-CN" altLang="en-US" sz="2400">
                <a:solidFill>
                  <a:srgbClr val="C00000"/>
                </a:solidFill>
                <a:latin typeface="仿宋" panose="02010609060101010101" pitchFamily="49" charset="-122"/>
                <a:ea typeface="仿宋" panose="02010609060101010101" pitchFamily="49" charset="-122"/>
              </a:rPr>
              <a:t>一切事物都必须接受批判</a:t>
            </a:r>
            <a:r>
              <a:rPr lang="zh-CN" altLang="en-US" sz="2400">
                <a:latin typeface="仿宋" panose="02010609060101010101" pitchFamily="49" charset="-122"/>
                <a:ea typeface="仿宋" panose="02010609060101010101" pitchFamily="49" charset="-122"/>
              </a:rPr>
              <a:t>。</a:t>
            </a:r>
            <a:endParaRPr lang="en-US" altLang="zh-CN" sz="2400" kern="100">
              <a:latin typeface="仿宋" pitchFamily="49" charset="-122"/>
              <a:ea typeface="仿宋" pitchFamily="49" charset="-122"/>
              <a:cs typeface="Times New Roman" panose="02020603050405020304" pitchFamily="18" charset="0"/>
            </a:endParaRPr>
          </a:p>
          <a:p>
            <a:pPr marL="342900" indent="-342900">
              <a:buFont typeface="Wingdings" panose="05000000000000000000" pitchFamily="2" charset="2"/>
              <a:buChar char="n"/>
              <a:tabLst>
                <a:tab pos="393065"/>
              </a:tabLst>
            </a:pPr>
            <a:r>
              <a:rPr lang="zh-CN" altLang="zh-CN" sz="2400" kern="100">
                <a:solidFill>
                  <a:srgbClr val="C00000"/>
                </a:solidFill>
                <a:latin typeface="仿宋" panose="02010609060101010101" pitchFamily="49" charset="-122"/>
                <a:ea typeface="仿宋" panose="02010609060101010101" pitchFamily="49" charset="-122"/>
                <a:cs typeface="Times New Roman" panose="02020603050405020304" pitchFamily="18" charset="0"/>
              </a:rPr>
              <a:t>人不是他人的工具</a:t>
            </a:r>
            <a:r>
              <a:rPr lang="zh-CN" altLang="zh-CN" sz="2400" kern="100">
                <a:latin typeface="仿宋" panose="02010609060101010101" pitchFamily="49" charset="-122"/>
                <a:ea typeface="仿宋" panose="02010609060101010101" pitchFamily="49" charset="-122"/>
                <a:cs typeface="Times New Roman" panose="02020603050405020304" pitchFamily="18" charset="0"/>
              </a:rPr>
              <a:t>，而是自身的目的。</a:t>
            </a:r>
          </a:p>
          <a:p>
            <a:pPr marL="342900" indent="-342900">
              <a:buFont typeface="Wingdings" panose="05000000000000000000" pitchFamily="2" charset="2"/>
              <a:buChar char="n"/>
              <a:tabLst>
                <a:tab pos="393065"/>
              </a:tabLst>
            </a:pPr>
            <a:r>
              <a:rPr lang="zh-CN" altLang="zh-CN" sz="2400" kern="100">
                <a:solidFill>
                  <a:srgbClr val="C00000"/>
                </a:solidFill>
                <a:latin typeface="仿宋" panose="02010609060101010101" pitchFamily="49" charset="-122"/>
                <a:ea typeface="仿宋" panose="02010609060101010101" pitchFamily="49" charset="-122"/>
                <a:cs typeface="Times New Roman" panose="02020603050405020304" pitchFamily="18" charset="0"/>
              </a:rPr>
              <a:t>自由即自律</a:t>
            </a:r>
            <a:r>
              <a:rPr lang="zh-CN" altLang="zh-CN" sz="2400" kern="100">
                <a:latin typeface="仿宋" panose="02010609060101010101" pitchFamily="49" charset="-122"/>
                <a:ea typeface="仿宋" panose="02010609060101010101" pitchFamily="49" charset="-122"/>
                <a:cs typeface="Times New Roman" panose="02020603050405020304" pitchFamily="18" charset="0"/>
              </a:rPr>
              <a:t>。                         </a:t>
            </a:r>
            <a:r>
              <a:rPr lang="en-US" altLang="zh-CN" sz="2400" kern="100">
                <a:latin typeface="仿宋" panose="02010609060101010101" pitchFamily="49" charset="-122"/>
                <a:ea typeface="仿宋" panose="02010609060101010101" pitchFamily="49" charset="-122"/>
                <a:cs typeface="Times New Roman" panose="02020603050405020304" pitchFamily="18" charset="0"/>
              </a:rPr>
              <a:t> </a:t>
            </a:r>
            <a:r>
              <a:rPr lang="zh-CN" altLang="zh-CN" sz="2400" kern="100">
                <a:latin typeface="仿宋" panose="02010609060101010101" pitchFamily="49" charset="-122"/>
                <a:ea typeface="仿宋" panose="02010609060101010101" pitchFamily="49" charset="-122"/>
                <a:cs typeface="Times New Roman" panose="02020603050405020304" pitchFamily="18" charset="0"/>
              </a:rPr>
              <a:t>——康德</a:t>
            </a:r>
            <a:endParaRPr lang="zh-CN" altLang="zh-CN" sz="2400" kern="100">
              <a:effectLst/>
              <a:latin typeface="仿宋" pitchFamily="49" charset="-122"/>
              <a:ea typeface="仿宋" pitchFamily="49" charset="-122"/>
              <a:cs typeface="Times New Roman" panose="02020603050405020304" pitchFamily="18" charset="0"/>
            </a:endParaRPr>
          </a:p>
        </p:txBody>
      </p:sp>
      <p:sp>
        <p:nvSpPr>
          <p:cNvPr id="4" name="文本框 3"/>
          <p:cNvSpPr txBox="1"/>
          <p:nvPr/>
        </p:nvSpPr>
        <p:spPr>
          <a:xfrm>
            <a:off x="338455" y="4966335"/>
            <a:ext cx="11515725" cy="1198880"/>
          </a:xfrm>
          <a:prstGeom prst="rect">
            <a:avLst/>
          </a:prstGeom>
          <a:noFill/>
        </p:spPr>
        <p:txBody>
          <a:bodyPr wrap="square" rtlCol="0" anchor="t">
            <a:spAutoFit/>
          </a:bodyPr>
          <a:lstStyle/>
          <a:p>
            <a:r>
              <a:rPr lang="zh-CN" altLang="en-US" sz="2400" b="1">
                <a:solidFill>
                  <a:srgbClr val="FF0000"/>
                </a:solidFill>
              </a:rPr>
              <a:t>康德是德国伟大的哲学家，德国哲学革命的旗手和德国古典哲学的创始人。康德以他的批判性哲学为基础，提出了人是目的而非手段，实现了将人从单纯因果必然性的束缚下解放出来，完成古典法哲学向现代法哲学转变和发展史上革命性变革。</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60044" y="835363"/>
            <a:ext cx="11471111" cy="1938020"/>
          </a:xfrm>
          <a:prstGeom prst="rect">
            <a:avLst/>
          </a:prstGeom>
        </p:spPr>
        <p:txBody>
          <a:bodyPr wrap="square">
            <a:spAutoFit/>
          </a:bodyPr>
          <a:lstStyle/>
          <a:p>
            <a:pPr>
              <a:spcAft>
                <a:spcPct val="0"/>
              </a:spcAft>
            </a:pPr>
            <a:r>
              <a:rPr lang="zh-CN" altLang="zh-CN" sz="2400">
                <a:solidFill>
                  <a:schemeClr val="tx1">
                    <a:lumMod val="65000"/>
                    <a:lumOff val="35000"/>
                  </a:schemeClr>
                </a:solidFill>
                <a:latin typeface="+mn-ea"/>
                <a:cs typeface="Times New Roman" panose="02020603050405020304" pitchFamily="18" charset="0"/>
              </a:rPr>
              <a:t>（</a:t>
            </a:r>
            <a:r>
              <a:rPr lang="en-US" altLang="zh-CN" sz="2400">
                <a:solidFill>
                  <a:schemeClr val="tx1">
                    <a:lumMod val="65000"/>
                    <a:lumOff val="35000"/>
                  </a:schemeClr>
                </a:solidFill>
                <a:latin typeface="+mn-ea"/>
                <a:cs typeface="Times New Roman" panose="02020603050405020304" pitchFamily="18" charset="0"/>
              </a:rPr>
              <a:t>1</a:t>
            </a:r>
            <a:r>
              <a:rPr lang="zh-CN" altLang="zh-CN" sz="2400">
                <a:solidFill>
                  <a:schemeClr val="tx1">
                    <a:lumMod val="65000"/>
                    <a:lumOff val="35000"/>
                  </a:schemeClr>
                </a:solidFill>
                <a:latin typeface="+mn-ea"/>
                <a:cs typeface="Times New Roman" panose="02020603050405020304" pitchFamily="18" charset="0"/>
              </a:rPr>
              <a:t>）启蒙运动进一步解放了人们的思想，为资本主义制度的建立作了理论准备和舆论宣传。</a:t>
            </a:r>
            <a:r>
              <a:rPr lang="zh-CN" altLang="zh-CN" sz="2400">
                <a:solidFill>
                  <a:schemeClr val="tx1">
                    <a:lumMod val="65000"/>
                    <a:lumOff val="35000"/>
                  </a:schemeClr>
                </a:solidFill>
                <a:latin typeface="+mn-ea"/>
                <a:cs typeface="Times New Roman" panose="02020603050405020304" pitchFamily="18" charset="0"/>
                <a:sym typeface="+mn-ea"/>
              </a:rPr>
              <a:t>为资产阶级革命提供了思想武器</a:t>
            </a:r>
            <a:endParaRPr lang="zh-CN" altLang="zh-CN" sz="2400">
              <a:solidFill>
                <a:schemeClr val="tx1">
                  <a:lumMod val="65000"/>
                  <a:lumOff val="35000"/>
                </a:schemeClr>
              </a:solidFill>
              <a:latin typeface="+mn-ea"/>
              <a:cs typeface="Times New Roman" panose="02020603050405020304" pitchFamily="18" charset="0"/>
            </a:endParaRPr>
          </a:p>
          <a:p>
            <a:pPr>
              <a:spcAft>
                <a:spcPct val="0"/>
              </a:spcAft>
            </a:pPr>
            <a:r>
              <a:rPr lang="zh-CN" altLang="zh-CN" sz="2400">
                <a:solidFill>
                  <a:schemeClr val="tx1">
                    <a:lumMod val="65000"/>
                    <a:lumOff val="35000"/>
                  </a:schemeClr>
                </a:solidFill>
                <a:latin typeface="+mn-ea"/>
                <a:cs typeface="Times New Roman" panose="02020603050405020304" pitchFamily="18" charset="0"/>
              </a:rPr>
              <a:t>（</a:t>
            </a:r>
            <a:r>
              <a:rPr lang="en-US" altLang="zh-CN" sz="2400">
                <a:solidFill>
                  <a:schemeClr val="tx1">
                    <a:lumMod val="65000"/>
                    <a:lumOff val="35000"/>
                  </a:schemeClr>
                </a:solidFill>
                <a:latin typeface="+mn-ea"/>
                <a:cs typeface="Times New Roman" panose="02020603050405020304" pitchFamily="18" charset="0"/>
              </a:rPr>
              <a:t>2</a:t>
            </a:r>
            <a:r>
              <a:rPr lang="zh-CN" altLang="zh-CN" sz="2400">
                <a:solidFill>
                  <a:schemeClr val="tx1">
                    <a:lumMod val="65000"/>
                    <a:lumOff val="35000"/>
                  </a:schemeClr>
                </a:solidFill>
                <a:latin typeface="+mn-ea"/>
                <a:cs typeface="Times New Roman" panose="02020603050405020304" pitchFamily="18" charset="0"/>
              </a:rPr>
              <a:t>）启蒙运动，直接推动了美国独立战争和法国大革命，</a:t>
            </a:r>
            <a:r>
              <a:rPr lang="zh-CN" altLang="zh-CN" sz="2400">
                <a:solidFill>
                  <a:schemeClr val="tx1">
                    <a:lumMod val="65000"/>
                    <a:lumOff val="35000"/>
                  </a:schemeClr>
                </a:solidFill>
                <a:latin typeface="+mn-ea"/>
                <a:cs typeface="Times New Roman" panose="02020603050405020304" pitchFamily="18" charset="0"/>
                <a:sym typeface="+mn-ea"/>
              </a:rPr>
              <a:t>有助于在这些国家建立资产阶级统治。</a:t>
            </a:r>
            <a:r>
              <a:rPr lang="zh-CN" altLang="zh-CN" sz="2400">
                <a:solidFill>
                  <a:schemeClr val="tx1">
                    <a:lumMod val="65000"/>
                    <a:lumOff val="35000"/>
                  </a:schemeClr>
                </a:solidFill>
                <a:latin typeface="+mn-ea"/>
                <a:cs typeface="Times New Roman" panose="02020603050405020304" pitchFamily="18" charset="0"/>
              </a:rPr>
              <a:t>。</a:t>
            </a:r>
          </a:p>
          <a:p>
            <a:pPr>
              <a:spcAft>
                <a:spcPct val="0"/>
              </a:spcAft>
            </a:pPr>
            <a:r>
              <a:rPr lang="zh-CN" altLang="zh-CN" sz="2400">
                <a:solidFill>
                  <a:schemeClr val="tx1">
                    <a:lumMod val="65000"/>
                    <a:lumOff val="35000"/>
                  </a:schemeClr>
                </a:solidFill>
                <a:latin typeface="+mn-ea"/>
                <a:cs typeface="Times New Roman" panose="02020603050405020304" pitchFamily="18" charset="0"/>
              </a:rPr>
              <a:t>（</a:t>
            </a:r>
            <a:r>
              <a:rPr lang="en-US" altLang="zh-CN" sz="2400">
                <a:solidFill>
                  <a:schemeClr val="tx1">
                    <a:lumMod val="65000"/>
                    <a:lumOff val="35000"/>
                  </a:schemeClr>
                </a:solidFill>
                <a:latin typeface="+mn-ea"/>
                <a:cs typeface="Times New Roman" panose="02020603050405020304" pitchFamily="18" charset="0"/>
              </a:rPr>
              <a:t>3</a:t>
            </a:r>
            <a:r>
              <a:rPr lang="zh-CN" altLang="zh-CN" sz="2400">
                <a:solidFill>
                  <a:schemeClr val="tx1">
                    <a:lumMod val="65000"/>
                    <a:lumOff val="35000"/>
                  </a:schemeClr>
                </a:solidFill>
                <a:latin typeface="+mn-ea"/>
                <a:cs typeface="Times New Roman" panose="02020603050405020304" pitchFamily="18" charset="0"/>
              </a:rPr>
              <a:t>）启蒙思想也成为殖民地半殖民地人民争取民族独立的精神武器。</a:t>
            </a:r>
          </a:p>
        </p:txBody>
      </p:sp>
      <p:sp>
        <p:nvSpPr>
          <p:cNvPr id="7" name="矩形 6"/>
          <p:cNvSpPr/>
          <p:nvPr/>
        </p:nvSpPr>
        <p:spPr>
          <a:xfrm>
            <a:off x="461808" y="2992722"/>
            <a:ext cx="4731265" cy="2461260"/>
          </a:xfrm>
          <a:prstGeom prst="rect">
            <a:avLst/>
          </a:prstGeom>
          <a:ln w="19050">
            <a:solidFill>
              <a:schemeClr val="accent6">
                <a:lumMod val="50000"/>
              </a:schemeClr>
            </a:solidFill>
          </a:ln>
        </p:spPr>
        <p:txBody>
          <a:bodyPr wrap="square">
            <a:spAutoFit/>
          </a:bodyPr>
          <a:lstStyle/>
          <a:p>
            <a:pPr marL="342900" indent="-342900">
              <a:buFont typeface="Wingdings" panose="05000000000000000000" pitchFamily="2" charset="2"/>
              <a:buChar char="u"/>
            </a:pPr>
            <a:r>
              <a:rPr lang="zh-CN" altLang="en-US" sz="2400" noProof="1">
                <a:ln w="0"/>
                <a:solidFill>
                  <a:schemeClr val="tx1">
                    <a:lumMod val="65000"/>
                    <a:lumOff val="35000"/>
                  </a:schemeClr>
                </a:solidFill>
                <a:latin typeface="仿宋" panose="02010609060101010101" pitchFamily="49" charset="-122"/>
                <a:ea typeface="仿宋" panose="02010609060101010101" pitchFamily="49" charset="-122"/>
              </a:rPr>
              <a:t>法国国王路易十六在押上断头台前恍然大悟：</a:t>
            </a:r>
            <a:r>
              <a:rPr lang="en-US" altLang="zh-CN" sz="2400" noProof="1">
                <a:ln w="0"/>
                <a:solidFill>
                  <a:schemeClr val="tx1">
                    <a:lumMod val="65000"/>
                    <a:lumOff val="35000"/>
                  </a:schemeClr>
                </a:solidFill>
                <a:latin typeface="仿宋" panose="02010609060101010101" pitchFamily="49" charset="-122"/>
                <a:ea typeface="仿宋" panose="02010609060101010101" pitchFamily="49" charset="-122"/>
              </a:rPr>
              <a:t>“</a:t>
            </a:r>
            <a:r>
              <a:rPr lang="zh-CN" altLang="en-US" sz="2400" noProof="1">
                <a:ln w="0"/>
                <a:solidFill>
                  <a:schemeClr val="tx1">
                    <a:lumMod val="65000"/>
                    <a:lumOff val="35000"/>
                  </a:schemeClr>
                </a:solidFill>
                <a:latin typeface="仿宋" panose="02010609060101010101" pitchFamily="49" charset="-122"/>
                <a:ea typeface="仿宋" panose="02010609060101010101" pitchFamily="49" charset="-122"/>
              </a:rPr>
              <a:t>原来是伏尔泰、卢梭亡了法国！</a:t>
            </a:r>
            <a:r>
              <a:rPr lang="en-US" altLang="zh-CN" sz="2400" noProof="1">
                <a:ln w="0"/>
                <a:solidFill>
                  <a:schemeClr val="tx1">
                    <a:lumMod val="65000"/>
                    <a:lumOff val="35000"/>
                  </a:schemeClr>
                </a:solidFill>
                <a:latin typeface="仿宋" panose="02010609060101010101" pitchFamily="49" charset="-122"/>
                <a:ea typeface="仿宋" panose="02010609060101010101" pitchFamily="49" charset="-122"/>
              </a:rPr>
              <a:t>”</a:t>
            </a:r>
          </a:p>
          <a:p>
            <a:pPr marL="342900" indent="-342900">
              <a:spcBef>
                <a:spcPts val="1200"/>
              </a:spcBef>
              <a:buFont typeface="Wingdings" panose="05000000000000000000" pitchFamily="2" charset="2"/>
              <a:buChar char="u"/>
            </a:pPr>
            <a:r>
              <a:rPr lang="zh-CN" altLang="en-US" sz="2400" noProof="1">
                <a:solidFill>
                  <a:schemeClr val="tx1">
                    <a:lumMod val="65000"/>
                    <a:lumOff val="35000"/>
                  </a:schemeClr>
                </a:solidFill>
                <a:latin typeface="仿宋" panose="02010609060101010101" pitchFamily="49" charset="-122"/>
                <a:ea typeface="仿宋" panose="02010609060101010101" pitchFamily="49" charset="-122"/>
                <a:cs typeface="+mj-ea"/>
                <a:sym typeface="+mn-ea"/>
              </a:rPr>
              <a:t>美国第三任杰斐逊宣布每个人都有两个祖国： “他自己的国家和法国。”</a:t>
            </a:r>
            <a:endParaRPr lang="zh-CN" altLang="en-US" sz="2400">
              <a:solidFill>
                <a:schemeClr val="tx1">
                  <a:lumMod val="65000"/>
                  <a:lumOff val="35000"/>
                </a:schemeClr>
              </a:solidFill>
              <a:latin typeface="仿宋" pitchFamily="49" charset="-122"/>
              <a:ea typeface="仿宋" pitchFamily="49" charset="-122"/>
            </a:endParaRPr>
          </a:p>
        </p:txBody>
      </p:sp>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28567" y="3148504"/>
            <a:ext cx="3444000" cy="2520000"/>
          </a:xfrm>
          <a:prstGeom prst="rect">
            <a:avLst/>
          </a:prstGeom>
        </p:spPr>
      </p:pic>
      <p:pic>
        <p:nvPicPr>
          <p:cNvPr id="10" name="图片 9"/>
          <p:cNvPicPr>
            <a:picLocks noChangeAspect="1"/>
          </p:cNvPicPr>
          <p:nvPr/>
        </p:nvPicPr>
        <p:blipFill>
          <a:blip r:embed="rId3"/>
          <a:stretch>
            <a:fillRect/>
          </a:stretch>
        </p:blipFill>
        <p:spPr>
          <a:xfrm>
            <a:off x="9143904" y="3148504"/>
            <a:ext cx="2671376" cy="2520000"/>
          </a:xfrm>
          <a:prstGeom prst="rect">
            <a:avLst/>
          </a:prstGeom>
        </p:spPr>
      </p:pic>
      <p:sp>
        <p:nvSpPr>
          <p:cNvPr id="11" name="文本框 10"/>
          <p:cNvSpPr txBox="1"/>
          <p:nvPr/>
        </p:nvSpPr>
        <p:spPr>
          <a:xfrm>
            <a:off x="5753527" y="5697359"/>
            <a:ext cx="5804899" cy="460375"/>
          </a:xfrm>
          <a:prstGeom prst="rect">
            <a:avLst/>
          </a:prstGeom>
        </p:spPr>
        <p:txBody>
          <a:bodyPr wrap="square" rtlCol="0">
            <a:spAutoFit/>
          </a:bodyPr>
          <a:lstStyle/>
          <a:p>
            <a:pPr algn="ctr"/>
            <a:r>
              <a:rPr lang="zh-CN" altLang="en-US" sz="2400">
                <a:latin typeface="仿宋" panose="02010609060101010101" pitchFamily="49" charset="-122"/>
                <a:ea typeface="仿宋" panose="02010609060101010101" pitchFamily="49" charset="-122"/>
              </a:rPr>
              <a:t>严复与他的作品</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法意</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原富</a:t>
            </a:r>
            <a:r>
              <a:rPr lang="en-US" altLang="zh-CN" sz="2400">
                <a:latin typeface="仿宋" panose="02010609060101010101" pitchFamily="49" charset="-122"/>
                <a:ea typeface="仿宋" panose="02010609060101010101" pitchFamily="49" charset="-122"/>
              </a:rPr>
              <a:t>》</a:t>
            </a:r>
            <a:endParaRPr lang="zh-CN" altLang="en-US" sz="2400">
              <a:latin typeface="仿宋" panose="02010609060101010101" pitchFamily="49" charset="-122"/>
              <a:ea typeface="仿宋" panose="02010609060101010101" pitchFamily="49" charset="-122"/>
            </a:endParaRPr>
          </a:p>
        </p:txBody>
      </p:sp>
      <p:sp>
        <p:nvSpPr>
          <p:cNvPr id="8" name="文本框 7"/>
          <p:cNvSpPr txBox="1"/>
          <p:nvPr/>
        </p:nvSpPr>
        <p:spPr>
          <a:xfrm>
            <a:off x="267970" y="5636895"/>
            <a:ext cx="5823585" cy="521970"/>
          </a:xfrm>
          <a:prstGeom prst="rect">
            <a:avLst/>
          </a:prstGeom>
        </p:spPr>
        <p:txBody>
          <a:bodyPr wrap="square" rtlCol="0">
            <a:spAutoFit/>
          </a:bodyPr>
          <a:lstStyle/>
          <a:p>
            <a:pPr algn="ctr"/>
            <a:r>
              <a:rPr lang="zh-CN" altLang="en-US" sz="2800" b="1">
                <a:latin typeface="黑体" panose="02010609060101010101" pitchFamily="2" charset="-122"/>
                <a:ea typeface="黑体" panose="02010609060101010101" pitchFamily="2" charset="-122"/>
              </a:rPr>
              <a:t>思想解放</a:t>
            </a:r>
            <a:r>
              <a:rPr lang="zh-CN" altLang="en-US" sz="2800" b="1" smtClean="0">
                <a:latin typeface="黑体" panose="02010609060101010101" pitchFamily="2" charset="-122"/>
                <a:ea typeface="黑体" panose="02010609060101010101" pitchFamily="2" charset="-122"/>
              </a:rPr>
              <a:t>是</a:t>
            </a:r>
            <a:r>
              <a:rPr lang="zh-CN" altLang="en-US" sz="2800" b="1">
                <a:latin typeface="黑体" panose="02010609060101010101" pitchFamily="2" charset="-122"/>
                <a:ea typeface="黑体" panose="02010609060101010101" pitchFamily="2" charset="-122"/>
              </a:rPr>
              <a:t>社会</a:t>
            </a:r>
            <a:r>
              <a:rPr lang="zh-CN" altLang="en-US" sz="2800" b="1" smtClean="0">
                <a:latin typeface="黑体" panose="02010609060101010101" pitchFamily="2" charset="-122"/>
                <a:ea typeface="黑体" panose="02010609060101010101" pitchFamily="2" charset="-122"/>
              </a:rPr>
              <a:t>变革</a:t>
            </a:r>
            <a:r>
              <a:rPr lang="zh-CN" altLang="en-US" sz="2800" b="1">
                <a:latin typeface="黑体" panose="02010609060101010101" pitchFamily="2" charset="-122"/>
                <a:ea typeface="黑体" panose="02010609060101010101" pitchFamily="2" charset="-122"/>
              </a:rPr>
              <a:t>的先导</a:t>
            </a:r>
          </a:p>
        </p:txBody>
      </p:sp>
      <p:sp>
        <p:nvSpPr>
          <p:cNvPr id="3" name="文本框 2"/>
          <p:cNvSpPr txBox="1"/>
          <p:nvPr/>
        </p:nvSpPr>
        <p:spPr>
          <a:xfrm>
            <a:off x="3282950" y="293370"/>
            <a:ext cx="2150110" cy="521970"/>
          </a:xfrm>
          <a:prstGeom prst="rect">
            <a:avLst/>
          </a:prstGeom>
          <a:noFill/>
        </p:spPr>
        <p:txBody>
          <a:bodyPr wrap="none" rtlCol="0" anchor="t">
            <a:spAutoFit/>
          </a:bodyPr>
          <a:lstStyle/>
          <a:p>
            <a:pPr>
              <a:spcAft>
                <a:spcPct val="0"/>
              </a:spcAft>
            </a:pPr>
            <a:r>
              <a:rPr lang="en-US" altLang="zh-CN" sz="2800" b="1">
                <a:solidFill>
                  <a:schemeClr val="tx1">
                    <a:lumMod val="65000"/>
                    <a:lumOff val="35000"/>
                  </a:schemeClr>
                </a:solidFill>
                <a:latin typeface="+mn-ea"/>
                <a:cs typeface="Times New Roman" panose="02020603050405020304" pitchFamily="18" charset="0"/>
                <a:sym typeface="+mn-ea"/>
              </a:rPr>
              <a:t>6</a:t>
            </a:r>
            <a:r>
              <a:rPr lang="zh-CN" altLang="zh-CN" sz="2800" b="1">
                <a:solidFill>
                  <a:schemeClr val="tx1">
                    <a:lumMod val="65000"/>
                    <a:lumOff val="35000"/>
                  </a:schemeClr>
                </a:solidFill>
                <a:latin typeface="+mn-ea"/>
                <a:cs typeface="Times New Roman" panose="02020603050405020304" pitchFamily="18" charset="0"/>
                <a:sym typeface="+mn-ea"/>
              </a:rPr>
              <a:t>、历史意义</a:t>
            </a:r>
          </a:p>
        </p:txBody>
      </p:sp>
      <p:sp>
        <p:nvSpPr>
          <p:cNvPr id="4" name="椭圆 3"/>
          <p:cNvSpPr/>
          <p:nvPr/>
        </p:nvSpPr>
        <p:spPr>
          <a:xfrm>
            <a:off x="7359015" y="628015"/>
            <a:ext cx="2941320" cy="73977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3130" rtl="0" eaLnBrk="0" fontAlgn="base" latinLnBrk="0" hangingPunct="0">
              <a:lnSpc>
                <a:spcPct val="100000"/>
              </a:lnSpc>
              <a:spcBef>
                <a:spcPct val="0"/>
              </a:spcBef>
              <a:spcAft>
                <a:spcPct val="0"/>
              </a:spcAft>
              <a:buClrTx/>
              <a:buSzTx/>
              <a:buFontTx/>
              <a:buNone/>
            </a:pPr>
            <a:r>
              <a:rPr kumimoji="0" lang="zh-CN" altLang="en-US" sz="3200" b="1" i="0" u="none" strike="noStrike" kern="1200" cap="none" spc="0" normalizeH="0" baseline="0" noProof="1">
                <a:solidFill>
                  <a:srgbClr val="FF0000"/>
                </a:solidFill>
                <a:latin typeface="+mn-lt"/>
                <a:ea typeface="+mn-ea"/>
                <a:cs typeface="+mn-cs"/>
              </a:rPr>
              <a:t>思想解放</a:t>
            </a:r>
          </a:p>
        </p:txBody>
      </p:sp>
      <p:sp>
        <p:nvSpPr>
          <p:cNvPr id="12" name="椭圆 11"/>
          <p:cNvSpPr/>
          <p:nvPr/>
        </p:nvSpPr>
        <p:spPr>
          <a:xfrm>
            <a:off x="8216900" y="1484630"/>
            <a:ext cx="3064510" cy="652145"/>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3130" rtl="0" eaLnBrk="0" fontAlgn="base" latinLnBrk="0" hangingPunct="0">
              <a:lnSpc>
                <a:spcPct val="100000"/>
              </a:lnSpc>
              <a:spcBef>
                <a:spcPct val="0"/>
              </a:spcBef>
              <a:spcAft>
                <a:spcPct val="0"/>
              </a:spcAft>
              <a:buClrTx/>
              <a:buSzTx/>
              <a:buFontTx/>
              <a:buNone/>
            </a:pPr>
            <a:r>
              <a:rPr kumimoji="0" lang="zh-CN" altLang="en-US" sz="3200" b="1" i="0" u="none" strike="noStrike" kern="1200" cap="none" spc="0" normalizeH="0" baseline="0" noProof="1">
                <a:solidFill>
                  <a:srgbClr val="FF0000"/>
                </a:solidFill>
                <a:latin typeface="+mn-lt"/>
                <a:ea typeface="+mn-ea"/>
                <a:cs typeface="+mn-cs"/>
              </a:rPr>
              <a:t>社会转型</a:t>
            </a:r>
          </a:p>
        </p:txBody>
      </p:sp>
      <p:sp>
        <p:nvSpPr>
          <p:cNvPr id="13" name="椭圆 12"/>
          <p:cNvSpPr/>
          <p:nvPr/>
        </p:nvSpPr>
        <p:spPr>
          <a:xfrm>
            <a:off x="5193030" y="2152015"/>
            <a:ext cx="3352800" cy="8407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3130" rtl="0" eaLnBrk="0" fontAlgn="base" latinLnBrk="0" hangingPunct="0">
              <a:lnSpc>
                <a:spcPct val="100000"/>
              </a:lnSpc>
              <a:spcBef>
                <a:spcPct val="0"/>
              </a:spcBef>
              <a:spcAft>
                <a:spcPct val="0"/>
              </a:spcAft>
              <a:buClrTx/>
              <a:buSzTx/>
              <a:buFontTx/>
              <a:buNone/>
            </a:pPr>
            <a:r>
              <a:rPr kumimoji="0" lang="zh-CN" altLang="en-US" sz="3200" b="1" i="0" u="none" strike="noStrike" kern="1200" cap="none" spc="0" normalizeH="0" baseline="0" noProof="1">
                <a:solidFill>
                  <a:srgbClr val="FFFF00"/>
                </a:solidFill>
                <a:latin typeface="+mn-lt"/>
                <a:ea typeface="+mn-ea"/>
                <a:cs typeface="+mn-cs"/>
              </a:rPr>
              <a:t>精神财富</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100000">
                                          <p:val>
                                            <p:strVal val="#ppt_x"/>
                                          </p:val>
                                        </p:tav>
                                      </p:tavLst>
                                    </p:anim>
                                    <p:anim calcmode="lin" valueType="num">
                                      <p:cBhvr>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ppt_x</p:attrName>
                                        </p:attrNameLst>
                                      </p:cBhvr>
                                      <p:tavLst>
                                        <p:tav tm="0">
                                          <p:val>
                                            <p:strVal val="#ppt_x"/>
                                          </p:val>
                                        </p:tav>
                                        <p:tav tm="100000">
                                          <p:val>
                                            <p:strVal val="#ppt_x"/>
                                          </p:val>
                                        </p:tav>
                                      </p:tavLst>
                                    </p:anim>
                                    <p:anim calcmode="lin" valueType="num">
                                      <p:cBhvr>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ppt_x</p:attrName>
                                        </p:attrNameLst>
                                      </p:cBhvr>
                                      <p:tavLst>
                                        <p:tav tm="0">
                                          <p:val>
                                            <p:strVal val="#ppt_x"/>
                                          </p:val>
                                        </p:tav>
                                        <p:tav tm="100000">
                                          <p:val>
                                            <p:strVal val="#ppt_x"/>
                                          </p:val>
                                        </p:tav>
                                      </p:tavLst>
                                    </p:anim>
                                    <p:anim calcmode="lin" valueType="num">
                                      <p:cBhvr>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p:bldP spid="12" grpId="0"/>
      <p:bldP spid="13"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箭头: 右 2"/>
          <p:cNvSpPr/>
          <p:nvPr/>
        </p:nvSpPr>
        <p:spPr>
          <a:xfrm>
            <a:off x="335623" y="1176617"/>
            <a:ext cx="11520756" cy="2671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244107" y="1443899"/>
            <a:ext cx="5835713" cy="768350"/>
          </a:xfrm>
          <a:prstGeom prst="rect">
            <a:avLst/>
          </a:prstGeom>
          <a:solidFill>
            <a:srgbClr val="FFFF00"/>
          </a:solidFill>
        </p:spPr>
        <p:txBody>
          <a:bodyPr wrap="square" rtlCol="0">
            <a:spAutoFit/>
          </a:bodyPr>
          <a:lstStyle/>
          <a:p>
            <a:pPr algn="dist"/>
            <a:r>
              <a:rPr lang="zh-CN" altLang="en-US" sz="2400" b="1" smtClean="0">
                <a:latin typeface="黑体" panose="02010609060101010101" pitchFamily="2" charset="-122"/>
                <a:ea typeface="黑体" panose="02010609060101010101" pitchFamily="2" charset="-122"/>
              </a:rPr>
              <a:t>文艺复兴</a:t>
            </a:r>
            <a:endParaRPr lang="en-US" altLang="zh-CN" sz="2400" b="1">
              <a:latin typeface="黑体" pitchFamily="2" charset="-122"/>
              <a:ea typeface="黑体" pitchFamily="2" charset="-122"/>
            </a:endParaRPr>
          </a:p>
          <a:p>
            <a:pPr algn="ctr"/>
            <a:r>
              <a:rPr lang="zh-CN" altLang="en-US" sz="2000" b="1" smtClean="0">
                <a:latin typeface="黑体" panose="02010609060101010101" pitchFamily="2" charset="-122"/>
                <a:ea typeface="黑体" panose="02010609060101010101" pitchFamily="2" charset="-122"/>
              </a:rPr>
              <a:t>（人文主义、生活自由）</a:t>
            </a:r>
            <a:endParaRPr lang="zh-CN" altLang="en-US" sz="2000" b="1">
              <a:latin typeface="黑体" pitchFamily="2" charset="-122"/>
              <a:ea typeface="黑体" pitchFamily="2" charset="-122"/>
            </a:endParaRPr>
          </a:p>
        </p:txBody>
      </p:sp>
      <p:sp>
        <p:nvSpPr>
          <p:cNvPr id="10" name="文本框 9"/>
          <p:cNvSpPr txBox="1"/>
          <p:nvPr/>
        </p:nvSpPr>
        <p:spPr>
          <a:xfrm>
            <a:off x="4379363" y="2234730"/>
            <a:ext cx="2297130" cy="706755"/>
          </a:xfrm>
          <a:prstGeom prst="rect">
            <a:avLst/>
          </a:prstGeom>
          <a:solidFill>
            <a:srgbClr val="FF0000"/>
          </a:solidFill>
          <a:ln>
            <a:solidFill>
              <a:srgbClr val="FFC000"/>
            </a:solidFill>
          </a:ln>
        </p:spPr>
        <p:txBody>
          <a:bodyPr wrap="square" rtlCol="0">
            <a:spAutoFit/>
          </a:bodyPr>
          <a:lstStyle/>
          <a:p>
            <a:pPr algn="dist"/>
            <a:r>
              <a:rPr lang="zh-CN" altLang="en-US" sz="2400" b="1">
                <a:solidFill>
                  <a:schemeClr val="bg1"/>
                </a:solidFill>
                <a:latin typeface="黑体" panose="02010609060101010101" pitchFamily="2" charset="-122"/>
                <a:ea typeface="黑体" panose="02010609060101010101" pitchFamily="2" charset="-122"/>
              </a:rPr>
              <a:t>宗教改革</a:t>
            </a:r>
            <a:endParaRPr lang="en-US" altLang="zh-CN" sz="2400" b="1">
              <a:solidFill>
                <a:schemeClr val="bg1"/>
              </a:solidFill>
              <a:latin typeface="黑体" pitchFamily="2" charset="-122"/>
              <a:ea typeface="黑体" pitchFamily="2" charset="-122"/>
            </a:endParaRPr>
          </a:p>
          <a:p>
            <a:pPr algn="ctr"/>
            <a:r>
              <a:rPr lang="zh-CN" altLang="en-US" sz="1600" b="1" smtClean="0">
                <a:solidFill>
                  <a:schemeClr val="bg1"/>
                </a:solidFill>
                <a:latin typeface="黑体" panose="02010609060101010101" pitchFamily="2" charset="-122"/>
                <a:ea typeface="黑体" panose="02010609060101010101" pitchFamily="2" charset="-122"/>
              </a:rPr>
              <a:t>（人文主义、信仰自由）</a:t>
            </a:r>
          </a:p>
        </p:txBody>
      </p:sp>
      <p:sp>
        <p:nvSpPr>
          <p:cNvPr id="19" name="文本框 18"/>
          <p:cNvSpPr txBox="1"/>
          <p:nvPr/>
        </p:nvSpPr>
        <p:spPr>
          <a:xfrm>
            <a:off x="4379363" y="4646938"/>
            <a:ext cx="4508648" cy="829945"/>
          </a:xfrm>
          <a:prstGeom prst="rect">
            <a:avLst/>
          </a:prstGeom>
          <a:solidFill>
            <a:schemeClr val="accent2">
              <a:lumMod val="75000"/>
            </a:schemeClr>
          </a:solidFill>
        </p:spPr>
        <p:txBody>
          <a:bodyPr wrap="square" rtlCol="0">
            <a:spAutoFit/>
          </a:bodyPr>
          <a:lstStyle/>
          <a:p>
            <a:pPr algn="dist"/>
            <a:r>
              <a:rPr lang="zh-CN" altLang="en-US" sz="2400" b="1">
                <a:latin typeface="黑体" panose="02010609060101010101" pitchFamily="2" charset="-122"/>
                <a:ea typeface="黑体" panose="02010609060101010101" pitchFamily="2" charset="-122"/>
              </a:rPr>
              <a:t>科学革命</a:t>
            </a:r>
            <a:endParaRPr lang="en-US" altLang="zh-CN" sz="2400" b="1">
              <a:latin typeface="黑体" panose="02010609060101010101" pitchFamily="2" charset="-122"/>
              <a:ea typeface="黑体" panose="02010609060101010101" pitchFamily="2" charset="-122"/>
            </a:endParaRPr>
          </a:p>
          <a:p>
            <a:pPr algn="dist"/>
            <a:r>
              <a:rPr lang="zh-CN" altLang="en-US" sz="2400" b="1">
                <a:latin typeface="黑体" panose="02010609060101010101" pitchFamily="2" charset="-122"/>
                <a:ea typeface="黑体" panose="02010609060101010101" pitchFamily="2" charset="-122"/>
              </a:rPr>
              <a:t>（</a:t>
            </a:r>
            <a:r>
              <a:rPr lang="en-US" altLang="zh-CN" sz="2400" b="1">
                <a:latin typeface="黑体" panose="02010609060101010101" pitchFamily="2" charset="-122"/>
                <a:ea typeface="黑体" panose="02010609060101010101" pitchFamily="2" charset="-122"/>
              </a:rPr>
              <a:t>16</a:t>
            </a:r>
            <a:r>
              <a:rPr lang="zh-CN" altLang="en-US" sz="2400" b="1">
                <a:latin typeface="黑体" panose="02010609060101010101" pitchFamily="2" charset="-122"/>
                <a:ea typeface="黑体" panose="02010609060101010101" pitchFamily="2" charset="-122"/>
              </a:rPr>
              <a:t>世纪</a:t>
            </a:r>
            <a:r>
              <a:rPr lang="en-US" altLang="zh-CN" sz="2400" b="1">
                <a:latin typeface="黑体" panose="02010609060101010101" pitchFamily="2" charset="-122"/>
                <a:ea typeface="黑体" panose="02010609060101010101" pitchFamily="2" charset="-122"/>
              </a:rPr>
              <a:t>——17</a:t>
            </a:r>
            <a:r>
              <a:rPr lang="zh-CN" altLang="en-US" sz="2400" b="1">
                <a:latin typeface="黑体" panose="02010609060101010101" pitchFamily="2" charset="-122"/>
                <a:ea typeface="黑体" panose="02010609060101010101" pitchFamily="2" charset="-122"/>
              </a:rPr>
              <a:t>世纪）</a:t>
            </a:r>
          </a:p>
        </p:txBody>
      </p:sp>
      <p:sp>
        <p:nvSpPr>
          <p:cNvPr id="12" name="文本框 11"/>
          <p:cNvSpPr txBox="1"/>
          <p:nvPr/>
        </p:nvSpPr>
        <p:spPr>
          <a:xfrm>
            <a:off x="6676494" y="3110846"/>
            <a:ext cx="4508648" cy="829945"/>
          </a:xfrm>
          <a:prstGeom prst="rect">
            <a:avLst/>
          </a:prstGeom>
          <a:solidFill>
            <a:schemeClr val="accent6">
              <a:lumMod val="75000"/>
            </a:schemeClr>
          </a:solidFill>
        </p:spPr>
        <p:txBody>
          <a:bodyPr wrap="square" rtlCol="0">
            <a:spAutoFit/>
          </a:bodyPr>
          <a:lstStyle/>
          <a:p>
            <a:pPr algn="dist"/>
            <a:r>
              <a:rPr lang="zh-CN" altLang="en-US" sz="2400" b="1">
                <a:latin typeface="黑体" panose="02010609060101010101" pitchFamily="2" charset="-122"/>
                <a:ea typeface="黑体" panose="02010609060101010101" pitchFamily="2" charset="-122"/>
              </a:rPr>
              <a:t>启蒙运动</a:t>
            </a:r>
            <a:endParaRPr lang="en-US" altLang="zh-CN" sz="2400" b="1">
              <a:latin typeface="黑体" panose="02010609060101010101" pitchFamily="2" charset="-122"/>
              <a:ea typeface="黑体" panose="02010609060101010101" pitchFamily="2" charset="-122"/>
            </a:endParaRPr>
          </a:p>
          <a:p>
            <a:pPr algn="ctr"/>
            <a:r>
              <a:rPr lang="zh-CN" altLang="en-US" sz="2400" b="1" smtClean="0">
                <a:latin typeface="黑体" panose="02010609060101010101" pitchFamily="2" charset="-122"/>
                <a:ea typeface="黑体" panose="02010609060101010101" pitchFamily="2" charset="-122"/>
              </a:rPr>
              <a:t>（理性主义、政治自由）</a:t>
            </a:r>
            <a:endParaRPr lang="zh-CN" altLang="en-US" sz="2400" b="1">
              <a:latin typeface="黑体" pitchFamily="2" charset="-122"/>
              <a:ea typeface="黑体" pitchFamily="2" charset="-122"/>
            </a:endParaRPr>
          </a:p>
        </p:txBody>
      </p:sp>
      <p:cxnSp>
        <p:nvCxnSpPr>
          <p:cNvPr id="5" name="直接箭头连接符 4"/>
          <p:cNvCxnSpPr/>
          <p:nvPr/>
        </p:nvCxnSpPr>
        <p:spPr>
          <a:xfrm flipH="1">
            <a:off x="657860" y="1352550"/>
            <a:ext cx="2540" cy="4635500"/>
          </a:xfrm>
          <a:prstGeom prst="straightConnector1">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1" name="直接箭头连接符 10"/>
          <p:cNvCxnSpPr/>
          <p:nvPr/>
        </p:nvCxnSpPr>
        <p:spPr>
          <a:xfrm flipH="1">
            <a:off x="4352925" y="1245235"/>
            <a:ext cx="43815" cy="4740910"/>
          </a:xfrm>
          <a:prstGeom prst="straightConnector1">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6" name="直接箭头连接符 25"/>
          <p:cNvCxnSpPr/>
          <p:nvPr/>
        </p:nvCxnSpPr>
        <p:spPr>
          <a:xfrm>
            <a:off x="3184989" y="2472377"/>
            <a:ext cx="2188825" cy="2174561"/>
          </a:xfrm>
          <a:prstGeom prst="straightConnector1">
            <a:avLst/>
          </a:prstGeom>
          <a:ln w="76200">
            <a:tailEnd type="triangle"/>
          </a:ln>
        </p:spPr>
        <p:style>
          <a:lnRef idx="3">
            <a:schemeClr val="accent4"/>
          </a:lnRef>
          <a:fillRef idx="0">
            <a:schemeClr val="accent4"/>
          </a:fillRef>
          <a:effectRef idx="2">
            <a:schemeClr val="accent4"/>
          </a:effectRef>
          <a:fontRef idx="minor">
            <a:schemeClr val="tx1"/>
          </a:fontRef>
        </p:style>
      </p:cxnSp>
      <p:cxnSp>
        <p:nvCxnSpPr>
          <p:cNvPr id="28" name="直接箭头连接符 27"/>
          <p:cNvCxnSpPr/>
          <p:nvPr/>
        </p:nvCxnSpPr>
        <p:spPr>
          <a:xfrm>
            <a:off x="5024061" y="3102008"/>
            <a:ext cx="477327" cy="1544930"/>
          </a:xfrm>
          <a:prstGeom prst="straightConnector1">
            <a:avLst/>
          </a:prstGeom>
          <a:ln w="76200">
            <a:tailEnd type="triangle"/>
          </a:ln>
        </p:spPr>
        <p:style>
          <a:lnRef idx="3">
            <a:schemeClr val="accent4"/>
          </a:lnRef>
          <a:fillRef idx="0">
            <a:schemeClr val="accent4"/>
          </a:fillRef>
          <a:effectRef idx="2">
            <a:schemeClr val="accent4"/>
          </a:effectRef>
          <a:fontRef idx="minor">
            <a:schemeClr val="tx1"/>
          </a:fontRef>
        </p:style>
      </p:cxnSp>
      <p:cxnSp>
        <p:nvCxnSpPr>
          <p:cNvPr id="6" name="直接箭头连接符 5"/>
          <p:cNvCxnSpPr>
            <a:stCxn id="17" idx="2"/>
          </p:cNvCxnSpPr>
          <p:nvPr/>
        </p:nvCxnSpPr>
        <p:spPr>
          <a:xfrm>
            <a:off x="6677025" y="1175385"/>
            <a:ext cx="635" cy="4809490"/>
          </a:xfrm>
          <a:prstGeom prst="straightConnector1">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 name="直接箭头连接符 6"/>
          <p:cNvCxnSpPr>
            <a:stCxn id="18" idx="2"/>
          </p:cNvCxnSpPr>
          <p:nvPr/>
        </p:nvCxnSpPr>
        <p:spPr>
          <a:xfrm flipH="1">
            <a:off x="8888730" y="1175385"/>
            <a:ext cx="0" cy="4839335"/>
          </a:xfrm>
          <a:prstGeom prst="straightConnector1">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3" name="直接箭头连接符 32"/>
          <p:cNvCxnSpPr/>
          <p:nvPr/>
        </p:nvCxnSpPr>
        <p:spPr>
          <a:xfrm flipV="1">
            <a:off x="7679094" y="3941843"/>
            <a:ext cx="1251724" cy="705095"/>
          </a:xfrm>
          <a:prstGeom prst="straightConnector1">
            <a:avLst/>
          </a:prstGeom>
          <a:ln w="76200">
            <a:tailEnd type="triangle"/>
          </a:ln>
        </p:spPr>
        <p:style>
          <a:lnRef idx="3">
            <a:schemeClr val="accent4"/>
          </a:lnRef>
          <a:fillRef idx="0">
            <a:schemeClr val="accent4"/>
          </a:fillRef>
          <a:effectRef idx="2">
            <a:schemeClr val="accent4"/>
          </a:effectRef>
          <a:fontRef idx="minor">
            <a:schemeClr val="tx1"/>
          </a:fontRef>
        </p:style>
      </p:cxnSp>
      <p:cxnSp>
        <p:nvCxnSpPr>
          <p:cNvPr id="20" name="直接箭头连接符 19"/>
          <p:cNvCxnSpPr>
            <a:stCxn id="21" idx="2"/>
          </p:cNvCxnSpPr>
          <p:nvPr/>
        </p:nvCxnSpPr>
        <p:spPr>
          <a:xfrm flipH="1">
            <a:off x="11187430" y="1175385"/>
            <a:ext cx="635" cy="4826000"/>
          </a:xfrm>
          <a:prstGeom prst="straightConnector1">
            <a:avLst/>
          </a:prstGeom>
          <a:ln w="28575" cap="flat" cmpd="sng" algn="ctr">
            <a:solidFill>
              <a:schemeClr val="accent2">
                <a:lumMod val="7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6" name="文本框 35"/>
          <p:cNvSpPr txBox="1"/>
          <p:nvPr/>
        </p:nvSpPr>
        <p:spPr>
          <a:xfrm>
            <a:off x="671523" y="5785043"/>
            <a:ext cx="10849499" cy="521970"/>
          </a:xfrm>
          <a:prstGeom prst="rect">
            <a:avLst/>
          </a:prstGeom>
        </p:spPr>
        <p:txBody>
          <a:bodyPr wrap="square" rtlCol="0">
            <a:spAutoFit/>
          </a:bodyPr>
          <a:lstStyle/>
          <a:p>
            <a:pPr algn="l"/>
            <a:r>
              <a:rPr lang="en-US" altLang="zh-CN" sz="2800" b="1">
                <a:latin typeface="黑体" panose="02010609060101010101" pitchFamily="2" charset="-122"/>
                <a:ea typeface="黑体" panose="02010609060101010101" pitchFamily="2" charset="-122"/>
              </a:rPr>
              <a:t>     </a:t>
            </a:r>
            <a:r>
              <a:rPr lang="zh-CN" altLang="en-US" sz="2800" b="1">
                <a:solidFill>
                  <a:srgbClr val="FF0000"/>
                </a:solidFill>
                <a:latin typeface="黑体" panose="02010609060101010101" pitchFamily="2" charset="-122"/>
                <a:ea typeface="黑体" panose="02010609060101010101" pitchFamily="2" charset="-122"/>
              </a:rPr>
              <a:t>思想解放推动科学进步，科学进步进一步促进思想解放。</a:t>
            </a:r>
          </a:p>
        </p:txBody>
      </p:sp>
      <p:sp>
        <p:nvSpPr>
          <p:cNvPr id="15" name="文本框 14"/>
          <p:cNvSpPr txBox="1"/>
          <p:nvPr/>
        </p:nvSpPr>
        <p:spPr>
          <a:xfrm>
            <a:off x="335623" y="912980"/>
            <a:ext cx="876727" cy="368300"/>
          </a:xfrm>
          <a:prstGeom prst="rect">
            <a:avLst/>
          </a:prstGeom>
        </p:spPr>
        <p:txBody>
          <a:bodyPr wrap="square" rtlCol="0">
            <a:spAutoFit/>
          </a:bodyPr>
          <a:lstStyle/>
          <a:p>
            <a:pPr algn="l"/>
            <a:r>
              <a:rPr lang="en-US" altLang="zh-CN" b="1">
                <a:latin typeface="黑体" panose="02010609060101010101" pitchFamily="2" charset="-122"/>
                <a:ea typeface="黑体" panose="02010609060101010101" pitchFamily="2" charset="-122"/>
              </a:rPr>
              <a:t>14</a:t>
            </a:r>
            <a:r>
              <a:rPr lang="zh-CN" altLang="en-US" b="1">
                <a:latin typeface="黑体" panose="02010609060101010101" pitchFamily="2" charset="-122"/>
                <a:ea typeface="黑体" panose="02010609060101010101" pitchFamily="2" charset="-122"/>
              </a:rPr>
              <a:t>世纪</a:t>
            </a:r>
          </a:p>
        </p:txBody>
      </p:sp>
      <p:sp>
        <p:nvSpPr>
          <p:cNvPr id="16" name="文本框 15"/>
          <p:cNvSpPr txBox="1"/>
          <p:nvPr/>
        </p:nvSpPr>
        <p:spPr>
          <a:xfrm>
            <a:off x="3841315" y="807130"/>
            <a:ext cx="876727" cy="368300"/>
          </a:xfrm>
          <a:prstGeom prst="rect">
            <a:avLst/>
          </a:prstGeom>
        </p:spPr>
        <p:txBody>
          <a:bodyPr wrap="square" rtlCol="0">
            <a:spAutoFit/>
          </a:bodyPr>
          <a:lstStyle/>
          <a:p>
            <a:pPr algn="l"/>
            <a:r>
              <a:rPr lang="en-US" altLang="zh-CN" b="1">
                <a:latin typeface="黑体" panose="02010609060101010101" pitchFamily="2" charset="-122"/>
                <a:ea typeface="黑体" panose="02010609060101010101" pitchFamily="2" charset="-122"/>
              </a:rPr>
              <a:t>16</a:t>
            </a:r>
            <a:r>
              <a:rPr lang="zh-CN" altLang="en-US" b="1">
                <a:latin typeface="黑体" panose="02010609060101010101" pitchFamily="2" charset="-122"/>
                <a:ea typeface="黑体" panose="02010609060101010101" pitchFamily="2" charset="-122"/>
              </a:rPr>
              <a:t>世纪</a:t>
            </a:r>
          </a:p>
        </p:txBody>
      </p:sp>
      <p:sp>
        <p:nvSpPr>
          <p:cNvPr id="17" name="文本框 16"/>
          <p:cNvSpPr txBox="1"/>
          <p:nvPr/>
        </p:nvSpPr>
        <p:spPr>
          <a:xfrm>
            <a:off x="6237991" y="807325"/>
            <a:ext cx="876727" cy="368300"/>
          </a:xfrm>
          <a:prstGeom prst="rect">
            <a:avLst/>
          </a:prstGeom>
        </p:spPr>
        <p:txBody>
          <a:bodyPr wrap="square" rtlCol="0">
            <a:spAutoFit/>
          </a:bodyPr>
          <a:lstStyle/>
          <a:p>
            <a:pPr algn="l"/>
            <a:r>
              <a:rPr lang="en-US" altLang="zh-CN" b="1">
                <a:latin typeface="黑体" panose="02010609060101010101" pitchFamily="2" charset="-122"/>
                <a:ea typeface="黑体" panose="02010609060101010101" pitchFamily="2" charset="-122"/>
              </a:rPr>
              <a:t>17</a:t>
            </a:r>
            <a:r>
              <a:rPr lang="zh-CN" altLang="en-US" b="1">
                <a:latin typeface="黑体" panose="02010609060101010101" pitchFamily="2" charset="-122"/>
                <a:ea typeface="黑体" panose="02010609060101010101" pitchFamily="2" charset="-122"/>
              </a:rPr>
              <a:t>世纪</a:t>
            </a:r>
          </a:p>
        </p:txBody>
      </p:sp>
      <p:sp>
        <p:nvSpPr>
          <p:cNvPr id="18" name="文本框 17"/>
          <p:cNvSpPr txBox="1"/>
          <p:nvPr/>
        </p:nvSpPr>
        <p:spPr>
          <a:xfrm>
            <a:off x="8449647" y="807325"/>
            <a:ext cx="876727" cy="368300"/>
          </a:xfrm>
          <a:prstGeom prst="rect">
            <a:avLst/>
          </a:prstGeom>
        </p:spPr>
        <p:txBody>
          <a:bodyPr wrap="square" rtlCol="0">
            <a:spAutoFit/>
          </a:bodyPr>
          <a:lstStyle/>
          <a:p>
            <a:pPr algn="l"/>
            <a:r>
              <a:rPr lang="en-US" altLang="zh-CN" b="1">
                <a:latin typeface="黑体" panose="02010609060101010101" pitchFamily="2" charset="-122"/>
                <a:ea typeface="黑体" panose="02010609060101010101" pitchFamily="2" charset="-122"/>
              </a:rPr>
              <a:t>18</a:t>
            </a:r>
            <a:r>
              <a:rPr lang="zh-CN" altLang="en-US" b="1">
                <a:latin typeface="黑体" panose="02010609060101010101" pitchFamily="2" charset="-122"/>
                <a:ea typeface="黑体" panose="02010609060101010101" pitchFamily="2" charset="-122"/>
              </a:rPr>
              <a:t>世纪</a:t>
            </a:r>
          </a:p>
        </p:txBody>
      </p:sp>
      <p:sp>
        <p:nvSpPr>
          <p:cNvPr id="21" name="文本框 20"/>
          <p:cNvSpPr txBox="1"/>
          <p:nvPr/>
        </p:nvSpPr>
        <p:spPr>
          <a:xfrm>
            <a:off x="10749341" y="806771"/>
            <a:ext cx="876727" cy="368300"/>
          </a:xfrm>
          <a:prstGeom prst="rect">
            <a:avLst/>
          </a:prstGeom>
        </p:spPr>
        <p:txBody>
          <a:bodyPr wrap="square" rtlCol="0">
            <a:spAutoFit/>
          </a:bodyPr>
          <a:lstStyle/>
          <a:p>
            <a:pPr algn="l"/>
            <a:r>
              <a:rPr lang="en-US" altLang="zh-CN" b="1">
                <a:latin typeface="黑体" panose="02010609060101010101" pitchFamily="2" charset="-122"/>
                <a:ea typeface="黑体" panose="02010609060101010101" pitchFamily="2" charset="-122"/>
              </a:rPr>
              <a:t>19</a:t>
            </a:r>
            <a:r>
              <a:rPr lang="zh-CN" altLang="en-US" b="1">
                <a:latin typeface="黑体" panose="02010609060101010101" pitchFamily="2" charset="-122"/>
                <a:ea typeface="黑体" panose="02010609060101010101" pitchFamily="2" charset="-122"/>
              </a:rPr>
              <a:t>世纪</a:t>
            </a:r>
          </a:p>
        </p:txBody>
      </p:sp>
      <p:sp>
        <p:nvSpPr>
          <p:cNvPr id="2" name="文本框 1"/>
          <p:cNvSpPr txBox="1"/>
          <p:nvPr/>
        </p:nvSpPr>
        <p:spPr>
          <a:xfrm>
            <a:off x="3033395" y="223520"/>
            <a:ext cx="3840480" cy="583565"/>
          </a:xfrm>
          <a:prstGeom prst="rect">
            <a:avLst/>
          </a:prstGeom>
          <a:noFill/>
        </p:spPr>
        <p:txBody>
          <a:bodyPr wrap="none" rtlCol="0" anchor="t">
            <a:spAutoFit/>
          </a:bodyPr>
          <a:lstStyle/>
          <a:p>
            <a:r>
              <a:rPr lang="zh-CN" altLang="en-US" sz="3200" b="1">
                <a:latin typeface="隶书" panose="02010509060101010101" pitchFamily="49" charset="-122"/>
                <a:ea typeface="隶书" panose="02010509060101010101" pitchFamily="49" charset="-122"/>
                <a:sym typeface="+mn-ea"/>
              </a:rPr>
              <a:t>西欧的思想解放运动</a:t>
            </a:r>
          </a:p>
        </p:txBody>
      </p:sp>
      <p:grpSp>
        <p:nvGrpSpPr>
          <p:cNvPr id="9" name="组合 8"/>
          <p:cNvGrpSpPr/>
          <p:nvPr/>
        </p:nvGrpSpPr>
        <p:grpSpPr>
          <a:xfrm>
            <a:off x="6891020" y="285115"/>
            <a:ext cx="4296410" cy="521970"/>
            <a:chOff x="10852" y="449"/>
            <a:chExt cx="6766" cy="822"/>
          </a:xfrm>
        </p:grpSpPr>
        <p:sp>
          <p:nvSpPr>
            <p:cNvPr id="23" name="右箭头 22"/>
            <p:cNvSpPr/>
            <p:nvPr/>
          </p:nvSpPr>
          <p:spPr>
            <a:xfrm>
              <a:off x="10852" y="623"/>
              <a:ext cx="1223" cy="378"/>
            </a:xfrm>
            <a:prstGeom prst="rightArrow">
              <a:avLst/>
            </a:prstGeom>
            <a:solidFill>
              <a:srgbClr val="BD03B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00" strike="noStrike" noProof="1"/>
            </a:p>
          </p:txBody>
        </p:sp>
        <p:sp>
          <p:nvSpPr>
            <p:cNvPr id="4" name="文本框 3"/>
            <p:cNvSpPr txBox="1"/>
            <p:nvPr/>
          </p:nvSpPr>
          <p:spPr>
            <a:xfrm>
              <a:off x="12264" y="449"/>
              <a:ext cx="5355" cy="822"/>
            </a:xfrm>
            <a:prstGeom prst="rect">
              <a:avLst/>
            </a:prstGeom>
            <a:noFill/>
          </p:spPr>
          <p:txBody>
            <a:bodyPr wrap="none" rtlCol="0" anchor="t">
              <a:spAutoFit/>
            </a:bodyPr>
            <a:lstStyle/>
            <a:p>
              <a:r>
                <a:rPr lang="zh-CN" altLang="en-US" sz="2800" b="1">
                  <a:latin typeface="隶书" panose="02010509060101010101" pitchFamily="49" charset="-122"/>
                  <a:ea typeface="隶书" panose="02010509060101010101" pitchFamily="49" charset="-122"/>
                  <a:sym typeface="+mn-ea"/>
                </a:rPr>
                <a:t>资本主义制度的确立</a:t>
              </a:r>
            </a:p>
          </p:txBody>
        </p:sp>
      </p:grpSp>
      <p:pic>
        <p:nvPicPr>
          <p:cNvPr id="37" name="New picture" hidden="1"/>
          <p:cNvPicPr/>
          <p:nvPr/>
        </p:nvPicPr>
        <p:blipFill>
          <a:blip r:embed="rId2"/>
          <a:stretch>
            <a:fillRect/>
          </a:stretch>
        </p:blipFill>
        <p:spPr>
          <a:xfrm>
            <a:off x="11468100" y="10591800"/>
            <a:ext cx="469900" cy="469900"/>
          </a:xfrm>
          <a:prstGeom prst="cube">
            <a:avLst/>
          </a:prstGeom>
        </p:spPr>
      </p:pic>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0" presetClass="entr" presetSubtype="0" fill="hold" nodeType="click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par>
                                <p:cTn id="12" presetID="10" presetClass="entr" presetSubtype="0" fill="hold" nodeType="with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500"/>
                                        <p:tgtEl>
                                          <p:spTgt spid="28"/>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500"/>
                                        <p:tgtEl>
                                          <p:spTgt spid="36"/>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36" grpId="0"/>
    </p:bldLst>
  </p:timing>
</p:sld>
</file>

<file path=ppt/tags/tag1.xml><?xml version="1.0" encoding="utf-8"?>
<p:tagLst xmlns:p="http://schemas.openxmlformats.org/presentationml/2006/main">
  <p:tag name="KSO_WM_UNIT_TABLE_BEAUTIFY" val="smartTable{e1774f2a-b9dc-4a29-b783-d5c5c7f1a8cc}"/>
</p:tagLst>
</file>

<file path=ppt/tags/tag2.xml><?xml version="1.0" encoding="utf-8"?>
<p:tagLst xmlns:p="http://schemas.openxmlformats.org/presentationml/2006/main">
  <p:tag name="KSO_WM_UNIT_TABLE_BEAUTIFY" val="smartTable{f5380466-b531-49c6-843b-1247fbe18fea}"/>
</p:tagLst>
</file>

<file path=ppt/tags/tag3.xml><?xml version="1.0" encoding="utf-8"?>
<p:tagLst xmlns:p="http://schemas.openxmlformats.org/presentationml/2006/main">
  <p:tag name="KSO_WM_UNIT_TABLE_BEAUTIFY" val="smartTable{f5380466-b531-49c6-843b-1247fbe18fea}"/>
</p:tagLst>
</file>

<file path=ppt/tags/tag4.xml><?xml version="1.0" encoding="utf-8"?>
<p:tagLst xmlns:p="http://schemas.openxmlformats.org/presentationml/2006/main">
  <p:tag name="KSO_WM_UNIT_TABLE_BEAUTIFY" val="smartTable{e31c1394-ab23-495b-8a7a-e25dda94bb7d}"/>
</p:tagLst>
</file>

<file path=ppt/tags/tag5.xml><?xml version="1.0" encoding="utf-8"?>
<p:tagLst xmlns:p="http://schemas.openxmlformats.org/presentationml/2006/main">
  <p:tag name="KSO_WM_SLIDE_MODEL_TYPE" val="timeline"/>
</p:tagLst>
</file>

<file path=ppt/tags/tag6.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204</Paragraphs>
  <Slides>24</Slides>
  <Notes>0</Notes>
  <TotalTime>6</TotalTime>
  <HiddenSlides>0</HiddenSlides>
  <MMClips>0</MMClips>
  <ScaleCrop>0</ScaleCrop>
  <HeadingPairs>
    <vt:vector baseType="variant" size="6">
      <vt:variant>
        <vt:lpstr>Fonts used</vt:lpstr>
      </vt:variant>
      <vt:variant>
        <vt:i4>18</vt:i4>
      </vt:variant>
      <vt:variant>
        <vt:lpstr>Theme</vt:lpstr>
      </vt:variant>
      <vt:variant>
        <vt:i4>1</vt:i4>
      </vt:variant>
      <vt:variant>
        <vt:lpstr>Slide Titles</vt:lpstr>
      </vt:variant>
      <vt:variant>
        <vt:i4>24</vt:i4>
      </vt:variant>
    </vt:vector>
  </HeadingPairs>
  <TitlesOfParts>
    <vt:vector baseType="lpstr" size="43">
      <vt:lpstr>Arial</vt:lpstr>
      <vt:lpstr>Calibri Light</vt:lpstr>
      <vt:lpstr>Calibri</vt:lpstr>
      <vt:lpstr>华文隶书</vt:lpstr>
      <vt:lpstr>华文楷体</vt:lpstr>
      <vt:lpstr>黑体</vt:lpstr>
      <vt:lpstr>汉仪昌黎宋刻本(原版)W</vt:lpstr>
      <vt:lpstr>宋体</vt:lpstr>
      <vt:lpstr>华文中宋</vt:lpstr>
      <vt:lpstr>Times New Roman</vt:lpstr>
      <vt:lpstr>楷体_GB2312</vt:lpstr>
      <vt:lpstr>仿宋</vt:lpstr>
      <vt:lpstr>方正启体简体</vt:lpstr>
      <vt:lpstr>隶书</vt:lpstr>
      <vt:lpstr>楷体</vt:lpstr>
      <vt:lpstr>华文新魏</vt:lpstr>
      <vt:lpstr>Wingdings</vt:lpstr>
      <vt:lpstr>Tahoma</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王鹏</dc:creator>
  <cp:lastModifiedBy>常海燕</cp:lastModifiedBy>
  <cp:revision>104</cp:revision>
  <dcterms:created xsi:type="dcterms:W3CDTF">2017-10-21T13:40:00Z</dcterms:created>
  <dcterms:modified xsi:type="dcterms:W3CDTF">2020-07-06T02:01:55Z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2052-10.1.0.7698</vt:lpwstr>
  </property>
  <property fmtid="{D5CDD505-2E9C-101B-9397-08002B2CF9AE}" pid="3" name="KSORubyTemplateID">
    <vt:lpwstr>2</vt:lpwstr>
  </property>
</Properties>
</file>