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24"/>
  </p:notesMasterIdLst>
  <p:sldIdLst>
    <p:sldId id="257" r:id="rId2"/>
    <p:sldId id="276" r:id="rId3"/>
    <p:sldId id="317" r:id="rId4"/>
    <p:sldId id="318"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 id="333" r:id="rId20"/>
    <p:sldId id="334" r:id="rId21"/>
    <p:sldId id="335" r:id="rId22"/>
    <p:sldId id="316"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7B733E-E2F6-4424-89F2-2B3941E39707}" type="datetimeFigureOut">
              <a:rPr lang="zh-CN" altLang="en-US" smtClean="0"/>
              <a:t>2018/12/18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1039C-5538-4636-946E-6CE234E1EEBC}" type="slidenum">
              <a:rPr lang="zh-CN" altLang="en-US" smtClean="0"/>
              <a:t>‹#›</a:t>
            </a:fld>
            <a:endParaRPr lang="zh-CN" altLang="en-US"/>
          </a:p>
        </p:txBody>
      </p:sp>
    </p:spTree>
    <p:extLst>
      <p:ext uri="{BB962C8B-B14F-4D97-AF65-F5344CB8AC3E}">
        <p14:creationId xmlns:p14="http://schemas.microsoft.com/office/powerpoint/2010/main" val="1930710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p:cNvSpPr>
          <p:nvPr>
            <p:ph type="sldImg" idx="2"/>
          </p:nvPr>
        </p:nvSpPr>
        <p:spPr bwMode="auto">
          <a:noFill/>
          <a:ln>
            <a:solidFill>
              <a:srgbClr val="000000"/>
            </a:solidFill>
            <a:miter lim="800000"/>
            <a:headEnd/>
            <a:tailEnd/>
          </a:ln>
        </p:spPr>
      </p:sp>
      <p:sp>
        <p:nvSpPr>
          <p:cNvPr id="23554" name="文本占位符 2"/>
          <p:cNvSpPr>
            <a:spLocks noGrp="1"/>
          </p:cNvSpPr>
          <p:nvPr>
            <p:ph type="body" idx="3"/>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7" name="Date Placeholder 6"/>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8" name="Slide Number Placeholder 7"/>
          <p:cNvSpPr>
            <a:spLocks noGrp="1"/>
          </p:cNvSpPr>
          <p:nvPr>
            <p:ph type="sldNum" sz="quarter" idx="11"/>
          </p:nvPr>
        </p:nvSpPr>
        <p:spPr/>
        <p:txBody>
          <a:bodyPr/>
          <a:lstStyle/>
          <a:p>
            <a:fld id="{0C913308-F349-4B6D-A68A-DD1791B4A57B}" type="slidenum">
              <a:rPr lang="zh-CN" altLang="en-US" smtClean="0"/>
              <a:t>‹#›</a:t>
            </a:fld>
            <a:endParaRPr lang="zh-CN" altLang="en-US"/>
          </a:p>
        </p:txBody>
      </p:sp>
      <p:sp>
        <p:nvSpPr>
          <p:cNvPr id="9" name="Footer Placeholder 8"/>
          <p:cNvSpPr>
            <a:spLocks noGrp="1"/>
          </p:cNvSpPr>
          <p:nvPr>
            <p:ph type="ftr" sz="quarter" idx="12"/>
          </p:nvPr>
        </p:nvSpPr>
        <p:spPr/>
        <p:txBody>
          <a:bodyPr/>
          <a:lstStyle/>
          <a:p>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Content Placeholder 8"/>
          <p:cNvSpPr>
            <a:spLocks noGrp="1"/>
          </p:cNvSpPr>
          <p:nvPr>
            <p:ph sz="quarter" idx="13"/>
          </p:nvPr>
        </p:nvSpPr>
        <p:spPr>
          <a:xfrm>
            <a:off x="365760" y="1600200"/>
            <a:ext cx="4041648" cy="452628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7" name="Date Placeholder 6"/>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1" name="Content Placeholder 10"/>
          <p:cNvSpPr>
            <a:spLocks noGrp="1"/>
          </p:cNvSpPr>
          <p:nvPr>
            <p:ph sz="quarter" idx="13"/>
          </p:nvPr>
        </p:nvSpPr>
        <p:spPr>
          <a:xfrm>
            <a:off x="457200" y="2212848"/>
            <a:ext cx="4041648" cy="391363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zh-CN" altLang="en-US" smtClean="0"/>
              <a:t>单击此处编辑母版标题样式</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zh-CN" altLang="en-US" smtClean="0"/>
              <a:t>单击此处编辑母版标题样式</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530820CF-B880-4189-942D-D702A7CBA730}" type="datetimeFigureOut">
              <a:rPr lang="zh-CN" altLang="en-US" smtClean="0"/>
              <a:t>2018/12/18</a:t>
            </a:fld>
            <a:endParaRPr lang="zh-CN" alt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zh-CN" alt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0C913308-F349-4B6D-A68A-DD1791B4A57B}" type="slidenum">
              <a:rPr lang="zh-CN" altLang="en-US" smtClean="0"/>
              <a:t>‹#›</a:t>
            </a:fld>
            <a:endParaRPr lang="zh-CN" alt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9191" y="2564904"/>
            <a:ext cx="9134951" cy="1001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6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6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6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6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6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200000"/>
              </a:lnSpc>
            </a:pP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第</a:t>
            </a:r>
            <a:r>
              <a:rPr lang="en-US" altLang="zh-CN"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20</a:t>
            </a: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课 联合国与世界贸易组织</a:t>
            </a:r>
            <a:endParaRPr lang="zh-CN" altLang="en-US" sz="3600" dirty="0">
              <a:ln w="22225">
                <a:solidFill>
                  <a:schemeClr val="accent2"/>
                </a:solidFill>
                <a:prstDash val="solid"/>
              </a:ln>
              <a:solidFill>
                <a:schemeClr val="accent2">
                  <a:lumMod val="40000"/>
                  <a:lumOff val="60000"/>
                </a:schemeClr>
              </a:solidFill>
              <a:effectLst/>
              <a:latin typeface="汉仪大宋简" pitchFamily="49" charset="-122"/>
              <a:ea typeface="汉仪大宋简" pitchFamily="49" charset="-122"/>
            </a:endParaRPr>
          </a:p>
        </p:txBody>
      </p:sp>
    </p:spTree>
    <p:extLst>
      <p:ext uri="{BB962C8B-B14F-4D97-AF65-F5344CB8AC3E}">
        <p14:creationId xmlns:p14="http://schemas.microsoft.com/office/powerpoint/2010/main" val="2762655753"/>
      </p:ext>
    </p:extLst>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1898" y="4284407"/>
            <a:ext cx="2552700" cy="255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547" y="43543"/>
            <a:ext cx="2185214" cy="646331"/>
          </a:xfrm>
          <a:prstGeom prst="rect">
            <a:avLst/>
          </a:prstGeom>
          <a:noFill/>
        </p:spPr>
        <p:txBody>
          <a:bodyPr wrap="none" lIns="91440" tIns="45720" rIns="91440" bIns="45720">
            <a:spAutoFit/>
          </a:bodyPr>
          <a:lstStyle/>
          <a:p>
            <a:pPr algn="ctr"/>
            <a:r>
              <a:rPr lang="zh-CN" altLang="en-US" sz="36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新课导入</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 name="矩形 2"/>
          <p:cNvSpPr/>
          <p:nvPr/>
        </p:nvSpPr>
        <p:spPr>
          <a:xfrm>
            <a:off x="3707904" y="58763"/>
            <a:ext cx="2348720" cy="523220"/>
          </a:xfrm>
          <a:prstGeom prst="rect">
            <a:avLst/>
          </a:prstGeom>
        </p:spPr>
        <p:txBody>
          <a:bodyPr wrap="none">
            <a:spAutoFit/>
          </a:bodyPr>
          <a:lstStyle/>
          <a:p>
            <a:r>
              <a:rPr lang="zh-CN" altLang="en-US" sz="2800" b="1" dirty="0">
                <a:solidFill>
                  <a:srgbClr val="FF0000"/>
                </a:solidFill>
              </a:rPr>
              <a:t>海牙国际法庭</a:t>
            </a:r>
          </a:p>
        </p:txBody>
      </p:sp>
      <p:sp>
        <p:nvSpPr>
          <p:cNvPr id="4" name="矩形 3"/>
          <p:cNvSpPr/>
          <p:nvPr/>
        </p:nvSpPr>
        <p:spPr>
          <a:xfrm>
            <a:off x="107504" y="620688"/>
            <a:ext cx="8856984" cy="5632311"/>
          </a:xfrm>
          <a:prstGeom prst="rect">
            <a:avLst/>
          </a:prstGeom>
        </p:spPr>
        <p:txBody>
          <a:bodyPr wrap="square">
            <a:spAutoFit/>
          </a:bodyPr>
          <a:lstStyle/>
          <a:p>
            <a:r>
              <a:rPr lang="zh-CN" altLang="en-US" sz="2400" dirty="0" smtClean="0">
                <a:solidFill>
                  <a:srgbClr val="7030A0"/>
                </a:solidFill>
              </a:rPr>
              <a:t>         海牙</a:t>
            </a:r>
            <a:r>
              <a:rPr lang="zh-CN" altLang="en-US" sz="2400" dirty="0">
                <a:solidFill>
                  <a:srgbClr val="7030A0"/>
                </a:solidFill>
              </a:rPr>
              <a:t>国际法庭：位于荷兰海牙，全称是（联合国）国际审判法院，简称是国际审判法院（</a:t>
            </a:r>
            <a:r>
              <a:rPr lang="en-US" altLang="zh-CN" sz="2400" dirty="0">
                <a:solidFill>
                  <a:srgbClr val="7030A0"/>
                </a:solidFill>
              </a:rPr>
              <a:t>International Court of Justice</a:t>
            </a:r>
            <a:r>
              <a:rPr lang="zh-CN" altLang="en-US" sz="2400" dirty="0">
                <a:solidFill>
                  <a:srgbClr val="7030A0"/>
                </a:solidFill>
              </a:rPr>
              <a:t>，</a:t>
            </a:r>
            <a:r>
              <a:rPr lang="en-US" altLang="zh-CN" sz="2400" dirty="0">
                <a:solidFill>
                  <a:srgbClr val="7030A0"/>
                </a:solidFill>
              </a:rPr>
              <a:t>ICJ</a:t>
            </a:r>
            <a:r>
              <a:rPr lang="zh-CN" altLang="en-US" sz="2400" dirty="0">
                <a:solidFill>
                  <a:srgbClr val="7030A0"/>
                </a:solidFill>
              </a:rPr>
              <a:t>），再简称是（联合国）国际法院。是联合国六大主要机构之一和最主要的司法机关，是主权国家政府间的民事司法裁判机构，根据</a:t>
            </a:r>
            <a:r>
              <a:rPr lang="en-US" altLang="zh-CN" sz="2400" dirty="0">
                <a:solidFill>
                  <a:srgbClr val="7030A0"/>
                </a:solidFill>
              </a:rPr>
              <a:t>《</a:t>
            </a:r>
            <a:r>
              <a:rPr lang="zh-CN" altLang="en-US" sz="2400" dirty="0">
                <a:solidFill>
                  <a:srgbClr val="7030A0"/>
                </a:solidFill>
              </a:rPr>
              <a:t>联合国宪章</a:t>
            </a:r>
            <a:r>
              <a:rPr lang="en-US" altLang="zh-CN" sz="2400" dirty="0">
                <a:solidFill>
                  <a:srgbClr val="7030A0"/>
                </a:solidFill>
              </a:rPr>
              <a:t>》</a:t>
            </a:r>
            <a:r>
              <a:rPr lang="zh-CN" altLang="en-US" sz="2400" dirty="0">
                <a:solidFill>
                  <a:srgbClr val="7030A0"/>
                </a:solidFill>
              </a:rPr>
              <a:t>于</a:t>
            </a:r>
            <a:r>
              <a:rPr lang="en-US" altLang="zh-CN" sz="2400" dirty="0">
                <a:solidFill>
                  <a:srgbClr val="7030A0"/>
                </a:solidFill>
              </a:rPr>
              <a:t>1945</a:t>
            </a:r>
            <a:r>
              <a:rPr lang="zh-CN" altLang="en-US" sz="2400" dirty="0">
                <a:solidFill>
                  <a:srgbClr val="7030A0"/>
                </a:solidFill>
              </a:rPr>
              <a:t>年</a:t>
            </a:r>
            <a:r>
              <a:rPr lang="en-US" altLang="zh-CN" sz="2400" dirty="0">
                <a:solidFill>
                  <a:srgbClr val="7030A0"/>
                </a:solidFill>
              </a:rPr>
              <a:t>6</a:t>
            </a:r>
            <a:r>
              <a:rPr lang="zh-CN" altLang="en-US" sz="2400" dirty="0">
                <a:solidFill>
                  <a:srgbClr val="7030A0"/>
                </a:solidFill>
              </a:rPr>
              <a:t>月成立。</a:t>
            </a:r>
          </a:p>
          <a:p>
            <a:r>
              <a:rPr lang="zh-CN" altLang="en-US" sz="2400" dirty="0" smtClean="0">
                <a:solidFill>
                  <a:srgbClr val="7030A0"/>
                </a:solidFill>
              </a:rPr>
              <a:t>          功能</a:t>
            </a:r>
            <a:r>
              <a:rPr lang="zh-CN" altLang="en-US" sz="2400" dirty="0">
                <a:solidFill>
                  <a:srgbClr val="7030A0"/>
                </a:solidFill>
              </a:rPr>
              <a:t>：</a:t>
            </a:r>
            <a:r>
              <a:rPr lang="en-US" altLang="zh-CN" sz="2400" dirty="0">
                <a:solidFill>
                  <a:srgbClr val="7030A0"/>
                </a:solidFill>
              </a:rPr>
              <a:t>Court of Justice</a:t>
            </a:r>
            <a:r>
              <a:rPr lang="zh-CN" altLang="en-US" sz="2400" dirty="0">
                <a:solidFill>
                  <a:srgbClr val="7030A0"/>
                </a:solidFill>
              </a:rPr>
              <a:t>在谷歌翻译词典里解释为</a:t>
            </a:r>
            <a:r>
              <a:rPr lang="en-US" altLang="zh-CN" sz="2400" dirty="0">
                <a:solidFill>
                  <a:srgbClr val="7030A0"/>
                </a:solidFill>
              </a:rPr>
              <a:t>judicial court </a:t>
            </a:r>
            <a:r>
              <a:rPr lang="zh-CN" altLang="en-US" sz="2400" dirty="0">
                <a:solidFill>
                  <a:srgbClr val="7030A0"/>
                </a:solidFill>
              </a:rPr>
              <a:t>，因此功能词 </a:t>
            </a:r>
            <a:r>
              <a:rPr lang="en-US" altLang="zh-CN" sz="2400" dirty="0">
                <a:solidFill>
                  <a:srgbClr val="7030A0"/>
                </a:solidFill>
              </a:rPr>
              <a:t>Justice</a:t>
            </a:r>
            <a:r>
              <a:rPr lang="zh-CN" altLang="en-US" sz="2400" dirty="0">
                <a:solidFill>
                  <a:srgbClr val="7030A0"/>
                </a:solidFill>
              </a:rPr>
              <a:t>表示审判，是</a:t>
            </a:r>
            <a:r>
              <a:rPr lang="en-US" altLang="zh-CN" sz="2400" dirty="0">
                <a:solidFill>
                  <a:srgbClr val="7030A0"/>
                </a:solidFill>
              </a:rPr>
              <a:t>judicial</a:t>
            </a:r>
            <a:r>
              <a:rPr lang="zh-CN" altLang="en-US" sz="2400" dirty="0">
                <a:solidFill>
                  <a:srgbClr val="7030A0"/>
                </a:solidFill>
              </a:rPr>
              <a:t>司法。区别：海牙常设仲裁法院的功能和权限是仲裁（双方提请第三方来仲裁）而非司法（诉讼等领域）。</a:t>
            </a:r>
          </a:p>
          <a:p>
            <a:r>
              <a:rPr lang="zh-CN" altLang="en-US" sz="2400" dirty="0" smtClean="0">
                <a:solidFill>
                  <a:srgbClr val="7030A0"/>
                </a:solidFill>
              </a:rPr>
              <a:t>          国际</a:t>
            </a:r>
            <a:r>
              <a:rPr lang="zh-CN" altLang="en-US" sz="2400" dirty="0">
                <a:solidFill>
                  <a:srgbClr val="7030A0"/>
                </a:solidFill>
              </a:rPr>
              <a:t>法院的主要功能是对联合国成员国所提交的案件做出有法律约束力的判决，并就正式认可的联合国机关和专门机构提交的法律问题提供咨询意见。国际法院是具有明确权限的民事法院，没有附属机构。国际法院没有刑事管辖权（与海牙国际刑事法院无关），因此无法审判个人，这种刑事审判由国内管辖或联合国特设刑事法庭或国际刑事法院管辖。</a:t>
            </a:r>
            <a:endParaRPr lang="zh-CN" altLang="en-US" sz="2400" dirty="0">
              <a:solidFill>
                <a:srgbClr val="7030A0"/>
              </a:solidFill>
            </a:endParaRPr>
          </a:p>
        </p:txBody>
      </p:sp>
    </p:spTree>
    <p:extLst>
      <p:ext uri="{BB962C8B-B14F-4D97-AF65-F5344CB8AC3E}">
        <p14:creationId xmlns:p14="http://schemas.microsoft.com/office/powerpoint/2010/main" val="4116042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1" descr="u=4133032754,3894822876&amp;fm=27&amp;gp=0"/>
          <p:cNvPicPr>
            <a:picLocks noChangeAspect="1"/>
          </p:cNvPicPr>
          <p:nvPr/>
        </p:nvPicPr>
        <p:blipFill>
          <a:blip r:embed="rId2"/>
          <a:srcRect/>
          <a:stretch>
            <a:fillRect/>
          </a:stretch>
        </p:blipFill>
        <p:spPr bwMode="auto">
          <a:xfrm>
            <a:off x="-6350" y="-22225"/>
            <a:ext cx="9156700" cy="6902450"/>
          </a:xfrm>
          <a:prstGeom prst="rect">
            <a:avLst/>
          </a:prstGeom>
          <a:noFill/>
          <a:ln w="9525">
            <a:noFill/>
            <a:miter lim="800000"/>
            <a:headEnd/>
            <a:tailEnd/>
          </a:ln>
        </p:spPr>
      </p:pic>
      <p:sp>
        <p:nvSpPr>
          <p:cNvPr id="4" name="文本框 2"/>
          <p:cNvSpPr txBox="1">
            <a:spLocks noChangeArrowheads="1"/>
          </p:cNvSpPr>
          <p:nvPr/>
        </p:nvSpPr>
        <p:spPr bwMode="auto">
          <a:xfrm>
            <a:off x="3416300" y="333375"/>
            <a:ext cx="1854200" cy="520700"/>
          </a:xfrm>
          <a:prstGeom prst="rect">
            <a:avLst/>
          </a:prstGeom>
          <a:noFill/>
          <a:ln w="9525">
            <a:noFill/>
            <a:miter lim="800000"/>
            <a:headEnd/>
            <a:tailEnd/>
          </a:ln>
        </p:spPr>
        <p:txBody>
          <a:bodyPr>
            <a:spAutoFit/>
          </a:bodyPr>
          <a:lstStyle/>
          <a:p>
            <a:r>
              <a:rPr lang="zh-CN" altLang="en-US" sz="2800" b="1">
                <a:solidFill>
                  <a:srgbClr val="FF0000"/>
                </a:solidFill>
                <a:latin typeface="Calibri" pitchFamily="34" charset="0"/>
              </a:rPr>
              <a:t>学习目标</a:t>
            </a:r>
          </a:p>
        </p:txBody>
      </p:sp>
      <p:sp>
        <p:nvSpPr>
          <p:cNvPr id="5" name="文本框 2"/>
          <p:cNvSpPr txBox="1">
            <a:spLocks noChangeArrowheads="1"/>
          </p:cNvSpPr>
          <p:nvPr/>
        </p:nvSpPr>
        <p:spPr bwMode="auto">
          <a:xfrm>
            <a:off x="222250" y="1062038"/>
            <a:ext cx="9074150" cy="4398962"/>
          </a:xfrm>
          <a:prstGeom prst="rect">
            <a:avLst/>
          </a:prstGeom>
          <a:noFill/>
          <a:ln w="9525">
            <a:noFill/>
            <a:miter lim="800000"/>
            <a:headEnd/>
            <a:tailEnd/>
          </a:ln>
        </p:spPr>
        <p:txBody>
          <a:bodyPr wrap="none">
            <a:spAutoFit/>
          </a:bodyPr>
          <a:lstStyle/>
          <a:p>
            <a:r>
              <a:rPr lang="zh-CN" altLang="zh-CN" sz="2800" dirty="0">
                <a:latin typeface="Calibri" pitchFamily="34" charset="0"/>
              </a:rPr>
              <a:t>1．知道联合国的产生，了解联合国的宗旨。知道联合</a:t>
            </a:r>
          </a:p>
          <a:p>
            <a:r>
              <a:rPr lang="zh-CN" altLang="zh-CN" sz="2800" dirty="0">
                <a:latin typeface="Calibri" pitchFamily="34" charset="0"/>
              </a:rPr>
              <a:t>国主要机构，了解联合国在维护世界和平中的主要活动。</a:t>
            </a:r>
          </a:p>
          <a:p>
            <a:r>
              <a:rPr lang="zh-CN" altLang="zh-CN" sz="2800" dirty="0">
                <a:latin typeface="Calibri" pitchFamily="34" charset="0"/>
              </a:rPr>
              <a:t>2．了解世界经济全球化趋势出现的主要原因，世界贸易</a:t>
            </a:r>
          </a:p>
          <a:p>
            <a:r>
              <a:rPr lang="zh-CN" altLang="zh-CN" sz="2800" dirty="0">
                <a:latin typeface="Calibri" pitchFamily="34" charset="0"/>
              </a:rPr>
              <a:t>组织的宗旨和职能，理解世界贸易组织成立的意义。</a:t>
            </a:r>
          </a:p>
          <a:p>
            <a:r>
              <a:rPr lang="zh-CN" altLang="zh-CN" sz="2800" dirty="0">
                <a:latin typeface="Calibri" pitchFamily="34" charset="0"/>
              </a:rPr>
              <a:t>3．感受联合国在维护世界和平与安全、共谋人类和谐发</a:t>
            </a:r>
          </a:p>
          <a:p>
            <a:r>
              <a:rPr lang="zh-CN" altLang="zh-CN" sz="2800" dirty="0">
                <a:latin typeface="Calibri" pitchFamily="34" charset="0"/>
              </a:rPr>
              <a:t>展中所起的作用。体会向往和平是全世界人民的共同心</a:t>
            </a:r>
          </a:p>
          <a:p>
            <a:r>
              <a:rPr lang="zh-CN" altLang="zh-CN" sz="2800" dirty="0">
                <a:latin typeface="Calibri" pitchFamily="34" charset="0"/>
              </a:rPr>
              <a:t>声。</a:t>
            </a:r>
          </a:p>
          <a:p>
            <a:r>
              <a:rPr lang="zh-CN" altLang="zh-CN" sz="2800" dirty="0">
                <a:latin typeface="Calibri" pitchFamily="34" charset="0"/>
              </a:rPr>
              <a:t>4．经济全球化趋势是国家经济联系紧密的必然结果，</a:t>
            </a:r>
          </a:p>
          <a:p>
            <a:r>
              <a:rPr lang="zh-CN" altLang="zh-CN" sz="2800" dirty="0">
                <a:latin typeface="Calibri" pitchFamily="34" charset="0"/>
              </a:rPr>
              <a:t>增强面向世界，积极参与国际合作与竞争，促进世界和</a:t>
            </a:r>
          </a:p>
          <a:p>
            <a:r>
              <a:rPr lang="zh-CN" altLang="zh-CN" sz="2800" dirty="0">
                <a:latin typeface="Calibri" pitchFamily="34" charset="0"/>
              </a:rPr>
              <a:t>平与发展的信念与责任感。</a:t>
            </a:r>
          </a:p>
        </p:txBody>
      </p:sp>
    </p:spTree>
    <p:extLst>
      <p:ext uri="{BB962C8B-B14F-4D97-AF65-F5344CB8AC3E}">
        <p14:creationId xmlns:p14="http://schemas.microsoft.com/office/powerpoint/2010/main" val="133805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1" descr="u=4133032754,3894822876&amp;fm=27&amp;gp=0"/>
          <p:cNvPicPr>
            <a:picLocks noChangeAspect="1"/>
          </p:cNvPicPr>
          <p:nvPr/>
        </p:nvPicPr>
        <p:blipFill>
          <a:blip r:embed="rId2"/>
          <a:srcRect/>
          <a:stretch>
            <a:fillRect/>
          </a:stretch>
        </p:blipFill>
        <p:spPr bwMode="auto">
          <a:xfrm>
            <a:off x="152400" y="-22225"/>
            <a:ext cx="9156700" cy="6902450"/>
          </a:xfrm>
          <a:prstGeom prst="rect">
            <a:avLst/>
          </a:prstGeom>
          <a:noFill/>
          <a:ln w="9525">
            <a:noFill/>
            <a:miter lim="800000"/>
            <a:headEnd/>
            <a:tailEnd/>
          </a:ln>
        </p:spPr>
      </p:pic>
      <p:sp>
        <p:nvSpPr>
          <p:cNvPr id="3" name="文本框 3"/>
          <p:cNvSpPr txBox="1">
            <a:spLocks noChangeArrowheads="1"/>
          </p:cNvSpPr>
          <p:nvPr/>
        </p:nvSpPr>
        <p:spPr bwMode="auto">
          <a:xfrm>
            <a:off x="2705100" y="117475"/>
            <a:ext cx="2936875" cy="644525"/>
          </a:xfrm>
          <a:prstGeom prst="rect">
            <a:avLst/>
          </a:prstGeom>
          <a:noFill/>
          <a:ln w="9525">
            <a:noFill/>
            <a:miter lim="800000"/>
            <a:headEnd/>
            <a:tailEnd/>
          </a:ln>
        </p:spPr>
        <p:txBody>
          <a:bodyPr wrap="none">
            <a:spAutoFit/>
          </a:bodyPr>
          <a:lstStyle/>
          <a:p>
            <a:r>
              <a:rPr lang="zh-CN" altLang="en-US" sz="3600" b="1">
                <a:solidFill>
                  <a:srgbClr val="FF0000"/>
                </a:solidFill>
                <a:latin typeface="Calibri" pitchFamily="34" charset="0"/>
              </a:rPr>
              <a:t>基础知识梳理</a:t>
            </a:r>
          </a:p>
        </p:txBody>
      </p:sp>
      <p:sp>
        <p:nvSpPr>
          <p:cNvPr id="13" name="文本框 12"/>
          <p:cNvSpPr txBox="1">
            <a:spLocks noChangeArrowheads="1"/>
          </p:cNvSpPr>
          <p:nvPr/>
        </p:nvSpPr>
        <p:spPr bwMode="auto">
          <a:xfrm>
            <a:off x="152400" y="647700"/>
            <a:ext cx="9188450" cy="5630863"/>
          </a:xfrm>
          <a:prstGeom prst="rect">
            <a:avLst/>
          </a:prstGeom>
          <a:noFill/>
          <a:ln w="9525">
            <a:noFill/>
            <a:miter lim="800000"/>
            <a:headEnd/>
            <a:tailEnd/>
          </a:ln>
        </p:spPr>
        <p:txBody>
          <a:bodyPr wrap="none">
            <a:spAutoFit/>
          </a:bodyPr>
          <a:lstStyle/>
          <a:p>
            <a:r>
              <a:rPr lang="zh-CN" altLang="zh-CN" sz="2400">
                <a:latin typeface="Calibri" pitchFamily="34" charset="0"/>
              </a:rPr>
              <a:t>知识点一　联合国与国际安全</a:t>
            </a:r>
          </a:p>
          <a:p>
            <a:r>
              <a:rPr lang="zh-CN" altLang="zh-CN" sz="2400">
                <a:latin typeface="Calibri" pitchFamily="34" charset="0"/>
              </a:rPr>
              <a:t>1．第二次世界大战中，世界反法西斯国家提出了建立战后</a:t>
            </a:r>
            <a:r>
              <a:rPr lang="zh-CN" altLang="zh-CN" sz="2400" u="sng">
                <a:latin typeface="Calibri" pitchFamily="34" charset="0"/>
              </a:rPr>
              <a:t>                </a:t>
            </a:r>
            <a:r>
              <a:rPr lang="zh-CN" altLang="zh-CN" sz="2400">
                <a:latin typeface="Calibri" pitchFamily="34" charset="0"/>
              </a:rPr>
              <a:t> </a:t>
            </a:r>
          </a:p>
          <a:p>
            <a:r>
              <a:rPr lang="zh-CN" altLang="zh-CN" sz="2400">
                <a:latin typeface="Calibri" pitchFamily="34" charset="0"/>
              </a:rPr>
              <a:t>组织的主张。</a:t>
            </a:r>
            <a:r>
              <a:rPr lang="zh-CN" altLang="zh-CN" sz="2400" u="sng">
                <a:latin typeface="Calibri" pitchFamily="34" charset="0"/>
              </a:rPr>
              <a:t>              </a:t>
            </a:r>
            <a:r>
              <a:rPr lang="zh-CN" altLang="zh-CN" sz="2400">
                <a:latin typeface="Calibri" pitchFamily="34" charset="0"/>
              </a:rPr>
              <a:t>年10月，联合国正式成立。联合国是影响最大</a:t>
            </a:r>
          </a:p>
          <a:p>
            <a:r>
              <a:rPr lang="zh-CN" altLang="zh-CN" sz="2400">
                <a:latin typeface="Calibri" pitchFamily="34" charset="0"/>
              </a:rPr>
              <a:t>的国际组织，总部设在</a:t>
            </a:r>
            <a:r>
              <a:rPr lang="zh-CN" altLang="zh-CN" sz="2400" u="sng">
                <a:latin typeface="Calibri" pitchFamily="34" charset="0"/>
              </a:rPr>
              <a:t>                    </a:t>
            </a:r>
            <a:r>
              <a:rPr lang="zh-CN" altLang="zh-CN" sz="2400">
                <a:latin typeface="Calibri" pitchFamily="34" charset="0"/>
              </a:rPr>
              <a:t>。主要机构有联合国大会(简称</a:t>
            </a:r>
          </a:p>
          <a:p>
            <a:r>
              <a:rPr lang="zh-CN" altLang="zh-CN" sz="2400">
                <a:latin typeface="Calibri" pitchFamily="34" charset="0"/>
              </a:rPr>
              <a:t>“联大”)、联合国</a:t>
            </a:r>
            <a:r>
              <a:rPr lang="zh-CN" altLang="zh-CN" sz="2400" u="sng">
                <a:latin typeface="Calibri" pitchFamily="34" charset="0"/>
              </a:rPr>
              <a:t>_                           </a:t>
            </a:r>
            <a:r>
              <a:rPr lang="zh-CN" altLang="zh-CN" sz="2400">
                <a:latin typeface="Calibri" pitchFamily="34" charset="0"/>
              </a:rPr>
              <a:t>(简称“安理会”)、联合国秘书</a:t>
            </a:r>
          </a:p>
          <a:p>
            <a:r>
              <a:rPr lang="zh-CN" altLang="zh-CN" sz="2400">
                <a:latin typeface="Calibri" pitchFamily="34" charset="0"/>
              </a:rPr>
              <a:t>处等。</a:t>
            </a:r>
          </a:p>
          <a:p>
            <a:r>
              <a:rPr lang="zh-CN" altLang="zh-CN" sz="2400">
                <a:latin typeface="Calibri" pitchFamily="34" charset="0"/>
              </a:rPr>
              <a:t>2．联合国安全理事会，简称“安理会”，担负着维护国际</a:t>
            </a:r>
            <a:r>
              <a:rPr lang="zh-CN" altLang="zh-CN" sz="2400" u="sng">
                <a:latin typeface="Calibri" pitchFamily="34" charset="0"/>
              </a:rPr>
              <a:t>_               </a:t>
            </a:r>
          </a:p>
          <a:p>
            <a:r>
              <a:rPr lang="zh-CN" altLang="zh-CN" sz="2400">
                <a:latin typeface="Calibri" pitchFamily="34" charset="0"/>
              </a:rPr>
              <a:t>的主要责任。安理会由中国、法国、</a:t>
            </a:r>
            <a:r>
              <a:rPr lang="zh-CN" altLang="zh-CN" sz="2400" u="sng">
                <a:latin typeface="Calibri" pitchFamily="34" charset="0"/>
              </a:rPr>
              <a:t>                 </a:t>
            </a:r>
            <a:r>
              <a:rPr lang="zh-CN" altLang="zh-CN" sz="2400">
                <a:latin typeface="Calibri" pitchFamily="34" charset="0"/>
              </a:rPr>
              <a:t> 、英国、美国5</a:t>
            </a:r>
          </a:p>
          <a:p>
            <a:r>
              <a:rPr lang="zh-CN" altLang="zh-CN" sz="2400">
                <a:latin typeface="Calibri" pitchFamily="34" charset="0"/>
              </a:rPr>
              <a:t>个 </a:t>
            </a:r>
            <a:r>
              <a:rPr lang="zh-CN" altLang="zh-CN" sz="2400" u="sng">
                <a:latin typeface="Calibri" pitchFamily="34" charset="0"/>
              </a:rPr>
              <a:t>                     </a:t>
            </a:r>
            <a:r>
              <a:rPr lang="zh-CN" altLang="zh-CN" sz="2400">
                <a:latin typeface="Calibri" pitchFamily="34" charset="0"/>
              </a:rPr>
              <a:t>和10个</a:t>
            </a:r>
            <a:r>
              <a:rPr lang="zh-CN" altLang="zh-CN" sz="2400" u="sng">
                <a:latin typeface="Calibri" pitchFamily="34" charset="0"/>
              </a:rPr>
              <a:t>                          </a:t>
            </a:r>
            <a:r>
              <a:rPr lang="zh-CN" altLang="zh-CN" sz="2400">
                <a:latin typeface="Calibri" pitchFamily="34" charset="0"/>
              </a:rPr>
              <a:t>组成，常任理事国拥有</a:t>
            </a:r>
            <a:r>
              <a:rPr lang="zh-CN" altLang="zh-CN" sz="2400" u="sng">
                <a:latin typeface="Calibri" pitchFamily="34" charset="0"/>
              </a:rPr>
              <a:t>                </a:t>
            </a:r>
            <a:r>
              <a:rPr lang="zh-CN" altLang="zh-CN" sz="2400">
                <a:latin typeface="Calibri" pitchFamily="34" charset="0"/>
              </a:rPr>
              <a:t>。</a:t>
            </a:r>
          </a:p>
          <a:p>
            <a:r>
              <a:rPr lang="zh-CN" altLang="zh-CN" sz="2400">
                <a:latin typeface="Calibri" pitchFamily="34" charset="0"/>
              </a:rPr>
              <a:t>3.根据</a:t>
            </a:r>
            <a:r>
              <a:rPr lang="zh-CN" altLang="zh-CN" sz="2400" u="sng">
                <a:latin typeface="Calibri" pitchFamily="34" charset="0"/>
              </a:rPr>
              <a:t>                   </a:t>
            </a:r>
            <a:r>
              <a:rPr lang="zh-CN" altLang="zh-CN" sz="2400">
                <a:latin typeface="Calibri" pitchFamily="34" charset="0"/>
              </a:rPr>
              <a:t>或</a:t>
            </a:r>
            <a:r>
              <a:rPr lang="zh-CN" altLang="zh-CN" sz="2400" u="sng">
                <a:latin typeface="Calibri" pitchFamily="34" charset="0"/>
              </a:rPr>
              <a:t>                </a:t>
            </a:r>
            <a:r>
              <a:rPr lang="zh-CN" altLang="zh-CN" sz="2400">
                <a:latin typeface="Calibri" pitchFamily="34" charset="0"/>
              </a:rPr>
              <a:t>的决议，联合国可以向冲突地区派出军</a:t>
            </a:r>
          </a:p>
          <a:p>
            <a:r>
              <a:rPr lang="zh-CN" altLang="zh-CN" sz="2400">
                <a:latin typeface="Calibri" pitchFamily="34" charset="0"/>
              </a:rPr>
              <a:t>事人员，以恢复或维持和平。以联合国名义派出的武装力量，被人</a:t>
            </a:r>
          </a:p>
          <a:p>
            <a:r>
              <a:rPr lang="zh-CN" altLang="zh-CN" sz="2400">
                <a:latin typeface="Calibri" pitchFamily="34" charset="0"/>
              </a:rPr>
              <a:t>们称为“</a:t>
            </a:r>
            <a:r>
              <a:rPr lang="zh-CN" altLang="zh-CN" sz="2400" u="sng">
                <a:latin typeface="Calibri" pitchFamily="34" charset="0"/>
              </a:rPr>
              <a:t>                                               </a:t>
            </a:r>
            <a:r>
              <a:rPr lang="zh-CN" altLang="zh-CN" sz="2400">
                <a:latin typeface="Calibri" pitchFamily="34" charset="0"/>
              </a:rPr>
              <a:t>”。有资料显示，自20世纪90年</a:t>
            </a:r>
          </a:p>
          <a:p>
            <a:r>
              <a:rPr lang="zh-CN" altLang="zh-CN" sz="2400">
                <a:latin typeface="Calibri" pitchFamily="34" charset="0"/>
              </a:rPr>
              <a:t>代以来、全世界冲突减少了40%，联合国在其中发挥了积极作用，</a:t>
            </a:r>
          </a:p>
          <a:p>
            <a:r>
              <a:rPr lang="zh-CN" altLang="zh-CN" sz="2400">
                <a:latin typeface="Calibri" pitchFamily="34" charset="0"/>
              </a:rPr>
              <a:t>使许多国家和地区避免了一些可能发生的战争，为 </a:t>
            </a:r>
            <a:r>
              <a:rPr lang="zh-CN" altLang="zh-CN" sz="2400" u="sng">
                <a:latin typeface="Calibri" pitchFamily="34" charset="0"/>
              </a:rPr>
              <a:t>                               </a:t>
            </a:r>
          </a:p>
          <a:p>
            <a:r>
              <a:rPr lang="zh-CN" altLang="zh-CN" sz="2400">
                <a:latin typeface="Calibri" pitchFamily="34" charset="0"/>
              </a:rPr>
              <a:t>作出了重要的贡献。</a:t>
            </a:r>
          </a:p>
        </p:txBody>
      </p:sp>
      <p:sp>
        <p:nvSpPr>
          <p:cNvPr id="18" name="TextBox 7"/>
          <p:cNvSpPr txBox="1">
            <a:spLocks noChangeArrowheads="1"/>
          </p:cNvSpPr>
          <p:nvPr/>
        </p:nvSpPr>
        <p:spPr bwMode="auto">
          <a:xfrm>
            <a:off x="1525588" y="4584700"/>
            <a:ext cx="332740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联合国维持和平部队</a:t>
            </a:r>
            <a:endParaRPr lang="en-US" altLang="zh-CN" sz="2400" b="1">
              <a:solidFill>
                <a:srgbClr val="FF0000"/>
              </a:solidFill>
              <a:latin typeface="Calibri" pitchFamily="34" charset="0"/>
            </a:endParaRPr>
          </a:p>
        </p:txBody>
      </p:sp>
      <p:sp>
        <p:nvSpPr>
          <p:cNvPr id="19" name="TextBox 7"/>
          <p:cNvSpPr txBox="1">
            <a:spLocks noChangeArrowheads="1"/>
          </p:cNvSpPr>
          <p:nvPr/>
        </p:nvSpPr>
        <p:spPr bwMode="auto">
          <a:xfrm>
            <a:off x="2790825" y="3913188"/>
            <a:ext cx="795338" cy="460375"/>
          </a:xfrm>
          <a:prstGeom prst="rect">
            <a:avLst/>
          </a:prstGeom>
          <a:noFill/>
          <a:ln w="9525">
            <a:noFill/>
            <a:miter lim="800000"/>
            <a:headEnd/>
            <a:tailEnd/>
          </a:ln>
        </p:spPr>
        <p:txBody>
          <a:bodyPr wrap="none">
            <a:spAutoFit/>
          </a:bodyPr>
          <a:lstStyle/>
          <a:p>
            <a:r>
              <a:rPr lang="zh-CN" altLang="en-US" sz="2400" b="1">
                <a:solidFill>
                  <a:srgbClr val="FF0000"/>
                </a:solidFill>
                <a:latin typeface="Calibri" pitchFamily="34" charset="0"/>
              </a:rPr>
              <a:t>联大</a:t>
            </a:r>
          </a:p>
        </p:txBody>
      </p:sp>
      <p:sp>
        <p:nvSpPr>
          <p:cNvPr id="4" name="TextBox 7"/>
          <p:cNvSpPr txBox="1">
            <a:spLocks noChangeArrowheads="1"/>
          </p:cNvSpPr>
          <p:nvPr/>
        </p:nvSpPr>
        <p:spPr bwMode="auto">
          <a:xfrm>
            <a:off x="7958138" y="923925"/>
            <a:ext cx="1458912"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国际安全</a:t>
            </a:r>
          </a:p>
        </p:txBody>
      </p:sp>
      <p:sp>
        <p:nvSpPr>
          <p:cNvPr id="10" name="TextBox 7"/>
          <p:cNvSpPr txBox="1">
            <a:spLocks noChangeArrowheads="1"/>
          </p:cNvSpPr>
          <p:nvPr/>
        </p:nvSpPr>
        <p:spPr bwMode="auto">
          <a:xfrm>
            <a:off x="2906713" y="3557588"/>
            <a:ext cx="2735262"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非常任理事国</a:t>
            </a:r>
            <a:endParaRPr lang="zh-CN" sz="2400" b="1">
              <a:solidFill>
                <a:srgbClr val="FF0000"/>
              </a:solidFill>
              <a:latin typeface="Calibri" pitchFamily="34" charset="0"/>
            </a:endParaRPr>
          </a:p>
        </p:txBody>
      </p:sp>
      <p:sp>
        <p:nvSpPr>
          <p:cNvPr id="11" name="TextBox 7"/>
          <p:cNvSpPr txBox="1">
            <a:spLocks noChangeArrowheads="1"/>
          </p:cNvSpPr>
          <p:nvPr/>
        </p:nvSpPr>
        <p:spPr bwMode="auto">
          <a:xfrm>
            <a:off x="423863" y="3557588"/>
            <a:ext cx="1925637"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常任理事国</a:t>
            </a:r>
            <a:endParaRPr lang="en-US" altLang="zh-CN" sz="2400" b="1">
              <a:solidFill>
                <a:srgbClr val="FF0000"/>
              </a:solidFill>
              <a:latin typeface="Calibri" pitchFamily="34" charset="0"/>
            </a:endParaRPr>
          </a:p>
        </p:txBody>
      </p:sp>
      <p:sp>
        <p:nvSpPr>
          <p:cNvPr id="16" name="TextBox 5"/>
          <p:cNvSpPr txBox="1">
            <a:spLocks noChangeArrowheads="1"/>
          </p:cNvSpPr>
          <p:nvPr/>
        </p:nvSpPr>
        <p:spPr bwMode="auto">
          <a:xfrm>
            <a:off x="7958138" y="2833688"/>
            <a:ext cx="1531937" cy="398462"/>
          </a:xfrm>
          <a:prstGeom prst="rect">
            <a:avLst/>
          </a:prstGeom>
          <a:noFill/>
          <a:ln w="9525">
            <a:noFill/>
            <a:miter lim="800000"/>
            <a:headEnd/>
            <a:tailEnd/>
          </a:ln>
        </p:spPr>
        <p:txBody>
          <a:bodyPr>
            <a:spAutoFit/>
          </a:bodyPr>
          <a:lstStyle/>
          <a:p>
            <a:r>
              <a:rPr lang="zh-CN" altLang="en-US" sz="2000" b="1">
                <a:solidFill>
                  <a:srgbClr val="FF0000"/>
                </a:solidFill>
                <a:latin typeface="Calibri" pitchFamily="34" charset="0"/>
              </a:rPr>
              <a:t>和平与安全</a:t>
            </a:r>
          </a:p>
        </p:txBody>
      </p:sp>
      <p:sp>
        <p:nvSpPr>
          <p:cNvPr id="2" name="TextBox 5"/>
          <p:cNvSpPr txBox="1">
            <a:spLocks noChangeArrowheads="1"/>
          </p:cNvSpPr>
          <p:nvPr/>
        </p:nvSpPr>
        <p:spPr bwMode="auto">
          <a:xfrm>
            <a:off x="1135063" y="3913188"/>
            <a:ext cx="1216025"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安理会</a:t>
            </a:r>
          </a:p>
        </p:txBody>
      </p:sp>
      <p:sp>
        <p:nvSpPr>
          <p:cNvPr id="5" name="TextBox 5"/>
          <p:cNvSpPr txBox="1">
            <a:spLocks noChangeArrowheads="1"/>
          </p:cNvSpPr>
          <p:nvPr/>
        </p:nvSpPr>
        <p:spPr bwMode="auto">
          <a:xfrm>
            <a:off x="5114925" y="3198813"/>
            <a:ext cx="1158875"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俄罗斯</a:t>
            </a:r>
          </a:p>
        </p:txBody>
      </p:sp>
      <p:sp>
        <p:nvSpPr>
          <p:cNvPr id="7" name="TextBox 5"/>
          <p:cNvSpPr txBox="1">
            <a:spLocks noChangeArrowheads="1"/>
          </p:cNvSpPr>
          <p:nvPr/>
        </p:nvSpPr>
        <p:spPr bwMode="auto">
          <a:xfrm>
            <a:off x="6832600" y="5432425"/>
            <a:ext cx="250825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国际和平与安全</a:t>
            </a:r>
          </a:p>
        </p:txBody>
      </p:sp>
      <p:sp>
        <p:nvSpPr>
          <p:cNvPr id="12" name="TextBox 5"/>
          <p:cNvSpPr txBox="1">
            <a:spLocks noChangeArrowheads="1"/>
          </p:cNvSpPr>
          <p:nvPr/>
        </p:nvSpPr>
        <p:spPr bwMode="auto">
          <a:xfrm>
            <a:off x="7851775" y="3557588"/>
            <a:ext cx="1243013"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否决权</a:t>
            </a:r>
          </a:p>
        </p:txBody>
      </p:sp>
      <p:sp>
        <p:nvSpPr>
          <p:cNvPr id="14" name="TextBox 5"/>
          <p:cNvSpPr txBox="1">
            <a:spLocks noChangeArrowheads="1"/>
          </p:cNvSpPr>
          <p:nvPr/>
        </p:nvSpPr>
        <p:spPr bwMode="auto">
          <a:xfrm>
            <a:off x="2071688" y="1316038"/>
            <a:ext cx="936625"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1945</a:t>
            </a:r>
          </a:p>
        </p:txBody>
      </p:sp>
      <p:sp>
        <p:nvSpPr>
          <p:cNvPr id="15" name="TextBox 5"/>
          <p:cNvSpPr txBox="1">
            <a:spLocks noChangeArrowheads="1"/>
          </p:cNvSpPr>
          <p:nvPr/>
        </p:nvSpPr>
        <p:spPr bwMode="auto">
          <a:xfrm>
            <a:off x="2705100" y="2152650"/>
            <a:ext cx="175895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安全理事会</a:t>
            </a:r>
          </a:p>
        </p:txBody>
      </p:sp>
      <p:sp>
        <p:nvSpPr>
          <p:cNvPr id="21" name="TextBox 5"/>
          <p:cNvSpPr txBox="1">
            <a:spLocks noChangeArrowheads="1"/>
          </p:cNvSpPr>
          <p:nvPr/>
        </p:nvSpPr>
        <p:spPr bwMode="auto">
          <a:xfrm>
            <a:off x="3282950" y="1692275"/>
            <a:ext cx="1474788" cy="460375"/>
          </a:xfrm>
          <a:prstGeom prst="rect">
            <a:avLst/>
          </a:prstGeom>
          <a:noFill/>
          <a:ln w="9525">
            <a:noFill/>
            <a:miter lim="800000"/>
            <a:headEnd/>
            <a:tailEnd/>
          </a:ln>
        </p:spPr>
        <p:txBody>
          <a:bodyPr>
            <a:spAutoFit/>
          </a:bodyPr>
          <a:lstStyle/>
          <a:p>
            <a:r>
              <a:rPr lang="zh-CN" sz="2400" b="1">
                <a:solidFill>
                  <a:srgbClr val="FF0000"/>
                </a:solidFill>
                <a:latin typeface="Calibri" pitchFamily="34" charset="0"/>
              </a:rPr>
              <a:t>美国纽约</a:t>
            </a:r>
          </a:p>
        </p:txBody>
      </p:sp>
    </p:spTree>
    <p:extLst>
      <p:ext uri="{BB962C8B-B14F-4D97-AF65-F5344CB8AC3E}">
        <p14:creationId xmlns:p14="http://schemas.microsoft.com/office/powerpoint/2010/main" val="1749851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additive="base">
                                        <p:cTn id="73" dur="500" fill="hold"/>
                                        <p:tgtEl>
                                          <p:spTgt spid="2"/>
                                        </p:tgtEl>
                                        <p:attrNameLst>
                                          <p:attrName>ppt_x</p:attrName>
                                        </p:attrNameLst>
                                      </p:cBhvr>
                                      <p:tavLst>
                                        <p:tav tm="0">
                                          <p:val>
                                            <p:strVal val="#ppt_x"/>
                                          </p:val>
                                        </p:tav>
                                        <p:tav tm="100000">
                                          <p:val>
                                            <p:strVal val="#ppt_x"/>
                                          </p:val>
                                        </p:tav>
                                      </p:tavLst>
                                    </p:anim>
                                    <p:anim calcmode="lin" valueType="num">
                                      <p:cBhvr additive="base">
                                        <p:cTn id="7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500" fill="hold"/>
                                        <p:tgtEl>
                                          <p:spTgt spid="7"/>
                                        </p:tgtEl>
                                        <p:attrNameLst>
                                          <p:attrName>ppt_x</p:attrName>
                                        </p:attrNameLst>
                                      </p:cBhvr>
                                      <p:tavLst>
                                        <p:tav tm="0">
                                          <p:val>
                                            <p:strVal val="#ppt_x"/>
                                          </p:val>
                                        </p:tav>
                                        <p:tav tm="100000">
                                          <p:val>
                                            <p:strVal val="#ppt_x"/>
                                          </p:val>
                                        </p:tav>
                                      </p:tavLst>
                                    </p:anim>
                                    <p:anim calcmode="lin" valueType="num">
                                      <p:cBhvr additive="base">
                                        <p:cTn id="9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8" grpId="0"/>
      <p:bldP spid="19" grpId="0"/>
      <p:bldP spid="4" grpId="0"/>
      <p:bldP spid="10" grpId="0"/>
      <p:bldP spid="11" grpId="0"/>
      <p:bldP spid="16" grpId="0"/>
      <p:bldP spid="2" grpId="0"/>
      <p:bldP spid="5" grpId="0"/>
      <p:bldP spid="7" grpId="0"/>
      <p:bldP spid="12" grpId="0"/>
      <p:bldP spid="14" grpId="0"/>
      <p:bldP spid="15"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图片 1" descr="u=4133032754,3894822876&amp;fm=27&amp;gp=0"/>
          <p:cNvPicPr>
            <a:picLocks noChangeAspect="1"/>
          </p:cNvPicPr>
          <p:nvPr/>
        </p:nvPicPr>
        <p:blipFill>
          <a:blip r:embed="rId2"/>
          <a:srcRect/>
          <a:stretch>
            <a:fillRect/>
          </a:stretch>
        </p:blipFill>
        <p:spPr bwMode="auto">
          <a:xfrm>
            <a:off x="-6350" y="-22225"/>
            <a:ext cx="9156700" cy="6902450"/>
          </a:xfrm>
          <a:prstGeom prst="rect">
            <a:avLst/>
          </a:prstGeom>
          <a:noFill/>
          <a:ln w="9525">
            <a:noFill/>
            <a:miter lim="800000"/>
            <a:headEnd/>
            <a:tailEnd/>
          </a:ln>
        </p:spPr>
      </p:pic>
      <p:sp>
        <p:nvSpPr>
          <p:cNvPr id="6" name="文本框 5"/>
          <p:cNvSpPr txBox="1">
            <a:spLocks noChangeArrowheads="1"/>
          </p:cNvSpPr>
          <p:nvPr/>
        </p:nvSpPr>
        <p:spPr bwMode="auto">
          <a:xfrm>
            <a:off x="-6350" y="304800"/>
            <a:ext cx="9285288" cy="5260975"/>
          </a:xfrm>
          <a:prstGeom prst="rect">
            <a:avLst/>
          </a:prstGeom>
          <a:noFill/>
          <a:ln w="9525">
            <a:noFill/>
            <a:miter lim="800000"/>
            <a:headEnd/>
            <a:tailEnd/>
          </a:ln>
        </p:spPr>
        <p:txBody>
          <a:bodyPr wrap="none">
            <a:spAutoFit/>
          </a:bodyPr>
          <a:lstStyle/>
          <a:p>
            <a:r>
              <a:rPr lang="zh-CN" altLang="zh-CN" sz="2400">
                <a:latin typeface="Calibri" pitchFamily="34" charset="0"/>
                <a:sym typeface="+mn-ea"/>
              </a:rPr>
              <a:t>知识点二　经济全球化与世界贸易组织</a:t>
            </a:r>
          </a:p>
          <a:p>
            <a:r>
              <a:rPr lang="zh-CN" altLang="zh-CN" sz="2400">
                <a:latin typeface="Calibri" pitchFamily="34" charset="0"/>
                <a:sym typeface="+mn-ea"/>
              </a:rPr>
              <a:t>4．20世纪八九十年代以来，世界局势趋于</a:t>
            </a:r>
            <a:r>
              <a:rPr lang="zh-CN" altLang="zh-CN" sz="2400" u="sng">
                <a:latin typeface="Calibri" pitchFamily="34" charset="0"/>
                <a:sym typeface="+mn-ea"/>
              </a:rPr>
              <a:t>             </a:t>
            </a:r>
            <a:r>
              <a:rPr lang="zh-CN" altLang="zh-CN" sz="2400">
                <a:latin typeface="Calibri" pitchFamily="34" charset="0"/>
                <a:sym typeface="+mn-ea"/>
              </a:rPr>
              <a:t>， </a:t>
            </a:r>
            <a:r>
              <a:rPr lang="zh-CN" altLang="zh-CN" sz="2400" u="sng">
                <a:latin typeface="Calibri" pitchFamily="34" charset="0"/>
                <a:sym typeface="+mn-ea"/>
              </a:rPr>
              <a:t>                         </a:t>
            </a:r>
            <a:r>
              <a:rPr lang="zh-CN" altLang="zh-CN" sz="2400">
                <a:latin typeface="Calibri" pitchFamily="34" charset="0"/>
                <a:sym typeface="+mn-ea"/>
              </a:rPr>
              <a:t>成</a:t>
            </a:r>
          </a:p>
          <a:p>
            <a:r>
              <a:rPr lang="zh-CN" altLang="zh-CN" sz="2400">
                <a:latin typeface="Calibri" pitchFamily="34" charset="0"/>
                <a:sym typeface="+mn-ea"/>
              </a:rPr>
              <a:t>为时代主题。国家之间的经济联系日益紧密，</a:t>
            </a:r>
            <a:r>
              <a:rPr lang="zh-CN" altLang="zh-CN" sz="2400" u="sng">
                <a:latin typeface="Calibri" pitchFamily="34" charset="0"/>
                <a:sym typeface="+mn-ea"/>
              </a:rPr>
              <a:t>                                </a:t>
            </a:r>
            <a:r>
              <a:rPr lang="zh-CN" altLang="zh-CN" sz="2400">
                <a:latin typeface="Calibri" pitchFamily="34" charset="0"/>
                <a:sym typeface="+mn-ea"/>
              </a:rPr>
              <a:t>的趋</a:t>
            </a:r>
          </a:p>
          <a:p>
            <a:r>
              <a:rPr lang="zh-CN" altLang="zh-CN" sz="2400">
                <a:latin typeface="Calibri" pitchFamily="34" charset="0"/>
                <a:sym typeface="+mn-ea"/>
              </a:rPr>
              <a:t>势加强。</a:t>
            </a:r>
          </a:p>
          <a:p>
            <a:r>
              <a:rPr lang="zh-CN" altLang="zh-CN" sz="2400">
                <a:latin typeface="Calibri" pitchFamily="34" charset="0"/>
                <a:sym typeface="+mn-ea"/>
              </a:rPr>
              <a:t>5．在经济全球化背景下，国际</a:t>
            </a:r>
            <a:r>
              <a:rPr lang="zh-CN" altLang="zh-CN" sz="2400" u="sng">
                <a:latin typeface="Calibri" pitchFamily="34" charset="0"/>
                <a:sym typeface="+mn-ea"/>
              </a:rPr>
              <a:t>                  </a:t>
            </a:r>
            <a:r>
              <a:rPr lang="zh-CN" altLang="zh-CN" sz="2400">
                <a:latin typeface="Calibri" pitchFamily="34" charset="0"/>
                <a:sym typeface="+mn-ea"/>
              </a:rPr>
              <a:t>和国际</a:t>
            </a:r>
            <a:r>
              <a:rPr lang="zh-CN" altLang="zh-CN" sz="2400" u="sng">
                <a:latin typeface="Calibri" pitchFamily="34" charset="0"/>
                <a:sym typeface="+mn-ea"/>
              </a:rPr>
              <a:t>                    </a:t>
            </a:r>
            <a:r>
              <a:rPr lang="zh-CN" altLang="zh-CN" sz="2400">
                <a:latin typeface="Calibri" pitchFamily="34" charset="0"/>
                <a:sym typeface="+mn-ea"/>
              </a:rPr>
              <a:t>迅速增</a:t>
            </a:r>
          </a:p>
          <a:p>
            <a:r>
              <a:rPr lang="zh-CN" altLang="zh-CN" sz="2400">
                <a:latin typeface="Calibri" pitchFamily="34" charset="0"/>
                <a:sym typeface="+mn-ea"/>
              </a:rPr>
              <a:t>长，</a:t>
            </a:r>
            <a:r>
              <a:rPr lang="zh-CN" altLang="zh-CN" sz="2400" u="sng">
                <a:latin typeface="Calibri" pitchFamily="34" charset="0"/>
                <a:sym typeface="+mn-ea"/>
              </a:rPr>
              <a:t>                       </a:t>
            </a:r>
            <a:r>
              <a:rPr lang="zh-CN" altLang="zh-CN" sz="2400">
                <a:latin typeface="Calibri" pitchFamily="34" charset="0"/>
                <a:sym typeface="+mn-ea"/>
              </a:rPr>
              <a:t>的影响日益增大，</a:t>
            </a:r>
            <a:r>
              <a:rPr lang="zh-CN" altLang="zh-CN" sz="2400" u="sng">
                <a:latin typeface="Calibri" pitchFamily="34" charset="0"/>
                <a:sym typeface="+mn-ea"/>
              </a:rPr>
              <a:t>                         </a:t>
            </a:r>
            <a:r>
              <a:rPr lang="zh-CN" altLang="zh-CN" sz="2400">
                <a:latin typeface="Calibri" pitchFamily="34" charset="0"/>
                <a:sym typeface="+mn-ea"/>
              </a:rPr>
              <a:t>的全球化趋势加</a:t>
            </a:r>
          </a:p>
          <a:p>
            <a:r>
              <a:rPr lang="zh-CN" altLang="zh-CN" sz="2400">
                <a:latin typeface="Calibri" pitchFamily="34" charset="0"/>
                <a:sym typeface="+mn-ea"/>
              </a:rPr>
              <a:t>快。</a:t>
            </a:r>
            <a:r>
              <a:rPr lang="zh-CN" altLang="zh-CN" sz="2400" u="sng">
                <a:latin typeface="Calibri" pitchFamily="34" charset="0"/>
                <a:sym typeface="+mn-ea"/>
              </a:rPr>
              <a:t>           </a:t>
            </a:r>
            <a:r>
              <a:rPr lang="zh-CN" altLang="zh-CN" sz="2400">
                <a:latin typeface="Calibri" pitchFamily="34" charset="0"/>
                <a:sym typeface="+mn-ea"/>
              </a:rPr>
              <a:t>年____月____日，世界贸易组织正式成立。</a:t>
            </a:r>
          </a:p>
          <a:p>
            <a:r>
              <a:rPr lang="zh-CN" altLang="zh-CN" sz="2400">
                <a:latin typeface="Calibri" pitchFamily="34" charset="0"/>
                <a:sym typeface="+mn-ea"/>
              </a:rPr>
              <a:t>6．世界贸易组织的宗旨，是以非歧视性、</a:t>
            </a:r>
            <a:r>
              <a:rPr lang="zh-CN" altLang="zh-CN" sz="2400" u="sng">
                <a:latin typeface="Calibri" pitchFamily="34" charset="0"/>
                <a:sym typeface="+mn-ea"/>
              </a:rPr>
              <a:t>             </a:t>
            </a:r>
            <a:r>
              <a:rPr lang="zh-CN" altLang="zh-CN" sz="2400">
                <a:latin typeface="Calibri" pitchFamily="34" charset="0"/>
                <a:sym typeface="+mn-ea"/>
              </a:rPr>
              <a:t> 、</a:t>
            </a:r>
            <a:r>
              <a:rPr lang="zh-CN" altLang="zh-CN" sz="2400" u="sng">
                <a:latin typeface="Calibri" pitchFamily="34" charset="0"/>
                <a:sym typeface="+mn-ea"/>
              </a:rPr>
              <a:t>              </a:t>
            </a:r>
            <a:r>
              <a:rPr lang="zh-CN" altLang="zh-CN" sz="2400">
                <a:latin typeface="Calibri" pitchFamily="34" charset="0"/>
                <a:sym typeface="+mn-ea"/>
              </a:rPr>
              <a:t>为原则，</a:t>
            </a:r>
          </a:p>
          <a:p>
            <a:r>
              <a:rPr lang="zh-CN" altLang="zh-CN" sz="2400">
                <a:latin typeface="Calibri" pitchFamily="34" charset="0"/>
                <a:sym typeface="+mn-ea"/>
              </a:rPr>
              <a:t>促进全球贸易和经济发展，保证就业、收入与需求的增长，提高人</a:t>
            </a:r>
          </a:p>
          <a:p>
            <a:r>
              <a:rPr lang="zh-CN" altLang="zh-CN" sz="2400">
                <a:latin typeface="Calibri" pitchFamily="34" charset="0"/>
                <a:sym typeface="+mn-ea"/>
              </a:rPr>
              <a:t>类 </a:t>
            </a:r>
            <a:r>
              <a:rPr lang="zh-CN" altLang="zh-CN" sz="2400" u="sng">
                <a:latin typeface="Calibri" pitchFamily="34" charset="0"/>
                <a:sym typeface="+mn-ea"/>
              </a:rPr>
              <a:t>                   </a:t>
            </a:r>
            <a:r>
              <a:rPr lang="zh-CN" altLang="zh-CN" sz="2400">
                <a:latin typeface="Calibri" pitchFamily="34" charset="0"/>
                <a:sym typeface="+mn-ea"/>
              </a:rPr>
              <a:t>。其职能主要是制定和规范 </a:t>
            </a:r>
            <a:r>
              <a:rPr lang="zh-CN" altLang="zh-CN" sz="2400" u="sng">
                <a:latin typeface="Calibri" pitchFamily="34" charset="0"/>
                <a:sym typeface="+mn-ea"/>
              </a:rPr>
              <a:t>                            </a:t>
            </a:r>
            <a:r>
              <a:rPr lang="zh-CN" altLang="zh-CN" sz="2400">
                <a:latin typeface="Calibri" pitchFamily="34" charset="0"/>
                <a:sym typeface="+mn-ea"/>
              </a:rPr>
              <a:t>协定、组</a:t>
            </a:r>
          </a:p>
          <a:p>
            <a:r>
              <a:rPr lang="zh-CN" altLang="zh-CN" sz="2400">
                <a:latin typeface="Calibri" pitchFamily="34" charset="0"/>
                <a:sym typeface="+mn-ea"/>
              </a:rPr>
              <a:t>织</a:t>
            </a:r>
            <a:r>
              <a:rPr lang="zh-CN" altLang="zh-CN" sz="2400" u="sng">
                <a:latin typeface="Calibri" pitchFamily="34" charset="0"/>
                <a:sym typeface="+mn-ea"/>
              </a:rPr>
              <a:t>                        </a:t>
            </a:r>
            <a:r>
              <a:rPr lang="zh-CN" altLang="zh-CN" sz="2400">
                <a:latin typeface="Calibri" pitchFamily="34" charset="0"/>
                <a:sym typeface="+mn-ea"/>
              </a:rPr>
              <a:t>、</a:t>
            </a:r>
            <a:r>
              <a:rPr lang="zh-CN" altLang="zh-CN" sz="2400" u="sng">
                <a:latin typeface="Calibri" pitchFamily="34" charset="0"/>
                <a:sym typeface="+mn-ea"/>
              </a:rPr>
              <a:t>                                 </a:t>
            </a:r>
            <a:r>
              <a:rPr lang="zh-CN" altLang="zh-CN" sz="2400">
                <a:latin typeface="Calibri" pitchFamily="34" charset="0"/>
                <a:sym typeface="+mn-ea"/>
              </a:rPr>
              <a:t>等。</a:t>
            </a:r>
          </a:p>
          <a:p>
            <a:r>
              <a:rPr lang="zh-CN" altLang="zh-CN" sz="2400">
                <a:latin typeface="Calibri" pitchFamily="34" charset="0"/>
                <a:sym typeface="+mn-ea"/>
              </a:rPr>
              <a:t>7．世界贸易组织成立后，成为最有影响力的国际组织之一，它</a:t>
            </a:r>
          </a:p>
          <a:p>
            <a:r>
              <a:rPr lang="zh-CN" altLang="zh-CN" sz="2400">
                <a:latin typeface="Calibri" pitchFamily="34" charset="0"/>
                <a:sym typeface="+mn-ea"/>
              </a:rPr>
              <a:t>与 </a:t>
            </a:r>
            <a:r>
              <a:rPr lang="zh-CN" altLang="zh-CN" sz="2400" u="sng">
                <a:latin typeface="Calibri" pitchFamily="34" charset="0"/>
                <a:sym typeface="+mn-ea"/>
              </a:rPr>
              <a:t>                  </a:t>
            </a:r>
            <a:r>
              <a:rPr lang="zh-CN" altLang="zh-CN" sz="2400">
                <a:latin typeface="Calibri" pitchFamily="34" charset="0"/>
                <a:sym typeface="+mn-ea"/>
              </a:rPr>
              <a:t>一起成为支撑、协调世界经济和政治的</a:t>
            </a:r>
            <a:r>
              <a:rPr lang="zh-CN" altLang="zh-CN" sz="2400" u="sng">
                <a:latin typeface="Calibri" pitchFamily="34" charset="0"/>
                <a:sym typeface="+mn-ea"/>
              </a:rPr>
              <a:t>                            </a:t>
            </a:r>
            <a:r>
              <a:rPr lang="zh-CN" altLang="zh-CN" sz="2400">
                <a:latin typeface="Calibri" pitchFamily="34" charset="0"/>
                <a:sym typeface="+mn-ea"/>
              </a:rPr>
              <a:t>，</a:t>
            </a:r>
          </a:p>
          <a:p>
            <a:r>
              <a:rPr lang="zh-CN" altLang="zh-CN" sz="2400">
                <a:latin typeface="Calibri" pitchFamily="34" charset="0"/>
                <a:sym typeface="+mn-ea"/>
              </a:rPr>
              <a:t>推动着世界的</a:t>
            </a:r>
            <a:r>
              <a:rPr lang="zh-CN" altLang="zh-CN" sz="2400" u="sng">
                <a:latin typeface="Calibri" pitchFamily="34" charset="0"/>
                <a:sym typeface="+mn-ea"/>
              </a:rPr>
              <a:t>                         </a:t>
            </a:r>
            <a:r>
              <a:rPr lang="zh-CN" altLang="zh-CN" sz="2400">
                <a:latin typeface="Calibri" pitchFamily="34" charset="0"/>
                <a:sym typeface="+mn-ea"/>
              </a:rPr>
              <a:t>。</a:t>
            </a:r>
          </a:p>
        </p:txBody>
      </p:sp>
      <p:sp>
        <p:nvSpPr>
          <p:cNvPr id="10" name="TextBox 5"/>
          <p:cNvSpPr txBox="1">
            <a:spLocks noChangeArrowheads="1"/>
          </p:cNvSpPr>
          <p:nvPr/>
        </p:nvSpPr>
        <p:spPr bwMode="auto">
          <a:xfrm>
            <a:off x="327025" y="3535363"/>
            <a:ext cx="1408113" cy="460375"/>
          </a:xfrm>
          <a:prstGeom prst="rect">
            <a:avLst/>
          </a:prstGeom>
          <a:noFill/>
          <a:ln w="9525">
            <a:noFill/>
            <a:miter lim="800000"/>
            <a:headEnd/>
            <a:tailEnd/>
          </a:ln>
        </p:spPr>
        <p:txBody>
          <a:bodyPr wrap="none">
            <a:spAutoFit/>
          </a:bodyPr>
          <a:lstStyle/>
          <a:p>
            <a:r>
              <a:rPr lang="zh-CN" altLang="en-US" sz="2400" b="1">
                <a:solidFill>
                  <a:srgbClr val="FF0000"/>
                </a:solidFill>
                <a:latin typeface="Calibri" pitchFamily="34" charset="0"/>
              </a:rPr>
              <a:t>生活水平</a:t>
            </a:r>
          </a:p>
        </p:txBody>
      </p:sp>
      <p:sp>
        <p:nvSpPr>
          <p:cNvPr id="16" name="TextBox 5"/>
          <p:cNvSpPr txBox="1">
            <a:spLocks noChangeArrowheads="1"/>
          </p:cNvSpPr>
          <p:nvPr/>
        </p:nvSpPr>
        <p:spPr bwMode="auto">
          <a:xfrm>
            <a:off x="5578475" y="3535363"/>
            <a:ext cx="141605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多边贸易</a:t>
            </a:r>
          </a:p>
        </p:txBody>
      </p:sp>
      <p:sp>
        <p:nvSpPr>
          <p:cNvPr id="2" name="TextBox 5"/>
          <p:cNvSpPr txBox="1">
            <a:spLocks noChangeArrowheads="1"/>
          </p:cNvSpPr>
          <p:nvPr/>
        </p:nvSpPr>
        <p:spPr bwMode="auto">
          <a:xfrm>
            <a:off x="5818188" y="677863"/>
            <a:ext cx="936625"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缓和</a:t>
            </a:r>
          </a:p>
        </p:txBody>
      </p:sp>
      <p:sp>
        <p:nvSpPr>
          <p:cNvPr id="3" name="TextBox 5"/>
          <p:cNvSpPr txBox="1">
            <a:spLocks noChangeArrowheads="1"/>
          </p:cNvSpPr>
          <p:nvPr/>
        </p:nvSpPr>
        <p:spPr bwMode="auto">
          <a:xfrm>
            <a:off x="6634163" y="1743075"/>
            <a:ext cx="83185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贸易</a:t>
            </a:r>
          </a:p>
        </p:txBody>
      </p:sp>
      <p:sp>
        <p:nvSpPr>
          <p:cNvPr id="4" name="TextBox 5"/>
          <p:cNvSpPr txBox="1">
            <a:spLocks noChangeArrowheads="1"/>
          </p:cNvSpPr>
          <p:nvPr/>
        </p:nvSpPr>
        <p:spPr bwMode="auto">
          <a:xfrm>
            <a:off x="631825" y="2462213"/>
            <a:ext cx="936625"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1995</a:t>
            </a:r>
          </a:p>
        </p:txBody>
      </p:sp>
      <p:sp>
        <p:nvSpPr>
          <p:cNvPr id="5" name="TextBox 5"/>
          <p:cNvSpPr txBox="1">
            <a:spLocks noChangeArrowheads="1"/>
          </p:cNvSpPr>
          <p:nvPr/>
        </p:nvSpPr>
        <p:spPr bwMode="auto">
          <a:xfrm>
            <a:off x="5991225" y="1050925"/>
            <a:ext cx="2347913"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世界经济全球化</a:t>
            </a:r>
          </a:p>
        </p:txBody>
      </p:sp>
      <p:sp>
        <p:nvSpPr>
          <p:cNvPr id="7" name="TextBox 5"/>
          <p:cNvSpPr txBox="1">
            <a:spLocks noChangeArrowheads="1"/>
          </p:cNvSpPr>
          <p:nvPr/>
        </p:nvSpPr>
        <p:spPr bwMode="auto">
          <a:xfrm>
            <a:off x="4824413" y="2078038"/>
            <a:ext cx="156210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生产活动</a:t>
            </a:r>
          </a:p>
        </p:txBody>
      </p:sp>
      <p:sp>
        <p:nvSpPr>
          <p:cNvPr id="8" name="TextBox 5"/>
          <p:cNvSpPr txBox="1">
            <a:spLocks noChangeArrowheads="1"/>
          </p:cNvSpPr>
          <p:nvPr/>
        </p:nvSpPr>
        <p:spPr bwMode="auto">
          <a:xfrm>
            <a:off x="2438400" y="3914775"/>
            <a:ext cx="222885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解决贸易争端</a:t>
            </a:r>
          </a:p>
        </p:txBody>
      </p:sp>
      <p:sp>
        <p:nvSpPr>
          <p:cNvPr id="12" name="TextBox 5"/>
          <p:cNvSpPr txBox="1">
            <a:spLocks noChangeArrowheads="1"/>
          </p:cNvSpPr>
          <p:nvPr/>
        </p:nvSpPr>
        <p:spPr bwMode="auto">
          <a:xfrm>
            <a:off x="339725" y="3914775"/>
            <a:ext cx="1519238"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贸易谈判</a:t>
            </a:r>
          </a:p>
        </p:txBody>
      </p:sp>
      <p:sp>
        <p:nvSpPr>
          <p:cNvPr id="13" name="TextBox 5"/>
          <p:cNvSpPr txBox="1">
            <a:spLocks noChangeArrowheads="1"/>
          </p:cNvSpPr>
          <p:nvPr/>
        </p:nvSpPr>
        <p:spPr bwMode="auto">
          <a:xfrm>
            <a:off x="1841500" y="2462213"/>
            <a:ext cx="596900"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1</a:t>
            </a:r>
          </a:p>
        </p:txBody>
      </p:sp>
      <p:sp>
        <p:nvSpPr>
          <p:cNvPr id="15" name="TextBox 5"/>
          <p:cNvSpPr txBox="1">
            <a:spLocks noChangeArrowheads="1"/>
          </p:cNvSpPr>
          <p:nvPr/>
        </p:nvSpPr>
        <p:spPr bwMode="auto">
          <a:xfrm>
            <a:off x="4337050" y="1743075"/>
            <a:ext cx="811213"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投资</a:t>
            </a:r>
          </a:p>
        </p:txBody>
      </p:sp>
      <p:sp>
        <p:nvSpPr>
          <p:cNvPr id="17" name="TextBox 5"/>
          <p:cNvSpPr txBox="1">
            <a:spLocks noChangeArrowheads="1"/>
          </p:cNvSpPr>
          <p:nvPr/>
        </p:nvSpPr>
        <p:spPr bwMode="auto">
          <a:xfrm>
            <a:off x="2805113" y="2462213"/>
            <a:ext cx="487362"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1</a:t>
            </a:r>
          </a:p>
        </p:txBody>
      </p:sp>
      <p:sp>
        <p:nvSpPr>
          <p:cNvPr id="18" name="TextBox 5"/>
          <p:cNvSpPr txBox="1">
            <a:spLocks noChangeArrowheads="1"/>
          </p:cNvSpPr>
          <p:nvPr/>
        </p:nvSpPr>
        <p:spPr bwMode="auto">
          <a:xfrm>
            <a:off x="5773738" y="2808288"/>
            <a:ext cx="860425"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开放</a:t>
            </a:r>
          </a:p>
        </p:txBody>
      </p:sp>
      <p:sp>
        <p:nvSpPr>
          <p:cNvPr id="20" name="TextBox 5"/>
          <p:cNvSpPr txBox="1">
            <a:spLocks noChangeArrowheads="1"/>
          </p:cNvSpPr>
          <p:nvPr/>
        </p:nvSpPr>
        <p:spPr bwMode="auto">
          <a:xfrm>
            <a:off x="749300" y="2078038"/>
            <a:ext cx="1465263"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跨国公司</a:t>
            </a:r>
          </a:p>
        </p:txBody>
      </p:sp>
      <p:sp>
        <p:nvSpPr>
          <p:cNvPr id="21" name="TextBox 5"/>
          <p:cNvSpPr txBox="1">
            <a:spLocks noChangeArrowheads="1"/>
          </p:cNvSpPr>
          <p:nvPr/>
        </p:nvSpPr>
        <p:spPr bwMode="auto">
          <a:xfrm>
            <a:off x="6965950" y="2808288"/>
            <a:ext cx="84455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公平</a:t>
            </a:r>
          </a:p>
        </p:txBody>
      </p:sp>
      <p:sp>
        <p:nvSpPr>
          <p:cNvPr id="22" name="TextBox 5"/>
          <p:cNvSpPr txBox="1">
            <a:spLocks noChangeArrowheads="1"/>
          </p:cNvSpPr>
          <p:nvPr/>
        </p:nvSpPr>
        <p:spPr bwMode="auto">
          <a:xfrm>
            <a:off x="6902450" y="590550"/>
            <a:ext cx="173990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和平与发展</a:t>
            </a:r>
          </a:p>
        </p:txBody>
      </p:sp>
      <p:sp>
        <p:nvSpPr>
          <p:cNvPr id="9" name="TextBox 5"/>
          <p:cNvSpPr txBox="1">
            <a:spLocks noChangeArrowheads="1"/>
          </p:cNvSpPr>
          <p:nvPr/>
        </p:nvSpPr>
        <p:spPr bwMode="auto">
          <a:xfrm>
            <a:off x="1916113" y="4992688"/>
            <a:ext cx="1879600"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和平与发展</a:t>
            </a:r>
          </a:p>
        </p:txBody>
      </p:sp>
      <p:sp>
        <p:nvSpPr>
          <p:cNvPr id="11" name="TextBox 5"/>
          <p:cNvSpPr txBox="1">
            <a:spLocks noChangeArrowheads="1"/>
          </p:cNvSpPr>
          <p:nvPr/>
        </p:nvSpPr>
        <p:spPr bwMode="auto">
          <a:xfrm>
            <a:off x="498475" y="4618038"/>
            <a:ext cx="1417638"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联合国</a:t>
            </a:r>
          </a:p>
        </p:txBody>
      </p:sp>
      <p:sp>
        <p:nvSpPr>
          <p:cNvPr id="14" name="TextBox 5"/>
          <p:cNvSpPr txBox="1">
            <a:spLocks noChangeArrowheads="1"/>
          </p:cNvSpPr>
          <p:nvPr/>
        </p:nvSpPr>
        <p:spPr bwMode="auto">
          <a:xfrm>
            <a:off x="6902450" y="4618038"/>
            <a:ext cx="1417638" cy="460375"/>
          </a:xfrm>
          <a:prstGeom prst="rect">
            <a:avLst/>
          </a:prstGeom>
          <a:noFill/>
          <a:ln w="9525">
            <a:noFill/>
            <a:miter lim="800000"/>
            <a:headEnd/>
            <a:tailEnd/>
          </a:ln>
        </p:spPr>
        <p:txBody>
          <a:bodyPr>
            <a:spAutoFit/>
          </a:bodyPr>
          <a:lstStyle/>
          <a:p>
            <a:r>
              <a:rPr lang="zh-CN" altLang="en-US" sz="2400" b="1">
                <a:solidFill>
                  <a:srgbClr val="FF0000"/>
                </a:solidFill>
                <a:latin typeface="Calibri" pitchFamily="34" charset="0"/>
              </a:rPr>
              <a:t>两大支柱</a:t>
            </a:r>
          </a:p>
        </p:txBody>
      </p:sp>
    </p:spTree>
    <p:extLst>
      <p:ext uri="{BB962C8B-B14F-4D97-AF65-F5344CB8AC3E}">
        <p14:creationId xmlns:p14="http://schemas.microsoft.com/office/powerpoint/2010/main" val="1962878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ppt_x"/>
                                          </p:val>
                                        </p:tav>
                                        <p:tav tm="100000">
                                          <p:val>
                                            <p:strVal val="#ppt_x"/>
                                          </p:val>
                                        </p:tav>
                                      </p:tavLst>
                                    </p:anim>
                                    <p:anim calcmode="lin" valueType="num">
                                      <p:cBhvr additive="base">
                                        <p:cTn id="2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ppt_x"/>
                                          </p:val>
                                        </p:tav>
                                        <p:tav tm="100000">
                                          <p:val>
                                            <p:strVal val="#ppt_x"/>
                                          </p:val>
                                        </p:tav>
                                      </p:tavLst>
                                    </p:anim>
                                    <p:anim calcmode="lin" valueType="num">
                                      <p:cBhvr additive="base">
                                        <p:cTn id="3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ppt_x"/>
                                          </p:val>
                                        </p:tav>
                                        <p:tav tm="100000">
                                          <p:val>
                                            <p:strVal val="#ppt_x"/>
                                          </p:val>
                                        </p:tav>
                                      </p:tavLst>
                                    </p:anim>
                                    <p:anim calcmode="lin" valueType="num">
                                      <p:cBhvr additive="base">
                                        <p:cTn id="4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500" fill="hold"/>
                                        <p:tgtEl>
                                          <p:spTgt spid="4"/>
                                        </p:tgtEl>
                                        <p:attrNameLst>
                                          <p:attrName>ppt_x</p:attrName>
                                        </p:attrNameLst>
                                      </p:cBhvr>
                                      <p:tavLst>
                                        <p:tav tm="0">
                                          <p:val>
                                            <p:strVal val="#ppt_x"/>
                                          </p:val>
                                        </p:tav>
                                        <p:tav tm="100000">
                                          <p:val>
                                            <p:strVal val="#ppt_x"/>
                                          </p:val>
                                        </p:tav>
                                      </p:tavLst>
                                    </p:anim>
                                    <p:anim calcmode="lin" valueType="num">
                                      <p:cBhvr additive="base">
                                        <p:cTn id="5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fill="hold"/>
                                        <p:tgtEl>
                                          <p:spTgt spid="13"/>
                                        </p:tgtEl>
                                        <p:attrNameLst>
                                          <p:attrName>ppt_x</p:attrName>
                                        </p:attrNameLst>
                                      </p:cBhvr>
                                      <p:tavLst>
                                        <p:tav tm="0">
                                          <p:val>
                                            <p:strVal val="#ppt_x"/>
                                          </p:val>
                                        </p:tav>
                                        <p:tav tm="100000">
                                          <p:val>
                                            <p:strVal val="#ppt_x"/>
                                          </p:val>
                                        </p:tav>
                                      </p:tavLst>
                                    </p:anim>
                                    <p:anim calcmode="lin" valueType="num">
                                      <p:cBhvr additive="base">
                                        <p:cTn id="6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additive="base">
                                        <p:cTn id="68" dur="500" fill="hold"/>
                                        <p:tgtEl>
                                          <p:spTgt spid="17"/>
                                        </p:tgtEl>
                                        <p:attrNameLst>
                                          <p:attrName>ppt_x</p:attrName>
                                        </p:attrNameLst>
                                      </p:cBhvr>
                                      <p:tavLst>
                                        <p:tav tm="0">
                                          <p:val>
                                            <p:strVal val="#ppt_x"/>
                                          </p:val>
                                        </p:tav>
                                        <p:tav tm="100000">
                                          <p:val>
                                            <p:strVal val="#ppt_x"/>
                                          </p:val>
                                        </p:tav>
                                      </p:tavLst>
                                    </p:anim>
                                    <p:anim calcmode="lin" valueType="num">
                                      <p:cBhvr additive="base">
                                        <p:cTn id="6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fill="hold"/>
                                        <p:tgtEl>
                                          <p:spTgt spid="18"/>
                                        </p:tgtEl>
                                        <p:attrNameLst>
                                          <p:attrName>ppt_x</p:attrName>
                                        </p:attrNameLst>
                                      </p:cBhvr>
                                      <p:tavLst>
                                        <p:tav tm="0">
                                          <p:val>
                                            <p:strVal val="#ppt_x"/>
                                          </p:val>
                                        </p:tav>
                                        <p:tav tm="100000">
                                          <p:val>
                                            <p:strVal val="#ppt_x"/>
                                          </p:val>
                                        </p:tav>
                                      </p:tavLst>
                                    </p:anim>
                                    <p:anim calcmode="lin" valueType="num">
                                      <p:cBhvr additive="base">
                                        <p:cTn id="7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ppt_x"/>
                                          </p:val>
                                        </p:tav>
                                        <p:tav tm="100000">
                                          <p:val>
                                            <p:strVal val="#ppt_x"/>
                                          </p:val>
                                        </p:tav>
                                      </p:tavLst>
                                    </p:anim>
                                    <p:anim calcmode="lin" valueType="num">
                                      <p:cBhvr additive="base">
                                        <p:cTn id="8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500" fill="hold"/>
                                        <p:tgtEl>
                                          <p:spTgt spid="10"/>
                                        </p:tgtEl>
                                        <p:attrNameLst>
                                          <p:attrName>ppt_x</p:attrName>
                                        </p:attrNameLst>
                                      </p:cBhvr>
                                      <p:tavLst>
                                        <p:tav tm="0">
                                          <p:val>
                                            <p:strVal val="#ppt_x"/>
                                          </p:val>
                                        </p:tav>
                                        <p:tav tm="100000">
                                          <p:val>
                                            <p:strVal val="#ppt_x"/>
                                          </p:val>
                                        </p:tav>
                                      </p:tavLst>
                                    </p:anim>
                                    <p:anim calcmode="lin" valueType="num">
                                      <p:cBhvr additive="base">
                                        <p:cTn id="8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grpId="0" nodeType="click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500" fill="hold"/>
                                        <p:tgtEl>
                                          <p:spTgt spid="16"/>
                                        </p:tgtEl>
                                        <p:attrNameLst>
                                          <p:attrName>ppt_x</p:attrName>
                                        </p:attrNameLst>
                                      </p:cBhvr>
                                      <p:tavLst>
                                        <p:tav tm="0">
                                          <p:val>
                                            <p:strVal val="#ppt_x"/>
                                          </p:val>
                                        </p:tav>
                                        <p:tav tm="100000">
                                          <p:val>
                                            <p:strVal val="#ppt_x"/>
                                          </p:val>
                                        </p:tav>
                                      </p:tavLst>
                                    </p:anim>
                                    <p:anim calcmode="lin" valueType="num">
                                      <p:cBhvr additive="base">
                                        <p:cTn id="9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 fill="hold"/>
                                        <p:tgtEl>
                                          <p:spTgt spid="12"/>
                                        </p:tgtEl>
                                        <p:attrNameLst>
                                          <p:attrName>ppt_x</p:attrName>
                                        </p:attrNameLst>
                                      </p:cBhvr>
                                      <p:tavLst>
                                        <p:tav tm="0">
                                          <p:val>
                                            <p:strVal val="#ppt_x"/>
                                          </p:val>
                                        </p:tav>
                                        <p:tav tm="100000">
                                          <p:val>
                                            <p:strVal val="#ppt_x"/>
                                          </p:val>
                                        </p:tav>
                                      </p:tavLst>
                                    </p:anim>
                                    <p:anim calcmode="lin" valueType="num">
                                      <p:cBhvr additive="base">
                                        <p:cTn id="9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grpId="0" nodeType="click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500" fill="hold"/>
                                        <p:tgtEl>
                                          <p:spTgt spid="8"/>
                                        </p:tgtEl>
                                        <p:attrNameLst>
                                          <p:attrName>ppt_x</p:attrName>
                                        </p:attrNameLst>
                                      </p:cBhvr>
                                      <p:tavLst>
                                        <p:tav tm="0">
                                          <p:val>
                                            <p:strVal val="#ppt_x"/>
                                          </p:val>
                                        </p:tav>
                                        <p:tav tm="100000">
                                          <p:val>
                                            <p:strVal val="#ppt_x"/>
                                          </p:val>
                                        </p:tav>
                                      </p:tavLst>
                                    </p:anim>
                                    <p:anim calcmode="lin" valueType="num">
                                      <p:cBhvr additive="base">
                                        <p:cTn id="10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 presetClass="entr" presetSubtype="4" fill="hold" grpId="0" nodeType="click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500" fill="hold"/>
                                        <p:tgtEl>
                                          <p:spTgt spid="11"/>
                                        </p:tgtEl>
                                        <p:attrNameLst>
                                          <p:attrName>ppt_x</p:attrName>
                                        </p:attrNameLst>
                                      </p:cBhvr>
                                      <p:tavLst>
                                        <p:tav tm="0">
                                          <p:val>
                                            <p:strVal val="#ppt_x"/>
                                          </p:val>
                                        </p:tav>
                                        <p:tav tm="100000">
                                          <p:val>
                                            <p:strVal val="#ppt_x"/>
                                          </p:val>
                                        </p:tav>
                                      </p:tavLst>
                                    </p:anim>
                                    <p:anim calcmode="lin" valueType="num">
                                      <p:cBhvr additive="base">
                                        <p:cTn id="11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additive="base">
                                        <p:cTn id="116" dur="500" fill="hold"/>
                                        <p:tgtEl>
                                          <p:spTgt spid="14"/>
                                        </p:tgtEl>
                                        <p:attrNameLst>
                                          <p:attrName>ppt_x</p:attrName>
                                        </p:attrNameLst>
                                      </p:cBhvr>
                                      <p:tavLst>
                                        <p:tav tm="0">
                                          <p:val>
                                            <p:strVal val="#ppt_x"/>
                                          </p:val>
                                        </p:tav>
                                        <p:tav tm="100000">
                                          <p:val>
                                            <p:strVal val="#ppt_x"/>
                                          </p:val>
                                        </p:tav>
                                      </p:tavLst>
                                    </p:anim>
                                    <p:anim calcmode="lin" valueType="num">
                                      <p:cBhvr additive="base">
                                        <p:cTn id="11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4" fill="hold" grpId="0" nodeType="click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500" fill="hold"/>
                                        <p:tgtEl>
                                          <p:spTgt spid="9"/>
                                        </p:tgtEl>
                                        <p:attrNameLst>
                                          <p:attrName>ppt_x</p:attrName>
                                        </p:attrNameLst>
                                      </p:cBhvr>
                                      <p:tavLst>
                                        <p:tav tm="0">
                                          <p:val>
                                            <p:strVal val="#ppt_x"/>
                                          </p:val>
                                        </p:tav>
                                        <p:tav tm="100000">
                                          <p:val>
                                            <p:strVal val="#ppt_x"/>
                                          </p:val>
                                        </p:tav>
                                      </p:tavLst>
                                    </p:anim>
                                    <p:anim calcmode="lin" valueType="num">
                                      <p:cBhvr additive="base">
                                        <p:cTn id="1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6" grpId="0"/>
      <p:bldP spid="2" grpId="0"/>
      <p:bldP spid="3" grpId="0"/>
      <p:bldP spid="4" grpId="0"/>
      <p:bldP spid="5" grpId="0"/>
      <p:bldP spid="7" grpId="0"/>
      <p:bldP spid="8" grpId="0"/>
      <p:bldP spid="12" grpId="0"/>
      <p:bldP spid="13" grpId="0"/>
      <p:bldP spid="15" grpId="0"/>
      <p:bldP spid="17" grpId="0"/>
      <p:bldP spid="18" grpId="0"/>
      <p:bldP spid="20" grpId="0"/>
      <p:bldP spid="21" grpId="0"/>
      <p:bldP spid="22" grpId="0"/>
      <p:bldP spid="9" grpId="0"/>
      <p:bldP spid="11"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图片 1" descr="u=4133032754,3894822876&amp;fm=27&amp;gp=0"/>
          <p:cNvPicPr>
            <a:picLocks noChangeAspect="1"/>
          </p:cNvPicPr>
          <p:nvPr/>
        </p:nvPicPr>
        <p:blipFill>
          <a:blip r:embed="rId3"/>
          <a:srcRect/>
          <a:stretch>
            <a:fillRect/>
          </a:stretch>
        </p:blipFill>
        <p:spPr bwMode="auto">
          <a:xfrm>
            <a:off x="-7938" y="-22225"/>
            <a:ext cx="9158288" cy="6902450"/>
          </a:xfrm>
          <a:prstGeom prst="rect">
            <a:avLst/>
          </a:prstGeom>
          <a:noFill/>
          <a:ln w="9525">
            <a:noFill/>
            <a:miter lim="800000"/>
            <a:headEnd/>
            <a:tailEnd/>
          </a:ln>
        </p:spPr>
      </p:pic>
      <p:sp>
        <p:nvSpPr>
          <p:cNvPr id="3" name="文本框 2"/>
          <p:cNvSpPr txBox="1">
            <a:spLocks noChangeArrowheads="1"/>
          </p:cNvSpPr>
          <p:nvPr/>
        </p:nvSpPr>
        <p:spPr bwMode="auto">
          <a:xfrm>
            <a:off x="3532188" y="60325"/>
            <a:ext cx="2019300" cy="644525"/>
          </a:xfrm>
          <a:prstGeom prst="rect">
            <a:avLst/>
          </a:prstGeom>
          <a:noFill/>
          <a:ln w="9525">
            <a:noFill/>
            <a:miter lim="800000"/>
            <a:headEnd/>
            <a:tailEnd/>
          </a:ln>
        </p:spPr>
        <p:txBody>
          <a:bodyPr wrap="none">
            <a:spAutoFit/>
          </a:bodyPr>
          <a:lstStyle/>
          <a:p>
            <a:r>
              <a:rPr lang="zh-CN" altLang="en-US" sz="3600" b="1">
                <a:solidFill>
                  <a:srgbClr val="FF0000"/>
                </a:solidFill>
                <a:latin typeface="Calibri" pitchFamily="34" charset="0"/>
              </a:rPr>
              <a:t>合作探究</a:t>
            </a:r>
          </a:p>
        </p:txBody>
      </p:sp>
      <p:pic>
        <p:nvPicPr>
          <p:cNvPr id="22531" name="图片 7"/>
          <p:cNvPicPr>
            <a:picLocks noChangeAspect="1" noChangeArrowheads="1"/>
          </p:cNvPicPr>
          <p:nvPr/>
        </p:nvPicPr>
        <p:blipFill>
          <a:blip r:embed="rId4"/>
          <a:srcRect/>
          <a:stretch>
            <a:fillRect/>
          </a:stretch>
        </p:blipFill>
        <p:spPr bwMode="auto">
          <a:xfrm>
            <a:off x="2032000" y="2676525"/>
            <a:ext cx="19050" cy="12700"/>
          </a:xfrm>
          <a:prstGeom prst="rect">
            <a:avLst/>
          </a:prstGeom>
          <a:noFill/>
          <a:ln w="9525">
            <a:noFill/>
            <a:miter lim="800000"/>
            <a:headEnd/>
            <a:tailEnd/>
          </a:ln>
        </p:spPr>
      </p:pic>
      <p:sp>
        <p:nvSpPr>
          <p:cNvPr id="100" name="文本框 99"/>
          <p:cNvSpPr txBox="1">
            <a:spLocks noChangeArrowheads="1"/>
          </p:cNvSpPr>
          <p:nvPr/>
        </p:nvSpPr>
        <p:spPr bwMode="auto">
          <a:xfrm>
            <a:off x="238125" y="636588"/>
            <a:ext cx="8702675" cy="3784600"/>
          </a:xfrm>
          <a:prstGeom prst="rect">
            <a:avLst/>
          </a:prstGeom>
          <a:noFill/>
          <a:ln w="9525">
            <a:noFill/>
            <a:miter lim="800000"/>
            <a:headEnd/>
            <a:tailEnd/>
          </a:ln>
        </p:spPr>
        <p:txBody>
          <a:bodyPr>
            <a:spAutoFit/>
          </a:bodyPr>
          <a:lstStyle/>
          <a:p>
            <a:r>
              <a:rPr lang="zh-CN" sz="2400"/>
              <a:t>目标导学一：联合国与国际安全</a:t>
            </a:r>
          </a:p>
          <a:p>
            <a:r>
              <a:rPr lang="zh-CN" altLang="zh-CN" sz="2400"/>
              <a:t>1.</a:t>
            </a:r>
            <a:r>
              <a:rPr lang="zh-CN" sz="2400"/>
              <a:t>阅读教材和图文资料，了解联合国的建立与机构设置。</a:t>
            </a:r>
          </a:p>
          <a:p>
            <a:endParaRPr lang="zh-CN" sz="2400"/>
          </a:p>
          <a:p>
            <a:endParaRPr lang="zh-CN" sz="2400"/>
          </a:p>
          <a:p>
            <a:endParaRPr lang="zh-CN" sz="2400"/>
          </a:p>
          <a:p>
            <a:endParaRPr lang="zh-CN" sz="2400"/>
          </a:p>
          <a:p>
            <a:endParaRPr lang="zh-CN" sz="2400"/>
          </a:p>
          <a:p>
            <a:r>
              <a:rPr lang="zh-CN" sz="2400"/>
              <a:t>请回答：图片是哪一国际组织的旗帜？这一国际组织成立于何时？该组织由哪些机构组成？</a:t>
            </a:r>
          </a:p>
          <a:p>
            <a:endParaRPr lang="zh-CN" altLang="zh-CN" sz="2400"/>
          </a:p>
        </p:txBody>
      </p:sp>
      <p:sp>
        <p:nvSpPr>
          <p:cNvPr id="6" name="文本框 5"/>
          <p:cNvSpPr txBox="1">
            <a:spLocks noChangeArrowheads="1"/>
          </p:cNvSpPr>
          <p:nvPr/>
        </p:nvSpPr>
        <p:spPr bwMode="auto">
          <a:xfrm>
            <a:off x="155575" y="4087813"/>
            <a:ext cx="8615363" cy="1200150"/>
          </a:xfrm>
          <a:prstGeom prst="rect">
            <a:avLst/>
          </a:prstGeom>
          <a:noFill/>
          <a:ln w="9525">
            <a:noFill/>
            <a:miter lim="800000"/>
            <a:headEnd/>
            <a:tailEnd/>
          </a:ln>
        </p:spPr>
        <p:txBody>
          <a:bodyPr wrap="none">
            <a:spAutoFit/>
          </a:bodyPr>
          <a:lstStyle/>
          <a:p>
            <a:r>
              <a:rPr lang="zh-CN" altLang="en-US" sz="2400">
                <a:solidFill>
                  <a:srgbClr val="FF0000"/>
                </a:solidFill>
                <a:latin typeface="Calibri" pitchFamily="34" charset="0"/>
              </a:rPr>
              <a:t> </a:t>
            </a:r>
            <a:r>
              <a:rPr lang="zh-CN" sz="2400">
                <a:solidFill>
                  <a:srgbClr val="FF0000"/>
                </a:solidFill>
                <a:sym typeface="+mn-ea"/>
              </a:rPr>
              <a:t>联合国。</a:t>
            </a:r>
            <a:r>
              <a:rPr lang="zh-CN" altLang="zh-CN" sz="2400">
                <a:solidFill>
                  <a:srgbClr val="FF0000"/>
                </a:solidFill>
                <a:sym typeface="+mn-ea"/>
              </a:rPr>
              <a:t>1945</a:t>
            </a:r>
            <a:r>
              <a:rPr lang="zh-CN" sz="2400">
                <a:solidFill>
                  <a:srgbClr val="FF0000"/>
                </a:solidFill>
                <a:sym typeface="+mn-ea"/>
              </a:rPr>
              <a:t>年</a:t>
            </a:r>
            <a:r>
              <a:rPr lang="zh-CN" altLang="zh-CN" sz="2400">
                <a:solidFill>
                  <a:srgbClr val="FF0000"/>
                </a:solidFill>
                <a:sym typeface="+mn-ea"/>
              </a:rPr>
              <a:t>10</a:t>
            </a:r>
            <a:r>
              <a:rPr lang="zh-CN" sz="2400">
                <a:solidFill>
                  <a:srgbClr val="FF0000"/>
                </a:solidFill>
                <a:sym typeface="+mn-ea"/>
              </a:rPr>
              <a:t>月。联合国主要机构有联合国大会、联合国</a:t>
            </a:r>
          </a:p>
          <a:p>
            <a:r>
              <a:rPr lang="zh-CN" sz="2400">
                <a:solidFill>
                  <a:srgbClr val="FF0000"/>
                </a:solidFill>
                <a:sym typeface="+mn-ea"/>
              </a:rPr>
              <a:t>安全理事会、联合国秘书处等。联合国大会简称“联大”，由全体</a:t>
            </a:r>
          </a:p>
          <a:p>
            <a:r>
              <a:rPr lang="zh-CN" sz="2400">
                <a:solidFill>
                  <a:srgbClr val="FF0000"/>
                </a:solidFill>
                <a:sym typeface="+mn-ea"/>
              </a:rPr>
              <a:t>会员国组成，每年举行一届大会。</a:t>
            </a:r>
            <a:endParaRPr lang="zh-CN" altLang="en-US" sz="2400">
              <a:solidFill>
                <a:srgbClr val="FF0000"/>
              </a:solidFill>
              <a:latin typeface="Calibri" pitchFamily="34" charset="0"/>
              <a:sym typeface="+mn-ea"/>
            </a:endParaRPr>
          </a:p>
        </p:txBody>
      </p:sp>
      <p:pic>
        <p:nvPicPr>
          <p:cNvPr id="54" name="图片 33"/>
          <p:cNvPicPr>
            <a:picLocks noChangeAspect="1"/>
          </p:cNvPicPr>
          <p:nvPr/>
        </p:nvPicPr>
        <p:blipFill>
          <a:blip r:embed="rId5"/>
          <a:srcRect/>
          <a:stretch>
            <a:fillRect/>
          </a:stretch>
        </p:blipFill>
        <p:spPr bwMode="auto">
          <a:xfrm>
            <a:off x="2805113" y="1377950"/>
            <a:ext cx="2036762" cy="1790700"/>
          </a:xfrm>
          <a:prstGeom prst="rect">
            <a:avLst/>
          </a:prstGeom>
          <a:noFill/>
          <a:ln w="9525">
            <a:noFill/>
            <a:miter lim="800000"/>
            <a:headEnd/>
            <a:tailEnd/>
          </a:ln>
        </p:spPr>
      </p:pic>
    </p:spTree>
    <p:extLst>
      <p:ext uri="{BB962C8B-B14F-4D97-AF65-F5344CB8AC3E}">
        <p14:creationId xmlns:p14="http://schemas.microsoft.com/office/powerpoint/2010/main" val="264023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checkerboard(across)">
                                      <p:cBhvr>
                                        <p:cTn id="12" dur="500"/>
                                        <p:tgtEl>
                                          <p:spTgt spid="10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checkerboard(across)">
                                      <p:cBhvr>
                                        <p:cTn id="17" dur="500"/>
                                        <p:tgtEl>
                                          <p:spTgt spid="5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0"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图片 1" descr="u=4133032754,3894822876&amp;fm=27&amp;gp=0"/>
          <p:cNvPicPr>
            <a:picLocks noChangeAspect="1"/>
          </p:cNvPicPr>
          <p:nvPr/>
        </p:nvPicPr>
        <p:blipFill>
          <a:blip r:embed="rId2"/>
          <a:srcRect/>
          <a:stretch>
            <a:fillRect/>
          </a:stretch>
        </p:blipFill>
        <p:spPr bwMode="auto">
          <a:xfrm>
            <a:off x="-6350" y="-22225"/>
            <a:ext cx="9158288" cy="6902450"/>
          </a:xfrm>
          <a:prstGeom prst="rect">
            <a:avLst/>
          </a:prstGeom>
          <a:noFill/>
          <a:ln w="9525">
            <a:noFill/>
            <a:miter lim="800000"/>
            <a:headEnd/>
            <a:tailEnd/>
          </a:ln>
        </p:spPr>
      </p:pic>
      <p:pic>
        <p:nvPicPr>
          <p:cNvPr id="7171" name="Picture 5"/>
          <p:cNvPicPr>
            <a:picLocks noChangeAspect="1"/>
          </p:cNvPicPr>
          <p:nvPr/>
        </p:nvPicPr>
        <p:blipFill>
          <a:blip r:embed="rId3"/>
          <a:srcRect/>
          <a:stretch>
            <a:fillRect/>
          </a:stretch>
        </p:blipFill>
        <p:spPr bwMode="auto">
          <a:xfrm>
            <a:off x="2636838" y="368300"/>
            <a:ext cx="3463925" cy="3011488"/>
          </a:xfrm>
          <a:prstGeom prst="rect">
            <a:avLst/>
          </a:prstGeom>
          <a:noFill/>
          <a:ln w="9525">
            <a:noFill/>
            <a:miter lim="800000"/>
            <a:headEnd/>
            <a:tailEnd/>
          </a:ln>
        </p:spPr>
      </p:pic>
      <p:sp>
        <p:nvSpPr>
          <p:cNvPr id="7172" name="文本框 3"/>
          <p:cNvSpPr txBox="1">
            <a:spLocks noChangeArrowheads="1"/>
          </p:cNvSpPr>
          <p:nvPr/>
        </p:nvSpPr>
        <p:spPr bwMode="auto">
          <a:xfrm>
            <a:off x="381000" y="3881438"/>
            <a:ext cx="7975600" cy="1947862"/>
          </a:xfrm>
          <a:prstGeom prst="rect">
            <a:avLst/>
          </a:prstGeom>
          <a:noFill/>
          <a:ln w="9525">
            <a:noFill/>
            <a:miter lim="800000"/>
            <a:headEnd/>
            <a:tailEnd/>
          </a:ln>
        </p:spPr>
        <p:txBody>
          <a:bodyPr>
            <a:spAutoFit/>
          </a:bodyPr>
          <a:lstStyle/>
          <a:p>
            <a:pPr>
              <a:lnSpc>
                <a:spcPct val="150000"/>
              </a:lnSpc>
            </a:pPr>
            <a:r>
              <a:rPr lang="zh-CN" altLang="en-US" sz="2800">
                <a:solidFill>
                  <a:srgbClr val="0000FF"/>
                </a:solidFill>
                <a:latin typeface="黑体" pitchFamily="49" charset="-122"/>
                <a:ea typeface="黑体" pitchFamily="49" charset="-122"/>
              </a:rPr>
              <a:t>世界地图象征</a:t>
            </a:r>
            <a:r>
              <a:rPr lang="zh-CN" altLang="en-US" sz="2800">
                <a:solidFill>
                  <a:srgbClr val="FF0000"/>
                </a:solidFill>
                <a:latin typeface="黑体" pitchFamily="49" charset="-122"/>
                <a:ea typeface="黑体" pitchFamily="49" charset="-122"/>
              </a:rPr>
              <a:t>联合国是一个世界性的国际组织</a:t>
            </a:r>
          </a:p>
          <a:p>
            <a:pPr>
              <a:lnSpc>
                <a:spcPct val="150000"/>
              </a:lnSpc>
            </a:pPr>
            <a:r>
              <a:rPr lang="zh-CN" altLang="en-US" sz="2800">
                <a:solidFill>
                  <a:srgbClr val="0000FF"/>
                </a:solidFill>
                <a:latin typeface="黑体" pitchFamily="49" charset="-122"/>
                <a:ea typeface="黑体" pitchFamily="49" charset="-122"/>
              </a:rPr>
              <a:t>浅蓝色及橄榄枝代表</a:t>
            </a:r>
            <a:r>
              <a:rPr lang="zh-CN" altLang="en-US" sz="2800">
                <a:solidFill>
                  <a:srgbClr val="FF0000"/>
                </a:solidFill>
                <a:latin typeface="黑体" pitchFamily="49" charset="-122"/>
                <a:ea typeface="黑体" pitchFamily="49" charset="-122"/>
              </a:rPr>
              <a:t>和平</a:t>
            </a:r>
          </a:p>
          <a:p>
            <a:pPr>
              <a:lnSpc>
                <a:spcPct val="150000"/>
              </a:lnSpc>
            </a:pPr>
            <a:r>
              <a:rPr lang="zh-CN" altLang="en-US" sz="2800">
                <a:latin typeface="黑体" pitchFamily="49" charset="-122"/>
                <a:ea typeface="黑体" pitchFamily="49" charset="-122"/>
              </a:rPr>
              <a:t>象征着联合国的根本宗旨：</a:t>
            </a:r>
            <a:r>
              <a:rPr lang="zh-CN" altLang="en-US" sz="2800">
                <a:solidFill>
                  <a:srgbClr val="FF0000"/>
                </a:solidFill>
                <a:latin typeface="黑体" pitchFamily="49" charset="-122"/>
                <a:ea typeface="黑体" pitchFamily="49" charset="-122"/>
              </a:rPr>
              <a:t>维护世界和平与安全</a:t>
            </a:r>
            <a:endParaRPr lang="zh-CN" altLang="en-US">
              <a:latin typeface="Calibri" pitchFamily="34" charset="0"/>
            </a:endParaRPr>
          </a:p>
        </p:txBody>
      </p:sp>
    </p:spTree>
    <p:extLst>
      <p:ext uri="{BB962C8B-B14F-4D97-AF65-F5344CB8AC3E}">
        <p14:creationId xmlns:p14="http://schemas.microsoft.com/office/powerpoint/2010/main" val="1287687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ppt_x"/>
                                          </p:val>
                                        </p:tav>
                                        <p:tav tm="100000">
                                          <p:val>
                                            <p:strVal val="#ppt_x"/>
                                          </p:val>
                                        </p:tav>
                                      </p:tavLst>
                                    </p:anim>
                                    <p:anim calcmode="lin" valueType="num">
                                      <p:cBhvr additive="base">
                                        <p:cTn id="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500" fill="hold">
                                          <p:stCondLst>
                                            <p:cond delay="0"/>
                                          </p:stCondLst>
                                        </p:cTn>
                                        <p:tgtEl>
                                          <p:spTgt spid="7172"/>
                                        </p:tgtEl>
                                        <p:attrNameLst>
                                          <p:attrName>style.visibility</p:attrName>
                                        </p:attrNameLst>
                                      </p:cBhvr>
                                      <p:to>
                                        <p:strVal val="visible"/>
                                      </p:to>
                                    </p:set>
                                    <p:anim calcmode="lin" valueType="num">
                                      <p:cBhvr additive="base">
                                        <p:cTn id="13" dur="500" fill="hold"/>
                                        <p:tgtEl>
                                          <p:spTgt spid="7172"/>
                                        </p:tgtEl>
                                        <p:attrNameLst>
                                          <p:attrName>ppt_x</p:attrName>
                                        </p:attrNameLst>
                                      </p:cBhvr>
                                      <p:tavLst>
                                        <p:tav tm="0">
                                          <p:val>
                                            <p:strVal val="#ppt_x"/>
                                          </p:val>
                                        </p:tav>
                                        <p:tav tm="100000">
                                          <p:val>
                                            <p:strVal val="#ppt_x"/>
                                          </p:val>
                                        </p:tav>
                                      </p:tavLst>
                                    </p:anim>
                                    <p:anim calcmode="lin" valueType="num">
                                      <p:cBhvr additive="base">
                                        <p:cTn id="14"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图片 1" descr="u=4133032754,3894822876&amp;fm=27&amp;gp=0"/>
          <p:cNvPicPr>
            <a:picLocks noChangeAspect="1"/>
          </p:cNvPicPr>
          <p:nvPr/>
        </p:nvPicPr>
        <p:blipFill>
          <a:blip r:embed="rId2"/>
          <a:srcRect/>
          <a:stretch>
            <a:fillRect/>
          </a:stretch>
        </p:blipFill>
        <p:spPr bwMode="auto">
          <a:xfrm>
            <a:off x="-82550" y="-98425"/>
            <a:ext cx="9158288" cy="6900863"/>
          </a:xfrm>
          <a:prstGeom prst="rect">
            <a:avLst/>
          </a:prstGeom>
          <a:noFill/>
          <a:ln w="9525">
            <a:noFill/>
            <a:miter lim="800000"/>
            <a:headEnd/>
            <a:tailEnd/>
          </a:ln>
        </p:spPr>
      </p:pic>
      <p:sp>
        <p:nvSpPr>
          <p:cNvPr id="25602" name="Text Box 4"/>
          <p:cNvSpPr txBox="1">
            <a:spLocks noChangeArrowheads="1"/>
          </p:cNvSpPr>
          <p:nvPr/>
        </p:nvSpPr>
        <p:spPr bwMode="auto">
          <a:xfrm>
            <a:off x="2303463" y="711200"/>
            <a:ext cx="4537075" cy="584200"/>
          </a:xfrm>
          <a:prstGeom prst="rect">
            <a:avLst/>
          </a:prstGeom>
          <a:noFill/>
          <a:ln w="9525">
            <a:noFill/>
            <a:miter lim="800000"/>
            <a:headEnd/>
            <a:tailEnd/>
          </a:ln>
        </p:spPr>
        <p:txBody>
          <a:bodyPr>
            <a:spAutoFit/>
          </a:bodyPr>
          <a:lstStyle/>
          <a:p>
            <a:pPr algn="ctr"/>
            <a:r>
              <a:rPr lang="zh-CN" altLang="en-US" sz="3200" b="1">
                <a:solidFill>
                  <a:srgbClr val="0000FF"/>
                </a:solidFill>
                <a:latin typeface="Calibri" pitchFamily="34" charset="0"/>
              </a:rPr>
              <a:t>联合国的主要机构</a:t>
            </a:r>
          </a:p>
        </p:txBody>
      </p:sp>
      <p:pic>
        <p:nvPicPr>
          <p:cNvPr id="25603" name="Picture 5" descr="betworld"/>
          <p:cNvPicPr>
            <a:picLocks noChangeAspect="1"/>
          </p:cNvPicPr>
          <p:nvPr/>
        </p:nvPicPr>
        <p:blipFill>
          <a:blip r:embed="rId3"/>
          <a:srcRect/>
          <a:stretch>
            <a:fillRect/>
          </a:stretch>
        </p:blipFill>
        <p:spPr bwMode="auto">
          <a:xfrm>
            <a:off x="3173413" y="1741488"/>
            <a:ext cx="2752725" cy="3962400"/>
          </a:xfrm>
          <a:prstGeom prst="rect">
            <a:avLst/>
          </a:prstGeom>
          <a:noFill/>
          <a:ln w="9525">
            <a:noFill/>
            <a:miter lim="800000"/>
            <a:headEnd/>
            <a:tailEnd/>
          </a:ln>
        </p:spPr>
      </p:pic>
      <p:sp>
        <p:nvSpPr>
          <p:cNvPr id="25604" name="Oval 6" descr="charter"/>
          <p:cNvSpPr>
            <a:spLocks noChangeArrowheads="1"/>
          </p:cNvSpPr>
          <p:nvPr/>
        </p:nvSpPr>
        <p:spPr bwMode="auto">
          <a:xfrm>
            <a:off x="539750" y="981075"/>
            <a:ext cx="2362200" cy="1295400"/>
          </a:xfrm>
          <a:prstGeom prst="ellipse">
            <a:avLst/>
          </a:prstGeom>
          <a:blipFill dpi="0" rotWithShape="0">
            <a:blip r:embed="rId4"/>
            <a:srcRect/>
            <a:stretch>
              <a:fillRect/>
            </a:stretch>
          </a:blipFill>
          <a:ln w="12700" cap="sq">
            <a:solidFill>
              <a:schemeClr val="bg1"/>
            </a:solidFill>
            <a:round/>
            <a:headEnd type="none" w="sm" len="sm"/>
            <a:tailEnd type="none" w="sm" len="sm"/>
          </a:ln>
        </p:spPr>
        <p:txBody>
          <a:bodyPr wrap="none" lIns="92075" tIns="46038" rIns="92075" bIns="46038" anchor="ctr"/>
          <a:lstStyle/>
          <a:p>
            <a:pPr algn="ctr">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25605" name="Oval 7" descr="league3"/>
          <p:cNvSpPr>
            <a:spLocks noChangeArrowheads="1"/>
          </p:cNvSpPr>
          <p:nvPr/>
        </p:nvSpPr>
        <p:spPr bwMode="auto">
          <a:xfrm>
            <a:off x="534988" y="2989263"/>
            <a:ext cx="2438400" cy="1600200"/>
          </a:xfrm>
          <a:prstGeom prst="ellipse">
            <a:avLst/>
          </a:prstGeom>
          <a:blipFill dpi="0" rotWithShape="0">
            <a:blip r:embed="rId5"/>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25606" name="Oval 8" descr="signing"/>
          <p:cNvSpPr>
            <a:spLocks noChangeArrowheads="1"/>
          </p:cNvSpPr>
          <p:nvPr/>
        </p:nvSpPr>
        <p:spPr bwMode="auto">
          <a:xfrm>
            <a:off x="6219825" y="4292600"/>
            <a:ext cx="2590800" cy="1676400"/>
          </a:xfrm>
          <a:prstGeom prst="ellipse">
            <a:avLst/>
          </a:prstGeom>
          <a:blipFill dpi="0" rotWithShape="0">
            <a:blip r:embed="rId6"/>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a:spcBef>
                <a:spcPct val="20000"/>
              </a:spcBef>
              <a:buClr>
                <a:schemeClr val="accent2"/>
              </a:buClr>
              <a:buSzPct val="75000"/>
              <a:buFont typeface="Monotype Sorts"/>
              <a:buNone/>
            </a:pPr>
            <a:endParaRPr lang="zh-CN" altLang="zh-CN" sz="2800" b="1">
              <a:solidFill>
                <a:srgbClr val="FF0000"/>
              </a:solidFill>
              <a:latin typeface="Times New Roman" pitchFamily="18" charset="0"/>
            </a:endParaRPr>
          </a:p>
        </p:txBody>
      </p:sp>
      <p:sp>
        <p:nvSpPr>
          <p:cNvPr id="25607" name="Oval 9" descr="riosign2"/>
          <p:cNvSpPr>
            <a:spLocks noChangeArrowheads="1"/>
          </p:cNvSpPr>
          <p:nvPr/>
        </p:nvSpPr>
        <p:spPr bwMode="auto">
          <a:xfrm>
            <a:off x="6248400" y="685800"/>
            <a:ext cx="2514600" cy="1600200"/>
          </a:xfrm>
          <a:prstGeom prst="ellipse">
            <a:avLst/>
          </a:prstGeom>
          <a:blipFill dpi="0" rotWithShape="0">
            <a:blip r:embed="rId7"/>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25608" name="Oval 10" descr="sanfran2"/>
          <p:cNvSpPr>
            <a:spLocks noChangeArrowheads="1"/>
          </p:cNvSpPr>
          <p:nvPr/>
        </p:nvSpPr>
        <p:spPr bwMode="auto">
          <a:xfrm>
            <a:off x="6372225" y="2420938"/>
            <a:ext cx="2438400" cy="1600200"/>
          </a:xfrm>
          <a:prstGeom prst="ellipse">
            <a:avLst/>
          </a:prstGeom>
          <a:blipFill dpi="0" rotWithShape="0">
            <a:blip r:embed="rId8"/>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25609" name="Oval 11" descr="charter2"/>
          <p:cNvSpPr>
            <a:spLocks noChangeArrowheads="1"/>
          </p:cNvSpPr>
          <p:nvPr/>
        </p:nvSpPr>
        <p:spPr bwMode="auto">
          <a:xfrm>
            <a:off x="544513" y="4814888"/>
            <a:ext cx="2362200" cy="1524000"/>
          </a:xfrm>
          <a:prstGeom prst="ellipse">
            <a:avLst/>
          </a:prstGeom>
          <a:blipFill dpi="0" rotWithShape="0">
            <a:blip r:embed="rId9"/>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54285" name="Text Box 13"/>
          <p:cNvSpPr txBox="1">
            <a:spLocks noChangeArrowheads="1"/>
          </p:cNvSpPr>
          <p:nvPr/>
        </p:nvSpPr>
        <p:spPr bwMode="auto">
          <a:xfrm>
            <a:off x="539750" y="2379663"/>
            <a:ext cx="2447925" cy="461962"/>
          </a:xfrm>
          <a:prstGeom prst="rect">
            <a:avLst/>
          </a:prstGeom>
          <a:solidFill>
            <a:schemeClr val="bg1">
              <a:alpha val="89803"/>
            </a:schemeClr>
          </a:solidFill>
          <a:ln w="9525">
            <a:noFill/>
            <a:miter lim="800000"/>
            <a:headEnd/>
            <a:tailEnd/>
          </a:ln>
        </p:spPr>
        <p:txBody>
          <a:bodyPr>
            <a:spAutoFit/>
          </a:bodyPr>
          <a:lstStyle/>
          <a:p>
            <a:pPr algn="ctr">
              <a:spcBef>
                <a:spcPct val="50000"/>
              </a:spcBef>
            </a:pPr>
            <a:r>
              <a:rPr lang="zh-CN" altLang="en-US" sz="2400" b="1">
                <a:solidFill>
                  <a:srgbClr val="0000CC"/>
                </a:solidFill>
                <a:latin typeface="Verdana" pitchFamily="34" charset="0"/>
                <a:ea typeface="楷体_GB2312"/>
                <a:cs typeface="楷体_GB2312"/>
              </a:rPr>
              <a:t>联合国大会</a:t>
            </a:r>
          </a:p>
        </p:txBody>
      </p:sp>
      <p:sp>
        <p:nvSpPr>
          <p:cNvPr id="54286" name="Text Box 14"/>
          <p:cNvSpPr txBox="1">
            <a:spLocks noChangeArrowheads="1"/>
          </p:cNvSpPr>
          <p:nvPr/>
        </p:nvSpPr>
        <p:spPr bwMode="auto">
          <a:xfrm>
            <a:off x="250825" y="4292600"/>
            <a:ext cx="2808288" cy="461963"/>
          </a:xfrm>
          <a:prstGeom prst="rect">
            <a:avLst/>
          </a:prstGeom>
          <a:solidFill>
            <a:schemeClr val="bg1">
              <a:alpha val="89803"/>
            </a:schemeClr>
          </a:solidFill>
          <a:ln w="9525">
            <a:noFill/>
            <a:miter lim="800000"/>
            <a:headEnd/>
            <a:tailEnd/>
          </a:ln>
        </p:spPr>
        <p:txBody>
          <a:bodyPr>
            <a:spAutoFit/>
          </a:bodyPr>
          <a:lstStyle/>
          <a:p>
            <a:pPr algn="ctr">
              <a:spcBef>
                <a:spcPct val="50000"/>
              </a:spcBef>
            </a:pPr>
            <a:r>
              <a:rPr lang="zh-CN" altLang="en-US" sz="2400" b="1">
                <a:solidFill>
                  <a:srgbClr val="0000FF"/>
                </a:solidFill>
                <a:latin typeface="Verdana" pitchFamily="34" charset="0"/>
                <a:ea typeface="楷体_GB2312"/>
                <a:cs typeface="楷体_GB2312"/>
              </a:rPr>
              <a:t>安全理事会</a:t>
            </a:r>
          </a:p>
        </p:txBody>
      </p:sp>
      <p:sp>
        <p:nvSpPr>
          <p:cNvPr id="54287" name="Text Box 15"/>
          <p:cNvSpPr txBox="1">
            <a:spLocks noChangeArrowheads="1"/>
          </p:cNvSpPr>
          <p:nvPr/>
        </p:nvSpPr>
        <p:spPr bwMode="auto">
          <a:xfrm>
            <a:off x="5653088" y="6154738"/>
            <a:ext cx="3384550" cy="461962"/>
          </a:xfrm>
          <a:prstGeom prst="rect">
            <a:avLst/>
          </a:prstGeom>
          <a:solidFill>
            <a:schemeClr val="bg1">
              <a:alpha val="89803"/>
            </a:schemeClr>
          </a:solidFill>
          <a:ln w="9525">
            <a:noFill/>
            <a:miter lim="800000"/>
            <a:headEnd/>
            <a:tailEnd/>
          </a:ln>
        </p:spPr>
        <p:txBody>
          <a:bodyPr>
            <a:spAutoFit/>
          </a:bodyPr>
          <a:lstStyle/>
          <a:p>
            <a:pPr algn="ctr">
              <a:spcBef>
                <a:spcPct val="50000"/>
              </a:spcBef>
            </a:pPr>
            <a:r>
              <a:rPr lang="zh-CN" altLang="en-US" sz="2400" b="1">
                <a:solidFill>
                  <a:srgbClr val="000000"/>
                </a:solidFill>
                <a:latin typeface="Verdana" pitchFamily="34" charset="0"/>
                <a:ea typeface="楷体_GB2312"/>
                <a:cs typeface="楷体_GB2312"/>
              </a:rPr>
              <a:t>经济及社会理事会</a:t>
            </a:r>
          </a:p>
        </p:txBody>
      </p:sp>
      <p:sp>
        <p:nvSpPr>
          <p:cNvPr id="54288" name="Text Box 16"/>
          <p:cNvSpPr txBox="1">
            <a:spLocks noChangeArrowheads="1"/>
          </p:cNvSpPr>
          <p:nvPr/>
        </p:nvSpPr>
        <p:spPr bwMode="auto">
          <a:xfrm>
            <a:off x="6156325" y="1773238"/>
            <a:ext cx="2771775" cy="461962"/>
          </a:xfrm>
          <a:prstGeom prst="rect">
            <a:avLst/>
          </a:prstGeom>
          <a:solidFill>
            <a:schemeClr val="bg1">
              <a:alpha val="89803"/>
            </a:schemeClr>
          </a:solidFill>
          <a:ln w="9525">
            <a:noFill/>
            <a:miter lim="800000"/>
            <a:headEnd/>
            <a:tailEnd/>
          </a:ln>
        </p:spPr>
        <p:txBody>
          <a:bodyPr>
            <a:spAutoFit/>
          </a:bodyPr>
          <a:lstStyle/>
          <a:p>
            <a:pPr algn="ctr">
              <a:spcBef>
                <a:spcPct val="50000"/>
              </a:spcBef>
            </a:pPr>
            <a:r>
              <a:rPr lang="zh-CN" altLang="en-US" sz="2400" b="1">
                <a:latin typeface="Verdana" pitchFamily="34" charset="0"/>
                <a:ea typeface="楷体_GB2312"/>
                <a:cs typeface="楷体_GB2312"/>
              </a:rPr>
              <a:t>托管理事会</a:t>
            </a:r>
          </a:p>
        </p:txBody>
      </p:sp>
      <p:sp>
        <p:nvSpPr>
          <p:cNvPr id="54289" name="Text Box 17"/>
          <p:cNvSpPr txBox="1">
            <a:spLocks noChangeArrowheads="1"/>
          </p:cNvSpPr>
          <p:nvPr/>
        </p:nvSpPr>
        <p:spPr bwMode="auto">
          <a:xfrm>
            <a:off x="6372225" y="3789363"/>
            <a:ext cx="2447925" cy="461962"/>
          </a:xfrm>
          <a:prstGeom prst="rect">
            <a:avLst/>
          </a:prstGeom>
          <a:solidFill>
            <a:schemeClr val="bg1">
              <a:alpha val="89803"/>
            </a:schemeClr>
          </a:solidFill>
          <a:ln w="9525">
            <a:noFill/>
            <a:miter lim="800000"/>
            <a:headEnd/>
            <a:tailEnd/>
          </a:ln>
        </p:spPr>
        <p:txBody>
          <a:bodyPr>
            <a:spAutoFit/>
          </a:bodyPr>
          <a:lstStyle/>
          <a:p>
            <a:pPr algn="ctr">
              <a:spcBef>
                <a:spcPct val="50000"/>
              </a:spcBef>
            </a:pPr>
            <a:r>
              <a:rPr lang="zh-CN" altLang="en-US" sz="2400" b="1" dirty="0">
                <a:solidFill>
                  <a:srgbClr val="000000"/>
                </a:solidFill>
                <a:latin typeface="Verdana" pitchFamily="34" charset="0"/>
                <a:ea typeface="楷体_GB2312"/>
                <a:cs typeface="楷体_GB2312"/>
              </a:rPr>
              <a:t>国际法院</a:t>
            </a:r>
          </a:p>
        </p:txBody>
      </p:sp>
      <p:sp>
        <p:nvSpPr>
          <p:cNvPr id="54290" name="Text Box 18"/>
          <p:cNvSpPr txBox="1">
            <a:spLocks noChangeArrowheads="1"/>
          </p:cNvSpPr>
          <p:nvPr/>
        </p:nvSpPr>
        <p:spPr bwMode="auto">
          <a:xfrm>
            <a:off x="454025" y="6253163"/>
            <a:ext cx="2447925" cy="461962"/>
          </a:xfrm>
          <a:prstGeom prst="rect">
            <a:avLst/>
          </a:prstGeom>
          <a:solidFill>
            <a:schemeClr val="bg1">
              <a:alpha val="89803"/>
            </a:schemeClr>
          </a:solidFill>
          <a:ln w="9525">
            <a:noFill/>
            <a:miter lim="800000"/>
            <a:headEnd/>
            <a:tailEnd/>
          </a:ln>
        </p:spPr>
        <p:txBody>
          <a:bodyPr>
            <a:spAutoFit/>
          </a:bodyPr>
          <a:lstStyle/>
          <a:p>
            <a:pPr algn="ctr">
              <a:spcBef>
                <a:spcPct val="50000"/>
              </a:spcBef>
            </a:pPr>
            <a:r>
              <a:rPr lang="zh-CN" altLang="en-US" sz="2400" b="1">
                <a:solidFill>
                  <a:srgbClr val="0000FF"/>
                </a:solidFill>
                <a:latin typeface="Verdana" pitchFamily="34" charset="0"/>
                <a:ea typeface="楷体_GB2312"/>
                <a:cs typeface="楷体_GB2312"/>
              </a:rPr>
              <a:t>秘书处</a:t>
            </a:r>
          </a:p>
        </p:txBody>
      </p:sp>
    </p:spTree>
    <p:extLst>
      <p:ext uri="{BB962C8B-B14F-4D97-AF65-F5344CB8AC3E}">
        <p14:creationId xmlns:p14="http://schemas.microsoft.com/office/powerpoint/2010/main" val="2212537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4286"/>
                                        </p:tgtEl>
                                        <p:attrNameLst>
                                          <p:attrName>style.visibility</p:attrName>
                                        </p:attrNameLst>
                                      </p:cBhvr>
                                      <p:to>
                                        <p:strVal val="visible"/>
                                      </p:to>
                                    </p:set>
                                    <p:animEffect transition="in" filter="box(in)">
                                      <p:cBhvr>
                                        <p:cTn id="7" dur="500"/>
                                        <p:tgtEl>
                                          <p:spTgt spid="5428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4285"/>
                                        </p:tgtEl>
                                        <p:attrNameLst>
                                          <p:attrName>style.visibility</p:attrName>
                                        </p:attrNameLst>
                                      </p:cBhvr>
                                      <p:to>
                                        <p:strVal val="visible"/>
                                      </p:to>
                                    </p:set>
                                    <p:animEffect transition="in" filter="box(in)">
                                      <p:cBhvr>
                                        <p:cTn id="10" dur="500"/>
                                        <p:tgtEl>
                                          <p:spTgt spid="5428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4287"/>
                                        </p:tgtEl>
                                        <p:attrNameLst>
                                          <p:attrName>style.visibility</p:attrName>
                                        </p:attrNameLst>
                                      </p:cBhvr>
                                      <p:to>
                                        <p:strVal val="visible"/>
                                      </p:to>
                                    </p:set>
                                    <p:animEffect transition="in" filter="box(in)">
                                      <p:cBhvr>
                                        <p:cTn id="13" dur="500"/>
                                        <p:tgtEl>
                                          <p:spTgt spid="5428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54289"/>
                                        </p:tgtEl>
                                        <p:attrNameLst>
                                          <p:attrName>style.visibility</p:attrName>
                                        </p:attrNameLst>
                                      </p:cBhvr>
                                      <p:to>
                                        <p:strVal val="visible"/>
                                      </p:to>
                                    </p:set>
                                    <p:animEffect transition="in" filter="box(in)">
                                      <p:cBhvr>
                                        <p:cTn id="16" dur="500"/>
                                        <p:tgtEl>
                                          <p:spTgt spid="5428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54288"/>
                                        </p:tgtEl>
                                        <p:attrNameLst>
                                          <p:attrName>style.visibility</p:attrName>
                                        </p:attrNameLst>
                                      </p:cBhvr>
                                      <p:to>
                                        <p:strVal val="visible"/>
                                      </p:to>
                                    </p:set>
                                    <p:animEffect transition="in" filter="box(in)">
                                      <p:cBhvr>
                                        <p:cTn id="19" dur="500"/>
                                        <p:tgtEl>
                                          <p:spTgt spid="54288"/>
                                        </p:tgtEl>
                                      </p:cBhvr>
                                    </p:animEffect>
                                  </p:childTnLst>
                                </p:cTn>
                              </p:par>
                              <p:par>
                                <p:cTn id="20" presetID="4" presetClass="entr" presetSubtype="16" fill="hold" grpId="0" nodeType="withEffect">
                                  <p:stCondLst>
                                    <p:cond delay="0"/>
                                  </p:stCondLst>
                                  <p:childTnLst>
                                    <p:set>
                                      <p:cBhvr>
                                        <p:cTn id="21" dur="500" fill="hold">
                                          <p:stCondLst>
                                            <p:cond delay="0"/>
                                          </p:stCondLst>
                                        </p:cTn>
                                        <p:tgtEl>
                                          <p:spTgt spid="54290"/>
                                        </p:tgtEl>
                                        <p:attrNameLst>
                                          <p:attrName>style.visibility</p:attrName>
                                        </p:attrNameLst>
                                      </p:cBhvr>
                                      <p:to>
                                        <p:strVal val="visible"/>
                                      </p:to>
                                    </p:set>
                                    <p:animEffect transition="in" filter="box(in)">
                                      <p:cBhvr>
                                        <p:cTn id="22" dur="500"/>
                                        <p:tgtEl>
                                          <p:spTgt spid="54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5" grpId="0" bldLvl="0" animBg="1"/>
      <p:bldP spid="54286" grpId="0" bldLvl="0" animBg="1"/>
      <p:bldP spid="54287" grpId="0" bldLvl="0" animBg="1"/>
      <p:bldP spid="54288" grpId="0" bldLvl="0" animBg="1"/>
      <p:bldP spid="54289" grpId="0" bldLvl="0" animBg="1"/>
      <p:bldP spid="54290"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图片 1" descr="u=4133032754,3894822876&amp;fm=27&amp;gp=0"/>
          <p:cNvPicPr>
            <a:picLocks noChangeAspect="1"/>
          </p:cNvPicPr>
          <p:nvPr/>
        </p:nvPicPr>
        <p:blipFill>
          <a:blip r:embed="rId2"/>
          <a:srcRect/>
          <a:stretch>
            <a:fillRect/>
          </a:stretch>
        </p:blipFill>
        <p:spPr bwMode="auto">
          <a:xfrm>
            <a:off x="-82550" y="-98425"/>
            <a:ext cx="9158288" cy="6900863"/>
          </a:xfrm>
          <a:prstGeom prst="rect">
            <a:avLst/>
          </a:prstGeom>
          <a:noFill/>
          <a:ln w="9525">
            <a:noFill/>
            <a:miter lim="800000"/>
            <a:headEnd/>
            <a:tailEnd/>
          </a:ln>
        </p:spPr>
      </p:pic>
      <p:sp>
        <p:nvSpPr>
          <p:cNvPr id="3" name="文本框 2"/>
          <p:cNvSpPr txBox="1">
            <a:spLocks noChangeArrowheads="1"/>
          </p:cNvSpPr>
          <p:nvPr/>
        </p:nvSpPr>
        <p:spPr bwMode="auto">
          <a:xfrm>
            <a:off x="138113" y="3970338"/>
            <a:ext cx="8716962" cy="1200150"/>
          </a:xfrm>
          <a:prstGeom prst="rect">
            <a:avLst/>
          </a:prstGeom>
          <a:noFill/>
          <a:ln w="9525">
            <a:noFill/>
            <a:miter lim="800000"/>
            <a:headEnd/>
            <a:tailEnd/>
          </a:ln>
        </p:spPr>
        <p:txBody>
          <a:bodyPr wrap="none">
            <a:spAutoFit/>
          </a:bodyPr>
          <a:lstStyle/>
          <a:p>
            <a:r>
              <a:rPr lang="zh-CN" altLang="en-US" sz="2400">
                <a:solidFill>
                  <a:srgbClr val="FF0000"/>
                </a:solidFill>
                <a:latin typeface="Calibri" pitchFamily="34" charset="0"/>
                <a:sym typeface="+mn-ea"/>
              </a:rPr>
              <a:t>由联合国安理会或联大决议。恢复或维持和平。联合国在维护国</a:t>
            </a:r>
          </a:p>
          <a:p>
            <a:r>
              <a:rPr lang="zh-CN" altLang="en-US" sz="2400">
                <a:solidFill>
                  <a:srgbClr val="FF0000"/>
                </a:solidFill>
                <a:latin typeface="Calibri" pitchFamily="34" charset="0"/>
                <a:sym typeface="+mn-ea"/>
              </a:rPr>
              <a:t>际和平与安全方面发挥了积极作用，使许多国家和地区避免了一</a:t>
            </a:r>
          </a:p>
          <a:p>
            <a:r>
              <a:rPr lang="zh-CN" altLang="en-US" sz="2400">
                <a:solidFill>
                  <a:srgbClr val="FF0000"/>
                </a:solidFill>
                <a:latin typeface="Calibri" pitchFamily="34" charset="0"/>
                <a:sym typeface="+mn-ea"/>
              </a:rPr>
              <a:t>些可能发生的战争。</a:t>
            </a:r>
          </a:p>
        </p:txBody>
      </p:sp>
      <p:sp>
        <p:nvSpPr>
          <p:cNvPr id="4" name="文本框 3"/>
          <p:cNvSpPr txBox="1">
            <a:spLocks noChangeArrowheads="1"/>
          </p:cNvSpPr>
          <p:nvPr/>
        </p:nvSpPr>
        <p:spPr bwMode="auto">
          <a:xfrm>
            <a:off x="138113" y="249238"/>
            <a:ext cx="8716962" cy="3784600"/>
          </a:xfrm>
          <a:prstGeom prst="rect">
            <a:avLst/>
          </a:prstGeom>
          <a:noFill/>
          <a:ln w="9525">
            <a:noFill/>
            <a:miter lim="800000"/>
            <a:headEnd/>
            <a:tailEnd/>
          </a:ln>
        </p:spPr>
        <p:txBody>
          <a:bodyPr wrap="none">
            <a:spAutoFit/>
          </a:bodyPr>
          <a:lstStyle/>
          <a:p>
            <a:r>
              <a:rPr lang="zh-CN" altLang="en-US" sz="2400">
                <a:solidFill>
                  <a:srgbClr val="FF0000"/>
                </a:solidFill>
                <a:latin typeface="Calibri" pitchFamily="34" charset="0"/>
              </a:rPr>
              <a:t> </a:t>
            </a:r>
            <a:r>
              <a:rPr lang="zh-CN" altLang="en-US" sz="2400">
                <a:latin typeface="Calibri" pitchFamily="34" charset="0"/>
              </a:rPr>
              <a:t>2.阅读教材，说说联合国安理会的责任以及对国际安全的作用。</a:t>
            </a:r>
          </a:p>
          <a:p>
            <a:endParaRPr lang="zh-CN" altLang="en-US" sz="2400">
              <a:latin typeface="Calibri" pitchFamily="34" charset="0"/>
            </a:endParaRPr>
          </a:p>
          <a:p>
            <a:endParaRPr lang="zh-CN" altLang="en-US" sz="2400">
              <a:latin typeface="Calibri" pitchFamily="34" charset="0"/>
            </a:endParaRPr>
          </a:p>
          <a:p>
            <a:endParaRPr lang="zh-CN" altLang="en-US" sz="2400">
              <a:latin typeface="Calibri" pitchFamily="34" charset="0"/>
            </a:endParaRPr>
          </a:p>
          <a:p>
            <a:endParaRPr lang="zh-CN" altLang="en-US" sz="2400">
              <a:latin typeface="Calibri" pitchFamily="34" charset="0"/>
            </a:endParaRPr>
          </a:p>
          <a:p>
            <a:endParaRPr lang="zh-CN" altLang="en-US" sz="2400">
              <a:latin typeface="Calibri" pitchFamily="34" charset="0"/>
            </a:endParaRPr>
          </a:p>
          <a:p>
            <a:endParaRPr lang="zh-CN" altLang="en-US" sz="2400">
              <a:latin typeface="Calibri" pitchFamily="34" charset="0"/>
            </a:endParaRPr>
          </a:p>
          <a:p>
            <a:r>
              <a:rPr lang="zh-CN" altLang="en-US" sz="2400">
                <a:latin typeface="Calibri" pitchFamily="34" charset="0"/>
              </a:rPr>
              <a:t>请回答：图中维和行动是由哪一机构授权的？它的目的是什么？</a:t>
            </a:r>
          </a:p>
          <a:p>
            <a:r>
              <a:rPr lang="zh-CN" altLang="en-US" sz="2400">
                <a:latin typeface="Calibri" pitchFamily="34" charset="0"/>
              </a:rPr>
              <a:t>联合国在国际安全中发挥了怎样的作用？</a:t>
            </a:r>
          </a:p>
          <a:p>
            <a:endParaRPr lang="zh-CN" altLang="en-US" sz="2400">
              <a:latin typeface="Calibri" pitchFamily="34" charset="0"/>
            </a:endParaRPr>
          </a:p>
        </p:txBody>
      </p:sp>
      <p:pic>
        <p:nvPicPr>
          <p:cNvPr id="55" name="图片 34"/>
          <p:cNvPicPr>
            <a:picLocks noChangeAspect="1"/>
          </p:cNvPicPr>
          <p:nvPr/>
        </p:nvPicPr>
        <p:blipFill>
          <a:blip r:embed="rId3"/>
          <a:srcRect/>
          <a:stretch>
            <a:fillRect/>
          </a:stretch>
        </p:blipFill>
        <p:spPr bwMode="auto">
          <a:xfrm>
            <a:off x="1552575" y="788988"/>
            <a:ext cx="2605088" cy="1725612"/>
          </a:xfrm>
          <a:prstGeom prst="rect">
            <a:avLst/>
          </a:prstGeom>
          <a:noFill/>
          <a:ln w="9525">
            <a:noFill/>
            <a:miter lim="800000"/>
            <a:headEnd/>
            <a:tailEnd/>
          </a:ln>
        </p:spPr>
      </p:pic>
    </p:spTree>
    <p:extLst>
      <p:ext uri="{BB962C8B-B14F-4D97-AF65-F5344CB8AC3E}">
        <p14:creationId xmlns:p14="http://schemas.microsoft.com/office/powerpoint/2010/main" val="1859950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diamond(in)">
                                      <p:cBhvr>
                                        <p:cTn id="13" dur="2000"/>
                                        <p:tgtEl>
                                          <p:spTgt spid="5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7"/>
          <p:cNvSpPr txBox="1">
            <a:spLocks noChangeArrowheads="1"/>
          </p:cNvSpPr>
          <p:nvPr/>
        </p:nvSpPr>
        <p:spPr bwMode="auto">
          <a:xfrm>
            <a:off x="381000" y="544513"/>
            <a:ext cx="8459788" cy="522287"/>
          </a:xfrm>
          <a:prstGeom prst="rect">
            <a:avLst/>
          </a:prstGeom>
          <a:noFill/>
          <a:ln w="9525">
            <a:noFill/>
            <a:miter lim="800000"/>
            <a:headEnd/>
            <a:tailEnd/>
          </a:ln>
        </p:spPr>
        <p:txBody>
          <a:bodyPr>
            <a:spAutoFit/>
          </a:bodyPr>
          <a:lstStyle/>
          <a:p>
            <a:pPr algn="ctr">
              <a:spcBef>
                <a:spcPct val="50000"/>
              </a:spcBef>
            </a:pPr>
            <a:r>
              <a:rPr lang="zh-CN" altLang="en-US" sz="2800">
                <a:latin typeface="黑体" pitchFamily="49" charset="-122"/>
                <a:ea typeface="黑体" pitchFamily="49" charset="-122"/>
              </a:rPr>
              <a:t>联合国的</a:t>
            </a:r>
            <a:r>
              <a:rPr lang="zh-CN" altLang="zh-CN" sz="2800">
                <a:solidFill>
                  <a:srgbClr val="000000"/>
                </a:solidFill>
                <a:latin typeface="黑体" pitchFamily="49" charset="-122"/>
                <a:ea typeface="黑体" pitchFamily="49" charset="-122"/>
              </a:rPr>
              <a:t>维和行动主要作用有哪些</a:t>
            </a:r>
            <a:r>
              <a:rPr lang="en-US" altLang="zh-CN" sz="2800">
                <a:solidFill>
                  <a:srgbClr val="000000"/>
                </a:solidFill>
                <a:latin typeface="黑体" pitchFamily="49" charset="-122"/>
                <a:ea typeface="黑体" pitchFamily="49" charset="-122"/>
              </a:rPr>
              <a:t>?</a:t>
            </a:r>
            <a:endParaRPr lang="zh-CN" altLang="en-US" sz="2800">
              <a:latin typeface="黑体" pitchFamily="49" charset="-122"/>
              <a:ea typeface="黑体" pitchFamily="49" charset="-122"/>
            </a:endParaRPr>
          </a:p>
        </p:txBody>
      </p:sp>
      <p:grpSp>
        <p:nvGrpSpPr>
          <p:cNvPr id="27650" name="Group 24"/>
          <p:cNvGrpSpPr>
            <a:grpSpLocks/>
          </p:cNvGrpSpPr>
          <p:nvPr/>
        </p:nvGrpSpPr>
        <p:grpSpPr bwMode="auto">
          <a:xfrm>
            <a:off x="1295400" y="990600"/>
            <a:ext cx="6092825" cy="3962400"/>
            <a:chOff x="313" y="860"/>
            <a:chExt cx="3982" cy="2647"/>
          </a:xfrm>
        </p:grpSpPr>
        <p:pic>
          <p:nvPicPr>
            <p:cNvPr id="27654" name="Picture 21" descr="align=center"/>
            <p:cNvPicPr>
              <a:picLocks noChangeAspect="1"/>
            </p:cNvPicPr>
            <p:nvPr/>
          </p:nvPicPr>
          <p:blipFill>
            <a:blip r:embed="rId2"/>
            <a:srcRect/>
            <a:stretch>
              <a:fillRect/>
            </a:stretch>
          </p:blipFill>
          <p:spPr bwMode="auto">
            <a:xfrm>
              <a:off x="313" y="860"/>
              <a:ext cx="2400" cy="2304"/>
            </a:xfrm>
            <a:prstGeom prst="rect">
              <a:avLst/>
            </a:prstGeom>
            <a:noFill/>
            <a:ln w="9525">
              <a:noFill/>
              <a:miter lim="800000"/>
              <a:headEnd/>
              <a:tailEnd/>
            </a:ln>
          </p:spPr>
        </p:pic>
        <p:sp>
          <p:nvSpPr>
            <p:cNvPr id="27655" name="Text Box 23"/>
            <p:cNvSpPr txBox="1">
              <a:spLocks noChangeArrowheads="1"/>
            </p:cNvSpPr>
            <p:nvPr/>
          </p:nvSpPr>
          <p:spPr bwMode="auto">
            <a:xfrm>
              <a:off x="1319" y="3219"/>
              <a:ext cx="2976" cy="288"/>
            </a:xfrm>
            <a:prstGeom prst="rect">
              <a:avLst/>
            </a:prstGeom>
            <a:noFill/>
            <a:ln w="9525">
              <a:noFill/>
              <a:miter lim="800000"/>
              <a:headEnd/>
              <a:tailEnd/>
            </a:ln>
          </p:spPr>
          <p:txBody>
            <a:bodyPr>
              <a:spAutoFit/>
            </a:bodyPr>
            <a:lstStyle/>
            <a:p>
              <a:pPr>
                <a:spcBef>
                  <a:spcPct val="50000"/>
                </a:spcBef>
              </a:pPr>
              <a:r>
                <a:rPr lang="zh-CN" altLang="en-US" sz="2400" b="1">
                  <a:latin typeface="Times New Roman" pitchFamily="18" charset="0"/>
                </a:rPr>
                <a:t>联合国维和部队在执行维和任务</a:t>
              </a:r>
            </a:p>
          </p:txBody>
        </p:sp>
      </p:grpSp>
      <p:pic>
        <p:nvPicPr>
          <p:cNvPr id="27651" name="Picture 4" descr="1_1-1-21_20020404215924"/>
          <p:cNvPicPr>
            <a:picLocks noChangeAspect="1"/>
          </p:cNvPicPr>
          <p:nvPr/>
        </p:nvPicPr>
        <p:blipFill>
          <a:blip r:embed="rId3"/>
          <a:srcRect/>
          <a:stretch>
            <a:fillRect/>
          </a:stretch>
        </p:blipFill>
        <p:spPr bwMode="auto">
          <a:xfrm>
            <a:off x="5029200" y="1143000"/>
            <a:ext cx="2713038" cy="3327400"/>
          </a:xfrm>
          <a:prstGeom prst="rect">
            <a:avLst/>
          </a:prstGeom>
          <a:noFill/>
          <a:ln w="9525">
            <a:noFill/>
            <a:miter lim="800000"/>
            <a:headEnd/>
            <a:tailEnd/>
          </a:ln>
        </p:spPr>
      </p:pic>
      <p:sp>
        <p:nvSpPr>
          <p:cNvPr id="13318" name="文本框 3"/>
          <p:cNvSpPr txBox="1">
            <a:spLocks noChangeArrowheads="1"/>
          </p:cNvSpPr>
          <p:nvPr/>
        </p:nvSpPr>
        <p:spPr bwMode="auto">
          <a:xfrm>
            <a:off x="304800" y="4953000"/>
            <a:ext cx="8578850" cy="8302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buFont typeface="Arial" panose="020B0604020202020204" pitchFamily="34" charset="0"/>
              <a:buNone/>
              <a:defRPr/>
            </a:pPr>
            <a:r>
              <a:rPr lang="zh-CN" altLang="zh-CN" sz="2400" b="1" dirty="0">
                <a:solidFill>
                  <a:srgbClr val="FF0000"/>
                </a:solidFill>
                <a:latin typeface="Times New Roman" panose="02020603050405020304" pitchFamily="18" charset="0"/>
                <a:ea typeface="楷体" panose="02010609060101010101" pitchFamily="49" charset="-122"/>
              </a:rPr>
              <a:t>有助于控制局部性冲突的升级</a:t>
            </a:r>
            <a:r>
              <a:rPr lang="en-US" altLang="zh-CN" sz="2400" b="1" dirty="0">
                <a:solidFill>
                  <a:srgbClr val="FF0000"/>
                </a:solidFill>
                <a:latin typeface="Times New Roman" panose="02020603050405020304" pitchFamily="18" charset="0"/>
              </a:rPr>
              <a:t>,</a:t>
            </a:r>
            <a:r>
              <a:rPr lang="zh-CN" altLang="zh-CN" sz="2400" b="1" dirty="0">
                <a:solidFill>
                  <a:srgbClr val="FF0000"/>
                </a:solidFill>
                <a:latin typeface="Times New Roman" panose="02020603050405020304" pitchFamily="18" charset="0"/>
                <a:ea typeface="楷体" panose="02010609060101010101" pitchFamily="49" charset="-122"/>
              </a:rPr>
              <a:t>推动通过谈判和平解决争端</a:t>
            </a:r>
            <a:r>
              <a:rPr lang="en-US" altLang="zh-CN" sz="2400" b="1" dirty="0">
                <a:solidFill>
                  <a:srgbClr val="FF0000"/>
                </a:solidFill>
                <a:latin typeface="Times New Roman" panose="02020603050405020304" pitchFamily="18" charset="0"/>
              </a:rPr>
              <a:t>,</a:t>
            </a:r>
            <a:r>
              <a:rPr lang="zh-CN" altLang="zh-CN" sz="2400" b="1" dirty="0">
                <a:solidFill>
                  <a:srgbClr val="FF0000"/>
                </a:solidFill>
                <a:latin typeface="Times New Roman" panose="02020603050405020304" pitchFamily="18" charset="0"/>
                <a:ea typeface="楷体" panose="02010609060101010101" pitchFamily="49" charset="-122"/>
              </a:rPr>
              <a:t>减少战争灾难。</a:t>
            </a:r>
            <a:endParaRPr lang="zh-CN" altLang="en-US" sz="2400" b="1" dirty="0">
              <a:solidFill>
                <a:srgbClr val="FF0000"/>
              </a:solidFill>
            </a:endParaRPr>
          </a:p>
        </p:txBody>
      </p:sp>
      <p:sp>
        <p:nvSpPr>
          <p:cNvPr id="8" name="矩形 7"/>
          <p:cNvSpPr/>
          <p:nvPr/>
        </p:nvSpPr>
        <p:spPr>
          <a:xfrm>
            <a:off x="304800" y="5943600"/>
            <a:ext cx="6629400" cy="4619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buFont typeface="Arial" panose="020B0604020202020204" pitchFamily="34" charset="0"/>
              <a:buNone/>
              <a:defRPr/>
            </a:pPr>
            <a:r>
              <a:rPr lang="zh-CN" altLang="zh-CN" sz="2400" b="1" dirty="0">
                <a:solidFill>
                  <a:srgbClr val="FF0000"/>
                </a:solidFill>
                <a:latin typeface="Times New Roman" panose="02020603050405020304" pitchFamily="18" charset="0"/>
                <a:ea typeface="楷体" panose="02010609060101010101" pitchFamily="49" charset="-122"/>
              </a:rPr>
              <a:t>但它无力阻止战争发生</a:t>
            </a:r>
            <a:r>
              <a:rPr lang="en-US" altLang="zh-CN" sz="2400" b="1" dirty="0">
                <a:solidFill>
                  <a:srgbClr val="FF0000"/>
                </a:solidFill>
                <a:latin typeface="Times New Roman" panose="02020603050405020304" pitchFamily="18" charset="0"/>
              </a:rPr>
              <a:t>,</a:t>
            </a:r>
            <a:r>
              <a:rPr lang="zh-CN" altLang="zh-CN" sz="2400" b="1" dirty="0">
                <a:solidFill>
                  <a:srgbClr val="FF0000"/>
                </a:solidFill>
                <a:latin typeface="Times New Roman" panose="02020603050405020304" pitchFamily="18" charset="0"/>
                <a:ea typeface="楷体" panose="02010609060101010101" pitchFamily="49" charset="-122"/>
              </a:rPr>
              <a:t>也难以消除局部冲突。</a:t>
            </a:r>
            <a:endParaRPr lang="zh-CN" altLang="en-US" sz="2400" b="1" dirty="0">
              <a:solidFill>
                <a:srgbClr val="FF0000"/>
              </a:solidFill>
            </a:endParaRPr>
          </a:p>
        </p:txBody>
      </p:sp>
    </p:spTree>
    <p:extLst>
      <p:ext uri="{BB962C8B-B14F-4D97-AF65-F5344CB8AC3E}">
        <p14:creationId xmlns:p14="http://schemas.microsoft.com/office/powerpoint/2010/main" val="89024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8"/>
                                        </p:tgtEl>
                                        <p:attrNameLst>
                                          <p:attrName>style.visibility</p:attrName>
                                        </p:attrNameLst>
                                      </p:cBhvr>
                                      <p:to>
                                        <p:strVal val="visible"/>
                                      </p:to>
                                    </p:set>
                                    <p:anim calcmode="lin" valueType="num">
                                      <p:cBhvr additive="base">
                                        <p:cTn id="7" dur="500" fill="hold"/>
                                        <p:tgtEl>
                                          <p:spTgt spid="13318"/>
                                        </p:tgtEl>
                                        <p:attrNameLst>
                                          <p:attrName>ppt_x</p:attrName>
                                        </p:attrNameLst>
                                      </p:cBhvr>
                                      <p:tavLst>
                                        <p:tav tm="0">
                                          <p:val>
                                            <p:strVal val="#ppt_x"/>
                                          </p:val>
                                        </p:tav>
                                        <p:tav tm="100000">
                                          <p:val>
                                            <p:strVal val="#ppt_x"/>
                                          </p:val>
                                        </p:tav>
                                      </p:tavLst>
                                    </p:anim>
                                    <p:anim calcmode="lin" valueType="num">
                                      <p:cBhvr additive="base">
                                        <p:cTn id="8"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bldLvl="0" animBg="1"/>
      <p:bldP spid="8"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图片 1" descr="u=4133032754,3894822876&amp;fm=27&amp;gp=0"/>
          <p:cNvPicPr>
            <a:picLocks noChangeAspect="1"/>
          </p:cNvPicPr>
          <p:nvPr/>
        </p:nvPicPr>
        <p:blipFill>
          <a:blip r:embed="rId2"/>
          <a:srcRect/>
          <a:stretch>
            <a:fillRect/>
          </a:stretch>
        </p:blipFill>
        <p:spPr bwMode="auto">
          <a:xfrm>
            <a:off x="-6350" y="-22225"/>
            <a:ext cx="9156700" cy="6902450"/>
          </a:xfrm>
          <a:prstGeom prst="rect">
            <a:avLst/>
          </a:prstGeom>
          <a:noFill/>
          <a:ln w="9525">
            <a:noFill/>
            <a:miter lim="800000"/>
            <a:headEnd/>
            <a:tailEnd/>
          </a:ln>
        </p:spPr>
      </p:pic>
      <p:sp>
        <p:nvSpPr>
          <p:cNvPr id="2" name="文本框 1"/>
          <p:cNvSpPr txBox="1">
            <a:spLocks noChangeArrowheads="1"/>
          </p:cNvSpPr>
          <p:nvPr/>
        </p:nvSpPr>
        <p:spPr bwMode="auto">
          <a:xfrm>
            <a:off x="138113" y="363538"/>
            <a:ext cx="8716962" cy="3784600"/>
          </a:xfrm>
          <a:prstGeom prst="rect">
            <a:avLst/>
          </a:prstGeom>
          <a:noFill/>
          <a:ln w="9525">
            <a:noFill/>
            <a:miter lim="800000"/>
            <a:headEnd/>
            <a:tailEnd/>
          </a:ln>
        </p:spPr>
        <p:txBody>
          <a:bodyPr wrap="none">
            <a:spAutoFit/>
          </a:bodyPr>
          <a:lstStyle/>
          <a:p>
            <a:r>
              <a:rPr lang="zh-CN" altLang="en-US" sz="2400"/>
              <a:t>目标导学二：经济全球化与世界贸易组织</a:t>
            </a:r>
          </a:p>
          <a:p>
            <a:r>
              <a:rPr lang="zh-CN" altLang="en-US" sz="2400"/>
              <a:t>3.阅读教材和史料，分析经济全球化出现的原因和表现。</a:t>
            </a:r>
          </a:p>
          <a:p>
            <a:r>
              <a:rPr lang="zh-CN" altLang="en-US" sz="2400"/>
              <a:t>材料展示：“跳出国界，走向世界，哪里有市场、哪里生产成本</a:t>
            </a:r>
          </a:p>
          <a:p>
            <a:r>
              <a:rPr lang="zh-CN" altLang="en-US" sz="2400"/>
              <a:t>低，就在哪里生产经营，这种现象已经越来越普遍……”</a:t>
            </a:r>
          </a:p>
          <a:p>
            <a:r>
              <a:rPr lang="zh-CN" altLang="en-US" sz="2400"/>
              <a:t>（1）请回答：材料反映了什么现象？这种现象主要表现在哪些</a:t>
            </a:r>
          </a:p>
          <a:p>
            <a:r>
              <a:rPr lang="zh-CN" altLang="en-US" sz="2400"/>
              <a:t>方面？</a:t>
            </a:r>
          </a:p>
          <a:p>
            <a:endParaRPr lang="zh-CN" altLang="en-US" sz="2400"/>
          </a:p>
          <a:p>
            <a:endParaRPr lang="zh-CN" altLang="en-US" sz="2400"/>
          </a:p>
          <a:p>
            <a:r>
              <a:rPr lang="zh-CN" altLang="en-US" sz="2400"/>
              <a:t>（2）请回答：经济全球化出现的背景、原因和主要表现各是什</a:t>
            </a:r>
          </a:p>
          <a:p>
            <a:r>
              <a:rPr lang="zh-CN" altLang="en-US" sz="2400"/>
              <a:t>么？</a:t>
            </a:r>
          </a:p>
        </p:txBody>
      </p:sp>
      <p:sp>
        <p:nvSpPr>
          <p:cNvPr id="3" name="文本框 2"/>
          <p:cNvSpPr txBox="1">
            <a:spLocks noChangeArrowheads="1"/>
          </p:cNvSpPr>
          <p:nvPr/>
        </p:nvSpPr>
        <p:spPr bwMode="auto">
          <a:xfrm>
            <a:off x="138113" y="2559050"/>
            <a:ext cx="8716962" cy="830263"/>
          </a:xfrm>
          <a:prstGeom prst="rect">
            <a:avLst/>
          </a:prstGeom>
          <a:noFill/>
          <a:ln w="9525">
            <a:noFill/>
            <a:miter lim="800000"/>
            <a:headEnd/>
            <a:tailEnd/>
          </a:ln>
        </p:spPr>
        <p:txBody>
          <a:bodyPr wrap="none">
            <a:spAutoFit/>
          </a:bodyPr>
          <a:lstStyle/>
          <a:p>
            <a:r>
              <a:rPr lang="zh-CN" altLang="en-US" sz="2400">
                <a:solidFill>
                  <a:srgbClr val="FF0000"/>
                </a:solidFill>
              </a:rPr>
              <a:t>材料反映了当今世界的经济全球化趋势；主要表现为生产的全球</a:t>
            </a:r>
          </a:p>
          <a:p>
            <a:r>
              <a:rPr lang="zh-CN" altLang="en-US" sz="2400">
                <a:solidFill>
                  <a:srgbClr val="FF0000"/>
                </a:solidFill>
              </a:rPr>
              <a:t>化、贸易的全球化和资本的全球化。</a:t>
            </a:r>
          </a:p>
        </p:txBody>
      </p:sp>
      <p:sp>
        <p:nvSpPr>
          <p:cNvPr id="4" name="文本框 3"/>
          <p:cNvSpPr txBox="1">
            <a:spLocks noChangeArrowheads="1"/>
          </p:cNvSpPr>
          <p:nvPr/>
        </p:nvSpPr>
        <p:spPr bwMode="auto">
          <a:xfrm>
            <a:off x="254000" y="4148138"/>
            <a:ext cx="8818563" cy="2306637"/>
          </a:xfrm>
          <a:prstGeom prst="rect">
            <a:avLst/>
          </a:prstGeom>
          <a:noFill/>
          <a:ln w="9525">
            <a:noFill/>
            <a:miter lim="800000"/>
            <a:headEnd/>
            <a:tailEnd/>
          </a:ln>
        </p:spPr>
        <p:txBody>
          <a:bodyPr wrap="none">
            <a:spAutoFit/>
          </a:bodyPr>
          <a:lstStyle/>
          <a:p>
            <a:r>
              <a:rPr lang="zh-CN" altLang="en-US" sz="2400">
                <a:solidFill>
                  <a:srgbClr val="FF0000"/>
                </a:solidFill>
              </a:rPr>
              <a:t>(1)背景：20世纪八九十年代以来，世界局势趋于缓和，和平与发</a:t>
            </a:r>
          </a:p>
          <a:p>
            <a:r>
              <a:rPr lang="zh-CN" altLang="en-US" sz="2400">
                <a:solidFill>
                  <a:srgbClr val="FF0000"/>
                </a:solidFill>
              </a:rPr>
              <a:t>展成为时代主题。</a:t>
            </a:r>
          </a:p>
          <a:p>
            <a:r>
              <a:rPr lang="zh-CN" altLang="en-US" sz="2400">
                <a:solidFill>
                  <a:srgbClr val="FF0000"/>
                </a:solidFill>
              </a:rPr>
              <a:t>(2)出现的原因：各国把发展经济作为首要任务，生产力和科技水</a:t>
            </a:r>
          </a:p>
          <a:p>
            <a:r>
              <a:rPr lang="zh-CN" altLang="en-US" sz="2400">
                <a:solidFill>
                  <a:srgbClr val="FF0000"/>
                </a:solidFill>
              </a:rPr>
              <a:t>平有了新的提高。国家之间的经济联系日益紧密，世界经济全球</a:t>
            </a:r>
          </a:p>
          <a:p>
            <a:r>
              <a:rPr lang="zh-CN" altLang="en-US" sz="2400">
                <a:solidFill>
                  <a:srgbClr val="FF0000"/>
                </a:solidFill>
              </a:rPr>
              <a:t>化的趋势加强。</a:t>
            </a:r>
          </a:p>
          <a:p>
            <a:r>
              <a:rPr lang="zh-CN" altLang="en-US" sz="2400">
                <a:solidFill>
                  <a:srgbClr val="FF0000"/>
                </a:solidFill>
              </a:rPr>
              <a:t>(3)主要表现：生产的全球化、贸易的全球化和资本的全球化。</a:t>
            </a:r>
          </a:p>
        </p:txBody>
      </p:sp>
    </p:spTree>
    <p:extLst>
      <p:ext uri="{BB962C8B-B14F-4D97-AF65-F5344CB8AC3E}">
        <p14:creationId xmlns:p14="http://schemas.microsoft.com/office/powerpoint/2010/main" val="214114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图片 1" descr="u=4133032754,3894822876&amp;fm=27&amp;gp=0"/>
          <p:cNvPicPr>
            <a:picLocks noChangeAspect="1"/>
          </p:cNvPicPr>
          <p:nvPr/>
        </p:nvPicPr>
        <p:blipFill>
          <a:blip r:embed="rId2"/>
          <a:srcRect/>
          <a:stretch>
            <a:fillRect/>
          </a:stretch>
        </p:blipFill>
        <p:spPr bwMode="auto">
          <a:xfrm>
            <a:off x="-88900" y="-22225"/>
            <a:ext cx="9156700" cy="6902450"/>
          </a:xfrm>
          <a:prstGeom prst="rect">
            <a:avLst/>
          </a:prstGeom>
          <a:noFill/>
          <a:ln w="9525">
            <a:noFill/>
            <a:miter lim="800000"/>
            <a:headEnd/>
            <a:tailEnd/>
          </a:ln>
        </p:spPr>
      </p:pic>
      <p:sp>
        <p:nvSpPr>
          <p:cNvPr id="22530" name="Text Box 4"/>
          <p:cNvSpPr txBox="1">
            <a:spLocks noChangeArrowheads="1"/>
          </p:cNvSpPr>
          <p:nvPr/>
        </p:nvSpPr>
        <p:spPr bwMode="auto">
          <a:xfrm>
            <a:off x="79375" y="306388"/>
            <a:ext cx="8820150" cy="5630862"/>
          </a:xfrm>
          <a:prstGeom prst="rect">
            <a:avLst/>
          </a:prstGeom>
          <a:noFill/>
          <a:ln w="9525">
            <a:noFill/>
            <a:miter lim="800000"/>
            <a:headEnd/>
            <a:tailEnd/>
          </a:ln>
        </p:spPr>
        <p:txBody>
          <a:bodyPr>
            <a:spAutoFit/>
          </a:bodyPr>
          <a:lstStyle/>
          <a:p>
            <a:pPr eaLnBrk="0" hangingPunct="0"/>
            <a:r>
              <a:rPr lang="zh-CN" altLang="en-US" sz="2400">
                <a:latin typeface="Calibri" pitchFamily="34" charset="0"/>
              </a:rPr>
              <a:t>4.阅读教材和材料，了解世界贸易组织的建立，认识世界贸易组织的宗旨、主要职能及其作用。</a:t>
            </a:r>
          </a:p>
          <a:p>
            <a:pPr eaLnBrk="0" hangingPunct="0"/>
            <a:r>
              <a:rPr lang="zh-CN" altLang="en-US" sz="2400">
                <a:latin typeface="Calibri" pitchFamily="34" charset="0"/>
              </a:rPr>
              <a:t>材料    2018年3月23日，美国打响了对华贸易战的第一枪。美国总统特朗普签署备忘录，宣布将采取措施对中国产品加征关税，限制中国投资，并将相关问题诉诸WTO争端解决机制。面对美国推行反全球化、贸易保护主义狂潮，中国开始了反击，给出了第一步的反制措施，中美之间贸易战正式拉开。</a:t>
            </a:r>
          </a:p>
          <a:p>
            <a:pPr eaLnBrk="0" hangingPunct="0"/>
            <a:endParaRPr lang="zh-CN" altLang="en-US" sz="2400">
              <a:latin typeface="Calibri" pitchFamily="34" charset="0"/>
            </a:endParaRPr>
          </a:p>
          <a:p>
            <a:pPr eaLnBrk="0" hangingPunct="0"/>
            <a:endParaRPr lang="zh-CN" altLang="en-US" sz="2400">
              <a:latin typeface="Calibri" pitchFamily="34" charset="0"/>
            </a:endParaRPr>
          </a:p>
          <a:p>
            <a:pPr eaLnBrk="0" hangingPunct="0"/>
            <a:endParaRPr lang="zh-CN" altLang="en-US" sz="2400">
              <a:latin typeface="Calibri" pitchFamily="34" charset="0"/>
            </a:endParaRPr>
          </a:p>
          <a:p>
            <a:pPr eaLnBrk="0" hangingPunct="0"/>
            <a:endParaRPr lang="zh-CN" altLang="en-US" sz="2400">
              <a:latin typeface="Calibri" pitchFamily="34" charset="0"/>
            </a:endParaRPr>
          </a:p>
          <a:p>
            <a:pPr eaLnBrk="0" hangingPunct="0"/>
            <a:endParaRPr lang="zh-CN" altLang="en-US" sz="2400">
              <a:latin typeface="Calibri" pitchFamily="34" charset="0"/>
            </a:endParaRPr>
          </a:p>
          <a:p>
            <a:pPr eaLnBrk="0" hangingPunct="0"/>
            <a:r>
              <a:rPr lang="zh-CN" altLang="en-US" sz="2400">
                <a:latin typeface="Calibri" pitchFamily="34" charset="0"/>
              </a:rPr>
              <a:t>（1）请回答：材料中“WTO”是哪一国际组织的英文缩写？美国对华贸易战，推行“贸易保护主义”违反了WTO什么原则？材料体现了WTO承担什么职能？</a:t>
            </a:r>
          </a:p>
        </p:txBody>
      </p:sp>
      <p:pic>
        <p:nvPicPr>
          <p:cNvPr id="56" name="图片 35"/>
          <p:cNvPicPr>
            <a:picLocks noChangeAspect="1"/>
          </p:cNvPicPr>
          <p:nvPr/>
        </p:nvPicPr>
        <p:blipFill>
          <a:blip r:embed="rId3"/>
          <a:srcRect/>
          <a:stretch>
            <a:fillRect/>
          </a:stretch>
        </p:blipFill>
        <p:spPr bwMode="auto">
          <a:xfrm>
            <a:off x="2603500" y="2911475"/>
            <a:ext cx="2727325" cy="1651000"/>
          </a:xfrm>
          <a:prstGeom prst="rect">
            <a:avLst/>
          </a:prstGeom>
          <a:noFill/>
          <a:ln w="9525">
            <a:noFill/>
            <a:miter lim="800000"/>
            <a:headEnd/>
            <a:tailEnd/>
          </a:ln>
        </p:spPr>
      </p:pic>
      <p:sp>
        <p:nvSpPr>
          <p:cNvPr id="3" name="文本框 2"/>
          <p:cNvSpPr txBox="1">
            <a:spLocks noChangeArrowheads="1"/>
          </p:cNvSpPr>
          <p:nvPr/>
        </p:nvSpPr>
        <p:spPr bwMode="auto">
          <a:xfrm>
            <a:off x="79375" y="5834063"/>
            <a:ext cx="8716963" cy="1198562"/>
          </a:xfrm>
          <a:prstGeom prst="rect">
            <a:avLst/>
          </a:prstGeom>
          <a:noFill/>
          <a:ln w="9525">
            <a:noFill/>
            <a:miter lim="800000"/>
            <a:headEnd/>
            <a:tailEnd/>
          </a:ln>
        </p:spPr>
        <p:txBody>
          <a:bodyPr wrap="none">
            <a:spAutoFit/>
          </a:bodyPr>
          <a:lstStyle/>
          <a:p>
            <a:r>
              <a:rPr lang="zh-CN" altLang="en-US" sz="2400">
                <a:solidFill>
                  <a:srgbClr val="FF0000"/>
                </a:solidFill>
                <a:latin typeface="Calibri" pitchFamily="34" charset="0"/>
                <a:sym typeface="+mn-ea"/>
              </a:rPr>
              <a:t>世界贸易组织；违反了世界贸易组织奉行的非歧视性、开放、公</a:t>
            </a:r>
          </a:p>
          <a:p>
            <a:r>
              <a:rPr lang="zh-CN" altLang="en-US" sz="2400">
                <a:solidFill>
                  <a:srgbClr val="FF0000"/>
                </a:solidFill>
                <a:latin typeface="Calibri" pitchFamily="34" charset="0"/>
                <a:sym typeface="+mn-ea"/>
              </a:rPr>
              <a:t>平的原则；解决贸易争端的职能。</a:t>
            </a:r>
            <a:endParaRPr lang="zh-CN" altLang="en-US" sz="2400">
              <a:solidFill>
                <a:srgbClr val="FF0000"/>
              </a:solidFill>
              <a:latin typeface="Calibri" pitchFamily="34" charset="0"/>
            </a:endParaRPr>
          </a:p>
          <a:p>
            <a:endParaRPr lang="zh-CN" altLang="en-US" sz="2400">
              <a:solidFill>
                <a:srgbClr val="FF0000"/>
              </a:solidFill>
              <a:latin typeface="Calibri" pitchFamily="34" charset="0"/>
            </a:endParaRPr>
          </a:p>
        </p:txBody>
      </p:sp>
    </p:spTree>
    <p:extLst>
      <p:ext uri="{BB962C8B-B14F-4D97-AF65-F5344CB8AC3E}">
        <p14:creationId xmlns:p14="http://schemas.microsoft.com/office/powerpoint/2010/main" val="211892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checkerboard(across)">
                                      <p:cBhvr>
                                        <p:cTn id="7" dur="5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ox(in)">
                                      <p:cBhvr>
                                        <p:cTn id="12" dur="20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图片 1" descr="u=4133032754,3894822876&amp;fm=27&amp;gp=0"/>
          <p:cNvPicPr>
            <a:picLocks noChangeAspect="1"/>
          </p:cNvPicPr>
          <p:nvPr/>
        </p:nvPicPr>
        <p:blipFill>
          <a:blip r:embed="rId2"/>
          <a:srcRect/>
          <a:stretch>
            <a:fillRect/>
          </a:stretch>
        </p:blipFill>
        <p:spPr bwMode="auto">
          <a:xfrm>
            <a:off x="-6350" y="-22225"/>
            <a:ext cx="9158288" cy="6902450"/>
          </a:xfrm>
          <a:prstGeom prst="rect">
            <a:avLst/>
          </a:prstGeom>
          <a:noFill/>
          <a:ln w="9525">
            <a:noFill/>
            <a:miter lim="800000"/>
            <a:headEnd/>
            <a:tailEnd/>
          </a:ln>
        </p:spPr>
      </p:pic>
      <p:sp>
        <p:nvSpPr>
          <p:cNvPr id="4" name="文本框 51204"/>
          <p:cNvSpPr txBox="1">
            <a:spLocks noChangeArrowheads="1"/>
          </p:cNvSpPr>
          <p:nvPr/>
        </p:nvSpPr>
        <p:spPr bwMode="auto">
          <a:xfrm>
            <a:off x="217488" y="752475"/>
            <a:ext cx="8710612" cy="2085975"/>
          </a:xfrm>
          <a:prstGeom prst="rect">
            <a:avLst/>
          </a:prstGeom>
          <a:noFill/>
          <a:ln w="9525">
            <a:noFill/>
            <a:miter lim="800000"/>
            <a:headEnd/>
            <a:tailEnd/>
          </a:ln>
        </p:spPr>
        <p:txBody>
          <a:bodyPr>
            <a:spAutoFit/>
          </a:bodyPr>
          <a:lstStyle/>
          <a:p>
            <a:pPr eaLnBrk="0" hangingPunct="0">
              <a:spcBef>
                <a:spcPct val="20000"/>
              </a:spcBef>
            </a:pPr>
            <a:r>
              <a:rPr lang="zh-CN" altLang="en-US" sz="2400">
                <a:solidFill>
                  <a:srgbClr val="FF0000"/>
                </a:solidFill>
                <a:latin typeface="Calibri" pitchFamily="34" charset="0"/>
                <a:sym typeface="+mn-ea"/>
              </a:rPr>
              <a:t>①成立：1995年1月1日，世界贸易组织正式成立。</a:t>
            </a:r>
            <a:endParaRPr lang="zh-CN" altLang="en-US" sz="2400">
              <a:solidFill>
                <a:srgbClr val="FF0000"/>
              </a:solidFill>
              <a:latin typeface="Calibri" pitchFamily="34" charset="0"/>
            </a:endParaRPr>
          </a:p>
          <a:p>
            <a:pPr eaLnBrk="0" hangingPunct="0">
              <a:spcBef>
                <a:spcPct val="20000"/>
              </a:spcBef>
            </a:pPr>
            <a:r>
              <a:rPr lang="zh-CN" altLang="en-US" sz="2400">
                <a:solidFill>
                  <a:srgbClr val="FF0000"/>
                </a:solidFill>
                <a:latin typeface="Calibri" pitchFamily="34" charset="0"/>
                <a:sym typeface="+mn-ea"/>
              </a:rPr>
              <a:t>②宗旨：以非歧视性、开放、公平为原则，促进全球贸易和经济发展，保证就业、收入与需求的增长，提高人类生活水平。</a:t>
            </a:r>
            <a:endParaRPr lang="zh-CN" altLang="en-US" sz="2400">
              <a:solidFill>
                <a:srgbClr val="FF0000"/>
              </a:solidFill>
              <a:latin typeface="Calibri" pitchFamily="34" charset="0"/>
            </a:endParaRPr>
          </a:p>
          <a:p>
            <a:pPr eaLnBrk="0" hangingPunct="0">
              <a:spcBef>
                <a:spcPct val="20000"/>
              </a:spcBef>
            </a:pPr>
            <a:r>
              <a:rPr lang="zh-CN" altLang="en-US" sz="2400">
                <a:solidFill>
                  <a:srgbClr val="FF0000"/>
                </a:solidFill>
                <a:latin typeface="Calibri" pitchFamily="34" charset="0"/>
                <a:sym typeface="+mn-ea"/>
              </a:rPr>
              <a:t>③职能：主要是制定和规范多边贸易协定、组织贸易谈判、解决贸易争端等。</a:t>
            </a:r>
            <a:endParaRPr lang="zh-CN" altLang="en-US" sz="2400">
              <a:solidFill>
                <a:srgbClr val="FF0000"/>
              </a:solidFill>
              <a:latin typeface="微软雅黑" pitchFamily="34" charset="-122"/>
              <a:sym typeface="+mn-ea"/>
            </a:endParaRPr>
          </a:p>
        </p:txBody>
      </p:sp>
      <p:sp>
        <p:nvSpPr>
          <p:cNvPr id="2" name="文本框 1"/>
          <p:cNvSpPr txBox="1">
            <a:spLocks noChangeArrowheads="1"/>
          </p:cNvSpPr>
          <p:nvPr/>
        </p:nvSpPr>
        <p:spPr bwMode="auto">
          <a:xfrm>
            <a:off x="215900" y="292100"/>
            <a:ext cx="8582025" cy="460375"/>
          </a:xfrm>
          <a:prstGeom prst="rect">
            <a:avLst/>
          </a:prstGeom>
          <a:noFill/>
          <a:ln w="9525">
            <a:noFill/>
            <a:miter lim="800000"/>
            <a:headEnd/>
            <a:tailEnd/>
          </a:ln>
        </p:spPr>
        <p:txBody>
          <a:bodyPr wrap="none">
            <a:spAutoFit/>
          </a:bodyPr>
          <a:lstStyle/>
          <a:p>
            <a:r>
              <a:rPr lang="zh-CN" altLang="en-US" sz="2400"/>
              <a:t>（2）请说出世界贸易组织成立的时间、宗旨和职能各是什么？</a:t>
            </a:r>
          </a:p>
        </p:txBody>
      </p:sp>
      <p:sp>
        <p:nvSpPr>
          <p:cNvPr id="3" name="文本框 2"/>
          <p:cNvSpPr txBox="1">
            <a:spLocks noChangeArrowheads="1"/>
          </p:cNvSpPr>
          <p:nvPr/>
        </p:nvSpPr>
        <p:spPr bwMode="auto">
          <a:xfrm>
            <a:off x="149225" y="2838450"/>
            <a:ext cx="8667750" cy="828675"/>
          </a:xfrm>
          <a:prstGeom prst="rect">
            <a:avLst/>
          </a:prstGeom>
          <a:noFill/>
          <a:ln w="9525">
            <a:noFill/>
            <a:miter lim="800000"/>
            <a:headEnd/>
            <a:tailEnd/>
          </a:ln>
        </p:spPr>
        <p:txBody>
          <a:bodyPr wrap="none">
            <a:spAutoFit/>
          </a:bodyPr>
          <a:lstStyle/>
          <a:p>
            <a:r>
              <a:rPr lang="zh-CN" altLang="en-US" sz="2400"/>
              <a:t>5.根据教材内容，围绕中美贸易战等热点，评价世界贸易组织的</a:t>
            </a:r>
          </a:p>
          <a:p>
            <a:r>
              <a:rPr lang="zh-CN" altLang="en-US" sz="2400"/>
              <a:t>作用。</a:t>
            </a:r>
          </a:p>
        </p:txBody>
      </p:sp>
      <p:sp>
        <p:nvSpPr>
          <p:cNvPr id="5" name="文本框 4"/>
          <p:cNvSpPr txBox="1">
            <a:spLocks noChangeArrowheads="1"/>
          </p:cNvSpPr>
          <p:nvPr/>
        </p:nvSpPr>
        <p:spPr bwMode="auto">
          <a:xfrm>
            <a:off x="149225" y="3667125"/>
            <a:ext cx="8785225" cy="2308225"/>
          </a:xfrm>
          <a:prstGeom prst="rect">
            <a:avLst/>
          </a:prstGeom>
          <a:noFill/>
          <a:ln w="9525">
            <a:noFill/>
            <a:miter lim="800000"/>
            <a:headEnd/>
            <a:tailEnd/>
          </a:ln>
        </p:spPr>
        <p:txBody>
          <a:bodyPr wrap="none">
            <a:spAutoFit/>
          </a:bodyPr>
          <a:lstStyle/>
          <a:p>
            <a:r>
              <a:rPr lang="zh-CN" altLang="en-US" sz="2400">
                <a:solidFill>
                  <a:srgbClr val="FF0000"/>
                </a:solidFill>
                <a:sym typeface="+mn-ea"/>
              </a:rPr>
              <a:t>(1)世界贸易组织成立后，其成员的关税水平普遍降低，贸易壁垒</a:t>
            </a:r>
          </a:p>
          <a:p>
            <a:r>
              <a:rPr lang="zh-CN" altLang="en-US" sz="2400">
                <a:solidFill>
                  <a:srgbClr val="FF0000"/>
                </a:solidFill>
                <a:sym typeface="+mn-ea"/>
              </a:rPr>
              <a:t>进一步减少，促进了全球贸易和世界经济的发展。</a:t>
            </a:r>
            <a:endParaRPr lang="zh-CN" altLang="en-US" sz="2400">
              <a:solidFill>
                <a:srgbClr val="FF0000"/>
              </a:solidFill>
            </a:endParaRPr>
          </a:p>
          <a:p>
            <a:r>
              <a:rPr lang="zh-CN" altLang="en-US" sz="2400">
                <a:solidFill>
                  <a:srgbClr val="FF0000"/>
                </a:solidFill>
                <a:sym typeface="+mn-ea"/>
              </a:rPr>
              <a:t>(2)世界贸易组织已经成为最有影响力的国际组织之一，它与联合</a:t>
            </a:r>
          </a:p>
          <a:p>
            <a:r>
              <a:rPr lang="zh-CN" altLang="en-US" sz="2400">
                <a:solidFill>
                  <a:srgbClr val="FF0000"/>
                </a:solidFill>
                <a:sym typeface="+mn-ea"/>
              </a:rPr>
              <a:t>国一起成为支撑、协调世界经济和政治的两大支柱，推动着世界</a:t>
            </a:r>
          </a:p>
          <a:p>
            <a:r>
              <a:rPr lang="zh-CN" altLang="en-US" sz="2400">
                <a:solidFill>
                  <a:srgbClr val="FF0000"/>
                </a:solidFill>
                <a:sym typeface="+mn-ea"/>
              </a:rPr>
              <a:t>的和平与发展。</a:t>
            </a:r>
            <a:endParaRPr lang="zh-CN" altLang="en-US" sz="2400">
              <a:solidFill>
                <a:srgbClr val="FF0000"/>
              </a:solidFill>
            </a:endParaRPr>
          </a:p>
          <a:p>
            <a:endParaRPr lang="zh-CN" altLang="en-US" sz="2400">
              <a:solidFill>
                <a:srgbClr val="FF0000"/>
              </a:solidFill>
            </a:endParaRPr>
          </a:p>
        </p:txBody>
      </p:sp>
    </p:spTree>
    <p:extLst>
      <p:ext uri="{BB962C8B-B14F-4D97-AF65-F5344CB8AC3E}">
        <p14:creationId xmlns:p14="http://schemas.microsoft.com/office/powerpoint/2010/main" val="87280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图片 1" descr="u=4133032754,3894822876&amp;fm=27&amp;gp=0"/>
          <p:cNvPicPr>
            <a:picLocks noChangeAspect="1"/>
          </p:cNvPicPr>
          <p:nvPr/>
        </p:nvPicPr>
        <p:blipFill>
          <a:blip r:embed="rId2"/>
          <a:srcRect/>
          <a:stretch>
            <a:fillRect/>
          </a:stretch>
        </p:blipFill>
        <p:spPr bwMode="auto">
          <a:xfrm>
            <a:off x="-69850" y="-22225"/>
            <a:ext cx="9158288" cy="6902450"/>
          </a:xfrm>
          <a:prstGeom prst="rect">
            <a:avLst/>
          </a:prstGeom>
          <a:noFill/>
          <a:ln w="9525">
            <a:noFill/>
            <a:miter lim="800000"/>
            <a:headEnd/>
            <a:tailEnd/>
          </a:ln>
        </p:spPr>
      </p:pic>
      <p:pic>
        <p:nvPicPr>
          <p:cNvPr id="31746" name="Picture 2" descr="xinsrc_47040115095353077246"/>
          <p:cNvPicPr>
            <a:picLocks noChangeAspect="1"/>
          </p:cNvPicPr>
          <p:nvPr/>
        </p:nvPicPr>
        <p:blipFill>
          <a:blip r:embed="rId3"/>
          <a:srcRect/>
          <a:stretch>
            <a:fillRect/>
          </a:stretch>
        </p:blipFill>
        <p:spPr bwMode="auto">
          <a:xfrm>
            <a:off x="914400" y="1371600"/>
            <a:ext cx="6367463" cy="4775200"/>
          </a:xfrm>
          <a:prstGeom prst="rect">
            <a:avLst/>
          </a:prstGeom>
          <a:noFill/>
          <a:ln w="9525">
            <a:noFill/>
            <a:miter lim="800000"/>
            <a:headEnd/>
            <a:tailEnd/>
          </a:ln>
        </p:spPr>
      </p:pic>
      <p:sp>
        <p:nvSpPr>
          <p:cNvPr id="31747" name="Text Box 3"/>
          <p:cNvSpPr txBox="1">
            <a:spLocks noChangeArrowheads="1"/>
          </p:cNvSpPr>
          <p:nvPr/>
        </p:nvSpPr>
        <p:spPr bwMode="auto">
          <a:xfrm>
            <a:off x="1700213" y="695325"/>
            <a:ext cx="4494212" cy="523875"/>
          </a:xfrm>
          <a:prstGeom prst="rect">
            <a:avLst/>
          </a:prstGeom>
          <a:solidFill>
            <a:srgbClr val="FFFF99"/>
          </a:solidFill>
          <a:ln w="9525">
            <a:solidFill>
              <a:schemeClr val="tx1"/>
            </a:solidFill>
            <a:miter lim="800000"/>
            <a:headEnd/>
            <a:tailEnd/>
          </a:ln>
        </p:spPr>
        <p:txBody>
          <a:bodyPr wrap="none">
            <a:spAutoFit/>
          </a:bodyPr>
          <a:lstStyle/>
          <a:p>
            <a:r>
              <a:rPr lang="zh-CN" altLang="en-US" sz="2800">
                <a:solidFill>
                  <a:srgbClr val="FF3300"/>
                </a:solidFill>
                <a:latin typeface="黑体" pitchFamily="49" charset="-122"/>
                <a:ea typeface="黑体" pitchFamily="49" charset="-122"/>
              </a:rPr>
              <a:t>瑞士日内瓦的世贸组织总部</a:t>
            </a:r>
          </a:p>
        </p:txBody>
      </p:sp>
      <p:pic>
        <p:nvPicPr>
          <p:cNvPr id="2" name="Picture 4" descr="wto"/>
          <p:cNvPicPr>
            <a:picLocks noChangeAspect="1"/>
          </p:cNvPicPr>
          <p:nvPr/>
        </p:nvPicPr>
        <p:blipFill>
          <a:blip r:embed="rId4"/>
          <a:srcRect/>
          <a:stretch>
            <a:fillRect/>
          </a:stretch>
        </p:blipFill>
        <p:spPr bwMode="auto">
          <a:xfrm>
            <a:off x="6019800" y="1447800"/>
            <a:ext cx="1727200" cy="1538288"/>
          </a:xfrm>
          <a:prstGeom prst="rect">
            <a:avLst/>
          </a:prstGeom>
          <a:noFill/>
          <a:ln w="9525">
            <a:noFill/>
            <a:miter lim="800000"/>
            <a:headEnd/>
            <a:tailEnd/>
          </a:ln>
        </p:spPr>
      </p:pic>
    </p:spTree>
    <p:extLst>
      <p:ext uri="{BB962C8B-B14F-4D97-AF65-F5344CB8AC3E}">
        <p14:creationId xmlns:p14="http://schemas.microsoft.com/office/powerpoint/2010/main" val="3254745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图片 1" descr="u=4133032754,3894822876&amp;fm=27&amp;gp=0"/>
          <p:cNvPicPr>
            <a:picLocks noChangeAspect="1"/>
          </p:cNvPicPr>
          <p:nvPr/>
        </p:nvPicPr>
        <p:blipFill>
          <a:blip r:embed="rId2"/>
          <a:srcRect/>
          <a:stretch>
            <a:fillRect/>
          </a:stretch>
        </p:blipFill>
        <p:spPr bwMode="auto">
          <a:xfrm>
            <a:off x="-69850" y="-22225"/>
            <a:ext cx="9158288" cy="6902450"/>
          </a:xfrm>
          <a:prstGeom prst="rect">
            <a:avLst/>
          </a:prstGeom>
          <a:noFill/>
          <a:ln w="9525">
            <a:noFill/>
            <a:miter lim="800000"/>
            <a:headEnd/>
            <a:tailEnd/>
          </a:ln>
        </p:spPr>
      </p:pic>
      <p:sp>
        <p:nvSpPr>
          <p:cNvPr id="32770" name="Text Box 6"/>
          <p:cNvSpPr txBox="1">
            <a:spLocks noChangeArrowheads="1"/>
          </p:cNvSpPr>
          <p:nvPr/>
        </p:nvSpPr>
        <p:spPr bwMode="auto">
          <a:xfrm>
            <a:off x="2616200" y="698500"/>
            <a:ext cx="3413125" cy="523875"/>
          </a:xfrm>
          <a:prstGeom prst="rect">
            <a:avLst/>
          </a:prstGeom>
          <a:noFill/>
          <a:ln w="9525">
            <a:solidFill>
              <a:schemeClr val="tx1"/>
            </a:solidFill>
            <a:miter lim="800000"/>
            <a:headEnd/>
            <a:tailEnd/>
          </a:ln>
        </p:spPr>
        <p:txBody>
          <a:bodyPr>
            <a:spAutoFit/>
          </a:bodyPr>
          <a:lstStyle/>
          <a:p>
            <a:pPr>
              <a:spcBef>
                <a:spcPct val="50000"/>
              </a:spcBef>
            </a:pPr>
            <a:r>
              <a:rPr lang="en-US" altLang="en-US" sz="2800" b="1">
                <a:solidFill>
                  <a:srgbClr val="FF6600"/>
                </a:solidFill>
                <a:latin typeface="宋体" charset="-122"/>
              </a:rPr>
              <a:t>世界贸易组织的作用</a:t>
            </a:r>
          </a:p>
        </p:txBody>
      </p:sp>
      <p:sp>
        <p:nvSpPr>
          <p:cNvPr id="175111" name="Rectangle 7"/>
          <p:cNvSpPr>
            <a:spLocks noChangeArrowheads="1"/>
          </p:cNvSpPr>
          <p:nvPr/>
        </p:nvSpPr>
        <p:spPr bwMode="auto">
          <a:xfrm>
            <a:off x="304800" y="1312863"/>
            <a:ext cx="8534400" cy="3868737"/>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nSpc>
                <a:spcPct val="150000"/>
              </a:lnSpc>
              <a:buFont typeface="Arial" panose="020B0604020202020204" pitchFamily="34" charset="0"/>
              <a:buNone/>
              <a:defRPr/>
            </a:pPr>
            <a:r>
              <a:rPr lang="en-US" altLang="zh-CN" sz="2800" dirty="0">
                <a:solidFill>
                  <a:schemeClr val="tx1"/>
                </a:solidFill>
                <a:latin typeface="黑体" panose="02010609060101010101" pitchFamily="49" charset="-122"/>
                <a:ea typeface="黑体" panose="02010609060101010101" pitchFamily="49" charset="-122"/>
              </a:rPr>
              <a:t>①</a:t>
            </a:r>
            <a:r>
              <a:rPr lang="zh-CN" altLang="en-US" sz="2800" dirty="0">
                <a:solidFill>
                  <a:schemeClr val="tx1"/>
                </a:solidFill>
                <a:latin typeface="黑体" panose="02010609060101010101" pitchFamily="49" charset="-122"/>
                <a:ea typeface="黑体" panose="02010609060101010101" pitchFamily="49" charset="-122"/>
              </a:rPr>
              <a:t>取消贸易壁垒</a:t>
            </a:r>
            <a:r>
              <a:rPr lang="en-US" altLang="zh-CN" sz="2800" dirty="0">
                <a:solidFill>
                  <a:schemeClr val="tx1"/>
                </a:solidFill>
                <a:latin typeface="黑体" panose="02010609060101010101" pitchFamily="49" charset="-122"/>
                <a:ea typeface="黑体" panose="02010609060101010101" pitchFamily="49" charset="-122"/>
              </a:rPr>
              <a:t>,</a:t>
            </a:r>
            <a:r>
              <a:rPr lang="zh-CN" altLang="en-US" sz="2800" dirty="0">
                <a:solidFill>
                  <a:schemeClr val="tx1"/>
                </a:solidFill>
                <a:latin typeface="黑体" panose="02010609060101010101" pitchFamily="49" charset="-122"/>
                <a:ea typeface="黑体" panose="02010609060101010101" pitchFamily="49" charset="-122"/>
              </a:rPr>
              <a:t>加快了经济全球化的发展（开放市场）</a:t>
            </a:r>
          </a:p>
          <a:p>
            <a:pPr>
              <a:lnSpc>
                <a:spcPct val="150000"/>
              </a:lnSpc>
              <a:buClr>
                <a:schemeClr val="hlink"/>
              </a:buClr>
              <a:buSzPct val="75000"/>
              <a:buFont typeface="Wingdings" panose="05000000000000000000" pitchFamily="2" charset="2"/>
              <a:buNone/>
              <a:defRPr/>
            </a:pPr>
            <a:r>
              <a:rPr lang="zh-CN" altLang="en-US" sz="2800" dirty="0">
                <a:solidFill>
                  <a:schemeClr val="tx1"/>
                </a:solidFill>
                <a:latin typeface="黑体" panose="02010609060101010101" pitchFamily="49" charset="-122"/>
                <a:ea typeface="黑体" panose="02010609060101010101" pitchFamily="49" charset="-122"/>
              </a:rPr>
              <a:t>②促使成员国生活水平的提高和经济的繁荣</a:t>
            </a:r>
          </a:p>
          <a:p>
            <a:pPr>
              <a:lnSpc>
                <a:spcPct val="150000"/>
              </a:lnSpc>
              <a:buClr>
                <a:schemeClr val="hlink"/>
              </a:buClr>
              <a:buSzPct val="75000"/>
              <a:buFont typeface="Wingdings" panose="05000000000000000000" pitchFamily="2" charset="2"/>
              <a:buNone/>
              <a:defRPr/>
            </a:pPr>
            <a:r>
              <a:rPr lang="zh-CN" altLang="en-US" sz="2800" dirty="0">
                <a:solidFill>
                  <a:schemeClr val="tx1"/>
                </a:solidFill>
                <a:latin typeface="黑体" panose="02010609060101010101" pitchFamily="49" charset="-122"/>
                <a:ea typeface="黑体" panose="02010609060101010101" pitchFamily="49" charset="-122"/>
              </a:rPr>
              <a:t>③为解决国际贸易争端提供了法律机制（制定规则）</a:t>
            </a:r>
          </a:p>
          <a:p>
            <a:pPr>
              <a:lnSpc>
                <a:spcPct val="150000"/>
              </a:lnSpc>
              <a:buClr>
                <a:schemeClr val="hlink"/>
              </a:buClr>
              <a:buSzPct val="75000"/>
              <a:buFont typeface="Wingdings" panose="05000000000000000000" pitchFamily="2" charset="2"/>
              <a:buNone/>
              <a:defRPr/>
            </a:pPr>
            <a:r>
              <a:rPr lang="zh-CN" altLang="en-US" sz="2800" dirty="0">
                <a:solidFill>
                  <a:schemeClr val="tx1"/>
                </a:solidFill>
                <a:latin typeface="黑体" panose="02010609060101010101" pitchFamily="49" charset="-122"/>
                <a:ea typeface="黑体" panose="02010609060101010101" pitchFamily="49" charset="-122"/>
              </a:rPr>
              <a:t>④很大程度上抑制了国际经济贸易关系中的强权政治（解决纠纷）</a:t>
            </a:r>
          </a:p>
        </p:txBody>
      </p:sp>
    </p:spTree>
    <p:extLst>
      <p:ext uri="{BB962C8B-B14F-4D97-AF65-F5344CB8AC3E}">
        <p14:creationId xmlns:p14="http://schemas.microsoft.com/office/powerpoint/2010/main" val="2690785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5111">
                                            <p:txEl>
                                              <p:pRg st="0" end="0"/>
                                            </p:txEl>
                                          </p:spTgt>
                                        </p:tgtEl>
                                        <p:attrNameLst>
                                          <p:attrName>style.visibility</p:attrName>
                                        </p:attrNameLst>
                                      </p:cBhvr>
                                      <p:to>
                                        <p:strVal val="visible"/>
                                      </p:to>
                                    </p:set>
                                    <p:anim calcmode="lin" valueType="num">
                                      <p:cBhvr additive="base">
                                        <p:cTn id="7" dur="500" fill="hold"/>
                                        <p:tgtEl>
                                          <p:spTgt spid="1751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51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5111">
                                            <p:txEl>
                                              <p:pRg st="1" end="1"/>
                                            </p:txEl>
                                          </p:spTgt>
                                        </p:tgtEl>
                                        <p:attrNameLst>
                                          <p:attrName>style.visibility</p:attrName>
                                        </p:attrNameLst>
                                      </p:cBhvr>
                                      <p:to>
                                        <p:strVal val="visible"/>
                                      </p:to>
                                    </p:set>
                                    <p:anim calcmode="lin" valueType="num">
                                      <p:cBhvr additive="base">
                                        <p:cTn id="13" dur="500" fill="hold"/>
                                        <p:tgtEl>
                                          <p:spTgt spid="1751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51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5111">
                                            <p:txEl>
                                              <p:pRg st="2" end="2"/>
                                            </p:txEl>
                                          </p:spTgt>
                                        </p:tgtEl>
                                        <p:attrNameLst>
                                          <p:attrName>style.visibility</p:attrName>
                                        </p:attrNameLst>
                                      </p:cBhvr>
                                      <p:to>
                                        <p:strVal val="visible"/>
                                      </p:to>
                                    </p:set>
                                    <p:anim calcmode="lin" valueType="num">
                                      <p:cBhvr additive="base">
                                        <p:cTn id="19" dur="500" fill="hold"/>
                                        <p:tgtEl>
                                          <p:spTgt spid="1751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51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5111">
                                            <p:txEl>
                                              <p:pRg st="3" end="3"/>
                                            </p:txEl>
                                          </p:spTgt>
                                        </p:tgtEl>
                                        <p:attrNameLst>
                                          <p:attrName>style.visibility</p:attrName>
                                        </p:attrNameLst>
                                      </p:cBhvr>
                                      <p:to>
                                        <p:strVal val="visible"/>
                                      </p:to>
                                    </p:set>
                                    <p:anim calcmode="lin" valueType="num">
                                      <p:cBhvr additive="base">
                                        <p:cTn id="25" dur="500" fill="hold"/>
                                        <p:tgtEl>
                                          <p:spTgt spid="1751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51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5"/>
          <p:cNvPicPr>
            <a:picLocks noChangeAspect="1"/>
          </p:cNvPicPr>
          <p:nvPr/>
        </p:nvPicPr>
        <p:blipFill>
          <a:blip r:embed="rId2"/>
          <a:srcRect/>
          <a:stretch>
            <a:fillRect/>
          </a:stretch>
        </p:blipFill>
        <p:spPr bwMode="auto">
          <a:xfrm>
            <a:off x="546100" y="3717925"/>
            <a:ext cx="3013075" cy="2619375"/>
          </a:xfrm>
          <a:prstGeom prst="rect">
            <a:avLst/>
          </a:prstGeom>
          <a:noFill/>
          <a:ln w="9525">
            <a:noFill/>
            <a:miter lim="800000"/>
            <a:headEnd/>
            <a:tailEnd/>
          </a:ln>
        </p:spPr>
      </p:pic>
      <p:pic>
        <p:nvPicPr>
          <p:cNvPr id="25602" name="Picture 9" descr="https://timgsa.baidu.com/timg?image&amp;quality=80&amp;size=b9999_10000&amp;sec=1535028683780&amp;di=03211bc3157e347c732e5efff04b8ef8&amp;imgtype=jpg&amp;src=http%3A%2F%2Fimg3.imgtn.bdimg.com%2Fit%2Fu%3D2428684253%2C2924895415%26fm%3D214%26gp%3D0.jpg"/>
          <p:cNvPicPr>
            <a:picLocks noChangeAspect="1"/>
          </p:cNvPicPr>
          <p:nvPr/>
        </p:nvPicPr>
        <p:blipFill>
          <a:blip r:embed="rId3"/>
          <a:srcRect/>
          <a:stretch>
            <a:fillRect/>
          </a:stretch>
        </p:blipFill>
        <p:spPr bwMode="auto">
          <a:xfrm>
            <a:off x="4914900" y="3717925"/>
            <a:ext cx="3302000" cy="2832100"/>
          </a:xfrm>
          <a:prstGeom prst="rect">
            <a:avLst/>
          </a:prstGeom>
          <a:noFill/>
          <a:ln w="9525">
            <a:noFill/>
            <a:miter lim="800000"/>
            <a:headEnd/>
            <a:tailEnd/>
          </a:ln>
        </p:spPr>
      </p:pic>
      <p:sp>
        <p:nvSpPr>
          <p:cNvPr id="25603" name="等腰三角形 1"/>
          <p:cNvSpPr>
            <a:spLocks noChangeArrowheads="1"/>
          </p:cNvSpPr>
          <p:nvPr/>
        </p:nvSpPr>
        <p:spPr bwMode="auto">
          <a:xfrm>
            <a:off x="1333500" y="2879725"/>
            <a:ext cx="6477000" cy="752475"/>
          </a:xfrm>
          <a:prstGeom prst="triangle">
            <a:avLst>
              <a:gd name="adj" fmla="val 51023"/>
            </a:avLst>
          </a:prstGeom>
          <a:solidFill>
            <a:schemeClr val="accent1"/>
          </a:solidFill>
          <a:ln w="9525">
            <a:solidFill>
              <a:schemeClr val="tx1"/>
            </a:solidFill>
            <a:round/>
            <a:headEnd/>
            <a:tailEnd/>
          </a:ln>
        </p:spPr>
        <p:txBody>
          <a:bodyPr/>
          <a:lstStyle/>
          <a:p>
            <a:pPr eaLnBrk="0" hangingPunct="0"/>
            <a:endParaRPr lang="en-US" altLang="en-US">
              <a:latin typeface="Calibri" pitchFamily="34" charset="0"/>
            </a:endParaRPr>
          </a:p>
        </p:txBody>
      </p:sp>
      <p:pic>
        <p:nvPicPr>
          <p:cNvPr id="25604" name="图片 2"/>
          <p:cNvPicPr>
            <a:picLocks noChangeAspect="1"/>
          </p:cNvPicPr>
          <p:nvPr/>
        </p:nvPicPr>
        <p:blipFill>
          <a:blip r:embed="rId4"/>
          <a:srcRect/>
          <a:stretch>
            <a:fillRect/>
          </a:stretch>
        </p:blipFill>
        <p:spPr bwMode="auto">
          <a:xfrm>
            <a:off x="2862263" y="838200"/>
            <a:ext cx="3521075" cy="2097088"/>
          </a:xfrm>
          <a:prstGeom prst="rect">
            <a:avLst/>
          </a:prstGeom>
          <a:noFill/>
          <a:ln w="9525">
            <a:noFill/>
            <a:miter lim="800000"/>
            <a:headEnd/>
            <a:tailEnd/>
          </a:ln>
        </p:spPr>
      </p:pic>
    </p:spTree>
    <p:extLst>
      <p:ext uri="{BB962C8B-B14F-4D97-AF65-F5344CB8AC3E}">
        <p14:creationId xmlns:p14="http://schemas.microsoft.com/office/powerpoint/2010/main" val="1786672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1"/>
                                        </p:tgtEl>
                                        <p:attrNameLst>
                                          <p:attrName>style.visibility</p:attrName>
                                        </p:attrNameLst>
                                      </p:cBhvr>
                                      <p:to>
                                        <p:strVal val="visible"/>
                                      </p:to>
                                    </p:set>
                                    <p:anim calcmode="lin" valueType="num">
                                      <p:cBhvr additive="base">
                                        <p:cTn id="7" dur="500" fill="hold"/>
                                        <p:tgtEl>
                                          <p:spTgt spid="25601"/>
                                        </p:tgtEl>
                                        <p:attrNameLst>
                                          <p:attrName>ppt_x</p:attrName>
                                        </p:attrNameLst>
                                      </p:cBhvr>
                                      <p:tavLst>
                                        <p:tav tm="0">
                                          <p:val>
                                            <p:strVal val="#ppt_x"/>
                                          </p:val>
                                        </p:tav>
                                        <p:tav tm="100000">
                                          <p:val>
                                            <p:strVal val="#ppt_x"/>
                                          </p:val>
                                        </p:tav>
                                      </p:tavLst>
                                    </p:anim>
                                    <p:anim calcmode="lin" valueType="num">
                                      <p:cBhvr additive="base">
                                        <p:cTn id="8" dur="500" fill="hold"/>
                                        <p:tgtEl>
                                          <p:spTgt spid="256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602"/>
                                        </p:tgtEl>
                                        <p:attrNameLst>
                                          <p:attrName>style.visibility</p:attrName>
                                        </p:attrNameLst>
                                      </p:cBhvr>
                                      <p:to>
                                        <p:strVal val="visible"/>
                                      </p:to>
                                    </p:set>
                                    <p:anim calcmode="lin" valueType="num">
                                      <p:cBhvr additive="base">
                                        <p:cTn id="13" dur="500" fill="hold"/>
                                        <p:tgtEl>
                                          <p:spTgt spid="25602"/>
                                        </p:tgtEl>
                                        <p:attrNameLst>
                                          <p:attrName>ppt_x</p:attrName>
                                        </p:attrNameLst>
                                      </p:cBhvr>
                                      <p:tavLst>
                                        <p:tav tm="0">
                                          <p:val>
                                            <p:strVal val="#ppt_x"/>
                                          </p:val>
                                        </p:tav>
                                        <p:tav tm="100000">
                                          <p:val>
                                            <p:strVal val="#ppt_x"/>
                                          </p:val>
                                        </p:tav>
                                      </p:tavLst>
                                    </p:anim>
                                    <p:anim calcmode="lin" valueType="num">
                                      <p:cBhvr additive="base">
                                        <p:cTn id="14"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3"/>
                                        </p:tgtEl>
                                        <p:attrNameLst>
                                          <p:attrName>style.visibility</p:attrName>
                                        </p:attrNameLst>
                                      </p:cBhvr>
                                      <p:to>
                                        <p:strVal val="visible"/>
                                      </p:to>
                                    </p:set>
                                    <p:anim calcmode="lin" valueType="num">
                                      <p:cBhvr additive="base">
                                        <p:cTn id="19" dur="500" fill="hold"/>
                                        <p:tgtEl>
                                          <p:spTgt spid="25603"/>
                                        </p:tgtEl>
                                        <p:attrNameLst>
                                          <p:attrName>ppt_x</p:attrName>
                                        </p:attrNameLst>
                                      </p:cBhvr>
                                      <p:tavLst>
                                        <p:tav tm="0">
                                          <p:val>
                                            <p:strVal val="#ppt_x"/>
                                          </p:val>
                                        </p:tav>
                                        <p:tav tm="100000">
                                          <p:val>
                                            <p:strVal val="#ppt_x"/>
                                          </p:val>
                                        </p:tav>
                                      </p:tavLst>
                                    </p:anim>
                                    <p:anim calcmode="lin" valueType="num">
                                      <p:cBhvr additive="base">
                                        <p:cTn id="20"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5604"/>
                                        </p:tgtEl>
                                        <p:attrNameLst>
                                          <p:attrName>style.visibility</p:attrName>
                                        </p:attrNameLst>
                                      </p:cBhvr>
                                      <p:to>
                                        <p:strVal val="visible"/>
                                      </p:to>
                                    </p:set>
                                    <p:anim calcmode="lin" valueType="num">
                                      <p:cBhvr additive="base">
                                        <p:cTn id="25" dur="500" fill="hold"/>
                                        <p:tgtEl>
                                          <p:spTgt spid="25604"/>
                                        </p:tgtEl>
                                        <p:attrNameLst>
                                          <p:attrName>ppt_x</p:attrName>
                                        </p:attrNameLst>
                                      </p:cBhvr>
                                      <p:tavLst>
                                        <p:tav tm="0">
                                          <p:val>
                                            <p:strVal val="#ppt_x"/>
                                          </p:val>
                                        </p:tav>
                                        <p:tav tm="100000">
                                          <p:val>
                                            <p:strVal val="#ppt_x"/>
                                          </p:val>
                                        </p:tav>
                                      </p:tavLst>
                                    </p:anim>
                                    <p:anim calcmode="lin" valueType="num">
                                      <p:cBhvr additive="base">
                                        <p:cTn id="26"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图片 1" descr="u=4133032754,3894822876&amp;fm=27&amp;gp=0"/>
          <p:cNvPicPr>
            <a:picLocks noChangeAspect="1"/>
          </p:cNvPicPr>
          <p:nvPr/>
        </p:nvPicPr>
        <p:blipFill>
          <a:blip r:embed="rId2"/>
          <a:srcRect/>
          <a:stretch>
            <a:fillRect/>
          </a:stretch>
        </p:blipFill>
        <p:spPr bwMode="auto">
          <a:xfrm>
            <a:off x="-69850" y="-22225"/>
            <a:ext cx="9158288" cy="6902450"/>
          </a:xfrm>
          <a:prstGeom prst="rect">
            <a:avLst/>
          </a:prstGeom>
          <a:noFill/>
          <a:ln w="9525">
            <a:noFill/>
            <a:miter lim="800000"/>
            <a:headEnd/>
            <a:tailEnd/>
          </a:ln>
        </p:spPr>
      </p:pic>
      <p:sp>
        <p:nvSpPr>
          <p:cNvPr id="31746" name="文本框 3"/>
          <p:cNvSpPr txBox="1">
            <a:spLocks noChangeArrowheads="1"/>
          </p:cNvSpPr>
          <p:nvPr/>
        </p:nvSpPr>
        <p:spPr bwMode="auto">
          <a:xfrm>
            <a:off x="3490913" y="111125"/>
            <a:ext cx="2036762" cy="646113"/>
          </a:xfrm>
          <a:prstGeom prst="rect">
            <a:avLst/>
          </a:prstGeom>
          <a:noFill/>
          <a:ln w="9525">
            <a:noFill/>
            <a:miter lim="800000"/>
            <a:headEnd/>
            <a:tailEnd/>
          </a:ln>
        </p:spPr>
        <p:txBody>
          <a:bodyPr wrap="none">
            <a:spAutoFit/>
          </a:bodyPr>
          <a:lstStyle/>
          <a:p>
            <a:r>
              <a:rPr lang="zh-CN" altLang="en-US" sz="3600" b="1">
                <a:solidFill>
                  <a:srgbClr val="FF0000"/>
                </a:solidFill>
                <a:latin typeface="Calibri" pitchFamily="34" charset="0"/>
              </a:rPr>
              <a:t>课堂整合</a:t>
            </a:r>
          </a:p>
        </p:txBody>
      </p:sp>
      <p:grpSp>
        <p:nvGrpSpPr>
          <p:cNvPr id="3" name="组合 2"/>
          <p:cNvGrpSpPr>
            <a:grpSpLocks/>
          </p:cNvGrpSpPr>
          <p:nvPr/>
        </p:nvGrpSpPr>
        <p:grpSpPr bwMode="auto">
          <a:xfrm>
            <a:off x="533400" y="1371600"/>
            <a:ext cx="8001000" cy="4200525"/>
            <a:chOff x="840" y="2160"/>
            <a:chExt cx="12599" cy="6614"/>
          </a:xfrm>
        </p:grpSpPr>
        <p:sp>
          <p:nvSpPr>
            <p:cNvPr id="34820" name="TextBox 2"/>
            <p:cNvSpPr txBox="1">
              <a:spLocks noChangeArrowheads="1"/>
            </p:cNvSpPr>
            <p:nvPr/>
          </p:nvSpPr>
          <p:spPr bwMode="auto">
            <a:xfrm>
              <a:off x="840" y="3000"/>
              <a:ext cx="2160" cy="1308"/>
            </a:xfrm>
            <a:prstGeom prst="rect">
              <a:avLst/>
            </a:prstGeom>
            <a:noFill/>
            <a:ln w="9525">
              <a:noFill/>
              <a:miter lim="800000"/>
              <a:headEnd/>
              <a:tailEnd/>
            </a:ln>
          </p:spPr>
          <p:txBody>
            <a:bodyPr>
              <a:spAutoFit/>
            </a:bodyPr>
            <a:lstStyle/>
            <a:p>
              <a:pPr algn="r"/>
              <a:r>
                <a:rPr lang="zh-CN" altLang="en-US" sz="2400" b="1">
                  <a:latin typeface="宋体" charset="-122"/>
                </a:rPr>
                <a:t>联合国</a:t>
              </a:r>
              <a:endParaRPr lang="en-US" altLang="zh-CN" sz="2400" b="1">
                <a:latin typeface="宋体" charset="-122"/>
              </a:endParaRPr>
            </a:p>
            <a:p>
              <a:pPr algn="ctr"/>
              <a:r>
                <a:rPr lang="zh-CN" altLang="en-US" sz="2400" b="1">
                  <a:latin typeface="宋体" charset="-122"/>
                </a:rPr>
                <a:t>（政治</a:t>
              </a:r>
              <a:r>
                <a:rPr lang="zh-CN" altLang="en-US" sz="2400">
                  <a:latin typeface="Calibri" pitchFamily="34" charset="0"/>
                </a:rPr>
                <a:t>）</a:t>
              </a:r>
            </a:p>
          </p:txBody>
        </p:sp>
        <p:sp>
          <p:nvSpPr>
            <p:cNvPr id="34821" name="TextBox 3"/>
            <p:cNvSpPr txBox="1">
              <a:spLocks noChangeArrowheads="1"/>
            </p:cNvSpPr>
            <p:nvPr/>
          </p:nvSpPr>
          <p:spPr bwMode="auto">
            <a:xfrm>
              <a:off x="840" y="6240"/>
              <a:ext cx="2160" cy="1890"/>
            </a:xfrm>
            <a:prstGeom prst="rect">
              <a:avLst/>
            </a:prstGeom>
            <a:noFill/>
            <a:ln w="9525">
              <a:noFill/>
              <a:miter lim="800000"/>
              <a:headEnd/>
              <a:tailEnd/>
            </a:ln>
          </p:spPr>
          <p:txBody>
            <a:bodyPr>
              <a:spAutoFit/>
            </a:bodyPr>
            <a:lstStyle/>
            <a:p>
              <a:pPr algn="r"/>
              <a:r>
                <a:rPr lang="zh-CN" altLang="en-US" sz="2400" b="1">
                  <a:latin typeface="Calibri" pitchFamily="34" charset="0"/>
                </a:rPr>
                <a:t>世界贸易组织</a:t>
              </a:r>
              <a:endParaRPr lang="en-US" altLang="zh-CN" sz="2400" b="1">
                <a:latin typeface="Calibri" pitchFamily="34" charset="0"/>
              </a:endParaRPr>
            </a:p>
            <a:p>
              <a:pPr algn="ctr"/>
              <a:r>
                <a:rPr lang="zh-CN" altLang="en-US" sz="2400" b="1">
                  <a:latin typeface="Calibri" pitchFamily="34" charset="0"/>
                </a:rPr>
                <a:t>（经济）</a:t>
              </a:r>
            </a:p>
          </p:txBody>
        </p:sp>
        <p:sp>
          <p:nvSpPr>
            <p:cNvPr id="5" name="左大括号 4"/>
            <p:cNvSpPr/>
            <p:nvPr/>
          </p:nvSpPr>
          <p:spPr bwMode="auto">
            <a:xfrm>
              <a:off x="3000" y="2520"/>
              <a:ext cx="600" cy="2400"/>
            </a:xfrm>
            <a:prstGeom prst="leftBrace">
              <a:avLst/>
            </a:prstGeom>
            <a:solidFill>
              <a:schemeClr val="bg1"/>
            </a:solidFill>
            <a:ln w="9525" cap="flat" cmpd="sng" algn="ctr">
              <a:solidFill>
                <a:schemeClr val="tx1"/>
              </a:solidFill>
              <a:prstDash val="solid"/>
              <a:round/>
              <a:headEnd type="none" w="med" len="med"/>
              <a:tailEnd type="none" w="med" len="med"/>
            </a:ln>
          </p:spPr>
          <p:txBody>
            <a:bodyPr/>
            <a:lstStyle/>
            <a:p>
              <a:pPr eaLnBrk="0" hangingPunct="0">
                <a:defRPr/>
              </a:pPr>
              <a:endParaRPr lang="zh-CN" altLang="en-US" dirty="0">
                <a:ln w="18415" cmpd="sng">
                  <a:solidFill>
                    <a:schemeClr val="bg1"/>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sp>
          <p:nvSpPr>
            <p:cNvPr id="34823" name="TextBox 5"/>
            <p:cNvSpPr txBox="1">
              <a:spLocks noChangeArrowheads="1"/>
            </p:cNvSpPr>
            <p:nvPr/>
          </p:nvSpPr>
          <p:spPr bwMode="auto">
            <a:xfrm>
              <a:off x="3840" y="2160"/>
              <a:ext cx="4920" cy="728"/>
            </a:xfrm>
            <a:prstGeom prst="rect">
              <a:avLst/>
            </a:prstGeom>
            <a:noFill/>
            <a:ln w="9525">
              <a:noFill/>
              <a:miter lim="800000"/>
              <a:headEnd/>
              <a:tailEnd/>
            </a:ln>
          </p:spPr>
          <p:txBody>
            <a:bodyPr>
              <a:spAutoFit/>
            </a:bodyPr>
            <a:lstStyle/>
            <a:p>
              <a:r>
                <a:rPr lang="en-US" altLang="zh-CN" sz="2400" b="1">
                  <a:latin typeface="Calibri" pitchFamily="34" charset="0"/>
                </a:rPr>
                <a:t>1945</a:t>
              </a:r>
              <a:r>
                <a:rPr lang="zh-CN" altLang="en-US" sz="2400" b="1">
                  <a:latin typeface="Calibri" pitchFamily="34" charset="0"/>
                </a:rPr>
                <a:t>年成立</a:t>
              </a:r>
            </a:p>
          </p:txBody>
        </p:sp>
        <p:sp>
          <p:nvSpPr>
            <p:cNvPr id="34824" name="TextBox 6"/>
            <p:cNvSpPr txBox="1">
              <a:spLocks noChangeArrowheads="1"/>
            </p:cNvSpPr>
            <p:nvPr/>
          </p:nvSpPr>
          <p:spPr bwMode="auto">
            <a:xfrm>
              <a:off x="3840" y="3120"/>
              <a:ext cx="6240" cy="728"/>
            </a:xfrm>
            <a:prstGeom prst="rect">
              <a:avLst/>
            </a:prstGeom>
            <a:noFill/>
            <a:ln w="9525">
              <a:noFill/>
              <a:miter lim="800000"/>
              <a:headEnd/>
              <a:tailEnd/>
            </a:ln>
          </p:spPr>
          <p:txBody>
            <a:bodyPr>
              <a:spAutoFit/>
            </a:bodyPr>
            <a:lstStyle/>
            <a:p>
              <a:r>
                <a:rPr lang="zh-CN" altLang="en-US" sz="2400" b="1">
                  <a:latin typeface="Calibri" pitchFamily="34" charset="0"/>
                </a:rPr>
                <a:t>性质：影响最大的国际组织</a:t>
              </a:r>
            </a:p>
          </p:txBody>
        </p:sp>
        <p:sp>
          <p:nvSpPr>
            <p:cNvPr id="34825" name="TextBox 7"/>
            <p:cNvSpPr txBox="1">
              <a:spLocks noChangeArrowheads="1"/>
            </p:cNvSpPr>
            <p:nvPr/>
          </p:nvSpPr>
          <p:spPr bwMode="auto">
            <a:xfrm>
              <a:off x="3840" y="3960"/>
              <a:ext cx="3120" cy="728"/>
            </a:xfrm>
            <a:prstGeom prst="rect">
              <a:avLst/>
            </a:prstGeom>
            <a:noFill/>
            <a:ln w="9525">
              <a:noFill/>
              <a:miter lim="800000"/>
              <a:headEnd/>
              <a:tailEnd/>
            </a:ln>
          </p:spPr>
          <p:txBody>
            <a:bodyPr>
              <a:spAutoFit/>
            </a:bodyPr>
            <a:lstStyle/>
            <a:p>
              <a:r>
                <a:rPr lang="zh-CN" altLang="en-US" sz="2400" b="1">
                  <a:latin typeface="Calibri" pitchFamily="34" charset="0"/>
                </a:rPr>
                <a:t>主要机构</a:t>
              </a:r>
            </a:p>
          </p:txBody>
        </p:sp>
        <p:sp>
          <p:nvSpPr>
            <p:cNvPr id="34826" name="TextBox 8"/>
            <p:cNvSpPr txBox="1">
              <a:spLocks noChangeArrowheads="1"/>
            </p:cNvSpPr>
            <p:nvPr/>
          </p:nvSpPr>
          <p:spPr bwMode="auto">
            <a:xfrm>
              <a:off x="3840" y="4680"/>
              <a:ext cx="4680" cy="728"/>
            </a:xfrm>
            <a:prstGeom prst="rect">
              <a:avLst/>
            </a:prstGeom>
            <a:noFill/>
            <a:ln w="9525">
              <a:noFill/>
              <a:miter lim="800000"/>
              <a:headEnd/>
              <a:tailEnd/>
            </a:ln>
          </p:spPr>
          <p:txBody>
            <a:bodyPr>
              <a:spAutoFit/>
            </a:bodyPr>
            <a:lstStyle/>
            <a:p>
              <a:r>
                <a:rPr lang="zh-CN" altLang="en-US" sz="2400" b="1">
                  <a:latin typeface="Calibri" pitchFamily="34" charset="0"/>
                </a:rPr>
                <a:t>主要活动与作用</a:t>
              </a:r>
            </a:p>
          </p:txBody>
        </p:sp>
        <p:sp>
          <p:nvSpPr>
            <p:cNvPr id="11" name="左大括号 10"/>
            <p:cNvSpPr/>
            <p:nvPr/>
          </p:nvSpPr>
          <p:spPr bwMode="auto">
            <a:xfrm>
              <a:off x="3000" y="5879"/>
              <a:ext cx="600" cy="2400"/>
            </a:xfrm>
            <a:prstGeom prst="leftBrace">
              <a:avLst/>
            </a:prstGeom>
            <a:solidFill>
              <a:schemeClr val="bg1"/>
            </a:solidFill>
            <a:ln w="9525" cap="flat" cmpd="sng" algn="ctr">
              <a:solidFill>
                <a:schemeClr val="tx1"/>
              </a:solidFill>
              <a:prstDash val="solid"/>
              <a:round/>
              <a:headEnd type="none" w="med" len="med"/>
              <a:tailEnd type="none" w="med" len="med"/>
            </a:ln>
          </p:spPr>
          <p:txBody>
            <a:bodyPr/>
            <a:lstStyle/>
            <a:p>
              <a:pPr eaLnBrk="0" hangingPunct="0">
                <a:defRPr/>
              </a:pPr>
              <a:endParaRPr lang="zh-CN" altLang="en-US" dirty="0">
                <a:ln w="18415" cmpd="sng">
                  <a:solidFill>
                    <a:schemeClr val="bg1"/>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sp>
          <p:nvSpPr>
            <p:cNvPr id="34828" name="TextBox 11"/>
            <p:cNvSpPr txBox="1">
              <a:spLocks noChangeArrowheads="1"/>
            </p:cNvSpPr>
            <p:nvPr/>
          </p:nvSpPr>
          <p:spPr bwMode="auto">
            <a:xfrm>
              <a:off x="3840" y="5640"/>
              <a:ext cx="4873" cy="728"/>
            </a:xfrm>
            <a:prstGeom prst="rect">
              <a:avLst/>
            </a:prstGeom>
            <a:noFill/>
            <a:ln w="9525">
              <a:noFill/>
              <a:miter lim="800000"/>
              <a:headEnd/>
              <a:tailEnd/>
            </a:ln>
          </p:spPr>
          <p:txBody>
            <a:bodyPr>
              <a:spAutoFit/>
            </a:bodyPr>
            <a:lstStyle/>
            <a:p>
              <a:r>
                <a:rPr lang="zh-CN" altLang="en-US" sz="2400" b="1">
                  <a:latin typeface="Calibri" pitchFamily="34" charset="0"/>
                </a:rPr>
                <a:t>背景：经济全球化</a:t>
              </a:r>
            </a:p>
          </p:txBody>
        </p:sp>
        <p:sp>
          <p:nvSpPr>
            <p:cNvPr id="34829" name="TextBox 12"/>
            <p:cNvSpPr txBox="1">
              <a:spLocks noChangeArrowheads="1"/>
            </p:cNvSpPr>
            <p:nvPr/>
          </p:nvSpPr>
          <p:spPr bwMode="auto">
            <a:xfrm>
              <a:off x="3960" y="6480"/>
              <a:ext cx="1560" cy="728"/>
            </a:xfrm>
            <a:prstGeom prst="rect">
              <a:avLst/>
            </a:prstGeom>
            <a:noFill/>
            <a:ln w="9525">
              <a:noFill/>
              <a:miter lim="800000"/>
              <a:headEnd/>
              <a:tailEnd/>
            </a:ln>
          </p:spPr>
          <p:txBody>
            <a:bodyPr>
              <a:spAutoFit/>
            </a:bodyPr>
            <a:lstStyle/>
            <a:p>
              <a:r>
                <a:rPr lang="zh-CN" altLang="en-US" sz="2400" b="1">
                  <a:latin typeface="Calibri" pitchFamily="34" charset="0"/>
                </a:rPr>
                <a:t>表现：</a:t>
              </a:r>
            </a:p>
          </p:txBody>
        </p:sp>
        <p:sp>
          <p:nvSpPr>
            <p:cNvPr id="34830" name="TextBox 13"/>
            <p:cNvSpPr txBox="1">
              <a:spLocks noChangeArrowheads="1"/>
            </p:cNvSpPr>
            <p:nvPr/>
          </p:nvSpPr>
          <p:spPr bwMode="auto">
            <a:xfrm>
              <a:off x="3960" y="7320"/>
              <a:ext cx="4200" cy="728"/>
            </a:xfrm>
            <a:prstGeom prst="rect">
              <a:avLst/>
            </a:prstGeom>
            <a:noFill/>
            <a:ln w="9525">
              <a:noFill/>
              <a:miter lim="800000"/>
              <a:headEnd/>
              <a:tailEnd/>
            </a:ln>
          </p:spPr>
          <p:txBody>
            <a:bodyPr>
              <a:spAutoFit/>
            </a:bodyPr>
            <a:lstStyle/>
            <a:p>
              <a:r>
                <a:rPr lang="zh-CN" altLang="en-US" sz="2400" b="1">
                  <a:latin typeface="Calibri" pitchFamily="34" charset="0"/>
                </a:rPr>
                <a:t>宗旨、职能：</a:t>
              </a:r>
            </a:p>
          </p:txBody>
        </p:sp>
        <p:sp>
          <p:nvSpPr>
            <p:cNvPr id="34831" name="TextBox 14"/>
            <p:cNvSpPr txBox="1">
              <a:spLocks noChangeArrowheads="1"/>
            </p:cNvSpPr>
            <p:nvPr/>
          </p:nvSpPr>
          <p:spPr bwMode="auto">
            <a:xfrm>
              <a:off x="3963" y="8048"/>
              <a:ext cx="1560" cy="727"/>
            </a:xfrm>
            <a:prstGeom prst="rect">
              <a:avLst/>
            </a:prstGeom>
            <a:noFill/>
            <a:ln w="9525">
              <a:noFill/>
              <a:miter lim="800000"/>
              <a:headEnd/>
              <a:tailEnd/>
            </a:ln>
          </p:spPr>
          <p:txBody>
            <a:bodyPr>
              <a:spAutoFit/>
            </a:bodyPr>
            <a:lstStyle/>
            <a:p>
              <a:r>
                <a:rPr lang="zh-CN" altLang="en-US" sz="2400" b="1">
                  <a:latin typeface="Calibri" pitchFamily="34" charset="0"/>
                </a:rPr>
                <a:t>作用：</a:t>
              </a:r>
            </a:p>
          </p:txBody>
        </p:sp>
        <p:sp>
          <p:nvSpPr>
            <p:cNvPr id="34832" name="右大括号 15"/>
            <p:cNvSpPr>
              <a:spLocks/>
            </p:cNvSpPr>
            <p:nvPr/>
          </p:nvSpPr>
          <p:spPr bwMode="auto">
            <a:xfrm>
              <a:off x="10055" y="3523"/>
              <a:ext cx="480" cy="4757"/>
            </a:xfrm>
            <a:prstGeom prst="rightBrace">
              <a:avLst>
                <a:gd name="adj1" fmla="val 8305"/>
                <a:gd name="adj2" fmla="val 50000"/>
              </a:avLst>
            </a:prstGeom>
            <a:solidFill>
              <a:schemeClr val="bg1"/>
            </a:solidFill>
            <a:ln w="9525">
              <a:solidFill>
                <a:schemeClr val="tx1"/>
              </a:solidFill>
              <a:round/>
              <a:headEnd/>
              <a:tailEnd/>
            </a:ln>
          </p:spPr>
          <p:txBody>
            <a:bodyPr/>
            <a:lstStyle/>
            <a:p>
              <a:pPr eaLnBrk="0" hangingPunct="0"/>
              <a:endParaRPr lang="zh-CN" altLang="en-US">
                <a:latin typeface="Calibri" pitchFamily="34" charset="0"/>
              </a:endParaRPr>
            </a:p>
          </p:txBody>
        </p:sp>
        <p:sp>
          <p:nvSpPr>
            <p:cNvPr id="34833" name="TextBox 16"/>
            <p:cNvSpPr txBox="1">
              <a:spLocks noChangeArrowheads="1"/>
            </p:cNvSpPr>
            <p:nvPr/>
          </p:nvSpPr>
          <p:spPr bwMode="auto">
            <a:xfrm>
              <a:off x="10675" y="5588"/>
              <a:ext cx="2765" cy="727"/>
            </a:xfrm>
            <a:prstGeom prst="rect">
              <a:avLst/>
            </a:prstGeom>
            <a:noFill/>
            <a:ln w="9525">
              <a:noFill/>
              <a:miter lim="800000"/>
              <a:headEnd/>
              <a:tailEnd/>
            </a:ln>
          </p:spPr>
          <p:txBody>
            <a:bodyPr>
              <a:spAutoFit/>
            </a:bodyPr>
            <a:lstStyle/>
            <a:p>
              <a:r>
                <a:rPr lang="zh-CN" altLang="en-US" sz="2400" b="1">
                  <a:latin typeface="Calibri" pitchFamily="34" charset="0"/>
                </a:rPr>
                <a:t>两大支柱</a:t>
              </a:r>
            </a:p>
          </p:txBody>
        </p:sp>
      </p:grpSp>
    </p:spTree>
    <p:extLst>
      <p:ext uri="{BB962C8B-B14F-4D97-AF65-F5344CB8AC3E}">
        <p14:creationId xmlns:p14="http://schemas.microsoft.com/office/powerpoint/2010/main" val="80721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ox(in)">
                                      <p:cBhvr>
                                        <p:cTn id="7" dur="2000"/>
                                        <p:tgtEl>
                                          <p:spTgt spid="317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图片 1" descr="u=4133032754,3894822876&amp;fm=27&amp;gp=0"/>
          <p:cNvPicPr>
            <a:picLocks noChangeAspect="1"/>
          </p:cNvPicPr>
          <p:nvPr/>
        </p:nvPicPr>
        <p:blipFill>
          <a:blip r:embed="rId2"/>
          <a:srcRect/>
          <a:stretch>
            <a:fillRect/>
          </a:stretch>
        </p:blipFill>
        <p:spPr bwMode="auto">
          <a:xfrm>
            <a:off x="66675" y="17463"/>
            <a:ext cx="9156700" cy="6900862"/>
          </a:xfrm>
          <a:prstGeom prst="rect">
            <a:avLst/>
          </a:prstGeom>
          <a:noFill/>
          <a:ln w="9525">
            <a:noFill/>
            <a:miter lim="800000"/>
            <a:headEnd/>
            <a:tailEnd/>
          </a:ln>
        </p:spPr>
      </p:pic>
      <p:sp>
        <p:nvSpPr>
          <p:cNvPr id="3" name="文本框 3"/>
          <p:cNvSpPr txBox="1">
            <a:spLocks noChangeArrowheads="1"/>
          </p:cNvSpPr>
          <p:nvPr/>
        </p:nvSpPr>
        <p:spPr bwMode="auto">
          <a:xfrm>
            <a:off x="3559175" y="17463"/>
            <a:ext cx="2038350" cy="646112"/>
          </a:xfrm>
          <a:prstGeom prst="rect">
            <a:avLst/>
          </a:prstGeom>
          <a:noFill/>
          <a:ln w="9525">
            <a:noFill/>
            <a:miter lim="800000"/>
            <a:headEnd/>
            <a:tailEnd/>
          </a:ln>
        </p:spPr>
        <p:txBody>
          <a:bodyPr wrap="none">
            <a:spAutoFit/>
          </a:bodyPr>
          <a:lstStyle/>
          <a:p>
            <a:r>
              <a:rPr lang="zh-CN" altLang="en-US" sz="3600" b="1">
                <a:solidFill>
                  <a:srgbClr val="FF0000"/>
                </a:solidFill>
                <a:latin typeface="Calibri" pitchFamily="34" charset="0"/>
              </a:rPr>
              <a:t>中考对接</a:t>
            </a:r>
          </a:p>
        </p:txBody>
      </p:sp>
      <p:sp>
        <p:nvSpPr>
          <p:cNvPr id="4" name="TextBox 3"/>
          <p:cNvSpPr txBox="1">
            <a:spLocks noChangeArrowheads="1"/>
          </p:cNvSpPr>
          <p:nvPr/>
        </p:nvSpPr>
        <p:spPr bwMode="auto">
          <a:xfrm>
            <a:off x="160338" y="468313"/>
            <a:ext cx="9271000" cy="5260975"/>
          </a:xfrm>
          <a:prstGeom prst="rect">
            <a:avLst/>
          </a:prstGeom>
          <a:noFill/>
          <a:ln w="9525">
            <a:noFill/>
            <a:miter lim="800000"/>
            <a:headEnd/>
            <a:tailEnd/>
          </a:ln>
        </p:spPr>
        <p:txBody>
          <a:bodyPr wrap="none">
            <a:spAutoFit/>
          </a:bodyPr>
          <a:lstStyle/>
          <a:p>
            <a:r>
              <a:rPr lang="zh-CN" altLang="zh-CN" sz="2400">
                <a:latin typeface="Calibri" pitchFamily="34" charset="0"/>
              </a:rPr>
              <a:t>1. （2018·湖南怀化）联合国在处理国际事务的过程中发挥着越来</a:t>
            </a:r>
          </a:p>
          <a:p>
            <a:r>
              <a:rPr lang="zh-CN" altLang="zh-CN" sz="2400">
                <a:latin typeface="Calibri" pitchFamily="34" charset="0"/>
              </a:rPr>
              <a:t>越重要的作用。决定组建联合国的国际  会议是（   ）</a:t>
            </a:r>
          </a:p>
          <a:p>
            <a:r>
              <a:rPr lang="zh-CN" altLang="zh-CN" sz="2400">
                <a:latin typeface="Calibri" pitchFamily="34" charset="0"/>
              </a:rPr>
              <a:t>A．开罗会议     B．德黑兰会议     C．雅尔塔会议     D．波茨坦会议     </a:t>
            </a:r>
          </a:p>
          <a:p>
            <a:r>
              <a:rPr lang="zh-CN" altLang="zh-CN" sz="2400">
                <a:latin typeface="Calibri" pitchFamily="34" charset="0"/>
              </a:rPr>
              <a:t>2.（2018·江苏南通）“它与联合国一起成为支撑、协调当今世界经</a:t>
            </a:r>
          </a:p>
          <a:p>
            <a:r>
              <a:rPr lang="zh-CN" altLang="zh-CN" sz="2400">
                <a:latin typeface="Calibri" pitchFamily="34" charset="0"/>
              </a:rPr>
              <a:t>济和政治的两大支柱。”这里的“它”是指（   ）</a:t>
            </a:r>
          </a:p>
          <a:p>
            <a:r>
              <a:rPr lang="zh-CN" altLang="zh-CN" sz="2400">
                <a:latin typeface="Calibri" pitchFamily="34" charset="0"/>
              </a:rPr>
              <a:t>A．共产主义者同盟    B．亚太经合组织    </a:t>
            </a:r>
          </a:p>
          <a:p>
            <a:r>
              <a:rPr lang="zh-CN" altLang="zh-CN" sz="2400">
                <a:latin typeface="Calibri" pitchFamily="34" charset="0"/>
              </a:rPr>
              <a:t>C．欧洲联盟                 D．世界贸易组织</a:t>
            </a:r>
          </a:p>
          <a:p>
            <a:r>
              <a:rPr lang="zh-CN" altLang="zh-CN" sz="2400">
                <a:latin typeface="Calibri" pitchFamily="34" charset="0"/>
              </a:rPr>
              <a:t>3.（2018·北京市）习近平主席在2018年上合答青岛峰会上说：“各</a:t>
            </a:r>
          </a:p>
          <a:p>
            <a:r>
              <a:rPr lang="zh-CN" altLang="zh-CN" sz="2400">
                <a:latin typeface="Calibri" pitchFamily="34" charset="0"/>
              </a:rPr>
              <a:t>国只有加强团结协作，深化和平合作、平等相待、开放包容、共赢</a:t>
            </a:r>
          </a:p>
          <a:p>
            <a:r>
              <a:rPr lang="zh-CN" altLang="zh-CN" sz="2400">
                <a:latin typeface="Calibri" pitchFamily="34" charset="0"/>
              </a:rPr>
              <a:t>共享的伙伴关系，才能实现持久稳定和发展。”以下史实中能印证</a:t>
            </a:r>
          </a:p>
          <a:p>
            <a:r>
              <a:rPr lang="zh-CN" altLang="zh-CN" sz="2400">
                <a:latin typeface="Calibri" pitchFamily="34" charset="0"/>
              </a:rPr>
              <a:t>这一观点的是（    ）</a:t>
            </a:r>
          </a:p>
          <a:p>
            <a:r>
              <a:rPr lang="zh-CN" sz="2400">
                <a:latin typeface="Calibri" pitchFamily="34" charset="0"/>
              </a:rPr>
              <a:t>①</a:t>
            </a:r>
            <a:r>
              <a:rPr lang="zh-CN" altLang="zh-CN" sz="2400">
                <a:latin typeface="Calibri" pitchFamily="34" charset="0"/>
              </a:rPr>
              <a:t>萨拉热窝事件  ②北约、华约对峙  ③欧盟的建立和发展  ④中国</a:t>
            </a:r>
          </a:p>
          <a:p>
            <a:r>
              <a:rPr lang="zh-CN" altLang="zh-CN" sz="2400">
                <a:latin typeface="Calibri" pitchFamily="34" charset="0"/>
              </a:rPr>
              <a:t>加入世界贸易组织</a:t>
            </a:r>
          </a:p>
          <a:p>
            <a:r>
              <a:rPr lang="zh-CN" altLang="zh-CN" sz="2400">
                <a:latin typeface="Calibri" pitchFamily="34" charset="0"/>
              </a:rPr>
              <a:t>A．①②     B．③④   C．①③      D．②④</a:t>
            </a:r>
          </a:p>
        </p:txBody>
      </p:sp>
      <p:sp>
        <p:nvSpPr>
          <p:cNvPr id="5" name="TextBox 4"/>
          <p:cNvSpPr txBox="1">
            <a:spLocks noChangeArrowheads="1"/>
          </p:cNvSpPr>
          <p:nvPr/>
        </p:nvSpPr>
        <p:spPr bwMode="auto">
          <a:xfrm>
            <a:off x="5775325" y="1884363"/>
            <a:ext cx="374650" cy="460375"/>
          </a:xfrm>
          <a:prstGeom prst="rect">
            <a:avLst/>
          </a:prstGeom>
          <a:noFill/>
          <a:ln w="9525">
            <a:noFill/>
            <a:miter lim="800000"/>
            <a:headEnd/>
            <a:tailEnd/>
          </a:ln>
        </p:spPr>
        <p:txBody>
          <a:bodyPr wrap="none">
            <a:spAutoFit/>
          </a:bodyPr>
          <a:lstStyle/>
          <a:p>
            <a:r>
              <a:rPr lang="en-US" altLang="zh-CN" sz="2400" b="1">
                <a:solidFill>
                  <a:srgbClr val="FF0000"/>
                </a:solidFill>
                <a:latin typeface="Calibri" pitchFamily="34" charset="0"/>
              </a:rPr>
              <a:t>D</a:t>
            </a:r>
            <a:endParaRPr lang="zh-CN" altLang="en-US" sz="2400" b="1">
              <a:solidFill>
                <a:srgbClr val="FF0000"/>
              </a:solidFill>
              <a:latin typeface="Calibri" pitchFamily="34" charset="0"/>
            </a:endParaRPr>
          </a:p>
        </p:txBody>
      </p:sp>
      <p:sp>
        <p:nvSpPr>
          <p:cNvPr id="7" name="TextBox 6"/>
          <p:cNvSpPr txBox="1">
            <a:spLocks noChangeArrowheads="1"/>
          </p:cNvSpPr>
          <p:nvPr/>
        </p:nvSpPr>
        <p:spPr bwMode="auto">
          <a:xfrm>
            <a:off x="2360613" y="4117975"/>
            <a:ext cx="368300"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B</a:t>
            </a:r>
            <a:endParaRPr lang="zh-CN" altLang="en-US" sz="2400" b="1">
              <a:solidFill>
                <a:srgbClr val="FF0000"/>
              </a:solidFill>
              <a:latin typeface="Calibri" pitchFamily="34" charset="0"/>
            </a:endParaRPr>
          </a:p>
        </p:txBody>
      </p:sp>
      <p:sp>
        <p:nvSpPr>
          <p:cNvPr id="8" name="TextBox 7"/>
          <p:cNvSpPr txBox="1">
            <a:spLocks noChangeArrowheads="1"/>
          </p:cNvSpPr>
          <p:nvPr/>
        </p:nvSpPr>
        <p:spPr bwMode="auto">
          <a:xfrm>
            <a:off x="6786563" y="787400"/>
            <a:ext cx="342900" cy="460375"/>
          </a:xfrm>
          <a:prstGeom prst="rect">
            <a:avLst/>
          </a:prstGeom>
          <a:noFill/>
          <a:ln w="9525">
            <a:noFill/>
            <a:miter lim="800000"/>
            <a:headEnd/>
            <a:tailEnd/>
          </a:ln>
        </p:spPr>
        <p:txBody>
          <a:bodyPr wrap="none">
            <a:spAutoFit/>
          </a:bodyPr>
          <a:lstStyle/>
          <a:p>
            <a:r>
              <a:rPr lang="en-US" altLang="zh-CN" sz="2400" b="1">
                <a:solidFill>
                  <a:srgbClr val="FF0000"/>
                </a:solidFill>
                <a:latin typeface="Calibri" pitchFamily="34" charset="0"/>
              </a:rPr>
              <a:t>C</a:t>
            </a:r>
            <a:endParaRPr lang="zh-CN" altLang="en-US" sz="2400" b="1">
              <a:solidFill>
                <a:srgbClr val="FF0000"/>
              </a:solidFill>
              <a:latin typeface="Calibri" pitchFamily="34" charset="0"/>
            </a:endParaRPr>
          </a:p>
        </p:txBody>
      </p:sp>
    </p:spTree>
    <p:extLst>
      <p:ext uri="{BB962C8B-B14F-4D97-AF65-F5344CB8AC3E}">
        <p14:creationId xmlns:p14="http://schemas.microsoft.com/office/powerpoint/2010/main" val="57293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图片 1" descr="u=4133032754,3894822876&amp;fm=27&amp;gp=0"/>
          <p:cNvPicPr>
            <a:picLocks noChangeAspect="1"/>
          </p:cNvPicPr>
          <p:nvPr/>
        </p:nvPicPr>
        <p:blipFill>
          <a:blip r:embed="rId2"/>
          <a:srcRect/>
          <a:stretch>
            <a:fillRect/>
          </a:stretch>
        </p:blipFill>
        <p:spPr bwMode="auto">
          <a:xfrm>
            <a:off x="9525" y="-22225"/>
            <a:ext cx="9158288" cy="6902450"/>
          </a:xfrm>
          <a:prstGeom prst="rect">
            <a:avLst/>
          </a:prstGeom>
          <a:noFill/>
          <a:ln w="9525">
            <a:noFill/>
            <a:miter lim="800000"/>
            <a:headEnd/>
            <a:tailEnd/>
          </a:ln>
        </p:spPr>
      </p:pic>
      <p:sp>
        <p:nvSpPr>
          <p:cNvPr id="3" name="文本框 6"/>
          <p:cNvSpPr txBox="1">
            <a:spLocks noChangeArrowheads="1"/>
          </p:cNvSpPr>
          <p:nvPr/>
        </p:nvSpPr>
        <p:spPr bwMode="auto">
          <a:xfrm>
            <a:off x="3562350" y="138113"/>
            <a:ext cx="2019300" cy="646112"/>
          </a:xfrm>
          <a:prstGeom prst="rect">
            <a:avLst/>
          </a:prstGeom>
          <a:noFill/>
          <a:ln w="9525">
            <a:noFill/>
            <a:miter lim="800000"/>
            <a:headEnd/>
            <a:tailEnd/>
          </a:ln>
        </p:spPr>
        <p:txBody>
          <a:bodyPr wrap="none">
            <a:spAutoFit/>
          </a:bodyPr>
          <a:lstStyle/>
          <a:p>
            <a:r>
              <a:rPr lang="zh-CN" altLang="en-US" sz="3600" b="1">
                <a:solidFill>
                  <a:srgbClr val="FF0000"/>
                </a:solidFill>
                <a:latin typeface="Calibri" pitchFamily="34" charset="0"/>
              </a:rPr>
              <a:t>巩固练习</a:t>
            </a:r>
          </a:p>
        </p:txBody>
      </p:sp>
      <p:sp>
        <p:nvSpPr>
          <p:cNvPr id="4" name="TextBox 3"/>
          <p:cNvSpPr txBox="1">
            <a:spLocks noChangeArrowheads="1"/>
          </p:cNvSpPr>
          <p:nvPr/>
        </p:nvSpPr>
        <p:spPr bwMode="auto">
          <a:xfrm>
            <a:off x="9525" y="692150"/>
            <a:ext cx="9180513" cy="7108825"/>
          </a:xfrm>
          <a:prstGeom prst="rect">
            <a:avLst/>
          </a:prstGeom>
          <a:noFill/>
          <a:ln w="9525">
            <a:noFill/>
            <a:miter lim="800000"/>
            <a:headEnd/>
            <a:tailEnd/>
          </a:ln>
        </p:spPr>
        <p:txBody>
          <a:bodyPr wrap="none">
            <a:spAutoFit/>
          </a:bodyPr>
          <a:lstStyle/>
          <a:p>
            <a:r>
              <a:rPr lang="zh-CN" altLang="zh-CN" sz="2400">
                <a:latin typeface="Calibri" pitchFamily="34" charset="0"/>
              </a:rPr>
              <a:t>1．联合国成立70多年来，提出并通过了多个禁核条约，组织了一系</a:t>
            </a:r>
          </a:p>
          <a:p>
            <a:r>
              <a:rPr lang="zh-CN" altLang="zh-CN" sz="2400">
                <a:latin typeface="Calibri" pitchFamily="34" charset="0"/>
              </a:rPr>
              <a:t>列维和行动，促成了200多个和平协定。材料反映了联合国（   ）</a:t>
            </a:r>
          </a:p>
          <a:p>
            <a:r>
              <a:rPr lang="zh-CN" sz="2400">
                <a:latin typeface="Calibri" pitchFamily="34" charset="0"/>
              </a:rPr>
              <a:t> </a:t>
            </a:r>
            <a:r>
              <a:rPr lang="zh-CN" altLang="zh-CN" sz="2400">
                <a:latin typeface="Calibri" pitchFamily="34" charset="0"/>
              </a:rPr>
              <a:t>A．促进了国际合作   B．促进了经济发展  </a:t>
            </a:r>
          </a:p>
          <a:p>
            <a:r>
              <a:rPr lang="zh-CN" sz="2400">
                <a:latin typeface="Calibri" pitchFamily="34" charset="0"/>
              </a:rPr>
              <a:t> </a:t>
            </a:r>
            <a:r>
              <a:rPr lang="zh-CN" altLang="zh-CN" sz="2400">
                <a:latin typeface="Calibri" pitchFamily="34" charset="0"/>
              </a:rPr>
              <a:t>C．打击了恐怖主义   D．维护了世界和平</a:t>
            </a:r>
          </a:p>
          <a:p>
            <a:r>
              <a:rPr lang="zh-CN" altLang="zh-CN" sz="2400">
                <a:latin typeface="Calibri" pitchFamily="34" charset="0"/>
              </a:rPr>
              <a:t>2．28．（2018·四川阿坝州·34）右图是1950年</a:t>
            </a:r>
          </a:p>
          <a:p>
            <a:r>
              <a:rPr lang="zh-CN" altLang="zh-CN" sz="2400">
                <a:latin typeface="Calibri" pitchFamily="34" charset="0"/>
              </a:rPr>
              <a:t>苏联漫画《联合国的和声》，图中拉手风琴的</a:t>
            </a:r>
          </a:p>
          <a:p>
            <a:r>
              <a:rPr lang="zh-CN" sz="2400">
                <a:latin typeface="Calibri" pitchFamily="34" charset="0"/>
              </a:rPr>
              <a:t>“</a:t>
            </a:r>
            <a:r>
              <a:rPr lang="zh-CN" altLang="zh-CN" sz="2400">
                <a:latin typeface="Calibri" pitchFamily="34" charset="0"/>
              </a:rPr>
              <a:t>人”喻指的是（   ）</a:t>
            </a:r>
          </a:p>
          <a:p>
            <a:r>
              <a:rPr lang="zh-CN" altLang="zh-CN" sz="2400">
                <a:latin typeface="Calibri" pitchFamily="34" charset="0"/>
              </a:rPr>
              <a:t>A．美国          B．英国       C．日本    D．苏联</a:t>
            </a:r>
          </a:p>
          <a:p>
            <a:r>
              <a:rPr lang="zh-CN" altLang="zh-CN" sz="2400">
                <a:latin typeface="Calibri" pitchFamily="34" charset="0"/>
              </a:rPr>
              <a:t>3．2018年4月9日环球网刊载过“对华打响贸易战后特朗普下一步如</a:t>
            </a:r>
          </a:p>
          <a:p>
            <a:r>
              <a:rPr lang="zh-CN" altLang="zh-CN" sz="2400">
                <a:latin typeface="Calibri" pitchFamily="34" charset="0"/>
              </a:rPr>
              <a:t>何走？脱离WTO规则？”文章。该文章标题中的“WTO”是指（   ）</a:t>
            </a:r>
          </a:p>
          <a:p>
            <a:r>
              <a:rPr lang="zh-CN" altLang="zh-CN" sz="2400">
                <a:latin typeface="Calibri" pitchFamily="34" charset="0"/>
              </a:rPr>
              <a:t>A．欧洲联盟B．联合国 C．亚太经济合作组织 D．世界贸易组织</a:t>
            </a:r>
          </a:p>
          <a:p>
            <a:r>
              <a:rPr lang="zh-CN" altLang="zh-CN" sz="2400">
                <a:latin typeface="Calibri" pitchFamily="34" charset="0"/>
              </a:rPr>
              <a:t>4.2016年英国公投数据显示，51.9%的人同意“脱欧”，2017年全民公</a:t>
            </a:r>
          </a:p>
          <a:p>
            <a:r>
              <a:rPr lang="zh-CN" altLang="zh-CN" sz="2400">
                <a:latin typeface="Calibri" pitchFamily="34" charset="0"/>
              </a:rPr>
              <a:t>决，决定“脱欧”；美国宣布，从2018年6月起向欧盟钢产品加征25%</a:t>
            </a:r>
          </a:p>
          <a:p>
            <a:r>
              <a:rPr lang="zh-CN" altLang="zh-CN" sz="2400">
                <a:latin typeface="Calibri" pitchFamily="34" charset="0"/>
              </a:rPr>
              <a:t>的关税。上述材料表明（   ）</a:t>
            </a:r>
          </a:p>
          <a:p>
            <a:r>
              <a:rPr lang="zh-CN" altLang="zh-CN" sz="2400">
                <a:latin typeface="Calibri" pitchFamily="34" charset="0"/>
              </a:rPr>
              <a:t>A．全球化是一把双刃剑B．多极化趋势不断加强</a:t>
            </a:r>
          </a:p>
          <a:p>
            <a:r>
              <a:rPr lang="zh-CN" altLang="zh-CN" sz="2400">
                <a:latin typeface="Calibri" pitchFamily="34" charset="0"/>
              </a:rPr>
              <a:t>C．全球化并非一帆风顺D．全球化违背历史潮流</a:t>
            </a:r>
          </a:p>
          <a:p>
            <a:endParaRPr lang="zh-CN" sz="2400">
              <a:latin typeface="Calibri" pitchFamily="34" charset="0"/>
            </a:endParaRPr>
          </a:p>
          <a:p>
            <a:endParaRPr lang="zh-CN" sz="2400">
              <a:latin typeface="Calibri" pitchFamily="34" charset="0"/>
            </a:endParaRPr>
          </a:p>
          <a:p>
            <a:endParaRPr lang="zh-CN" altLang="zh-CN" sz="2400">
              <a:latin typeface="Calibri" pitchFamily="34" charset="0"/>
            </a:endParaRPr>
          </a:p>
        </p:txBody>
      </p:sp>
      <p:sp>
        <p:nvSpPr>
          <p:cNvPr id="8" name="TextBox 4"/>
          <p:cNvSpPr txBox="1">
            <a:spLocks noChangeArrowheads="1"/>
          </p:cNvSpPr>
          <p:nvPr/>
        </p:nvSpPr>
        <p:spPr bwMode="auto">
          <a:xfrm>
            <a:off x="8016875" y="3995738"/>
            <a:ext cx="377825" cy="461962"/>
          </a:xfrm>
          <a:prstGeom prst="rect">
            <a:avLst/>
          </a:prstGeom>
          <a:noFill/>
          <a:ln w="9525">
            <a:noFill/>
            <a:miter lim="800000"/>
            <a:headEnd/>
            <a:tailEnd/>
          </a:ln>
        </p:spPr>
        <p:txBody>
          <a:bodyPr wrap="none">
            <a:spAutoFit/>
          </a:bodyPr>
          <a:lstStyle/>
          <a:p>
            <a:r>
              <a:rPr lang="en-US" altLang="zh-CN" sz="2400" b="1">
                <a:solidFill>
                  <a:srgbClr val="FF0000"/>
                </a:solidFill>
                <a:latin typeface="Calibri" pitchFamily="34" charset="0"/>
              </a:rPr>
              <a:t>D</a:t>
            </a:r>
            <a:endParaRPr lang="zh-CN" altLang="en-US" sz="2400" b="1">
              <a:solidFill>
                <a:srgbClr val="FF0000"/>
              </a:solidFill>
              <a:latin typeface="Calibri" pitchFamily="34" charset="0"/>
            </a:endParaRPr>
          </a:p>
        </p:txBody>
      </p:sp>
      <p:sp>
        <p:nvSpPr>
          <p:cNvPr id="9" name="TextBox 4"/>
          <p:cNvSpPr txBox="1">
            <a:spLocks noChangeArrowheads="1"/>
          </p:cNvSpPr>
          <p:nvPr/>
        </p:nvSpPr>
        <p:spPr bwMode="auto">
          <a:xfrm>
            <a:off x="2085975" y="2908300"/>
            <a:ext cx="377825"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A</a:t>
            </a:r>
          </a:p>
        </p:txBody>
      </p:sp>
      <p:sp>
        <p:nvSpPr>
          <p:cNvPr id="14" name="TextBox 4"/>
          <p:cNvSpPr txBox="1">
            <a:spLocks noChangeArrowheads="1"/>
          </p:cNvSpPr>
          <p:nvPr/>
        </p:nvSpPr>
        <p:spPr bwMode="auto">
          <a:xfrm>
            <a:off x="8083550" y="1049338"/>
            <a:ext cx="376238"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D</a:t>
            </a:r>
            <a:endParaRPr lang="zh-CN" altLang="en-US" sz="2400" b="1">
              <a:solidFill>
                <a:srgbClr val="FF0000"/>
              </a:solidFill>
              <a:latin typeface="Calibri" pitchFamily="34" charset="0"/>
            </a:endParaRPr>
          </a:p>
        </p:txBody>
      </p:sp>
      <p:sp>
        <p:nvSpPr>
          <p:cNvPr id="2" name="TextBox 4"/>
          <p:cNvSpPr txBox="1">
            <a:spLocks noChangeArrowheads="1"/>
          </p:cNvSpPr>
          <p:nvPr/>
        </p:nvSpPr>
        <p:spPr bwMode="auto">
          <a:xfrm>
            <a:off x="3367088" y="5476875"/>
            <a:ext cx="377825" cy="460375"/>
          </a:xfrm>
          <a:prstGeom prst="rect">
            <a:avLst/>
          </a:prstGeom>
          <a:noFill/>
          <a:ln w="9525">
            <a:noFill/>
            <a:miter lim="800000"/>
            <a:headEnd/>
            <a:tailEnd/>
          </a:ln>
        </p:spPr>
        <p:txBody>
          <a:bodyPr>
            <a:spAutoFit/>
          </a:bodyPr>
          <a:lstStyle/>
          <a:p>
            <a:r>
              <a:rPr lang="en-US" altLang="zh-CN" sz="2400" b="1">
                <a:solidFill>
                  <a:srgbClr val="FF0000"/>
                </a:solidFill>
                <a:latin typeface="Calibri" pitchFamily="34" charset="0"/>
              </a:rPr>
              <a:t>C</a:t>
            </a:r>
          </a:p>
        </p:txBody>
      </p:sp>
      <p:pic>
        <p:nvPicPr>
          <p:cNvPr id="7" name="图片 2"/>
          <p:cNvPicPr>
            <a:picLocks noChangeAspect="1"/>
          </p:cNvPicPr>
          <p:nvPr/>
        </p:nvPicPr>
        <p:blipFill>
          <a:blip r:embed="rId3"/>
          <a:srcRect/>
          <a:stretch>
            <a:fillRect/>
          </a:stretch>
        </p:blipFill>
        <p:spPr bwMode="auto">
          <a:xfrm>
            <a:off x="6588125" y="1631950"/>
            <a:ext cx="1806575" cy="1906588"/>
          </a:xfrm>
          <a:prstGeom prst="rect">
            <a:avLst/>
          </a:prstGeom>
          <a:noFill/>
          <a:ln w="9525">
            <a:noFill/>
            <a:miter lim="800000"/>
            <a:headEnd/>
            <a:tailEnd/>
          </a:ln>
        </p:spPr>
      </p:pic>
    </p:spTree>
    <p:extLst>
      <p:ext uri="{BB962C8B-B14F-4D97-AF65-F5344CB8AC3E}">
        <p14:creationId xmlns:p14="http://schemas.microsoft.com/office/powerpoint/2010/main" val="3688489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diamond(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fill="hold"/>
                                        <p:tgtEl>
                                          <p:spTgt spid="2"/>
                                        </p:tgtEl>
                                        <p:attrNameLst>
                                          <p:attrName>ppt_x</p:attrName>
                                        </p:attrNameLst>
                                      </p:cBhvr>
                                      <p:tavLst>
                                        <p:tav tm="0">
                                          <p:val>
                                            <p:strVal val="#ppt_x"/>
                                          </p:val>
                                        </p:tav>
                                        <p:tav tm="100000">
                                          <p:val>
                                            <p:strVal val="#ppt_x"/>
                                          </p:val>
                                        </p:tav>
                                      </p:tavLst>
                                    </p:anim>
                                    <p:anim calcmode="lin" valueType="num">
                                      <p:cBhvr additive="base">
                                        <p:cTn id="4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P spid="9" grpId="0"/>
      <p:bldP spid="1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图片 1" descr="u=4133032754,3894822876&amp;fm=27&amp;gp=0"/>
          <p:cNvPicPr>
            <a:picLocks noChangeAspect="1"/>
          </p:cNvPicPr>
          <p:nvPr/>
        </p:nvPicPr>
        <p:blipFill>
          <a:blip r:embed="rId3"/>
          <a:srcRect/>
          <a:stretch>
            <a:fillRect/>
          </a:stretch>
        </p:blipFill>
        <p:spPr bwMode="auto">
          <a:xfrm>
            <a:off x="25400" y="7938"/>
            <a:ext cx="9158288" cy="6900862"/>
          </a:xfrm>
          <a:prstGeom prst="rect">
            <a:avLst/>
          </a:prstGeom>
          <a:noFill/>
          <a:ln w="9525">
            <a:noFill/>
            <a:miter lim="800000"/>
            <a:headEnd/>
            <a:tailEnd/>
          </a:ln>
        </p:spPr>
      </p:pic>
      <p:sp>
        <p:nvSpPr>
          <p:cNvPr id="3" name="文本框 2"/>
          <p:cNvSpPr txBox="1">
            <a:spLocks noChangeArrowheads="1"/>
          </p:cNvSpPr>
          <p:nvPr/>
        </p:nvSpPr>
        <p:spPr bwMode="auto">
          <a:xfrm>
            <a:off x="176213" y="165100"/>
            <a:ext cx="8856662" cy="5262563"/>
          </a:xfrm>
          <a:prstGeom prst="rect">
            <a:avLst/>
          </a:prstGeom>
          <a:noFill/>
          <a:ln w="9525">
            <a:noFill/>
            <a:miter lim="800000"/>
            <a:headEnd/>
            <a:tailEnd/>
          </a:ln>
        </p:spPr>
        <p:txBody>
          <a:bodyPr>
            <a:spAutoFit/>
          </a:bodyPr>
          <a:lstStyle/>
          <a:p>
            <a:r>
              <a:rPr lang="en-US" altLang="zh-CN" sz="2400">
                <a:latin typeface="Calibri" pitchFamily="34" charset="0"/>
              </a:rPr>
              <a:t>5</a:t>
            </a:r>
            <a:r>
              <a:rPr lang="zh-CN" altLang="zh-CN" sz="2400">
                <a:latin typeface="Calibri" pitchFamily="34" charset="0"/>
              </a:rPr>
              <a:t>.阅读材料，完成下列要求。</a:t>
            </a:r>
          </a:p>
          <a:p>
            <a:r>
              <a:rPr lang="zh-CN" altLang="zh-CN" sz="2400">
                <a:latin typeface="Calibri" pitchFamily="34" charset="0"/>
              </a:rPr>
              <a:t>材料一  1970-1990年，世界贸易总额从3120亿美元增加到31870亿美元，1998年，世界商品贸易额达到54148亿美元；2000年，垒球有跨国公司6.3万家，遍及160多个国家和地区，它们控制着40%的世界生产、60%的世界贸易和90%的国际直接投资。</a:t>
            </a:r>
          </a:p>
          <a:p>
            <a:r>
              <a:rPr lang="zh-CN" altLang="zh-CN" sz="2400">
                <a:latin typeface="Calibri" pitchFamily="34" charset="0"/>
              </a:rPr>
              <a:t>材料二  1987年，世界环境与发展委员会发表《我们共同的未来》的报告，报告首次提出了“可持续发展”的理念。1992年，联合国召开了世界环境与发展大会，150个国家签署了《气候变化框架公约》和《保护生物多样性公妁》，这出会议使各国对可持续发展达成了共识。2015年9月，中国国家主席习近平在联合国大会的讲话中指出，我们要解决好工业文明带来的矛盾，人与自然和谐相处为目标，实现世界的可持续发展和人的全面发展。</a:t>
            </a:r>
          </a:p>
          <a:p>
            <a:r>
              <a:rPr lang="zh-CN" altLang="zh-CN" sz="2400">
                <a:latin typeface="Calibri" pitchFamily="34" charset="0"/>
              </a:rPr>
              <a:t>（1）根据材料一回答：世界经济全球化趋势的表现有哪些？</a:t>
            </a:r>
          </a:p>
          <a:p>
            <a:endParaRPr lang="zh-CN" altLang="zh-CN" sz="2400">
              <a:latin typeface="Calibri" pitchFamily="34" charset="0"/>
            </a:endParaRPr>
          </a:p>
        </p:txBody>
      </p:sp>
      <p:sp>
        <p:nvSpPr>
          <p:cNvPr id="2" name="文本框 4"/>
          <p:cNvSpPr txBox="1">
            <a:spLocks noChangeArrowheads="1"/>
          </p:cNvSpPr>
          <p:nvPr/>
        </p:nvSpPr>
        <p:spPr bwMode="auto">
          <a:xfrm>
            <a:off x="176213" y="4970463"/>
            <a:ext cx="8896350" cy="830262"/>
          </a:xfrm>
          <a:prstGeom prst="rect">
            <a:avLst/>
          </a:prstGeom>
          <a:noFill/>
          <a:ln w="9525">
            <a:noFill/>
            <a:miter lim="800000"/>
            <a:headEnd/>
            <a:tailEnd/>
          </a:ln>
        </p:spPr>
        <p:txBody>
          <a:bodyPr>
            <a:spAutoFit/>
          </a:bodyPr>
          <a:lstStyle/>
          <a:p>
            <a:r>
              <a:rPr lang="zh-CN" sz="2400">
                <a:solidFill>
                  <a:srgbClr val="FF0000"/>
                </a:solidFill>
                <a:latin typeface="Calibri" pitchFamily="34" charset="0"/>
                <a:sym typeface="+mn-ea"/>
              </a:rPr>
              <a:t>（</a:t>
            </a:r>
            <a:r>
              <a:rPr lang="en-US" altLang="zh-CN" sz="2400">
                <a:solidFill>
                  <a:srgbClr val="FF0000"/>
                </a:solidFill>
                <a:latin typeface="Calibri" pitchFamily="34" charset="0"/>
                <a:sym typeface="+mn-ea"/>
              </a:rPr>
              <a:t>1</a:t>
            </a:r>
            <a:r>
              <a:rPr lang="zh-CN" sz="2400">
                <a:solidFill>
                  <a:srgbClr val="FF0000"/>
                </a:solidFill>
                <a:latin typeface="Calibri" pitchFamily="34" charset="0"/>
                <a:sym typeface="+mn-ea"/>
              </a:rPr>
              <a:t>）国际投资和国际贸易迅速增长，跨国公司如雨后春笋般发展起来。</a:t>
            </a:r>
          </a:p>
        </p:txBody>
      </p:sp>
    </p:spTree>
    <p:custDataLst>
      <p:tags r:id="rId1"/>
    </p:custDataLst>
    <p:extLst>
      <p:ext uri="{BB962C8B-B14F-4D97-AF65-F5344CB8AC3E}">
        <p14:creationId xmlns:p14="http://schemas.microsoft.com/office/powerpoint/2010/main" val="3536707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图片 1" descr="u=4133032754,3894822876&amp;fm=27&amp;gp=0"/>
          <p:cNvPicPr>
            <a:picLocks noChangeAspect="1"/>
          </p:cNvPicPr>
          <p:nvPr/>
        </p:nvPicPr>
        <p:blipFill>
          <a:blip r:embed="rId2"/>
          <a:srcRect/>
          <a:stretch>
            <a:fillRect/>
          </a:stretch>
        </p:blipFill>
        <p:spPr bwMode="auto">
          <a:xfrm>
            <a:off x="-6350" y="52388"/>
            <a:ext cx="9156700" cy="6900862"/>
          </a:xfrm>
          <a:prstGeom prst="rect">
            <a:avLst/>
          </a:prstGeom>
          <a:noFill/>
          <a:ln w="9525">
            <a:noFill/>
            <a:miter lim="800000"/>
            <a:headEnd/>
            <a:tailEnd/>
          </a:ln>
        </p:spPr>
      </p:pic>
      <p:sp>
        <p:nvSpPr>
          <p:cNvPr id="4" name="TextBox 3"/>
          <p:cNvSpPr txBox="1">
            <a:spLocks noChangeArrowheads="1"/>
          </p:cNvSpPr>
          <p:nvPr/>
        </p:nvSpPr>
        <p:spPr bwMode="auto">
          <a:xfrm>
            <a:off x="179388" y="404813"/>
            <a:ext cx="8261350" cy="830262"/>
          </a:xfrm>
          <a:prstGeom prst="rect">
            <a:avLst/>
          </a:prstGeom>
          <a:noFill/>
          <a:ln w="9525">
            <a:noFill/>
            <a:miter lim="800000"/>
            <a:headEnd/>
            <a:tailEnd/>
          </a:ln>
        </p:spPr>
        <p:txBody>
          <a:bodyPr wrap="none">
            <a:spAutoFit/>
          </a:bodyPr>
          <a:lstStyle/>
          <a:p>
            <a:r>
              <a:rPr lang="zh-CN" altLang="zh-CN" sz="2400">
                <a:latin typeface="Calibri" pitchFamily="34" charset="0"/>
                <a:sym typeface="+mn-ea"/>
              </a:rPr>
              <a:t>（2）根据材料二并结合所学知识，就材料二的主题谈谈你的</a:t>
            </a:r>
          </a:p>
          <a:p>
            <a:r>
              <a:rPr lang="zh-CN" altLang="zh-CN" sz="2400">
                <a:latin typeface="Calibri" pitchFamily="34" charset="0"/>
                <a:sym typeface="+mn-ea"/>
              </a:rPr>
              <a:t>历史启示。</a:t>
            </a:r>
            <a:endParaRPr lang="zh-CN" altLang="en-US" sz="2400">
              <a:latin typeface="Calibri" pitchFamily="34" charset="0"/>
            </a:endParaRPr>
          </a:p>
        </p:txBody>
      </p:sp>
      <p:sp>
        <p:nvSpPr>
          <p:cNvPr id="5" name="文本框 4"/>
          <p:cNvSpPr txBox="1">
            <a:spLocks noChangeArrowheads="1"/>
          </p:cNvSpPr>
          <p:nvPr/>
        </p:nvSpPr>
        <p:spPr bwMode="auto">
          <a:xfrm>
            <a:off x="57150" y="1295400"/>
            <a:ext cx="8507413" cy="830263"/>
          </a:xfrm>
          <a:prstGeom prst="rect">
            <a:avLst/>
          </a:prstGeom>
          <a:noFill/>
          <a:ln w="9525">
            <a:noFill/>
            <a:miter lim="800000"/>
            <a:headEnd/>
            <a:tailEnd/>
          </a:ln>
        </p:spPr>
        <p:txBody>
          <a:bodyPr>
            <a:spAutoFit/>
          </a:bodyPr>
          <a:lstStyle/>
          <a:p>
            <a:r>
              <a:rPr lang="zh-CN" sz="2400">
                <a:solidFill>
                  <a:srgbClr val="FF0000"/>
                </a:solidFill>
                <a:latin typeface="Calibri" pitchFamily="34" charset="0"/>
                <a:sym typeface="+mn-ea"/>
              </a:rPr>
              <a:t>（</a:t>
            </a:r>
            <a:r>
              <a:rPr lang="en-US" altLang="zh-CN" sz="2400">
                <a:solidFill>
                  <a:srgbClr val="FF0000"/>
                </a:solidFill>
                <a:latin typeface="Calibri" pitchFamily="34" charset="0"/>
                <a:sym typeface="+mn-ea"/>
              </a:rPr>
              <a:t>2</a:t>
            </a:r>
            <a:r>
              <a:rPr lang="zh-CN" sz="2400">
                <a:solidFill>
                  <a:srgbClr val="FF0000"/>
                </a:solidFill>
                <a:latin typeface="Calibri" pitchFamily="34" charset="0"/>
                <a:sym typeface="+mn-ea"/>
              </a:rPr>
              <a:t>）</a:t>
            </a:r>
            <a:r>
              <a:rPr lang="en-US" altLang="zh-CN" sz="2400">
                <a:solidFill>
                  <a:srgbClr val="FF0000"/>
                </a:solidFill>
                <a:latin typeface="Calibri" pitchFamily="34" charset="0"/>
                <a:sym typeface="+mn-ea"/>
              </a:rPr>
              <a:t>在追求经济发展速度的同时，要注意保护环境节约资源，做到可持续发展等。       </a:t>
            </a:r>
            <a:endParaRPr lang="en-US" altLang="zh-CN" sz="2400">
              <a:solidFill>
                <a:srgbClr val="FF0000"/>
              </a:solidFill>
              <a:latin typeface="Calibri" pitchFamily="34" charset="0"/>
            </a:endParaRPr>
          </a:p>
        </p:txBody>
      </p:sp>
    </p:spTree>
    <p:extLst>
      <p:ext uri="{BB962C8B-B14F-4D97-AF65-F5344CB8AC3E}">
        <p14:creationId xmlns:p14="http://schemas.microsoft.com/office/powerpoint/2010/main" val="102308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文本框 43011"/>
          <p:cNvSpPr txBox="1">
            <a:spLocks noChangeArrowheads="1"/>
          </p:cNvSpPr>
          <p:nvPr/>
        </p:nvSpPr>
        <p:spPr bwMode="auto">
          <a:xfrm>
            <a:off x="2514600" y="1981200"/>
            <a:ext cx="41148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0000"/>
              <a:t>再见！</a:t>
            </a:r>
          </a:p>
        </p:txBody>
      </p:sp>
    </p:spTree>
    <p:extLst>
      <p:ext uri="{BB962C8B-B14F-4D97-AF65-F5344CB8AC3E}">
        <p14:creationId xmlns:p14="http://schemas.microsoft.com/office/powerpoint/2010/main" val="3764442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KSO_WM_SLIDE_MODEL_TYPE" val="timelin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主管人员">
  <a:themeElements>
    <a:clrScheme name="主管人员">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主管人员">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主管人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43</TotalTime>
  <Words>2028</Words>
  <PresentationFormat>全屏显示(4:3)</PresentationFormat>
  <Paragraphs>225</Paragraphs>
  <Slides>22</Slides>
  <Notes>1</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主管人员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2018-12-05T02:51:38Z</dcterms:created>
  <dcterms:modified xsi:type="dcterms:W3CDTF">2018-12-18T07:13:50Z</dcterms:modified>
</cp:coreProperties>
</file>