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259" r:id="rId5"/>
    <p:sldId id="260" r:id="rId6"/>
    <p:sldId id="262" r:id="rId7"/>
    <p:sldId id="269" r:id="rId8"/>
    <p:sldId id="270" r:id="rId9"/>
    <p:sldId id="271" r:id="rId10"/>
    <p:sldId id="272" r:id="rId11"/>
    <p:sldId id="273" r:id="rId12"/>
    <p:sldId id="268" r:id="rId13"/>
    <p:sldId id="274" r:id="rId14"/>
    <p:sldId id="275" r:id="rId15"/>
    <p:sldId id="276" r:id="rId16"/>
    <p:sldId id="282" r:id="rId17"/>
    <p:sldId id="283" r:id="rId18"/>
    <p:sldId id="277" r:id="rId19"/>
    <p:sldId id="278" r:id="rId20"/>
    <p:sldId id="280" r:id="rId21"/>
    <p:sldId id="281" r:id="rId22"/>
    <p:sldId id="279" r:id="rId2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29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indent="0" algn="r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  <p:sp>
        <p:nvSpPr>
          <p:cNvPr id="150530" name="Rectangle 2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50531" name="Rectangle 3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zh-CN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6.emf"/><Relationship Id="rId1" Type="http://schemas.openxmlformats.org/officeDocument/2006/relationships/package" Target="../embeddings/Document1.docx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7.emf"/><Relationship Id="rId1" Type="http://schemas.openxmlformats.org/officeDocument/2006/relationships/package" Target="../embeddings/Document2.docx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669881" y="1526667"/>
            <a:ext cx="10852237" cy="899167"/>
          </a:xfrm>
        </p:spPr>
        <p:txBody>
          <a:bodyPr>
            <a:normAutofit fontScale="90000"/>
          </a:bodyPr>
          <a:lstStyle/>
          <a:p>
            <a:r>
              <a:rPr lang="zh-CN" altLang="en-US" b="1" dirty="0">
                <a:solidFill>
                  <a:srgbClr val="FF0000"/>
                </a:solidFill>
                <a:effectLst/>
              </a:rPr>
              <a:t>第</a:t>
            </a:r>
            <a:r>
              <a:rPr lang="en-US" altLang="zh-CN" b="1" dirty="0">
                <a:solidFill>
                  <a:srgbClr val="FF0000"/>
                </a:solidFill>
                <a:effectLst/>
              </a:rPr>
              <a:t>12</a:t>
            </a:r>
            <a:r>
              <a:rPr lang="zh-CN" altLang="en-US" b="1" dirty="0">
                <a:solidFill>
                  <a:srgbClr val="FF0000"/>
                </a:solidFill>
                <a:effectLst/>
              </a:rPr>
              <a:t>课 辽宋夏金元的文化 </a:t>
            </a:r>
            <a:endParaRPr lang="zh-CN" altLang="en-US" b="1" dirty="0">
              <a:solidFill>
                <a:srgbClr val="FF0000"/>
              </a:solidFill>
              <a:effectLst/>
            </a:endParaRPr>
          </a:p>
        </p:txBody>
      </p:sp>
      <p:sp>
        <p:nvSpPr>
          <p:cNvPr id="3" name="标题 1"/>
          <p:cNvSpPr>
            <a:spLocks noGrp="1"/>
          </p:cNvSpPr>
          <p:nvPr/>
        </p:nvSpPr>
        <p:spPr>
          <a:xfrm>
            <a:off x="1845310" y="2857500"/>
            <a:ext cx="2360931" cy="6477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000" dirty="0">
                <a:solidFill>
                  <a:srgbClr val="FF0000"/>
                </a:solidFill>
              </a:rPr>
              <a:t>课程目标：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2088515" y="3737610"/>
            <a:ext cx="8829675" cy="1640840"/>
          </a:xfrm>
        </p:spPr>
        <p:txBody>
          <a:bodyPr/>
          <a:p>
            <a:pPr algn="l"/>
            <a:r>
              <a:rPr lang="en-US" altLang="zh-CN" sz="3200" dirty="0"/>
              <a:t>1. </a:t>
            </a:r>
            <a:r>
              <a:rPr sz="3200" dirty="0"/>
              <a:t>了解理学含义</a:t>
            </a:r>
            <a:endParaRPr sz="3200" dirty="0"/>
          </a:p>
          <a:p>
            <a:pPr algn="l"/>
            <a:r>
              <a:rPr lang="en-US" altLang="zh-CN" sz="3200" dirty="0"/>
              <a:t>2.</a:t>
            </a:r>
            <a:r>
              <a:rPr sz="3200" dirty="0"/>
              <a:t>了解辽宋夏金元时期的文学、艺术成就</a:t>
            </a:r>
            <a:endParaRPr sz="3200" dirty="0"/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7522" name="文本框 107521"/>
          <p:cNvSpPr txBox="1"/>
          <p:nvPr/>
        </p:nvSpPr>
        <p:spPr>
          <a:xfrm>
            <a:off x="1752600" y="2514600"/>
            <a:ext cx="1676400" cy="52197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28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应运而生</a:t>
            </a:r>
            <a:endParaRPr lang="zh-CN" altLang="en-US" sz="28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23" name="文本框 107522"/>
          <p:cNvSpPr txBox="1"/>
          <p:nvPr/>
        </p:nvSpPr>
        <p:spPr>
          <a:xfrm>
            <a:off x="4114800" y="2514600"/>
            <a:ext cx="1676400" cy="52197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28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蔚然大宗</a:t>
            </a:r>
            <a:endParaRPr lang="zh-CN" altLang="en-US" sz="28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24" name="标题 107523"/>
          <p:cNvSpPr>
            <a:spLocks noGrp="1" noRot="1"/>
          </p:cNvSpPr>
          <p:nvPr>
            <p:ph type="title"/>
          </p:nvPr>
        </p:nvSpPr>
        <p:spPr>
          <a:xfrm>
            <a:off x="949325" y="154940"/>
            <a:ext cx="3556000" cy="706120"/>
          </a:xfrm>
        </p:spPr>
        <p:txBody>
          <a:bodyPr anchor="ctr"/>
          <a:p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一、儒学的复兴</a:t>
            </a:r>
            <a:endParaRPr lang="zh-CN" altLang="en-US" sz="32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25" name="矩形 107524"/>
          <p:cNvSpPr/>
          <p:nvPr/>
        </p:nvSpPr>
        <p:spPr>
          <a:xfrm>
            <a:off x="1752600" y="1981200"/>
            <a:ext cx="1676400" cy="521970"/>
          </a:xfrm>
          <a:prstGeom prst="rect">
            <a:avLst/>
          </a:prstGeom>
          <a:noFill/>
          <a:ln w="12700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春秋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26" name="矩形 107525"/>
          <p:cNvSpPr/>
          <p:nvPr/>
        </p:nvSpPr>
        <p:spPr>
          <a:xfrm>
            <a:off x="1155065" y="1161415"/>
            <a:ext cx="341693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儒家思想的演变</a:t>
            </a:r>
            <a:endParaRPr lang="zh-CN" altLang="en-US" sz="3200" b="1" dirty="0"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scaled="0"/>
              </a:gra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07527" name="右箭头 107526"/>
          <p:cNvSpPr/>
          <p:nvPr/>
        </p:nvSpPr>
        <p:spPr>
          <a:xfrm>
            <a:off x="3505200" y="2362200"/>
            <a:ext cx="533400" cy="304800"/>
          </a:xfrm>
          <a:prstGeom prst="rightArrow">
            <a:avLst>
              <a:gd name="adj1" fmla="val 50000"/>
              <a:gd name="adj2" fmla="val 68752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28" name="文本框 107527"/>
          <p:cNvSpPr txBox="1"/>
          <p:nvPr/>
        </p:nvSpPr>
        <p:spPr>
          <a:xfrm>
            <a:off x="2514600" y="3429000"/>
            <a:ext cx="2057400" cy="52197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魏晋南北朝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29" name="文本框 107528"/>
          <p:cNvSpPr txBox="1"/>
          <p:nvPr/>
        </p:nvSpPr>
        <p:spPr>
          <a:xfrm>
            <a:off x="8839200" y="2514600"/>
            <a:ext cx="1676400" cy="52197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sz="28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正统思想</a:t>
            </a:r>
            <a:endParaRPr lang="zh-CN" altLang="en-US" sz="28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0" name="文本框 107529"/>
          <p:cNvSpPr txBox="1"/>
          <p:nvPr/>
        </p:nvSpPr>
        <p:spPr>
          <a:xfrm>
            <a:off x="6477000" y="2514600"/>
            <a:ext cx="1676400" cy="52197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28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遭到打击</a:t>
            </a:r>
            <a:endParaRPr lang="zh-CN" altLang="en-US" sz="28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1" name="文本框 107530"/>
          <p:cNvSpPr txBox="1"/>
          <p:nvPr/>
        </p:nvSpPr>
        <p:spPr>
          <a:xfrm>
            <a:off x="8839200" y="1981200"/>
            <a:ext cx="1676400" cy="52197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西汉武帝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2" name="文本框 107531"/>
          <p:cNvSpPr txBox="1"/>
          <p:nvPr/>
        </p:nvSpPr>
        <p:spPr>
          <a:xfrm>
            <a:off x="6477000" y="1981200"/>
            <a:ext cx="1676400" cy="52197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秦朝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3" name="文本框 107532"/>
          <p:cNvSpPr txBox="1"/>
          <p:nvPr/>
        </p:nvSpPr>
        <p:spPr>
          <a:xfrm>
            <a:off x="4114800" y="1981200"/>
            <a:ext cx="1676400" cy="52197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战国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4" name="文本框 107533"/>
          <p:cNvSpPr txBox="1"/>
          <p:nvPr/>
        </p:nvSpPr>
        <p:spPr>
          <a:xfrm>
            <a:off x="7620000" y="3429000"/>
            <a:ext cx="2590800" cy="52197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宋明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5" name="文本框 107534"/>
          <p:cNvSpPr txBox="1"/>
          <p:nvPr/>
        </p:nvSpPr>
        <p:spPr>
          <a:xfrm>
            <a:off x="2514600" y="3962400"/>
            <a:ext cx="2057400" cy="52197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28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面临挑战</a:t>
            </a:r>
            <a:endParaRPr lang="zh-CN" altLang="en-US" sz="28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6" name="文本框 107535"/>
          <p:cNvSpPr txBox="1"/>
          <p:nvPr/>
        </p:nvSpPr>
        <p:spPr>
          <a:xfrm>
            <a:off x="5257800" y="3429000"/>
            <a:ext cx="1676400" cy="52197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隋唐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7" name="文本框 107536"/>
          <p:cNvSpPr txBox="1"/>
          <p:nvPr/>
        </p:nvSpPr>
        <p:spPr>
          <a:xfrm>
            <a:off x="5257800" y="3962400"/>
            <a:ext cx="1676400" cy="52197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28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新发展</a:t>
            </a:r>
            <a:endParaRPr lang="zh-CN" altLang="en-US" sz="28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8" name="文本框 107537"/>
          <p:cNvSpPr txBox="1"/>
          <p:nvPr/>
        </p:nvSpPr>
        <p:spPr>
          <a:xfrm>
            <a:off x="3200400" y="4876800"/>
            <a:ext cx="6096000" cy="52197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明清之际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9" name="文本框 107538"/>
          <p:cNvSpPr txBox="1"/>
          <p:nvPr/>
        </p:nvSpPr>
        <p:spPr>
          <a:xfrm>
            <a:off x="7620000" y="3962400"/>
            <a:ext cx="2590800" cy="52197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8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新体系</a:t>
            </a:r>
            <a:r>
              <a:rPr lang="en-US" altLang="zh-CN" sz="2800" b="1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—</a:t>
            </a:r>
            <a:r>
              <a:rPr lang="zh-CN" altLang="en-US" sz="28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理学</a:t>
            </a:r>
            <a:endParaRPr lang="zh-CN" altLang="en-US" sz="28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40" name="文本框 107539"/>
          <p:cNvSpPr txBox="1"/>
          <p:nvPr/>
        </p:nvSpPr>
        <p:spPr>
          <a:xfrm>
            <a:off x="3200400" y="5410200"/>
            <a:ext cx="6096000" cy="116840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8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批判继承，构建起具有时代特色的</a:t>
            </a:r>
            <a:endParaRPr lang="zh-CN" altLang="en-US" sz="28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>
              <a:spcBef>
                <a:spcPct val="5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8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新思想体系</a:t>
            </a:r>
            <a:endParaRPr lang="zh-CN" altLang="en-US" sz="2800" b="1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41" name="右箭头 107540"/>
          <p:cNvSpPr/>
          <p:nvPr/>
        </p:nvSpPr>
        <p:spPr>
          <a:xfrm>
            <a:off x="5867400" y="2362200"/>
            <a:ext cx="533400" cy="304800"/>
          </a:xfrm>
          <a:prstGeom prst="rightArrow">
            <a:avLst>
              <a:gd name="adj1" fmla="val 50000"/>
              <a:gd name="adj2" fmla="val 6881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42" name="右箭头 107541"/>
          <p:cNvSpPr/>
          <p:nvPr/>
        </p:nvSpPr>
        <p:spPr>
          <a:xfrm>
            <a:off x="8229600" y="2362200"/>
            <a:ext cx="533400" cy="304800"/>
          </a:xfrm>
          <a:prstGeom prst="rightArrow">
            <a:avLst>
              <a:gd name="adj1" fmla="val 50000"/>
              <a:gd name="adj2" fmla="val 6881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43" name="右箭头 107542"/>
          <p:cNvSpPr/>
          <p:nvPr/>
        </p:nvSpPr>
        <p:spPr>
          <a:xfrm>
            <a:off x="1905000" y="3810000"/>
            <a:ext cx="533400" cy="304800"/>
          </a:xfrm>
          <a:prstGeom prst="rightArrow">
            <a:avLst>
              <a:gd name="adj1" fmla="val 50000"/>
              <a:gd name="adj2" fmla="val 6881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44" name="右箭头 107543"/>
          <p:cNvSpPr/>
          <p:nvPr/>
        </p:nvSpPr>
        <p:spPr>
          <a:xfrm>
            <a:off x="4648200" y="3810000"/>
            <a:ext cx="533400" cy="304800"/>
          </a:xfrm>
          <a:prstGeom prst="rightArrow">
            <a:avLst>
              <a:gd name="adj1" fmla="val 50000"/>
              <a:gd name="adj2" fmla="val 6881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45" name="右箭头 107544"/>
          <p:cNvSpPr/>
          <p:nvPr/>
        </p:nvSpPr>
        <p:spPr>
          <a:xfrm>
            <a:off x="7010400" y="3810000"/>
            <a:ext cx="533400" cy="304800"/>
          </a:xfrm>
          <a:prstGeom prst="rightArrow">
            <a:avLst>
              <a:gd name="adj1" fmla="val 50000"/>
              <a:gd name="adj2" fmla="val 6881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46" name="右箭头 107545"/>
          <p:cNvSpPr/>
          <p:nvPr/>
        </p:nvSpPr>
        <p:spPr>
          <a:xfrm>
            <a:off x="2590800" y="5334000"/>
            <a:ext cx="533400" cy="304800"/>
          </a:xfrm>
          <a:prstGeom prst="rightArrow">
            <a:avLst>
              <a:gd name="adj1" fmla="val 50000"/>
              <a:gd name="adj2" fmla="val 6881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7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07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7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7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7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7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07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07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7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7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07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07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7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07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07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107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107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107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107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107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107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6" dur="500"/>
                                        <p:tgtEl>
                                          <p:spTgt spid="107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2" grpId="0" bldLvl="0" animBg="1"/>
      <p:bldP spid="107523" grpId="0" bldLvl="0" animBg="1"/>
      <p:bldP spid="107528" grpId="0" bldLvl="0" animBg="1"/>
      <p:bldP spid="107529" grpId="0" bldLvl="0" animBg="1"/>
      <p:bldP spid="107530" grpId="0" bldLvl="0" animBg="1"/>
      <p:bldP spid="107531" grpId="0" bldLvl="0" animBg="1"/>
      <p:bldP spid="107532" grpId="0" bldLvl="0" animBg="1"/>
      <p:bldP spid="107533" grpId="0" bldLvl="0" animBg="1"/>
      <p:bldP spid="107534" grpId="0" bldLvl="0" animBg="1"/>
      <p:bldP spid="107535" grpId="0" bldLvl="0" animBg="1"/>
      <p:bldP spid="107536" grpId="0" bldLvl="0" animBg="1"/>
      <p:bldP spid="107537" grpId="0" bldLvl="0" animBg="1"/>
      <p:bldP spid="107538" grpId="0" bldLvl="0" animBg="1"/>
      <p:bldP spid="107539" grpId="0" bldLvl="0" animBg="1"/>
      <p:bldP spid="107540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内容占位符 2"/>
          <p:cNvSpPr>
            <a:spLocks noGrp="1"/>
          </p:cNvSpPr>
          <p:nvPr>
            <p:ph idx="1"/>
          </p:nvPr>
        </p:nvSpPr>
        <p:spPr>
          <a:xfrm>
            <a:off x="410845" y="1082675"/>
            <a:ext cx="11554460" cy="2030095"/>
          </a:xfrm>
        </p:spPr>
        <p:txBody>
          <a:bodyPr vert="horz" wrap="square" lIns="91440" tIns="45720" rIns="91440" bIns="45720" anchor="t"/>
          <a:p>
            <a:pPr marL="0" indent="0">
              <a:buNone/>
            </a:pPr>
            <a:r>
              <a:rPr lang="en-US" altLang="zh-CN" sz="2800" dirty="0"/>
              <a:t>       </a:t>
            </a:r>
            <a:r>
              <a:rPr lang="zh-CN" altLang="zh-CN" sz="2800" dirty="0"/>
              <a:t>五代，干戈贼乱之世也，礼乐崩坏，三纲五常之道绝，而先王之制度文章扫地而尽于是矣。</a:t>
            </a:r>
            <a:endParaRPr lang="en-US" altLang="zh-CN" sz="2800" dirty="0"/>
          </a:p>
          <a:p>
            <a:pPr marL="0" indent="0" algn="r">
              <a:buNone/>
            </a:pPr>
            <a:r>
              <a:rPr lang="en-US" altLang="zh-CN" sz="2800" dirty="0"/>
              <a:t>            ——</a:t>
            </a:r>
            <a:r>
              <a:rPr lang="zh-CN" altLang="zh-CN" sz="2800" dirty="0"/>
              <a:t>《新五代史》卷十七</a:t>
            </a:r>
            <a:endParaRPr lang="en-US" altLang="zh-CN" sz="2800" dirty="0"/>
          </a:p>
          <a:p>
            <a:pPr marL="0" indent="0">
              <a:buNone/>
            </a:pPr>
            <a:r>
              <a:rPr lang="zh-CN" altLang="zh-CN" sz="2800" dirty="0">
                <a:solidFill>
                  <a:srgbClr val="FF0000"/>
                </a:solidFill>
              </a:rPr>
              <a:t>五代的社会特点怎样？北宋面临怎样的任务？</a:t>
            </a:r>
            <a:endParaRPr lang="en-US" altLang="zh-CN" sz="28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6387" name="标题 3"/>
          <p:cNvSpPr>
            <a:spLocks noGrp="1"/>
          </p:cNvSpPr>
          <p:nvPr>
            <p:ph type="title"/>
          </p:nvPr>
        </p:nvSpPr>
        <p:spPr>
          <a:xfrm>
            <a:off x="288925" y="349885"/>
            <a:ext cx="10515600" cy="1325563"/>
          </a:xfrm>
        </p:spPr>
        <p:txBody>
          <a:bodyPr vert="horz" wrap="square" lIns="91440" tIns="45720" rIns="91440" bIns="45720" anchor="ctr">
            <a:normAutofit fontScale="90000"/>
          </a:bodyPr>
          <a:p>
            <a:r>
              <a:rPr lang="zh-CN" altLang="en-US" dirty="0"/>
              <a:t> 儒学复兴的背景</a:t>
            </a:r>
            <a:br>
              <a:rPr lang="en-US" altLang="zh-CN" dirty="0"/>
            </a:br>
            <a:endParaRPr lang="zh-CN" altLang="en-US" dirty="0"/>
          </a:p>
        </p:txBody>
      </p:sp>
      <p:sp>
        <p:nvSpPr>
          <p:cNvPr id="2" name="文本框 1"/>
          <p:cNvSpPr txBox="1"/>
          <p:nvPr/>
        </p:nvSpPr>
        <p:spPr>
          <a:xfrm>
            <a:off x="1965960" y="2991803"/>
            <a:ext cx="5545138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</a:rPr>
              <a:t>分裂        重建社会伦理秩序</a:t>
            </a:r>
            <a:endParaRPr lang="zh-CN" altLang="en-US" sz="32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7411" name="内容占位符 2"/>
          <p:cNvSpPr>
            <a:spLocks noGrp="1"/>
          </p:cNvSpPr>
          <p:nvPr/>
        </p:nvSpPr>
        <p:spPr>
          <a:xfrm>
            <a:off x="288925" y="3667760"/>
            <a:ext cx="11918950" cy="2372995"/>
          </a:xfrm>
          <a:prstGeom prst="rect">
            <a:avLst/>
          </a:prstGeom>
        </p:spPr>
        <p:txBody>
          <a:bodyPr vert="horz" wrap="square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dirty="0"/>
              <a:t>       </a:t>
            </a:r>
            <a:r>
              <a:rPr lang="zh-CN" altLang="zh-CN" dirty="0"/>
              <a:t>汉儒治经，偏重注解，名物古训；唐儒治经，上承汉儒，依注作疏。</a:t>
            </a:r>
            <a:r>
              <a:rPr lang="en-US" altLang="zh-CN" dirty="0"/>
              <a:t>……</a:t>
            </a:r>
            <a:r>
              <a:rPr lang="zh-CN" altLang="zh-CN" dirty="0"/>
              <a:t>不仅以“疑经”为背道，而且以“破注”为非法，严重束缚着思想界，扼杀了思想的自由创造，而只能陈陈相因，千片一律。</a:t>
            </a:r>
            <a:endParaRPr lang="en-US" altLang="zh-CN" dirty="0"/>
          </a:p>
          <a:p>
            <a:pPr marL="0" indent="0" algn="r">
              <a:buNone/>
            </a:pPr>
            <a:r>
              <a:rPr lang="en-US" altLang="zh-CN" dirty="0"/>
              <a:t>——</a:t>
            </a:r>
            <a:r>
              <a:rPr lang="zh-CN" altLang="zh-CN" dirty="0"/>
              <a:t>张立文《宋明理学研究》</a:t>
            </a:r>
            <a:endParaRPr lang="zh-CN" altLang="zh-CN" dirty="0"/>
          </a:p>
          <a:p>
            <a:pPr marL="0" indent="0" algn="l">
              <a:buNone/>
            </a:pPr>
            <a:r>
              <a:rPr lang="zh-CN" altLang="zh-CN" dirty="0">
                <a:solidFill>
                  <a:srgbClr val="FF0000"/>
                </a:solidFill>
              </a:rPr>
              <a:t>汉唐以来，儒学自身出现了什么问题？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105343" y="6040755"/>
            <a:ext cx="554355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</a:rPr>
              <a:t>经学日益僵化</a:t>
            </a:r>
            <a:endParaRPr lang="zh-CN" altLang="en-US" sz="32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内容占位符 2"/>
          <p:cNvSpPr>
            <a:spLocks noGrp="1"/>
          </p:cNvSpPr>
          <p:nvPr>
            <p:ph idx="1"/>
          </p:nvPr>
        </p:nvSpPr>
        <p:spPr>
          <a:xfrm>
            <a:off x="5186045" y="501650"/>
            <a:ext cx="3758565" cy="1828800"/>
          </a:xfrm>
        </p:spPr>
        <p:txBody>
          <a:bodyPr vert="horz" wrap="square" lIns="91440" tIns="45720" rIns="91440" bIns="45720" anchor="t"/>
          <a:p>
            <a:pPr marL="0" indent="0">
              <a:buNone/>
            </a:pPr>
            <a:r>
              <a:rPr lang="en-US" altLang="zh-CN" dirty="0"/>
              <a:t>1</a:t>
            </a:r>
            <a:r>
              <a:rPr lang="zh-CN" altLang="en-US" dirty="0"/>
              <a:t>、社会现实的需要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2</a:t>
            </a:r>
            <a:r>
              <a:rPr lang="zh-CN" altLang="en-US" dirty="0"/>
              <a:t>、经学日益僵化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3</a:t>
            </a:r>
            <a:r>
              <a:rPr lang="zh-CN" altLang="en-US" dirty="0"/>
              <a:t>、佛道两教的冲击</a:t>
            </a:r>
            <a:endParaRPr lang="zh-CN" altLang="en-US" dirty="0"/>
          </a:p>
        </p:txBody>
      </p:sp>
      <p:sp>
        <p:nvSpPr>
          <p:cNvPr id="18435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76605"/>
          </a:xfrm>
        </p:spPr>
        <p:txBody>
          <a:bodyPr vert="horz" wrap="square" lIns="91440" tIns="45720" rIns="91440" bIns="45720" anchor="ctr">
            <a:normAutofit fontScale="90000"/>
          </a:bodyPr>
          <a:p>
            <a:r>
              <a:rPr lang="zh-CN" altLang="en-US" dirty="0"/>
              <a:t>儒学复兴的背景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/>
        </p:nvSpPr>
        <p:spPr>
          <a:xfrm>
            <a:off x="501650" y="2330450"/>
            <a:ext cx="10852150" cy="201104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3200"/>
              <a:t>1</a:t>
            </a:r>
            <a:r>
              <a:rPr lang="zh-CN" altLang="en-US" sz="3200"/>
              <a:t>、</a:t>
            </a:r>
            <a:r>
              <a:rPr lang="zh-CN" altLang="en-US" sz="3200"/>
              <a:t>从北宋中期起，一批学者掀起了儒学复兴运动，强调学术为现实</a:t>
            </a:r>
            <a:r>
              <a:rPr lang="zh-CN" altLang="en-US" sz="3200"/>
              <a:t>服务</a:t>
            </a:r>
            <a:r>
              <a:rPr lang="zh-CN" altLang="en-US" sz="3200"/>
              <a:t>。希望</a:t>
            </a:r>
            <a:r>
              <a:rPr lang="zh-CN" altLang="en-US" sz="3200"/>
              <a:t>充分发挥儒学在强化社会伦理道德秩序、树立基本价值观方面作用。</a:t>
            </a:r>
            <a:endParaRPr lang="zh-CN" altLang="en-US" sz="3200"/>
          </a:p>
          <a:p>
            <a:pPr marL="0" indent="0">
              <a:buNone/>
            </a:pPr>
            <a:r>
              <a:rPr lang="en-US" altLang="zh-CN" sz="3200"/>
              <a:t>2</a:t>
            </a:r>
            <a:r>
              <a:rPr lang="zh-CN" altLang="en-US" sz="3200"/>
              <a:t>、</a:t>
            </a:r>
            <a:r>
              <a:rPr lang="zh-CN" altLang="en-US" sz="3200">
                <a:solidFill>
                  <a:srgbClr val="FF0000"/>
                </a:solidFill>
              </a:rPr>
              <a:t>理学（道学）</a:t>
            </a:r>
            <a:r>
              <a:rPr lang="zh-CN" altLang="en-US" sz="3200"/>
              <a:t>的影响力逐渐增大</a:t>
            </a:r>
            <a:endParaRPr lang="zh-CN" altLang="en-US" sz="3200"/>
          </a:p>
        </p:txBody>
      </p:sp>
      <p:sp>
        <p:nvSpPr>
          <p:cNvPr id="4" name="文本框 3"/>
          <p:cNvSpPr txBox="1"/>
          <p:nvPr/>
        </p:nvSpPr>
        <p:spPr>
          <a:xfrm>
            <a:off x="501650" y="4559300"/>
            <a:ext cx="56616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/>
              <a:t>代表人物：二程、朱熹</a:t>
            </a:r>
            <a:endParaRPr lang="zh-CN" altLang="en-US" sz="320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84695" y="3369945"/>
            <a:ext cx="4524375" cy="31711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09" name="Picture 12" descr="C:\Users\Administrator\Desktop\图片2_副本.jpg"/>
          <p:cNvPicPr>
            <a:picLocks noChangeAspect="1"/>
          </p:cNvPicPr>
          <p:nvPr/>
        </p:nvPicPr>
        <p:blipFill>
          <a:blip r:embed="rId1" cstate="email"/>
          <a:stretch>
            <a:fillRect/>
          </a:stretch>
        </p:blipFill>
        <p:spPr>
          <a:xfrm>
            <a:off x="8155305" y="178435"/>
            <a:ext cx="3505200" cy="58699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5410" name="Rectangle 4"/>
          <p:cNvSpPr/>
          <p:nvPr/>
        </p:nvSpPr>
        <p:spPr>
          <a:xfrm>
            <a:off x="1676401" y="3"/>
            <a:ext cx="5078730" cy="583565"/>
          </a:xfrm>
          <a:prstGeom prst="rect">
            <a:avLst/>
          </a:prstGeom>
          <a:noFill/>
          <a:ln w="9525">
            <a:noFill/>
          </a:ln>
        </p:spPr>
        <p:txBody>
          <a:bodyPr wrap="none" lIns="91440" tIns="45720" rIns="91440" bIns="45720" anchor="t">
            <a:spAutoFit/>
          </a:bodyPr>
          <a:lstStyle/>
          <a:p>
            <a:pPr eaLnBrk="0" hangingPunct="0">
              <a:spcBef>
                <a:spcPct val="2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2" charset="-122"/>
              </a:rPr>
              <a:t>理学的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成熟</a:t>
            </a:r>
            <a:r>
              <a:rPr lang="en-US" altLang="zh-CN" sz="3200" b="1" dirty="0">
                <a:latin typeface="Arial" panose="020B0604020202020204" pitchFamily="34" charset="0"/>
                <a:ea typeface="黑体" panose="02010609060101010101" pitchFamily="2" charset="-122"/>
              </a:rPr>
              <a:t>——</a:t>
            </a:r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2" charset="-122"/>
              </a:rPr>
              <a:t>朱熹的学说</a:t>
            </a:r>
            <a:endParaRPr lang="zh-CN" altLang="en-US" sz="3200" b="1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244" name="Rectangle 6"/>
          <p:cNvSpPr>
            <a:spLocks noGrp="1" noChangeArrowheads="1"/>
          </p:cNvSpPr>
          <p:nvPr>
            <p:ph idx="1"/>
          </p:nvPr>
        </p:nvSpPr>
        <p:spPr>
          <a:xfrm>
            <a:off x="635635" y="609600"/>
            <a:ext cx="8991600" cy="6248400"/>
          </a:xfrm>
        </p:spPr>
        <p:txBody>
          <a:bodyPr vert="horz" wrap="square" lIns="91440" tIns="45720" rIns="91440" bIns="45720" numCol="1" anchor="t" anchorCtr="0" compatLnSpc="1"/>
          <a:lstStyle/>
          <a:p>
            <a:pPr marL="257175" indent="-257175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US" altLang="zh-CN" sz="3200" b="1" spc="0" noProof="0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1.</a:t>
            </a:r>
            <a:r>
              <a:rPr lang="zh-CN" altLang="en-US" sz="3200" b="1" spc="0" noProof="0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地位：</a:t>
            </a:r>
            <a:endParaRPr lang="zh-CN" altLang="en-US" sz="3200" b="1" spc="0" noProof="0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45412" name="Rectangle 8"/>
          <p:cNvSpPr/>
          <p:nvPr/>
        </p:nvSpPr>
        <p:spPr>
          <a:xfrm>
            <a:off x="890905" y="2274572"/>
            <a:ext cx="3535363" cy="583565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2.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思想观点：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2533" name="Rectangle 9"/>
          <p:cNvSpPr/>
          <p:nvPr/>
        </p:nvSpPr>
        <p:spPr>
          <a:xfrm>
            <a:off x="1077597" y="1327152"/>
            <a:ext cx="6929755" cy="103886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建立了庞大严密的理学体系，是理学集大成者，在儒学地位上仅次于孔孟。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2534" name="Rectangle 10"/>
          <p:cNvSpPr/>
          <p:nvPr/>
        </p:nvSpPr>
        <p:spPr>
          <a:xfrm>
            <a:off x="1077597" y="2971168"/>
            <a:ext cx="3063875" cy="1641475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）宇宙观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）认识论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）人生观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90907" y="4612640"/>
            <a:ext cx="7262495" cy="224536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zh-CN" altLang="en-US" sz="2800" dirty="0"/>
              <a:t>客观唯心主义：认为在物质世界和人类产生之前就独立存在着一种客观精神(</a:t>
            </a:r>
            <a:r>
              <a:rPr lang="zh-CN" altLang="en-US" sz="2800" dirty="0">
                <a:solidFill>
                  <a:srgbClr val="FF0000"/>
                </a:solidFill>
              </a:rPr>
              <a:t>上帝</a:t>
            </a:r>
            <a:r>
              <a:rPr lang="zh-CN" altLang="en-US" sz="2800" dirty="0"/>
              <a:t>、</a:t>
            </a:r>
            <a:r>
              <a:rPr lang="zh-CN" altLang="en-US" sz="2800" dirty="0">
                <a:solidFill>
                  <a:srgbClr val="FF0000"/>
                </a:solidFill>
              </a:rPr>
              <a:t>理念、理、绝对精神、绝对观念等</a:t>
            </a:r>
            <a:r>
              <a:rPr lang="zh-CN" altLang="en-US" sz="2800" dirty="0"/>
              <a:t>)，这种客观精神在其发展过程中，产生了物质世界。是物质世界的本原</a:t>
            </a:r>
            <a:endParaRPr lang="zh-CN" altLang="en-US" sz="28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4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3" name="标题 1"/>
          <p:cNvSpPr>
            <a:spLocks noGrp="1"/>
          </p:cNvSpPr>
          <p:nvPr>
            <p:ph type="title"/>
          </p:nvPr>
        </p:nvSpPr>
        <p:spPr>
          <a:xfrm>
            <a:off x="1527175" y="259715"/>
            <a:ext cx="3378200" cy="661988"/>
          </a:xfrm>
        </p:spPr>
        <p:txBody>
          <a:bodyPr anchor="ctr"/>
          <a:lstStyle/>
          <a:p>
            <a:pPr algn="l"/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3200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）宇宙观</a:t>
            </a:r>
            <a:endParaRPr lang="zh-CN" altLang="en-US" sz="3200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46434" name="内容占位符 2"/>
          <p:cNvSpPr>
            <a:spLocks noGrp="1"/>
          </p:cNvSpPr>
          <p:nvPr>
            <p:ph idx="1"/>
          </p:nvPr>
        </p:nvSpPr>
        <p:spPr>
          <a:xfrm>
            <a:off x="858521" y="1071880"/>
            <a:ext cx="10682605" cy="2439671"/>
          </a:xfrm>
        </p:spPr>
        <p:txBody>
          <a:bodyPr anchor="t"/>
          <a:lstStyle/>
          <a:p>
            <a:pPr marL="0" indent="0">
              <a:buNone/>
            </a:pP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材料一 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未有天地之先，毕竟是先有此理。</a:t>
            </a:r>
            <a:r>
              <a:rPr lang="zh-CN" altLang="en-US" sz="3200" b="1">
                <a:solidFill>
                  <a:schemeClr val="accent6"/>
                </a:solidFill>
                <a:latin typeface="楷体" panose="02010609060101010101" charset="-122"/>
                <a:ea typeface="楷体" panose="02010609060101010101" charset="-122"/>
              </a:rPr>
              <a:t>有理而后有气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，虽是一时都有，毕竟以理为主，天下未有无理之气，亦未有无气之理。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宇宙之间，一理而已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， 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  <a:p>
            <a:pPr marL="0" indent="0">
              <a:buNone/>
            </a:pP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                              ——《朱子语类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》</a:t>
            </a:r>
            <a:endParaRPr lang="zh-CN" altLang="en-US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46435" name="文本框 1"/>
          <p:cNvSpPr txBox="1"/>
          <p:nvPr/>
        </p:nvSpPr>
        <p:spPr>
          <a:xfrm>
            <a:off x="1526859" y="3341369"/>
            <a:ext cx="872490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>
            <a:spAutoFit/>
          </a:bodyPr>
          <a:lstStyle/>
          <a:p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从材料一来看，朱熹认为理和气的先后关系是怎样的？世界的本源又是什么？</a:t>
            </a:r>
            <a:endParaRPr lang="zh-CN" altLang="en-US" sz="32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727835" y="4766630"/>
            <a:ext cx="737870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理先于气，</a:t>
            </a:r>
            <a:r>
              <a:rPr lang="en-US" altLang="zh-CN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“</a:t>
            </a:r>
            <a:r>
              <a:rPr lang="zh-CN" altLang="en-US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理</a:t>
            </a:r>
            <a:r>
              <a:rPr lang="en-US" altLang="zh-CN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”</a:t>
            </a:r>
            <a:r>
              <a:rPr lang="zh-CN" altLang="en-US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是世界的本源；</a:t>
            </a:r>
            <a:endParaRPr lang="zh-CN" altLang="en-US" sz="36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3" name="Picture 3" descr="图片2"/>
          <p:cNvPicPr>
            <a:picLocks noChangeAspect="1"/>
          </p:cNvPicPr>
          <p:nvPr/>
        </p:nvPicPr>
        <p:blipFill>
          <a:blip r:embed="rId1" cstate="email"/>
          <a:stretch>
            <a:fillRect/>
          </a:stretch>
        </p:blipFill>
        <p:spPr>
          <a:xfrm>
            <a:off x="596900" y="286385"/>
            <a:ext cx="6808470" cy="43154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844" name="Text Box 4"/>
          <p:cNvSpPr txBox="1"/>
          <p:nvPr/>
        </p:nvSpPr>
        <p:spPr>
          <a:xfrm>
            <a:off x="1775779" y="4776154"/>
            <a:ext cx="8888412" cy="156845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chemeClr val="accent1">
                    <a:lumMod val="75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2.</a:t>
            </a:r>
            <a:r>
              <a:rPr lang="zh-CN" altLang="en-US" sz="3200" b="1" dirty="0">
                <a:solidFill>
                  <a:schemeClr val="accent1">
                    <a:lumMod val="75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认识论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：</a:t>
            </a:r>
            <a:r>
              <a:rPr lang="zh-CN" altLang="en-US" sz="3200" b="1" dirty="0">
                <a:latin typeface="华文宋体" panose="02010600040101010101" pitchFamily="2" charset="-122"/>
                <a:ea typeface="黑体" panose="02010609060101010101" pitchFamily="2" charset="-122"/>
                <a:sym typeface="+mn-ea"/>
              </a:rPr>
              <a:t>“</a:t>
            </a:r>
            <a:r>
              <a:rPr lang="zh-CN" altLang="en-US" sz="3200" b="1" u="sng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存天理，灭人欲</a:t>
            </a:r>
            <a:r>
              <a:rPr lang="zh-CN" altLang="en-US" sz="3200" b="1" dirty="0">
                <a:latin typeface="华文宋体" panose="02010600040101010101" pitchFamily="2" charset="-122"/>
                <a:ea typeface="黑体" panose="02010609060101010101" pitchFamily="2" charset="-122"/>
                <a:sym typeface="+mn-ea"/>
              </a:rPr>
              <a:t>”。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即通过道德修养克服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过度的欲望，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最终实现对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天理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”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的充分体验，从而达到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圣人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”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的精神境界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718425" y="1366521"/>
            <a:ext cx="3932555" cy="243014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zh-CN" altLang="en-US" sz="2400"/>
          </a:p>
          <a:p>
            <a:r>
              <a:rPr lang="zh-CN" altLang="en-US" sz="3200"/>
              <a:t>朱熹：“饮食，天理也；山珍海味，人欲也。夫妻，天理也；三妻四妾，人欲也。</a:t>
            </a:r>
            <a:r>
              <a:rPr lang="zh-CN" altLang="en-US" sz="2400"/>
              <a:t>”</a:t>
            </a:r>
            <a:endParaRPr lang="zh-CN" altLang="en-US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1714184" y="4605654"/>
            <a:ext cx="8763000" cy="1412877"/>
            <a:chOff x="0" y="-363"/>
            <a:chExt cx="5520" cy="890"/>
          </a:xfrm>
        </p:grpSpPr>
        <p:sp>
          <p:nvSpPr>
            <p:cNvPr id="25606" name="Rectangle 4"/>
            <p:cNvSpPr/>
            <p:nvPr/>
          </p:nvSpPr>
          <p:spPr>
            <a:xfrm>
              <a:off x="0" y="198"/>
              <a:ext cx="5520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latin typeface="Calibri" panose="020F0502020204030204" charset="0"/>
                  <a:ea typeface="黑体" panose="02010609060101010101" pitchFamily="2" charset="-122"/>
                </a:rPr>
                <a:t>格，推究；致，求得。探究事物原理，从而获得知识。</a:t>
              </a:r>
              <a:endParaRPr lang="zh-CN" altLang="en-US" sz="2800" b="1" dirty="0">
                <a:latin typeface="Calibri" panose="020F0502020204030204" charset="0"/>
                <a:ea typeface="黑体" panose="02010609060101010101" pitchFamily="2" charset="-122"/>
              </a:endParaRPr>
            </a:p>
          </p:txBody>
        </p:sp>
        <p:sp>
          <p:nvSpPr>
            <p:cNvPr id="25607" name="AutoShape 5"/>
            <p:cNvSpPr/>
            <p:nvPr/>
          </p:nvSpPr>
          <p:spPr>
            <a:xfrm>
              <a:off x="3667" y="-363"/>
              <a:ext cx="181" cy="363"/>
            </a:xfrm>
            <a:prstGeom prst="downArrow">
              <a:avLst>
                <a:gd name="adj1" fmla="val 50000"/>
                <a:gd name="adj2" fmla="val 50138"/>
              </a:avLst>
            </a:pr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vert="eaVert" wrap="none" anchor="ctr"/>
            <a:lstStyle/>
            <a:p>
              <a:endParaRPr lang="zh-CN" altLang="en-US" sz="2400" dirty="0"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34822" name="Picture 6" descr="图片3"/>
          <p:cNvPicPr>
            <a:picLocks noChangeAspect="1"/>
          </p:cNvPicPr>
          <p:nvPr/>
        </p:nvPicPr>
        <p:blipFill>
          <a:blip r:embed="rId1" cstate="email"/>
          <a:stretch>
            <a:fillRect/>
          </a:stretch>
        </p:blipFill>
        <p:spPr>
          <a:xfrm>
            <a:off x="1056640" y="394335"/>
            <a:ext cx="9595485" cy="34658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23" name="Text Box 7"/>
          <p:cNvSpPr txBox="1"/>
          <p:nvPr/>
        </p:nvSpPr>
        <p:spPr>
          <a:xfrm>
            <a:off x="2420620" y="3860165"/>
            <a:ext cx="8046085" cy="132207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方法论：主张要通过</a:t>
            </a:r>
            <a:r>
              <a:rPr lang="zh-CN" altLang="en-US" sz="3200" b="1" dirty="0">
                <a:solidFill>
                  <a:srgbClr val="0000FF"/>
                </a:solidFill>
                <a:latin typeface="华文宋体" panose="0201060004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格物致知</a:t>
            </a:r>
            <a:r>
              <a:rPr lang="zh-CN" altLang="en-US" sz="3200" b="1" dirty="0">
                <a:solidFill>
                  <a:srgbClr val="0000FF"/>
                </a:solidFill>
                <a:latin typeface="华文宋体" panose="02010600040101010101" pitchFamily="2" charset="-122"/>
                <a:ea typeface="黑体" panose="02010609060101010101" pitchFamily="2" charset="-122"/>
              </a:rPr>
              <a:t>”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的方  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法，把握</a:t>
            </a:r>
            <a:r>
              <a:rPr lang="zh-CN" altLang="en-US" sz="3200" b="1" dirty="0">
                <a:solidFill>
                  <a:srgbClr val="0000FF"/>
                </a:solidFill>
                <a:latin typeface="华文宋体" panose="0201060004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理</a:t>
            </a:r>
            <a:r>
              <a:rPr lang="zh-CN" altLang="en-US" sz="3200" b="1" dirty="0">
                <a:solidFill>
                  <a:srgbClr val="0000FF"/>
                </a:solidFill>
                <a:latin typeface="华文宋体" panose="02010600040101010101" pitchFamily="2" charset="-122"/>
                <a:ea typeface="黑体" panose="02010609060101010101" pitchFamily="2" charset="-122"/>
              </a:rPr>
              <a:t>”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9" name="Rectangle 5"/>
          <p:cNvSpPr>
            <a:spLocks noChangeArrowheads="1"/>
          </p:cNvSpPr>
          <p:nvPr/>
        </p:nvSpPr>
        <p:spPr bwMode="auto">
          <a:xfrm>
            <a:off x="1568135" y="1181100"/>
            <a:ext cx="9055100" cy="17145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>
            <a:spAutoFit/>
          </a:bodyPr>
          <a:lstStyle/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材料三　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宇宙之间一理而已。天得之而为天，地得之而为地，</a:t>
            </a:r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</a:rPr>
              <a:t>……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其张之为三纲，其纪之为五常。</a:t>
            </a:r>
            <a:endParaRPr lang="zh-CN" altLang="en-US" sz="3200" b="1" dirty="0">
              <a:latin typeface="楷体" panose="02010609060101010101" charset="-122"/>
              <a:ea typeface="楷体" panose="02010609060101010101" charset="-122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                </a:t>
            </a:r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</a:rPr>
              <a:t>——《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朱文公文集</a:t>
            </a:r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</a:rPr>
              <a:t>》</a:t>
            </a:r>
            <a:endParaRPr lang="zh-CN" altLang="en-US" sz="3200" b="1" dirty="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" name="Rectangle 8"/>
          <p:cNvSpPr>
            <a:spLocks noChangeArrowheads="1"/>
          </p:cNvSpPr>
          <p:nvPr/>
        </p:nvSpPr>
        <p:spPr bwMode="auto">
          <a:xfrm>
            <a:off x="1955165" y="3510281"/>
            <a:ext cx="8497888" cy="1124585"/>
          </a:xfrm>
          <a:prstGeom prst="rect">
            <a:avLst/>
          </a:prstGeom>
          <a:noFill/>
          <a:ln w="38100">
            <a:noFill/>
            <a:miter lim="800000"/>
          </a:ln>
        </p:spPr>
        <p:txBody>
          <a:bodyPr wrap="square" lIns="91440" tIns="45720" rIns="91440" bIns="45720">
            <a:spAutoFit/>
          </a:bodyPr>
          <a:lstStyle/>
          <a:p>
            <a:pPr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zh-CN" altLang="en-US" sz="4000" dirty="0">
                <a:latin typeface="华文新魏" panose="02010800040101010101" pitchFamily="2" charset="-122"/>
                <a:ea typeface="华文新魏" panose="02010800040101010101" pitchFamily="2" charset="-122"/>
              </a:rPr>
              <a:t>天理即“</a:t>
            </a:r>
            <a:r>
              <a:rPr lang="zh-CN" altLang="en-US" sz="44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三纲五常</a:t>
            </a:r>
            <a:r>
              <a:rPr lang="zh-CN" altLang="en-US" sz="4000" dirty="0">
                <a:latin typeface="华文新魏" panose="02010800040101010101" pitchFamily="2" charset="-122"/>
                <a:ea typeface="华文新魏" panose="02010800040101010101" pitchFamily="2" charset="-122"/>
              </a:rPr>
              <a:t>”，就是儒家的道德伦理和等级秩序</a:t>
            </a:r>
            <a:endParaRPr lang="zh-CN" altLang="en-US" sz="40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49507" name="矩形 9"/>
          <p:cNvSpPr/>
          <p:nvPr/>
        </p:nvSpPr>
        <p:spPr>
          <a:xfrm>
            <a:off x="1675765" y="220031"/>
            <a:ext cx="5943600" cy="583565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）人生观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5" name="文本框 16385"/>
          <p:cNvSpPr txBox="1"/>
          <p:nvPr/>
        </p:nvSpPr>
        <p:spPr>
          <a:xfrm>
            <a:off x="805815" y="259715"/>
            <a:ext cx="381635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/>
            <a:r>
              <a:rPr lang="zh-CN" altLang="en-US" sz="3600" b="1" dirty="0">
                <a:latin typeface="Arial" panose="020B0604020202020204" pitchFamily="34" charset="0"/>
                <a:ea typeface="仿宋_GB2312" pitchFamily="1" charset="-122"/>
              </a:rPr>
              <a:t>理学的影响</a:t>
            </a:r>
            <a:endParaRPr lang="zh-CN" altLang="en-US" sz="3600" b="1" dirty="0">
              <a:latin typeface="Arial" panose="020B0604020202020204" pitchFamily="34" charset="0"/>
              <a:ea typeface="仿宋_GB2312" pitchFamily="1" charset="-122"/>
            </a:endParaRPr>
          </a:p>
        </p:txBody>
      </p:sp>
      <p:sp>
        <p:nvSpPr>
          <p:cNvPr id="16387" name="文本框 16386"/>
          <p:cNvSpPr txBox="1"/>
          <p:nvPr/>
        </p:nvSpPr>
        <p:spPr>
          <a:xfrm>
            <a:off x="1032510" y="1538605"/>
            <a:ext cx="1050099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是对儒学的更新与丰富。</a:t>
            </a:r>
            <a:r>
              <a:rPr kumimoji="1"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从南宋后期起，重新成为</a:t>
            </a:r>
            <a:r>
              <a:rPr kumimoji="1" lang="zh-CN" altLang="en-US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官方正统儒学</a:t>
            </a:r>
            <a:endParaRPr lang="en-US" altLang="zh-CN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6388" name="矩形 16387"/>
          <p:cNvSpPr/>
          <p:nvPr/>
        </p:nvSpPr>
        <p:spPr>
          <a:xfrm>
            <a:off x="1032510" y="2060575"/>
            <a:ext cx="10233025" cy="10388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l" eaLnBrk="0" hangingPunct="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</a:pP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对于促进中国古代文化、教育进一步发展有重要作用；</a:t>
            </a:r>
            <a:endParaRPr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l" eaLnBrk="0" hangingPunct="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</a:pP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有利于塑造中华民族性格特征：</a:t>
            </a:r>
            <a:endParaRPr lang="zh-CN" altLang="en-US" sz="28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6389" name="矩形 16388"/>
          <p:cNvSpPr/>
          <p:nvPr/>
        </p:nvSpPr>
        <p:spPr>
          <a:xfrm>
            <a:off x="1032510" y="3099435"/>
            <a:ext cx="1069784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>
              <a:spcBef>
                <a:spcPct val="20000"/>
              </a:spcBef>
            </a:pP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</a:rPr>
              <a:t>注重气节、道德；自我节制、发奋立志……  ,强调人的社会责任和历史使命，</a:t>
            </a:r>
            <a:r>
              <a:rPr lang="zh-CN" altLang="en-US" sz="2400" b="1" dirty="0">
                <a:solidFill>
                  <a:schemeClr val="hlink"/>
                </a:solidFill>
                <a:latin typeface="楷体" panose="02010609060101010101" charset="-122"/>
                <a:ea typeface="楷体" panose="02010609060101010101" charset="-122"/>
              </a:rPr>
              <a:t>适应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</a:rPr>
              <a:t>了维护封建统治的需要，南宋以后成为官方正统哲学，在历史上产生深远影响。</a:t>
            </a:r>
            <a:endParaRPr lang="zh-CN" altLang="en-US" sz="2400" b="1" dirty="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6390" name="矩形 16389"/>
          <p:cNvSpPr/>
          <p:nvPr/>
        </p:nvSpPr>
        <p:spPr>
          <a:xfrm>
            <a:off x="2980055" y="4248785"/>
            <a:ext cx="8975725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/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压制扼杀自然欲求，进一步禁锢人们思想，对封建</a:t>
            </a:r>
            <a:endParaRPr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eaLnBrk="0" hangingPunct="0"/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社会后期的变革起了一定阻碍作用</a:t>
            </a:r>
            <a:endParaRPr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391" name="矩形 16390"/>
          <p:cNvSpPr/>
          <p:nvPr/>
        </p:nvSpPr>
        <p:spPr>
          <a:xfrm>
            <a:off x="1032193" y="5287645"/>
            <a:ext cx="1296987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sz="3200" b="1">
                <a:solidFill>
                  <a:srgbClr val="0000FF"/>
                </a:solidFill>
                <a:latin typeface="Arial" panose="020B0604020202020204" pitchFamily="34" charset="0"/>
                <a:ea typeface="仿宋_GB2312" pitchFamily="1" charset="-122"/>
              </a:rPr>
              <a:t>认识</a:t>
            </a:r>
            <a:endParaRPr lang="zh-CN" altLang="en-US" sz="3200" b="1">
              <a:solidFill>
                <a:srgbClr val="0000FF"/>
              </a:solidFill>
              <a:latin typeface="Arial" panose="020B0604020202020204" pitchFamily="34" charset="0"/>
              <a:ea typeface="仿宋_GB2312" pitchFamily="1" charset="-122"/>
            </a:endParaRPr>
          </a:p>
        </p:txBody>
      </p:sp>
      <p:sp>
        <p:nvSpPr>
          <p:cNvPr id="16392" name="矩形 16391"/>
          <p:cNvSpPr/>
          <p:nvPr/>
        </p:nvSpPr>
        <p:spPr>
          <a:xfrm>
            <a:off x="2980055" y="5201920"/>
            <a:ext cx="855345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/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批判、继承、改造；去粗存精，去伪存真。</a:t>
            </a:r>
            <a:endParaRPr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eaLnBrk="0" hangingPunct="0"/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理学是一把双刃剑只有正确吸收才能促进社会的发展</a:t>
            </a:r>
            <a:endParaRPr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eaLnBrk="0" hangingPunct="0"/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（取其精华，去其糟粕）</a:t>
            </a:r>
            <a:endParaRPr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393" name="文本框 16392"/>
          <p:cNvSpPr txBox="1"/>
          <p:nvPr/>
        </p:nvSpPr>
        <p:spPr>
          <a:xfrm>
            <a:off x="932498" y="1025525"/>
            <a:ext cx="2376487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/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仿宋_GB2312" pitchFamily="1" charset="-122"/>
              </a:rPr>
              <a:t>积极影响</a:t>
            </a:r>
            <a:endParaRPr lang="zh-CN" altLang="en-US" sz="3200" b="1" dirty="0">
              <a:solidFill>
                <a:srgbClr val="0000FF"/>
              </a:solidFill>
              <a:latin typeface="Arial" panose="020B0604020202020204" pitchFamily="34" charset="0"/>
              <a:ea typeface="仿宋_GB2312" pitchFamily="1" charset="-122"/>
            </a:endParaRPr>
          </a:p>
        </p:txBody>
      </p:sp>
      <p:sp>
        <p:nvSpPr>
          <p:cNvPr id="16394" name="文本框 16393"/>
          <p:cNvSpPr txBox="1"/>
          <p:nvPr/>
        </p:nvSpPr>
        <p:spPr>
          <a:xfrm>
            <a:off x="1032510" y="4433570"/>
            <a:ext cx="329120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/>
            <a:r>
              <a:rPr lang="zh-CN" altLang="en-US" sz="3200" b="1" dirty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</a:rPr>
              <a:t>消极影响</a:t>
            </a:r>
            <a:endParaRPr lang="zh-CN" altLang="en-US" sz="3200" b="1" dirty="0">
              <a:solidFill>
                <a:srgbClr val="0000FF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8" grpId="0"/>
      <p:bldP spid="16389" grpId="0"/>
      <p:bldP spid="16390" grpId="0"/>
      <p:bldP spid="16391" grpId="0"/>
      <p:bldP spid="16392" grpId="0"/>
      <p:bldP spid="16393" grpId="0"/>
      <p:bldP spid="1639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3" name="Text Box 2"/>
          <p:cNvSpPr txBox="1"/>
          <p:nvPr/>
        </p:nvSpPr>
        <p:spPr>
          <a:xfrm>
            <a:off x="1558925" y="718185"/>
            <a:ext cx="9470390" cy="14452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/>
            <a:r>
              <a:rPr lang="zh-CN" altLang="en-US" sz="44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想一想，</a:t>
            </a:r>
            <a:endParaRPr lang="zh-CN" altLang="en-US" sz="4400" b="1" dirty="0">
              <a:solidFill>
                <a:srgbClr val="3333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0" hangingPunct="0"/>
            <a:r>
              <a:rPr lang="zh-CN" altLang="en-US" sz="44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程朱理学为什么能被统治者重用？</a:t>
            </a:r>
            <a:endParaRPr lang="zh-CN" altLang="en-US" sz="4400" b="1" dirty="0">
              <a:solidFill>
                <a:srgbClr val="3333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435" name="Text Box 3"/>
          <p:cNvSpPr txBox="1"/>
          <p:nvPr/>
        </p:nvSpPr>
        <p:spPr>
          <a:xfrm>
            <a:off x="1558925" y="2163128"/>
            <a:ext cx="856932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defTabSz="914400" eaLnBrk="0" hangingPunct="0">
              <a:lnSpc>
                <a:spcPct val="150000"/>
              </a:lnSpc>
            </a:pPr>
            <a:r>
              <a:rPr lang="en-US" altLang="zh-CN" sz="3200" noProof="1" dirty="0">
                <a:solidFill>
                  <a:srgbClr val="3333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</a:t>
            </a:r>
            <a:r>
              <a:rPr lang="zh-CN" altLang="en-US" sz="3200" noProof="1" dirty="0">
                <a:solidFill>
                  <a:srgbClr val="3333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理指自然界的普遍法则，又指人类社会的等级秩序，和社会道德规范，天理即是“三纲五常”，</a:t>
            </a:r>
            <a:r>
              <a:rPr lang="zh-CN" altLang="en-US" sz="3200" b="1" noProof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他们的道德标准强化了封建秩序，利于维护封建统治。</a:t>
            </a:r>
            <a:endParaRPr lang="zh-CN" altLang="en-US" sz="3200" b="1" noProof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1"/>
          <p:cNvSpPr>
            <a:spLocks noChangeArrowheads="1"/>
          </p:cNvSpPr>
          <p:nvPr/>
        </p:nvSpPr>
        <p:spPr bwMode="auto">
          <a:xfrm>
            <a:off x="257604" y="1136579"/>
            <a:ext cx="11647294" cy="576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400" b="1" kern="100">
                <a:latin typeface="Times New Roman" panose="02020603050405020304"/>
                <a:ea typeface="黑体" panose="02010609060101010101" pitchFamily="2" charset="-122"/>
                <a:cs typeface="Courier New" panose="02070309020205020404"/>
              </a:rPr>
              <a:t>1</a:t>
            </a:r>
            <a:r>
              <a:rPr lang="en-US" altLang="zh-CN" sz="2400" b="1" kern="100">
                <a:latin typeface="Times New Roman" panose="02020603050405020304"/>
                <a:cs typeface="Courier New" panose="02070309020205020404"/>
              </a:rPr>
              <a:t>.</a:t>
            </a:r>
            <a:r>
              <a:rPr lang="zh-CN" altLang="zh-CN" sz="2400" b="1" kern="100" dirty="0">
                <a:latin typeface="Times New Roman" panose="02020603050405020304"/>
                <a:ea typeface="黑体" panose="02010609060101010101" pitchFamily="2" charset="-122"/>
                <a:cs typeface="Times New Roman" panose="02020603050405020304"/>
              </a:rPr>
              <a:t>文学</a:t>
            </a:r>
            <a:endParaRPr lang="zh-CN" altLang="zh-CN" sz="105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sp>
        <p:nvSpPr>
          <p:cNvPr id="9" name="矩形 1"/>
          <p:cNvSpPr>
            <a:spLocks noChangeArrowheads="1"/>
          </p:cNvSpPr>
          <p:nvPr/>
        </p:nvSpPr>
        <p:spPr bwMode="auto">
          <a:xfrm>
            <a:off x="415980" y="308990"/>
            <a:ext cx="4390275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1170305" algn="l"/>
                <a:tab pos="2340610" algn="l"/>
              </a:tabLst>
            </a:pPr>
            <a:r>
              <a:rPr lang="zh-CN" altLang="zh-CN" sz="3200" b="1" kern="100" dirty="0">
                <a:latin typeface="Times New Roman" panose="02020603050405020304"/>
                <a:ea typeface="黑体" panose="02010609060101010101" pitchFamily="2" charset="-122"/>
                <a:cs typeface="Times New Roman" panose="02020603050405020304"/>
              </a:rPr>
              <a:t>二、文学艺术</a:t>
            </a:r>
            <a:endParaRPr lang="zh-CN" altLang="zh-CN" sz="3200" b="1" kern="100" dirty="0">
              <a:effectLst/>
              <a:latin typeface="Times New Roman" panose="02020603050405020304"/>
              <a:ea typeface="黑体" panose="02010609060101010101" pitchFamily="2" charset="-122"/>
              <a:cs typeface="Times New Roman" panose="02020603050405020304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415925" y="1770063"/>
          <a:ext cx="10771188" cy="4535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" name="文档" r:id="rId1" imgW="10780395" imgH="4578350" progId="">
                  <p:embed/>
                </p:oleObj>
              </mc:Choice>
              <mc:Fallback>
                <p:oleObj name="文档" r:id="rId1" imgW="10780395" imgH="4578350" progId="">
                  <p:embed/>
                  <p:pic>
                    <p:nvPicPr>
                      <p:cNvPr id="0" name="图片 3072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15925" y="1770063"/>
                        <a:ext cx="10771188" cy="4535487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2 2"/>
          <p:cNvSpPr/>
          <p:nvPr/>
        </p:nvSpPr>
        <p:spPr>
          <a:xfrm>
            <a:off x="7512435" y="1736403"/>
            <a:ext cx="3441033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zh-CN" sz="2400" b="1" u="wavy" dirty="0">
                <a:solidFill>
                  <a:srgbClr val="3366FF"/>
                </a:solidFill>
                <a:latin typeface="Times New Roman" panose="02020603050405020304"/>
                <a:ea typeface="黑体" panose="02010609060101010101" pitchFamily="2" charset="-122"/>
                <a:cs typeface="Times New Roman" panose="02020603050405020304"/>
              </a:rPr>
              <a:t>到宋朝进入鼎盛时期</a:t>
            </a:r>
            <a:r>
              <a:rPr lang="zh-CN" altLang="zh-CN" sz="2400" b="1" dirty="0" smtClean="0">
                <a:solidFill>
                  <a:srgbClr val="3366FF"/>
                </a:solidFill>
                <a:latin typeface="Times New Roman" panose="02020603050405020304"/>
                <a:cs typeface="Times New Roman" panose="02020603050405020304"/>
              </a:rPr>
              <a:t>。</a:t>
            </a:r>
            <a:endParaRPr lang="zh-CN" altLang="en-US" sz="2400" dirty="0">
              <a:solidFill>
                <a:srgbClr val="3366FF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302779" y="2217477"/>
            <a:ext cx="8113776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zh-CN" sz="2400" b="1" dirty="0" smtClean="0">
                <a:solidFill>
                  <a:srgbClr val="3366FF"/>
                </a:solidFill>
                <a:latin typeface="Times New Roman" panose="02020603050405020304"/>
                <a:ea typeface="楷体_GB2312"/>
                <a:cs typeface="Times New Roman" panose="02020603050405020304"/>
              </a:rPr>
              <a:t>商业</a:t>
            </a:r>
            <a:r>
              <a:rPr lang="zh-CN" altLang="zh-CN" sz="2400" b="1" dirty="0">
                <a:solidFill>
                  <a:srgbClr val="3366FF"/>
                </a:solidFill>
                <a:latin typeface="Times New Roman" panose="02020603050405020304"/>
                <a:ea typeface="楷体_GB2312"/>
                <a:cs typeface="Times New Roman" panose="02020603050405020304"/>
              </a:rPr>
              <a:t>发展、城市繁荣、市民数量增加是宋词兴起的原因。</a:t>
            </a:r>
            <a:endParaRPr lang="zh-CN" altLang="en-US" sz="2400" dirty="0">
              <a:solidFill>
                <a:srgbClr val="3366FF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268394" y="3267247"/>
            <a:ext cx="14221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 kern="100" dirty="0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固定格式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128552" y="3693287"/>
            <a:ext cx="8034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 kern="100" dirty="0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苏轼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8700208" y="3693287"/>
            <a:ext cx="11128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李清照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683949" y="4288770"/>
            <a:ext cx="8034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市井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946690" y="5614546"/>
            <a:ext cx="11128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 kern="100" dirty="0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关汉卿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1"/>
          <p:cNvSpPr>
            <a:spLocks noChangeArrowheads="1"/>
          </p:cNvSpPr>
          <p:nvPr/>
        </p:nvSpPr>
        <p:spPr bwMode="auto">
          <a:xfrm>
            <a:off x="335260" y="946874"/>
            <a:ext cx="11417796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60045" indent="-457200"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400" b="1" kern="100" dirty="0" smtClean="0">
                <a:latin typeface="Times New Roman" panose="02020603050405020304"/>
                <a:cs typeface="Courier New" panose="02070309020205020404"/>
              </a:rPr>
              <a:t>	(</a:t>
            </a:r>
            <a:r>
              <a:rPr lang="en-US" altLang="zh-CN" sz="2400" b="1" kern="100" dirty="0">
                <a:latin typeface="Times New Roman" panose="02020603050405020304"/>
                <a:cs typeface="Courier New" panose="02070309020205020404"/>
              </a:rPr>
              <a:t>3)</a:t>
            </a:r>
            <a:r>
              <a:rPr lang="zh-CN" altLang="zh-CN" sz="2400" b="1" kern="100" dirty="0">
                <a:latin typeface="Times New Roman" panose="02020603050405020304"/>
                <a:cs typeface="Times New Roman" panose="02020603050405020304"/>
              </a:rPr>
              <a:t>话本：宋元时期，城市中说书演出非常盛行。说书底本</a:t>
            </a:r>
            <a:r>
              <a:rPr lang="zh-CN" altLang="zh-CN" sz="2400" b="1" kern="100" dirty="0" smtClean="0">
                <a:latin typeface="Times New Roman" panose="02020603050405020304"/>
                <a:cs typeface="Times New Roman" panose="02020603050405020304"/>
              </a:rPr>
              <a:t>称为</a:t>
            </a:r>
            <a:r>
              <a:rPr lang="en-US" altLang="zh-CN" sz="2400" b="1" kern="100" dirty="0" smtClean="0">
                <a:latin typeface="Times New Roman" panose="02020603050405020304"/>
                <a:cs typeface="Times New Roman" panose="02020603050405020304"/>
              </a:rPr>
              <a:t>______</a:t>
            </a:r>
            <a:r>
              <a:rPr lang="zh-CN" altLang="zh-CN" sz="2400" b="1" kern="100" dirty="0" smtClean="0">
                <a:latin typeface="Times New Roman" panose="02020603050405020304"/>
                <a:cs typeface="Times New Roman" panose="02020603050405020304"/>
              </a:rPr>
              <a:t>，</a:t>
            </a:r>
            <a:r>
              <a:rPr lang="zh-CN" altLang="zh-CN" sz="2400" b="1" kern="100" dirty="0">
                <a:latin typeface="Times New Roman" panose="02020603050405020304"/>
                <a:cs typeface="Times New Roman" panose="02020603050405020304"/>
              </a:rPr>
              <a:t>实际上就是早期</a:t>
            </a:r>
            <a:r>
              <a:rPr lang="zh-CN" altLang="zh-CN" sz="2400" b="1" kern="100" dirty="0" smtClean="0">
                <a:latin typeface="Times New Roman" panose="02020603050405020304"/>
                <a:cs typeface="Times New Roman" panose="02020603050405020304"/>
              </a:rPr>
              <a:t>的</a:t>
            </a:r>
            <a:endParaRPr lang="en-US" altLang="zh-CN" sz="2400" b="1" kern="100" dirty="0" smtClean="0">
              <a:latin typeface="Times New Roman" panose="02020603050405020304"/>
              <a:cs typeface="Times New Roman" panose="02020603050405020304"/>
            </a:endParaRPr>
          </a:p>
          <a:p>
            <a:pPr marL="360045" indent="-457200"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400" b="1" kern="100" dirty="0" smtClean="0">
                <a:latin typeface="Times New Roman" panose="02020603050405020304"/>
                <a:ea typeface="黑体" panose="02010609060101010101" pitchFamily="2" charset="-122"/>
                <a:cs typeface="Courier New" panose="02070309020205020404"/>
              </a:rPr>
              <a:t>2</a:t>
            </a:r>
            <a:r>
              <a:rPr lang="en-US" altLang="zh-CN" sz="2400" b="1" kern="100" dirty="0">
                <a:latin typeface="Times New Roman" panose="02020603050405020304"/>
                <a:cs typeface="Courier New" panose="02070309020205020404"/>
              </a:rPr>
              <a:t>.</a:t>
            </a:r>
            <a:r>
              <a:rPr lang="zh-CN" altLang="zh-CN" sz="2400" b="1" kern="100" dirty="0">
                <a:latin typeface="Times New Roman" panose="02020603050405020304"/>
                <a:ea typeface="黑体" panose="02010609060101010101" pitchFamily="2" charset="-122"/>
                <a:cs typeface="Times New Roman" panose="02020603050405020304"/>
              </a:rPr>
              <a:t>艺术</a:t>
            </a:r>
            <a:endParaRPr lang="zh-CN" altLang="zh-CN" sz="105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marL="360045" indent="-457200"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400" b="1" kern="100" dirty="0" smtClean="0">
                <a:latin typeface="Times New Roman" panose="02020603050405020304"/>
                <a:cs typeface="Courier New" panose="02070309020205020404"/>
              </a:rPr>
              <a:t>	(</a:t>
            </a:r>
            <a:r>
              <a:rPr lang="en-US" altLang="zh-CN" sz="2400" b="1" kern="100" dirty="0">
                <a:latin typeface="Times New Roman" panose="02020603050405020304"/>
                <a:cs typeface="Courier New" panose="02070309020205020404"/>
              </a:rPr>
              <a:t>1)</a:t>
            </a:r>
            <a:r>
              <a:rPr lang="zh-CN" altLang="zh-CN" sz="2400" b="1" kern="100" dirty="0">
                <a:latin typeface="Times New Roman" panose="02020603050405020304"/>
                <a:cs typeface="Times New Roman" panose="02020603050405020304"/>
              </a:rPr>
              <a:t>书法：宋</a:t>
            </a:r>
            <a:r>
              <a:rPr lang="zh-CN" altLang="zh-CN" sz="2400" b="1" kern="100" dirty="0" smtClean="0">
                <a:latin typeface="Times New Roman" panose="02020603050405020304"/>
                <a:cs typeface="Times New Roman" panose="02020603050405020304"/>
              </a:rPr>
              <a:t>元</a:t>
            </a:r>
            <a:r>
              <a:rPr lang="en-US" altLang="zh-CN" sz="2400" b="1" kern="100" dirty="0" smtClean="0">
                <a:latin typeface="Times New Roman" panose="02020603050405020304"/>
                <a:cs typeface="Times New Roman" panose="02020603050405020304"/>
              </a:rPr>
              <a:t>                           </a:t>
            </a:r>
            <a:r>
              <a:rPr lang="zh-CN" altLang="zh-CN" sz="2400" b="1" kern="100" dirty="0" smtClean="0">
                <a:latin typeface="Times New Roman" panose="02020603050405020304"/>
                <a:cs typeface="Times New Roman" panose="02020603050405020304"/>
              </a:rPr>
              <a:t>，</a:t>
            </a:r>
            <a:r>
              <a:rPr lang="zh-CN" altLang="zh-CN" sz="2400" b="1" kern="100" dirty="0">
                <a:latin typeface="Times New Roman" panose="02020603050405020304"/>
                <a:cs typeface="Times New Roman" panose="02020603050405020304"/>
              </a:rPr>
              <a:t>与唐朝相比</a:t>
            </a:r>
            <a:r>
              <a:rPr lang="zh-CN" altLang="zh-CN" sz="2400" b="1" kern="100" dirty="0" smtClean="0">
                <a:latin typeface="Times New Roman" panose="02020603050405020304"/>
                <a:cs typeface="Times New Roman" panose="02020603050405020304"/>
              </a:rPr>
              <a:t>更加</a:t>
            </a:r>
            <a:r>
              <a:rPr lang="en-US" altLang="zh-CN" sz="2400" b="1" kern="100" dirty="0" smtClean="0">
                <a:latin typeface="Times New Roman" panose="02020603050405020304"/>
                <a:cs typeface="Times New Roman" panose="02020603050405020304"/>
              </a:rPr>
              <a:t>_________</a:t>
            </a:r>
            <a:r>
              <a:rPr lang="zh-CN" altLang="zh-CN" sz="2400" b="1" kern="100" dirty="0" smtClean="0">
                <a:latin typeface="Times New Roman" panose="02020603050405020304"/>
                <a:cs typeface="Times New Roman" panose="02020603050405020304"/>
              </a:rPr>
              <a:t>，</a:t>
            </a:r>
            <a:r>
              <a:rPr lang="zh-CN" altLang="zh-CN" sz="2400" b="1" kern="100" dirty="0">
                <a:latin typeface="Times New Roman" panose="02020603050405020304"/>
                <a:cs typeface="Times New Roman" panose="02020603050405020304"/>
              </a:rPr>
              <a:t>不拘法度。</a:t>
            </a:r>
            <a:endParaRPr lang="zh-CN" altLang="zh-CN" sz="105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marL="360045" indent="-457200"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endParaRPr lang="en-US" altLang="zh-CN" sz="2400" b="1" kern="100" dirty="0" smtClean="0">
              <a:latin typeface="Times New Roman" panose="02020603050405020304"/>
              <a:cs typeface="Courier New" panose="02070309020205020404"/>
            </a:endParaRPr>
          </a:p>
          <a:p>
            <a:pPr marL="360045" indent="-457200"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400" b="1" kern="100" dirty="0" smtClean="0">
                <a:latin typeface="Times New Roman" panose="02020603050405020304"/>
                <a:cs typeface="Courier New" panose="02070309020205020404"/>
              </a:rPr>
              <a:t>	(</a:t>
            </a:r>
            <a:r>
              <a:rPr lang="en-US" altLang="zh-CN" sz="2400" b="1" kern="100" dirty="0">
                <a:latin typeface="Times New Roman" panose="02020603050405020304"/>
                <a:cs typeface="Courier New" panose="02070309020205020404"/>
              </a:rPr>
              <a:t>2)</a:t>
            </a:r>
            <a:r>
              <a:rPr lang="zh-CN" altLang="zh-CN" sz="2400" b="1" kern="100" dirty="0">
                <a:latin typeface="Times New Roman" panose="02020603050405020304"/>
                <a:cs typeface="Times New Roman" panose="02020603050405020304"/>
              </a:rPr>
              <a:t>绘画：</a:t>
            </a:r>
            <a:r>
              <a:rPr lang="zh-CN" altLang="zh-CN" sz="2400" b="1" kern="100" dirty="0" smtClean="0">
                <a:latin typeface="Times New Roman" panose="02020603050405020304"/>
                <a:cs typeface="Times New Roman" panose="02020603050405020304"/>
              </a:rPr>
              <a:t>以</a:t>
            </a:r>
            <a:r>
              <a:rPr lang="en-US" altLang="zh-CN" sz="2400" b="1" kern="100" dirty="0" smtClean="0">
                <a:latin typeface="Times New Roman" panose="02020603050405020304"/>
                <a:cs typeface="Times New Roman" panose="02020603050405020304"/>
              </a:rPr>
              <a:t>________</a:t>
            </a:r>
            <a:r>
              <a:rPr lang="zh-CN" altLang="zh-CN" sz="2400" b="1" kern="100" dirty="0" smtClean="0">
                <a:latin typeface="Times New Roman" panose="02020603050405020304"/>
                <a:cs typeface="Times New Roman" panose="02020603050405020304"/>
              </a:rPr>
              <a:t>最为</a:t>
            </a:r>
            <a:r>
              <a:rPr lang="zh-CN" altLang="zh-CN" sz="2400" b="1" kern="100" dirty="0">
                <a:latin typeface="Times New Roman" panose="02020603050405020304"/>
                <a:cs typeface="Times New Roman" panose="02020603050405020304"/>
              </a:rPr>
              <a:t>突出。不强调写实，而注重意境和笔墨情趣。</a:t>
            </a:r>
            <a:endParaRPr lang="zh-CN" altLang="zh-CN" sz="105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sp>
        <p:nvSpPr>
          <p:cNvPr id="2" name="1"/>
          <p:cNvSpPr/>
          <p:nvPr/>
        </p:nvSpPr>
        <p:spPr>
          <a:xfrm>
            <a:off x="2136835" y="1472116"/>
            <a:ext cx="2040943" cy="559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0045" lvl="0" indent="-457200" algn="just">
              <a:lnSpc>
                <a:spcPct val="150000"/>
              </a:lnSpc>
              <a:tabLst>
                <a:tab pos="2700655" algn="l"/>
              </a:tabLst>
            </a:pPr>
            <a:r>
              <a:rPr lang="zh-CN" altLang="zh-CN" sz="2400" b="1" u="wavy" kern="100" dirty="0">
                <a:solidFill>
                  <a:srgbClr val="3366FF"/>
                </a:solidFill>
                <a:latin typeface="Times New Roman" panose="02020603050405020304"/>
                <a:ea typeface="黑体" panose="02010609060101010101" pitchFamily="2" charset="-122"/>
                <a:cs typeface="Times New Roman" panose="02020603050405020304"/>
              </a:rPr>
              <a:t>白话小说</a:t>
            </a:r>
            <a:r>
              <a:rPr lang="zh-CN" altLang="zh-CN" sz="2400" b="1" kern="100" dirty="0">
                <a:solidFill>
                  <a:srgbClr val="3366FF"/>
                </a:solidFill>
                <a:latin typeface="Times New Roman" panose="02020603050405020304"/>
                <a:cs typeface="Times New Roman" panose="02020603050405020304"/>
              </a:rPr>
              <a:t>。　</a:t>
            </a:r>
            <a:endParaRPr lang="zh-CN" altLang="zh-CN" sz="1050" kern="100" dirty="0">
              <a:solidFill>
                <a:srgbClr val="3366FF"/>
              </a:solidFill>
              <a:latin typeface="宋体" panose="02010600030101010101" pitchFamily="2" charset="-122"/>
              <a:cs typeface="Courier New" panose="02070309020205020404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079741" y="1472116"/>
            <a:ext cx="38972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0045" lvl="0" indent="-457200" algn="just">
              <a:lnSpc>
                <a:spcPct val="150000"/>
              </a:lnSpc>
              <a:tabLst>
                <a:tab pos="2700655" algn="l"/>
              </a:tabLst>
            </a:pPr>
            <a:r>
              <a:rPr lang="zh-CN" altLang="zh-CN" sz="2400" b="1" kern="100" dirty="0" smtClean="0">
                <a:solidFill>
                  <a:srgbClr val="3366FF"/>
                </a:solidFill>
                <a:latin typeface="Times New Roman" panose="02020603050405020304"/>
                <a:ea typeface="楷体_GB2312"/>
                <a:cs typeface="Times New Roman" panose="02020603050405020304"/>
              </a:rPr>
              <a:t>体现</a:t>
            </a:r>
            <a:r>
              <a:rPr lang="zh-CN" altLang="zh-CN" sz="2400" b="1" kern="100" dirty="0">
                <a:solidFill>
                  <a:srgbClr val="3366FF"/>
                </a:solidFill>
                <a:latin typeface="Times New Roman" panose="02020603050405020304"/>
                <a:ea typeface="楷体_GB2312"/>
                <a:cs typeface="Times New Roman" panose="02020603050405020304"/>
              </a:rPr>
              <a:t>了明显的世俗化倾向。</a:t>
            </a:r>
            <a:endParaRPr lang="zh-CN" altLang="zh-CN" sz="1050" kern="100" dirty="0">
              <a:solidFill>
                <a:srgbClr val="3366FF"/>
              </a:solidFill>
              <a:latin typeface="宋体" panose="02010600030101010101" pitchFamily="2" charset="-122"/>
              <a:cs typeface="Courier New" panose="02070309020205020404"/>
            </a:endParaRPr>
          </a:p>
        </p:txBody>
      </p:sp>
      <p:sp>
        <p:nvSpPr>
          <p:cNvPr id="3" name="2"/>
          <p:cNvSpPr/>
          <p:nvPr/>
        </p:nvSpPr>
        <p:spPr>
          <a:xfrm>
            <a:off x="2749468" y="2695514"/>
            <a:ext cx="20409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 u="wavy" kern="100" dirty="0">
                <a:solidFill>
                  <a:srgbClr val="3366FF"/>
                </a:solidFill>
                <a:latin typeface="Times New Roman" panose="02020603050405020304"/>
                <a:ea typeface="黑体" panose="02010609060101010101" pitchFamily="2" charset="-122"/>
                <a:cs typeface="Times New Roman" panose="02020603050405020304"/>
              </a:rPr>
              <a:t>书法名家辈出</a:t>
            </a:r>
            <a:endParaRPr lang="zh-CN" altLang="en-US" dirty="0">
              <a:solidFill>
                <a:srgbClr val="3366FF"/>
              </a:solidFill>
            </a:endParaRPr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1675555" y="3230563"/>
          <a:ext cx="6162675" cy="782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7" name="文档" r:id="rId1" imgW="6176645" imgH="787400" progId="">
                  <p:embed/>
                </p:oleObj>
              </mc:Choice>
              <mc:Fallback>
                <p:oleObj name="文档" r:id="rId1" imgW="6176645" imgH="787400" progId="">
                  <p:embed/>
                  <p:pic>
                    <p:nvPicPr>
                      <p:cNvPr id="0" name="图片 4096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675555" y="3230563"/>
                        <a:ext cx="6162675" cy="782637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矩形 9"/>
          <p:cNvSpPr/>
          <p:nvPr/>
        </p:nvSpPr>
        <p:spPr>
          <a:xfrm>
            <a:off x="9255569" y="1041579"/>
            <a:ext cx="8034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 kern="100" dirty="0" smtClean="0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话本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224398" y="2631798"/>
            <a:ext cx="14221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 kern="100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追求个性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449556" y="3783946"/>
            <a:ext cx="11128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 kern="100" dirty="0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山水画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7" grpId="1"/>
      <p:bldP spid="10" grpId="0"/>
      <p:bldP spid="11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1" name="标题 1"/>
          <p:cNvSpPr>
            <a:spLocks noGrp="1"/>
          </p:cNvSpPr>
          <p:nvPr>
            <p:ph type="title"/>
          </p:nvPr>
        </p:nvSpPr>
        <p:spPr>
          <a:xfrm>
            <a:off x="1992313" y="41275"/>
            <a:ext cx="8229600" cy="1143000"/>
          </a:xfrm>
        </p:spPr>
        <p:txBody>
          <a:bodyPr vert="horz" wrap="square" lIns="91440" tIns="45720" rIns="91440" bIns="45720" anchor="ctr"/>
          <a:p>
            <a:r>
              <a:rPr lang="zh-CN" altLang="en-US" dirty="0"/>
              <a:t>文学艺术</a:t>
            </a:r>
            <a:endParaRPr lang="zh-CN" altLang="en-US" dirty="0"/>
          </a:p>
        </p:txBody>
      </p:sp>
      <p:pic>
        <p:nvPicPr>
          <p:cNvPr id="25602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39545" y="908050"/>
            <a:ext cx="9554210" cy="47485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3" name="文本框 3"/>
          <p:cNvSpPr txBox="1"/>
          <p:nvPr/>
        </p:nvSpPr>
        <p:spPr>
          <a:xfrm>
            <a:off x="2160588" y="5732463"/>
            <a:ext cx="8085137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张择端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《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清明上河图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》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（局部）中的北宋东京街市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/>
          <p:cNvSpPr>
            <a:spLocks noChangeArrowheads="1"/>
          </p:cNvSpPr>
          <p:nvPr/>
        </p:nvSpPr>
        <p:spPr bwMode="auto">
          <a:xfrm>
            <a:off x="272464" y="125125"/>
            <a:ext cx="11647294" cy="2030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zh-CN" altLang="zh-CN" sz="2800" b="1" kern="100" dirty="0">
                <a:latin typeface="Times New Roman" panose="02020603050405020304"/>
                <a:ea typeface="黑体" panose="02010609060101010101" pitchFamily="2" charset="-122"/>
                <a:cs typeface="Times New Roman" panose="02020603050405020304"/>
              </a:rPr>
              <a:t>探究     宋元时期的文学艺术</a:t>
            </a:r>
            <a:endParaRPr lang="zh-CN" altLang="zh-CN" sz="280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zh-CN" altLang="zh-CN" sz="2800" b="1" kern="100" dirty="0">
                <a:latin typeface="Times New Roman" panose="02020603050405020304"/>
                <a:ea typeface="隶书"/>
                <a:cs typeface="Times New Roman" panose="02020603050405020304"/>
              </a:rPr>
              <a:t>史论要点</a:t>
            </a:r>
            <a:endParaRPr lang="zh-CN" altLang="zh-CN" sz="280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b="1" kern="100" dirty="0">
                <a:latin typeface="Times New Roman" panose="02020603050405020304"/>
                <a:cs typeface="Courier New" panose="02070309020205020404"/>
              </a:rPr>
              <a:t> </a:t>
            </a:r>
            <a:r>
              <a:rPr lang="zh-CN" altLang="zh-CN" sz="2800" b="1" kern="100" dirty="0">
                <a:latin typeface="Times New Roman" panose="02020603050405020304"/>
                <a:ea typeface="黑体" panose="02010609060101010101" pitchFamily="2" charset="-122"/>
                <a:cs typeface="Times New Roman" panose="02020603050405020304"/>
              </a:rPr>
              <a:t>认识宋词繁荣的原因</a:t>
            </a:r>
            <a:endParaRPr lang="zh-CN" altLang="zh-CN" sz="280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402004" y="2154998"/>
            <a:ext cx="11387242" cy="4615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b="1" kern="100" dirty="0">
                <a:latin typeface="Times New Roman" panose="02020603050405020304"/>
                <a:cs typeface="Courier New" panose="02070309020205020404"/>
              </a:rPr>
              <a:t>(1)</a:t>
            </a:r>
            <a:r>
              <a:rPr lang="zh-CN" altLang="zh-CN" sz="2800" b="1" kern="100" dirty="0">
                <a:latin typeface="Times New Roman" panose="02020603050405020304"/>
                <a:cs typeface="Times New Roman" panose="02020603050405020304"/>
              </a:rPr>
              <a:t>封建经济发达：宋代商品经济和城市的繁荣，为词的兴盛奠定了物质基础。</a:t>
            </a:r>
            <a:endParaRPr lang="zh-CN" altLang="zh-CN" sz="280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b="1" kern="100" dirty="0">
                <a:latin typeface="Times New Roman" panose="02020603050405020304"/>
                <a:cs typeface="Courier New" panose="02070309020205020404"/>
              </a:rPr>
              <a:t>(2)</a:t>
            </a:r>
            <a:r>
              <a:rPr lang="zh-CN" altLang="zh-CN" sz="2800" b="1" kern="100" dirty="0">
                <a:latin typeface="Times New Roman" panose="02020603050405020304"/>
                <a:cs typeface="Times New Roman" panose="02020603050405020304"/>
              </a:rPr>
              <a:t>市民阶层扩大及生活水平的提高。能够歌唱表演的词适应了市井生活的需要。</a:t>
            </a:r>
            <a:endParaRPr lang="zh-CN" altLang="zh-CN" sz="280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800" b="1" kern="100" dirty="0">
                <a:latin typeface="Times New Roman" panose="02020603050405020304"/>
                <a:cs typeface="Courier New" panose="02070309020205020404"/>
              </a:rPr>
              <a:t>(3)</a:t>
            </a:r>
            <a:r>
              <a:rPr lang="zh-CN" altLang="zh-CN" sz="2800" b="1" kern="100" dirty="0">
                <a:latin typeface="Times New Roman" panose="02020603050405020304"/>
                <a:cs typeface="Times New Roman" panose="02020603050405020304"/>
              </a:rPr>
              <a:t>社会矛盾尖锐：宋代阶级矛盾和民族矛盾尖锐，一些作家转向于采用词这种更能抒发感情的文学形式，来反映广阔的社会生活，表达强烈的爱国主义精神。</a:t>
            </a:r>
            <a:endParaRPr lang="zh-CN" altLang="zh-CN" sz="280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/>
          <p:cNvSpPr>
            <a:spLocks noChangeArrowheads="1"/>
          </p:cNvSpPr>
          <p:nvPr/>
        </p:nvSpPr>
        <p:spPr bwMode="auto">
          <a:xfrm>
            <a:off x="301039" y="331905"/>
            <a:ext cx="11647294" cy="1071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zh-CN" altLang="zh-CN" sz="3200" b="1" kern="100" dirty="0">
                <a:latin typeface="Times New Roman" panose="02020603050405020304"/>
                <a:ea typeface="黑体" panose="02010609060101010101" pitchFamily="2" charset="-122"/>
                <a:cs typeface="Times New Roman" panose="02020603050405020304"/>
              </a:rPr>
              <a:t>三、宋代科技对东西方的影响</a:t>
            </a:r>
            <a:endParaRPr lang="zh-CN" altLang="zh-CN" sz="105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endParaRPr lang="zh-CN" altLang="zh-CN" sz="105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537135" y="1452800"/>
          <a:ext cx="11174095" cy="4526280"/>
        </p:xfrm>
        <a:graphic>
          <a:graphicData uri="http://schemas.openxmlformats.org/drawingml/2006/table">
            <a:tbl>
              <a:tblPr/>
              <a:tblGrid>
                <a:gridCol w="1092773"/>
                <a:gridCol w="10081295"/>
              </a:tblGrid>
              <a:tr h="50292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zh-CN" sz="2200" b="1" kern="100">
                          <a:effectLst/>
                          <a:latin typeface="Times New Roman" panose="02020603050405020304"/>
                          <a:cs typeface="Times New Roman" panose="02020603050405020304"/>
                        </a:rPr>
                        <a:t>角度</a:t>
                      </a:r>
                      <a:endParaRPr lang="zh-CN" sz="22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33995" marR="33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zh-CN" sz="2200" b="1" kern="100">
                          <a:effectLst/>
                          <a:latin typeface="Times New Roman" panose="02020603050405020304"/>
                          <a:cs typeface="Times New Roman" panose="02020603050405020304"/>
                        </a:rPr>
                        <a:t>内容</a:t>
                      </a:r>
                      <a:endParaRPr lang="zh-CN" sz="22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33995" marR="33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656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zh-CN" sz="2200" b="1" kern="100">
                          <a:effectLst/>
                          <a:latin typeface="Times New Roman" panose="02020603050405020304"/>
                          <a:cs typeface="Times New Roman" panose="02020603050405020304"/>
                        </a:rPr>
                        <a:t>对中国的影响</a:t>
                      </a:r>
                      <a:endParaRPr lang="zh-CN" sz="22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33995" marR="33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en-US" sz="2200" b="1" kern="100" dirty="0">
                          <a:effectLst/>
                          <a:latin typeface="Times New Roman" panose="02020603050405020304"/>
                          <a:cs typeface="Courier New" panose="02070309020205020404"/>
                        </a:rPr>
                        <a:t>(1)</a:t>
                      </a:r>
                      <a:r>
                        <a:rPr lang="zh-CN" sz="2200" b="1" kern="100" dirty="0">
                          <a:effectLst/>
                          <a:latin typeface="Times New Roman" panose="02020603050405020304"/>
                          <a:cs typeface="Times New Roman" panose="02020603050405020304"/>
                        </a:rPr>
                        <a:t>是中国古代科技的里程碑，促进了文化的传播与发展。</a:t>
                      </a:r>
                      <a:endParaRPr lang="zh-CN" sz="22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en-US" sz="2200" b="1" kern="100" dirty="0">
                          <a:effectLst/>
                          <a:latin typeface="Times New Roman" panose="02020603050405020304"/>
                          <a:cs typeface="Courier New" panose="02070309020205020404"/>
                        </a:rPr>
                        <a:t>(2)</a:t>
                      </a:r>
                      <a:r>
                        <a:rPr lang="zh-CN" sz="2200" b="1" kern="100" dirty="0">
                          <a:effectLst/>
                          <a:latin typeface="Times New Roman" panose="02020603050405020304"/>
                          <a:cs typeface="Times New Roman" panose="02020603050405020304"/>
                        </a:rPr>
                        <a:t>奠定了中国文明古国的地位，给中国人民带来无比的自豪和骄傲。</a:t>
                      </a:r>
                      <a:endParaRPr lang="zh-CN" sz="22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en-US" sz="2200" b="1" kern="100" dirty="0">
                          <a:effectLst/>
                          <a:latin typeface="Times New Roman" panose="02020603050405020304"/>
                          <a:cs typeface="Courier New" panose="02070309020205020404"/>
                        </a:rPr>
                        <a:t>(3)</a:t>
                      </a:r>
                      <a:r>
                        <a:rPr lang="zh-CN" sz="2200" b="1" kern="100" dirty="0">
                          <a:effectLst/>
                          <a:latin typeface="Times New Roman" panose="02020603050405020304"/>
                          <a:cs typeface="Times New Roman" panose="02020603050405020304"/>
                        </a:rPr>
                        <a:t>它并没有给中华民族带来更多的社会和经济效益。</a:t>
                      </a:r>
                      <a:endParaRPr lang="zh-CN" sz="22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33995" marR="33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1607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zh-CN" sz="2200" b="1" kern="100">
                          <a:effectLst/>
                          <a:latin typeface="Times New Roman" panose="02020603050405020304"/>
                          <a:cs typeface="Times New Roman" panose="02020603050405020304"/>
                        </a:rPr>
                        <a:t>对世界的影响</a:t>
                      </a:r>
                      <a:endParaRPr lang="zh-CN" sz="22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33995" marR="33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en-US" sz="2200" b="1" kern="100" dirty="0">
                          <a:effectLst/>
                          <a:latin typeface="Times New Roman" panose="02020603050405020304"/>
                          <a:cs typeface="Courier New" panose="02070309020205020404"/>
                        </a:rPr>
                        <a:t>(1)</a:t>
                      </a:r>
                      <a:r>
                        <a:rPr lang="zh-CN" sz="2200" b="1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/>
                          <a:cs typeface="Times New Roman" panose="02020603050405020304"/>
                        </a:rPr>
                        <a:t>印刷术</a:t>
                      </a:r>
                      <a:r>
                        <a:rPr lang="zh-CN" sz="2200" b="1" kern="100" dirty="0">
                          <a:effectLst/>
                          <a:latin typeface="Times New Roman" panose="02020603050405020304"/>
                          <a:cs typeface="Times New Roman" panose="02020603050405020304"/>
                        </a:rPr>
                        <a:t>传入欧洲，推动了</a:t>
                      </a:r>
                      <a:r>
                        <a:rPr lang="zh-CN" sz="2200" b="1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/>
                          <a:cs typeface="Times New Roman" panose="02020603050405020304"/>
                        </a:rPr>
                        <a:t>文艺复兴和宗教改革</a:t>
                      </a:r>
                      <a:r>
                        <a:rPr lang="zh-CN" sz="2200" b="1" kern="100" dirty="0">
                          <a:effectLst/>
                          <a:latin typeface="Times New Roman" panose="02020603050405020304"/>
                          <a:cs typeface="Times New Roman" panose="02020603050405020304"/>
                        </a:rPr>
                        <a:t>，促进了人们的思想解放和社会进步。</a:t>
                      </a:r>
                      <a:endParaRPr lang="zh-CN" sz="22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en-US" sz="2200" b="1" kern="100" dirty="0">
                          <a:effectLst/>
                          <a:latin typeface="Times New Roman" panose="02020603050405020304"/>
                          <a:cs typeface="Courier New" panose="02070309020205020404"/>
                        </a:rPr>
                        <a:t>(2)</a:t>
                      </a:r>
                      <a:r>
                        <a:rPr lang="zh-CN" sz="2200" b="1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/>
                          <a:cs typeface="Times New Roman" panose="02020603050405020304"/>
                        </a:rPr>
                        <a:t>火药</a:t>
                      </a:r>
                      <a:r>
                        <a:rPr lang="zh-CN" sz="2200" b="1" kern="100" dirty="0">
                          <a:effectLst/>
                          <a:latin typeface="Times New Roman" panose="02020603050405020304"/>
                          <a:cs typeface="Times New Roman" panose="02020603050405020304"/>
                        </a:rPr>
                        <a:t>传入欧洲，为</a:t>
                      </a:r>
                      <a:r>
                        <a:rPr lang="zh-CN" sz="2200" b="1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/>
                          <a:cs typeface="Times New Roman" panose="02020603050405020304"/>
                        </a:rPr>
                        <a:t>欧洲资产阶级战胜封建阶级</a:t>
                      </a:r>
                      <a:r>
                        <a:rPr lang="zh-CN" sz="2200" b="1" kern="100" dirty="0">
                          <a:effectLst/>
                          <a:latin typeface="Times New Roman" panose="02020603050405020304"/>
                          <a:cs typeface="Times New Roman" panose="02020603050405020304"/>
                        </a:rPr>
                        <a:t>提供了有力的武器，促进了欧洲社会的变革。</a:t>
                      </a:r>
                      <a:endParaRPr lang="zh-CN" sz="22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700655" algn="l"/>
                        </a:tabLst>
                      </a:pPr>
                      <a:r>
                        <a:rPr lang="en-US" sz="2200" b="1" kern="100" dirty="0">
                          <a:effectLst/>
                          <a:latin typeface="Times New Roman" panose="02020603050405020304"/>
                          <a:cs typeface="Courier New" panose="02070309020205020404"/>
                        </a:rPr>
                        <a:t>(3)</a:t>
                      </a:r>
                      <a:r>
                        <a:rPr lang="zh-CN" sz="2200" b="1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/>
                          <a:cs typeface="Times New Roman" panose="02020603050405020304"/>
                        </a:rPr>
                        <a:t>指南针</a:t>
                      </a:r>
                      <a:r>
                        <a:rPr lang="zh-CN" sz="2200" b="1" kern="100" dirty="0">
                          <a:effectLst/>
                          <a:latin typeface="Times New Roman" panose="02020603050405020304"/>
                          <a:cs typeface="Times New Roman" panose="02020603050405020304"/>
                        </a:rPr>
                        <a:t>的使用，促进了欧洲人</a:t>
                      </a:r>
                      <a:r>
                        <a:rPr lang="zh-CN" sz="2200" b="1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/>
                          <a:cs typeface="Times New Roman" panose="02020603050405020304"/>
                        </a:rPr>
                        <a:t>开辟新航路</a:t>
                      </a:r>
                      <a:r>
                        <a:rPr lang="zh-CN" sz="2200" b="1" kern="100" dirty="0">
                          <a:effectLst/>
                          <a:latin typeface="Times New Roman" panose="02020603050405020304"/>
                          <a:cs typeface="Times New Roman" panose="02020603050405020304"/>
                        </a:rPr>
                        <a:t>，改变了世界面貌。</a:t>
                      </a:r>
                      <a:endParaRPr lang="zh-CN" sz="22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33995" marR="339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/>
          <p:cNvSpPr>
            <a:spLocks noChangeArrowheads="1"/>
          </p:cNvSpPr>
          <p:nvPr/>
        </p:nvSpPr>
        <p:spPr bwMode="auto">
          <a:xfrm>
            <a:off x="281354" y="836667"/>
            <a:ext cx="11647294" cy="3599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60045" indent="-457200"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zh-CN" altLang="zh-CN" sz="3200" b="1" kern="100" dirty="0" smtClean="0">
                <a:latin typeface="Times New Roman" panose="02020603050405020304"/>
                <a:ea typeface="黑体" panose="02010609060101010101" pitchFamily="2" charset="-122"/>
                <a:cs typeface="Times New Roman" panose="02020603050405020304"/>
              </a:rPr>
              <a:t>科技成就</a:t>
            </a:r>
            <a:endParaRPr lang="zh-CN" altLang="zh-CN" sz="1050" kern="100" dirty="0" smtClean="0">
              <a:latin typeface="宋体" panose="02010600030101010101" pitchFamily="2" charset="-122"/>
              <a:cs typeface="Courier New" panose="02070309020205020404"/>
            </a:endParaRPr>
          </a:p>
          <a:p>
            <a:pPr marL="360045" indent="-457200"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400" b="1" kern="100" dirty="0" smtClean="0">
                <a:latin typeface="Times New Roman" panose="02020603050405020304"/>
                <a:cs typeface="Courier New" panose="02070309020205020404"/>
              </a:rPr>
              <a:t>	(1)</a:t>
            </a:r>
            <a:r>
              <a:rPr lang="zh-CN" altLang="zh-CN" sz="2400" b="1" kern="100" dirty="0" smtClean="0">
                <a:latin typeface="Times New Roman" panose="02020603050405020304"/>
                <a:cs typeface="Times New Roman" panose="02020603050405020304"/>
              </a:rPr>
              <a:t>沈括：代表作是</a:t>
            </a:r>
            <a:r>
              <a:rPr lang="en-US" altLang="zh-CN" sz="2400" b="1" kern="100" dirty="0" smtClean="0">
                <a:latin typeface="Times New Roman" panose="02020603050405020304"/>
                <a:cs typeface="Times New Roman" panose="02020603050405020304"/>
              </a:rPr>
              <a:t>                                            </a:t>
            </a:r>
            <a:r>
              <a:rPr lang="zh-CN" altLang="zh-CN" sz="2400" b="1" kern="100" dirty="0" smtClean="0">
                <a:latin typeface="Times New Roman" panose="02020603050405020304"/>
                <a:cs typeface="Times New Roman" panose="02020603050405020304"/>
              </a:rPr>
              <a:t>，记载和总结了当时的许多科技成果。</a:t>
            </a:r>
            <a:endParaRPr lang="zh-CN" altLang="zh-CN" sz="1050" kern="100" dirty="0" smtClean="0">
              <a:latin typeface="宋体" panose="02010600030101010101" pitchFamily="2" charset="-122"/>
              <a:cs typeface="Courier New" panose="02070309020205020404"/>
            </a:endParaRPr>
          </a:p>
          <a:p>
            <a:pPr marL="360045" indent="-457200"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endParaRPr lang="en-US" altLang="zh-CN" sz="2400" b="1" kern="100" dirty="0" smtClean="0">
              <a:latin typeface="Times New Roman" panose="02020603050405020304"/>
              <a:cs typeface="Courier New" panose="02070309020205020404"/>
            </a:endParaRPr>
          </a:p>
          <a:p>
            <a:pPr marL="360045" indent="-457200"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400" b="1" kern="100" dirty="0" smtClean="0">
                <a:latin typeface="Times New Roman" panose="02020603050405020304"/>
                <a:cs typeface="Courier New" panose="02070309020205020404"/>
              </a:rPr>
              <a:t>	(2)</a:t>
            </a:r>
            <a:r>
              <a:rPr lang="zh-CN" altLang="zh-CN" sz="2400" b="1" kern="100" dirty="0" smtClean="0">
                <a:latin typeface="Times New Roman" panose="02020603050405020304"/>
                <a:cs typeface="Times New Roman" panose="02020603050405020304"/>
              </a:rPr>
              <a:t>郭守敬：设计和监制多种天文观测仪器，主持了全国范围的天文测量，编定新的历法《</a:t>
            </a:r>
            <a:r>
              <a:rPr lang="en-US" altLang="zh-CN" sz="2400" b="1" kern="100" dirty="0" smtClean="0">
                <a:latin typeface="Times New Roman" panose="02020603050405020304"/>
                <a:cs typeface="Times New Roman" panose="02020603050405020304"/>
              </a:rPr>
              <a:t>____________</a:t>
            </a:r>
            <a:r>
              <a:rPr lang="zh-CN" altLang="zh-CN" sz="2400" b="1" kern="100" dirty="0" smtClean="0">
                <a:latin typeface="Times New Roman" panose="02020603050405020304"/>
                <a:cs typeface="Times New Roman" panose="02020603050405020304"/>
              </a:rPr>
              <a:t>》，其中测定的数据在当时世界上处于领先地位。</a:t>
            </a:r>
            <a:endParaRPr lang="zh-CN" altLang="zh-CN" sz="1050" kern="100" dirty="0" smtClean="0">
              <a:latin typeface="宋体" panose="02010600030101010101" pitchFamily="2" charset="-122"/>
              <a:cs typeface="Courier New" panose="02070309020205020404"/>
            </a:endParaRPr>
          </a:p>
          <a:p>
            <a:pPr marL="360045" indent="-457200"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400" b="1" kern="100" dirty="0" smtClean="0">
                <a:latin typeface="Times New Roman" panose="02020603050405020304"/>
                <a:cs typeface="Courier New" panose="02070309020205020404"/>
              </a:rPr>
              <a:t>	(3)</a:t>
            </a:r>
            <a:r>
              <a:rPr lang="zh-CN" altLang="zh-CN" sz="2400" b="1" kern="100" dirty="0" smtClean="0">
                <a:latin typeface="Times New Roman" panose="02020603050405020304"/>
                <a:cs typeface="Times New Roman" panose="02020603050405020304"/>
              </a:rPr>
              <a:t>元朝农学家</a:t>
            </a:r>
            <a:r>
              <a:rPr lang="en-US" altLang="zh-CN" sz="2400" b="1" kern="100" dirty="0" smtClean="0">
                <a:latin typeface="Times New Roman" panose="02020603050405020304"/>
                <a:cs typeface="Times New Roman" panose="02020603050405020304"/>
              </a:rPr>
              <a:t>______</a:t>
            </a:r>
            <a:r>
              <a:rPr lang="zh-CN" altLang="zh-CN" sz="2400" b="1" kern="100" dirty="0" smtClean="0">
                <a:latin typeface="Times New Roman" panose="02020603050405020304"/>
                <a:cs typeface="Times New Roman" panose="02020603050405020304"/>
              </a:rPr>
              <a:t>编撰《农书》，其中关于</a:t>
            </a:r>
            <a:r>
              <a:rPr lang="en-US" altLang="zh-CN" sz="2400" b="1" kern="100" dirty="0" smtClean="0">
                <a:latin typeface="Times New Roman" panose="02020603050405020304"/>
                <a:cs typeface="Times New Roman" panose="02020603050405020304"/>
              </a:rPr>
              <a:t>__________</a:t>
            </a:r>
            <a:r>
              <a:rPr lang="zh-CN" altLang="zh-CN" sz="2400" b="1" kern="100" dirty="0" smtClean="0">
                <a:latin typeface="Times New Roman" panose="02020603050405020304"/>
                <a:cs typeface="Times New Roman" panose="02020603050405020304"/>
              </a:rPr>
              <a:t>的记载尤为丰富。</a:t>
            </a:r>
            <a:endParaRPr lang="zh-CN" altLang="zh-CN" sz="105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sp>
        <p:nvSpPr>
          <p:cNvPr id="5" name="14"/>
          <p:cNvSpPr/>
          <p:nvPr/>
        </p:nvSpPr>
        <p:spPr>
          <a:xfrm>
            <a:off x="3372574" y="1732770"/>
            <a:ext cx="31886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 u="wavy" kern="100" dirty="0" smtClean="0">
                <a:solidFill>
                  <a:srgbClr val="3366FF"/>
                </a:solidFill>
                <a:latin typeface="Times New Roman" panose="02020603050405020304"/>
                <a:ea typeface="黑体" panose="02010609060101010101" pitchFamily="2" charset="-122"/>
                <a:cs typeface="Times New Roman" panose="02020603050405020304"/>
              </a:rPr>
              <a:t>《</a:t>
            </a:r>
            <a:r>
              <a:rPr lang="en-US" altLang="zh-CN" sz="2400" b="1" u="wavy" kern="100" dirty="0" smtClean="0">
                <a:solidFill>
                  <a:srgbClr val="3366FF"/>
                </a:solidFill>
                <a:latin typeface="Times New Roman" panose="02020603050405020304"/>
                <a:ea typeface="黑体" panose="02010609060101010101" pitchFamily="2" charset="-122"/>
                <a:cs typeface="Times New Roman" panose="02020603050405020304"/>
              </a:rPr>
              <a:t>                               </a:t>
            </a:r>
            <a:r>
              <a:rPr lang="zh-CN" altLang="zh-CN" sz="2400" b="1" u="wavy" kern="100" dirty="0" smtClean="0">
                <a:solidFill>
                  <a:srgbClr val="3366FF"/>
                </a:solidFill>
                <a:latin typeface="Times New Roman" panose="02020603050405020304"/>
                <a:ea typeface="黑体" panose="02010609060101010101" pitchFamily="2" charset="-122"/>
                <a:cs typeface="Times New Roman" panose="02020603050405020304"/>
              </a:rPr>
              <a:t>》</a:t>
            </a:r>
            <a:endParaRPr lang="zh-CN" altLang="en-US" dirty="0">
              <a:solidFill>
                <a:srgbClr val="3366FF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2182414" y="2040255"/>
            <a:ext cx="6372257" cy="559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0045" lvl="0" indent="-457200" algn="just">
              <a:lnSpc>
                <a:spcPct val="150000"/>
              </a:lnSpc>
              <a:tabLst>
                <a:tab pos="2700655" algn="l"/>
              </a:tabLst>
            </a:pPr>
            <a:r>
              <a:rPr lang="zh-CN" altLang="zh-CN" sz="2400" b="1" kern="100" dirty="0">
                <a:solidFill>
                  <a:srgbClr val="3366FF"/>
                </a:solidFill>
                <a:latin typeface="Times New Roman" panose="02020603050405020304"/>
                <a:cs typeface="Times New Roman" panose="02020603050405020304"/>
              </a:rPr>
              <a:t>　</a:t>
            </a:r>
            <a:r>
              <a:rPr lang="zh-CN" altLang="zh-CN" sz="2400" b="1" kern="100" dirty="0">
                <a:solidFill>
                  <a:srgbClr val="3366FF"/>
                </a:solidFill>
                <a:latin typeface="Times New Roman" panose="02020603050405020304"/>
                <a:ea typeface="楷体_GB2312"/>
                <a:cs typeface="Times New Roman" panose="02020603050405020304"/>
              </a:rPr>
              <a:t>李约瑟称之为</a:t>
            </a:r>
            <a:r>
              <a:rPr lang="en-US" altLang="zh-CN" sz="2400" b="1" kern="1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/>
              </a:rPr>
              <a:t>“</a:t>
            </a:r>
            <a:r>
              <a:rPr lang="zh-CN" altLang="zh-CN" sz="2400" b="1" kern="100" dirty="0">
                <a:solidFill>
                  <a:srgbClr val="3366FF"/>
                </a:solidFill>
                <a:latin typeface="Times New Roman" panose="02020603050405020304"/>
                <a:ea typeface="楷体_GB2312"/>
                <a:cs typeface="Times New Roman" panose="02020603050405020304"/>
              </a:rPr>
              <a:t>中国科学史上的里程碑</a:t>
            </a:r>
            <a:r>
              <a:rPr lang="en-US" altLang="zh-CN" sz="2400" b="1" kern="1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/>
              </a:rPr>
              <a:t>”</a:t>
            </a:r>
            <a:r>
              <a:rPr lang="zh-CN" altLang="zh-CN" sz="2400" b="1" kern="100" dirty="0">
                <a:solidFill>
                  <a:srgbClr val="3366FF"/>
                </a:solidFill>
                <a:latin typeface="Times New Roman" panose="02020603050405020304"/>
                <a:ea typeface="楷体_GB2312"/>
                <a:cs typeface="Times New Roman" panose="02020603050405020304"/>
              </a:rPr>
              <a:t>。</a:t>
            </a:r>
            <a:endParaRPr lang="zh-CN" altLang="zh-CN" sz="1050" kern="100" dirty="0">
              <a:solidFill>
                <a:srgbClr val="3366FF"/>
              </a:solidFill>
              <a:latin typeface="宋体" panose="02010600030101010101" pitchFamily="2" charset="-122"/>
              <a:cs typeface="Courier New" panose="02070309020205020404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162702" y="1733020"/>
            <a:ext cx="14221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 kern="100" dirty="0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梦溪笔谈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2021127" y="3198287"/>
            <a:ext cx="11128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 kern="100" dirty="0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授时历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2685002" y="3790309"/>
            <a:ext cx="8034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 kern="100" dirty="0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王祯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950638" y="3692205"/>
            <a:ext cx="1422184" cy="559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zh-CN" altLang="zh-CN" sz="2400" b="1" kern="100" dirty="0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农业工具</a:t>
            </a:r>
            <a:endParaRPr lang="zh-CN" altLang="zh-CN" sz="105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1"/>
          <p:cNvSpPr>
            <a:spLocks noChangeArrowheads="1"/>
          </p:cNvSpPr>
          <p:nvPr/>
        </p:nvSpPr>
        <p:spPr bwMode="auto">
          <a:xfrm>
            <a:off x="257604" y="1266959"/>
            <a:ext cx="11647294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60045" indent="-457200"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400" b="1" kern="100" dirty="0">
                <a:latin typeface="Times New Roman" panose="02020603050405020304"/>
                <a:ea typeface="黑体" panose="02010609060101010101" pitchFamily="2" charset="-122"/>
                <a:cs typeface="Courier New" panose="02070309020205020404"/>
              </a:rPr>
              <a:t>1</a:t>
            </a:r>
            <a:r>
              <a:rPr lang="en-US" altLang="zh-CN" sz="2400" b="1" kern="100" dirty="0">
                <a:latin typeface="Times New Roman" panose="02020603050405020304"/>
                <a:cs typeface="Courier New" panose="02070309020205020404"/>
              </a:rPr>
              <a:t>.</a:t>
            </a:r>
            <a:r>
              <a:rPr lang="zh-CN" altLang="zh-CN" sz="2400" b="1" kern="100" dirty="0">
                <a:latin typeface="Times New Roman" panose="02020603050405020304"/>
                <a:ea typeface="黑体" panose="02010609060101010101" pitchFamily="2" charset="-122"/>
                <a:cs typeface="Times New Roman" panose="02020603050405020304"/>
              </a:rPr>
              <a:t>辽</a:t>
            </a:r>
            <a:r>
              <a:rPr lang="zh-CN" altLang="zh-CN" sz="2400" b="1" kern="100" dirty="0">
                <a:latin typeface="Times New Roman" panose="02020603050405020304"/>
                <a:cs typeface="Times New Roman" panose="02020603050405020304"/>
              </a:rPr>
              <a:t>：先后</a:t>
            </a:r>
            <a:r>
              <a:rPr lang="zh-CN" altLang="zh-CN" sz="2400" b="1" kern="100" dirty="0" smtClean="0">
                <a:latin typeface="Times New Roman" panose="02020603050405020304"/>
                <a:cs typeface="Times New Roman" panose="02020603050405020304"/>
              </a:rPr>
              <a:t>创制</a:t>
            </a:r>
            <a:r>
              <a:rPr lang="en-US" altLang="zh-CN" sz="2400" b="1" kern="100" dirty="0" smtClean="0">
                <a:latin typeface="Times New Roman" panose="02020603050405020304"/>
                <a:cs typeface="Times New Roman" panose="02020603050405020304"/>
              </a:rPr>
              <a:t>________</a:t>
            </a:r>
            <a:r>
              <a:rPr lang="zh-CN" altLang="zh-CN" sz="2400" b="1" kern="100" dirty="0" smtClean="0">
                <a:latin typeface="Times New Roman" panose="02020603050405020304"/>
                <a:cs typeface="Times New Roman" panose="02020603050405020304"/>
              </a:rPr>
              <a:t>、</a:t>
            </a:r>
            <a:r>
              <a:rPr lang="zh-CN" altLang="zh-CN" sz="2400" b="1" kern="100" dirty="0">
                <a:latin typeface="Times New Roman" panose="02020603050405020304"/>
                <a:cs typeface="Times New Roman" panose="02020603050405020304"/>
              </a:rPr>
              <a:t>小字，用以刻石立碑，进行文学创作。</a:t>
            </a:r>
            <a:endParaRPr lang="zh-CN" altLang="zh-CN" sz="105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marL="360045" indent="-457200"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400" b="1" kern="100" dirty="0">
                <a:latin typeface="Times New Roman" panose="02020603050405020304"/>
                <a:ea typeface="黑体" panose="02010609060101010101" pitchFamily="2" charset="-122"/>
                <a:cs typeface="Courier New" panose="02070309020205020404"/>
              </a:rPr>
              <a:t>2</a:t>
            </a:r>
            <a:r>
              <a:rPr lang="en-US" altLang="zh-CN" sz="2400" b="1" kern="100" dirty="0">
                <a:latin typeface="Times New Roman" panose="02020603050405020304"/>
                <a:cs typeface="Courier New" panose="02070309020205020404"/>
              </a:rPr>
              <a:t>.</a:t>
            </a:r>
            <a:r>
              <a:rPr lang="zh-CN" altLang="zh-CN" sz="2400" b="1" kern="100" dirty="0">
                <a:latin typeface="Times New Roman" panose="02020603050405020304"/>
                <a:ea typeface="黑体" panose="02010609060101010101" pitchFamily="2" charset="-122"/>
                <a:cs typeface="Times New Roman" panose="02020603050405020304"/>
              </a:rPr>
              <a:t>金</a:t>
            </a:r>
            <a:r>
              <a:rPr lang="zh-CN" altLang="zh-CN" sz="2400" b="1" kern="100" dirty="0">
                <a:latin typeface="Times New Roman" panose="02020603050405020304"/>
                <a:cs typeface="Times New Roman" panose="02020603050405020304"/>
              </a:rPr>
              <a:t>：创制了女真文字，在科举中</a:t>
            </a:r>
            <a:r>
              <a:rPr lang="zh-CN" altLang="zh-CN" sz="2400" b="1" kern="100" dirty="0" smtClean="0">
                <a:latin typeface="Times New Roman" panose="02020603050405020304"/>
                <a:cs typeface="Times New Roman" panose="02020603050405020304"/>
              </a:rPr>
              <a:t>开设</a:t>
            </a:r>
            <a:r>
              <a:rPr lang="en-US" altLang="zh-CN" sz="2400" b="1" kern="100" dirty="0" smtClean="0">
                <a:latin typeface="Times New Roman" panose="02020603050405020304"/>
                <a:cs typeface="Times New Roman" panose="02020603050405020304"/>
              </a:rPr>
              <a:t>____________</a:t>
            </a:r>
            <a:r>
              <a:rPr lang="zh-CN" altLang="zh-CN" sz="2400" b="1" kern="100" dirty="0" smtClean="0">
                <a:latin typeface="Times New Roman" panose="02020603050405020304"/>
                <a:cs typeface="Times New Roman" panose="02020603050405020304"/>
              </a:rPr>
              <a:t>，</a:t>
            </a:r>
            <a:r>
              <a:rPr lang="zh-CN" altLang="zh-CN" sz="2400" b="1" kern="100" dirty="0">
                <a:latin typeface="Times New Roman" panose="02020603050405020304"/>
                <a:cs typeface="Times New Roman" panose="02020603050405020304"/>
              </a:rPr>
              <a:t>用女真文字答题。</a:t>
            </a:r>
            <a:endParaRPr lang="zh-CN" altLang="zh-CN" sz="105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marL="360045" indent="-457200"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400" b="1" kern="100" dirty="0">
                <a:latin typeface="Times New Roman" panose="02020603050405020304"/>
                <a:ea typeface="黑体" panose="02010609060101010101" pitchFamily="2" charset="-122"/>
                <a:cs typeface="Courier New" panose="02070309020205020404"/>
              </a:rPr>
              <a:t>3</a:t>
            </a:r>
            <a:r>
              <a:rPr lang="en-US" altLang="zh-CN" sz="2400" b="1" kern="100" dirty="0">
                <a:latin typeface="Times New Roman" panose="02020603050405020304"/>
                <a:cs typeface="Courier New" panose="02070309020205020404"/>
              </a:rPr>
              <a:t>.</a:t>
            </a:r>
            <a:r>
              <a:rPr lang="zh-CN" altLang="zh-CN" sz="2400" b="1" kern="100" dirty="0">
                <a:latin typeface="Times New Roman" panose="02020603050405020304"/>
                <a:ea typeface="黑体" panose="02010609060101010101" pitchFamily="2" charset="-122"/>
                <a:cs typeface="Times New Roman" panose="02020603050405020304"/>
              </a:rPr>
              <a:t>西夏：</a:t>
            </a:r>
            <a:r>
              <a:rPr lang="zh-CN" altLang="zh-CN" sz="2400" b="1" kern="100" dirty="0">
                <a:latin typeface="Times New Roman" panose="02020603050405020304"/>
                <a:cs typeface="Times New Roman" panose="02020603050405020304"/>
              </a:rPr>
              <a:t>西夏文通过出土文献大量保存下来，</a:t>
            </a:r>
            <a:r>
              <a:rPr lang="zh-CN" altLang="zh-CN" sz="2400" b="1" kern="100" dirty="0" smtClean="0">
                <a:latin typeface="Times New Roman" panose="02020603050405020304"/>
                <a:cs typeface="Times New Roman" panose="02020603050405020304"/>
              </a:rPr>
              <a:t>包括</a:t>
            </a:r>
            <a:r>
              <a:rPr lang="en-US" altLang="zh-CN" sz="2400" b="1" kern="100" dirty="0" smtClean="0">
                <a:latin typeface="Times New Roman" panose="02020603050405020304"/>
                <a:cs typeface="Times New Roman" panose="02020603050405020304"/>
              </a:rPr>
              <a:t>________</a:t>
            </a:r>
            <a:r>
              <a:rPr lang="zh-CN" altLang="zh-CN" sz="2400" b="1" kern="100" dirty="0" smtClean="0">
                <a:latin typeface="Times New Roman" panose="02020603050405020304"/>
                <a:cs typeface="Times New Roman" panose="02020603050405020304"/>
              </a:rPr>
              <a:t>、</a:t>
            </a:r>
            <a:r>
              <a:rPr lang="zh-CN" altLang="zh-CN" sz="2400" b="1" kern="100" dirty="0">
                <a:latin typeface="Times New Roman" panose="02020603050405020304"/>
                <a:cs typeface="Times New Roman" panose="02020603050405020304"/>
              </a:rPr>
              <a:t>法律、字典以及从汉文翻译过来</a:t>
            </a:r>
            <a:r>
              <a:rPr lang="zh-CN" altLang="zh-CN" sz="2400" b="1" kern="100" dirty="0" smtClean="0">
                <a:latin typeface="Times New Roman" panose="02020603050405020304"/>
                <a:cs typeface="Times New Roman" panose="02020603050405020304"/>
              </a:rPr>
              <a:t>的</a:t>
            </a:r>
            <a:r>
              <a:rPr lang="en-US" altLang="zh-CN" sz="2400" b="1" kern="100" dirty="0" smtClean="0">
                <a:latin typeface="Times New Roman" panose="02020603050405020304"/>
                <a:cs typeface="Times New Roman" panose="02020603050405020304"/>
              </a:rPr>
              <a:t>________</a:t>
            </a:r>
            <a:r>
              <a:rPr lang="zh-CN" altLang="zh-CN" sz="2400" b="1" kern="100" dirty="0" smtClean="0">
                <a:latin typeface="Times New Roman" panose="02020603050405020304"/>
                <a:cs typeface="Times New Roman" panose="02020603050405020304"/>
              </a:rPr>
              <a:t>著作</a:t>
            </a:r>
            <a:r>
              <a:rPr lang="zh-CN" altLang="zh-CN" sz="2400" b="1" kern="100" dirty="0">
                <a:latin typeface="Times New Roman" panose="02020603050405020304"/>
                <a:cs typeface="Times New Roman" panose="02020603050405020304"/>
              </a:rPr>
              <a:t>。</a:t>
            </a:r>
            <a:endParaRPr lang="zh-CN" altLang="zh-CN" sz="105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marL="360045" indent="-457200"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400" b="1" kern="100" dirty="0">
                <a:latin typeface="Times New Roman" panose="02020603050405020304"/>
                <a:ea typeface="黑体" panose="02010609060101010101" pitchFamily="2" charset="-122"/>
                <a:cs typeface="Courier New" panose="02070309020205020404"/>
              </a:rPr>
              <a:t>4</a:t>
            </a:r>
            <a:r>
              <a:rPr lang="en-US" altLang="zh-CN" sz="2400" b="1" kern="100" dirty="0">
                <a:latin typeface="Times New Roman" panose="02020603050405020304"/>
                <a:cs typeface="Courier New" panose="02070309020205020404"/>
              </a:rPr>
              <a:t>.</a:t>
            </a:r>
            <a:r>
              <a:rPr lang="zh-CN" altLang="zh-CN" sz="2400" b="1" kern="100" dirty="0">
                <a:latin typeface="Times New Roman" panose="02020603050405020304"/>
                <a:ea typeface="黑体" panose="02010609060101010101" pitchFamily="2" charset="-122"/>
                <a:cs typeface="Times New Roman" panose="02020603050405020304"/>
              </a:rPr>
              <a:t>蒙古</a:t>
            </a:r>
            <a:endParaRPr lang="zh-CN" altLang="zh-CN" sz="105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marL="360045" indent="-457200"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400" b="1" kern="100" dirty="0" smtClean="0">
                <a:latin typeface="Times New Roman" panose="02020603050405020304"/>
                <a:cs typeface="Courier New" panose="02070309020205020404"/>
              </a:rPr>
              <a:t>    	(</a:t>
            </a:r>
            <a:r>
              <a:rPr lang="en-US" altLang="zh-CN" sz="2400" b="1" kern="100" dirty="0">
                <a:latin typeface="Times New Roman" panose="02020603050405020304"/>
                <a:cs typeface="Courier New" panose="02070309020205020404"/>
              </a:rPr>
              <a:t>1)</a:t>
            </a:r>
            <a:r>
              <a:rPr lang="zh-CN" altLang="zh-CN" sz="2400" b="1" kern="100" dirty="0">
                <a:latin typeface="Times New Roman" panose="02020603050405020304"/>
                <a:cs typeface="Times New Roman" panose="02020603050405020304"/>
              </a:rPr>
              <a:t>成吉思汗统一草原前夕，命人使用畏兀儿文字拼写蒙古语，</a:t>
            </a:r>
            <a:r>
              <a:rPr lang="zh-CN" altLang="zh-CN" sz="2400" b="1" kern="100" dirty="0" smtClean="0">
                <a:latin typeface="Times New Roman" panose="02020603050405020304"/>
                <a:cs typeface="Times New Roman" panose="02020603050405020304"/>
              </a:rPr>
              <a:t>形成</a:t>
            </a:r>
            <a:r>
              <a:rPr lang="en-US" altLang="zh-CN" sz="2400" b="1" kern="100" dirty="0" smtClean="0">
                <a:latin typeface="Times New Roman" panose="02020603050405020304"/>
                <a:cs typeface="Times New Roman" panose="02020603050405020304"/>
              </a:rPr>
              <a:t>_______</a:t>
            </a:r>
            <a:r>
              <a:rPr lang="zh-CN" altLang="zh-CN" sz="2400" b="1" kern="100" dirty="0" smtClean="0">
                <a:latin typeface="Times New Roman" panose="02020603050405020304"/>
                <a:cs typeface="Times New Roman" panose="02020603050405020304"/>
              </a:rPr>
              <a:t>蒙古</a:t>
            </a:r>
            <a:r>
              <a:rPr lang="zh-CN" altLang="zh-CN" sz="2400" b="1" kern="100" dirty="0">
                <a:latin typeface="Times New Roman" panose="02020603050405020304"/>
                <a:cs typeface="Times New Roman" panose="02020603050405020304"/>
              </a:rPr>
              <a:t>文。</a:t>
            </a:r>
            <a:endParaRPr lang="zh-CN" altLang="zh-CN" sz="105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marL="360045" indent="-457200"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400" b="1" kern="100" dirty="0" smtClean="0">
                <a:latin typeface="Times New Roman" panose="02020603050405020304"/>
                <a:cs typeface="Courier New" panose="02070309020205020404"/>
              </a:rPr>
              <a:t>	(</a:t>
            </a:r>
            <a:r>
              <a:rPr lang="en-US" altLang="zh-CN" sz="2400" b="1" kern="100" dirty="0">
                <a:latin typeface="Times New Roman" panose="02020603050405020304"/>
                <a:cs typeface="Courier New" panose="02070309020205020404"/>
              </a:rPr>
              <a:t>2)</a:t>
            </a:r>
            <a:r>
              <a:rPr lang="zh-CN" altLang="zh-CN" sz="2400" b="1" kern="100" dirty="0">
                <a:latin typeface="Times New Roman" panose="02020603050405020304"/>
                <a:cs typeface="Times New Roman" panose="02020603050405020304"/>
              </a:rPr>
              <a:t>忽必烈即位后，委派藏传佛教</a:t>
            </a:r>
            <a:r>
              <a:rPr lang="zh-CN" altLang="zh-CN" sz="2400" b="1" kern="100" dirty="0" smtClean="0">
                <a:latin typeface="Times New Roman" panose="02020603050405020304"/>
                <a:cs typeface="Times New Roman" panose="02020603050405020304"/>
              </a:rPr>
              <a:t>高僧</a:t>
            </a:r>
            <a:r>
              <a:rPr lang="en-US" altLang="zh-CN" sz="2400" b="1" kern="100" dirty="0" smtClean="0">
                <a:latin typeface="Times New Roman" panose="02020603050405020304"/>
                <a:cs typeface="Times New Roman" panose="02020603050405020304"/>
              </a:rPr>
              <a:t>_________</a:t>
            </a:r>
            <a:r>
              <a:rPr lang="zh-CN" altLang="zh-CN" sz="2400" b="1" kern="100" dirty="0" smtClean="0">
                <a:latin typeface="Times New Roman" panose="02020603050405020304"/>
                <a:cs typeface="Times New Roman" panose="02020603050405020304"/>
              </a:rPr>
              <a:t>改制</a:t>
            </a:r>
            <a:r>
              <a:rPr lang="zh-CN" altLang="zh-CN" sz="2400" b="1" kern="100" dirty="0">
                <a:latin typeface="Times New Roman" panose="02020603050405020304"/>
                <a:cs typeface="Times New Roman" panose="02020603050405020304"/>
              </a:rPr>
              <a:t>藏文字母，创造出一套拼音符号，这是</a:t>
            </a:r>
            <a:r>
              <a:rPr lang="zh-CN" altLang="zh-CN" sz="2400" b="1" kern="100" dirty="0" smtClean="0">
                <a:latin typeface="Times New Roman" panose="02020603050405020304"/>
                <a:cs typeface="Times New Roman" panose="02020603050405020304"/>
              </a:rPr>
              <a:t>汉语</a:t>
            </a:r>
            <a:r>
              <a:rPr lang="en-US" altLang="zh-CN" sz="2400" b="1" kern="100" dirty="0" smtClean="0">
                <a:latin typeface="Times New Roman" panose="02020603050405020304"/>
                <a:cs typeface="Times New Roman" panose="02020603050405020304"/>
              </a:rPr>
              <a:t>________</a:t>
            </a:r>
            <a:r>
              <a:rPr lang="zh-CN" altLang="zh-CN" sz="2400" b="1" kern="100" dirty="0" smtClean="0">
                <a:latin typeface="Times New Roman" panose="02020603050405020304"/>
                <a:cs typeface="Times New Roman" panose="02020603050405020304"/>
              </a:rPr>
              <a:t>的</a:t>
            </a:r>
            <a:r>
              <a:rPr lang="zh-CN" altLang="zh-CN" sz="2400" b="1" kern="100" dirty="0">
                <a:latin typeface="Times New Roman" panose="02020603050405020304"/>
                <a:cs typeface="Times New Roman" panose="02020603050405020304"/>
              </a:rPr>
              <a:t>最早</a:t>
            </a:r>
            <a:r>
              <a:rPr lang="zh-CN" altLang="zh-CN" sz="2400" b="1" kern="100" smtClean="0">
                <a:latin typeface="Times New Roman" panose="02020603050405020304"/>
                <a:cs typeface="Times New Roman" panose="02020603050405020304"/>
              </a:rPr>
              <a:t>尝试。</a:t>
            </a:r>
            <a:endParaRPr lang="zh-CN" altLang="zh-CN" sz="105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sp>
        <p:nvSpPr>
          <p:cNvPr id="9" name="矩形 1"/>
          <p:cNvSpPr>
            <a:spLocks noChangeArrowheads="1"/>
          </p:cNvSpPr>
          <p:nvPr/>
        </p:nvSpPr>
        <p:spPr bwMode="auto">
          <a:xfrm>
            <a:off x="257865" y="478535"/>
            <a:ext cx="4390275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1170305" algn="l"/>
                <a:tab pos="2340610" algn="l"/>
              </a:tabLst>
            </a:pPr>
            <a:r>
              <a:rPr lang="zh-CN" altLang="zh-CN" sz="3200" b="1" kern="100" dirty="0">
                <a:latin typeface="Times New Roman" panose="02020603050405020304"/>
                <a:ea typeface="黑体" panose="02010609060101010101" pitchFamily="2" charset="-122"/>
                <a:cs typeface="Times New Roman" panose="02020603050405020304"/>
              </a:rPr>
              <a:t>四、少数民族文字</a:t>
            </a:r>
            <a:endParaRPr lang="zh-CN" altLang="zh-CN" sz="3200" b="1" kern="100" dirty="0">
              <a:effectLst/>
              <a:latin typeface="Times New Roman" panose="02020603050405020304"/>
              <a:ea typeface="黑体" panose="02010609060101010101" pitchFamily="2" charset="-122"/>
              <a:cs typeface="Times New Roman" panose="02020603050405020304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387144" y="1231579"/>
            <a:ext cx="1422184" cy="559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zh-CN" altLang="zh-CN" sz="2400" b="1" kern="100" dirty="0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契丹大字</a:t>
            </a:r>
            <a:endParaRPr lang="zh-CN" altLang="zh-CN" sz="105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504709" y="1776458"/>
            <a:ext cx="1731564" cy="559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zh-CN" altLang="zh-CN" sz="2400" b="1" kern="100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女真进士科</a:t>
            </a:r>
            <a:endParaRPr lang="zh-CN" altLang="zh-CN" sz="105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358060" y="2305032"/>
            <a:ext cx="803425" cy="559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zh-CN" altLang="zh-CN" sz="2400" b="1" kern="100" dirty="0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佛经</a:t>
            </a:r>
            <a:endParaRPr lang="zh-CN" altLang="zh-CN" sz="105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532681" y="2869231"/>
            <a:ext cx="803425" cy="559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zh-CN" altLang="zh-CN" sz="2400" b="1" kern="100" dirty="0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经史</a:t>
            </a:r>
            <a:endParaRPr lang="zh-CN" altLang="zh-CN" sz="105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9710537" y="3973879"/>
            <a:ext cx="1112805" cy="559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zh-CN" altLang="zh-CN" sz="2400" b="1" kern="100" dirty="0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畏兀体</a:t>
            </a:r>
            <a:endParaRPr lang="zh-CN" altLang="zh-CN" sz="105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918556" y="4538078"/>
            <a:ext cx="1112805" cy="559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zh-CN" altLang="zh-CN" sz="2400" b="1" kern="100" dirty="0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八思巴</a:t>
            </a:r>
            <a:endParaRPr lang="zh-CN" altLang="zh-CN" sz="105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639556" y="5054777"/>
            <a:ext cx="1112805" cy="559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zh-CN" altLang="zh-CN" sz="2400" b="1" kern="100" dirty="0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拼音化</a:t>
            </a:r>
            <a:endParaRPr lang="zh-CN" altLang="zh-CN" sz="105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/>
          <p:cNvSpPr>
            <a:spLocks noChangeArrowheads="1"/>
          </p:cNvSpPr>
          <p:nvPr/>
        </p:nvSpPr>
        <p:spPr bwMode="auto">
          <a:xfrm>
            <a:off x="281354" y="1124704"/>
            <a:ext cx="11647294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en-US" altLang="zh-CN" sz="2400" b="1" kern="100">
                <a:latin typeface="Times New Roman" panose="02020603050405020304"/>
                <a:cs typeface="Courier New" panose="02070309020205020404"/>
              </a:rPr>
              <a:t>3</a:t>
            </a:r>
            <a:r>
              <a:rPr lang="zh-CN" altLang="en-US" sz="2400" b="1" kern="100">
                <a:latin typeface="Times New Roman" panose="02020603050405020304"/>
                <a:cs typeface="Courier New" panose="02070309020205020404"/>
              </a:rPr>
              <a:t>、</a:t>
            </a:r>
            <a:r>
              <a:rPr lang="zh-CN" altLang="zh-CN" sz="2400" b="1" kern="100" dirty="0">
                <a:latin typeface="Times New Roman" panose="02020603050405020304"/>
                <a:cs typeface="Times New Roman" panose="02020603050405020304"/>
              </a:rPr>
              <a:t>阅读</a:t>
            </a:r>
            <a:r>
              <a:rPr lang="en-US" altLang="zh-CN" sz="2400" b="1" kern="100" dirty="0">
                <a:latin typeface="宋体" panose="02010600030101010101" pitchFamily="2" charset="-122"/>
                <a:cs typeface="Times New Roman" panose="02020603050405020304"/>
              </a:rPr>
              <a:t>“</a:t>
            </a:r>
            <a:r>
              <a:rPr lang="zh-CN" altLang="zh-CN" sz="2400" b="1" kern="100" dirty="0">
                <a:latin typeface="Times New Roman" panose="02020603050405020304"/>
                <a:cs typeface="Times New Roman" panose="02020603050405020304"/>
              </a:rPr>
              <a:t>西夏文佛经</a:t>
            </a:r>
            <a:r>
              <a:rPr lang="en-US" altLang="zh-CN" sz="2400" b="1" kern="100" dirty="0">
                <a:latin typeface="宋体" panose="02010600030101010101" pitchFamily="2" charset="-122"/>
                <a:cs typeface="Times New Roman" panose="02020603050405020304"/>
              </a:rPr>
              <a:t>”</a:t>
            </a:r>
            <a:r>
              <a:rPr lang="en-US" altLang="zh-CN" sz="2400" b="1" kern="100" dirty="0">
                <a:latin typeface="Times New Roman" panose="02020603050405020304"/>
                <a:cs typeface="Courier New" panose="02070309020205020404"/>
              </a:rPr>
              <a:t>(</a:t>
            </a:r>
            <a:r>
              <a:rPr lang="zh-CN" altLang="zh-CN" sz="2400" b="1" kern="100" dirty="0">
                <a:latin typeface="Times New Roman" panose="02020603050405020304"/>
                <a:cs typeface="Times New Roman" panose="02020603050405020304"/>
              </a:rPr>
              <a:t>见教材</a:t>
            </a:r>
            <a:r>
              <a:rPr lang="en-US" altLang="zh-CN" sz="2400" b="1" kern="100" dirty="0">
                <a:latin typeface="Times New Roman" panose="02020603050405020304"/>
                <a:cs typeface="Courier New" panose="02070309020205020404"/>
              </a:rPr>
              <a:t>P69)</a:t>
            </a:r>
            <a:endParaRPr lang="zh-CN" altLang="zh-CN" sz="105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433754" y="4344731"/>
            <a:ext cx="11387242" cy="1667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zh-CN" altLang="zh-CN" sz="2400" b="1" kern="100">
                <a:latin typeface="Times New Roman" panose="02020603050405020304"/>
                <a:ea typeface="黑体" panose="02010609060101010101" pitchFamily="2" charset="-122"/>
                <a:cs typeface="Times New Roman" panose="02020603050405020304"/>
              </a:rPr>
              <a:t>信息解读：</a:t>
            </a:r>
            <a:r>
              <a:rPr lang="zh-CN" altLang="zh-CN" sz="2400" b="1" u="dotted" kern="100">
                <a:latin typeface="Times New Roman" panose="02020603050405020304"/>
                <a:ea typeface="楷体_GB2312"/>
                <a:cs typeface="Times New Roman" panose="02020603050405020304"/>
              </a:rPr>
              <a:t>西夏文佛经，又名为《吉祥遍至口和本续》。</a:t>
            </a:r>
            <a:r>
              <a:rPr lang="en-US" altLang="zh-CN" sz="2400" b="1" u="dotted" kern="100" dirty="0">
                <a:latin typeface="Times New Roman" panose="02020603050405020304"/>
                <a:ea typeface="楷体_GB2312"/>
                <a:cs typeface="Courier New" panose="02070309020205020404"/>
              </a:rPr>
              <a:t>1991</a:t>
            </a:r>
            <a:r>
              <a:rPr lang="zh-CN" altLang="zh-CN" sz="2400" b="1" u="dotted" kern="100" dirty="0">
                <a:latin typeface="Times New Roman" panose="02020603050405020304"/>
                <a:ea typeface="楷体_GB2312"/>
                <a:cs typeface="Times New Roman" panose="02020603050405020304"/>
              </a:rPr>
              <a:t>年，在宁夏回族自治区贺兰县拜寺沟方塔出土，是</a:t>
            </a:r>
            <a:r>
              <a:rPr lang="zh-CN" altLang="zh-CN" sz="2400" b="1" u="dotted" kern="100" dirty="0">
                <a:solidFill>
                  <a:srgbClr val="FF0000"/>
                </a:solidFill>
                <a:latin typeface="Times New Roman" panose="02020603050405020304"/>
                <a:ea typeface="楷体_GB2312"/>
                <a:cs typeface="Times New Roman" panose="02020603050405020304"/>
              </a:rPr>
              <a:t>藏传佛教经典的西夏文译本，也是目前已知世界上最早的木活字版印本。</a:t>
            </a:r>
            <a:endParaRPr lang="zh-CN" altLang="zh-CN" sz="2400" b="1" u="dotted" kern="100" dirty="0">
              <a:solidFill>
                <a:srgbClr val="FF0000"/>
              </a:solidFill>
              <a:effectLst/>
              <a:latin typeface="Times New Roman" panose="02020603050405020304"/>
              <a:ea typeface="楷体_GB2312"/>
              <a:cs typeface="Times New Roman" panose="02020603050405020304"/>
            </a:endParaRPr>
          </a:p>
        </p:txBody>
      </p:sp>
      <p:pic>
        <p:nvPicPr>
          <p:cNvPr id="9218" name="Picture 2" descr="180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482" y="1994757"/>
            <a:ext cx="3806878" cy="2298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5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r>
              <a:rPr lang="zh-CN" altLang="en-US" dirty="0"/>
              <a:t>第</a:t>
            </a:r>
            <a:r>
              <a:rPr lang="en-US" altLang="zh-CN" dirty="0"/>
              <a:t>12</a:t>
            </a:r>
            <a:r>
              <a:rPr lang="zh-CN" altLang="en-US" dirty="0"/>
              <a:t>课辽宋夏金元的文化</a:t>
            </a:r>
            <a:endParaRPr lang="zh-CN" altLang="en-US" dirty="0"/>
          </a:p>
        </p:txBody>
      </p:sp>
      <p:sp>
        <p:nvSpPr>
          <p:cNvPr id="36866" name="内容占位符 2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/>
          <a:p>
            <a:pPr marL="0" indent="0">
              <a:buNone/>
            </a:pPr>
            <a:r>
              <a:rPr lang="zh-CN" altLang="en-US" sz="4400" dirty="0"/>
              <a:t>一、儒学的复兴</a:t>
            </a:r>
            <a:endParaRPr lang="en-US" altLang="zh-CN" sz="4400" dirty="0"/>
          </a:p>
          <a:p>
            <a:pPr marL="0" indent="0">
              <a:buNone/>
            </a:pPr>
            <a:r>
              <a:rPr lang="zh-CN" altLang="en-US" sz="4400" dirty="0"/>
              <a:t>二、文学艺术</a:t>
            </a:r>
            <a:endParaRPr lang="en-US" altLang="zh-CN" sz="4400" dirty="0"/>
          </a:p>
          <a:p>
            <a:pPr marL="0" indent="0">
              <a:buNone/>
            </a:pPr>
            <a:r>
              <a:rPr lang="zh-CN" altLang="en-US" sz="4400" dirty="0"/>
              <a:t>三、科技发展</a:t>
            </a:r>
            <a:endParaRPr lang="en-US" altLang="zh-CN" sz="4400" dirty="0"/>
          </a:p>
          <a:p>
            <a:pPr marL="0" indent="0">
              <a:buNone/>
            </a:pPr>
            <a:r>
              <a:rPr lang="zh-CN" altLang="en-US" sz="4400" dirty="0"/>
              <a:t>四、少数民族的文字</a:t>
            </a:r>
            <a:endParaRPr lang="zh-CN" altLang="en-US" sz="4400" dirty="0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ISCONTENTSTITLE" val="0"/>
  <p:tag name="KSO_WM_UNIT_PRESET_TEXT" val="空白演示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187308_1*a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  <p:tag name="KSO_WM_SLIDE_MODEL_TYPE" val="cover"/>
</p:tagLst>
</file>

<file path=ppt/tags/tag3.xml><?xml version="1.0" encoding="utf-8"?>
<p:tagLst xmlns:p="http://schemas.openxmlformats.org/presentationml/2006/main">
  <p:tag name="KSO_WM_UNIT_TABLE_BEAUTIFY" val="smartTable{d52a31d3-abea-4778-a525-3c199488312f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2751</Words>
  <Application>WPS 演示</Application>
  <PresentationFormat>宽屏</PresentationFormat>
  <Paragraphs>255</Paragraphs>
  <Slides>20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0</vt:i4>
      </vt:variant>
      <vt:variant>
        <vt:lpstr>幻灯片标题</vt:lpstr>
      </vt:variant>
      <vt:variant>
        <vt:i4>20</vt:i4>
      </vt:variant>
    </vt:vector>
  </HeadingPairs>
  <TitlesOfParts>
    <vt:vector size="42" baseType="lpstr">
      <vt:lpstr>Arial</vt:lpstr>
      <vt:lpstr>宋体</vt:lpstr>
      <vt:lpstr>Wingdings</vt:lpstr>
      <vt:lpstr>微软雅黑</vt:lpstr>
      <vt:lpstr>Calibri</vt:lpstr>
      <vt:lpstr>Arial Unicode MS</vt:lpstr>
      <vt:lpstr>Times New Roman</vt:lpstr>
      <vt:lpstr>黑体</vt:lpstr>
      <vt:lpstr>仿宋_GB2312</vt:lpstr>
      <vt:lpstr>仿宋</vt:lpstr>
      <vt:lpstr>楷体_GB2312</vt:lpstr>
      <vt:lpstr>楷体</vt:lpstr>
      <vt:lpstr>新宋体</vt:lpstr>
      <vt:lpstr>隶书</vt:lpstr>
      <vt:lpstr>华文宋体</vt:lpstr>
      <vt:lpstr>华文新魏</vt:lpstr>
      <vt:lpstr>华文中宋</vt:lpstr>
      <vt:lpstr>Times New Roman</vt:lpstr>
      <vt:lpstr>Courier New</vt:lpstr>
      <vt:lpstr>楷体_GB2312</vt:lpstr>
      <vt:lpstr>隶书</vt:lpstr>
      <vt:lpstr>Office 主题</vt:lpstr>
      <vt:lpstr>第12课 辽宋夏金元的文化 </vt:lpstr>
      <vt:lpstr>一、儒学的复兴</vt:lpstr>
      <vt:lpstr> 儒学复兴的背景 </vt:lpstr>
      <vt:lpstr>儒学复兴的背景</vt:lpstr>
      <vt:lpstr>PowerPoint 演示文稿</vt:lpstr>
      <vt:lpstr>（1）宇宙观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二、文学艺术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第12课辽宋夏金元的文化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terms:created xsi:type="dcterms:W3CDTF">2019-10-14T06:05:00Z</dcterms:created>
  <dcterms:modified xsi:type="dcterms:W3CDTF">2019-10-15T02:20:15Z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2052-11.1.0.9098</vt:lpwstr>
  </property>
</Properties>
</file>