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76" r:id="rId5"/>
    <p:sldId id="259" r:id="rId6"/>
    <p:sldId id="260" r:id="rId7"/>
    <p:sldId id="261" r:id="rId8"/>
    <p:sldId id="262" r:id="rId9"/>
    <p:sldId id="263" r:id="rId10"/>
    <p:sldId id="264" r:id="rId11"/>
    <p:sldId id="28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6" r:id="rId31"/>
    <p:sldId id="287" r:id="rId3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0D90-2319-424C-A51D-FE0B60503854}" type="datetimeFigureOut">
              <a:rPr lang="zh-CN" altLang="en-US" smtClean="0"/>
              <a:pPr/>
              <a:t>2018-12-28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FBD8-41E9-4F3B-805E-17D6B3BBCE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0D90-2319-424C-A51D-FE0B60503854}" type="datetimeFigureOut">
              <a:rPr lang="zh-CN" altLang="en-US" smtClean="0"/>
              <a:pPr/>
              <a:t>2018-12-28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FBD8-41E9-4F3B-805E-17D6B3BBCE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0D90-2319-424C-A51D-FE0B60503854}" type="datetimeFigureOut">
              <a:rPr lang="zh-CN" altLang="en-US" smtClean="0"/>
              <a:pPr/>
              <a:t>2018-12-28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FBD8-41E9-4F3B-805E-17D6B3BBCE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0D90-2319-424C-A51D-FE0B60503854}" type="datetimeFigureOut">
              <a:rPr lang="zh-CN" altLang="en-US" smtClean="0"/>
              <a:pPr/>
              <a:t>2018-12-28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FBD8-41E9-4F3B-805E-17D6B3BBCE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0D90-2319-424C-A51D-FE0B60503854}" type="datetimeFigureOut">
              <a:rPr lang="zh-CN" altLang="en-US" smtClean="0"/>
              <a:pPr/>
              <a:t>2018-12-28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FBD8-41E9-4F3B-805E-17D6B3BBCE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0D90-2319-424C-A51D-FE0B60503854}" type="datetimeFigureOut">
              <a:rPr lang="zh-CN" altLang="en-US" smtClean="0"/>
              <a:pPr/>
              <a:t>2018-12-28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FBD8-41E9-4F3B-805E-17D6B3BBCE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0D90-2319-424C-A51D-FE0B60503854}" type="datetimeFigureOut">
              <a:rPr lang="zh-CN" altLang="en-US" smtClean="0"/>
              <a:pPr/>
              <a:t>2018-12-28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FBD8-41E9-4F3B-805E-17D6B3BBCE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0D90-2319-424C-A51D-FE0B60503854}" type="datetimeFigureOut">
              <a:rPr lang="zh-CN" altLang="en-US" smtClean="0"/>
              <a:pPr/>
              <a:t>2018-12-28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FBD8-41E9-4F3B-805E-17D6B3BBCE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0D90-2319-424C-A51D-FE0B60503854}" type="datetimeFigureOut">
              <a:rPr lang="zh-CN" altLang="en-US" smtClean="0"/>
              <a:pPr/>
              <a:t>2018-12-28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FBD8-41E9-4F3B-805E-17D6B3BBCE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0D90-2319-424C-A51D-FE0B60503854}" type="datetimeFigureOut">
              <a:rPr lang="zh-CN" altLang="en-US" smtClean="0"/>
              <a:pPr/>
              <a:t>2018-12-28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FBD8-41E9-4F3B-805E-17D6B3BBCE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0D90-2319-424C-A51D-FE0B60503854}" type="datetimeFigureOut">
              <a:rPr lang="zh-CN" altLang="en-US" smtClean="0"/>
              <a:pPr/>
              <a:t>2018-12-28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FBD8-41E9-4F3B-805E-17D6B3BBCE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zh-CN" altLang="en-US" noProof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F2E374D-C960-4E30-BCB1-4F688CACAC3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90D90-2319-424C-A51D-FE0B60503854}" type="datetimeFigureOut">
              <a:rPr lang="zh-CN" altLang="en-US" smtClean="0"/>
              <a:pPr/>
              <a:t>2018-12-28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CFBD8-41E9-4F3B-805E-17D6B3BBCE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48680"/>
            <a:ext cx="45143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当今世界的主题是什么？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259632" y="1268760"/>
            <a:ext cx="1988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和平与发展</a:t>
            </a:r>
            <a:endParaRPr lang="zh-CN" altLang="en-US" sz="2800" dirty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0" y="1916832"/>
            <a:ext cx="5616624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当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今世界格局的基本特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点是什么？</a:t>
            </a:r>
            <a:endParaRPr lang="en-US" alt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67544" y="2636912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/>
              <a:t>“一超多强”的局面，世界政治格局朝着多极化方向发展。</a:t>
            </a:r>
            <a:endParaRPr lang="zh-CN" altLang="en-US" sz="2400" b="1" dirty="0"/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323528" y="3356992"/>
            <a:ext cx="64801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3.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近</a:t>
            </a:r>
            <a:r>
              <a:rPr lang="zh-CN" altLang="en-US" sz="2800" b="1" dirty="0">
                <a:solidFill>
                  <a:srgbClr val="FF0000"/>
                </a:solidFill>
              </a:rPr>
              <a:t>代以来三次世界格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局是怎样演变的？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251520" y="4293096"/>
            <a:ext cx="288032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一</a:t>
            </a: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战后世界格局：</a:t>
            </a: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3563888" y="4293096"/>
            <a:ext cx="4721225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凡尔赛</a:t>
            </a:r>
            <a:r>
              <a:rPr kumimoji="1" lang="en-US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—</a:t>
            </a: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华盛顿体系</a:t>
            </a: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79513" y="5157192"/>
            <a:ext cx="3096344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二</a:t>
            </a: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战后世界格局：</a:t>
            </a: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3419872" y="5085184"/>
            <a:ext cx="5112171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美苏两极格局（雅尔塔体系）</a:t>
            </a: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323528" y="5949280"/>
            <a:ext cx="2664296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当</a:t>
            </a: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今世界格局：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131841" y="6021288"/>
            <a:ext cx="511256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/>
              <a:t>一超多强，呈多极化方向发展。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275856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复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习提问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副标题 2"/>
          <p:cNvSpPr>
            <a:spLocks noGrp="1" noChangeArrowheads="1"/>
          </p:cNvSpPr>
          <p:nvPr>
            <p:ph type="subTitle" idx="4294967295"/>
          </p:nvPr>
        </p:nvSpPr>
        <p:spPr>
          <a:xfrm>
            <a:off x="251520" y="476672"/>
            <a:ext cx="8424936" cy="2448272"/>
          </a:xfrm>
        </p:spPr>
        <p:txBody>
          <a:bodyPr>
            <a:noAutofit/>
          </a:bodyPr>
          <a:lstStyle/>
          <a:p>
            <a:pPr eaLnBrk="1" hangingPunct="1">
              <a:buFontTx/>
              <a:buNone/>
            </a:pPr>
            <a:r>
              <a:rPr lang="zh-CN" altLang="en-US" sz="60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  第22课 </a:t>
            </a:r>
            <a:endParaRPr lang="en-US" altLang="zh-CN" sz="6000" b="1" dirty="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eaLnBrk="1" hangingPunct="1">
              <a:buFontTx/>
              <a:buNone/>
            </a:pPr>
            <a:r>
              <a:rPr lang="zh-CN" altLang="en-US" sz="60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不断发展的现代社会</a:t>
            </a:r>
          </a:p>
        </p:txBody>
      </p:sp>
      <p:pic>
        <p:nvPicPr>
          <p:cNvPr id="3" name="图片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708920"/>
            <a:ext cx="7488832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275856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</a:rPr>
              <a:t>自主学习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692696"/>
            <a:ext cx="828092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1.20</a:t>
            </a:r>
            <a:r>
              <a:rPr lang="zh-CN" altLang="en-US" sz="2800" b="1" dirty="0" smtClean="0"/>
              <a:t>世纪</a:t>
            </a:r>
            <a:r>
              <a:rPr lang="en-US" altLang="zh-CN" sz="2800" b="1" dirty="0" smtClean="0"/>
              <a:t>90</a:t>
            </a:r>
            <a:r>
              <a:rPr lang="zh-CN" altLang="en-US" sz="2800" b="1" dirty="0" smtClean="0"/>
              <a:t>年代，</a:t>
            </a:r>
            <a:r>
              <a:rPr lang="zh-CN" altLang="en-US" sz="2800" b="1" u="sng" dirty="0" smtClean="0"/>
              <a:t>                </a:t>
            </a:r>
            <a:r>
              <a:rPr lang="zh-CN" altLang="en-US" sz="2800" b="1" dirty="0" smtClean="0"/>
              <a:t>在全球迅速普及，灰为现代社会重要的基础设施，标志着人类开始进入</a:t>
            </a:r>
            <a:r>
              <a:rPr lang="zh-CN" altLang="en-US" sz="2800" b="1" u="sng" dirty="0" smtClean="0"/>
              <a:t>          </a:t>
            </a:r>
            <a:r>
              <a:rPr lang="zh-CN" altLang="en-US" sz="2800" b="1" dirty="0" smtClean="0"/>
              <a:t>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2.</a:t>
            </a:r>
            <a:r>
              <a:rPr lang="en-US" altLang="zh-CN" sz="2800" b="1" u="sng" dirty="0" smtClean="0"/>
              <a:t>         </a:t>
            </a:r>
            <a:r>
              <a:rPr lang="zh-CN" altLang="en-US" sz="2800" b="1" dirty="0" smtClean="0"/>
              <a:t>不仅极大地拓展了人类的生活空间，还对人类经济活动产生了直接影响，推进了的</a:t>
            </a:r>
            <a:r>
              <a:rPr lang="zh-CN" altLang="en-US" sz="2800" b="1" u="sng" dirty="0" smtClean="0"/>
              <a:t>                 </a:t>
            </a:r>
            <a:r>
              <a:rPr lang="zh-CN" altLang="en-US" sz="2800" b="1" dirty="0" smtClean="0"/>
              <a:t>一体化。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3.19</a:t>
            </a:r>
            <a:r>
              <a:rPr lang="zh-CN" altLang="en-US" sz="2800" b="1" dirty="0" smtClean="0"/>
              <a:t>世纪末</a:t>
            </a:r>
            <a:r>
              <a:rPr lang="zh-CN" altLang="en-US" sz="2800" b="1" u="sng" dirty="0" smtClean="0"/>
              <a:t>                </a:t>
            </a:r>
            <a:r>
              <a:rPr lang="zh-CN" altLang="en-US" sz="2800" b="1" dirty="0" smtClean="0"/>
              <a:t>初，西方资本主义国家的妇女开始获得</a:t>
            </a:r>
            <a:r>
              <a:rPr lang="zh-CN" altLang="en-US" sz="2800" b="1" u="sng" dirty="0" smtClean="0"/>
              <a:t>                     </a:t>
            </a:r>
            <a:r>
              <a:rPr lang="zh-CN" altLang="en-US" sz="2800" b="1" dirty="0" smtClean="0"/>
              <a:t>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4.</a:t>
            </a:r>
            <a:r>
              <a:rPr lang="zh-CN" altLang="en-US" sz="2800" b="1" dirty="0" smtClean="0"/>
              <a:t>今天，全世界绝大多数的国家和地区的妇女都有了</a:t>
            </a:r>
            <a:r>
              <a:rPr lang="zh-CN" altLang="en-US" sz="2800" b="1" u="sng" dirty="0" smtClean="0"/>
              <a:t>                     </a:t>
            </a:r>
            <a:r>
              <a:rPr lang="zh-CN" altLang="en-US" sz="2800" b="1" dirty="0" smtClean="0"/>
              <a:t>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6.1979</a:t>
            </a:r>
            <a:r>
              <a:rPr lang="zh-CN" altLang="en-US" sz="2800" b="1" dirty="0" smtClean="0"/>
              <a:t>年，联合国大会通过了</a:t>
            </a:r>
            <a:r>
              <a:rPr lang="zh-CN" altLang="en-US" sz="2800" b="1" u="sng" dirty="0" smtClean="0"/>
              <a:t>                                    </a:t>
            </a:r>
            <a:r>
              <a:rPr lang="zh-CN" altLang="en-US" sz="2800" b="1" dirty="0" smtClean="0"/>
              <a:t>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7.</a:t>
            </a:r>
            <a:r>
              <a:rPr lang="zh-CN" altLang="en-US" sz="2800" b="1" dirty="0" smtClean="0"/>
              <a:t>随着全球范围内工业化的推进，</a:t>
            </a:r>
            <a:r>
              <a:rPr lang="zh-CN" altLang="en-US" sz="2800" b="1" u="sng" dirty="0" smtClean="0"/>
              <a:t>                          </a:t>
            </a:r>
            <a:r>
              <a:rPr lang="zh-CN" altLang="en-US" sz="2800" b="1" dirty="0" smtClean="0"/>
              <a:t>恶化成为严重的问题。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8.</a:t>
            </a:r>
            <a:r>
              <a:rPr lang="en-US" altLang="zh-CN" sz="2800" b="1" u="sng" dirty="0" smtClean="0"/>
              <a:t>                              </a:t>
            </a:r>
            <a:r>
              <a:rPr lang="zh-CN" altLang="en-US" sz="2800" b="1" dirty="0" smtClean="0"/>
              <a:t>是人类社会面临的另一个严重问题。</a:t>
            </a:r>
            <a:endParaRPr lang="zh-CN" altLang="en-US" sz="2800" b="1" dirty="0"/>
          </a:p>
        </p:txBody>
      </p:sp>
      <p:sp>
        <p:nvSpPr>
          <p:cNvPr id="6" name="TextBox 14"/>
          <p:cNvSpPr txBox="1">
            <a:spLocks noChangeArrowheads="1"/>
          </p:cNvSpPr>
          <p:nvPr/>
        </p:nvSpPr>
        <p:spPr bwMode="auto">
          <a:xfrm>
            <a:off x="2987824" y="692696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互联网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Box 14"/>
          <p:cNvSpPr txBox="1">
            <a:spLocks noChangeArrowheads="1"/>
          </p:cNvSpPr>
          <p:nvPr/>
        </p:nvSpPr>
        <p:spPr bwMode="auto">
          <a:xfrm>
            <a:off x="7524328" y="1124744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信息时代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TextBox 14"/>
          <p:cNvSpPr txBox="1">
            <a:spLocks noChangeArrowheads="1"/>
          </p:cNvSpPr>
          <p:nvPr/>
        </p:nvSpPr>
        <p:spPr bwMode="auto">
          <a:xfrm>
            <a:off x="539552" y="1484784"/>
            <a:ext cx="115212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网络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TextBox 14"/>
          <p:cNvSpPr txBox="1">
            <a:spLocks noChangeArrowheads="1"/>
          </p:cNvSpPr>
          <p:nvPr/>
        </p:nvSpPr>
        <p:spPr bwMode="auto">
          <a:xfrm>
            <a:off x="6444208" y="1916832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全球经济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TextBox 14"/>
          <p:cNvSpPr txBox="1">
            <a:spLocks noChangeArrowheads="1"/>
          </p:cNvSpPr>
          <p:nvPr/>
        </p:nvSpPr>
        <p:spPr bwMode="auto">
          <a:xfrm>
            <a:off x="2123728" y="2852936"/>
            <a:ext cx="15841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800" b="1" dirty="0" smtClean="0">
                <a:solidFill>
                  <a:srgbClr val="FF0000"/>
                </a:solidFill>
              </a:rPr>
              <a:t>20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世纪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1" name="TextBox 14"/>
          <p:cNvSpPr txBox="1">
            <a:spLocks noChangeArrowheads="1"/>
          </p:cNvSpPr>
          <p:nvPr/>
        </p:nvSpPr>
        <p:spPr bwMode="auto">
          <a:xfrm>
            <a:off x="1763688" y="3212976"/>
            <a:ext cx="151216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选举权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2" name="TextBox 14"/>
          <p:cNvSpPr txBox="1">
            <a:spLocks noChangeArrowheads="1"/>
          </p:cNvSpPr>
          <p:nvPr/>
        </p:nvSpPr>
        <p:spPr bwMode="auto">
          <a:xfrm>
            <a:off x="899592" y="4077072"/>
            <a:ext cx="136815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选举权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3" name="TextBox 14"/>
          <p:cNvSpPr txBox="1">
            <a:spLocks noChangeArrowheads="1"/>
          </p:cNvSpPr>
          <p:nvPr/>
        </p:nvSpPr>
        <p:spPr bwMode="auto">
          <a:xfrm>
            <a:off x="4355976" y="4293096"/>
            <a:ext cx="51845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消除对妇女一切形式歧视公约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4" name="TextBox 14"/>
          <p:cNvSpPr txBox="1">
            <a:spLocks noChangeArrowheads="1"/>
          </p:cNvSpPr>
          <p:nvPr/>
        </p:nvSpPr>
        <p:spPr bwMode="auto">
          <a:xfrm>
            <a:off x="5796136" y="4941168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生态环境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83568" y="5805264"/>
            <a:ext cx="24482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人口增长过快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988840"/>
            <a:ext cx="7488832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179512" y="836712"/>
            <a:ext cx="6085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探究一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计算机网络与现代社会生活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TextBox 14"/>
          <p:cNvSpPr txBox="1">
            <a:spLocks noChangeArrowheads="1"/>
          </p:cNvSpPr>
          <p:nvPr/>
        </p:nvSpPr>
        <p:spPr bwMode="auto">
          <a:xfrm>
            <a:off x="3419872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4"/>
          <p:cNvSpPr txBox="1">
            <a:spLocks noChangeArrowheads="1"/>
          </p:cNvSpPr>
          <p:nvPr/>
        </p:nvSpPr>
        <p:spPr bwMode="auto">
          <a:xfrm>
            <a:off x="3419872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79512" y="836712"/>
            <a:ext cx="6085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探究一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计算机网络与现代社会生活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7544" y="1700808"/>
            <a:ext cx="16289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宋体" pitchFamily="2" charset="-122"/>
              </a:rPr>
              <a:t>1.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建立：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23528" y="2924944"/>
            <a:ext cx="3600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宋体" pitchFamily="2" charset="-122"/>
              </a:rPr>
              <a:t>第二次世界大战后，随着电子计算机的发明和普及，数据库和计算机网络建立起来。</a:t>
            </a:r>
            <a:endParaRPr lang="zh-CN" altLang="en-US" sz="2800" dirty="0"/>
          </a:p>
        </p:txBody>
      </p:sp>
      <p:sp>
        <p:nvSpPr>
          <p:cNvPr id="7" name="矩形 6"/>
          <p:cNvSpPr/>
          <p:nvPr/>
        </p:nvSpPr>
        <p:spPr>
          <a:xfrm>
            <a:off x="4932040" y="3356992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第三次科技革命的兴起</a:t>
            </a:r>
            <a:endParaRPr lang="zh-CN" altLang="en-US" sz="2800" dirty="0"/>
          </a:p>
        </p:txBody>
      </p:sp>
      <p:sp>
        <p:nvSpPr>
          <p:cNvPr id="8" name="右箭头 7"/>
          <p:cNvSpPr/>
          <p:nvPr/>
        </p:nvSpPr>
        <p:spPr>
          <a:xfrm>
            <a:off x="3995936" y="3429000"/>
            <a:ext cx="648072" cy="50405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564904"/>
            <a:ext cx="27093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第三次科技革命</a:t>
            </a:r>
            <a:endParaRPr lang="zh-CN" altLang="en-US" sz="2800" dirty="0"/>
          </a:p>
        </p:txBody>
      </p:sp>
      <p:sp>
        <p:nvSpPr>
          <p:cNvPr id="3" name="矩形 2"/>
          <p:cNvSpPr/>
          <p:nvPr/>
        </p:nvSpPr>
        <p:spPr>
          <a:xfrm>
            <a:off x="4355976" y="1412776"/>
            <a:ext cx="26613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rPr>
              <a:t>20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rPr>
              <a:t>世纪四五十年代</a:t>
            </a:r>
            <a:endParaRPr lang="zh-CN" altLang="en-US" sz="2400" dirty="0"/>
          </a:p>
        </p:txBody>
      </p:sp>
      <p:sp>
        <p:nvSpPr>
          <p:cNvPr id="4" name="矩形 3"/>
          <p:cNvSpPr/>
          <p:nvPr/>
        </p:nvSpPr>
        <p:spPr>
          <a:xfrm>
            <a:off x="2843808" y="1412776"/>
            <a:ext cx="1266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时间：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915816" y="3429000"/>
            <a:ext cx="1266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标志：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4572000" y="3717032"/>
            <a:ext cx="41764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rPr>
              <a:t>原子能、计算机、航天技术、生物工程</a:t>
            </a:r>
            <a:endParaRPr lang="zh-CN" altLang="en-US" sz="2400" dirty="0"/>
          </a:p>
        </p:txBody>
      </p:sp>
      <p:sp>
        <p:nvSpPr>
          <p:cNvPr id="7" name="左大括号 6"/>
          <p:cNvSpPr/>
          <p:nvPr/>
        </p:nvSpPr>
        <p:spPr>
          <a:xfrm>
            <a:off x="2555776" y="1700808"/>
            <a:ext cx="288032" cy="2088232"/>
          </a:xfrm>
          <a:prstGeom prst="lef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692696"/>
            <a:ext cx="6085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探究一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计算机网络与现代社会生活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TextBox 14"/>
          <p:cNvSpPr txBox="1">
            <a:spLocks noChangeArrowheads="1"/>
          </p:cNvSpPr>
          <p:nvPr/>
        </p:nvSpPr>
        <p:spPr bwMode="auto">
          <a:xfrm>
            <a:off x="3419872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92696"/>
            <a:ext cx="4671626" cy="439248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836712"/>
            <a:ext cx="4248472" cy="417646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51520" y="5157192"/>
            <a:ext cx="85324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+mn-ea"/>
                <a:cs typeface="楷体_GB2312" panose="02010609030101010101" charset="-122"/>
              </a:rPr>
              <a:t>世界上第一台通用计算机于</a:t>
            </a:r>
            <a:r>
              <a:rPr lang="zh-CN" altLang="en-US" sz="2400" b="1" dirty="0" smtClean="0">
                <a:solidFill>
                  <a:srgbClr val="FF0000"/>
                </a:solidFill>
                <a:latin typeface="+mn-ea"/>
                <a:cs typeface="楷体_GB2312" panose="02010609030101010101" charset="-122"/>
              </a:rPr>
              <a:t>1946年</a:t>
            </a:r>
            <a:r>
              <a:rPr lang="zh-CN" altLang="en-US" sz="2400" b="1" dirty="0" smtClean="0">
                <a:latin typeface="+mn-ea"/>
                <a:cs typeface="楷体_GB2312" panose="02010609030101010101" charset="-122"/>
              </a:rPr>
              <a:t>在</a:t>
            </a:r>
            <a:r>
              <a:rPr lang="zh-CN" altLang="en-US" sz="2400" b="1" dirty="0" smtClean="0">
                <a:solidFill>
                  <a:srgbClr val="FF0000"/>
                </a:solidFill>
                <a:latin typeface="+mn-ea"/>
                <a:cs typeface="楷体_GB2312" panose="02010609030101010101" charset="-122"/>
              </a:rPr>
              <a:t>美国宾夕法尼亚大学</a:t>
            </a:r>
            <a:r>
              <a:rPr lang="zh-CN" altLang="en-US" sz="2400" b="1" dirty="0" smtClean="0">
                <a:latin typeface="+mn-ea"/>
                <a:cs typeface="楷体_GB2312" panose="02010609030101010101" charset="-122"/>
              </a:rPr>
              <a:t>诞生。占地170平方米，重达30吨，</a:t>
            </a:r>
            <a:r>
              <a:rPr lang="zh-CN" altLang="en-US" sz="2400" b="1" dirty="0" smtClean="0">
                <a:latin typeface="+mn-ea"/>
                <a:cs typeface="楷体_GB2312" panose="02010609030101010101" charset="-122"/>
                <a:sym typeface="+mn-ea"/>
              </a:rPr>
              <a:t>造价</a:t>
            </a:r>
            <a:r>
              <a:rPr lang="en-US" altLang="zh-CN" sz="2400" b="1" dirty="0" smtClean="0">
                <a:latin typeface="+mn-ea"/>
                <a:cs typeface="楷体_GB2312" panose="02010609030101010101" charset="-122"/>
                <a:sym typeface="+mn-ea"/>
              </a:rPr>
              <a:t>48</a:t>
            </a:r>
            <a:r>
              <a:rPr lang="zh-CN" altLang="en-US" sz="2400" b="1" dirty="0" smtClean="0">
                <a:latin typeface="+mn-ea"/>
                <a:cs typeface="楷体_GB2312" panose="02010609030101010101" charset="-122"/>
                <a:sym typeface="+mn-ea"/>
              </a:rPr>
              <a:t>万美元</a:t>
            </a:r>
            <a:r>
              <a:rPr lang="zh-CN" altLang="en-US" sz="2400" b="1" dirty="0" smtClean="0">
                <a:latin typeface="+mn-ea"/>
                <a:cs typeface="楷体_GB2312" panose="02010609030101010101" charset="-122"/>
              </a:rPr>
              <a:t>耗电功率约150千瓦，每秒钟可进行5000次运算。被美国国防部用来进行弹道计算。</a:t>
            </a:r>
            <a:endParaRPr lang="zh-CN" altLang="en-US" sz="2400" b="1" dirty="0">
              <a:latin typeface="+mn-ea"/>
              <a:cs typeface="楷体_GB2312" panose="02010609030101010101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0" y="332656"/>
            <a:ext cx="6085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探究一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计算机网络与现代社会生活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TextBox 14"/>
          <p:cNvSpPr txBox="1">
            <a:spLocks noChangeArrowheads="1"/>
          </p:cNvSpPr>
          <p:nvPr/>
        </p:nvSpPr>
        <p:spPr bwMode="auto">
          <a:xfrm>
            <a:off x="3995936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552" y="1700808"/>
            <a:ext cx="16289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宋体" pitchFamily="2" charset="-122"/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发展：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9512" y="836712"/>
            <a:ext cx="6085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探究一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计算机网络与现代社会生活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683568" y="2420888"/>
            <a:ext cx="77048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latin typeface="宋体" pitchFamily="2" charset="-122"/>
              </a:rPr>
              <a:t>20</a:t>
            </a:r>
            <a:r>
              <a:rPr lang="zh-CN" altLang="en-US" sz="2800" b="1" dirty="0" smtClean="0">
                <a:latin typeface="宋体" pitchFamily="2" charset="-122"/>
              </a:rPr>
              <a:t>世纪</a:t>
            </a:r>
            <a:r>
              <a:rPr lang="en-US" altLang="zh-CN" sz="2800" b="1" dirty="0" smtClean="0">
                <a:latin typeface="宋体" pitchFamily="2" charset="-122"/>
              </a:rPr>
              <a:t>90</a:t>
            </a:r>
            <a:r>
              <a:rPr lang="zh-CN" altLang="en-US" sz="2800" b="1" dirty="0" smtClean="0">
                <a:latin typeface="宋体" pitchFamily="2" charset="-122"/>
              </a:rPr>
              <a:t>年代以来，互联网在全球迅速普及，成为现代社会重要的基础设施，标志着人类社会开始进入</a:t>
            </a:r>
            <a:r>
              <a:rPr lang="en-US" altLang="zh-CN" sz="2800" b="1" dirty="0" smtClean="0"/>
              <a:t>“</a:t>
            </a:r>
            <a:r>
              <a:rPr lang="zh-CN" altLang="en-US" sz="2800" b="1" dirty="0" smtClean="0">
                <a:latin typeface="宋体" pitchFamily="2" charset="-122"/>
              </a:rPr>
              <a:t>信息时代</a:t>
            </a:r>
            <a:r>
              <a:rPr lang="en-US" altLang="zh-CN" sz="2800" b="1" dirty="0" smtClean="0"/>
              <a:t>”</a:t>
            </a:r>
            <a:r>
              <a:rPr lang="zh-CN" altLang="en-US" sz="2800" b="1" dirty="0" smtClean="0">
                <a:latin typeface="宋体" pitchFamily="2" charset="-122"/>
              </a:rPr>
              <a:t>。</a:t>
            </a:r>
            <a:endParaRPr lang="zh-CN" altLang="en-US" sz="2800" dirty="0"/>
          </a:p>
        </p:txBody>
      </p:sp>
      <p:sp>
        <p:nvSpPr>
          <p:cNvPr id="5" name="TextBox 14"/>
          <p:cNvSpPr txBox="1">
            <a:spLocks noChangeArrowheads="1"/>
          </p:cNvSpPr>
          <p:nvPr/>
        </p:nvSpPr>
        <p:spPr bwMode="auto">
          <a:xfrm>
            <a:off x="3419872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48680"/>
            <a:ext cx="6085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探究一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计算机网络与现代社会生活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14338" name="Picture 2" descr="http://p4.so.qhmsg.com/bdr/_240_/t01516994d045dea7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3810000" cy="3582145"/>
          </a:xfrm>
          <a:prstGeom prst="rect">
            <a:avLst/>
          </a:prstGeom>
          <a:noFill/>
        </p:spPr>
      </p:pic>
      <p:pic>
        <p:nvPicPr>
          <p:cNvPr id="14340" name="Picture 4" descr="http://p0.so.qhimgs1.com/bdr/_240_/t011f24f0f6c9aecdf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1124744"/>
            <a:ext cx="4320480" cy="3384376"/>
          </a:xfrm>
          <a:prstGeom prst="rect">
            <a:avLst/>
          </a:prstGeom>
          <a:noFill/>
        </p:spPr>
      </p:pic>
      <p:pic>
        <p:nvPicPr>
          <p:cNvPr id="14342" name="Picture 6" descr="http://p0.so.qhmsg.com/bdr/_240_/t0107dbc4b72a1d2be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4571999"/>
            <a:ext cx="5544616" cy="2286001"/>
          </a:xfrm>
          <a:prstGeom prst="rect">
            <a:avLst/>
          </a:prstGeom>
          <a:noFill/>
        </p:spPr>
      </p:pic>
      <p:sp>
        <p:nvSpPr>
          <p:cNvPr id="6" name="TextBox 14"/>
          <p:cNvSpPr txBox="1">
            <a:spLocks noChangeArrowheads="1"/>
          </p:cNvSpPr>
          <p:nvPr/>
        </p:nvSpPr>
        <p:spPr bwMode="auto">
          <a:xfrm>
            <a:off x="3419872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836712"/>
            <a:ext cx="6085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探究一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计算机网络与现代社会生活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3528" y="1628800"/>
            <a:ext cx="45143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+mj-ea"/>
              </a:rPr>
              <a:t>3.</a:t>
            </a:r>
            <a:r>
              <a:rPr lang="zh-CN" altLang="en-US" sz="2800" b="1" dirty="0" smtClean="0">
                <a:solidFill>
                  <a:srgbClr val="FF0000"/>
                </a:solidFill>
                <a:latin typeface="+mj-ea"/>
              </a:rPr>
              <a:t>对现代社会生活的影响：</a:t>
            </a:r>
            <a:endParaRPr lang="zh-CN" altLang="en-US" sz="2800" dirty="0"/>
          </a:p>
        </p:txBody>
      </p:sp>
      <p:sp>
        <p:nvSpPr>
          <p:cNvPr id="4" name="矩形 3"/>
          <p:cNvSpPr/>
          <p:nvPr/>
        </p:nvSpPr>
        <p:spPr>
          <a:xfrm>
            <a:off x="611560" y="2492896"/>
            <a:ext cx="79928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Calibri"/>
                <a:cs typeface="黑体" panose="02010600030101010101" pitchFamily="49" charset="-122"/>
              </a:rPr>
              <a:t>①</a:t>
            </a:r>
            <a:r>
              <a:rPr lang="zh-CN" altLang="en-US" sz="2800" b="1" dirty="0" smtClean="0">
                <a:latin typeface="+mn-ea"/>
                <a:cs typeface="黑体" panose="02010600030101010101" pitchFamily="49" charset="-122"/>
              </a:rPr>
              <a:t>计算机网络将世界各地联结成一个整体，创造了人类新的生活模式和文化观念。</a:t>
            </a:r>
            <a:endParaRPr lang="zh-CN" altLang="en-US" sz="2800" dirty="0"/>
          </a:p>
        </p:txBody>
      </p:sp>
      <p:sp>
        <p:nvSpPr>
          <p:cNvPr id="5" name="矩形 4"/>
          <p:cNvSpPr/>
          <p:nvPr/>
        </p:nvSpPr>
        <p:spPr>
          <a:xfrm>
            <a:off x="827584" y="4293096"/>
            <a:ext cx="79208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Calibri"/>
                <a:cs typeface="黑体" panose="02010600030101010101" pitchFamily="49" charset="-122"/>
              </a:rPr>
              <a:t>②</a:t>
            </a:r>
            <a:r>
              <a:rPr lang="zh-CN" altLang="en-US" sz="2800" b="1" dirty="0" smtClean="0">
                <a:latin typeface="+mn-ea"/>
                <a:cs typeface="黑体" panose="02010600030101010101" pitchFamily="49" charset="-122"/>
              </a:rPr>
              <a:t>网络不仅极大地拓展了人类的生活空间，还对人类经济活动产生了直接影响，推进了全球经济的一体化。</a:t>
            </a:r>
            <a:endParaRPr lang="zh-CN" altLang="en-US" sz="2800" dirty="0"/>
          </a:p>
        </p:txBody>
      </p:sp>
      <p:sp>
        <p:nvSpPr>
          <p:cNvPr id="6" name="TextBox 14"/>
          <p:cNvSpPr txBox="1">
            <a:spLocks noChangeArrowheads="1"/>
          </p:cNvSpPr>
          <p:nvPr/>
        </p:nvSpPr>
        <p:spPr bwMode="auto">
          <a:xfrm>
            <a:off x="3419872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3497" name="Group 217"/>
          <p:cNvGraphicFramePr>
            <a:graphicFrameLocks noGrp="1"/>
          </p:cNvGraphicFramePr>
          <p:nvPr>
            <p:ph type="tbl" idx="1"/>
          </p:nvPr>
        </p:nvGraphicFramePr>
        <p:xfrm>
          <a:off x="0" y="887506"/>
          <a:ext cx="8820469" cy="5825032"/>
        </p:xfrm>
        <a:graphic>
          <a:graphicData uri="http://schemas.openxmlformats.org/drawingml/2006/table">
            <a:tbl>
              <a:tblPr/>
              <a:tblGrid>
                <a:gridCol w="782211"/>
                <a:gridCol w="1022185"/>
                <a:gridCol w="1067981"/>
                <a:gridCol w="1080805"/>
                <a:gridCol w="1842954"/>
                <a:gridCol w="778456"/>
                <a:gridCol w="1122940"/>
                <a:gridCol w="1122937"/>
              </a:tblGrid>
              <a:tr h="7797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次数</a:t>
                      </a: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时间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主要</a:t>
                      </a: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标志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发明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影响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启示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共同影响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应对措施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389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     工业革命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18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世纪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60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年代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蒸汽机的广泛使用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火车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轮船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生产力迅速发展大机器生产代替工场手工业，西方先进东方落后的局面形成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科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技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是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第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一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生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产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力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促进了生产力的迅速发展，推动了世界历史的进步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实施科教兴国战略，大力发展科技教育。鼓励科技创新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894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第二次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工业革命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19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世纪</a:t>
                      </a: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70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年代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电力的广泛使用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碳丝灯泡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汽车飞机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电报电话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生产力迅速发展，垄断组织形成。进入帝国主义阶段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5275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第三次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科技革命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20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世纪</a:t>
                      </a: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4</a:t>
                      </a: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50</a:t>
                      </a:r>
                      <a:endParaRPr kumimoji="0" lang="en-US" altLang="zh-CN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年代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电子计算机的广泛使用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电脑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航天飞机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克隆技术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57250" algn="l"/>
                        </a:tabLst>
                      </a:pPr>
                      <a:r>
                        <a:rPr kumimoji="0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推动了社会生产力的空前发展和世界经济格局的多极化</a:t>
                      </a:r>
                      <a:endParaRPr kumimoji="0" lang="zh-CN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14"/>
          <p:cNvSpPr txBox="1">
            <a:spLocks noChangeArrowheads="1"/>
          </p:cNvSpPr>
          <p:nvPr/>
        </p:nvSpPr>
        <p:spPr bwMode="auto">
          <a:xfrm>
            <a:off x="2483768" y="332656"/>
            <a:ext cx="38884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三次科技革命的比较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836712"/>
            <a:ext cx="41072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探究二    </a:t>
            </a:r>
            <a:r>
              <a:rPr lang="zh-CN" altLang="zh-CN" sz="2800" b="1" dirty="0" smtClean="0">
                <a:solidFill>
                  <a:srgbClr val="FF0000"/>
                </a:solidFill>
              </a:rPr>
              <a:t>妇女地位的提高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12290" name="Picture 2" descr="http://p5.so.qhimgs1.com/bdr/_240_/t013d10902d7b4d9bf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204864"/>
            <a:ext cx="3903340" cy="3006081"/>
          </a:xfrm>
          <a:prstGeom prst="rect">
            <a:avLst/>
          </a:prstGeom>
          <a:noFill/>
        </p:spPr>
      </p:pic>
      <p:pic>
        <p:nvPicPr>
          <p:cNvPr id="12292" name="Picture 4" descr="http://p2.so.qhimgs1.com/bdr/_240_/t01152a7f7f9d262a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276872"/>
            <a:ext cx="4104456" cy="2862065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5292080" y="5517232"/>
            <a:ext cx="30700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德国总理：默克尔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23528" y="5589240"/>
            <a:ext cx="35157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英国首相：</a:t>
            </a:r>
            <a:r>
              <a:rPr lang="zh-CN" altLang="en-US" sz="2800" b="1" dirty="0" smtClean="0"/>
              <a:t>特雷莎</a:t>
            </a:r>
            <a:r>
              <a:rPr lang="en-US" altLang="zh-CN" sz="2800" b="1" dirty="0" smtClean="0"/>
              <a:t>·</a:t>
            </a:r>
            <a:r>
              <a:rPr lang="zh-CN" altLang="en-US" sz="2800" b="1" dirty="0" smtClean="0"/>
              <a:t>梅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Box 14"/>
          <p:cNvSpPr txBox="1">
            <a:spLocks noChangeArrowheads="1"/>
          </p:cNvSpPr>
          <p:nvPr/>
        </p:nvSpPr>
        <p:spPr bwMode="auto">
          <a:xfrm>
            <a:off x="3419872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836712"/>
            <a:ext cx="41072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探究二    </a:t>
            </a:r>
            <a:r>
              <a:rPr lang="zh-CN" altLang="zh-CN" sz="2800" b="1" dirty="0" smtClean="0">
                <a:solidFill>
                  <a:srgbClr val="FF0000"/>
                </a:solidFill>
              </a:rPr>
              <a:t>妇女地位的提高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95536" y="1628800"/>
            <a:ext cx="22669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提高过程：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2564904"/>
            <a:ext cx="37946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Calibri"/>
              </a:rPr>
              <a:t>①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</a:rPr>
              <a:t>19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</a:rPr>
              <a:t>世纪末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</a:rPr>
              <a:t>20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</a:rPr>
              <a:t>世纪初：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55976" y="2492896"/>
            <a:ext cx="41764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西方资本主义国家的妇女开始获得选举权；</a:t>
            </a:r>
            <a:endParaRPr lang="zh-CN" altLang="en-US" sz="2800" dirty="0"/>
          </a:p>
        </p:txBody>
      </p:sp>
      <p:sp>
        <p:nvSpPr>
          <p:cNvPr id="6" name="矩形 5"/>
          <p:cNvSpPr/>
          <p:nvPr/>
        </p:nvSpPr>
        <p:spPr>
          <a:xfrm>
            <a:off x="0" y="4005064"/>
            <a:ext cx="37930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Calibri"/>
              </a:rPr>
              <a:t>②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</a:rPr>
              <a:t>20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</a:rPr>
              <a:t>世纪六七十年代：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915816" y="4797152"/>
            <a:ext cx="5400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随着妇女解放运动的发展，欧美发达国家妇女的独立意识增强。妇女的地位有了明显的提高</a:t>
            </a:r>
            <a:endParaRPr lang="zh-CN" altLang="en-US" sz="2800" dirty="0"/>
          </a:p>
        </p:txBody>
      </p:sp>
      <p:sp>
        <p:nvSpPr>
          <p:cNvPr id="8" name="TextBox 14"/>
          <p:cNvSpPr txBox="1">
            <a:spLocks noChangeArrowheads="1"/>
          </p:cNvSpPr>
          <p:nvPr/>
        </p:nvSpPr>
        <p:spPr bwMode="auto">
          <a:xfrm>
            <a:off x="3419872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836712"/>
            <a:ext cx="41072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探究二    </a:t>
            </a:r>
            <a:r>
              <a:rPr lang="zh-CN" altLang="zh-CN" sz="2800" b="1" dirty="0" smtClean="0">
                <a:solidFill>
                  <a:srgbClr val="FF0000"/>
                </a:solidFill>
              </a:rPr>
              <a:t>妇女地位的提高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539552" y="2492896"/>
            <a:ext cx="79208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Calibri"/>
              </a:rPr>
              <a:t>①</a:t>
            </a:r>
            <a:r>
              <a:rPr lang="zh-CN" altLang="en-US" sz="2800" b="1" dirty="0" smtClean="0">
                <a:latin typeface="+mn-ea"/>
              </a:rPr>
              <a:t>今天，全世界绝大多数的国家和地区的妇女都有了选举权。</a:t>
            </a:r>
            <a:endParaRPr lang="zh-CN" altLang="en-US" sz="2800" dirty="0"/>
          </a:p>
        </p:txBody>
      </p:sp>
      <p:sp>
        <p:nvSpPr>
          <p:cNvPr id="4" name="矩形 3"/>
          <p:cNvSpPr/>
          <p:nvPr/>
        </p:nvSpPr>
        <p:spPr>
          <a:xfrm>
            <a:off x="395536" y="4077072"/>
            <a:ext cx="82089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Calibri"/>
              </a:rPr>
              <a:t>②</a:t>
            </a:r>
            <a:r>
              <a:rPr lang="zh-CN" altLang="zh-CN" sz="2800" b="1" dirty="0" smtClean="0"/>
              <a:t>随着受教育程度的提升，妇女获得了更多的知识和技能，她们摆脱家庭束缚</a:t>
            </a:r>
            <a:r>
              <a:rPr lang="en-US" altLang="zh-CN" sz="2800" b="1" dirty="0" smtClean="0"/>
              <a:t> </a:t>
            </a:r>
            <a:r>
              <a:rPr lang="zh-CN" altLang="en-US" sz="2800" b="1" dirty="0" smtClean="0"/>
              <a:t>，</a:t>
            </a:r>
            <a:r>
              <a:rPr lang="zh-CN" altLang="zh-CN" sz="2800" b="1" dirty="0" smtClean="0"/>
              <a:t>参加社会</a:t>
            </a:r>
            <a:r>
              <a:rPr lang="zh-CN" altLang="en-US" sz="2800" b="1" dirty="0" smtClean="0"/>
              <a:t>工作</a:t>
            </a:r>
            <a:r>
              <a:rPr lang="zh-CN" altLang="zh-CN" sz="2800" b="1" dirty="0" smtClean="0"/>
              <a:t>，涌现出不少杰出的女性。</a:t>
            </a:r>
            <a:endParaRPr lang="zh-CN" altLang="en-US" sz="2800" dirty="0"/>
          </a:p>
        </p:txBody>
      </p:sp>
      <p:sp>
        <p:nvSpPr>
          <p:cNvPr id="5" name="矩形 4"/>
          <p:cNvSpPr/>
          <p:nvPr/>
        </p:nvSpPr>
        <p:spPr>
          <a:xfrm>
            <a:off x="395536" y="1628800"/>
            <a:ext cx="22669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提高表现：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TextBox 14"/>
          <p:cNvSpPr txBox="1">
            <a:spLocks noChangeArrowheads="1"/>
          </p:cNvSpPr>
          <p:nvPr/>
        </p:nvSpPr>
        <p:spPr bwMode="auto">
          <a:xfrm>
            <a:off x="3419872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836712"/>
            <a:ext cx="41072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探究二    </a:t>
            </a:r>
            <a:r>
              <a:rPr lang="zh-CN" altLang="zh-CN" sz="2800" b="1" dirty="0" smtClean="0">
                <a:solidFill>
                  <a:srgbClr val="FF0000"/>
                </a:solidFill>
              </a:rPr>
              <a:t>妇女地位的提高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95536" y="1628800"/>
            <a:ext cx="15456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3.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局限：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2636912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Calibri"/>
              </a:rPr>
              <a:t>①</a:t>
            </a:r>
            <a:r>
              <a:rPr lang="zh-CN" altLang="en-US" sz="2800" b="1" dirty="0" smtClean="0"/>
              <a:t>原因：</a:t>
            </a:r>
            <a:endParaRPr lang="zh-CN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491880" y="2420888"/>
            <a:ext cx="51125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受历史、文化传统等诸多因素的影响。</a:t>
            </a:r>
            <a:endParaRPr lang="zh-CN" alt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39552" y="4149080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Calibri"/>
              </a:rPr>
              <a:t>②</a:t>
            </a:r>
            <a:r>
              <a:rPr lang="zh-CN" altLang="en-US" sz="2800" b="1" dirty="0" smtClean="0"/>
              <a:t>表现：</a:t>
            </a:r>
            <a:endParaRPr lang="zh-CN" alt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275856" y="3717032"/>
            <a:ext cx="51125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妇女在许多方面还没有取得与男子完全平等的权利。</a:t>
            </a:r>
            <a:endParaRPr lang="zh-CN" altLang="en-US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67544" y="5589240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Calibri"/>
              </a:rPr>
              <a:t>③</a:t>
            </a:r>
            <a:r>
              <a:rPr lang="zh-CN" altLang="en-US" sz="2800" b="1" dirty="0" smtClean="0"/>
              <a:t>措施：</a:t>
            </a:r>
            <a:endParaRPr lang="zh-CN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491880" y="5229200"/>
            <a:ext cx="52200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1979</a:t>
            </a:r>
            <a:r>
              <a:rPr lang="zh-CN" altLang="en-US" sz="2800" b="1" dirty="0" smtClean="0"/>
              <a:t>年，联合国大会通过了</a:t>
            </a:r>
            <a:r>
              <a:rPr lang="en-US" altLang="zh-CN" sz="2800" b="1" dirty="0" smtClean="0"/>
              <a:t>《</a:t>
            </a:r>
            <a:r>
              <a:rPr lang="zh-CN" altLang="en-US" sz="2800" b="1" dirty="0" smtClean="0"/>
              <a:t>消除对妇女一切形式歧视公约</a:t>
            </a:r>
            <a:r>
              <a:rPr lang="en-US" altLang="zh-CN" sz="2800" b="1" dirty="0" smtClean="0"/>
              <a:t>》</a:t>
            </a:r>
            <a:endParaRPr lang="zh-CN" altLang="en-US" sz="2800" b="1" dirty="0"/>
          </a:p>
        </p:txBody>
      </p:sp>
      <p:sp>
        <p:nvSpPr>
          <p:cNvPr id="10" name="TextBox 14"/>
          <p:cNvSpPr txBox="1">
            <a:spLocks noChangeArrowheads="1"/>
          </p:cNvSpPr>
          <p:nvPr/>
        </p:nvSpPr>
        <p:spPr bwMode="auto">
          <a:xfrm>
            <a:off x="3419872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836712"/>
            <a:ext cx="41184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探究三    生态与人口问题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23528" y="2132856"/>
            <a:ext cx="8496944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800" b="1" dirty="0" smtClean="0">
                <a:latin typeface="Calibri"/>
                <a:ea typeface="黑体" panose="02010609060101010101" pitchFamily="49" charset="-122"/>
              </a:rPr>
              <a:t>①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人类使用煤炭、石油等矿物燃料，排放了大量的二氧化碳，产生了温室效应，导致全球气候变暖、冰川融化、海平面上升。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8194" name="Picture 2" descr="http://p1.so.qhimgs1.com/bdr/_240_/t01a08ec563ed64000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77072"/>
            <a:ext cx="3816424" cy="2448272"/>
          </a:xfrm>
          <a:prstGeom prst="rect">
            <a:avLst/>
          </a:prstGeom>
          <a:noFill/>
        </p:spPr>
      </p:pic>
      <p:sp>
        <p:nvSpPr>
          <p:cNvPr id="7" name="矩形 6"/>
          <p:cNvSpPr/>
          <p:nvPr/>
        </p:nvSpPr>
        <p:spPr>
          <a:xfrm>
            <a:off x="611560" y="1484784"/>
            <a:ext cx="19062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生态问题</a:t>
            </a:r>
            <a:endParaRPr lang="zh-CN" altLang="en-US" sz="2800" dirty="0"/>
          </a:p>
        </p:txBody>
      </p:sp>
      <p:pic>
        <p:nvPicPr>
          <p:cNvPr id="8196" name="Picture 4" descr="http://p1.so.qhimgs1.com/bdr/_240_/t0113e6827a11ec44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005064"/>
            <a:ext cx="3816424" cy="2376264"/>
          </a:xfrm>
          <a:prstGeom prst="rect">
            <a:avLst/>
          </a:prstGeom>
          <a:noFill/>
        </p:spPr>
      </p:pic>
      <p:sp>
        <p:nvSpPr>
          <p:cNvPr id="8" name="TextBox 14"/>
          <p:cNvSpPr txBox="1">
            <a:spLocks noChangeArrowheads="1"/>
          </p:cNvSpPr>
          <p:nvPr/>
        </p:nvSpPr>
        <p:spPr bwMode="auto">
          <a:xfrm>
            <a:off x="3419872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99592" y="2060848"/>
            <a:ext cx="7776864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800" dirty="0" smtClean="0">
                <a:latin typeface="Calibri"/>
                <a:ea typeface="黑体" panose="02010609060101010101" pitchFamily="49" charset="-122"/>
              </a:rPr>
              <a:t>②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大气中的 臭氧层可以吸收太阳紫外线 ，保护地球生命，但化学污染破坏了臭氧层，直接威胁到人类的生存。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9512" y="836712"/>
            <a:ext cx="41184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探究三    生态与人口问题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611560" y="1484784"/>
            <a:ext cx="19062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生态问题</a:t>
            </a:r>
            <a:endParaRPr lang="zh-CN" altLang="en-US" sz="2800" dirty="0"/>
          </a:p>
        </p:txBody>
      </p:sp>
      <p:pic>
        <p:nvPicPr>
          <p:cNvPr id="7170" name="Picture 2" descr="http://p2.so.qhimgs1.com/bdr/_240_/t012f70fbbc41cc937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933056"/>
            <a:ext cx="3096344" cy="2592288"/>
          </a:xfrm>
          <a:prstGeom prst="rect">
            <a:avLst/>
          </a:prstGeom>
          <a:noFill/>
        </p:spPr>
      </p:pic>
      <p:pic>
        <p:nvPicPr>
          <p:cNvPr id="7172" name="Picture 4" descr="http://p1.so.qhmsg.com/bdr/_240_/t01d7cb3fb68bd3ac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3933056"/>
            <a:ext cx="4032448" cy="2592288"/>
          </a:xfrm>
          <a:prstGeom prst="rect">
            <a:avLst/>
          </a:prstGeom>
          <a:noFill/>
        </p:spPr>
      </p:pic>
      <p:sp>
        <p:nvSpPr>
          <p:cNvPr id="7" name="TextBox 14"/>
          <p:cNvSpPr txBox="1">
            <a:spLocks noChangeArrowheads="1"/>
          </p:cNvSpPr>
          <p:nvPr/>
        </p:nvSpPr>
        <p:spPr bwMode="auto">
          <a:xfrm>
            <a:off x="3419872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9512" y="836712"/>
            <a:ext cx="41184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探究三    生态与人口问题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11560" y="1484784"/>
            <a:ext cx="19062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生态问题</a:t>
            </a:r>
            <a:endParaRPr lang="zh-CN" altLang="en-US" sz="2800" dirty="0"/>
          </a:p>
        </p:txBody>
      </p:sp>
      <p:sp>
        <p:nvSpPr>
          <p:cNvPr id="6" name="矩形 5"/>
          <p:cNvSpPr/>
          <p:nvPr/>
        </p:nvSpPr>
        <p:spPr>
          <a:xfrm>
            <a:off x="467544" y="2348880"/>
            <a:ext cx="8424936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800" b="1" dirty="0" smtClean="0">
                <a:latin typeface="Calibri"/>
                <a:ea typeface="黑体" panose="02010609060101010101" pitchFamily="49" charset="-122"/>
              </a:rPr>
              <a:t>③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污染和浪费也使有限的淡水资源面临短缺危机。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146" name="Picture 2" descr="http://p3.so.qhmsg.com/bdr/_240_/t0148bed04a2e8f35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573016"/>
            <a:ext cx="3384376" cy="2718049"/>
          </a:xfrm>
          <a:prstGeom prst="rect">
            <a:avLst/>
          </a:prstGeom>
          <a:noFill/>
        </p:spPr>
      </p:pic>
      <p:pic>
        <p:nvPicPr>
          <p:cNvPr id="6148" name="Picture 4" descr="http://p0.so.qhimgs1.com/bdr/_240_/t01a090626dcb3182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501008"/>
            <a:ext cx="4032448" cy="2880320"/>
          </a:xfrm>
          <a:prstGeom prst="rect">
            <a:avLst/>
          </a:prstGeom>
          <a:noFill/>
        </p:spPr>
      </p:pic>
      <p:sp>
        <p:nvSpPr>
          <p:cNvPr id="7" name="TextBox 14"/>
          <p:cNvSpPr txBox="1">
            <a:spLocks noChangeArrowheads="1"/>
          </p:cNvSpPr>
          <p:nvPr/>
        </p:nvSpPr>
        <p:spPr bwMode="auto">
          <a:xfrm>
            <a:off x="3419872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836712"/>
            <a:ext cx="41184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探究三    生态与人口问题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611560" y="1484784"/>
            <a:ext cx="19062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生态问题</a:t>
            </a:r>
            <a:endParaRPr lang="zh-CN" altLang="en-US" sz="2800" dirty="0"/>
          </a:p>
        </p:txBody>
      </p:sp>
      <p:sp>
        <p:nvSpPr>
          <p:cNvPr id="4" name="矩形 3"/>
          <p:cNvSpPr/>
          <p:nvPr/>
        </p:nvSpPr>
        <p:spPr>
          <a:xfrm>
            <a:off x="539552" y="2060848"/>
            <a:ext cx="7992888" cy="1574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800" b="1" dirty="0" smtClean="0">
                <a:latin typeface="Calibri"/>
                <a:ea typeface="黑体" panose="02010609060101010101" pitchFamily="49" charset="-122"/>
              </a:rPr>
              <a:t>④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在干旱和半干旱地区，土地荒漠化越来越严重。对森林资源的乱砍滥伐，导致热带雨林大片消失，直接影响到全球的生态平衡。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" name="Picture 2" descr="http://p0.so.qhimgs1.com/bdr/_240_/t0102c5ef1f59572e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3717032"/>
            <a:ext cx="5969000" cy="314096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Box 14"/>
          <p:cNvSpPr txBox="1">
            <a:spLocks noChangeArrowheads="1"/>
          </p:cNvSpPr>
          <p:nvPr/>
        </p:nvSpPr>
        <p:spPr bwMode="auto">
          <a:xfrm>
            <a:off x="3419872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9512" y="836712"/>
            <a:ext cx="41184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探究三    生态与人口问题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539552" y="1628800"/>
            <a:ext cx="23503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宋体" pitchFamily="2" charset="-122"/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人口问题：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TextBox 14"/>
          <p:cNvSpPr txBox="1">
            <a:spLocks noChangeArrowheads="1"/>
          </p:cNvSpPr>
          <p:nvPr/>
        </p:nvSpPr>
        <p:spPr bwMode="auto">
          <a:xfrm>
            <a:off x="3419872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3212976"/>
            <a:ext cx="20162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Calibri"/>
              </a:rPr>
              <a:t>①</a:t>
            </a:r>
            <a:r>
              <a:rPr lang="zh-CN" altLang="en-US" sz="2800" b="1" dirty="0" smtClean="0"/>
              <a:t>世界人口增长情况：</a:t>
            </a:r>
            <a:endParaRPr lang="zh-CN" altLang="en-US" sz="2800" b="1" dirty="0"/>
          </a:p>
        </p:txBody>
      </p:sp>
      <p:sp>
        <p:nvSpPr>
          <p:cNvPr id="8" name="左大括号 7"/>
          <p:cNvSpPr/>
          <p:nvPr/>
        </p:nvSpPr>
        <p:spPr>
          <a:xfrm>
            <a:off x="2411760" y="2708920"/>
            <a:ext cx="720080" cy="2088232"/>
          </a:xfrm>
          <a:prstGeom prst="lef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203848" y="2204864"/>
            <a:ext cx="5112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1950</a:t>
            </a:r>
            <a:r>
              <a:rPr lang="zh-CN" altLang="en-US" sz="2800" b="1" dirty="0" smtClean="0"/>
              <a:t>年，世界人口为</a:t>
            </a:r>
            <a:r>
              <a:rPr lang="en-US" altLang="zh-CN" sz="2800" b="1" dirty="0" smtClean="0"/>
              <a:t>25</a:t>
            </a:r>
            <a:r>
              <a:rPr lang="zh-CN" altLang="en-US" sz="2800" b="1" dirty="0" smtClean="0"/>
              <a:t>亿；</a:t>
            </a:r>
            <a:endParaRPr lang="zh-CN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275856" y="3501008"/>
            <a:ext cx="5220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1987</a:t>
            </a:r>
            <a:r>
              <a:rPr lang="zh-CN" altLang="en-US" sz="2800" b="1" dirty="0" smtClean="0"/>
              <a:t>年，世界人口突破</a:t>
            </a:r>
            <a:r>
              <a:rPr lang="en-US" altLang="zh-CN" sz="2800" b="1" dirty="0" smtClean="0"/>
              <a:t>50</a:t>
            </a:r>
            <a:r>
              <a:rPr lang="zh-CN" altLang="en-US" sz="2800" b="1" dirty="0" smtClean="0"/>
              <a:t>亿；</a:t>
            </a:r>
            <a:endParaRPr lang="zh-CN" alt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275856" y="4437112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2011</a:t>
            </a:r>
            <a:r>
              <a:rPr lang="zh-CN" altLang="en-US" sz="2800" b="1" dirty="0" smtClean="0"/>
              <a:t>年，世界人口达到</a:t>
            </a:r>
            <a:r>
              <a:rPr lang="en-US" altLang="zh-CN" sz="2800" b="1" dirty="0" smtClean="0"/>
              <a:t>70</a:t>
            </a:r>
            <a:r>
              <a:rPr lang="zh-CN" altLang="en-US" sz="2800" b="1" dirty="0" smtClean="0"/>
              <a:t>亿。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836712"/>
            <a:ext cx="41184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探究三    生态与人口问题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539552" y="1628800"/>
            <a:ext cx="23503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宋体" pitchFamily="2" charset="-122"/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人口问题：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TextBox 14"/>
          <p:cNvSpPr txBox="1">
            <a:spLocks noChangeArrowheads="1"/>
          </p:cNvSpPr>
          <p:nvPr/>
        </p:nvSpPr>
        <p:spPr bwMode="auto">
          <a:xfrm>
            <a:off x="3419872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2852936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Calibri"/>
              </a:rPr>
              <a:t>②</a:t>
            </a:r>
            <a:r>
              <a:rPr lang="zh-CN" altLang="en-US" sz="2800" b="1" dirty="0" smtClean="0"/>
              <a:t>世界人口日：</a:t>
            </a:r>
            <a:endParaRPr lang="zh-CN" alt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932040" y="2204864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每年的</a:t>
            </a:r>
            <a:r>
              <a:rPr lang="en-US" altLang="zh-CN" sz="2800" b="1" dirty="0" smtClean="0"/>
              <a:t>7</a:t>
            </a:r>
            <a:r>
              <a:rPr lang="zh-CN" altLang="en-US" sz="2800" b="1" dirty="0" smtClean="0"/>
              <a:t>月</a:t>
            </a:r>
            <a:r>
              <a:rPr lang="en-US" altLang="zh-CN" sz="2800" b="1" dirty="0" smtClean="0"/>
              <a:t>11</a:t>
            </a:r>
            <a:r>
              <a:rPr lang="zh-CN" altLang="en-US" sz="2800" b="1" dirty="0" smtClean="0"/>
              <a:t>日</a:t>
            </a:r>
            <a:endParaRPr lang="zh-CN" alt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067944" y="4653136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提高人们对人口问题的重视</a:t>
            </a:r>
            <a:endParaRPr lang="zh-CN" altLang="en-US" sz="2800" b="1" dirty="0"/>
          </a:p>
        </p:txBody>
      </p:sp>
      <p:sp>
        <p:nvSpPr>
          <p:cNvPr id="8" name="左大括号 7"/>
          <p:cNvSpPr/>
          <p:nvPr/>
        </p:nvSpPr>
        <p:spPr>
          <a:xfrm>
            <a:off x="2987824" y="2204864"/>
            <a:ext cx="720080" cy="2088232"/>
          </a:xfrm>
          <a:prstGeom prst="lef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635896" y="2204864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时间：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07904" y="3933056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目的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: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836712"/>
            <a:ext cx="41184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探究三    生态与人口问题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539552" y="1628800"/>
            <a:ext cx="23503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宋体" pitchFamily="2" charset="-122"/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人口问题：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TextBox 14"/>
          <p:cNvSpPr txBox="1">
            <a:spLocks noChangeArrowheads="1"/>
          </p:cNvSpPr>
          <p:nvPr/>
        </p:nvSpPr>
        <p:spPr bwMode="auto">
          <a:xfrm>
            <a:off x="3419872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140968"/>
            <a:ext cx="24117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Calibri"/>
              </a:rPr>
              <a:t>③</a:t>
            </a:r>
            <a:r>
              <a:rPr lang="zh-CN" altLang="en-US" sz="2800" b="1" dirty="0" smtClean="0"/>
              <a:t>人口增长过快带来的问题：</a:t>
            </a:r>
            <a:endParaRPr lang="zh-CN" altLang="en-US" sz="2800" b="1" dirty="0"/>
          </a:p>
        </p:txBody>
      </p:sp>
      <p:sp>
        <p:nvSpPr>
          <p:cNvPr id="6" name="矩形 5"/>
          <p:cNvSpPr/>
          <p:nvPr/>
        </p:nvSpPr>
        <p:spPr>
          <a:xfrm>
            <a:off x="3851920" y="1484784"/>
            <a:ext cx="4968552" cy="9198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 smtClean="0">
                <a:latin typeface="+mn-ea"/>
              </a:rPr>
              <a:t>人口过快增长带来了巨大的环境压力，世界粮食问题日益尖锐。</a:t>
            </a:r>
            <a:endParaRPr lang="zh-CN" altLang="en-US" sz="2400" b="1" dirty="0">
              <a:latin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923928" y="2636912"/>
            <a:ext cx="4572000" cy="91986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 smtClean="0">
                <a:latin typeface="+mn-ea"/>
              </a:rPr>
              <a:t>在教育、就业、住房、社会保障等方面，也构成了新的挑战。</a:t>
            </a:r>
            <a:endParaRPr lang="zh-CN" altLang="en-US" sz="2400" b="1" dirty="0">
              <a:latin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851920" y="371703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400" b="1" dirty="0" smtClean="0">
                <a:latin typeface="+mn-ea"/>
              </a:rPr>
              <a:t>由于发展程度不同，不同国家人口的生存质量存在着巨大的差距。</a:t>
            </a:r>
            <a:endParaRPr lang="zh-CN" altLang="en-US" sz="2400" dirty="0"/>
          </a:p>
        </p:txBody>
      </p:sp>
      <p:sp>
        <p:nvSpPr>
          <p:cNvPr id="9" name="矩形 8"/>
          <p:cNvSpPr/>
          <p:nvPr/>
        </p:nvSpPr>
        <p:spPr>
          <a:xfrm>
            <a:off x="3851920" y="458112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400" b="1" dirty="0" smtClean="0">
                <a:latin typeface="+mn-ea"/>
              </a:rPr>
              <a:t>在不少发展中国家，人们的卫生和健康状况难以迅速改善。</a:t>
            </a:r>
            <a:endParaRPr lang="zh-CN" altLang="en-US" sz="2400" dirty="0"/>
          </a:p>
        </p:txBody>
      </p:sp>
      <p:sp>
        <p:nvSpPr>
          <p:cNvPr id="10" name="矩形 9"/>
          <p:cNvSpPr/>
          <p:nvPr/>
        </p:nvSpPr>
        <p:spPr>
          <a:xfrm>
            <a:off x="3851920" y="5805264"/>
            <a:ext cx="52920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+mn-ea"/>
              </a:rPr>
              <a:t>耕地和水资源的缺乏，加上自然灾害的影响，经常导致普遍的饥饿。</a:t>
            </a:r>
            <a:endParaRPr lang="zh-CN" altLang="en-US" sz="2400" dirty="0"/>
          </a:p>
        </p:txBody>
      </p:sp>
      <p:sp>
        <p:nvSpPr>
          <p:cNvPr id="11" name="左大括号 10"/>
          <p:cNvSpPr/>
          <p:nvPr/>
        </p:nvSpPr>
        <p:spPr>
          <a:xfrm>
            <a:off x="2411760" y="2204864"/>
            <a:ext cx="936104" cy="4032448"/>
          </a:xfrm>
          <a:prstGeom prst="lef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4"/>
          <p:cNvSpPr txBox="1">
            <a:spLocks noChangeArrowheads="1"/>
          </p:cNvSpPr>
          <p:nvPr/>
        </p:nvSpPr>
        <p:spPr bwMode="auto">
          <a:xfrm>
            <a:off x="3419872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484784"/>
            <a:ext cx="3995936" cy="4032448"/>
          </a:xfrm>
          <a:prstGeom prst="rect">
            <a:avLst/>
          </a:prstGeom>
        </p:spPr>
      </p:pic>
      <p:sp>
        <p:nvSpPr>
          <p:cNvPr id="6" name="文本框 40964"/>
          <p:cNvSpPr txBox="1"/>
          <p:nvPr/>
        </p:nvSpPr>
        <p:spPr>
          <a:xfrm>
            <a:off x="899592" y="5805264"/>
            <a:ext cx="1800200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85800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交通拥堵</a:t>
            </a:r>
          </a:p>
        </p:txBody>
      </p:sp>
      <p:sp>
        <p:nvSpPr>
          <p:cNvPr id="8" name="文本框 40964"/>
          <p:cNvSpPr txBox="1"/>
          <p:nvPr/>
        </p:nvSpPr>
        <p:spPr>
          <a:xfrm>
            <a:off x="5292080" y="5949280"/>
            <a:ext cx="2774315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85800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住房拥挤</a:t>
            </a:r>
          </a:p>
        </p:txBody>
      </p:sp>
      <p:pic>
        <p:nvPicPr>
          <p:cNvPr id="2050" name="Picture 2" descr="http://p4.so.qhmsg.com/bdr/_240_/t01b50f87a9e1d518c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628800"/>
            <a:ext cx="4644008" cy="4032448"/>
          </a:xfrm>
          <a:prstGeom prst="rect">
            <a:avLst/>
          </a:prstGeom>
          <a:noFill/>
        </p:spPr>
      </p:pic>
      <p:sp>
        <p:nvSpPr>
          <p:cNvPr id="10" name="矩形 9"/>
          <p:cNvSpPr/>
          <p:nvPr/>
        </p:nvSpPr>
        <p:spPr>
          <a:xfrm>
            <a:off x="179512" y="836712"/>
            <a:ext cx="41184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探究三    生态与人口问题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4"/>
          <p:cNvSpPr txBox="1">
            <a:spLocks noChangeArrowheads="1"/>
          </p:cNvSpPr>
          <p:nvPr/>
        </p:nvSpPr>
        <p:spPr bwMode="auto">
          <a:xfrm>
            <a:off x="3419872" y="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文本框 43012"/>
          <p:cNvSpPr txBox="1"/>
          <p:nvPr/>
        </p:nvSpPr>
        <p:spPr>
          <a:xfrm>
            <a:off x="2843808" y="5949280"/>
            <a:ext cx="2296795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85800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就业困难</a:t>
            </a:r>
          </a:p>
        </p:txBody>
      </p:sp>
      <p:pic>
        <p:nvPicPr>
          <p:cNvPr id="1026" name="Picture 2" descr="http://p5.so.qhimgs1.com/bdr/_240_/t012e0b55b7e15f9ac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72816"/>
            <a:ext cx="4067944" cy="3960440"/>
          </a:xfrm>
          <a:prstGeom prst="rect">
            <a:avLst/>
          </a:prstGeom>
          <a:noFill/>
        </p:spPr>
      </p:pic>
      <p:pic>
        <p:nvPicPr>
          <p:cNvPr id="1028" name="Picture 4" descr="http://p2.so.qhmsg.com/bdr/_240_/t0156fbc604f3b738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628800"/>
            <a:ext cx="4536504" cy="4248472"/>
          </a:xfrm>
          <a:prstGeom prst="rect">
            <a:avLst/>
          </a:prstGeom>
          <a:noFill/>
        </p:spPr>
      </p:pic>
      <p:sp>
        <p:nvSpPr>
          <p:cNvPr id="8" name="矩形 7"/>
          <p:cNvSpPr/>
          <p:nvPr/>
        </p:nvSpPr>
        <p:spPr>
          <a:xfrm>
            <a:off x="179512" y="836712"/>
            <a:ext cx="41184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探究三    生态与人口问题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9940"/>
          <p:cNvSpPr txBox="1"/>
          <p:nvPr/>
        </p:nvSpPr>
        <p:spPr>
          <a:xfrm>
            <a:off x="2771800" y="5805264"/>
            <a:ext cx="2342515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85800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饥饿贫穷</a:t>
            </a:r>
          </a:p>
        </p:txBody>
      </p:sp>
      <p:pic>
        <p:nvPicPr>
          <p:cNvPr id="37890" name="Picture 2" descr="http://p0.so.qhmsg.com/bdr/_240_/t01efc7d892c5db79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1340768"/>
            <a:ext cx="4644008" cy="4176464"/>
          </a:xfrm>
          <a:prstGeom prst="rect">
            <a:avLst/>
          </a:prstGeom>
          <a:noFill/>
        </p:spPr>
      </p:pic>
      <p:pic>
        <p:nvPicPr>
          <p:cNvPr id="37892" name="Picture 4" descr="http://p0.so.qhimgs1.com/bdr/_240_/t0139913e2c629cd29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12776"/>
            <a:ext cx="4067944" cy="4086201"/>
          </a:xfrm>
          <a:prstGeom prst="rect">
            <a:avLst/>
          </a:prstGeom>
          <a:noFill/>
        </p:spPr>
      </p:pic>
      <p:sp>
        <p:nvSpPr>
          <p:cNvPr id="7" name="矩形 6"/>
          <p:cNvSpPr/>
          <p:nvPr/>
        </p:nvSpPr>
        <p:spPr>
          <a:xfrm>
            <a:off x="179512" y="836712"/>
            <a:ext cx="41184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探究三    生态与人口问题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extBox 2"/>
          <p:cNvSpPr txBox="1">
            <a:spLocks noChangeArrowheads="1"/>
          </p:cNvSpPr>
          <p:nvPr/>
        </p:nvSpPr>
        <p:spPr bwMode="auto">
          <a:xfrm>
            <a:off x="0" y="2940050"/>
            <a:ext cx="1905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2400" b="1" dirty="0">
                <a:solidFill>
                  <a:srgbClr val="FF0000"/>
                </a:solidFill>
              </a:rPr>
              <a:t>不断发展的现代社会</a:t>
            </a:r>
          </a:p>
        </p:txBody>
      </p:sp>
      <p:sp>
        <p:nvSpPr>
          <p:cNvPr id="23556" name="左大括号 3"/>
          <p:cNvSpPr>
            <a:spLocks/>
          </p:cNvSpPr>
          <p:nvPr/>
        </p:nvSpPr>
        <p:spPr bwMode="auto">
          <a:xfrm>
            <a:off x="1752600" y="2025650"/>
            <a:ext cx="609600" cy="3352800"/>
          </a:xfrm>
          <a:prstGeom prst="leftBrace">
            <a:avLst>
              <a:gd name="adj1" fmla="val 8326"/>
              <a:gd name="adj2" fmla="val 49736"/>
            </a:avLst>
          </a:prstGeom>
          <a:solidFill>
            <a:schemeClr val="bg1"/>
          </a:solidFill>
          <a:ln w="5715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7" name="TextBox 4"/>
          <p:cNvSpPr txBox="1">
            <a:spLocks noChangeArrowheads="1"/>
          </p:cNvSpPr>
          <p:nvPr/>
        </p:nvSpPr>
        <p:spPr bwMode="auto">
          <a:xfrm>
            <a:off x="2483768" y="1916832"/>
            <a:ext cx="2209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 dirty="0"/>
              <a:t>互联网的普及</a:t>
            </a:r>
          </a:p>
        </p:txBody>
      </p:sp>
      <p:sp>
        <p:nvSpPr>
          <p:cNvPr id="23558" name="TextBox 5"/>
          <p:cNvSpPr txBox="1">
            <a:spLocks noChangeArrowheads="1"/>
          </p:cNvSpPr>
          <p:nvPr/>
        </p:nvSpPr>
        <p:spPr bwMode="auto">
          <a:xfrm>
            <a:off x="2246313" y="3462338"/>
            <a:ext cx="2514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/>
              <a:t>妇女地位的提高</a:t>
            </a:r>
          </a:p>
        </p:txBody>
      </p:sp>
      <p:sp>
        <p:nvSpPr>
          <p:cNvPr id="23559" name="TextBox 6"/>
          <p:cNvSpPr txBox="1">
            <a:spLocks noChangeArrowheads="1"/>
          </p:cNvSpPr>
          <p:nvPr/>
        </p:nvSpPr>
        <p:spPr bwMode="auto">
          <a:xfrm>
            <a:off x="2286000" y="5114925"/>
            <a:ext cx="2514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/>
              <a:t>生态与人口问题</a:t>
            </a:r>
          </a:p>
        </p:txBody>
      </p:sp>
      <p:sp>
        <p:nvSpPr>
          <p:cNvPr id="23560" name="左大括号 7"/>
          <p:cNvSpPr>
            <a:spLocks/>
          </p:cNvSpPr>
          <p:nvPr/>
        </p:nvSpPr>
        <p:spPr bwMode="auto">
          <a:xfrm>
            <a:off x="4495800" y="1644650"/>
            <a:ext cx="381000" cy="838200"/>
          </a:xfrm>
          <a:prstGeom prst="leftBrace">
            <a:avLst>
              <a:gd name="adj1" fmla="val 8331"/>
              <a:gd name="adj2" fmla="val 50000"/>
            </a:avLst>
          </a:prstGeom>
          <a:solidFill>
            <a:schemeClr val="bg1"/>
          </a:solidFill>
          <a:ln w="5715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1" name="TextBox 8"/>
          <p:cNvSpPr txBox="1">
            <a:spLocks noChangeArrowheads="1"/>
          </p:cNvSpPr>
          <p:nvPr/>
        </p:nvSpPr>
        <p:spPr bwMode="auto">
          <a:xfrm>
            <a:off x="4953000" y="1492250"/>
            <a:ext cx="3276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 dirty="0"/>
              <a:t>现代社会：丰富多彩</a:t>
            </a:r>
          </a:p>
        </p:txBody>
      </p:sp>
      <p:sp>
        <p:nvSpPr>
          <p:cNvPr id="23562" name="TextBox 9"/>
          <p:cNvSpPr txBox="1">
            <a:spLocks noChangeArrowheads="1"/>
          </p:cNvSpPr>
          <p:nvPr/>
        </p:nvSpPr>
        <p:spPr bwMode="auto">
          <a:xfrm>
            <a:off x="4953000" y="2254250"/>
            <a:ext cx="3352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/>
              <a:t>全球经济：推进一体化</a:t>
            </a:r>
          </a:p>
        </p:txBody>
      </p:sp>
      <p:sp>
        <p:nvSpPr>
          <p:cNvPr id="23563" name="左大括号 10"/>
          <p:cNvSpPr>
            <a:spLocks/>
          </p:cNvSpPr>
          <p:nvPr/>
        </p:nvSpPr>
        <p:spPr bwMode="auto">
          <a:xfrm>
            <a:off x="4610100" y="3275013"/>
            <a:ext cx="381000" cy="838200"/>
          </a:xfrm>
          <a:prstGeom prst="leftBrace">
            <a:avLst>
              <a:gd name="adj1" fmla="val 8331"/>
              <a:gd name="adj2" fmla="val 50000"/>
            </a:avLst>
          </a:prstGeom>
          <a:solidFill>
            <a:schemeClr val="bg1"/>
          </a:solidFill>
          <a:ln w="5715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4" name="TextBox 11"/>
          <p:cNvSpPr txBox="1">
            <a:spLocks noChangeArrowheads="1"/>
          </p:cNvSpPr>
          <p:nvPr/>
        </p:nvSpPr>
        <p:spPr bwMode="auto">
          <a:xfrm>
            <a:off x="5181600" y="3092450"/>
            <a:ext cx="26289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/>
              <a:t>1</a:t>
            </a:r>
            <a:r>
              <a:rPr lang="zh-CN" altLang="en-US" sz="2400" b="1"/>
              <a:t>、获得选举权</a:t>
            </a:r>
          </a:p>
        </p:txBody>
      </p:sp>
      <p:sp>
        <p:nvSpPr>
          <p:cNvPr id="23565" name="TextBox 12"/>
          <p:cNvSpPr txBox="1">
            <a:spLocks noChangeArrowheads="1"/>
          </p:cNvSpPr>
          <p:nvPr/>
        </p:nvSpPr>
        <p:spPr bwMode="auto">
          <a:xfrm>
            <a:off x="5181600" y="3473450"/>
            <a:ext cx="3352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/>
              <a:t>2</a:t>
            </a:r>
            <a:r>
              <a:rPr lang="zh-CN" altLang="en-US" sz="2400" b="1"/>
              <a:t>、获得各行业就业权</a:t>
            </a:r>
          </a:p>
        </p:txBody>
      </p:sp>
      <p:sp>
        <p:nvSpPr>
          <p:cNvPr id="23566" name="TextBox 13"/>
          <p:cNvSpPr txBox="1">
            <a:spLocks noChangeArrowheads="1"/>
          </p:cNvSpPr>
          <p:nvPr/>
        </p:nvSpPr>
        <p:spPr bwMode="auto">
          <a:xfrm>
            <a:off x="5181600" y="3854450"/>
            <a:ext cx="33528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/>
              <a:t>3</a:t>
            </a:r>
            <a:r>
              <a:rPr lang="zh-CN" altLang="en-US" sz="2400" b="1"/>
              <a:t>、还没实现与男性完全的平等</a:t>
            </a:r>
          </a:p>
        </p:txBody>
      </p:sp>
      <p:sp>
        <p:nvSpPr>
          <p:cNvPr id="23567" name="左大括号 14"/>
          <p:cNvSpPr>
            <a:spLocks/>
          </p:cNvSpPr>
          <p:nvPr/>
        </p:nvSpPr>
        <p:spPr bwMode="auto">
          <a:xfrm>
            <a:off x="4570413" y="4926013"/>
            <a:ext cx="381000" cy="914400"/>
          </a:xfrm>
          <a:prstGeom prst="leftBrace">
            <a:avLst>
              <a:gd name="adj1" fmla="val 8333"/>
              <a:gd name="adj2" fmla="val 50000"/>
            </a:avLst>
          </a:prstGeom>
          <a:solidFill>
            <a:schemeClr val="bg1"/>
          </a:solidFill>
          <a:ln w="5715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8" name="TextBox 15"/>
          <p:cNvSpPr txBox="1">
            <a:spLocks noChangeArrowheads="1"/>
          </p:cNvSpPr>
          <p:nvPr/>
        </p:nvSpPr>
        <p:spPr bwMode="auto">
          <a:xfrm>
            <a:off x="4876800" y="4657725"/>
            <a:ext cx="350520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ts val="3300"/>
              </a:lnSpc>
            </a:pPr>
            <a:r>
              <a:rPr lang="en-US" altLang="zh-CN" sz="2400" b="1" dirty="0"/>
              <a:t>1</a:t>
            </a:r>
            <a:r>
              <a:rPr lang="zh-CN" altLang="en-US" sz="2400" b="1" dirty="0"/>
              <a:t>、生态环境恶化</a:t>
            </a:r>
            <a:endParaRPr lang="en-US" altLang="zh-CN" sz="2400" b="1" dirty="0"/>
          </a:p>
          <a:p>
            <a:pPr eaLnBrk="1" hangingPunct="1">
              <a:lnSpc>
                <a:spcPts val="3300"/>
              </a:lnSpc>
            </a:pPr>
            <a:r>
              <a:rPr lang="en-US" altLang="zh-CN" sz="2400" b="1" dirty="0"/>
              <a:t>2</a:t>
            </a:r>
            <a:r>
              <a:rPr lang="zh-CN" altLang="en-US" sz="2400" b="1" dirty="0"/>
              <a:t>、人口增长过快</a:t>
            </a:r>
            <a:endParaRPr lang="en-US" altLang="zh-CN" sz="2400" b="1" dirty="0"/>
          </a:p>
          <a:p>
            <a:pPr eaLnBrk="1" hangingPunct="1">
              <a:lnSpc>
                <a:spcPts val="3300"/>
              </a:lnSpc>
            </a:pPr>
            <a:r>
              <a:rPr lang="en-US" altLang="zh-CN" sz="2400" b="1" dirty="0"/>
              <a:t>3</a:t>
            </a:r>
            <a:r>
              <a:rPr lang="zh-CN" altLang="en-US" sz="2400" b="1" dirty="0"/>
              <a:t>、发展中国家的饥荒</a:t>
            </a:r>
            <a:endParaRPr lang="zh-CN" altLang="en-US" b="1" dirty="0"/>
          </a:p>
        </p:txBody>
      </p:sp>
      <p:sp>
        <p:nvSpPr>
          <p:cNvPr id="17" name="TextBox 14"/>
          <p:cNvSpPr txBox="1">
            <a:spLocks noChangeArrowheads="1"/>
          </p:cNvSpPr>
          <p:nvPr/>
        </p:nvSpPr>
        <p:spPr bwMode="auto">
          <a:xfrm>
            <a:off x="3419872" y="18864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课堂小结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7544" y="1628800"/>
            <a:ext cx="79928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1.</a:t>
            </a:r>
            <a:r>
              <a:rPr lang="zh-CN" altLang="en-US" sz="2800" b="1" dirty="0" smtClean="0">
                <a:latin typeface="+mn-ea"/>
              </a:rPr>
              <a:t>第二届世界互联网大会在浙江乌镇拉开帷幕，“互联网之光”闪耀乌镇。互联网是第三次科技革命的重要成果。国际互联网的出现是人类历史发展中的一个里程碑，人类由此进入（     ）</a:t>
            </a:r>
            <a:br>
              <a:rPr lang="zh-CN" altLang="en-US" sz="2800" b="1" dirty="0" smtClean="0">
                <a:latin typeface="+mn-ea"/>
              </a:rPr>
            </a:br>
            <a:r>
              <a:rPr lang="en-US" altLang="zh-CN" sz="2800" b="1" dirty="0" smtClean="0">
                <a:latin typeface="+mn-ea"/>
              </a:rPr>
              <a:t>A.</a:t>
            </a:r>
            <a:r>
              <a:rPr lang="zh-CN" altLang="en-US" sz="2800" b="1" dirty="0" smtClean="0">
                <a:latin typeface="+mn-ea"/>
              </a:rPr>
              <a:t>蒸汽时代            </a:t>
            </a:r>
            <a:r>
              <a:rPr lang="en-US" altLang="zh-CN" sz="2800" b="1" dirty="0" smtClean="0">
                <a:latin typeface="+mn-ea"/>
              </a:rPr>
              <a:t>B.</a:t>
            </a:r>
            <a:r>
              <a:rPr lang="zh-CN" altLang="en-US" sz="2800" b="1" dirty="0" smtClean="0">
                <a:latin typeface="+mn-ea"/>
              </a:rPr>
              <a:t>电气时代           </a:t>
            </a:r>
            <a:endParaRPr lang="en-US" altLang="zh-CN" sz="2800" b="1" dirty="0" smtClean="0">
              <a:latin typeface="+mn-ea"/>
            </a:endParaRPr>
          </a:p>
          <a:p>
            <a:r>
              <a:rPr lang="en-US" altLang="zh-CN" sz="2800" b="1" dirty="0" smtClean="0">
                <a:latin typeface="+mn-ea"/>
              </a:rPr>
              <a:t>C.</a:t>
            </a:r>
            <a:r>
              <a:rPr lang="zh-CN" altLang="en-US" sz="2800" b="1" dirty="0" smtClean="0">
                <a:latin typeface="+mn-ea"/>
              </a:rPr>
              <a:t>工业时代            </a:t>
            </a:r>
            <a:r>
              <a:rPr lang="en-US" altLang="zh-CN" sz="2800" b="1" dirty="0" smtClean="0">
                <a:latin typeface="+mn-ea"/>
              </a:rPr>
              <a:t>D.</a:t>
            </a:r>
            <a:r>
              <a:rPr lang="zh-CN" altLang="en-US" sz="2800" b="1" dirty="0" smtClean="0">
                <a:latin typeface="+mn-ea"/>
              </a:rPr>
              <a:t>信息时代</a:t>
            </a:r>
            <a:endParaRPr lang="zh-CN" altLang="en-US" sz="2800" dirty="0"/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6804248" y="2924944"/>
            <a:ext cx="444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 b="1" dirty="0">
                <a:solidFill>
                  <a:srgbClr val="FF0000"/>
                </a:solidFill>
                <a:ea typeface="黑体" pitchFamily="49" charset="-122"/>
              </a:rPr>
              <a:t>D</a:t>
            </a:r>
            <a:endParaRPr lang="zh-CN" altLang="en-US" sz="2800" b="1" dirty="0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4" name="TextBox 14"/>
          <p:cNvSpPr txBox="1">
            <a:spLocks noChangeArrowheads="1"/>
          </p:cNvSpPr>
          <p:nvPr/>
        </p:nvSpPr>
        <p:spPr bwMode="auto">
          <a:xfrm>
            <a:off x="3419872" y="18864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巩固提高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5536" y="1340768"/>
            <a:ext cx="784887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2.1912</a:t>
            </a:r>
            <a:r>
              <a:rPr lang="zh-CN" altLang="en-US" sz="2800" b="1" dirty="0" smtClean="0">
                <a:latin typeface="+mn-ea"/>
              </a:rPr>
              <a:t>年春，广东省临时省议会上首次出现了数十名女性代议士的身影。同年秋，湖北省议会也特设了女子旁听席。上述材料说明（　　）</a:t>
            </a:r>
            <a:br>
              <a:rPr lang="zh-CN" altLang="en-US" sz="2800" b="1" dirty="0" smtClean="0">
                <a:latin typeface="+mn-ea"/>
              </a:rPr>
            </a:br>
            <a:r>
              <a:rPr lang="en-US" altLang="zh-CN" sz="2800" b="1" dirty="0" smtClean="0">
                <a:latin typeface="+mn-ea"/>
              </a:rPr>
              <a:t>A.</a:t>
            </a:r>
            <a:r>
              <a:rPr lang="zh-CN" altLang="en-US" sz="2800" b="1" dirty="0" smtClean="0">
                <a:latin typeface="+mn-ea"/>
              </a:rPr>
              <a:t>女性政治地位有所提高        </a:t>
            </a:r>
            <a:endParaRPr lang="en-US" altLang="zh-CN" sz="2800" b="1" dirty="0" smtClean="0">
              <a:latin typeface="+mn-ea"/>
            </a:endParaRPr>
          </a:p>
          <a:p>
            <a:r>
              <a:rPr lang="en-US" altLang="zh-CN" sz="2800" b="1" dirty="0" smtClean="0">
                <a:latin typeface="+mn-ea"/>
              </a:rPr>
              <a:t>B.</a:t>
            </a:r>
            <a:r>
              <a:rPr lang="zh-CN" altLang="en-US" sz="2800" b="1" dirty="0" smtClean="0">
                <a:latin typeface="+mn-ea"/>
              </a:rPr>
              <a:t>广东女性地位比湖北高</a:t>
            </a:r>
            <a:br>
              <a:rPr lang="zh-CN" altLang="en-US" sz="2800" b="1" dirty="0" smtClean="0">
                <a:latin typeface="+mn-ea"/>
              </a:rPr>
            </a:br>
            <a:r>
              <a:rPr lang="en-US" altLang="zh-CN" sz="2800" b="1" dirty="0" smtClean="0">
                <a:latin typeface="+mn-ea"/>
              </a:rPr>
              <a:t>C.</a:t>
            </a:r>
            <a:r>
              <a:rPr lang="zh-CN" altLang="en-US" sz="2800" b="1" dirty="0" smtClean="0">
                <a:latin typeface="+mn-ea"/>
              </a:rPr>
              <a:t>男尊女卑思想被彻底打破     </a:t>
            </a:r>
            <a:endParaRPr lang="en-US" altLang="zh-CN" sz="2800" b="1" dirty="0" smtClean="0">
              <a:latin typeface="+mn-ea"/>
            </a:endParaRPr>
          </a:p>
          <a:p>
            <a:r>
              <a:rPr lang="en-US" altLang="zh-CN" sz="2800" b="1" dirty="0" smtClean="0">
                <a:latin typeface="+mn-ea"/>
              </a:rPr>
              <a:t>D.</a:t>
            </a:r>
            <a:r>
              <a:rPr lang="zh-CN" altLang="en-US" sz="2800" b="1" dirty="0" smtClean="0">
                <a:latin typeface="+mn-ea"/>
              </a:rPr>
              <a:t>女性参政议政权利得到保障</a:t>
            </a:r>
            <a:endParaRPr lang="zh-CN" altLang="en-US" sz="2800" dirty="0"/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6228184" y="2132856"/>
            <a:ext cx="4443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FF0000"/>
                </a:solidFill>
                <a:ea typeface="黑体" pitchFamily="49" charset="-122"/>
              </a:rPr>
              <a:t>A</a:t>
            </a:r>
            <a:endParaRPr lang="zh-CN" altLang="en-US" sz="2800" b="1" dirty="0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4" name="TextBox 14"/>
          <p:cNvSpPr txBox="1">
            <a:spLocks noChangeArrowheads="1"/>
          </p:cNvSpPr>
          <p:nvPr/>
        </p:nvSpPr>
        <p:spPr bwMode="auto">
          <a:xfrm>
            <a:off x="3419872" y="18864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巩固提高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7544" y="1052736"/>
            <a:ext cx="8352928" cy="2913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400"/>
              </a:lnSpc>
            </a:pPr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人口的快速增长，带来许多问题，包括（　　）</a:t>
            </a:r>
            <a:br>
              <a:rPr lang="zh-CN" altLang="en-US" sz="2800" b="1" dirty="0" smtClean="0">
                <a:latin typeface="黑体" pitchFamily="49" charset="-122"/>
                <a:ea typeface="黑体" pitchFamily="49" charset="-122"/>
              </a:rPr>
            </a:b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①就业问题严重②社会保障难度加大③天然植被和原始森林遭到破坏④世界粮食问题日益尖锐</a:t>
            </a:r>
            <a:br>
              <a:rPr lang="zh-CN" altLang="en-US" sz="2800" b="1" dirty="0" smtClean="0">
                <a:latin typeface="黑体" pitchFamily="49" charset="-122"/>
                <a:ea typeface="黑体" pitchFamily="49" charset="-122"/>
              </a:rPr>
            </a:br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A.①②③           B.①②④</a:t>
            </a:r>
            <a:br>
              <a:rPr lang="en-US" altLang="zh-CN" sz="2800" b="1" dirty="0" smtClean="0">
                <a:latin typeface="黑体" pitchFamily="49" charset="-122"/>
                <a:ea typeface="黑体" pitchFamily="49" charset="-122"/>
              </a:rPr>
            </a:br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C.①③④           D.①②③④</a:t>
            </a:r>
            <a:endParaRPr lang="zh-CN" altLang="en-US" sz="28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7524328" y="1124744"/>
            <a:ext cx="444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 b="1">
                <a:solidFill>
                  <a:srgbClr val="FF0000"/>
                </a:solidFill>
                <a:ea typeface="黑体" pitchFamily="49" charset="-122"/>
              </a:rPr>
              <a:t>D</a:t>
            </a:r>
            <a:endParaRPr lang="zh-CN" altLang="en-US" sz="2800" b="1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4" name="TextBox 14"/>
          <p:cNvSpPr txBox="1">
            <a:spLocks noChangeArrowheads="1"/>
          </p:cNvSpPr>
          <p:nvPr/>
        </p:nvSpPr>
        <p:spPr bwMode="auto">
          <a:xfrm>
            <a:off x="3419872" y="18864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巩固提高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4800" y="1447800"/>
            <a:ext cx="8382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/>
              <a:t>4.1969</a:t>
            </a:r>
            <a:r>
              <a:rPr lang="zh-CN" altLang="en-US" sz="2800" b="1" dirty="0"/>
              <a:t>年，美国宇航局阿姆斯特朗在登上月球时说：“对于一个人来说，这不过是小小的一步，但对人类来说却是巨大的一跃。”这“巨大的一跃”发生的背景是</a:t>
            </a:r>
            <a:r>
              <a:rPr lang="en-US" altLang="zh-CN" sz="2800" b="1" dirty="0"/>
              <a:t>(  </a:t>
            </a:r>
            <a:r>
              <a:rPr lang="en-US" altLang="zh-CN" sz="2800" b="1" dirty="0" smtClean="0"/>
              <a:t>       </a:t>
            </a:r>
            <a:r>
              <a:rPr lang="en-US" altLang="zh-CN" sz="2800" b="1" dirty="0"/>
              <a:t>)</a:t>
            </a:r>
          </a:p>
          <a:p>
            <a:r>
              <a:rPr lang="en-US" altLang="zh-CN" sz="2800" b="1" dirty="0"/>
              <a:t>A. </a:t>
            </a:r>
            <a:r>
              <a:rPr lang="zh-CN" altLang="en-US" sz="2800" b="1" dirty="0"/>
              <a:t>近代自然科学产生             </a:t>
            </a:r>
            <a:r>
              <a:rPr lang="en-US" altLang="zh-CN" sz="2800" b="1" dirty="0"/>
              <a:t>B.</a:t>
            </a:r>
            <a:r>
              <a:rPr lang="zh-CN" altLang="en-US" sz="2800" b="1" dirty="0"/>
              <a:t>第一次工业革命  </a:t>
            </a:r>
          </a:p>
          <a:p>
            <a:r>
              <a:rPr lang="en-US" altLang="zh-CN" sz="2800" b="1" dirty="0"/>
              <a:t>C.</a:t>
            </a:r>
            <a:r>
              <a:rPr lang="zh-CN" altLang="en-US" sz="2800" b="1" dirty="0"/>
              <a:t>第二次工业革命                   </a:t>
            </a:r>
            <a:r>
              <a:rPr lang="en-US" altLang="zh-CN" sz="2800" b="1" dirty="0" smtClean="0"/>
              <a:t>D</a:t>
            </a:r>
            <a:r>
              <a:rPr lang="en-US" altLang="zh-CN" sz="2800" b="1" dirty="0"/>
              <a:t>.</a:t>
            </a:r>
            <a:r>
              <a:rPr lang="zh-CN" altLang="en-US" sz="2800" b="1" dirty="0"/>
              <a:t>第三次科技革命</a:t>
            </a: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2590800" y="2743200"/>
            <a:ext cx="444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 b="1" dirty="0">
                <a:solidFill>
                  <a:srgbClr val="FF0000"/>
                </a:solidFill>
                <a:ea typeface="黑体" pitchFamily="49" charset="-122"/>
              </a:rPr>
              <a:t>D</a:t>
            </a:r>
            <a:endParaRPr lang="zh-CN" altLang="en-US" sz="2800" b="1" dirty="0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4" name="TextBox 14"/>
          <p:cNvSpPr txBox="1">
            <a:spLocks noChangeArrowheads="1"/>
          </p:cNvSpPr>
          <p:nvPr/>
        </p:nvSpPr>
        <p:spPr bwMode="auto">
          <a:xfrm>
            <a:off x="3419872" y="18864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巩固提高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4800" y="1371600"/>
            <a:ext cx="845820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/>
              <a:t>5.</a:t>
            </a:r>
            <a:r>
              <a:rPr lang="zh-CN" altLang="en-US" sz="2800" b="1" dirty="0" smtClean="0"/>
              <a:t>空</a:t>
            </a:r>
            <a:r>
              <a:rPr lang="zh-CN" altLang="en-US" sz="2800" b="1" dirty="0"/>
              <a:t>闲时聊聊天，吃饭时拍个照片发朋友圈，看到二维码扫一扫 据统计，目前国内外微信活跃用户已达 </a:t>
            </a:r>
            <a:r>
              <a:rPr lang="en-US" altLang="zh-CN" sz="2800" b="1" dirty="0"/>
              <a:t>5 </a:t>
            </a:r>
            <a:r>
              <a:rPr lang="zh-CN" altLang="en-US" sz="2800" b="1" dirty="0"/>
              <a:t>亿人，微信已越来越成为人们生活中不可或缺的一部分。这种便捷的交流方式源于</a:t>
            </a:r>
            <a:r>
              <a:rPr lang="en-US" altLang="zh-CN" sz="2800" b="1" dirty="0"/>
              <a:t>( </a:t>
            </a:r>
            <a:r>
              <a:rPr lang="en-US" altLang="zh-CN" sz="2800" b="1" dirty="0" smtClean="0"/>
              <a:t>    </a:t>
            </a:r>
            <a:r>
              <a:rPr lang="en-US" altLang="zh-CN" sz="2800" b="1" dirty="0"/>
              <a:t>  </a:t>
            </a:r>
            <a:r>
              <a:rPr lang="en-US" altLang="zh-CN" sz="2800" b="1" dirty="0" smtClean="0"/>
              <a:t>)</a:t>
            </a:r>
            <a:endParaRPr lang="zh-CN" altLang="en-US" sz="2800" b="1" dirty="0"/>
          </a:p>
          <a:p>
            <a:r>
              <a:rPr lang="en-US" altLang="zh-CN" sz="2800" b="1" dirty="0"/>
              <a:t>A. </a:t>
            </a:r>
            <a:r>
              <a:rPr lang="zh-CN" altLang="en-US" sz="2800" b="1" dirty="0"/>
              <a:t>航天技术的进步      </a:t>
            </a:r>
            <a:r>
              <a:rPr lang="en-US" altLang="zh-CN" sz="2800" b="1" dirty="0"/>
              <a:t>B. </a:t>
            </a:r>
            <a:r>
              <a:rPr lang="zh-CN" altLang="en-US" sz="2800" b="1" dirty="0"/>
              <a:t>生物技术的突破</a:t>
            </a:r>
          </a:p>
          <a:p>
            <a:r>
              <a:rPr lang="en-US" altLang="zh-CN" sz="2800" b="1" baseline="-25000" dirty="0"/>
              <a:t>C. </a:t>
            </a:r>
            <a:r>
              <a:rPr lang="zh-CN" altLang="en-US" sz="2800" b="1" baseline="-25000" dirty="0"/>
              <a:t>新材料技术的应用              </a:t>
            </a:r>
            <a:r>
              <a:rPr lang="zh-CN" altLang="en-US" sz="3200" b="1" baseline="-25000" dirty="0"/>
              <a:t>  </a:t>
            </a:r>
            <a:r>
              <a:rPr lang="en-US" altLang="zh-CN" sz="3200" b="1" baseline="-25000" dirty="0"/>
              <a:t>D. </a:t>
            </a:r>
            <a:r>
              <a:rPr lang="zh-CN" altLang="en-US" sz="3200" b="1" baseline="-25000" dirty="0"/>
              <a:t>网络技术的发展</a:t>
            </a:r>
            <a:endParaRPr lang="zh-CN" altLang="en-US" sz="3200" b="1" dirty="0"/>
          </a:p>
        </p:txBody>
      </p:sp>
      <p:sp>
        <p:nvSpPr>
          <p:cNvPr id="3" name="矩形 2"/>
          <p:cNvSpPr/>
          <p:nvPr/>
        </p:nvSpPr>
        <p:spPr>
          <a:xfrm>
            <a:off x="2667000" y="6019800"/>
            <a:ext cx="14654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</a:rPr>
              <a:t>二维码  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4800600" y="6019800"/>
            <a:ext cx="906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</a:rPr>
              <a:t>微信</a:t>
            </a:r>
            <a:endParaRPr lang="zh-CN" altLang="en-US" dirty="0"/>
          </a:p>
        </p:txBody>
      </p:sp>
      <p:pic>
        <p:nvPicPr>
          <p:cNvPr id="43010" name="Picture 2" descr="http://imgczls.cooco.net.cn/files/down/test/1120/18/03/19/1120180319195504206137.files/image00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4191000"/>
            <a:ext cx="3657600" cy="1752600"/>
          </a:xfrm>
          <a:prstGeom prst="rect">
            <a:avLst/>
          </a:prstGeom>
          <a:noFill/>
        </p:spPr>
      </p:pic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5943600" y="2743200"/>
            <a:ext cx="444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800" b="1" dirty="0">
                <a:solidFill>
                  <a:srgbClr val="FF0000"/>
                </a:solidFill>
                <a:ea typeface="黑体" pitchFamily="49" charset="-122"/>
              </a:rPr>
              <a:t>D</a:t>
            </a:r>
            <a:endParaRPr lang="zh-CN" altLang="en-US" sz="2800" b="1" dirty="0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7" name="TextBox 14"/>
          <p:cNvSpPr txBox="1">
            <a:spLocks noChangeArrowheads="1"/>
          </p:cNvSpPr>
          <p:nvPr/>
        </p:nvSpPr>
        <p:spPr bwMode="auto">
          <a:xfrm>
            <a:off x="3419872" y="188640"/>
            <a:ext cx="216024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巩固提高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2450</Words>
  <PresentationFormat>全屏显示(4:3)</PresentationFormat>
  <Paragraphs>213</Paragraphs>
  <Slides>31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32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2018-12-27T04:54:59Z</dcterms:created>
  <dcterms:modified xsi:type="dcterms:W3CDTF">2018-12-28T01:19:32Z</dcterms:modified>
</cp:coreProperties>
</file>