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1"/>
  </p:sldMasterIdLst>
  <p:sldIdLst>
    <p:sldId id="257" r:id="rId2"/>
    <p:sldId id="258" r:id="rId3"/>
    <p:sldId id="259" r:id="rId4"/>
    <p:sldId id="260" r:id="rId5"/>
    <p:sldId id="261" r:id="rId6"/>
    <p:sldId id="263" r:id="rId7"/>
    <p:sldId id="264" r:id="rId8"/>
    <p:sldId id="265" r:id="rId9"/>
    <p:sldId id="266" r:id="rId10"/>
    <p:sldId id="267" r:id="rId11"/>
    <p:sldId id="262" r:id="rId12"/>
    <p:sldId id="268" r:id="rId13"/>
    <p:sldId id="269" r:id="rId14"/>
    <p:sldId id="270" r:id="rId15"/>
    <p:sldId id="271" r:id="rId16"/>
    <p:sldId id="272" r:id="rId17"/>
    <p:sldId id="273" r:id="rId18"/>
    <p:sldId id="274" r:id="rId19"/>
    <p:sldId id="275" r:id="rId20"/>
    <p:sldId id="276" r:id="rId21"/>
    <p:sldId id="278" r:id="rId22"/>
    <p:sldId id="279" r:id="rId23"/>
    <p:sldId id="280" r:id="rId24"/>
    <p:sldId id="281" r:id="rId25"/>
    <p:sldId id="282" r:id="rId26"/>
    <p:sldId id="283" r:id="rId27"/>
    <p:sldId id="284" r:id="rId28"/>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85BE263C-DBD7-4A20-BB59-AAB30ACAA65A}" styleName="中度样式 3 - 强调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fill>
          <a:solidFill>
            <a:schemeClr val="dk1">
              <a:tint val="20000"/>
            </a:schemeClr>
          </a:solidFill>
        </a:fill>
      </a:tcStyle>
    </a:band1H>
    <a:band1V>
      <a:tcStyle>
        <a:fill>
          <a:solidFill>
            <a:schemeClr val="dk1">
              <a:tint val="20000"/>
            </a:schemeClr>
          </a:solidFill>
        </a:fill>
      </a:tcStyle>
    </a:band1V>
    <a:lastCol>
      <a:tcTxStyle b="on">
        <a:fontRef idx="minor">
          <a:scrgbClr r="0" g="0" b="0"/>
        </a:fontRef>
        <a:schemeClr val="lt1"/>
      </a:tcTxStyle>
      <a:tcStyle>
        <a:fill>
          <a:solidFill>
            <a:schemeClr val="accent2"/>
          </a:solidFill>
        </a:fill>
      </a:tcStyle>
    </a:lastCol>
    <a:firstCol>
      <a:tcTxStyle b="on">
        <a:fontRef idx="minor">
          <a:scrgbClr r="0" g="0" b="0"/>
        </a:fontRef>
        <a:schemeClr val="lt1"/>
      </a:tcTxStyle>
      <a:tcStyle>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seCell>
    <a:swCell>
      <a:tcTxStyle b="on">
        <a:fontRef idx="minor">
          <a:scrgbClr r="0" g="0" b="0"/>
        </a:fontRef>
        <a:schemeClr val="dk1"/>
      </a:tcTx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0" autoAdjust="0"/>
    <p:restoredTop sz="94660"/>
  </p:normalViewPr>
  <p:slideViewPr>
    <p:cSldViewPr snapToGrid="0">
      <p:cViewPr varScale="1">
        <p:scale>
          <a:sx n="90" d="100"/>
          <a:sy n="90" d="100"/>
        </p:scale>
        <p:origin x="96" y="58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9.xml" /><Relationship Id="rId11" Type="http://schemas.openxmlformats.org/officeDocument/2006/relationships/slide" Target="slides/slide10.xml" /><Relationship Id="rId12" Type="http://schemas.openxmlformats.org/officeDocument/2006/relationships/slide" Target="slides/slide11.xml" /><Relationship Id="rId13" Type="http://schemas.openxmlformats.org/officeDocument/2006/relationships/slide" Target="slides/slide12.xml" /><Relationship Id="rId14" Type="http://schemas.openxmlformats.org/officeDocument/2006/relationships/slide" Target="slides/slide13.xml" /><Relationship Id="rId15" Type="http://schemas.openxmlformats.org/officeDocument/2006/relationships/slide" Target="slides/slide14.xml" /><Relationship Id="rId16" Type="http://schemas.openxmlformats.org/officeDocument/2006/relationships/slide" Target="slides/slide15.xml" /><Relationship Id="rId17" Type="http://schemas.openxmlformats.org/officeDocument/2006/relationships/slide" Target="slides/slide16.xml" /><Relationship Id="rId18" Type="http://schemas.openxmlformats.org/officeDocument/2006/relationships/slide" Target="slides/slide17.xml" /><Relationship Id="rId19" Type="http://schemas.openxmlformats.org/officeDocument/2006/relationships/slide" Target="slides/slide18.xml" /><Relationship Id="rId2" Type="http://schemas.openxmlformats.org/officeDocument/2006/relationships/slide" Target="slides/slide1.xml" /><Relationship Id="rId20" Type="http://schemas.openxmlformats.org/officeDocument/2006/relationships/slide" Target="slides/slide19.xml" /><Relationship Id="rId21" Type="http://schemas.openxmlformats.org/officeDocument/2006/relationships/slide" Target="slides/slide20.xml" /><Relationship Id="rId22" Type="http://schemas.openxmlformats.org/officeDocument/2006/relationships/slide" Target="slides/slide21.xml" /><Relationship Id="rId23" Type="http://schemas.openxmlformats.org/officeDocument/2006/relationships/slide" Target="slides/slide22.xml" /><Relationship Id="rId24" Type="http://schemas.openxmlformats.org/officeDocument/2006/relationships/slide" Target="slides/slide23.xml" /><Relationship Id="rId25" Type="http://schemas.openxmlformats.org/officeDocument/2006/relationships/slide" Target="slides/slide24.xml" /><Relationship Id="rId26" Type="http://schemas.openxmlformats.org/officeDocument/2006/relationships/slide" Target="slides/slide25.xml" /><Relationship Id="rId27" Type="http://schemas.openxmlformats.org/officeDocument/2006/relationships/slide" Target="slides/slide26.xml" /><Relationship Id="rId28" Type="http://schemas.openxmlformats.org/officeDocument/2006/relationships/slide" Target="slides/slide27.xml" /><Relationship Id="rId29" Type="http://schemas.openxmlformats.org/officeDocument/2006/relationships/tags" Target="tags/tag1.xml" /><Relationship Id="rId3" Type="http://schemas.openxmlformats.org/officeDocument/2006/relationships/slide" Target="slides/slide2.xml" /><Relationship Id="rId30" Type="http://schemas.openxmlformats.org/officeDocument/2006/relationships/presProps" Target="presProps.xml" /><Relationship Id="rId31" Type="http://schemas.openxmlformats.org/officeDocument/2006/relationships/viewProps" Target="viewProps.xml" /><Relationship Id="rId32" Type="http://schemas.openxmlformats.org/officeDocument/2006/relationships/theme" Target="theme/theme1.xml" /><Relationship Id="rId33" Type="http://schemas.openxmlformats.org/officeDocument/2006/relationships/tableStyles" Target="tableStyles.xml" /><Relationship Id="rId4" Type="http://schemas.openxmlformats.org/officeDocument/2006/relationships/slide" Target="slides/slide3.xml" /><Relationship Id="rId5" Type="http://schemas.openxmlformats.org/officeDocument/2006/relationships/slide" Target="slides/slide4.xml" /><Relationship Id="rId6" Type="http://schemas.openxmlformats.org/officeDocument/2006/relationships/slide" Target="slides/slide5.xml" /><Relationship Id="rId7" Type="http://schemas.openxmlformats.org/officeDocument/2006/relationships/slide" Target="slides/slide6.xml" /><Relationship Id="rId8" Type="http://schemas.openxmlformats.org/officeDocument/2006/relationships/slide" Target="slides/slide7.xml" /><Relationship Id="rId9" Type="http://schemas.openxmlformats.org/officeDocument/2006/relationships/slide" Target="slides/slide8.xml" /></Relationships>
</file>

<file path=ppt/diagrams/colors1.xml><?xml version="1.0" encoding="utf-8"?>
<dgm:colorsDef xmlns:a="http://schemas.openxmlformats.org/drawingml/2006/main" xmlns:dgm="http://schemas.openxmlformats.org/drawingml/2006/diagram" uniqueId="urn:microsoft.com/office/officeart/2005/8/colors/accent2_1">
  <dgm:title val=""/>
  <dgm:desc val=""/>
  <dgm:catLst>
    <dgm:cat type="accent2" pri="11100"/>
  </dgm:catLst>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E2453717-ADB3-43DA-A31A-779A61C6321E}" type="doc">
      <dgm:prSet loTypeId="urn:microsoft.com/office/officeart/2005/8/layout/radial4" loCatId="relationship" qsTypeId="urn:microsoft.com/office/officeart/2005/8/quickstyle/simple1" qsCatId="simple" csTypeId="urn:microsoft.com/office/officeart/2005/8/colors/accent2_1" csCatId="accent2" phldr="1"/>
      <dgm:spPr/>
      <dgm:t>
        <a:bodyPr/>
        <a:lstStyle/>
        <a:p>
          <a:endParaRPr lang="zh-CN" altLang="en-US"/>
        </a:p>
      </dgm:t>
    </dgm:pt>
    <dgm:pt modelId="{34AB340D-1644-446A-9BF9-B33DDA78F617}" type="parTrans" cxnId="{877562BC-44FD-4574-B26B-57F86F392586}">
      <dgm:prSet custT="1"/>
      <dgm:spPr/>
      <dgm:t>
        <a:bodyPr/>
        <a:lstStyle/>
        <a:p>
          <a:endParaRPr lang="zh-CN" altLang="en-US" sz="2400">
            <a:latin typeface="黑体" panose="02010609060101010101" pitchFamily="49" charset="-122"/>
            <a:ea typeface="黑体" panose="02010609060101010101" pitchFamily="49" charset="-122"/>
          </a:endParaRPr>
        </a:p>
      </dgm:t>
    </dgm:pt>
    <dgm:pt modelId="{3FCBBDCB-A3E4-475E-BFF4-1A9E1CBB9F1E}">
      <dgm:prSet phldrT="[文本]" custT="1"/>
      <dgm:spPr/>
      <dgm:t>
        <a:bodyPr/>
        <a:lstStyle/>
        <a:p>
          <a:r>
            <a:rPr lang="zh-CN" altLang="en-US" sz="2400" smtClean="0">
              <a:latin typeface="黑体" panose="02010609060101010101" pitchFamily="49" charset="-122"/>
              <a:ea typeface="黑体" panose="02010609060101010101" pitchFamily="49" charset="-122"/>
            </a:rPr>
            <a:t>改革</a:t>
          </a:r>
          <a:endParaRPr lang="en-US" altLang="zh-CN" sz="2400" smtClean="0">
            <a:latin typeface="黑体" panose="02010609060101010101" pitchFamily="49" charset="-122"/>
            <a:ea typeface="黑体" panose="02010609060101010101" pitchFamily="49" charset="-122"/>
          </a:endParaRPr>
        </a:p>
        <a:p>
          <a:r>
            <a:rPr lang="zh-CN" altLang="en-US" sz="2400" smtClean="0">
              <a:latin typeface="黑体" panose="02010609060101010101" pitchFamily="49" charset="-122"/>
              <a:ea typeface="黑体" panose="02010609060101010101" pitchFamily="49" charset="-122"/>
            </a:rPr>
            <a:t>成败</a:t>
          </a:r>
          <a:endParaRPr lang="zh-CN" altLang="en-US" sz="2400">
            <a:latin typeface="黑体" panose="02010609060101010101" pitchFamily="49" charset="-122"/>
            <a:ea typeface="黑体" panose="02010609060101010101" pitchFamily="49" charset="-122"/>
          </a:endParaRPr>
        </a:p>
      </dgm:t>
    </dgm:pt>
    <dgm:pt modelId="{FDB390FD-EFB9-4C90-9570-9DD7095D7D52}" type="parTrans" cxnId="{2324D911-F2AA-4C2C-934E-611F929DC056}">
      <dgm:prSet custT="1"/>
      <dgm:spPr/>
      <dgm:t>
        <a:bodyPr/>
        <a:lstStyle/>
        <a:p>
          <a:endParaRPr lang="zh-CN" altLang="en-US" sz="2400">
            <a:latin typeface="黑体" panose="02010609060101010101" pitchFamily="49" charset="-122"/>
            <a:ea typeface="黑体" panose="02010609060101010101" pitchFamily="49" charset="-122"/>
          </a:endParaRPr>
        </a:p>
      </dgm:t>
    </dgm:pt>
    <dgm:pt modelId="{EC88961B-FF5F-4D02-9857-B1A509DBD979}">
      <dgm:prSet phldrT="[文本]" custT="1"/>
      <dgm:spPr/>
      <dgm:t>
        <a:bodyPr/>
        <a:lstStyle/>
        <a:p>
          <a:r>
            <a:rPr lang="zh-CN" altLang="en-US" sz="2400" smtClean="0">
              <a:latin typeface="黑体" panose="02010609060101010101" pitchFamily="49" charset="-122"/>
              <a:ea typeface="黑体" panose="02010609060101010101" pitchFamily="49" charset="-122"/>
            </a:rPr>
            <a:t>个人</a:t>
          </a:r>
          <a:endParaRPr lang="en-US" altLang="zh-CN" sz="2400" smtClean="0">
            <a:latin typeface="黑体" panose="02010609060101010101" pitchFamily="49" charset="-122"/>
            <a:ea typeface="黑体" panose="02010609060101010101" pitchFamily="49" charset="-122"/>
          </a:endParaRPr>
        </a:p>
        <a:p>
          <a:r>
            <a:rPr lang="zh-CN" altLang="en-US" sz="2400" smtClean="0">
              <a:latin typeface="黑体" panose="02010609060101010101" pitchFamily="49" charset="-122"/>
              <a:ea typeface="黑体" panose="02010609060101010101" pitchFamily="49" charset="-122"/>
            </a:rPr>
            <a:t>命运</a:t>
          </a:r>
          <a:endParaRPr lang="zh-CN" altLang="en-US" sz="2400">
            <a:latin typeface="黑体" panose="02010609060101010101" pitchFamily="49" charset="-122"/>
            <a:ea typeface="黑体" panose="02010609060101010101" pitchFamily="49" charset="-122"/>
          </a:endParaRPr>
        </a:p>
      </dgm:t>
    </dgm:pt>
    <dgm:pt modelId="{F7185905-E03B-4D61-8D30-143D0A1F2A17}" type="sibTrans" cxnId="{2324D911-F2AA-4C2C-934E-611F929DC056}">
      <dgm:prSet custT="1"/>
      <dgm:spPr/>
      <dgm:t>
        <a:bodyPr/>
        <a:lstStyle/>
        <a:p>
          <a:endParaRPr lang="zh-CN" altLang="en-US" sz="2400">
            <a:latin typeface="黑体" panose="02010609060101010101" pitchFamily="49" charset="-122"/>
            <a:ea typeface="黑体" panose="02010609060101010101" pitchFamily="49" charset="-122"/>
          </a:endParaRPr>
        </a:p>
      </dgm:t>
    </dgm:pt>
    <dgm:pt modelId="{DB958703-A881-46EA-8940-8080A588E485}" type="parTrans" cxnId="{E0F7F60A-C79C-4E94-8D36-B43EC71501CA}">
      <dgm:prSet custT="1"/>
      <dgm:spPr/>
      <dgm:t>
        <a:bodyPr/>
        <a:lstStyle/>
        <a:p>
          <a:endParaRPr lang="zh-CN" altLang="en-US" sz="2400">
            <a:latin typeface="黑体" panose="02010609060101010101" pitchFamily="49" charset="-122"/>
            <a:ea typeface="黑体" panose="02010609060101010101" pitchFamily="49" charset="-122"/>
          </a:endParaRPr>
        </a:p>
      </dgm:t>
    </dgm:pt>
    <dgm:pt modelId="{3BA2A276-0E68-4080-93E1-AF1207642B16}">
      <dgm:prSet phldrT="[文本]" custT="1"/>
      <dgm:spPr/>
      <dgm:t>
        <a:bodyPr/>
        <a:lstStyle/>
        <a:p>
          <a:r>
            <a:rPr lang="zh-CN" altLang="en-US" sz="2400" smtClean="0">
              <a:latin typeface="黑体" panose="02010609060101010101" pitchFamily="49" charset="-122"/>
              <a:ea typeface="黑体" panose="02010609060101010101" pitchFamily="49" charset="-122"/>
            </a:rPr>
            <a:t>历史</a:t>
          </a:r>
          <a:endParaRPr lang="en-US" altLang="zh-CN" sz="2400" smtClean="0">
            <a:latin typeface="黑体" panose="02010609060101010101" pitchFamily="49" charset="-122"/>
            <a:ea typeface="黑体" panose="02010609060101010101" pitchFamily="49" charset="-122"/>
          </a:endParaRPr>
        </a:p>
        <a:p>
          <a:r>
            <a:rPr lang="zh-CN" altLang="en-US" sz="2400" smtClean="0">
              <a:latin typeface="黑体" panose="02010609060101010101" pitchFamily="49" charset="-122"/>
              <a:ea typeface="黑体" panose="02010609060101010101" pitchFamily="49" charset="-122"/>
            </a:rPr>
            <a:t>潮流</a:t>
          </a:r>
          <a:endParaRPr lang="zh-CN" altLang="en-US" sz="2400">
            <a:latin typeface="黑体" panose="02010609060101010101" pitchFamily="49" charset="-122"/>
            <a:ea typeface="黑体" panose="02010609060101010101" pitchFamily="49" charset="-122"/>
          </a:endParaRPr>
        </a:p>
      </dgm:t>
    </dgm:pt>
    <dgm:pt modelId="{7B687338-61D4-43C8-A88D-95692B90524F}" type="sibTrans" cxnId="{E0F7F60A-C79C-4E94-8D36-B43EC71501CA}">
      <dgm:prSet custT="1"/>
      <dgm:spPr/>
      <dgm:t>
        <a:bodyPr/>
        <a:lstStyle/>
        <a:p>
          <a:endParaRPr lang="zh-CN" altLang="en-US" sz="2400">
            <a:latin typeface="黑体" panose="02010609060101010101" pitchFamily="49" charset="-122"/>
            <a:ea typeface="黑体" panose="02010609060101010101" pitchFamily="49" charset="-122"/>
          </a:endParaRPr>
        </a:p>
      </dgm:t>
    </dgm:pt>
    <dgm:pt modelId="{9C649978-DB8C-42B6-8D0B-034ECDF76FA6}" type="parTrans" cxnId="{867287A2-8CCC-4982-802C-08AEAC5FE33B}">
      <dgm:prSet custT="1"/>
      <dgm:spPr/>
      <dgm:t>
        <a:bodyPr/>
        <a:lstStyle/>
        <a:p>
          <a:endParaRPr lang="zh-CN" altLang="en-US" sz="2400">
            <a:latin typeface="黑体" panose="02010609060101010101" pitchFamily="49" charset="-122"/>
            <a:ea typeface="黑体" panose="02010609060101010101" pitchFamily="49" charset="-122"/>
          </a:endParaRPr>
        </a:p>
      </dgm:t>
    </dgm:pt>
    <dgm:pt modelId="{0FEE37B1-69A3-4CCF-AE13-2A410B110372}">
      <dgm:prSet phldrT="[文本]" custT="1"/>
      <dgm:spPr/>
      <dgm:t>
        <a:bodyPr/>
        <a:lstStyle/>
        <a:p>
          <a:r>
            <a:rPr lang="zh-CN" altLang="en-US" sz="2400" smtClean="0">
              <a:latin typeface="黑体" panose="02010609060101010101" pitchFamily="49" charset="-122"/>
              <a:ea typeface="黑体" panose="02010609060101010101" pitchFamily="49" charset="-122"/>
            </a:rPr>
            <a:t>短期</a:t>
          </a:r>
          <a:endParaRPr lang="en-US" altLang="zh-CN" sz="2400" smtClean="0">
            <a:latin typeface="黑体" panose="02010609060101010101" pitchFamily="49" charset="-122"/>
            <a:ea typeface="黑体" panose="02010609060101010101" pitchFamily="49" charset="-122"/>
          </a:endParaRPr>
        </a:p>
        <a:p>
          <a:r>
            <a:rPr lang="zh-CN" altLang="en-US" sz="2400" smtClean="0">
              <a:latin typeface="黑体" panose="02010609060101010101" pitchFamily="49" charset="-122"/>
              <a:ea typeface="黑体" panose="02010609060101010101" pitchFamily="49" charset="-122"/>
            </a:rPr>
            <a:t>结果</a:t>
          </a:r>
          <a:endParaRPr lang="zh-CN" altLang="en-US" sz="2400">
            <a:latin typeface="黑体" panose="02010609060101010101" pitchFamily="49" charset="-122"/>
            <a:ea typeface="黑体" panose="02010609060101010101" pitchFamily="49" charset="-122"/>
          </a:endParaRPr>
        </a:p>
      </dgm:t>
    </dgm:pt>
    <dgm:pt modelId="{931E6283-5B0A-4A50-B41B-65B3F5C7070B}" type="sibTrans" cxnId="{867287A2-8CCC-4982-802C-08AEAC5FE33B}">
      <dgm:prSet custT="1"/>
      <dgm:spPr/>
      <dgm:t>
        <a:bodyPr/>
        <a:lstStyle/>
        <a:p>
          <a:endParaRPr lang="zh-CN" altLang="en-US" sz="2400">
            <a:latin typeface="黑体" panose="02010609060101010101" pitchFamily="49" charset="-122"/>
            <a:ea typeface="黑体" panose="02010609060101010101" pitchFamily="49" charset="-122"/>
          </a:endParaRPr>
        </a:p>
      </dgm:t>
    </dgm:pt>
    <dgm:pt modelId="{26DF577D-A2AE-489F-8383-7A57A1B5CF9F}" type="parTrans" cxnId="{9CAE60F8-331A-48A5-AD32-3666E185E7A3}">
      <dgm:prSet custT="1"/>
      <dgm:spPr/>
      <dgm:t>
        <a:bodyPr/>
        <a:lstStyle/>
        <a:p>
          <a:endParaRPr lang="zh-CN" altLang="en-US" sz="2400">
            <a:latin typeface="黑体" panose="02010609060101010101" pitchFamily="49" charset="-122"/>
            <a:ea typeface="黑体" panose="02010609060101010101" pitchFamily="49" charset="-122"/>
          </a:endParaRPr>
        </a:p>
      </dgm:t>
    </dgm:pt>
    <dgm:pt modelId="{13A19D96-AA92-46C2-B041-B6F17534CB7A}">
      <dgm:prSet custT="1"/>
      <dgm:spPr/>
      <dgm:t>
        <a:bodyPr/>
        <a:lstStyle/>
        <a:p>
          <a:r>
            <a:rPr lang="zh-CN" altLang="en-US" sz="2400" smtClean="0">
              <a:latin typeface="黑体" panose="02010609060101010101" pitchFamily="49" charset="-122"/>
              <a:ea typeface="黑体" panose="02010609060101010101" pitchFamily="49" charset="-122"/>
            </a:rPr>
            <a:t>长期</a:t>
          </a:r>
          <a:endParaRPr lang="en-US" altLang="zh-CN" sz="2400" smtClean="0">
            <a:latin typeface="黑体" panose="02010609060101010101" pitchFamily="49" charset="-122"/>
            <a:ea typeface="黑体" panose="02010609060101010101" pitchFamily="49" charset="-122"/>
          </a:endParaRPr>
        </a:p>
        <a:p>
          <a:r>
            <a:rPr lang="zh-CN" altLang="en-US" sz="2400" smtClean="0">
              <a:latin typeface="黑体" panose="02010609060101010101" pitchFamily="49" charset="-122"/>
              <a:ea typeface="黑体" panose="02010609060101010101" pitchFamily="49" charset="-122"/>
            </a:rPr>
            <a:t>影响</a:t>
          </a:r>
          <a:endParaRPr lang="zh-CN" altLang="en-US" sz="2400">
            <a:latin typeface="黑体" panose="02010609060101010101" pitchFamily="49" charset="-122"/>
            <a:ea typeface="黑体" panose="02010609060101010101" pitchFamily="49" charset="-122"/>
          </a:endParaRPr>
        </a:p>
      </dgm:t>
    </dgm:pt>
    <dgm:pt modelId="{B5D0F11A-B1A6-4106-8CE1-3D972AE19B8E}" type="sibTrans" cxnId="{9CAE60F8-331A-48A5-AD32-3666E185E7A3}">
      <dgm:prSet custT="1"/>
      <dgm:spPr/>
      <dgm:t>
        <a:bodyPr/>
        <a:lstStyle/>
        <a:p>
          <a:endParaRPr lang="zh-CN" altLang="en-US" sz="2400">
            <a:latin typeface="黑体" panose="02010609060101010101" pitchFamily="49" charset="-122"/>
            <a:ea typeface="黑体" panose="02010609060101010101" pitchFamily="49" charset="-122"/>
          </a:endParaRPr>
        </a:p>
      </dgm:t>
    </dgm:pt>
    <dgm:pt modelId="{BB03B19A-271C-47BE-8EF5-3AA24E27552C}" type="sibTrans" cxnId="{877562BC-44FD-4574-B26B-57F86F392586}">
      <dgm:prSet custT="1"/>
      <dgm:spPr/>
      <dgm:t>
        <a:bodyPr/>
        <a:lstStyle/>
        <a:p>
          <a:endParaRPr lang="zh-CN" altLang="en-US" sz="2400">
            <a:latin typeface="黑体" panose="02010609060101010101" pitchFamily="49" charset="-122"/>
            <a:ea typeface="黑体" panose="02010609060101010101" pitchFamily="49" charset="-122"/>
          </a:endParaRPr>
        </a:p>
      </dgm:t>
    </dgm:pt>
    <dgm:pt modelId="{7CF8B1C7-67D3-425F-B752-5DBDB3DC524C}" type="pres">
      <dgm:prSet presAssocID="{E2453717-ADB3-43DA-A31A-779A61C6321E}" presName="cycle">
        <dgm:presLayoutVars>
          <dgm:chMax val="1"/>
          <dgm:dir/>
          <dgm:animLvl val="ctr"/>
          <dgm:resizeHandles val="exact"/>
        </dgm:presLayoutVars>
      </dgm:prSet>
      <dgm:spPr/>
      <dgm:t>
        <a:bodyPr/>
        <a:lstStyle/>
        <a:p>
          <a:endParaRPr lang="zh-CN" altLang="en-US"/>
        </a:p>
      </dgm:t>
    </dgm:pt>
    <dgm:pt modelId="{380F8B04-6ED0-45F1-ADCE-59D1D27AFDF8}" type="pres">
      <dgm:prSet presAssocID="{3FCBBDCB-A3E4-475E-BFF4-1A9E1CBB9F1E}" presName="centerShape" presStyleLbl="node0" presStyleCnt="1"/>
      <dgm:spPr/>
      <dgm:t>
        <a:bodyPr/>
        <a:lstStyle/>
        <a:p>
          <a:endParaRPr lang="zh-CN" altLang="en-US"/>
        </a:p>
      </dgm:t>
    </dgm:pt>
    <dgm:pt modelId="{260C9BE4-E884-4E0D-BC56-627AEEE87C5C}" type="pres">
      <dgm:prSet presAssocID="{FDB390FD-EFB9-4C90-9570-9DD7095D7D52}" presName="parTrans" presStyleLbl="bgSibTrans2D1" presStyleCnt="4"/>
      <dgm:spPr/>
      <dgm:t>
        <a:bodyPr/>
        <a:lstStyle/>
        <a:p>
          <a:endParaRPr lang="zh-CN" altLang="en-US"/>
        </a:p>
      </dgm:t>
    </dgm:pt>
    <dgm:pt modelId="{DF6CADC7-A3CF-4052-8CDA-8B2AE92EE045}" type="pres">
      <dgm:prSet presAssocID="{EC88961B-FF5F-4D02-9857-B1A509DBD979}" presName="node" presStyleLbl="node1" presStyleCnt="4">
        <dgm:presLayoutVars>
          <dgm:bulletEnabled val="1"/>
        </dgm:presLayoutVars>
      </dgm:prSet>
      <dgm:spPr/>
      <dgm:t>
        <a:bodyPr/>
        <a:lstStyle/>
        <a:p>
          <a:endParaRPr lang="zh-CN" altLang="en-US"/>
        </a:p>
      </dgm:t>
    </dgm:pt>
    <dgm:pt modelId="{57BD37F9-1B9D-4A8F-87A7-D324F28F9754}" type="pres">
      <dgm:prSet presAssocID="{DB958703-A881-46EA-8940-8080A588E485}" presName="parTrans" presStyleLbl="bgSibTrans2D1" presStyleIdx="1" presStyleCnt="4"/>
      <dgm:spPr/>
      <dgm:t>
        <a:bodyPr/>
        <a:lstStyle/>
        <a:p>
          <a:endParaRPr lang="zh-CN" altLang="en-US"/>
        </a:p>
      </dgm:t>
    </dgm:pt>
    <dgm:pt modelId="{DB414298-A439-431D-98B6-71B7AE98F000}" type="pres">
      <dgm:prSet presAssocID="{3BA2A276-0E68-4080-93E1-AF1207642B16}" presName="node" presStyleLbl="node1" presStyleIdx="1" presStyleCnt="4">
        <dgm:presLayoutVars>
          <dgm:bulletEnabled val="1"/>
        </dgm:presLayoutVars>
      </dgm:prSet>
      <dgm:spPr/>
      <dgm:t>
        <a:bodyPr/>
        <a:lstStyle/>
        <a:p>
          <a:endParaRPr lang="zh-CN" altLang="en-US"/>
        </a:p>
      </dgm:t>
    </dgm:pt>
    <dgm:pt modelId="{D73EA389-D9E1-4027-A3CA-59276DFA305B}" type="pres">
      <dgm:prSet presAssocID="{9C649978-DB8C-42B6-8D0B-034ECDF76FA6}" presName="parTrans" presStyleLbl="bgSibTrans2D1" presStyleIdx="2" presStyleCnt="4"/>
      <dgm:spPr/>
      <dgm:t>
        <a:bodyPr/>
        <a:lstStyle/>
        <a:p>
          <a:endParaRPr lang="zh-CN" altLang="en-US"/>
        </a:p>
      </dgm:t>
    </dgm:pt>
    <dgm:pt modelId="{531D0D8D-2DBF-489C-9F47-C76ABD95197F}" type="pres">
      <dgm:prSet presAssocID="{0FEE37B1-69A3-4CCF-AE13-2A410B110372}" presName="node" presStyleLbl="node1" presStyleIdx="2" presStyleCnt="4">
        <dgm:presLayoutVars>
          <dgm:bulletEnabled val="1"/>
        </dgm:presLayoutVars>
      </dgm:prSet>
      <dgm:spPr/>
      <dgm:t>
        <a:bodyPr/>
        <a:lstStyle/>
        <a:p>
          <a:endParaRPr lang="zh-CN" altLang="en-US"/>
        </a:p>
      </dgm:t>
    </dgm:pt>
    <dgm:pt modelId="{AC1EB66C-CD6C-432C-AFFA-F2C9FA593D90}" type="pres">
      <dgm:prSet presAssocID="{26DF577D-A2AE-489F-8383-7A57A1B5CF9F}" presName="parTrans" presStyleLbl="bgSibTrans2D1" presStyleIdx="3" presStyleCnt="4"/>
      <dgm:spPr/>
      <dgm:t>
        <a:bodyPr/>
        <a:lstStyle/>
        <a:p>
          <a:endParaRPr lang="zh-CN" altLang="en-US"/>
        </a:p>
      </dgm:t>
    </dgm:pt>
    <dgm:pt modelId="{7854D5B6-7CB7-483A-BFDD-EBE66A626A91}" type="pres">
      <dgm:prSet presAssocID="{13A19D96-AA92-46C2-B041-B6F17534CB7A}" presName="node" presStyleLbl="node1" presStyleIdx="3" presStyleCnt="4">
        <dgm:presLayoutVars>
          <dgm:bulletEnabled val="1"/>
        </dgm:presLayoutVars>
      </dgm:prSet>
      <dgm:spPr/>
      <dgm:t>
        <a:bodyPr/>
        <a:lstStyle/>
        <a:p>
          <a:endParaRPr lang="zh-CN" altLang="en-US"/>
        </a:p>
      </dgm:t>
    </dgm:pt>
  </dgm:ptLst>
  <dgm:cxnLst>
    <dgm:cxn modelId="{877562BC-44FD-4574-B26B-57F86F392586}" srcId="{E2453717-ADB3-43DA-A31A-779A61C6321E}" destId="{3FCBBDCB-A3E4-475E-BFF4-1A9E1CBB9F1E}" srcOrd="0" destOrd="0" parTransId="{34AB340D-1644-446A-9BF9-B33DDA78F617}" sibTransId="{BB03B19A-271C-47BE-8EF5-3AA24E27552C}"/>
    <dgm:cxn modelId="{2324D911-F2AA-4C2C-934E-611F929DC056}" srcId="{3FCBBDCB-A3E4-475E-BFF4-1A9E1CBB9F1E}" destId="{EC88961B-FF5F-4D02-9857-B1A509DBD979}" srcOrd="0" destOrd="0" parTransId="{FDB390FD-EFB9-4C90-9570-9DD7095D7D52}" sibTransId="{F7185905-E03B-4D61-8D30-143D0A1F2A17}"/>
    <dgm:cxn modelId="{E0F7F60A-C79C-4E94-8D36-B43EC71501CA}" srcId="{3FCBBDCB-A3E4-475E-BFF4-1A9E1CBB9F1E}" destId="{3BA2A276-0E68-4080-93E1-AF1207642B16}" srcOrd="1" destOrd="0" parTransId="{DB958703-A881-46EA-8940-8080A588E485}" sibTransId="{7B687338-61D4-43C8-A88D-95692B90524F}"/>
    <dgm:cxn modelId="{867287A2-8CCC-4982-802C-08AEAC5FE33B}" srcId="{3FCBBDCB-A3E4-475E-BFF4-1A9E1CBB9F1E}" destId="{0FEE37B1-69A3-4CCF-AE13-2A410B110372}" srcOrd="2" destOrd="0" parTransId="{9C649978-DB8C-42B6-8D0B-034ECDF76FA6}" sibTransId="{931E6283-5B0A-4A50-B41B-65B3F5C7070B}"/>
    <dgm:cxn modelId="{9CAE60F8-331A-48A5-AD32-3666E185E7A3}" srcId="{3FCBBDCB-A3E4-475E-BFF4-1A9E1CBB9F1E}" destId="{13A19D96-AA92-46C2-B041-B6F17534CB7A}" srcOrd="3" destOrd="0" parTransId="{26DF577D-A2AE-489F-8383-7A57A1B5CF9F}" sibTransId="{B5D0F11A-B1A6-4106-8CE1-3D972AE19B8E}"/>
    <dgm:cxn modelId="{933F451E-6E83-4A78-A29D-76F015A3552C}" type="presOf" srcId="{E2453717-ADB3-43DA-A31A-779A61C6321E}" destId="{7CF8B1C7-67D3-425F-B752-5DBDB3DC524C}" srcOrd="0" destOrd="0" presId="urn:microsoft.com/office/officeart/2005/8/layout/radial4"/>
    <dgm:cxn modelId="{0038AFB2-FC05-426D-ABE3-DE7BBF1E9E84}" type="presParOf" srcId="{7CF8B1C7-67D3-425F-B752-5DBDB3DC524C}" destId="{380F8B04-6ED0-45F1-ADCE-59D1D27AFDF8}" srcOrd="0" destOrd="0" presId="urn:microsoft.com/office/officeart/2005/8/layout/radial4"/>
    <dgm:cxn modelId="{EAFDCB8D-BAFB-4E22-901A-D682C0C9730F}" type="presOf" srcId="{3FCBBDCB-A3E4-475E-BFF4-1A9E1CBB9F1E}" destId="{380F8B04-6ED0-45F1-ADCE-59D1D27AFDF8}" srcOrd="0" destOrd="0" presId="urn:microsoft.com/office/officeart/2005/8/layout/radial4"/>
    <dgm:cxn modelId="{F71780D1-7FCB-48D4-9BF3-56C9B1398DA2}" type="presParOf" srcId="{7CF8B1C7-67D3-425F-B752-5DBDB3DC524C}" destId="{260C9BE4-E884-4E0D-BC56-627AEEE87C5C}" srcOrd="1" destOrd="0" presId="urn:microsoft.com/office/officeart/2005/8/layout/radial4"/>
    <dgm:cxn modelId="{0728FECC-B853-412E-A102-518179889FE2}" type="presOf" srcId="{FDB390FD-EFB9-4C90-9570-9DD7095D7D52}" destId="{260C9BE4-E884-4E0D-BC56-627AEEE87C5C}" srcOrd="0" destOrd="0" presId="urn:microsoft.com/office/officeart/2005/8/layout/radial4"/>
    <dgm:cxn modelId="{F55F21F5-9C70-4207-B1E8-167C14DA9AFA}" type="presParOf" srcId="{7CF8B1C7-67D3-425F-B752-5DBDB3DC524C}" destId="{DF6CADC7-A3CF-4052-8CDA-8B2AE92EE045}" srcOrd="2" destOrd="0" presId="urn:microsoft.com/office/officeart/2005/8/layout/radial4"/>
    <dgm:cxn modelId="{B773D3B7-B66B-4DB3-AEB6-18B199103695}" type="presOf" srcId="{EC88961B-FF5F-4D02-9857-B1A509DBD979}" destId="{DF6CADC7-A3CF-4052-8CDA-8B2AE92EE045}" srcOrd="0" destOrd="0" presId="urn:microsoft.com/office/officeart/2005/8/layout/radial4"/>
    <dgm:cxn modelId="{AA6D9697-C045-4EDF-AE3F-796896C798A3}" type="presParOf" srcId="{7CF8B1C7-67D3-425F-B752-5DBDB3DC524C}" destId="{57BD37F9-1B9D-4A8F-87A7-D324F28F9754}" srcOrd="3" destOrd="0" presId="urn:microsoft.com/office/officeart/2005/8/layout/radial4"/>
    <dgm:cxn modelId="{C83A7197-98B4-4075-AC9F-D114ACD9EFA3}" type="presOf" srcId="{DB958703-A881-46EA-8940-8080A588E485}" destId="{57BD37F9-1B9D-4A8F-87A7-D324F28F9754}" srcOrd="0" destOrd="0" presId="urn:microsoft.com/office/officeart/2005/8/layout/radial4"/>
    <dgm:cxn modelId="{9C434DBB-34CA-4306-BD24-9E2A3F580136}" type="presParOf" srcId="{7CF8B1C7-67D3-425F-B752-5DBDB3DC524C}" destId="{DB414298-A439-431D-98B6-71B7AE98F000}" srcOrd="4" destOrd="0" presId="urn:microsoft.com/office/officeart/2005/8/layout/radial4"/>
    <dgm:cxn modelId="{1D401D6D-08E7-4715-84E8-ED9D79E733B6}" type="presOf" srcId="{3BA2A276-0E68-4080-93E1-AF1207642B16}" destId="{DB414298-A439-431D-98B6-71B7AE98F000}" srcOrd="0" destOrd="0" presId="urn:microsoft.com/office/officeart/2005/8/layout/radial4"/>
    <dgm:cxn modelId="{E836EDF3-C007-4069-994F-840AE4FC8A2A}" type="presParOf" srcId="{7CF8B1C7-67D3-425F-B752-5DBDB3DC524C}" destId="{D73EA389-D9E1-4027-A3CA-59276DFA305B}" srcOrd="5" destOrd="0" presId="urn:microsoft.com/office/officeart/2005/8/layout/radial4"/>
    <dgm:cxn modelId="{7A683D54-2C31-4C48-8D46-4A1E3A7A384D}" type="presOf" srcId="{9C649978-DB8C-42B6-8D0B-034ECDF76FA6}" destId="{D73EA389-D9E1-4027-A3CA-59276DFA305B}" srcOrd="0" destOrd="0" presId="urn:microsoft.com/office/officeart/2005/8/layout/radial4"/>
    <dgm:cxn modelId="{741EE0DB-551D-4CF2-AD1A-E20CADA16866}" type="presParOf" srcId="{7CF8B1C7-67D3-425F-B752-5DBDB3DC524C}" destId="{531D0D8D-2DBF-489C-9F47-C76ABD95197F}" srcOrd="6" destOrd="0" presId="urn:microsoft.com/office/officeart/2005/8/layout/radial4"/>
    <dgm:cxn modelId="{E9894851-27DB-47FF-8C6B-78A4996CA8A7}" type="presOf" srcId="{0FEE37B1-69A3-4CCF-AE13-2A410B110372}" destId="{531D0D8D-2DBF-489C-9F47-C76ABD95197F}" srcOrd="0" destOrd="0" presId="urn:microsoft.com/office/officeart/2005/8/layout/radial4"/>
    <dgm:cxn modelId="{7F97ABF1-AF4D-445C-9E3E-D77C2EBFE5EA}" type="presParOf" srcId="{7CF8B1C7-67D3-425F-B752-5DBDB3DC524C}" destId="{AC1EB66C-CD6C-432C-AFFA-F2C9FA593D90}" srcOrd="7" destOrd="0" presId="urn:microsoft.com/office/officeart/2005/8/layout/radial4"/>
    <dgm:cxn modelId="{5A746D3E-0645-48BD-8DDD-EFF3C7845305}" type="presOf" srcId="{26DF577D-A2AE-489F-8383-7A57A1B5CF9F}" destId="{AC1EB66C-CD6C-432C-AFFA-F2C9FA593D90}" srcOrd="0" destOrd="0" presId="urn:microsoft.com/office/officeart/2005/8/layout/radial4"/>
    <dgm:cxn modelId="{2A5A5B8B-6ECC-4F1C-969B-B9DA766248BA}" type="presParOf" srcId="{7CF8B1C7-67D3-425F-B752-5DBDB3DC524C}" destId="{7854D5B6-7CB7-483A-BFDD-EBE66A626A91}" srcOrd="8" destOrd="0" presId="urn:microsoft.com/office/officeart/2005/8/layout/radial4"/>
    <dgm:cxn modelId="{29B1473F-D4BD-45E7-9220-416AAAC8CCB8}" type="presOf" srcId="{13A19D96-AA92-46C2-B041-B6F17534CB7A}" destId="{7854D5B6-7CB7-483A-BFDD-EBE66A626A91}" srcOrd="0" destOrd="0" presId="urn:microsoft.com/office/officeart/2005/8/layout/radial4"/>
  </dgm:cxnLst>
  <dgm:bg/>
  <dgm:whole/>
  <dgm:extLst>
    <a:ext uri="http://schemas.microsoft.com/office/drawing/2008/diagram">
      <dsp:dataModelExt xmlns:dsp="http://schemas.microsoft.com/office/drawing/2008/diagram" relId="rId3"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14" name=""/>
      <dsp:cNvGrpSpPr/>
    </dsp:nvGrpSpPr>
    <dsp:grpSpPr/>
    <dsp:sp modelId="{380F8B04-6ED0-45F1-ADCE-59D1D27AFDF8}">
      <dsp:nvSpPr>
        <dsp:cNvPr id="15" name=""/>
        <dsp:cNvSpPr/>
      </dsp:nvSpPr>
      <dsp:spPr>
        <a:xfrm>
          <a:off x="1884369" y="1328839"/>
          <a:ext cx="1270155" cy="1270155"/>
        </a:xfrm>
        <a:prstGeom prst="ellipse">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smtClean="0">
              <a:latin typeface="黑体" panose="02010609060101010101" pitchFamily="49" charset="-122"/>
              <a:ea typeface="黑体" panose="02010609060101010101" pitchFamily="49" charset="-122"/>
            </a:rPr>
            <a:t>改革</a:t>
          </a:r>
          <a:endParaRPr lang="en-US" altLang="zh-CN" sz="2400" kern="1200" smtClean="0">
            <a:latin typeface="黑体" pitchFamily="49" charset="-122"/>
            <a:ea typeface="黑体" pitchFamily="49" charset="-122"/>
          </a:endParaRPr>
        </a:p>
        <a:p>
          <a:pPr lvl="0" algn="ctr" defTabSz="1066800">
            <a:lnSpc>
              <a:spcPct val="90000"/>
            </a:lnSpc>
            <a:spcBef>
              <a:spcPct val="0"/>
            </a:spcBef>
            <a:spcAft>
              <a:spcPct val="35000"/>
            </a:spcAft>
          </a:pPr>
          <a:r>
            <a:rPr lang="zh-CN" altLang="en-US" sz="2400" kern="1200" smtClean="0">
              <a:latin typeface="黑体" panose="02010609060101010101" pitchFamily="49" charset="-122"/>
              <a:ea typeface="黑体" panose="02010609060101010101" pitchFamily="49" charset="-122"/>
            </a:rPr>
            <a:t>成败</a:t>
          </a:r>
          <a:endParaRPr lang="zh-CN" altLang="en-US" sz="2400" kern="1200">
            <a:latin typeface="黑体" pitchFamily="49" charset="-122"/>
            <a:ea typeface="黑体" pitchFamily="49" charset="-122"/>
          </a:endParaRPr>
        </a:p>
      </dsp:txBody>
      <dsp:txXfrm>
        <a:off x="2070379" y="1514849"/>
        <a:ext cx="898135" cy="898135"/>
      </dsp:txXfrm>
    </dsp:sp>
    <dsp:sp modelId="{260C9BE4-E884-4E0D-BC56-627AEEE87C5C}">
      <dsp:nvSpPr>
        <dsp:cNvPr id="16" name=""/>
        <dsp:cNvSpPr/>
      </dsp:nvSpPr>
      <dsp:spPr>
        <a:xfrm rot="11700000">
          <a:off x="925095" y="1482177"/>
          <a:ext cx="943929" cy="361994"/>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a:lstStyle/>
        <a:p/>
      </dsp:txBody>
    </dsp:sp>
    <dsp:sp modelId="{DF6CADC7-A3CF-4052-8CDA-8B2AE92EE045}">
      <dsp:nvSpPr>
        <dsp:cNvPr id="17" name=""/>
        <dsp:cNvSpPr/>
      </dsp:nvSpPr>
      <dsp:spPr>
        <a:xfrm>
          <a:off x="337853" y="1058361"/>
          <a:ext cx="1206648" cy="965318"/>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zh-CN" altLang="en-US" sz="2400" kern="1200" smtClean="0">
              <a:latin typeface="黑体" panose="02010609060101010101" pitchFamily="49" charset="-122"/>
              <a:ea typeface="黑体" panose="02010609060101010101" pitchFamily="49" charset="-122"/>
            </a:rPr>
            <a:t>个人</a:t>
          </a:r>
          <a:endParaRPr lang="en-US" altLang="zh-CN" sz="2400" kern="1200" smtClean="0">
            <a:latin typeface="黑体" panose="02010609060101010101" pitchFamily="49" charset="-122"/>
            <a:ea typeface="黑体" panose="02010609060101010101" pitchFamily="49" charset="-122"/>
          </a:endParaRPr>
        </a:p>
        <a:p>
          <a:pPr lvl="0" algn="ctr" defTabSz="1066800">
            <a:lnSpc>
              <a:spcPct val="90000"/>
            </a:lnSpc>
            <a:spcBef>
              <a:spcPct val="0"/>
            </a:spcBef>
            <a:spcAft>
              <a:spcPct val="35000"/>
            </a:spcAft>
          </a:pPr>
          <a:r>
            <a:rPr lang="zh-CN" altLang="en-US" sz="2400" kern="1200" smtClean="0">
              <a:latin typeface="黑体" panose="02010609060101010101" pitchFamily="49" charset="-122"/>
              <a:ea typeface="黑体" panose="02010609060101010101" pitchFamily="49" charset="-122"/>
            </a:rPr>
            <a:t>命运</a:t>
          </a:r>
          <a:endParaRPr lang="zh-CN" altLang="en-US" sz="2400" kern="1200">
            <a:latin typeface="黑体" panose="02010609060101010101" pitchFamily="49" charset="-122"/>
            <a:ea typeface="黑体" panose="02010609060101010101" pitchFamily="49" charset="-122"/>
          </a:endParaRPr>
        </a:p>
      </dsp:txBody>
      <dsp:txXfrm>
        <a:off x="366126" y="1086634"/>
        <a:ext cx="1150102" cy="908772"/>
      </dsp:txXfrm>
    </dsp:sp>
    <dsp:sp modelId="{57BD37F9-1B9D-4A8F-87A7-D324F28F9754}">
      <dsp:nvSpPr>
        <dsp:cNvPr id="18" name=""/>
        <dsp:cNvSpPr/>
      </dsp:nvSpPr>
      <dsp:spPr>
        <a:xfrm rot="14700000">
          <a:off x="1556408" y="729808"/>
          <a:ext cx="943929" cy="361994"/>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a:lstStyle/>
        <a:p/>
      </dsp:txBody>
    </dsp:sp>
    <dsp:sp modelId="{DB414298-A439-431D-98B6-71B7AE98F000}">
      <dsp:nvSpPr>
        <dsp:cNvPr id="19" name=""/>
        <dsp:cNvSpPr/>
      </dsp:nvSpPr>
      <dsp:spPr>
        <a:xfrm>
          <a:off x="1225588" y="400"/>
          <a:ext cx="1206648" cy="965318"/>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zh-CN" altLang="en-US" sz="2400" kern="1200" smtClean="0">
              <a:latin typeface="黑体" panose="02010609060101010101" pitchFamily="49" charset="-122"/>
              <a:ea typeface="黑体" panose="02010609060101010101" pitchFamily="49" charset="-122"/>
            </a:rPr>
            <a:t>历史</a:t>
          </a:r>
          <a:endParaRPr lang="en-US" altLang="zh-CN" sz="2400" kern="1200" smtClean="0">
            <a:latin typeface="黑体" panose="02010609060101010101" pitchFamily="49" charset="-122"/>
            <a:ea typeface="黑体" panose="02010609060101010101" pitchFamily="49" charset="-122"/>
          </a:endParaRPr>
        </a:p>
        <a:p>
          <a:pPr lvl="0" algn="ctr" defTabSz="1066800">
            <a:lnSpc>
              <a:spcPct val="90000"/>
            </a:lnSpc>
            <a:spcBef>
              <a:spcPct val="0"/>
            </a:spcBef>
            <a:spcAft>
              <a:spcPct val="35000"/>
            </a:spcAft>
          </a:pPr>
          <a:r>
            <a:rPr lang="zh-CN" altLang="en-US" sz="2400" kern="1200" smtClean="0">
              <a:latin typeface="黑体" panose="02010609060101010101" pitchFamily="49" charset="-122"/>
              <a:ea typeface="黑体" panose="02010609060101010101" pitchFamily="49" charset="-122"/>
            </a:rPr>
            <a:t>潮流</a:t>
          </a:r>
          <a:endParaRPr lang="zh-CN" altLang="en-US" sz="2400" kern="1200">
            <a:latin typeface="黑体" panose="02010609060101010101" pitchFamily="49" charset="-122"/>
            <a:ea typeface="黑体" panose="02010609060101010101" pitchFamily="49" charset="-122"/>
          </a:endParaRPr>
        </a:p>
      </dsp:txBody>
      <dsp:txXfrm>
        <a:off x="1253861" y="28673"/>
        <a:ext cx="1150102" cy="908772"/>
      </dsp:txXfrm>
    </dsp:sp>
    <dsp:sp modelId="{D73EA389-D9E1-4027-A3CA-59276DFA305B}">
      <dsp:nvSpPr>
        <dsp:cNvPr id="20" name=""/>
        <dsp:cNvSpPr/>
      </dsp:nvSpPr>
      <dsp:spPr>
        <a:xfrm rot="17700000">
          <a:off x="2538556" y="729808"/>
          <a:ext cx="943929" cy="361994"/>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a:lstStyle/>
        <a:p/>
      </dsp:txBody>
    </dsp:sp>
    <dsp:sp modelId="{531D0D8D-2DBF-489C-9F47-C76ABD95197F}">
      <dsp:nvSpPr>
        <dsp:cNvPr id="21" name=""/>
        <dsp:cNvSpPr/>
      </dsp:nvSpPr>
      <dsp:spPr>
        <a:xfrm>
          <a:off x="2606658" y="400"/>
          <a:ext cx="1206648" cy="965318"/>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zh-CN" altLang="en-US" sz="2400" kern="1200" smtClean="0">
              <a:latin typeface="黑体" panose="02010609060101010101" pitchFamily="49" charset="-122"/>
              <a:ea typeface="黑体" panose="02010609060101010101" pitchFamily="49" charset="-122"/>
            </a:rPr>
            <a:t>短期</a:t>
          </a:r>
          <a:endParaRPr lang="en-US" altLang="zh-CN" sz="2400" kern="1200" smtClean="0">
            <a:latin typeface="黑体" panose="02010609060101010101" pitchFamily="49" charset="-122"/>
            <a:ea typeface="黑体" panose="02010609060101010101" pitchFamily="49" charset="-122"/>
          </a:endParaRPr>
        </a:p>
        <a:p>
          <a:pPr lvl="0" algn="ctr" defTabSz="1066800">
            <a:lnSpc>
              <a:spcPct val="90000"/>
            </a:lnSpc>
            <a:spcBef>
              <a:spcPct val="0"/>
            </a:spcBef>
            <a:spcAft>
              <a:spcPct val="35000"/>
            </a:spcAft>
          </a:pPr>
          <a:r>
            <a:rPr lang="zh-CN" altLang="en-US" sz="2400" kern="1200" smtClean="0">
              <a:latin typeface="黑体" panose="02010609060101010101" pitchFamily="49" charset="-122"/>
              <a:ea typeface="黑体" panose="02010609060101010101" pitchFamily="49" charset="-122"/>
            </a:rPr>
            <a:t>结果</a:t>
          </a:r>
          <a:endParaRPr lang="zh-CN" altLang="en-US" sz="2400" kern="1200">
            <a:latin typeface="黑体" panose="02010609060101010101" pitchFamily="49" charset="-122"/>
            <a:ea typeface="黑体" panose="02010609060101010101" pitchFamily="49" charset="-122"/>
          </a:endParaRPr>
        </a:p>
      </dsp:txBody>
      <dsp:txXfrm>
        <a:off x="2634931" y="28673"/>
        <a:ext cx="1150102" cy="908772"/>
      </dsp:txXfrm>
    </dsp:sp>
    <dsp:sp modelId="{AC1EB66C-CD6C-432C-AFFA-F2C9FA593D90}">
      <dsp:nvSpPr>
        <dsp:cNvPr id="22" name=""/>
        <dsp:cNvSpPr/>
      </dsp:nvSpPr>
      <dsp:spPr>
        <a:xfrm rot="20700000">
          <a:off x="3169869" y="1482177"/>
          <a:ext cx="943929" cy="361994"/>
        </a:xfrm>
        <a:prstGeom prst="lef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a:lstStyle/>
        <a:p/>
      </dsp:txBody>
    </dsp:sp>
    <dsp:sp modelId="{7854D5B6-7CB7-483A-BFDD-EBE66A626A91}">
      <dsp:nvSpPr>
        <dsp:cNvPr id="23" name=""/>
        <dsp:cNvSpPr/>
      </dsp:nvSpPr>
      <dsp:spPr>
        <a:xfrm>
          <a:off x="3494393" y="1058361"/>
          <a:ext cx="1206648" cy="965318"/>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1066800">
            <a:lnSpc>
              <a:spcPct val="90000"/>
            </a:lnSpc>
            <a:spcBef>
              <a:spcPct val="0"/>
            </a:spcBef>
            <a:spcAft>
              <a:spcPct val="35000"/>
            </a:spcAft>
          </a:pPr>
          <a:r>
            <a:rPr lang="zh-CN" altLang="en-US" sz="2400" kern="1200" smtClean="0">
              <a:latin typeface="黑体" panose="02010609060101010101" pitchFamily="49" charset="-122"/>
              <a:ea typeface="黑体" panose="02010609060101010101" pitchFamily="49" charset="-122"/>
            </a:rPr>
            <a:t>长期</a:t>
          </a:r>
          <a:endParaRPr lang="en-US" altLang="zh-CN" sz="2400" kern="1200" smtClean="0">
            <a:latin typeface="黑体" panose="02010609060101010101" pitchFamily="49" charset="-122"/>
            <a:ea typeface="黑体" panose="02010609060101010101" pitchFamily="49" charset="-122"/>
          </a:endParaRPr>
        </a:p>
        <a:p>
          <a:pPr lvl="0" algn="ctr" defTabSz="1066800">
            <a:lnSpc>
              <a:spcPct val="90000"/>
            </a:lnSpc>
            <a:spcBef>
              <a:spcPct val="0"/>
            </a:spcBef>
            <a:spcAft>
              <a:spcPct val="35000"/>
            </a:spcAft>
          </a:pPr>
          <a:r>
            <a:rPr lang="zh-CN" altLang="en-US" sz="2400" kern="1200" smtClean="0">
              <a:latin typeface="黑体" panose="02010609060101010101" pitchFamily="49" charset="-122"/>
              <a:ea typeface="黑体" panose="02010609060101010101" pitchFamily="49" charset="-122"/>
            </a:rPr>
            <a:t>影响</a:t>
          </a:r>
          <a:endParaRPr lang="zh-CN" altLang="en-US" sz="2400" kern="1200">
            <a:latin typeface="黑体" panose="02010609060101010101" pitchFamily="49" charset="-122"/>
            <a:ea typeface="黑体" panose="02010609060101010101" pitchFamily="49" charset="-122"/>
          </a:endParaRPr>
        </a:p>
      </dsp:txBody>
      <dsp:txXfrm>
        <a:off x="3522666" y="1086634"/>
        <a:ext cx="1150102" cy="908772"/>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fact="0.27"/>
        </dgm:ruleLst>
      </dgm:if>
      <dgm:else name="Name23">
        <dgm:ruleLst>
          <dgm:rule type="w" for="ch" forName="centerShape" fact="0.27"/>
          <dgm:rule type="w" for="ch" forName="node" fact="0.7"/>
        </dgm:ruleLst>
      </dgm:else>
    </dgm:choose>
    <dgm:forEach name="Name24" axis="ch" ptType="node" cnt="1">
      <dgm:layoutNode name="centerShape" styleLbl="node0">
        <dgm:alg type="tx"/>
        <dgm:shape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dgm:ruleLst>
      </dgm:layoutNode>
      <dgm:forEach name="Name25" axis="ch">
        <dgm:forEach name="Name26" axis="self" ptType="parTrans">
          <dgm:layoutNode name="parTrans" styleLbl="bgSibTrans2D1">
            <dgm:alg type="conn">
              <dgm:param type="begSty" val="arr"/>
              <dgm:param type="endSty" val="noArr"/>
              <dgm:param type="begPts" val="auto"/>
              <dgm:param type="endPts" val="ctr"/>
            </dgm:alg>
            <dgm:shape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dgm:ruleLst>
          </dgm:layoutNode>
        </dgm:forEach>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a:xfrm>
            <a:off x="838200" y="2085149"/>
            <a:ext cx="7315200" cy="1307275"/>
          </a:xfrm>
        </p:spPr>
        <p:txBody>
          <a:bodyPr/>
          <a:lstStyle>
            <a:lvl1pPr algn="ctr">
              <a:defRPr/>
            </a:lvl1p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fld id="{C34FCE23-231B-4CFE-A76F-252AEF0EE017}"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auto" latinLnBrk="0" hangingPunct="1">
              <a:lnSpc>
                <a:spcPct val="100000"/>
              </a:lnSpc>
              <a:spcBef>
                <a:spcPct val="0"/>
              </a:spcBef>
              <a:spcAft>
                <a:spcPct val="0"/>
              </a:spcAft>
              <a:buClrTx/>
              <a:buSzTx/>
              <a:buFontTx/>
              <a:buNone/>
              <a:defRPr/>
            </a:pPr>
            <a:fld id="{BF6536A5-DAEE-4F65-B2D5-30A7A77F84C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9" name="副标题 2"/>
          <p:cNvSpPr>
            <a:spLocks noGrp="1"/>
          </p:cNvSpPr>
          <p:nvPr>
            <p:ph type="subTitle" idx="1"/>
          </p:nvPr>
        </p:nvSpPr>
        <p:spPr>
          <a:xfrm>
            <a:off x="838200" y="3392424"/>
            <a:ext cx="7315200" cy="759650"/>
          </a:xfrm>
        </p:spPr>
        <p:txBody>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nvGrpSpPr>
      <p:grpSpPr>
        <a:xfrm>
          <a:off x="0" y="0"/>
          <a:ext cx="0" cy="0"/>
        </a:xfrm>
      </p:grpSpPr>
      <p:sp>
        <p:nvSpPr>
          <p:cNvPr id="2" name="标题 1"/>
          <p:cNvSpPr>
            <a:spLocks noGrp="1"/>
          </p:cNvSpPr>
          <p:nvPr>
            <p:ph type="ctrTitle"/>
          </p:nvPr>
        </p:nvSpPr>
        <p:spPr>
          <a:xfrm>
            <a:off x="838200" y="0"/>
            <a:ext cx="10515600" cy="822960"/>
          </a:xfrm>
        </p:spPr>
        <p:txBody>
          <a:bodyPr anchor="ctr" anchorCtr="0">
            <a:normAutofit/>
          </a:bodyPr>
          <a:lstStyle>
            <a:lvl1pPr algn="ctr">
              <a:defRPr sz="4000">
                <a:solidFill>
                  <a:schemeClr val="tx1">
                    <a:lumMod val="75000"/>
                    <a:lumOff val="25000"/>
                  </a:schemeClr>
                </a:solidFill>
              </a:defRPr>
            </a:lvl1pPr>
          </a:lstStyle>
          <a:p>
            <a:r>
              <a:rPr lang="zh-CN" altLang="en-US" smtClean="0"/>
              <a:t>单击此处编辑母版标题样式</a:t>
            </a:r>
            <a:endParaRPr lang="zh-CN" altLang="en-US"/>
          </a:p>
        </p:txBody>
      </p:sp>
      <p:sp>
        <p:nvSpPr>
          <p:cNvPr id="19" name="内容占位符 2"/>
          <p:cNvSpPr>
            <a:spLocks noGrp="1"/>
          </p:cNvSpPr>
          <p:nvPr>
            <p:ph idx="1"/>
          </p:nvPr>
        </p:nvSpPr>
        <p:spPr>
          <a:xfrm>
            <a:off x="838200" y="1143000"/>
            <a:ext cx="10515600" cy="5033963"/>
          </a:xfrm>
        </p:spPr>
        <p:txBody>
          <a:bodyPr/>
          <a:lstStyle>
            <a:lvl1pPr marL="0" indent="0">
              <a:lnSpc>
                <a:spcPct val="100000"/>
              </a:lnSpc>
              <a:buNone/>
              <a:defRPr/>
            </a:lvl1pPr>
            <a:lvl2pPr marL="457200" indent="0">
              <a:lnSpc>
                <a:spcPct val="100000"/>
              </a:lnSpc>
              <a:buNone/>
              <a:defRPr/>
            </a:lvl2pPr>
            <a:lvl3pPr>
              <a:lnSpc>
                <a:spcPct val="100000"/>
              </a:lnSpc>
              <a:defRPr>
                <a:solidFill>
                  <a:schemeClr val="tx1">
                    <a:lumMod val="65000"/>
                    <a:lumOff val="35000"/>
                  </a:schemeClr>
                </a:solidFill>
                <a:latin typeface="黑体" panose="02010609060101010101" pitchFamily="49" charset="-122"/>
                <a:ea typeface="黑体" panose="02010609060101010101" pitchFamily="49" charset="-122"/>
              </a:defRPr>
            </a:lvl3pPr>
            <a:lvl4pPr>
              <a:defRPr>
                <a:latin typeface="楷体" panose="02010609060101010101" pitchFamily="49" charset="-122"/>
                <a:ea typeface="楷体" panose="02010609060101010101" pitchFamily="49" charset="-122"/>
              </a:defRPr>
            </a:lvl4pPr>
            <a:lvl5pPr>
              <a:defRPr>
                <a:latin typeface="楷体" panose="02010609060101010101" pitchFamily="49" charset="-122"/>
                <a:ea typeface="楷体" panose="02010609060101010101" pitchFamily="49" charset="-122"/>
              </a:defRPr>
            </a:lvl5pPr>
          </a:lstStyle>
          <a:p>
            <a:pPr lvl="0"/>
            <a:r>
              <a:rPr lang="zh-CN" altLang="en-US" smtClean="0"/>
              <a:t>单击此处编辑母版文本样式</a:t>
            </a:r>
          </a:p>
          <a:p>
            <a:pPr lvl="1"/>
            <a:r>
              <a:rPr lang="zh-CN" altLang="en-US" smtClean="0"/>
              <a:t>第二级</a:t>
            </a:r>
          </a:p>
          <a:p>
            <a:pPr lvl="2"/>
            <a:r>
              <a:rPr lang="zh-CN" altLang="en-US" smtClean="0"/>
              <a:t>第三级</a:t>
            </a: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标题幻灯片">
    <p:spTree>
      <p:nvGrpSpPr>
        <p:cNvPr id="1" name=""/>
        <p:cNvGrpSpPr/>
        <p:nvPr/>
      </p:nvGrpSpPr>
      <p:grpSpPr>
        <a:xfrm>
          <a:off x="0" y="0"/>
          <a:ext cx="0" cy="0"/>
        </a:xfrm>
      </p:grpSpPr>
      <p:sp>
        <p:nvSpPr>
          <p:cNvPr id="4" name="日期占位符 3"/>
          <p:cNvSpPr>
            <a:spLocks noGrp="1"/>
          </p:cNvSpPr>
          <p:nvPr>
            <p:ph type="dt" sz="half" idx="10"/>
          </p:nvPr>
        </p:nvSpPr>
        <p:spPr/>
        <p:txBody>
          <a:bodyPr/>
          <a:lstStyle>
            <a:lvl1pPr>
              <a:defRPr>
                <a:solidFill>
                  <a:schemeClr val="tx1"/>
                </a:solidFill>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C34FCE23-231B-4CFE-A76F-252AEF0EE017}" type="datetimeFigureOut">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lvl1pPr>
              <a:defRPr>
                <a:solidFill>
                  <a:schemeClr val="tx1"/>
                </a:solidFill>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lvl1pPr>
              <a:defRPr>
                <a:solidFill>
                  <a:schemeClr val="tx1"/>
                </a:solidFill>
              </a:defRPr>
            </a:lvl1pPr>
          </a:lstStyle>
          <a:p>
            <a:pPr marL="0" marR="0" lvl="0" indent="0" algn="r" defTabSz="914400" rtl="0" eaLnBrk="1" fontAlgn="auto" latinLnBrk="0" hangingPunct="1">
              <a:lnSpc>
                <a:spcPct val="100000"/>
              </a:lnSpc>
              <a:spcBef>
                <a:spcPct val="0"/>
              </a:spcBef>
              <a:spcAft>
                <a:spcPct val="0"/>
              </a:spcAft>
              <a:buClrTx/>
              <a:buSzTx/>
              <a:buFontTx/>
              <a:buNone/>
              <a:defRPr/>
            </a:pPr>
            <a:fld id="{BF6536A5-DAEE-4F65-B2D5-30A7A77F84CB}"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12" name="标题 1"/>
          <p:cNvSpPr>
            <a:spLocks noGrp="1"/>
          </p:cNvSpPr>
          <p:nvPr>
            <p:ph type="title" hasCustomPrompt="1"/>
          </p:nvPr>
        </p:nvSpPr>
        <p:spPr>
          <a:xfrm>
            <a:off x="838200" y="2085149"/>
            <a:ext cx="7315200" cy="1307275"/>
          </a:xfrm>
        </p:spPr>
        <p:txBody>
          <a:bodyPr>
            <a:normAutofit/>
          </a:bodyPr>
          <a:lstStyle>
            <a:lvl1pPr algn="ctr">
              <a:defRPr sz="6000"/>
            </a:lvl1pPr>
          </a:lstStyle>
          <a:p>
            <a:r>
              <a:rPr lang="zh-CN" altLang="en-US" smtClean="0"/>
              <a:t>再 见</a:t>
            </a:r>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noFill/>
        <a:effectLst/>
      </p:bgPr>
    </p:bg>
    <p:spTree>
      <p:nvGrpSpPr>
        <p:cNvPr id="1" name=""/>
        <p:cNvGrpSpPr/>
        <p:nvPr/>
      </p:nvGrpSpPr>
      <p:grpSpPr>
        <a:xfrm>
          <a:off x="0" y="0"/>
          <a:ext cx="0" cy="0"/>
        </a:xfrm>
      </p:grpSpPr>
      <p:sp>
        <p:nvSpPr>
          <p:cNvPr id="2" name="标题占位符 1"/>
          <p:cNvSpPr>
            <a:spLocks noGrp="1"/>
          </p:cNvSpPr>
          <p:nvPr>
            <p:ph type="title"/>
          </p:nvPr>
        </p:nvSpPr>
        <p:spPr>
          <a:xfrm>
            <a:off x="838200" y="2816669"/>
            <a:ext cx="10515600" cy="1307275"/>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4123944"/>
            <a:ext cx="10515600" cy="152704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endParaRPr lang="zh-CN" altLang="en-US" smtClean="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ct val="0"/>
              </a:spcBef>
              <a:spcAft>
                <a:spcPct val="0"/>
              </a:spcAft>
              <a:buClrTx/>
              <a:buSzTx/>
              <a:buFontTx/>
              <a:buNone/>
              <a:defRPr/>
            </a:pPr>
            <a:fld id="{C34FCE23-231B-4CFE-A76F-252AEF0EE017}"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ct val="0"/>
              </a:spcBef>
              <a:spcAft>
                <a:spcPct val="0"/>
              </a:spcAft>
              <a:buClrTx/>
              <a:buSzTx/>
              <a:buFontTx/>
              <a:buNone/>
              <a:defRPr/>
            </a:pPr>
            <a:fld id="{BF6536A5-DAEE-4F65-B2D5-30A7A77F84CB}"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ransition/>
  <p:timing/>
  <p:txStyles>
    <p:titleStyle>
      <a:lvl1pPr algn="l" defTabSz="914400" rtl="0" eaLnBrk="1" latinLnBrk="0" hangingPunct="1">
        <a:lnSpc>
          <a:spcPct val="100000"/>
        </a:lnSpc>
        <a:spcBef>
          <a:spcPct val="0"/>
        </a:spcBef>
        <a:buNone/>
        <a:defRPr sz="4400" b="1" kern="1200" baseline="0">
          <a:solidFill>
            <a:schemeClr val="tx1">
              <a:lumMod val="65000"/>
              <a:lumOff val="35000"/>
            </a:schemeClr>
          </a:solidFill>
          <a:latin typeface="Times New Roman" panose="02020603050405020304" pitchFamily="18" charset="0"/>
          <a:ea typeface="黑体" panose="02010609060101010101" pitchFamily="49" charset="-122"/>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baseline="0">
          <a:solidFill>
            <a:schemeClr val="tx1">
              <a:lumMod val="65000"/>
              <a:lumOff val="35000"/>
            </a:schemeClr>
          </a:solidFill>
          <a:latin typeface="Times New Roman" panose="02020603050405020304" pitchFamily="18" charset="0"/>
          <a:ea typeface="黑体" panose="02010609060101010101" pitchFamily="49" charset="-122"/>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3.jpeg" /><Relationship Id="rId4" Type="http://schemas.openxmlformats.org/officeDocument/2006/relationships/image" Target="../media/image4.jpeg" /><Relationship Id="rId5" Type="http://schemas.openxmlformats.org/officeDocument/2006/relationships/image" Target="../media/image5.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6.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7.jpeg" /><Relationship Id="rId4" Type="http://schemas.openxmlformats.org/officeDocument/2006/relationships/image" Target="../media/image8.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9.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10.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 Id="rId3" Type="http://schemas.microsoft.com/office/2007/relationships/diagramDrawing" Target="../diagrams/drawing1.xml" /><Relationship Id="rId4" Type="http://schemas.openxmlformats.org/officeDocument/2006/relationships/diagramData" Target="../diagrams/data1.xml" /><Relationship Id="rId5" Type="http://schemas.openxmlformats.org/officeDocument/2006/relationships/diagramLayout" Target="../diagrams/layout1.xml" /><Relationship Id="rId6" Type="http://schemas.openxmlformats.org/officeDocument/2006/relationships/diagramQuickStyle" Target="../diagrams/quickStyle1.xml" /><Relationship Id="rId7" Type="http://schemas.openxmlformats.org/officeDocument/2006/relationships/diagramColors" Target="../diagrams/colors1.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12.jpeg" /><Relationship Id="rId4" Type="http://schemas.openxmlformats.org/officeDocument/2006/relationships/image" Target="../media/image13.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14.jpeg" /><Relationship Id="rId4" Type="http://schemas.openxmlformats.org/officeDocument/2006/relationships/image" Target="../media/image15.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16.jpeg" /><Relationship Id="rId4" Type="http://schemas.openxmlformats.org/officeDocument/2006/relationships/image" Target="../media/image17.jpeg" /><Relationship Id="rId5" Type="http://schemas.openxmlformats.org/officeDocument/2006/relationships/image" Target="../media/image18.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19.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 Id="rId3" Type="http://schemas.openxmlformats.org/officeDocument/2006/relationships/image" Target="../media/image20.jpeg" /><Relationship Id="rId4" Type="http://schemas.openxmlformats.org/officeDocument/2006/relationships/image" Target="../media/image21.jpeg" /><Relationship Id="rId5" Type="http://schemas.openxmlformats.org/officeDocument/2006/relationships/image" Target="../media/image22.jpeg" /><Relationship Id="rId6" Type="http://schemas.openxmlformats.org/officeDocument/2006/relationships/image" Target="../media/image23.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4.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729414" y="2775462"/>
            <a:ext cx="10044548" cy="1307275"/>
          </a:xfrm>
        </p:spPr>
        <p:txBody>
          <a:bodyPr>
            <a:normAutofit/>
          </a:bodyPr>
          <a:lstStyle/>
          <a:p>
            <a:pPr algn="l"/>
            <a:r>
              <a:rPr lang="zh-CN" altLang="en-US" smtClean="0"/>
              <a:t>第</a:t>
            </a:r>
            <a:r>
              <a:rPr lang="en-US" altLang="zh-CN"/>
              <a:t>4</a:t>
            </a:r>
            <a:r>
              <a:rPr lang="zh-CN" altLang="en-US" smtClean="0"/>
              <a:t>课  中国历代变法和改革</a:t>
            </a:r>
            <a:endParaRPr lang="zh-CN" altLang="en-US"/>
          </a:p>
        </p:txBody>
      </p:sp>
      <p:sp>
        <p:nvSpPr>
          <p:cNvPr id="3" name="副标题 2"/>
          <p:cNvSpPr>
            <a:spLocks noGrp="1"/>
          </p:cNvSpPr>
          <p:nvPr>
            <p:ph type="subTitle" idx="1"/>
          </p:nvPr>
        </p:nvSpPr>
        <p:spPr>
          <a:xfrm>
            <a:off x="3415296" y="668437"/>
            <a:ext cx="4041508" cy="759650"/>
          </a:xfrm>
        </p:spPr>
        <p:txBody>
          <a:bodyPr>
            <a:normAutofit/>
          </a:bodyPr>
          <a:lstStyle/>
          <a:p>
            <a:r>
              <a:rPr lang="zh-CN" altLang="en-US" smtClean="0"/>
              <a:t>第一单元  政治制度</a:t>
            </a:r>
            <a:endParaRPr lang="zh-CN" altLang="en-US"/>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课堂导入</a:t>
            </a:r>
            <a:endParaRPr lang="zh-CN" altLang="en-US"/>
          </a:p>
        </p:txBody>
      </p:sp>
      <p:sp>
        <p:nvSpPr>
          <p:cNvPr id="4" name="文本框 3"/>
          <p:cNvSpPr txBox="1"/>
          <p:nvPr/>
        </p:nvSpPr>
        <p:spPr>
          <a:xfrm>
            <a:off x="2845750" y="1761737"/>
            <a:ext cx="8686614" cy="4118050"/>
          </a:xfrm>
          <a:prstGeom prst="rect">
            <a:avLst/>
          </a:prstGeom>
          <a:noFill/>
        </p:spPr>
        <p:txBody>
          <a:bodyPr wrap="square" rtlCol="0">
            <a:spAutoFit/>
          </a:bodyPr>
          <a:lstStyle/>
          <a:p>
            <a:pPr indent="457200">
              <a:lnSpc>
                <a:spcPct val="130000"/>
              </a:lnSpc>
            </a:pPr>
            <a:r>
              <a:rPr lang="zh-CN" altLang="en-US" sz="2400" smtClean="0">
                <a:latin typeface="楷体" panose="02010609060101010101" pitchFamily="49" charset="-122"/>
                <a:ea typeface="楷体" panose="02010609060101010101" pitchFamily="49" charset="-122"/>
              </a:rPr>
              <a:t>“神农氏没，黄帝、尧、舜氏作，通其变，使民不倦；神而化之，使民宜之。</a:t>
            </a: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易</a:t>
            </a: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：穷则变，变则通，通则久。”</a:t>
            </a:r>
            <a:endParaRPr lang="en-US" altLang="zh-CN" sz="2400" smtClean="0">
              <a:latin typeface="楷体" pitchFamily="49" charset="-122"/>
              <a:ea typeface="楷体" pitchFamily="49" charset="-122"/>
            </a:endParaRPr>
          </a:p>
          <a:p>
            <a:pPr indent="457200" algn="r">
              <a:lnSpc>
                <a:spcPct val="130000"/>
              </a:lnSpc>
            </a:pP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周易</a:t>
            </a: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系辞下</a:t>
            </a:r>
            <a:r>
              <a:rPr lang="en-US" altLang="zh-CN" sz="2400" smtClean="0">
                <a:latin typeface="楷体" panose="02010609060101010101" pitchFamily="49" charset="-122"/>
                <a:ea typeface="楷体" panose="02010609060101010101" pitchFamily="49" charset="-122"/>
              </a:rPr>
              <a:t>》</a:t>
            </a:r>
          </a:p>
          <a:p>
            <a:pPr indent="457200"/>
            <a:endParaRPr lang="en-US" altLang="zh-CN" sz="2400" smtClean="0">
              <a:latin typeface="黑体" pitchFamily="49" charset="-122"/>
              <a:ea typeface="黑体" pitchFamily="49" charset="-122"/>
            </a:endParaRPr>
          </a:p>
          <a:p>
            <a:pPr indent="457200">
              <a:lnSpc>
                <a:spcPct val="120000"/>
              </a:lnSpc>
            </a:pPr>
            <a:r>
              <a:rPr lang="zh-CN" altLang="en-US" sz="2400" smtClean="0">
                <a:latin typeface="黑体" panose="02010609060101010101" pitchFamily="49" charset="-122"/>
                <a:ea typeface="黑体" panose="02010609060101010101" pitchFamily="49" charset="-122"/>
              </a:rPr>
              <a:t> 这是</a:t>
            </a:r>
            <a:r>
              <a:rPr lang="en-US" altLang="zh-CN" sz="2400" smtClean="0">
                <a:latin typeface="黑体" panose="02010609060101010101" pitchFamily="49" charset="-122"/>
                <a:ea typeface="黑体" panose="02010609060101010101" pitchFamily="49" charset="-122"/>
              </a:rPr>
              <a:t>《</a:t>
            </a:r>
            <a:r>
              <a:rPr lang="zh-CN" altLang="en-US" sz="2400" smtClean="0">
                <a:latin typeface="黑体" panose="02010609060101010101" pitchFamily="49" charset="-122"/>
                <a:ea typeface="黑体" panose="02010609060101010101" pitchFamily="49" charset="-122"/>
              </a:rPr>
              <a:t>周易</a:t>
            </a:r>
            <a:r>
              <a:rPr lang="en-US" altLang="zh-CN" sz="2400" smtClean="0">
                <a:latin typeface="黑体" panose="02010609060101010101" pitchFamily="49" charset="-122"/>
                <a:ea typeface="黑体" panose="02010609060101010101" pitchFamily="49" charset="-122"/>
              </a:rPr>
              <a:t>·</a:t>
            </a:r>
            <a:r>
              <a:rPr lang="zh-CN" altLang="en-US" sz="2400" smtClean="0">
                <a:latin typeface="黑体" panose="02010609060101010101" pitchFamily="49" charset="-122"/>
                <a:ea typeface="黑体" panose="02010609060101010101" pitchFamily="49" charset="-122"/>
              </a:rPr>
              <a:t>系辞下</a:t>
            </a:r>
            <a:r>
              <a:rPr lang="en-US" altLang="zh-CN" sz="2400" smtClean="0">
                <a:latin typeface="黑体" panose="02010609060101010101" pitchFamily="49" charset="-122"/>
                <a:ea typeface="黑体" panose="02010609060101010101" pitchFamily="49" charset="-122"/>
              </a:rPr>
              <a:t>》</a:t>
            </a:r>
            <a:r>
              <a:rPr lang="zh-CN" altLang="en-US" sz="2400" smtClean="0">
                <a:latin typeface="黑体" panose="02010609060101010101" pitchFamily="49" charset="-122"/>
                <a:ea typeface="黑体" panose="02010609060101010101" pitchFamily="49" charset="-122"/>
              </a:rPr>
              <a:t>中的一段话，意思是主张“变”。后来清末梁启超在</a:t>
            </a:r>
            <a:r>
              <a:rPr lang="en-US" altLang="zh-CN" sz="2400" smtClean="0">
                <a:latin typeface="黑体" panose="02010609060101010101" pitchFamily="49" charset="-122"/>
                <a:ea typeface="黑体" panose="02010609060101010101" pitchFamily="49" charset="-122"/>
              </a:rPr>
              <a:t>《</a:t>
            </a:r>
            <a:r>
              <a:rPr lang="zh-CN" altLang="en-US" sz="2400" smtClean="0">
                <a:latin typeface="黑体" panose="02010609060101010101" pitchFamily="49" charset="-122"/>
                <a:ea typeface="黑体" panose="02010609060101010101" pitchFamily="49" charset="-122"/>
              </a:rPr>
              <a:t>变法通议</a:t>
            </a:r>
            <a:r>
              <a:rPr lang="en-US" altLang="zh-CN" sz="2400" smtClean="0">
                <a:latin typeface="黑体" panose="02010609060101010101" pitchFamily="49" charset="-122"/>
                <a:ea typeface="黑体" panose="02010609060101010101" pitchFamily="49" charset="-122"/>
              </a:rPr>
              <a:t>》</a:t>
            </a:r>
            <a:r>
              <a:rPr lang="zh-CN" altLang="en-US" sz="2400" smtClean="0">
                <a:latin typeface="黑体" panose="02010609060101010101" pitchFamily="49" charset="-122"/>
                <a:ea typeface="黑体" panose="02010609060101010101" pitchFamily="49" charset="-122"/>
              </a:rPr>
              <a:t>中也引用了这句话，强调变法要因时而变，与时俱进，这样才能适应时代的要求，促进社会的发展。“求变”“求新”是中国的历史传统，也是中华民族绵延不绝、中华文化传承不息的重要原因。</a:t>
            </a:r>
            <a:endParaRPr lang="en-US" altLang="zh-CN" sz="2400" smtClean="0">
              <a:latin typeface="黑体" panose="02010609060101010101" pitchFamily="49" charset="-122"/>
              <a:ea typeface="黑体" panose="02010609060101010101" pitchFamily="49" charset="-122"/>
            </a:endParaRPr>
          </a:p>
        </p:txBody>
      </p:sp>
      <p:sp>
        <p:nvSpPr>
          <p:cNvPr id="3" name="圆角矩形 2"/>
          <p:cNvSpPr/>
          <p:nvPr/>
        </p:nvSpPr>
        <p:spPr>
          <a:xfrm>
            <a:off x="2726826" y="1761737"/>
            <a:ext cx="8886908" cy="1605304"/>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a:blip r:embed="rId2"/>
          <a:stretch>
            <a:fillRect/>
          </a:stretch>
        </p:blipFill>
        <p:spPr>
          <a:xfrm>
            <a:off x="554511" y="1761737"/>
            <a:ext cx="1980029" cy="3748719"/>
          </a:xfrm>
          <a:prstGeom prst="rect">
            <a:avLst/>
          </a:prstGeom>
          <a:ln>
            <a:noFill/>
          </a:ln>
          <a:effectLst>
            <a:outerShdw blurRad="190500" algn="tl" rotWithShape="0">
              <a:srgbClr val="000000">
                <a:alpha val="70000"/>
              </a:srgbClr>
            </a:outerShdw>
          </a:effectLst>
        </p:spPr>
      </p:pic>
      <p:sp>
        <p:nvSpPr>
          <p:cNvPr id="6" name="矩形 5"/>
          <p:cNvSpPr/>
          <p:nvPr/>
        </p:nvSpPr>
        <p:spPr>
          <a:xfrm>
            <a:off x="554512" y="5631380"/>
            <a:ext cx="1980029" cy="307777"/>
          </a:xfrm>
          <a:prstGeom prst="rect">
            <a:avLst/>
          </a:prstGeom>
        </p:spPr>
        <p:txBody>
          <a:bodyPr wrap="none">
            <a:spAutoFit/>
          </a:bodyPr>
          <a:lstStyle/>
          <a:p>
            <a:r>
              <a:rPr lang="zh-CN" altLang="en-US" sz="1400" smtClean="0">
                <a:latin typeface="楷体" panose="02010609060101010101" pitchFamily="49" charset="-122"/>
                <a:ea typeface="楷体" panose="02010609060101010101" pitchFamily="49" charset="-122"/>
              </a:rPr>
              <a:t>伏羲推演八卦图想象画</a:t>
            </a:r>
            <a:endParaRPr lang="zh-CN" altLang="en-US" sz="1400">
              <a:latin typeface="楷体" pitchFamily="49" charset="-122"/>
              <a:ea typeface="楷体" pitchFamily="49"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一、中国古代的重要变法和改革</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51266"/>
            <a:ext cx="3157388"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3" y="1109845"/>
            <a:ext cx="3594779" cy="523220"/>
          </a:xfrm>
          <a:prstGeom prst="rect">
            <a:avLst/>
          </a:prstGeom>
          <a:noFill/>
        </p:spPr>
        <p:txBody>
          <a:bodyPr wrap="square" rtlCol="0">
            <a:spAutoFit/>
          </a:bodyPr>
          <a:lstStyle/>
          <a:p>
            <a:r>
              <a:rPr lang="en-US" altLang="zh-CN" sz="2800" smtClean="0">
                <a:solidFill>
                  <a:schemeClr val="bg1"/>
                </a:solidFill>
                <a:latin typeface="黑体" panose="02010609060101010101" pitchFamily="49" charset="-122"/>
                <a:ea typeface="黑体" panose="02010609060101010101" pitchFamily="49" charset="-122"/>
              </a:rPr>
              <a:t>1.</a:t>
            </a:r>
            <a:r>
              <a:rPr lang="zh-CN" altLang="en-US" sz="2800" smtClean="0">
                <a:solidFill>
                  <a:schemeClr val="bg1"/>
                </a:solidFill>
                <a:latin typeface="黑体" panose="02010609060101010101" pitchFamily="49" charset="-122"/>
                <a:ea typeface="黑体" panose="02010609060101010101" pitchFamily="49" charset="-122"/>
              </a:rPr>
              <a:t>商鞅变法</a:t>
            </a:r>
            <a:endParaRPr lang="zh-CN" altLang="en-US" sz="2800">
              <a:solidFill>
                <a:schemeClr val="bg1"/>
              </a:solidFill>
              <a:latin typeface="黑体" pitchFamily="49" charset="-122"/>
              <a:ea typeface="黑体" pitchFamily="49" charset="-122"/>
            </a:endParaRPr>
          </a:p>
        </p:txBody>
      </p:sp>
      <p:sp>
        <p:nvSpPr>
          <p:cNvPr id="7" name="文本框 6"/>
          <p:cNvSpPr txBox="1"/>
          <p:nvPr/>
        </p:nvSpPr>
        <p:spPr>
          <a:xfrm>
            <a:off x="463129" y="1817794"/>
            <a:ext cx="3509554" cy="461665"/>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a:t>
            </a:r>
            <a:r>
              <a:rPr lang="en-US" altLang="zh-CN" sz="2400" smtClean="0">
                <a:latin typeface="黑体" panose="02010609060101010101" pitchFamily="49" charset="-122"/>
                <a:ea typeface="黑体" panose="02010609060101010101" pitchFamily="49" charset="-122"/>
              </a:rPr>
              <a:t>1</a:t>
            </a:r>
            <a:r>
              <a:rPr lang="zh-CN" altLang="en-US" sz="2400" smtClean="0">
                <a:latin typeface="黑体" panose="02010609060101010101" pitchFamily="49" charset="-122"/>
                <a:ea typeface="黑体" panose="02010609060101010101" pitchFamily="49" charset="-122"/>
              </a:rPr>
              <a:t>）背景</a:t>
            </a:r>
            <a:endParaRPr lang="zh-CN" altLang="en-US" sz="2400">
              <a:latin typeface="黑体" pitchFamily="49" charset="-122"/>
              <a:ea typeface="黑体" pitchFamily="49" charset="-122"/>
            </a:endParaRPr>
          </a:p>
        </p:txBody>
      </p:sp>
      <p:sp>
        <p:nvSpPr>
          <p:cNvPr id="8" name="文本框 7"/>
          <p:cNvSpPr txBox="1"/>
          <p:nvPr/>
        </p:nvSpPr>
        <p:spPr>
          <a:xfrm>
            <a:off x="1023602" y="2363339"/>
            <a:ext cx="4795365" cy="1569660"/>
          </a:xfrm>
          <a:prstGeom prst="rect">
            <a:avLst/>
          </a:prstGeom>
          <a:noFill/>
        </p:spPr>
        <p:txBody>
          <a:bodyPr wrap="square" rtlCol="0">
            <a:spAutoFit/>
          </a:bodyPr>
          <a:lstStyle/>
          <a:p>
            <a:pPr marL="457200" indent="-457200">
              <a:buFont typeface="+mj-ea"/>
              <a:buAutoNum type="circleNumDbPlain"/>
            </a:pPr>
            <a:r>
              <a:rPr lang="zh-CN" altLang="en-US" sz="2400" smtClean="0">
                <a:latin typeface="黑体" panose="02010609060101010101" pitchFamily="49" charset="-122"/>
                <a:ea typeface="黑体" panose="02010609060101010101" pitchFamily="49" charset="-122"/>
              </a:rPr>
              <a:t>春秋战国，铁器牛耕普及</a:t>
            </a:r>
            <a:endParaRPr lang="en-US" altLang="zh-CN" sz="2400" smtClean="0">
              <a:latin typeface="黑体" panose="02010609060101010101" pitchFamily="49" charset="-122"/>
              <a:ea typeface="黑体" panose="02010609060101010101" pitchFamily="49" charset="-122"/>
            </a:endParaRPr>
          </a:p>
          <a:p>
            <a:pPr marL="457200" indent="-457200">
              <a:buFont typeface="+mj-ea"/>
              <a:buAutoNum type="circleNumDbPlain"/>
            </a:pPr>
            <a:endParaRPr lang="en-US" altLang="zh-CN" sz="2400" smtClean="0">
              <a:latin typeface="黑体" panose="02010609060101010101" pitchFamily="49" charset="-122"/>
              <a:ea typeface="黑体" panose="02010609060101010101" pitchFamily="49" charset="-122"/>
            </a:endParaRPr>
          </a:p>
          <a:p>
            <a:pPr marL="457200" indent="-457200">
              <a:buFont typeface="+mj-ea"/>
              <a:buAutoNum type="circleNumDbPlain"/>
            </a:pPr>
            <a:r>
              <a:rPr lang="zh-CN" altLang="en-US" sz="2400" smtClean="0">
                <a:latin typeface="黑体" panose="02010609060101010101" pitchFamily="49" charset="-122"/>
                <a:ea typeface="黑体" panose="02010609060101010101" pitchFamily="49" charset="-122"/>
              </a:rPr>
              <a:t>兼并战争不断，各诸侯国意图变法，富国强兵</a:t>
            </a:r>
            <a:endParaRPr lang="zh-CN" altLang="en-US" sz="2400">
              <a:latin typeface="黑体" panose="02010609060101010101" pitchFamily="49" charset="-122"/>
              <a:ea typeface="黑体" panose="02010609060101010101" pitchFamily="49" charset="-122"/>
            </a:endParaRPr>
          </a:p>
        </p:txBody>
      </p:sp>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7037" y="1059676"/>
            <a:ext cx="2942009" cy="2278014"/>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17037" y="3877476"/>
            <a:ext cx="3144752" cy="2358564"/>
          </a:xfrm>
          <a:prstGeom prst="rect">
            <a:avLst/>
          </a:prstGeom>
        </p:spPr>
      </p:pic>
      <p:sp>
        <p:nvSpPr>
          <p:cNvPr id="11" name="文本框 10"/>
          <p:cNvSpPr txBox="1"/>
          <p:nvPr/>
        </p:nvSpPr>
        <p:spPr>
          <a:xfrm>
            <a:off x="9259046" y="1299916"/>
            <a:ext cx="923330" cy="1797534"/>
          </a:xfrm>
          <a:prstGeom prst="rect">
            <a:avLst/>
          </a:prstGeom>
          <a:noFill/>
        </p:spPr>
        <p:txBody>
          <a:bodyPr vert="eaVert" wrap="square" rtlCol="0">
            <a:spAutoFit/>
          </a:bodyPr>
          <a:lstStyle/>
          <a:p>
            <a:r>
              <a:rPr lang="zh-CN" altLang="en-US" sz="2400" smtClean="0">
                <a:latin typeface="楷体" panose="02010609060101010101" pitchFamily="49" charset="-122"/>
                <a:ea typeface="楷体" panose="02010609060101010101" pitchFamily="49" charset="-122"/>
              </a:rPr>
              <a:t>战国时期</a:t>
            </a:r>
            <a:endParaRPr lang="en-US" altLang="zh-CN" sz="2400" smtClean="0">
              <a:latin typeface="楷体" panose="02010609060101010101" pitchFamily="49" charset="-122"/>
              <a:ea typeface="楷体" panose="02010609060101010101" pitchFamily="49" charset="-122"/>
            </a:endParaRPr>
          </a:p>
          <a:p>
            <a:r>
              <a:rPr lang="zh-CN" altLang="en-US" sz="2400" smtClean="0">
                <a:latin typeface="楷体" panose="02010609060101010101" pitchFamily="49" charset="-122"/>
                <a:ea typeface="楷体" panose="02010609060101010101" pitchFamily="49" charset="-122"/>
              </a:rPr>
              <a:t>带鼻环牛尊</a:t>
            </a:r>
            <a:endParaRPr lang="zh-CN" altLang="en-US" sz="2400">
              <a:latin typeface="楷体" pitchFamily="49" charset="-122"/>
              <a:ea typeface="楷体" pitchFamily="49" charset="-122"/>
            </a:endParaRPr>
          </a:p>
        </p:txBody>
      </p:sp>
      <p:sp>
        <p:nvSpPr>
          <p:cNvPr id="12" name="文本框 11"/>
          <p:cNvSpPr txBox="1"/>
          <p:nvPr/>
        </p:nvSpPr>
        <p:spPr>
          <a:xfrm>
            <a:off x="9511382" y="3877476"/>
            <a:ext cx="553998" cy="2408153"/>
          </a:xfrm>
          <a:prstGeom prst="rect">
            <a:avLst/>
          </a:prstGeom>
          <a:noFill/>
        </p:spPr>
        <p:txBody>
          <a:bodyPr vert="eaVert" wrap="square" rtlCol="0">
            <a:spAutoFit/>
          </a:bodyPr>
          <a:lstStyle/>
          <a:p>
            <a:r>
              <a:rPr lang="zh-CN" altLang="en-US" sz="2400" smtClean="0">
                <a:latin typeface="楷体" panose="02010609060101010101" pitchFamily="49" charset="-122"/>
                <a:ea typeface="楷体" panose="02010609060101010101" pitchFamily="49" charset="-122"/>
              </a:rPr>
              <a:t>战国时期铁农具</a:t>
            </a:r>
            <a:endParaRPr lang="zh-CN" altLang="en-US" sz="2400">
              <a:latin typeface="楷体" panose="02010609060101010101" pitchFamily="49" charset="-122"/>
              <a:ea typeface="楷体" panose="02010609060101010101" pitchFamily="49" charset="-122"/>
            </a:endParaRPr>
          </a:p>
        </p:txBody>
      </p:sp>
      <p:pic>
        <p:nvPicPr>
          <p:cNvPr id="3" name="图片 2"/>
          <p:cNvPicPr>
            <a:picLocks noChangeAspect="1"/>
          </p:cNvPicPr>
          <p:nvPr/>
        </p:nvPicPr>
        <p:blipFill>
          <a:blip r:embed="rId5"/>
          <a:srcRect t="8950" r="772"/>
          <a:stretch>
            <a:fillRect/>
          </a:stretch>
        </p:blipFill>
        <p:spPr>
          <a:xfrm>
            <a:off x="1383839" y="3933201"/>
            <a:ext cx="2777383" cy="2352428"/>
          </a:xfrm>
          <a:prstGeom prst="rect">
            <a:avLst/>
          </a:prstGeom>
        </p:spPr>
      </p:pic>
      <p:sp>
        <p:nvSpPr>
          <p:cNvPr id="14" name="文本框 13"/>
          <p:cNvSpPr txBox="1"/>
          <p:nvPr/>
        </p:nvSpPr>
        <p:spPr>
          <a:xfrm>
            <a:off x="1418023" y="6285629"/>
            <a:ext cx="2709017" cy="369332"/>
          </a:xfrm>
          <a:prstGeom prst="rect">
            <a:avLst/>
          </a:prstGeom>
          <a:noFill/>
        </p:spPr>
        <p:txBody>
          <a:bodyPr wrap="square" rtlCol="0">
            <a:spAutoFit/>
          </a:bodyPr>
          <a:lstStyle/>
          <a:p>
            <a:r>
              <a:rPr lang="zh-CN" altLang="en-US" smtClean="0">
                <a:latin typeface="楷体" panose="02010609060101010101" pitchFamily="49" charset="-122"/>
                <a:ea typeface="楷体" panose="02010609060101010101" pitchFamily="49" charset="-122"/>
              </a:rPr>
              <a:t>战国时期各国变法示意图</a:t>
            </a:r>
            <a:endParaRPr lang="zh-CN" altLang="en-US">
              <a:latin typeface="楷体" pitchFamily="49" charset="-122"/>
              <a:ea typeface="楷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1"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42" presetClass="entr" presetSubtype="0" fill="hold"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1000"/>
                                        <p:tgtEl>
                                          <p:spTgt spid="3"/>
                                        </p:tgtEl>
                                      </p:cBhvr>
                                    </p:animEffect>
                                    <p:anim calcmode="lin" valueType="num">
                                      <p:cBhvr>
                                        <p:cTn id="30" dur="1000" fill="hold"/>
                                        <p:tgtEl>
                                          <p:spTgt spid="3"/>
                                        </p:tgtEl>
                                        <p:attrNameLst>
                                          <p:attrName>ppt_x</p:attrName>
                                        </p:attrNameLst>
                                      </p:cBhvr>
                                      <p:tavLst>
                                        <p:tav tm="0">
                                          <p:val>
                                            <p:strVal val="#ppt_x"/>
                                          </p:val>
                                        </p:tav>
                                        <p:tav tm="100000">
                                          <p:val>
                                            <p:strVal val="#ppt_x"/>
                                          </p:val>
                                        </p:tav>
                                      </p:tavLst>
                                    </p:anim>
                                    <p:anim calcmode="lin" valueType="num">
                                      <p:cBhvr>
                                        <p:cTn id="31" dur="1000" fill="hold"/>
                                        <p:tgtEl>
                                          <p:spTgt spid="3"/>
                                        </p:tgtEl>
                                        <p:attrNameLst>
                                          <p:attrName>ppt_y</p:attrName>
                                        </p:attrNameLst>
                                      </p:cBhvr>
                                      <p:tavLst>
                                        <p:tav tm="0">
                                          <p:val>
                                            <p:strVal val="#ppt_y+.1"/>
                                          </p:val>
                                        </p:tav>
                                        <p:tav tm="100000">
                                          <p:val>
                                            <p:strVal val="#ppt_y"/>
                                          </p:val>
                                        </p:tav>
                                      </p:tavLst>
                                    </p:anim>
                                  </p:childTnLst>
                                </p:cTn>
                              </p:par>
                              <p:par>
                                <p:cTn id="32" presetID="42" presetClass="entr" presetSubtype="0" fill="hold" grpId="2"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1"/>
      <p:bldP spid="14" grpId="2"/>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a:t>一、中国古代的重要变法和改革</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951266"/>
            <a:ext cx="3157388"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3" y="1109845"/>
            <a:ext cx="3594779" cy="523220"/>
          </a:xfrm>
          <a:prstGeom prst="rect">
            <a:avLst/>
          </a:prstGeom>
          <a:noFill/>
        </p:spPr>
        <p:txBody>
          <a:bodyPr wrap="square" rtlCol="0">
            <a:spAutoFit/>
          </a:bodyPr>
          <a:lstStyle/>
          <a:p>
            <a:r>
              <a:rPr lang="en-US" altLang="zh-CN" sz="2800" smtClean="0">
                <a:solidFill>
                  <a:schemeClr val="bg1"/>
                </a:solidFill>
                <a:latin typeface="黑体" panose="02010609060101010101" pitchFamily="49" charset="-122"/>
                <a:ea typeface="黑体" panose="02010609060101010101" pitchFamily="49" charset="-122"/>
              </a:rPr>
              <a:t>1.</a:t>
            </a:r>
            <a:r>
              <a:rPr lang="zh-CN" altLang="en-US" sz="2800" smtClean="0">
                <a:solidFill>
                  <a:schemeClr val="bg1"/>
                </a:solidFill>
                <a:latin typeface="黑体" panose="02010609060101010101" pitchFamily="49" charset="-122"/>
                <a:ea typeface="黑体" panose="02010609060101010101" pitchFamily="49" charset="-122"/>
              </a:rPr>
              <a:t>商鞅变法</a:t>
            </a:r>
            <a:endParaRPr lang="zh-CN" altLang="en-US" sz="2800">
              <a:solidFill>
                <a:schemeClr val="bg1"/>
              </a:solidFill>
              <a:latin typeface="黑体" panose="02010609060101010101" pitchFamily="49" charset="-122"/>
              <a:ea typeface="黑体" panose="02010609060101010101" pitchFamily="49" charset="-122"/>
            </a:endParaRPr>
          </a:p>
        </p:txBody>
      </p:sp>
      <p:sp>
        <p:nvSpPr>
          <p:cNvPr id="6" name="文本框 5"/>
          <p:cNvSpPr txBox="1"/>
          <p:nvPr/>
        </p:nvSpPr>
        <p:spPr>
          <a:xfrm>
            <a:off x="1062800" y="1854926"/>
            <a:ext cx="3509554" cy="461665"/>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2</a:t>
            </a:r>
            <a:r>
              <a:rPr lang="zh-CN" altLang="en-US" sz="2400" smtClean="0">
                <a:latin typeface="黑体" panose="02010609060101010101" pitchFamily="49" charset="-122"/>
                <a:ea typeface="黑体" panose="02010609060101010101" pitchFamily="49" charset="-122"/>
              </a:rPr>
              <a:t>）内容</a:t>
            </a:r>
            <a:endParaRPr lang="zh-CN" altLang="en-US" sz="2400">
              <a:latin typeface="黑体" panose="02010609060101010101" pitchFamily="49" charset="-122"/>
              <a:ea typeface="黑体" panose="02010609060101010101" pitchFamily="49" charset="-122"/>
            </a:endParaRPr>
          </a:p>
        </p:txBody>
      </p:sp>
      <p:graphicFrame>
        <p:nvGraphicFramePr>
          <p:cNvPr id="8" name="表格 7"/>
          <p:cNvGraphicFramePr>
            <a:graphicFrameLocks noGrp="1"/>
          </p:cNvGraphicFramePr>
          <p:nvPr/>
        </p:nvGraphicFramePr>
        <p:xfrm>
          <a:off x="1937973" y="2378924"/>
          <a:ext cx="9415827" cy="3108960"/>
        </p:xfrm>
        <a:graphic>
          <a:graphicData uri="http://schemas.openxmlformats.org/drawingml/2006/table">
            <a:tbl>
              <a:tblPr firstRow="1" bandRow="1">
                <a:tableStyleId>{85BE263C-DBD7-4A20-BB59-AAB30ACAA65A}</a:tableStyleId>
              </a:tblPr>
              <a:tblGrid>
                <a:gridCol w="2219288"/>
                <a:gridCol w="3001466"/>
                <a:gridCol w="4195073"/>
              </a:tblGrid>
              <a:tr h="370840">
                <a:tc>
                  <a:txBody>
                    <a:bodyPr vert="horz" wrap="square"/>
                    <a:lstStyle/>
                    <a:p>
                      <a:pPr algn="ctr"/>
                      <a:r>
                        <a:rPr lang="zh-CN" altLang="en-US" sz="2400" smtClean="0">
                          <a:latin typeface="黑体" panose="02010609060101010101" pitchFamily="49" charset="-122"/>
                          <a:ea typeface="黑体" panose="02010609060101010101" pitchFamily="49" charset="-122"/>
                        </a:rPr>
                        <a:t>改革角度</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ctr"/>
                      <a:r>
                        <a:rPr lang="zh-CN" altLang="en-US" sz="2400" smtClean="0">
                          <a:latin typeface="黑体" panose="02010609060101010101" pitchFamily="49" charset="-122"/>
                          <a:ea typeface="黑体" panose="02010609060101010101" pitchFamily="49" charset="-122"/>
                        </a:rPr>
                        <a:t>变法措施</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ctr"/>
                      <a:r>
                        <a:rPr lang="zh-CN" altLang="en-US" sz="2400" smtClean="0">
                          <a:latin typeface="黑体" panose="02010609060101010101" pitchFamily="49" charset="-122"/>
                          <a:ea typeface="黑体" panose="02010609060101010101" pitchFamily="49" charset="-122"/>
                        </a:rPr>
                        <a:t>具体作用</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rowSpan="2">
                  <a:txBody>
                    <a:bodyPr vert="horz" wrap="square"/>
                    <a:lstStyle/>
                    <a:p>
                      <a:pPr algn="ctr"/>
                      <a:r>
                        <a:rPr lang="zh-CN" altLang="en-US" sz="2400" smtClean="0">
                          <a:latin typeface="黑体" panose="02010609060101010101" pitchFamily="49" charset="-122"/>
                          <a:ea typeface="黑体" panose="02010609060101010101" pitchFamily="49" charset="-122"/>
                        </a:rPr>
                        <a:t>经济</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marL="0" marR="0" indent="0" algn="ctr" defTabSz="914400" rtl="0" eaLnBrk="1" fontAlgn="auto" latinLnBrk="0" hangingPunct="1">
                        <a:lnSpc>
                          <a:spcPct val="100000"/>
                        </a:lnSpc>
                        <a:spcBef>
                          <a:spcPct val="0"/>
                        </a:spcBef>
                        <a:spcAft>
                          <a:spcPct val="0"/>
                        </a:spcAft>
                        <a:buClrTx/>
                        <a:buSzTx/>
                        <a:buFontTx/>
                        <a:buNone/>
                        <a:defRPr/>
                      </a:pPr>
                      <a:r>
                        <a:rPr lang="zh-CN" altLang="en-US" sz="2400" smtClean="0">
                          <a:latin typeface="黑体" panose="02010609060101010101" pitchFamily="49" charset="-122"/>
                          <a:ea typeface="黑体" panose="02010609060101010101" pitchFamily="49" charset="-122"/>
                        </a:rPr>
                        <a:t>废除井田制</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2">
                  <a:txBody>
                    <a:bodyPr vert="horz" wrap="square"/>
                    <a:lstStyle/>
                    <a:p>
                      <a:pPr algn="ct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ctr"/>
                      <a:r>
                        <a:rPr lang="zh-CN" altLang="en-US" sz="2400" smtClean="0">
                          <a:latin typeface="黑体" panose="02010609060101010101" pitchFamily="49" charset="-122"/>
                          <a:ea typeface="黑体" panose="02010609060101010101" pitchFamily="49" charset="-122"/>
                        </a:rPr>
                        <a:t>奖励耕织</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vert="horz" wrap="square"/>
                    <a:lstStyle/>
                    <a:p>
                      <a:pPr algn="ctr"/>
                      <a:r>
                        <a:rPr lang="zh-CN" altLang="en-US" sz="2400" smtClean="0">
                          <a:latin typeface="黑体" panose="02010609060101010101" pitchFamily="49" charset="-122"/>
                          <a:ea typeface="黑体" panose="02010609060101010101" pitchFamily="49" charset="-122"/>
                        </a:rPr>
                        <a:t>军事</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ctr"/>
                      <a:r>
                        <a:rPr lang="zh-CN" altLang="en-US" sz="2400" smtClean="0">
                          <a:latin typeface="黑体" panose="02010609060101010101" pitchFamily="49" charset="-122"/>
                          <a:ea typeface="黑体" panose="02010609060101010101" pitchFamily="49" charset="-122"/>
                        </a:rPr>
                        <a:t>废除世卿世禄，奖励军功</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ct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vert="horz" wrap="square"/>
                    <a:lstStyle/>
                    <a:p>
                      <a:pPr algn="ctr"/>
                      <a:r>
                        <a:rPr lang="zh-CN" altLang="en-US" sz="2400" smtClean="0">
                          <a:latin typeface="黑体" panose="02010609060101010101" pitchFamily="49" charset="-122"/>
                          <a:ea typeface="黑体" panose="02010609060101010101" pitchFamily="49" charset="-122"/>
                        </a:rPr>
                        <a:t>行政管理</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ctr"/>
                      <a:r>
                        <a:rPr lang="zh-CN" altLang="en-US" sz="2400" smtClean="0">
                          <a:latin typeface="黑体" panose="02010609060101010101" pitchFamily="49" charset="-122"/>
                          <a:ea typeface="黑体" panose="02010609060101010101" pitchFamily="49" charset="-122"/>
                        </a:rPr>
                        <a:t>建立县制</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ct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70840">
                <a:tc>
                  <a:txBody>
                    <a:bodyPr vert="horz" wrap="square"/>
                    <a:lstStyle/>
                    <a:p>
                      <a:pPr algn="ctr"/>
                      <a:r>
                        <a:rPr lang="zh-CN" altLang="en-US" sz="2400" smtClean="0">
                          <a:latin typeface="黑体" panose="02010609060101010101" pitchFamily="49" charset="-122"/>
                          <a:ea typeface="黑体" panose="02010609060101010101" pitchFamily="49" charset="-122"/>
                        </a:rPr>
                        <a:t>社会管理</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ctr"/>
                      <a:r>
                        <a:rPr lang="zh-CN" altLang="en-US" sz="2400" smtClean="0">
                          <a:latin typeface="黑体" panose="02010609060101010101" pitchFamily="49" charset="-122"/>
                          <a:ea typeface="黑体" panose="02010609060101010101" pitchFamily="49" charset="-122"/>
                        </a:rPr>
                        <a:t>实行什伍连坐</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vert="horz" wrap="square"/>
                    <a:lstStyle/>
                    <a:p>
                      <a:pPr algn="ct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9" name="文本框 8"/>
          <p:cNvSpPr txBox="1"/>
          <p:nvPr/>
        </p:nvSpPr>
        <p:spPr>
          <a:xfrm>
            <a:off x="7182577" y="2864792"/>
            <a:ext cx="4739524" cy="830997"/>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承认土地私有，促进农业生产，为统一积累物质基础</a:t>
            </a:r>
            <a:endParaRPr lang="zh-CN" altLang="en-US" sz="2400">
              <a:latin typeface="黑体" panose="02010609060101010101" pitchFamily="49" charset="-122"/>
              <a:ea typeface="黑体" panose="02010609060101010101" pitchFamily="49" charset="-122"/>
            </a:endParaRPr>
          </a:p>
        </p:txBody>
      </p:sp>
      <p:sp>
        <p:nvSpPr>
          <p:cNvPr id="10" name="文本框 9"/>
          <p:cNvSpPr txBox="1"/>
          <p:nvPr/>
        </p:nvSpPr>
        <p:spPr>
          <a:xfrm>
            <a:off x="7182577" y="3760839"/>
            <a:ext cx="4167151" cy="830997"/>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削弱旧贵族势力，增强军队战斗力，加速地主阶级形成</a:t>
            </a:r>
            <a:endParaRPr lang="zh-CN" altLang="en-US" sz="2400">
              <a:latin typeface="黑体" panose="02010609060101010101" pitchFamily="49" charset="-122"/>
              <a:ea typeface="黑体" panose="02010609060101010101" pitchFamily="49" charset="-122"/>
            </a:endParaRPr>
          </a:p>
        </p:txBody>
      </p:sp>
      <p:sp>
        <p:nvSpPr>
          <p:cNvPr id="11" name="文本框 10"/>
          <p:cNvSpPr txBox="1"/>
          <p:nvPr/>
        </p:nvSpPr>
        <p:spPr>
          <a:xfrm>
            <a:off x="7768910" y="4578194"/>
            <a:ext cx="4090370" cy="461665"/>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加强中央对地方控制</a:t>
            </a:r>
            <a:endParaRPr lang="zh-CN" altLang="en-US" sz="2400">
              <a:latin typeface="黑体" panose="02010609060101010101" pitchFamily="49" charset="-122"/>
              <a:ea typeface="黑体" panose="02010609060101010101" pitchFamily="49" charset="-122"/>
            </a:endParaRPr>
          </a:p>
        </p:txBody>
      </p:sp>
      <p:sp>
        <p:nvSpPr>
          <p:cNvPr id="12" name="文本框 11"/>
          <p:cNvSpPr txBox="1"/>
          <p:nvPr/>
        </p:nvSpPr>
        <p:spPr>
          <a:xfrm>
            <a:off x="7210498" y="5012576"/>
            <a:ext cx="4613881" cy="461665"/>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减少民间私斗，安定社会秩序</a:t>
            </a:r>
            <a:endParaRPr lang="zh-CN" altLang="en-US" sz="2400">
              <a:latin typeface="黑体" panose="02010609060101010101" pitchFamily="49" charset="-122"/>
              <a:ea typeface="黑体" panose="02010609060101010101" pitchFamily="49" charset="-122"/>
            </a:endParaRPr>
          </a:p>
        </p:txBody>
      </p:sp>
      <p:sp>
        <p:nvSpPr>
          <p:cNvPr id="14" name="文本框 13"/>
          <p:cNvSpPr txBox="1"/>
          <p:nvPr/>
        </p:nvSpPr>
        <p:spPr>
          <a:xfrm>
            <a:off x="1765978" y="5772078"/>
            <a:ext cx="9883897" cy="461665"/>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总体上，商鞅变法打击贵族特权，促进封建政治、经济、军事发展。</a:t>
            </a:r>
            <a:endParaRPr lang="zh-CN" altLang="en-US" sz="2400">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0" presetClass="entr" presetSubtype="0" fill="hold" grpId="1"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10" presetClass="entr" presetSubtype="0" fill="hold" grpId="2"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10" presetClass="entr" presetSubtype="0" fill="hold" grpId="3"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10" presetClass="entr" presetSubtype="0" fill="hold" grpId="4"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1"/>
      <p:bldP spid="11" grpId="2"/>
      <p:bldP spid="12" grpId="3"/>
      <p:bldP spid="14" grpId="4"/>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一、中国古代的重要变法和改革</a:t>
            </a:r>
            <a:endParaRPr lang="zh-CN" altLang="en-US"/>
          </a:p>
        </p:txBody>
      </p:sp>
      <p:pic>
        <p:nvPicPr>
          <p:cNvPr id="5"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29" y="951266"/>
            <a:ext cx="4469655"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5"/>
          <p:cNvSpPr txBox="1"/>
          <p:nvPr/>
        </p:nvSpPr>
        <p:spPr>
          <a:xfrm>
            <a:off x="656133" y="1109845"/>
            <a:ext cx="3594779"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2</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北魏孝文帝改革</a:t>
            </a:r>
            <a:endParaRPr lang="zh-CN" altLang="en-US" sz="2800">
              <a:solidFill>
                <a:schemeClr val="bg1"/>
              </a:solidFill>
              <a:latin typeface="黑体" panose="02010609060101010101" pitchFamily="49" charset="-122"/>
              <a:ea typeface="黑体" panose="02010609060101010101" pitchFamily="49" charset="-122"/>
            </a:endParaRPr>
          </a:p>
        </p:txBody>
      </p:sp>
      <p:sp>
        <p:nvSpPr>
          <p:cNvPr id="7" name="文本框 6"/>
          <p:cNvSpPr txBox="1"/>
          <p:nvPr/>
        </p:nvSpPr>
        <p:spPr>
          <a:xfrm>
            <a:off x="430411" y="1854926"/>
            <a:ext cx="3509554" cy="461665"/>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1</a:t>
            </a:r>
            <a:r>
              <a:rPr lang="zh-CN" altLang="en-US" sz="2400" smtClean="0">
                <a:latin typeface="黑体" panose="02010609060101010101" pitchFamily="49" charset="-122"/>
                <a:ea typeface="黑体" panose="02010609060101010101" pitchFamily="49" charset="-122"/>
              </a:rPr>
              <a:t>）背景</a:t>
            </a:r>
            <a:endParaRPr lang="zh-CN" altLang="en-US" sz="2400">
              <a:latin typeface="黑体" panose="02010609060101010101" pitchFamily="49" charset="-122"/>
              <a:ea typeface="黑体" panose="02010609060101010101" pitchFamily="49" charset="-122"/>
            </a:endParaRPr>
          </a:p>
        </p:txBody>
      </p:sp>
      <p:sp>
        <p:nvSpPr>
          <p:cNvPr id="3" name="文本框 2"/>
          <p:cNvSpPr txBox="1"/>
          <p:nvPr/>
        </p:nvSpPr>
        <p:spPr>
          <a:xfrm>
            <a:off x="656133" y="2494974"/>
            <a:ext cx="6963867" cy="3637919"/>
          </a:xfrm>
          <a:prstGeom prst="rect">
            <a:avLst/>
          </a:prstGeom>
          <a:noFill/>
        </p:spPr>
        <p:txBody>
          <a:bodyPr wrap="square" rtlCol="0">
            <a:spAutoFit/>
          </a:bodyPr>
          <a:lstStyle/>
          <a:p>
            <a:pPr>
              <a:lnSpc>
                <a:spcPct val="120000"/>
              </a:lnSpc>
            </a:pPr>
            <a:r>
              <a:rPr lang="zh-CN" altLang="en-US" sz="2400" smtClean="0">
                <a:latin typeface="黑体" panose="02010609060101010101" pitchFamily="49" charset="-122"/>
                <a:ea typeface="黑体" panose="02010609060101010101" pitchFamily="49" charset="-122"/>
              </a:rPr>
              <a:t>    ①</a:t>
            </a:r>
            <a:r>
              <a:rPr lang="zh-CN" altLang="en-US" sz="2400">
                <a:latin typeface="黑体" panose="02010609060101010101" pitchFamily="49" charset="-122"/>
                <a:ea typeface="黑体" panose="02010609060101010101" pitchFamily="49" charset="-122"/>
              </a:rPr>
              <a:t>北方少数民族内迁，各民族不断交融</a:t>
            </a:r>
            <a:r>
              <a:rPr lang="zh-CN" altLang="en-US" sz="2400" smtClean="0">
                <a:latin typeface="黑体" panose="02010609060101010101" pitchFamily="49" charset="-122"/>
                <a:ea typeface="黑体" panose="02010609060101010101" pitchFamily="49" charset="-122"/>
              </a:rPr>
              <a:t>；</a:t>
            </a:r>
            <a:endParaRPr lang="en-US" altLang="zh-CN" sz="2400" smtClean="0">
              <a:latin typeface="黑体" panose="02010609060101010101" pitchFamily="49" charset="-122"/>
              <a:ea typeface="黑体" panose="02010609060101010101" pitchFamily="49" charset="-122"/>
            </a:endParaRPr>
          </a:p>
          <a:p>
            <a:pPr>
              <a:lnSpc>
                <a:spcPct val="120000"/>
              </a:lnSpc>
            </a:pPr>
            <a:endParaRPr lang="zh-CN" altLang="en-US" sz="2400">
              <a:latin typeface="黑体" panose="02010609060101010101" pitchFamily="49" charset="-122"/>
              <a:ea typeface="黑体" panose="02010609060101010101" pitchFamily="49" charset="-122"/>
            </a:endParaRPr>
          </a:p>
          <a:p>
            <a:pPr>
              <a:lnSpc>
                <a:spcPct val="120000"/>
              </a:lnSpc>
            </a:pPr>
            <a:r>
              <a:rPr lang="zh-CN" altLang="en-US" sz="2400" smtClean="0">
                <a:latin typeface="黑体" panose="02010609060101010101" pitchFamily="49" charset="-122"/>
                <a:ea typeface="黑体" panose="02010609060101010101" pitchFamily="49" charset="-122"/>
              </a:rPr>
              <a:t>    ②</a:t>
            </a:r>
            <a:r>
              <a:rPr lang="zh-CN" altLang="en-US" sz="2400">
                <a:latin typeface="黑体" panose="02010609060101010101" pitchFamily="49" charset="-122"/>
                <a:ea typeface="黑体" panose="02010609060101010101" pitchFamily="49" charset="-122"/>
              </a:rPr>
              <a:t>北方割据战乱不断，北魏实现统一，但经济相对落后，民族矛盾尖锐</a:t>
            </a:r>
            <a:r>
              <a:rPr lang="zh-CN" altLang="en-US" sz="2400" smtClean="0">
                <a:latin typeface="黑体" panose="02010609060101010101" pitchFamily="49" charset="-122"/>
                <a:ea typeface="黑体" panose="02010609060101010101" pitchFamily="49" charset="-122"/>
              </a:rPr>
              <a:t>。</a:t>
            </a:r>
            <a:endParaRPr lang="en-US" altLang="zh-CN" sz="2400" smtClean="0">
              <a:latin typeface="黑体" panose="02010609060101010101" pitchFamily="49" charset="-122"/>
              <a:ea typeface="黑体" panose="02010609060101010101" pitchFamily="49" charset="-122"/>
            </a:endParaRPr>
          </a:p>
          <a:p>
            <a:pPr>
              <a:lnSpc>
                <a:spcPct val="120000"/>
              </a:lnSpc>
            </a:pPr>
            <a:endParaRPr lang="zh-CN" altLang="en-US" sz="2400">
              <a:latin typeface="黑体" panose="02010609060101010101" pitchFamily="49" charset="-122"/>
              <a:ea typeface="黑体" panose="02010609060101010101" pitchFamily="49" charset="-122"/>
            </a:endParaRPr>
          </a:p>
          <a:p>
            <a:pPr>
              <a:lnSpc>
                <a:spcPct val="120000"/>
              </a:lnSpc>
            </a:pPr>
            <a:r>
              <a:rPr lang="zh-CN" altLang="en-US" sz="2400" smtClean="0">
                <a:latin typeface="黑体" panose="02010609060101010101" pitchFamily="49" charset="-122"/>
                <a:ea typeface="黑体" panose="02010609060101010101" pitchFamily="49" charset="-122"/>
              </a:rPr>
              <a:t>    ③</a:t>
            </a:r>
            <a:r>
              <a:rPr lang="zh-CN" altLang="en-US" sz="2400">
                <a:latin typeface="黑体" panose="02010609060101010101" pitchFamily="49" charset="-122"/>
                <a:ea typeface="黑体" panose="02010609060101010101" pitchFamily="49" charset="-122"/>
              </a:rPr>
              <a:t>北魏孝文帝拓跋宏在其祖母冯太后的支持下，实行俸禄制，推行均田制、三长制等，有效地巩固了北魏政权，促进了北方社会经济的发展。</a:t>
            </a: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rcRect l="26071" r="30788"/>
          <a:stretch>
            <a:fillRect/>
          </a:stretch>
        </p:blipFill>
        <p:spPr>
          <a:xfrm>
            <a:off x="8399010" y="1854926"/>
            <a:ext cx="2477954" cy="4021582"/>
          </a:xfrm>
          <a:prstGeom prst="rect">
            <a:avLst/>
          </a:prstGeom>
        </p:spPr>
      </p:pic>
      <p:sp>
        <p:nvSpPr>
          <p:cNvPr id="8" name="文本框 7"/>
          <p:cNvSpPr txBox="1"/>
          <p:nvPr/>
        </p:nvSpPr>
        <p:spPr>
          <a:xfrm>
            <a:off x="8399010" y="5902061"/>
            <a:ext cx="2701320" cy="461665"/>
          </a:xfrm>
          <a:prstGeom prst="rect">
            <a:avLst/>
          </a:prstGeom>
          <a:noFill/>
        </p:spPr>
        <p:txBody>
          <a:bodyPr wrap="square" rtlCol="0">
            <a:spAutoFit/>
          </a:bodyPr>
          <a:lstStyle/>
          <a:p>
            <a:r>
              <a:rPr lang="zh-CN" altLang="en-US" sz="2400" smtClean="0">
                <a:latin typeface="楷体" panose="02010609060101010101" pitchFamily="49" charset="-122"/>
                <a:ea typeface="楷体" panose="02010609060101010101" pitchFamily="49" charset="-122"/>
              </a:rPr>
              <a:t>北魏孝文帝出行图</a:t>
            </a:r>
            <a:endParaRPr lang="zh-CN" altLang="en-US" sz="2400">
              <a:latin typeface="楷体" panose="02010609060101010101" pitchFamily="49" charset="-122"/>
              <a:ea typeface="楷体" panose="02010609060101010101" pitchFamily="49" charset="-122"/>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一、中国古代的重要变法和改革</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29" y="951266"/>
            <a:ext cx="4469655"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3" y="1109845"/>
            <a:ext cx="3594779"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2</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北魏孝文帝改革</a:t>
            </a:r>
            <a:endParaRPr lang="zh-CN" altLang="en-US" sz="2800">
              <a:solidFill>
                <a:schemeClr val="bg1"/>
              </a:solidFill>
              <a:latin typeface="黑体" panose="02010609060101010101" pitchFamily="49" charset="-122"/>
              <a:ea typeface="黑体" panose="02010609060101010101" pitchFamily="49" charset="-122"/>
            </a:endParaRPr>
          </a:p>
        </p:txBody>
      </p:sp>
      <p:sp>
        <p:nvSpPr>
          <p:cNvPr id="6" name="文本框 5"/>
          <p:cNvSpPr txBox="1"/>
          <p:nvPr/>
        </p:nvSpPr>
        <p:spPr>
          <a:xfrm>
            <a:off x="430411" y="1854926"/>
            <a:ext cx="3509554" cy="461665"/>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2</a:t>
            </a:r>
            <a:r>
              <a:rPr lang="zh-CN" altLang="en-US" sz="2400" smtClean="0">
                <a:latin typeface="黑体" panose="02010609060101010101" pitchFamily="49" charset="-122"/>
                <a:ea typeface="黑体" panose="02010609060101010101" pitchFamily="49" charset="-122"/>
              </a:rPr>
              <a:t>）内容</a:t>
            </a:r>
            <a:endParaRPr lang="zh-CN" altLang="en-US" sz="2400">
              <a:latin typeface="黑体" panose="02010609060101010101" pitchFamily="49" charset="-122"/>
              <a:ea typeface="黑体" panose="02010609060101010101" pitchFamily="49" charset="-122"/>
            </a:endParaRPr>
          </a:p>
        </p:txBody>
      </p:sp>
      <p:sp>
        <p:nvSpPr>
          <p:cNvPr id="10" name="文本框 9"/>
          <p:cNvSpPr txBox="1"/>
          <p:nvPr/>
        </p:nvSpPr>
        <p:spPr>
          <a:xfrm>
            <a:off x="656133" y="2435420"/>
            <a:ext cx="10628870" cy="2160591"/>
          </a:xfrm>
          <a:prstGeom prst="rect">
            <a:avLst/>
          </a:prstGeom>
          <a:noFill/>
        </p:spPr>
        <p:txBody>
          <a:bodyPr wrap="square" rtlCol="0">
            <a:spAutoFit/>
          </a:bodyPr>
          <a:lstStyle/>
          <a:p>
            <a:r>
              <a:rPr lang="zh-CN" altLang="en-US" sz="2400">
                <a:latin typeface="黑体" panose="02010609060101010101" pitchFamily="49" charset="-122"/>
                <a:ea typeface="黑体" panose="02010609060101010101" pitchFamily="49" charset="-122"/>
              </a:rPr>
              <a:t>    </a:t>
            </a:r>
            <a:r>
              <a:rPr lang="zh-CN" altLang="en-US" sz="2400" smtClean="0">
                <a:latin typeface="黑体" panose="02010609060101010101" pitchFamily="49" charset="-122"/>
                <a:ea typeface="黑体" panose="02010609060101010101" pitchFamily="49" charset="-122"/>
              </a:rPr>
              <a:t>①俸禄制：</a:t>
            </a:r>
            <a:r>
              <a:rPr lang="zh-CN" altLang="en-US" sz="2400">
                <a:latin typeface="黑体" panose="02010609060101010101" pitchFamily="49" charset="-122"/>
                <a:ea typeface="黑体" panose="02010609060101010101" pitchFamily="49" charset="-122"/>
                <a:cs typeface="DFKai-SB" panose="03000509000000000000" charset="-120"/>
                <a:sym typeface="+mn-ea"/>
              </a:rPr>
              <a:t>官吏俸禄由国家筹集发放，严惩</a:t>
            </a:r>
            <a:r>
              <a:rPr lang="zh-CN" altLang="en-US" sz="2400" smtClean="0">
                <a:latin typeface="黑体" panose="02010609060101010101" pitchFamily="49" charset="-122"/>
                <a:ea typeface="黑体" panose="02010609060101010101" pitchFamily="49" charset="-122"/>
                <a:cs typeface="DFKai-SB" panose="03000509000000000000" charset="-120"/>
                <a:sym typeface="+mn-ea"/>
              </a:rPr>
              <a:t>贪污；</a:t>
            </a:r>
            <a:endParaRPr lang="zh-CN" altLang="en-US" sz="2400">
              <a:latin typeface="黑体" pitchFamily="49" charset="-122"/>
              <a:ea typeface="黑体" pitchFamily="49" charset="-122"/>
              <a:cs typeface="DFKai-SB" panose="03000509000000000000" charset="-120"/>
              <a:sym typeface="+mn-ea"/>
            </a:endParaRPr>
          </a:p>
          <a:p>
            <a:pPr marL="457200" indent="-457200">
              <a:buFont typeface="+mj-ea"/>
              <a:buAutoNum type="circleNumDbPlain"/>
            </a:pPr>
            <a:endParaRPr lang="en-US" altLang="zh-CN" sz="2400" smtClean="0">
              <a:latin typeface="黑体" panose="02010609060101010101" pitchFamily="49" charset="-122"/>
              <a:ea typeface="黑体" panose="02010609060101010101" pitchFamily="49" charset="-122"/>
            </a:endParaRPr>
          </a:p>
          <a:p>
            <a:pPr>
              <a:lnSpc>
                <a:spcPct val="120000"/>
              </a:lnSpc>
            </a:pPr>
            <a:r>
              <a:rPr lang="zh-CN" altLang="en-US" sz="2400" smtClean="0">
                <a:latin typeface="黑体" panose="02010609060101010101" pitchFamily="49" charset="-122"/>
                <a:ea typeface="黑体" panose="02010609060101010101" pitchFamily="49" charset="-122"/>
              </a:rPr>
              <a:t>    </a:t>
            </a:r>
            <a:r>
              <a:rPr lang="zh-CN" altLang="en-US" sz="2400">
                <a:latin typeface="黑体" panose="02010609060101010101" pitchFamily="49" charset="-122"/>
                <a:ea typeface="黑体" panose="02010609060101010101" pitchFamily="49" charset="-122"/>
              </a:rPr>
              <a:t>②均田制</a:t>
            </a:r>
            <a:r>
              <a:rPr lang="zh-CN" altLang="en-US" sz="2400" smtClean="0">
                <a:latin typeface="黑体" panose="02010609060101010101" pitchFamily="49" charset="-122"/>
                <a:ea typeface="黑体" panose="02010609060101010101" pitchFamily="49" charset="-122"/>
              </a:rPr>
              <a:t>：政府将无主荒地授予农民耕种，受田者承担赋税和劳役，土地不得买卖；</a:t>
            </a:r>
            <a:endParaRPr lang="en-US" altLang="zh-CN" sz="2400" smtClean="0">
              <a:latin typeface="黑体" panose="02010609060101010101" pitchFamily="49" charset="-122"/>
              <a:ea typeface="黑体" panose="02010609060101010101" pitchFamily="49" charset="-122"/>
            </a:endParaRPr>
          </a:p>
          <a:p>
            <a:pPr>
              <a:lnSpc>
                <a:spcPct val="120000"/>
              </a:lnSpc>
            </a:pPr>
            <a:endParaRPr lang="zh-CN" altLang="en-US" sz="2400">
              <a:latin typeface="黑体" panose="02010609060101010101" pitchFamily="49" charset="-122"/>
              <a:ea typeface="黑体" panose="02010609060101010101" pitchFamily="49" charset="-122"/>
            </a:endParaRPr>
          </a:p>
        </p:txBody>
      </p:sp>
      <p:sp>
        <p:nvSpPr>
          <p:cNvPr id="11" name="文本框 10"/>
          <p:cNvSpPr txBox="1"/>
          <p:nvPr/>
        </p:nvSpPr>
        <p:spPr>
          <a:xfrm>
            <a:off x="1318054" y="4363221"/>
            <a:ext cx="4417855" cy="461665"/>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思考：推行均田制有什么作用？</a:t>
            </a:r>
            <a:endParaRPr lang="zh-CN" altLang="en-US" sz="2400">
              <a:latin typeface="黑体" panose="02010609060101010101" pitchFamily="49" charset="-122"/>
              <a:ea typeface="黑体" panose="02010609060101010101" pitchFamily="49" charset="-122"/>
            </a:endParaRPr>
          </a:p>
        </p:txBody>
      </p:sp>
      <p:sp>
        <p:nvSpPr>
          <p:cNvPr id="12" name="文本框 11"/>
          <p:cNvSpPr txBox="1"/>
          <p:nvPr/>
        </p:nvSpPr>
        <p:spPr>
          <a:xfrm>
            <a:off x="1270686" y="5086714"/>
            <a:ext cx="10058400" cy="461665"/>
          </a:xfrm>
          <a:prstGeom prst="rect">
            <a:avLst/>
          </a:prstGeom>
          <a:noFill/>
        </p:spPr>
        <p:txBody>
          <a:bodyPr wrap="square" rtlCol="0">
            <a:spAutoFit/>
          </a:bodyPr>
          <a:lstStyle/>
          <a:p>
            <a:r>
              <a:rPr lang="zh-CN" altLang="en-US" sz="2400" smtClean="0">
                <a:solidFill>
                  <a:srgbClr val="FF0000"/>
                </a:solidFill>
                <a:latin typeface="黑体" panose="02010609060101010101" pitchFamily="49" charset="-122"/>
                <a:ea typeface="黑体" panose="02010609060101010101" pitchFamily="49" charset="-122"/>
              </a:rPr>
              <a:t>促进北方农业生产恢复，遏制土地兼并，有利于国家征收赋税徭役。</a:t>
            </a:r>
            <a:endParaRPr lang="zh-CN" altLang="en-US" sz="2400">
              <a:solidFill>
                <a:srgbClr val="FF0000"/>
              </a:solidFill>
              <a:latin typeface="黑体" pitchFamily="49" charset="-122"/>
              <a:ea typeface="黑体" pitchFamily="49" charset="-122"/>
            </a:endParaRP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一、中国古代的重要变法和改革</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29" y="951266"/>
            <a:ext cx="4469655"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3" y="1109845"/>
            <a:ext cx="3594779"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2</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北魏孝文帝改革</a:t>
            </a:r>
            <a:endParaRPr lang="zh-CN" altLang="en-US" sz="2800">
              <a:solidFill>
                <a:schemeClr val="bg1"/>
              </a:solidFill>
              <a:latin typeface="黑体" panose="02010609060101010101" pitchFamily="49" charset="-122"/>
              <a:ea typeface="黑体" panose="02010609060101010101" pitchFamily="49" charset="-122"/>
            </a:endParaRPr>
          </a:p>
        </p:txBody>
      </p:sp>
      <p:sp>
        <p:nvSpPr>
          <p:cNvPr id="6" name="文本框 5"/>
          <p:cNvSpPr txBox="1"/>
          <p:nvPr/>
        </p:nvSpPr>
        <p:spPr>
          <a:xfrm>
            <a:off x="430411" y="1854926"/>
            <a:ext cx="3509554" cy="461665"/>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2</a:t>
            </a:r>
            <a:r>
              <a:rPr lang="zh-CN" altLang="en-US" sz="2400" smtClean="0">
                <a:latin typeface="黑体" panose="02010609060101010101" pitchFamily="49" charset="-122"/>
                <a:ea typeface="黑体" panose="02010609060101010101" pitchFamily="49" charset="-122"/>
              </a:rPr>
              <a:t>）内容</a:t>
            </a:r>
            <a:endParaRPr lang="zh-CN" altLang="en-US" sz="2400">
              <a:latin typeface="黑体" panose="02010609060101010101" pitchFamily="49" charset="-122"/>
              <a:ea typeface="黑体" panose="02010609060101010101" pitchFamily="49" charset="-122"/>
            </a:endParaRPr>
          </a:p>
        </p:txBody>
      </p:sp>
      <p:sp>
        <p:nvSpPr>
          <p:cNvPr id="7" name="文本框 6"/>
          <p:cNvSpPr txBox="1"/>
          <p:nvPr/>
        </p:nvSpPr>
        <p:spPr>
          <a:xfrm>
            <a:off x="289345" y="4335613"/>
            <a:ext cx="7301239" cy="2308324"/>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    ③</a:t>
            </a:r>
            <a:r>
              <a:rPr lang="zh-CN" altLang="en-US" sz="2400">
                <a:latin typeface="黑体" panose="02010609060101010101" pitchFamily="49" charset="-122"/>
                <a:ea typeface="黑体" panose="02010609060101010101" pitchFamily="49" charset="-122"/>
              </a:rPr>
              <a:t>三长制：设邻、里、党三长，直属州郡，负责清理户口和田亩，征发徭役和</a:t>
            </a:r>
            <a:r>
              <a:rPr lang="zh-CN" altLang="en-US" sz="2400" smtClean="0">
                <a:latin typeface="黑体" panose="02010609060101010101" pitchFamily="49" charset="-122"/>
                <a:ea typeface="黑体" panose="02010609060101010101" pitchFamily="49" charset="-122"/>
              </a:rPr>
              <a:t>兵役</a:t>
            </a:r>
            <a:endParaRPr lang="en-US" altLang="zh-CN" sz="2400" smtClean="0">
              <a:latin typeface="黑体" panose="02010609060101010101" pitchFamily="49" charset="-122"/>
              <a:ea typeface="黑体" panose="02010609060101010101" pitchFamily="49" charset="-122"/>
            </a:endParaRPr>
          </a:p>
          <a:p>
            <a:endParaRPr lang="en-US" altLang="zh-CN" sz="2400">
              <a:latin typeface="黑体" pitchFamily="49" charset="-122"/>
              <a:ea typeface="黑体" pitchFamily="49" charset="-122"/>
            </a:endParaRPr>
          </a:p>
          <a:p>
            <a:r>
              <a:rPr lang="zh-CN" altLang="en-US" sz="2400" smtClean="0">
                <a:latin typeface="黑体" panose="02010609060101010101" pitchFamily="49" charset="-122"/>
                <a:ea typeface="黑体" panose="02010609060101010101" pitchFamily="49" charset="-122"/>
              </a:rPr>
              <a:t>    作用：加强了中央对地方的控制，有利于国家征收赋税徭役</a:t>
            </a:r>
            <a:endParaRPr lang="zh-CN" altLang="en-US" sz="2400">
              <a:latin typeface="黑体" panose="02010609060101010101" pitchFamily="49" charset="-122"/>
              <a:ea typeface="黑体" panose="02010609060101010101" pitchFamily="49" charset="-122"/>
            </a:endParaRPr>
          </a:p>
          <a:p>
            <a:endParaRPr lang="zh-CN" altLang="en-US" sz="2400">
              <a:latin typeface="黑体" panose="02010609060101010101" pitchFamily="49" charset="-122"/>
              <a:ea typeface="黑体" panose="02010609060101010101" pitchFamily="49" charset="-122"/>
            </a:endParaRPr>
          </a:p>
        </p:txBody>
      </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1948" y="3794995"/>
            <a:ext cx="4010253" cy="2554091"/>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val="0"/>
              </a:ext>
            </a:extLst>
          </a:blip>
          <a:srcRect b="9931"/>
          <a:stretch>
            <a:fillRect/>
          </a:stretch>
        </p:blipFill>
        <p:spPr>
          <a:xfrm>
            <a:off x="7820040" y="1095024"/>
            <a:ext cx="4047435" cy="2427906"/>
          </a:xfrm>
          <a:prstGeom prst="rect">
            <a:avLst/>
          </a:prstGeom>
        </p:spPr>
      </p:pic>
      <p:sp>
        <p:nvSpPr>
          <p:cNvPr id="11" name="矩形 10"/>
          <p:cNvSpPr/>
          <p:nvPr/>
        </p:nvSpPr>
        <p:spPr>
          <a:xfrm>
            <a:off x="374481" y="2316591"/>
            <a:ext cx="7143055" cy="1938992"/>
          </a:xfrm>
          <a:prstGeom prst="rect">
            <a:avLst/>
          </a:prstGeom>
        </p:spPr>
        <p:txBody>
          <a:bodyPr wrap="square">
            <a:spAutoFit/>
          </a:bodyPr>
          <a:lstStyle/>
          <a:p>
            <a:pPr indent="457200">
              <a:buClr>
                <a:srgbClr val="000000"/>
              </a:buClr>
            </a:pPr>
            <a:r>
              <a:rPr lang="zh-CN" altLang="en-US" sz="2400" noProof="1">
                <a:latin typeface="楷体" panose="02010609060101010101" pitchFamily="49" charset="-122"/>
                <a:ea typeface="楷体" panose="02010609060101010101" pitchFamily="49" charset="-122"/>
                <a:cs typeface="+mn-ea"/>
              </a:rPr>
              <a:t>北魏初期，在地方上实行宗主督护制。</a:t>
            </a:r>
            <a:r>
              <a:rPr lang="zh-CN" altLang="en-US" sz="2400" noProof="1" smtClean="0">
                <a:latin typeface="楷体" panose="02010609060101010101" pitchFamily="49" charset="-122"/>
                <a:ea typeface="楷体" panose="02010609060101010101" pitchFamily="49" charset="-122"/>
                <a:cs typeface="+mn-ea"/>
              </a:rPr>
              <a:t>地主豪强</a:t>
            </a:r>
            <a:r>
              <a:rPr lang="zh-CN" altLang="en-US" sz="2400" noProof="1">
                <a:latin typeface="楷体" panose="02010609060101010101" pitchFamily="49" charset="-122"/>
                <a:ea typeface="楷体" panose="02010609060101010101" pitchFamily="49" charset="-122"/>
                <a:cs typeface="+mn-ea"/>
              </a:rPr>
              <a:t>把宗族、佃户组织起来，修筑坞堡，割据</a:t>
            </a:r>
            <a:r>
              <a:rPr lang="zh-CN" altLang="en-US" sz="2400" noProof="1" smtClean="0">
                <a:latin typeface="楷体" panose="02010609060101010101" pitchFamily="49" charset="-122"/>
                <a:ea typeface="楷体" panose="02010609060101010101" pitchFamily="49" charset="-122"/>
                <a:cs typeface="+mn-ea"/>
              </a:rPr>
              <a:t>一方</a:t>
            </a:r>
            <a:r>
              <a:rPr lang="zh-CN" altLang="en-US" sz="2400" noProof="1">
                <a:latin typeface="楷体" panose="02010609060101010101" pitchFamily="49" charset="-122"/>
                <a:ea typeface="楷体" panose="02010609060101010101" pitchFamily="49" charset="-122"/>
                <a:cs typeface="+mn-ea"/>
              </a:rPr>
              <a:t>。政府由于</a:t>
            </a:r>
            <a:r>
              <a:rPr lang="zh-CN" altLang="en-US" sz="2400" noProof="1" smtClean="0">
                <a:latin typeface="楷体" panose="02010609060101010101" pitchFamily="49" charset="-122"/>
                <a:ea typeface="楷体" panose="02010609060101010101" pitchFamily="49" charset="-122"/>
                <a:cs typeface="+mn-ea"/>
              </a:rPr>
              <a:t>无力消灭</a:t>
            </a:r>
            <a:r>
              <a:rPr lang="zh-CN" altLang="en-US" sz="2400" noProof="1">
                <a:latin typeface="楷体" panose="02010609060101010101" pitchFamily="49" charset="-122"/>
                <a:ea typeface="楷体" panose="02010609060101010101" pitchFamily="49" charset="-122"/>
                <a:cs typeface="+mn-ea"/>
              </a:rPr>
              <a:t>豪强势力，</a:t>
            </a:r>
            <a:r>
              <a:rPr lang="zh-CN" altLang="en-US" sz="2400" noProof="1" smtClean="0">
                <a:latin typeface="楷体" panose="02010609060101010101" pitchFamily="49" charset="-122"/>
                <a:ea typeface="楷体" panose="02010609060101010101" pitchFamily="49" charset="-122"/>
                <a:cs typeface="+mn-ea"/>
              </a:rPr>
              <a:t>被迫</a:t>
            </a:r>
            <a:r>
              <a:rPr lang="zh-CN" altLang="en-US" sz="2400" noProof="1">
                <a:latin typeface="楷体" panose="02010609060101010101" pitchFamily="49" charset="-122"/>
                <a:ea typeface="楷体" panose="02010609060101010101" pitchFamily="49" charset="-122"/>
                <a:cs typeface="+mn-ea"/>
              </a:rPr>
              <a:t>承认其合法性</a:t>
            </a:r>
            <a:r>
              <a:rPr lang="zh-CN" altLang="en-US" sz="2400" noProof="1" smtClean="0">
                <a:latin typeface="楷体" panose="02010609060101010101" pitchFamily="49" charset="-122"/>
                <a:ea typeface="楷体" panose="02010609060101010101" pitchFamily="49" charset="-122"/>
                <a:cs typeface="+mn-ea"/>
              </a:rPr>
              <a:t>，地方</a:t>
            </a:r>
            <a:r>
              <a:rPr lang="zh-CN" altLang="en-US" sz="2400" noProof="1">
                <a:latin typeface="楷体" panose="02010609060101010101" pitchFamily="49" charset="-122"/>
                <a:ea typeface="楷体" panose="02010609060101010101" pitchFamily="49" charset="-122"/>
                <a:cs typeface="+mn-ea"/>
              </a:rPr>
              <a:t>的赋税、</a:t>
            </a:r>
            <a:r>
              <a:rPr lang="zh-CN" altLang="en-US" sz="2400" noProof="1" smtClean="0">
                <a:latin typeface="楷体" panose="02010609060101010101" pitchFamily="49" charset="-122"/>
                <a:ea typeface="楷体" panose="02010609060101010101" pitchFamily="49" charset="-122"/>
                <a:cs typeface="+mn-ea"/>
              </a:rPr>
              <a:t>徭役也</a:t>
            </a:r>
            <a:r>
              <a:rPr lang="zh-CN" altLang="en-US" sz="2400" noProof="1">
                <a:latin typeface="楷体" panose="02010609060101010101" pitchFamily="49" charset="-122"/>
                <a:ea typeface="楷体" panose="02010609060101010101" pitchFamily="49" charset="-122"/>
                <a:cs typeface="+mn-ea"/>
              </a:rPr>
              <a:t>由他们代管、</a:t>
            </a:r>
            <a:r>
              <a:rPr lang="zh-CN" altLang="en-US" sz="2400" noProof="1" smtClean="0">
                <a:latin typeface="楷体" panose="02010609060101010101" pitchFamily="49" charset="-122"/>
                <a:ea typeface="楷体" panose="02010609060101010101" pitchFamily="49" charset="-122"/>
                <a:cs typeface="+mn-ea"/>
              </a:rPr>
              <a:t>征收</a:t>
            </a:r>
            <a:r>
              <a:rPr lang="zh-CN" altLang="en-US" sz="2400" noProof="1">
                <a:latin typeface="楷体" panose="02010609060101010101" pitchFamily="49" charset="-122"/>
                <a:ea typeface="楷体" panose="02010609060101010101" pitchFamily="49" charset="-122"/>
                <a:cs typeface="+mn-ea"/>
              </a:rPr>
              <a:t>。他们往往</a:t>
            </a:r>
            <a:r>
              <a:rPr lang="zh-CN" altLang="en-US" sz="2400" noProof="1" smtClean="0">
                <a:latin typeface="楷体" panose="02010609060101010101" pitchFamily="49" charset="-122"/>
                <a:ea typeface="楷体" panose="02010609060101010101" pitchFamily="49" charset="-122"/>
                <a:cs typeface="+mn-ea"/>
              </a:rPr>
              <a:t>隐瞒户籍</a:t>
            </a:r>
            <a:r>
              <a:rPr lang="zh-CN" altLang="en-US" sz="2400" noProof="1">
                <a:latin typeface="楷体" panose="02010609060101010101" pitchFamily="49" charset="-122"/>
                <a:ea typeface="楷体" panose="02010609060101010101" pitchFamily="49" charset="-122"/>
                <a:cs typeface="+mn-ea"/>
              </a:rPr>
              <a:t>，借机</a:t>
            </a:r>
            <a:r>
              <a:rPr lang="zh-CN" altLang="en-US" sz="2400" noProof="1" smtClean="0">
                <a:latin typeface="楷体" panose="02010609060101010101" pitchFamily="49" charset="-122"/>
                <a:ea typeface="楷体" panose="02010609060101010101" pitchFamily="49" charset="-122"/>
                <a:cs typeface="+mn-ea"/>
              </a:rPr>
              <a:t>逃避赋税</a:t>
            </a:r>
            <a:r>
              <a:rPr lang="zh-CN" altLang="en-US" sz="2400" noProof="1">
                <a:latin typeface="楷体" panose="02010609060101010101" pitchFamily="49" charset="-122"/>
                <a:ea typeface="楷体" panose="02010609060101010101" pitchFamily="49" charset="-122"/>
                <a:cs typeface="+mn-ea"/>
              </a:rPr>
              <a:t>。</a:t>
            </a:r>
            <a:endParaRPr lang="zh-CN" altLang="en-US" sz="2400" noProof="1">
              <a:latin typeface="楷体" pitchFamily="49" charset="-122"/>
              <a:ea typeface="楷体" pitchFamily="49" charset="-122"/>
            </a:endParaRPr>
          </a:p>
        </p:txBody>
      </p:sp>
      <p:sp>
        <p:nvSpPr>
          <p:cNvPr id="13" name="圆角矩形 12"/>
          <p:cNvSpPr/>
          <p:nvPr/>
        </p:nvSpPr>
        <p:spPr>
          <a:xfrm>
            <a:off x="374481" y="2316591"/>
            <a:ext cx="7017501" cy="1938992"/>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8775246" y="3415411"/>
            <a:ext cx="2066125" cy="461665"/>
          </a:xfrm>
          <a:prstGeom prst="rect">
            <a:avLst/>
          </a:prstGeom>
          <a:noFill/>
        </p:spPr>
        <p:txBody>
          <a:bodyPr wrap="square" rtlCol="0">
            <a:spAutoFit/>
          </a:bodyPr>
          <a:lstStyle/>
          <a:p>
            <a:r>
              <a:rPr lang="zh-CN" altLang="en-US" sz="2400" smtClean="0">
                <a:latin typeface="楷体" panose="02010609060101010101" pitchFamily="49" charset="-122"/>
                <a:ea typeface="楷体" panose="02010609060101010101" pitchFamily="49" charset="-122"/>
              </a:rPr>
              <a:t>出土的陶坞堡</a:t>
            </a:r>
            <a:endParaRPr lang="zh-CN" altLang="en-US" sz="2400">
              <a:latin typeface="楷体" panose="02010609060101010101" pitchFamily="49" charset="-122"/>
              <a:ea typeface="楷体" panose="02010609060101010101" pitchFamily="49" charset="-122"/>
            </a:endParaRPr>
          </a:p>
        </p:txBody>
      </p:sp>
      <p:sp>
        <p:nvSpPr>
          <p:cNvPr id="15" name="文本框 14"/>
          <p:cNvSpPr txBox="1"/>
          <p:nvPr/>
        </p:nvSpPr>
        <p:spPr>
          <a:xfrm>
            <a:off x="8775246" y="6261513"/>
            <a:ext cx="2861864" cy="461665"/>
          </a:xfrm>
          <a:prstGeom prst="rect">
            <a:avLst/>
          </a:prstGeom>
          <a:noFill/>
        </p:spPr>
        <p:txBody>
          <a:bodyPr wrap="square" rtlCol="0">
            <a:spAutoFit/>
          </a:bodyPr>
          <a:lstStyle/>
          <a:p>
            <a:r>
              <a:rPr lang="zh-CN" altLang="en-US" sz="2400" smtClean="0">
                <a:latin typeface="楷体" panose="02010609060101010101" pitchFamily="49" charset="-122"/>
                <a:ea typeface="楷体" panose="02010609060101010101" pitchFamily="49" charset="-122"/>
              </a:rPr>
              <a:t>坞堡射鸟图画像砖</a:t>
            </a:r>
            <a:endParaRPr lang="zh-CN" altLang="en-US" sz="2400">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一、中国古代的重要变法和改革</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29" y="951266"/>
            <a:ext cx="4469655"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3" y="1109845"/>
            <a:ext cx="3594779"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2</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北魏孝文帝改革</a:t>
            </a:r>
            <a:endParaRPr lang="zh-CN" altLang="en-US" sz="2800">
              <a:solidFill>
                <a:schemeClr val="bg1"/>
              </a:solidFill>
              <a:latin typeface="黑体" panose="02010609060101010101" pitchFamily="49" charset="-122"/>
              <a:ea typeface="黑体" panose="02010609060101010101" pitchFamily="49" charset="-122"/>
            </a:endParaRPr>
          </a:p>
        </p:txBody>
      </p:sp>
      <p:sp>
        <p:nvSpPr>
          <p:cNvPr id="6" name="文本框 5"/>
          <p:cNvSpPr txBox="1"/>
          <p:nvPr/>
        </p:nvSpPr>
        <p:spPr>
          <a:xfrm>
            <a:off x="430411" y="1854926"/>
            <a:ext cx="3509554" cy="461665"/>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2</a:t>
            </a:r>
            <a:r>
              <a:rPr lang="zh-CN" altLang="en-US" sz="2400" smtClean="0">
                <a:latin typeface="黑体" panose="02010609060101010101" pitchFamily="49" charset="-122"/>
                <a:ea typeface="黑体" panose="02010609060101010101" pitchFamily="49" charset="-122"/>
              </a:rPr>
              <a:t>）内容</a:t>
            </a:r>
            <a:endParaRPr lang="zh-CN" altLang="en-US" sz="2400">
              <a:latin typeface="黑体" panose="02010609060101010101" pitchFamily="49" charset="-122"/>
              <a:ea typeface="黑体" panose="02010609060101010101" pitchFamily="49" charset="-122"/>
            </a:endParaRPr>
          </a:p>
        </p:txBody>
      </p:sp>
      <p:sp>
        <p:nvSpPr>
          <p:cNvPr id="7" name="文本框 6"/>
          <p:cNvSpPr txBox="1"/>
          <p:nvPr/>
        </p:nvSpPr>
        <p:spPr>
          <a:xfrm>
            <a:off x="656133" y="2316591"/>
            <a:ext cx="9674493" cy="461665"/>
          </a:xfrm>
          <a:prstGeom prst="rect">
            <a:avLst/>
          </a:prstGeom>
          <a:noFill/>
        </p:spPr>
        <p:txBody>
          <a:bodyPr wrap="square" rtlCol="0">
            <a:spAutoFit/>
          </a:bodyPr>
          <a:lstStyle/>
          <a:p>
            <a:pPr marL="342900" indent="-342900">
              <a:buFont typeface="+mj-ea"/>
              <a:buAutoNum type="circleNumDbPlain" startAt="4"/>
            </a:pPr>
            <a:r>
              <a:rPr lang="zh-CN" altLang="en-US" sz="2400" smtClean="0">
                <a:latin typeface="黑体" panose="02010609060101010101" pitchFamily="49" charset="-122"/>
                <a:ea typeface="黑体" panose="02010609060101010101" pitchFamily="49" charset="-122"/>
              </a:rPr>
              <a:t>“汉化”政策：迁都洛阳、易服装、改汉姓、说汉语、通婚姻等</a:t>
            </a:r>
            <a:endParaRPr lang="zh-CN" altLang="en-US" sz="2400">
              <a:latin typeface="黑体" panose="02010609060101010101" pitchFamily="49" charset="-122"/>
              <a:ea typeface="黑体" panose="02010609060101010101" pitchFamily="49" charset="-122"/>
            </a:endParaRPr>
          </a:p>
        </p:txBody>
      </p:sp>
      <p:graphicFrame>
        <p:nvGraphicFramePr>
          <p:cNvPr id="8" name="表格 7"/>
          <p:cNvGraphicFramePr>
            <a:graphicFrameLocks noGrp="1"/>
          </p:cNvGraphicFramePr>
          <p:nvPr/>
        </p:nvGraphicFramePr>
        <p:xfrm>
          <a:off x="1208342" y="3126696"/>
          <a:ext cx="9569014" cy="3108960"/>
        </p:xfrm>
        <a:graphic>
          <a:graphicData uri="http://schemas.openxmlformats.org/drawingml/2006/table">
            <a:tbl>
              <a:tblPr firstRow="1" bandRow="1">
                <a:tableStyleId>{85BE263C-DBD7-4A20-BB59-AAB30ACAA65A}</a:tableStyleId>
              </a:tblPr>
              <a:tblGrid>
                <a:gridCol w="2393406"/>
                <a:gridCol w="2373418"/>
                <a:gridCol w="2401095"/>
                <a:gridCol w="2401095"/>
              </a:tblGrid>
              <a:tr h="370840">
                <a:tc>
                  <a:txBody>
                    <a:bodyPr vert="horz" wrap="square"/>
                    <a:lstStyle/>
                    <a:p>
                      <a:r>
                        <a:rPr lang="zh-CN" altLang="en-US" sz="2400" smtClean="0">
                          <a:latin typeface="黑体" panose="02010609060101010101" pitchFamily="49" charset="-122"/>
                          <a:ea typeface="黑体" panose="02010609060101010101" pitchFamily="49" charset="-122"/>
                        </a:rPr>
                        <a:t>改革时期</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r>
                        <a:rPr lang="zh-CN" altLang="en-US" sz="2400" smtClean="0">
                          <a:latin typeface="黑体" panose="02010609060101010101" pitchFamily="49" charset="-122"/>
                          <a:ea typeface="黑体" panose="02010609060101010101" pitchFamily="49" charset="-122"/>
                        </a:rPr>
                        <a:t>主要领域</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r>
                        <a:rPr lang="zh-CN" altLang="en-US" sz="2400" smtClean="0">
                          <a:latin typeface="黑体" panose="02010609060101010101" pitchFamily="49" charset="-122"/>
                          <a:ea typeface="黑体" panose="02010609060101010101" pitchFamily="49" charset="-122"/>
                        </a:rPr>
                        <a:t>具体政策</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r>
                        <a:rPr lang="zh-CN" altLang="en-US" sz="2400" smtClean="0">
                          <a:latin typeface="黑体" panose="02010609060101010101" pitchFamily="49" charset="-122"/>
                          <a:ea typeface="黑体" panose="02010609060101010101" pitchFamily="49" charset="-122"/>
                        </a:rPr>
                        <a:t>影响</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70840">
                <a:tc rowSpan="3">
                  <a:txBody>
                    <a:bodyPr vert="horz" wrap="square"/>
                    <a:lstStyle/>
                    <a:p>
                      <a:r>
                        <a:rPr lang="zh-CN" altLang="en-US" sz="2400" smtClean="0">
                          <a:latin typeface="黑体" panose="02010609060101010101" pitchFamily="49" charset="-122"/>
                          <a:ea typeface="黑体" panose="02010609060101010101" pitchFamily="49" charset="-122"/>
                        </a:rPr>
                        <a:t>改革前期</a:t>
                      </a:r>
                      <a:endParaRPr lang="en-US" altLang="zh-CN" sz="2400" smtClean="0">
                        <a:latin typeface="黑体" panose="02010609060101010101" pitchFamily="49" charset="-122"/>
                        <a:ea typeface="黑体" panose="02010609060101010101" pitchFamily="49" charset="-122"/>
                      </a:endParaRPr>
                    </a:p>
                    <a:p>
                      <a:r>
                        <a:rPr lang="zh-CN" altLang="en-US" sz="2400" smtClean="0">
                          <a:latin typeface="黑体" panose="02010609060101010101" pitchFamily="49" charset="-122"/>
                          <a:ea typeface="黑体" panose="02010609060101010101" pitchFamily="49" charset="-122"/>
                        </a:rPr>
                        <a:t>（冯太后摄政）</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rowSpan="3">
                  <a:txBody>
                    <a:bodyPr vert="horz" wrap="square"/>
                    <a:lstStyle/>
                    <a:p>
                      <a:r>
                        <a:rPr lang="zh-CN" altLang="en-US" sz="2400" smtClean="0">
                          <a:latin typeface="黑体" panose="02010609060101010101" pitchFamily="49" charset="-122"/>
                          <a:ea typeface="黑体" panose="02010609060101010101" pitchFamily="49" charset="-122"/>
                        </a:rPr>
                        <a:t>制度创设为主</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r>
                        <a:rPr lang="zh-CN" altLang="en-US" sz="2400" smtClean="0">
                          <a:latin typeface="黑体" panose="02010609060101010101" pitchFamily="49" charset="-122"/>
                          <a:ea typeface="黑体" panose="02010609060101010101" pitchFamily="49" charset="-122"/>
                        </a:rPr>
                        <a:t>俸禄制</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rowSpan="4">
                  <a:txBody>
                    <a:bodyPr vert="horz" wrap="square"/>
                    <a:lstStyle/>
                    <a:p>
                      <a:r>
                        <a:rPr lang="zh-CN" altLang="en-US" sz="2400" smtClean="0">
                          <a:latin typeface="黑体" panose="02010609060101010101" pitchFamily="49" charset="-122"/>
                          <a:ea typeface="黑体" panose="02010609060101010101" pitchFamily="49" charset="-122"/>
                        </a:rPr>
                        <a:t>促进民族交融、缓和民族矛盾，使北方社会经济恢复繁荣，为隋唐盛世打下基础，对统一多民族国家发展作出贡献</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70840">
                <a:tc vMerge="1">
                  <a:txBody>
                    <a:bodyPr vert="horz" wrap="square"/>
                    <a:lstStyle/>
                    <a:p/>
                  </a:txBody>
                  <a:tcPr/>
                </a:tc>
                <a:tc vMerge="1">
                  <a:txBody>
                    <a:bodyPr vert="horz" wrap="square"/>
                    <a:lstStyle/>
                    <a:p/>
                  </a:txBody>
                  <a:tcPr/>
                </a:tc>
                <a:tc>
                  <a:txBody>
                    <a:bodyPr vert="horz" wrap="square"/>
                    <a:lstStyle/>
                    <a:p>
                      <a:r>
                        <a:rPr lang="zh-CN" altLang="en-US" sz="2400" smtClean="0">
                          <a:latin typeface="黑体" panose="02010609060101010101" pitchFamily="49" charset="-122"/>
                          <a:ea typeface="黑体" panose="02010609060101010101" pitchFamily="49" charset="-122"/>
                        </a:rPr>
                        <a:t>均田制</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70840">
                <a:tc vMerge="1">
                  <a:txBody>
                    <a:bodyPr vert="horz" wrap="square"/>
                    <a:lstStyle/>
                    <a:p/>
                  </a:txBody>
                  <a:tcPr/>
                </a:tc>
                <a:tc vMerge="1">
                  <a:txBody>
                    <a:bodyPr vert="horz" wrap="square"/>
                    <a:lstStyle/>
                    <a:p/>
                  </a:txBody>
                  <a:tcPr/>
                </a:tc>
                <a:tc>
                  <a:txBody>
                    <a:bodyPr vert="horz" wrap="square"/>
                    <a:lstStyle/>
                    <a:p>
                      <a:r>
                        <a:rPr lang="zh-CN" altLang="en-US" sz="2400" smtClean="0">
                          <a:latin typeface="黑体" panose="02010609060101010101" pitchFamily="49" charset="-122"/>
                          <a:ea typeface="黑体" panose="02010609060101010101" pitchFamily="49" charset="-122"/>
                        </a:rPr>
                        <a:t>三长制</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70840">
                <a:tc>
                  <a:txBody>
                    <a:bodyPr vert="horz" wrap="square"/>
                    <a:lstStyle/>
                    <a:p>
                      <a:r>
                        <a:rPr lang="zh-CN" altLang="en-US" sz="2400" smtClean="0">
                          <a:latin typeface="黑体" panose="02010609060101010101" pitchFamily="49" charset="-122"/>
                          <a:ea typeface="黑体" panose="02010609060101010101" pitchFamily="49" charset="-122"/>
                        </a:rPr>
                        <a:t>改革后期</a:t>
                      </a:r>
                      <a:endParaRPr lang="en-US" altLang="zh-CN" sz="2400" smtClean="0">
                        <a:latin typeface="黑体" panose="02010609060101010101" pitchFamily="49" charset="-122"/>
                        <a:ea typeface="黑体" panose="02010609060101010101" pitchFamily="49" charset="-122"/>
                      </a:endParaRPr>
                    </a:p>
                    <a:p>
                      <a:r>
                        <a:rPr lang="zh-CN" altLang="en-US" sz="2400" smtClean="0">
                          <a:latin typeface="黑体" panose="02010609060101010101" pitchFamily="49" charset="-122"/>
                          <a:ea typeface="黑体" panose="02010609060101010101" pitchFamily="49" charset="-122"/>
                        </a:rPr>
                        <a:t>（孝文帝亲政后）</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r>
                        <a:rPr lang="zh-CN" altLang="en-US" sz="2400" smtClean="0">
                          <a:latin typeface="黑体" panose="02010609060101010101" pitchFamily="49" charset="-122"/>
                          <a:ea typeface="黑体" panose="02010609060101010101" pitchFamily="49" charset="-122"/>
                        </a:rPr>
                        <a:t>“汉化”政策</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vert="horz" wrap="square"/>
                    <a:lstStyle/>
                    <a:p>
                      <a:r>
                        <a:rPr lang="zh-CN" altLang="en-US" sz="2400" smtClean="0">
                          <a:latin typeface="黑体" panose="02010609060101010101" pitchFamily="49" charset="-122"/>
                          <a:ea typeface="黑体" panose="02010609060101010101" pitchFamily="49" charset="-122"/>
                        </a:rPr>
                        <a:t>迁都洛阳、易服装、改汉姓、说汉语、通婚姻</a:t>
                      </a:r>
                      <a:endParaRPr lang="zh-CN" altLang="en-US" sz="2400">
                        <a:latin typeface="黑体" panose="02010609060101010101" pitchFamily="49" charset="-122"/>
                        <a:ea typeface="黑体"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vMerge="1">
                  <a:txBody>
                    <a:bodyPr vert="horz" wrap="square"/>
                    <a:lstStyle/>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一、中国古代的重要变法和改革</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811662"/>
            <a:ext cx="3408672"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3" y="970241"/>
            <a:ext cx="3594779"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3</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王安石变法</a:t>
            </a:r>
            <a:endParaRPr lang="zh-CN" altLang="en-US" sz="2800">
              <a:solidFill>
                <a:schemeClr val="bg1"/>
              </a:solidFill>
              <a:latin typeface="黑体" panose="02010609060101010101" pitchFamily="49" charset="-122"/>
              <a:ea typeface="黑体" panose="02010609060101010101" pitchFamily="49" charset="-122"/>
            </a:endParaRPr>
          </a:p>
        </p:txBody>
      </p:sp>
      <p:sp>
        <p:nvSpPr>
          <p:cNvPr id="8" name="矩形 7"/>
          <p:cNvSpPr/>
          <p:nvPr/>
        </p:nvSpPr>
        <p:spPr>
          <a:xfrm>
            <a:off x="242534" y="1558061"/>
            <a:ext cx="6767157" cy="5632311"/>
          </a:xfrm>
          <a:prstGeom prst="rect">
            <a:avLst/>
          </a:prstGeom>
        </p:spPr>
        <p:txBody>
          <a:bodyPr wrap="square">
            <a:spAutoFit/>
          </a:bodyPr>
          <a:lstStyle/>
          <a:p>
            <a:pPr>
              <a:lnSpc>
                <a:spcPct val="150000"/>
              </a:lnSpc>
            </a:pPr>
            <a:r>
              <a:rPr lang="zh-CN" altLang="en-US" sz="2400" smtClean="0">
                <a:latin typeface="黑体" panose="02010609060101010101" pitchFamily="49" charset="-122"/>
                <a:ea typeface="黑体" panose="02010609060101010101" pitchFamily="49" charset="-122"/>
              </a:rPr>
              <a:t> （</a:t>
            </a:r>
            <a:r>
              <a:rPr lang="en-US" altLang="zh-CN" sz="2400">
                <a:latin typeface="黑体" panose="02010609060101010101" pitchFamily="49" charset="-122"/>
                <a:ea typeface="黑体" panose="02010609060101010101" pitchFamily="49" charset="-122"/>
              </a:rPr>
              <a:t>1</a:t>
            </a:r>
            <a:r>
              <a:rPr lang="zh-CN" altLang="en-US" sz="2400">
                <a:latin typeface="黑体" panose="02010609060101010101" pitchFamily="49" charset="-122"/>
                <a:ea typeface="黑体" panose="02010609060101010101" pitchFamily="49" charset="-122"/>
              </a:rPr>
              <a:t>）</a:t>
            </a:r>
            <a:r>
              <a:rPr lang="zh-CN" altLang="en-US" sz="2400" smtClean="0">
                <a:latin typeface="黑体" panose="02010609060101010101" pitchFamily="49" charset="-122"/>
                <a:ea typeface="黑体" panose="02010609060101010101" pitchFamily="49" charset="-122"/>
              </a:rPr>
              <a:t>背景</a:t>
            </a:r>
            <a:endParaRPr lang="en-US" altLang="zh-CN" sz="2400" smtClean="0">
              <a:solidFill>
                <a:prstClr val="black"/>
              </a:solidFill>
              <a:latin typeface="黑体" pitchFamily="49" charset="-122"/>
              <a:ea typeface="黑体" pitchFamily="49" charset="-122"/>
            </a:endParaRPr>
          </a:p>
          <a:p>
            <a:pPr marL="342900" lvl="0" indent="457200">
              <a:lnSpc>
                <a:spcPct val="150000"/>
              </a:lnSpc>
            </a:pPr>
            <a:r>
              <a:rPr lang="zh-CN" altLang="en-US" sz="2400" smtClean="0">
                <a:solidFill>
                  <a:prstClr val="black"/>
                </a:solidFill>
                <a:latin typeface="黑体" panose="02010609060101010101" pitchFamily="49" charset="-122"/>
                <a:ea typeface="黑体" panose="02010609060101010101" pitchFamily="49" charset="-122"/>
              </a:rPr>
              <a:t> ①</a:t>
            </a:r>
            <a:r>
              <a:rPr lang="zh-CN" altLang="en-US" sz="2400">
                <a:solidFill>
                  <a:prstClr val="black"/>
                </a:solidFill>
                <a:latin typeface="黑体" panose="02010609060101010101" pitchFamily="49" charset="-122"/>
                <a:ea typeface="黑体" panose="02010609060101010101" pitchFamily="49" charset="-122"/>
              </a:rPr>
              <a:t>北宋为加强中央集权采取的 “防弊”之政导致财政和军事危机；</a:t>
            </a:r>
          </a:p>
          <a:p>
            <a:pPr marL="342900" lvl="0" indent="457200">
              <a:lnSpc>
                <a:spcPct val="150000"/>
              </a:lnSpc>
            </a:pPr>
            <a:r>
              <a:rPr lang="zh-CN" altLang="en-US" sz="2400" smtClean="0">
                <a:solidFill>
                  <a:prstClr val="black"/>
                </a:solidFill>
                <a:latin typeface="黑体" panose="02010609060101010101" pitchFamily="49" charset="-122"/>
                <a:ea typeface="黑体" panose="02010609060101010101" pitchFamily="49" charset="-122"/>
              </a:rPr>
              <a:t> ②</a:t>
            </a:r>
            <a:r>
              <a:rPr lang="zh-CN" altLang="en-US" sz="2400">
                <a:solidFill>
                  <a:prstClr val="black"/>
                </a:solidFill>
                <a:latin typeface="黑体" panose="02010609060101010101" pitchFamily="49" charset="-122"/>
                <a:ea typeface="黑体" panose="02010609060101010101" pitchFamily="49" charset="-122"/>
              </a:rPr>
              <a:t>范仲淹</a:t>
            </a:r>
            <a:r>
              <a:rPr lang="zh-CN" altLang="en-US" sz="2400" smtClean="0">
                <a:solidFill>
                  <a:prstClr val="black"/>
                </a:solidFill>
                <a:latin typeface="黑体" panose="02010609060101010101" pitchFamily="49" charset="-122"/>
                <a:ea typeface="黑体" panose="02010609060101010101" pitchFamily="49" charset="-122"/>
              </a:rPr>
              <a:t>“庆历新政”</a:t>
            </a:r>
            <a:endParaRPr lang="en-US" altLang="zh-CN" sz="2400" smtClean="0">
              <a:solidFill>
                <a:prstClr val="black"/>
              </a:solidFill>
              <a:latin typeface="黑体" panose="02010609060101010101" pitchFamily="49" charset="-122"/>
              <a:ea typeface="黑体" panose="02010609060101010101" pitchFamily="49" charset="-122"/>
            </a:endParaRPr>
          </a:p>
          <a:p>
            <a:pPr marL="342900" lvl="0">
              <a:lnSpc>
                <a:spcPct val="150000"/>
              </a:lnSpc>
            </a:pPr>
            <a:r>
              <a:rPr lang="zh-CN" altLang="en-US" sz="2400" smtClean="0">
                <a:latin typeface="黑体" panose="02010609060101010101" pitchFamily="49" charset="-122"/>
                <a:ea typeface="黑体" panose="02010609060101010101" pitchFamily="49" charset="-122"/>
              </a:rPr>
              <a:t>（</a:t>
            </a:r>
            <a:r>
              <a:rPr lang="en-US" altLang="zh-CN" sz="2400" smtClean="0">
                <a:latin typeface="黑体" panose="02010609060101010101" pitchFamily="49" charset="-122"/>
                <a:ea typeface="黑体" panose="02010609060101010101" pitchFamily="49" charset="-122"/>
              </a:rPr>
              <a:t>2</a:t>
            </a:r>
            <a:r>
              <a:rPr lang="zh-CN" altLang="en-US" sz="2400" smtClean="0">
                <a:latin typeface="黑体" panose="02010609060101010101" pitchFamily="49" charset="-122"/>
                <a:ea typeface="黑体" panose="02010609060101010101" pitchFamily="49" charset="-122"/>
              </a:rPr>
              <a:t>）内容</a:t>
            </a:r>
            <a:endParaRPr lang="en-US" altLang="zh-CN" sz="2400" smtClean="0">
              <a:latin typeface="黑体" panose="02010609060101010101" pitchFamily="49" charset="-122"/>
              <a:ea typeface="黑体" panose="02010609060101010101" pitchFamily="49" charset="-122"/>
            </a:endParaRPr>
          </a:p>
          <a:p>
            <a:pPr indent="457200">
              <a:lnSpc>
                <a:spcPct val="150000"/>
              </a:lnSpc>
            </a:pPr>
            <a:r>
              <a:rPr lang="zh-CN" altLang="en-US" sz="2400" smtClean="0">
                <a:latin typeface="黑体" panose="02010609060101010101" pitchFamily="49" charset="-122"/>
                <a:ea typeface="黑体" panose="02010609060101010101" pitchFamily="49" charset="-122"/>
              </a:rPr>
              <a:t>    </a:t>
            </a:r>
            <a:r>
              <a:rPr lang="zh-CN" altLang="en-US" sz="2400" smtClean="0">
                <a:solidFill>
                  <a:srgbClr val="FF0000"/>
                </a:solidFill>
                <a:latin typeface="黑体" panose="02010609060101010101" pitchFamily="49" charset="-122"/>
                <a:ea typeface="黑体" panose="02010609060101010101" pitchFamily="49" charset="-122"/>
              </a:rPr>
              <a:t>青苗法、均输法、市易法、保甲法、改革</a:t>
            </a:r>
            <a:endParaRPr lang="en-US" altLang="zh-CN" sz="2400" smtClean="0">
              <a:solidFill>
                <a:srgbClr val="FF0000"/>
              </a:solidFill>
              <a:latin typeface="黑体" pitchFamily="49" charset="-122"/>
              <a:ea typeface="黑体" pitchFamily="49" charset="-122"/>
            </a:endParaRPr>
          </a:p>
          <a:p>
            <a:pPr indent="457200">
              <a:lnSpc>
                <a:spcPct val="150000"/>
              </a:lnSpc>
            </a:pPr>
            <a:r>
              <a:rPr lang="zh-CN" altLang="en-US" sz="2400" smtClean="0">
                <a:solidFill>
                  <a:srgbClr val="FF0000"/>
                </a:solidFill>
                <a:latin typeface="黑体" panose="02010609060101010101" pitchFamily="49" charset="-122"/>
                <a:ea typeface="黑体" panose="02010609060101010101" pitchFamily="49" charset="-122"/>
              </a:rPr>
              <a:t>科举等，目的是富国强兵</a:t>
            </a:r>
            <a:endParaRPr lang="en-US" altLang="zh-CN" sz="2400" smtClean="0">
              <a:solidFill>
                <a:srgbClr val="FF0000"/>
              </a:solidFill>
              <a:latin typeface="黑体" panose="02010609060101010101" pitchFamily="49" charset="-122"/>
              <a:ea typeface="黑体" panose="02010609060101010101" pitchFamily="49" charset="-122"/>
            </a:endParaRPr>
          </a:p>
          <a:p>
            <a:pPr indent="457200">
              <a:lnSpc>
                <a:spcPct val="150000"/>
              </a:lnSpc>
            </a:pPr>
            <a:r>
              <a:rPr lang="zh-CN" altLang="en-US" sz="2400" smtClean="0">
                <a:latin typeface="黑体" panose="02010609060101010101" pitchFamily="49" charset="-122"/>
                <a:ea typeface="黑体" panose="02010609060101010101" pitchFamily="49" charset="-122"/>
              </a:rPr>
              <a:t>（</a:t>
            </a:r>
            <a:r>
              <a:rPr lang="en-US" altLang="zh-CN" sz="2400" smtClean="0">
                <a:latin typeface="黑体" panose="02010609060101010101" pitchFamily="49" charset="-122"/>
                <a:ea typeface="黑体" panose="02010609060101010101" pitchFamily="49" charset="-122"/>
              </a:rPr>
              <a:t>3</a:t>
            </a:r>
            <a:r>
              <a:rPr lang="zh-CN" altLang="en-US" sz="2400" smtClean="0">
                <a:latin typeface="黑体" panose="02010609060101010101" pitchFamily="49" charset="-122"/>
                <a:ea typeface="黑体" panose="02010609060101010101" pitchFamily="49" charset="-122"/>
              </a:rPr>
              <a:t>）结果</a:t>
            </a:r>
            <a:endParaRPr lang="en-US" altLang="zh-CN" sz="2400" smtClean="0">
              <a:latin typeface="黑体" panose="02010609060101010101" pitchFamily="49" charset="-122"/>
              <a:ea typeface="黑体" panose="02010609060101010101" pitchFamily="49" charset="-122"/>
            </a:endParaRPr>
          </a:p>
          <a:p>
            <a:pPr indent="457200">
              <a:lnSpc>
                <a:spcPct val="150000"/>
              </a:lnSpc>
            </a:pPr>
            <a:r>
              <a:rPr lang="zh-CN" altLang="en-US" sz="2400" smtClean="0">
                <a:latin typeface="黑体" panose="02010609060101010101" pitchFamily="49" charset="-122"/>
                <a:ea typeface="黑体" panose="02010609060101010101" pitchFamily="49" charset="-122"/>
              </a:rPr>
              <a:t>    取得一定效果，但引发党争，后变法措施</a:t>
            </a:r>
            <a:endParaRPr lang="zh-CN" altLang="en-US" sz="2400">
              <a:latin typeface="黑体" panose="02010609060101010101" pitchFamily="49" charset="-122"/>
              <a:ea typeface="黑体" panose="02010609060101010101" pitchFamily="49" charset="-122"/>
            </a:endParaRPr>
          </a:p>
          <a:p>
            <a:pPr lvl="0">
              <a:lnSpc>
                <a:spcPct val="150000"/>
              </a:lnSpc>
            </a:pPr>
            <a:endParaRPr lang="zh-CN" altLang="en-US" sz="2400">
              <a:solidFill>
                <a:prstClr val="black"/>
              </a:solidFill>
              <a:latin typeface="黑体" pitchFamily="49" charset="-122"/>
              <a:ea typeface="黑体" pitchFamily="49" charset="-122"/>
            </a:endParaRPr>
          </a:p>
        </p:txBody>
      </p:sp>
      <p:pic>
        <p:nvPicPr>
          <p:cNvPr id="10" name="图片 1" descr="C:/Users/ASUS/AppData/Local/Temp/kaimatting_20190910130145/output_20190910130155..pngoutput_20190910130155."/>
          <p:cNvPicPr>
            <a:picLocks noChangeAspect="1"/>
          </p:cNvPicPr>
          <p:nvPr/>
        </p:nvPicPr>
        <p:blipFill>
          <a:blip r:embed="rId3"/>
          <a:stretch>
            <a:fillRect/>
          </a:stretch>
        </p:blipFill>
        <p:spPr>
          <a:xfrm>
            <a:off x="8019445" y="1590516"/>
            <a:ext cx="2887663" cy="3060700"/>
          </a:xfrm>
          <a:prstGeom prst="rect">
            <a:avLst/>
          </a:prstGeom>
          <a:noFill/>
          <a:ln w="9525">
            <a:noFill/>
          </a:ln>
        </p:spPr>
      </p:pic>
      <p:grpSp>
        <p:nvGrpSpPr>
          <p:cNvPr id="13" name="组合 12"/>
          <p:cNvGrpSpPr/>
          <p:nvPr/>
        </p:nvGrpSpPr>
        <p:grpSpPr>
          <a:xfrm>
            <a:off x="7230143" y="4675859"/>
            <a:ext cx="4801314" cy="830997"/>
            <a:chOff x="7327865" y="4522713"/>
            <a:chExt cx="4801314" cy="830997"/>
          </a:xfrm>
        </p:grpSpPr>
        <p:sp>
          <p:nvSpPr>
            <p:cNvPr id="11" name="矩形 10"/>
            <p:cNvSpPr/>
            <p:nvPr/>
          </p:nvSpPr>
          <p:spPr>
            <a:xfrm>
              <a:off x="7327865" y="4522713"/>
              <a:ext cx="4801314" cy="830997"/>
            </a:xfrm>
            <a:prstGeom prst="rect">
              <a:avLst/>
            </a:prstGeom>
          </p:spPr>
          <p:txBody>
            <a:bodyPr wrap="none">
              <a:spAutoFit/>
            </a:bodyPr>
            <a:lstStyle/>
            <a:p>
              <a:pPr>
                <a:defRPr/>
              </a:pPr>
              <a:r>
                <a:rPr lang="zh-CN" altLang="en-US" sz="2400" noProof="1">
                  <a:latin typeface="楷体" panose="02010609060101010101" pitchFamily="49" charset="-122"/>
                  <a:ea typeface="楷体" panose="02010609060101010101" pitchFamily="49" charset="-122"/>
                  <a:sym typeface="宋体" panose="02010600030101010101" pitchFamily="2" charset="-122"/>
                </a:rPr>
                <a:t>惟善理财者，民不加赋而国用饶</a:t>
              </a:r>
              <a:r>
                <a:rPr lang="zh-CN" altLang="en-US" sz="2400" noProof="1" smtClean="0">
                  <a:latin typeface="楷体" panose="02010609060101010101" pitchFamily="49" charset="-122"/>
                  <a:ea typeface="楷体" panose="02010609060101010101" pitchFamily="49" charset="-122"/>
                  <a:sym typeface="宋体" panose="02010600030101010101" pitchFamily="2" charset="-122"/>
                </a:rPr>
                <a:t>。</a:t>
              </a:r>
              <a:endParaRPr lang="en-US" altLang="zh-CN" sz="2400" noProof="1" smtClean="0">
                <a:latin typeface="楷体" pitchFamily="49" charset="-122"/>
                <a:ea typeface="楷体" pitchFamily="49" charset="-122"/>
                <a:sym typeface="宋体" pitchFamily="2" charset="-122"/>
              </a:endParaRPr>
            </a:p>
            <a:p>
              <a:pPr algn="r">
                <a:defRPr/>
              </a:pPr>
              <a:r>
                <a:rPr lang="en-US" altLang="zh-CN" sz="2400" noProof="1" smtClean="0">
                  <a:latin typeface="楷体" panose="02010609060101010101" pitchFamily="49" charset="-122"/>
                  <a:ea typeface="楷体" panose="02010609060101010101" pitchFamily="49" charset="-122"/>
                  <a:sym typeface="宋体" panose="02010600030101010101" pitchFamily="2" charset="-122"/>
                </a:rPr>
                <a:t>——</a:t>
              </a:r>
              <a:r>
                <a:rPr lang="zh-CN" altLang="en-US" sz="2400" noProof="1" smtClean="0">
                  <a:latin typeface="楷体" panose="02010609060101010101" pitchFamily="49" charset="-122"/>
                  <a:ea typeface="楷体" panose="02010609060101010101" pitchFamily="49" charset="-122"/>
                  <a:sym typeface="宋体" panose="02010600030101010101" pitchFamily="2" charset="-122"/>
                </a:rPr>
                <a:t>王安石</a:t>
              </a:r>
              <a:endParaRPr lang="zh-CN" altLang="en-US" sz="2400" noProof="1">
                <a:latin typeface="楷体" pitchFamily="49" charset="-122"/>
                <a:ea typeface="楷体" pitchFamily="49" charset="-122"/>
                <a:sym typeface="宋体" pitchFamily="2" charset="-122"/>
              </a:endParaRPr>
            </a:p>
          </p:txBody>
        </p:sp>
        <p:sp>
          <p:nvSpPr>
            <p:cNvPr id="12" name="圆角矩形 11"/>
            <p:cNvSpPr/>
            <p:nvPr/>
          </p:nvSpPr>
          <p:spPr>
            <a:xfrm>
              <a:off x="7327865" y="4572000"/>
              <a:ext cx="4691958" cy="725936"/>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矩形 2"/>
          <p:cNvSpPr/>
          <p:nvPr/>
        </p:nvSpPr>
        <p:spPr>
          <a:xfrm>
            <a:off x="6344565" y="5949028"/>
            <a:ext cx="1261884" cy="559769"/>
          </a:xfrm>
          <a:prstGeom prst="rect">
            <a:avLst/>
          </a:prstGeom>
        </p:spPr>
        <p:txBody>
          <a:bodyPr wrap="none">
            <a:spAutoFit/>
          </a:bodyPr>
          <a:lstStyle/>
          <a:p>
            <a:pPr indent="457200">
              <a:lnSpc>
                <a:spcPct val="150000"/>
              </a:lnSpc>
            </a:pPr>
            <a:r>
              <a:rPr lang="zh-CN" altLang="en-US" sz="2400">
                <a:latin typeface="黑体" panose="02010609060101010101" pitchFamily="49" charset="-122"/>
                <a:ea typeface="黑体" panose="02010609060101010101" pitchFamily="49" charset="-122"/>
              </a:rPr>
              <a:t>废止</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fade">
                                      <p:cBhvr>
                                        <p:cTn id="7" dur="500"/>
                                        <p:tgtEl>
                                          <p:spTgt spid="8">
                                            <p:txEl>
                                              <p:pRg st="1" end="1"/>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animEffect transition="in" filter="fade">
                                      <p:cBhvr>
                                        <p:cTn id="23" dur="500"/>
                                        <p:tgtEl>
                                          <p:spTgt spid="8">
                                            <p:txEl>
                                              <p:pRg st="5" end="5"/>
                                            </p:txEl>
                                          </p:spTgt>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8">
                                            <p:txEl>
                                              <p:pRg st="6" end="6"/>
                                            </p:txEl>
                                          </p:spTgt>
                                        </p:tgtEl>
                                        <p:attrNameLst>
                                          <p:attrName>style.visibility</p:attrName>
                                        </p:attrNameLst>
                                      </p:cBhvr>
                                      <p:to>
                                        <p:strVal val="visible"/>
                                      </p:to>
                                    </p:set>
                                    <p:animEffect transition="in" filter="fade">
                                      <p:cBhvr>
                                        <p:cTn id="28" dur="500"/>
                                        <p:tgtEl>
                                          <p:spTgt spid="8">
                                            <p:txEl>
                                              <p:pRg st="6" end="6"/>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8">
                                            <p:txEl>
                                              <p:pRg st="7" end="7"/>
                                            </p:txEl>
                                          </p:spTgt>
                                        </p:tgtEl>
                                        <p:attrNameLst>
                                          <p:attrName>style.visibility</p:attrName>
                                        </p:attrNameLst>
                                      </p:cBhvr>
                                      <p:to>
                                        <p:strVal val="visible"/>
                                      </p:to>
                                    </p:set>
                                    <p:animEffect transition="in" filter="fade">
                                      <p:cBhvr>
                                        <p:cTn id="31" dur="500"/>
                                        <p:tgtEl>
                                          <p:spTgt spid="8">
                                            <p:txEl>
                                              <p:pRg st="7" end="7"/>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一、中国古代的重要变法和改革</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832603"/>
            <a:ext cx="3408672"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3" y="991182"/>
            <a:ext cx="3594779"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4</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张居正改革</a:t>
            </a:r>
            <a:endParaRPr lang="zh-CN" altLang="en-US" sz="2800">
              <a:solidFill>
                <a:schemeClr val="bg1"/>
              </a:solidFill>
              <a:latin typeface="黑体" panose="02010609060101010101" pitchFamily="49" charset="-122"/>
              <a:ea typeface="黑体" panose="02010609060101010101" pitchFamily="49" charset="-122"/>
            </a:endParaRPr>
          </a:p>
        </p:txBody>
      </p:sp>
      <p:sp>
        <p:nvSpPr>
          <p:cNvPr id="6" name="文本框 5"/>
          <p:cNvSpPr txBox="1"/>
          <p:nvPr/>
        </p:nvSpPr>
        <p:spPr>
          <a:xfrm>
            <a:off x="474652" y="1624122"/>
            <a:ext cx="7050422" cy="5078313"/>
          </a:xfrm>
          <a:prstGeom prst="rect">
            <a:avLst/>
          </a:prstGeom>
          <a:noFill/>
        </p:spPr>
        <p:txBody>
          <a:bodyPr wrap="square" rtlCol="0">
            <a:spAutoFit/>
          </a:bodyPr>
          <a:lstStyle/>
          <a:p>
            <a:pPr>
              <a:lnSpc>
                <a:spcPct val="150000"/>
              </a:lnSpc>
            </a:pPr>
            <a:r>
              <a:rPr lang="zh-CN" altLang="en-US" sz="2400" smtClean="0">
                <a:latin typeface="黑体" panose="02010609060101010101" pitchFamily="49" charset="-122"/>
                <a:ea typeface="黑体" panose="02010609060101010101" pitchFamily="49" charset="-122"/>
              </a:rPr>
              <a:t>（</a:t>
            </a:r>
            <a:r>
              <a:rPr lang="en-US" altLang="zh-CN" sz="2400" smtClean="0">
                <a:latin typeface="黑体" panose="02010609060101010101" pitchFamily="49" charset="-122"/>
                <a:ea typeface="黑体" panose="02010609060101010101" pitchFamily="49" charset="-122"/>
              </a:rPr>
              <a:t>1</a:t>
            </a:r>
            <a:r>
              <a:rPr lang="zh-CN" altLang="en-US" sz="2400" smtClean="0">
                <a:latin typeface="黑体" panose="02010609060101010101" pitchFamily="49" charset="-122"/>
                <a:ea typeface="黑体" panose="02010609060101010101" pitchFamily="49" charset="-122"/>
              </a:rPr>
              <a:t>）背景</a:t>
            </a:r>
            <a:endParaRPr lang="en-US" altLang="zh-CN" sz="2400" smtClean="0">
              <a:latin typeface="黑体" panose="02010609060101010101" pitchFamily="49" charset="-122"/>
              <a:ea typeface="黑体" panose="02010609060101010101" pitchFamily="49" charset="-122"/>
            </a:endParaRPr>
          </a:p>
          <a:p>
            <a:pPr indent="457200">
              <a:lnSpc>
                <a:spcPct val="150000"/>
              </a:lnSpc>
            </a:pPr>
            <a:r>
              <a:rPr lang="zh-CN" altLang="en-US" sz="2400" smtClean="0">
                <a:latin typeface="黑体" panose="02010609060101010101" pitchFamily="49" charset="-122"/>
                <a:ea typeface="黑体" panose="02010609060101010101" pitchFamily="49" charset="-122"/>
              </a:rPr>
              <a:t>  明中后期，政治腐败，统治危机不断加深</a:t>
            </a:r>
            <a:endParaRPr lang="en-US" altLang="zh-CN" sz="2400" smtClean="0">
              <a:latin typeface="黑体" panose="02010609060101010101" pitchFamily="49" charset="-122"/>
              <a:ea typeface="黑体" panose="02010609060101010101" pitchFamily="49" charset="-122"/>
            </a:endParaRPr>
          </a:p>
          <a:p>
            <a:pPr>
              <a:lnSpc>
                <a:spcPct val="150000"/>
              </a:lnSpc>
            </a:pPr>
            <a:r>
              <a:rPr lang="zh-CN" altLang="en-US" sz="2400" smtClean="0">
                <a:latin typeface="黑体" panose="02010609060101010101" pitchFamily="49" charset="-122"/>
                <a:ea typeface="黑体" panose="02010609060101010101" pitchFamily="49" charset="-122"/>
              </a:rPr>
              <a:t>（</a:t>
            </a:r>
            <a:r>
              <a:rPr lang="en-US" altLang="zh-CN" sz="2400" smtClean="0">
                <a:latin typeface="黑体" panose="02010609060101010101" pitchFamily="49" charset="-122"/>
                <a:ea typeface="黑体" panose="02010609060101010101" pitchFamily="49" charset="-122"/>
              </a:rPr>
              <a:t>2</a:t>
            </a:r>
            <a:r>
              <a:rPr lang="zh-CN" altLang="en-US" sz="2400" smtClean="0">
                <a:latin typeface="黑体" panose="02010609060101010101" pitchFamily="49" charset="-122"/>
                <a:ea typeface="黑体" panose="02010609060101010101" pitchFamily="49" charset="-122"/>
              </a:rPr>
              <a:t>）内容</a:t>
            </a:r>
            <a:endParaRPr lang="en-US" altLang="zh-CN" sz="2400" smtClean="0">
              <a:latin typeface="黑体" panose="02010609060101010101" pitchFamily="49" charset="-122"/>
              <a:ea typeface="黑体" panose="02010609060101010101" pitchFamily="49" charset="-122"/>
            </a:endParaRPr>
          </a:p>
          <a:p>
            <a:pPr marL="457200">
              <a:lnSpc>
                <a:spcPct val="150000"/>
              </a:lnSpc>
            </a:pPr>
            <a:r>
              <a:rPr lang="zh-CN" altLang="en-US" sz="2400" smtClean="0">
                <a:latin typeface="黑体" panose="02010609060101010101" pitchFamily="49" charset="-122"/>
                <a:ea typeface="黑体" panose="02010609060101010101" pitchFamily="49" charset="-122"/>
              </a:rPr>
              <a:t> ①</a:t>
            </a:r>
            <a:r>
              <a:rPr lang="zh-CN" altLang="en-US" sz="2400">
                <a:latin typeface="黑体" panose="02010609060101010101" pitchFamily="49" charset="-122"/>
                <a:ea typeface="黑体" panose="02010609060101010101" pitchFamily="49" charset="-122"/>
              </a:rPr>
              <a:t>一条鞭法：赋役合并、一概折银</a:t>
            </a:r>
          </a:p>
          <a:p>
            <a:pPr marL="457200">
              <a:lnSpc>
                <a:spcPct val="150000"/>
              </a:lnSpc>
            </a:pPr>
            <a:r>
              <a:rPr lang="zh-CN" altLang="en-US" sz="2400" smtClean="0">
                <a:latin typeface="黑体" panose="02010609060101010101" pitchFamily="49" charset="-122"/>
                <a:ea typeface="黑体" panose="02010609060101010101" pitchFamily="49" charset="-122"/>
              </a:rPr>
              <a:t> ②</a:t>
            </a:r>
            <a:r>
              <a:rPr lang="zh-CN" altLang="en-US" sz="2400">
                <a:latin typeface="黑体" panose="02010609060101010101" pitchFamily="49" charset="-122"/>
                <a:ea typeface="黑体" panose="02010609060101010101" pitchFamily="49" charset="-122"/>
              </a:rPr>
              <a:t>整顿吏治，加强官吏考核</a:t>
            </a:r>
          </a:p>
          <a:p>
            <a:pPr marL="457200">
              <a:lnSpc>
                <a:spcPct val="150000"/>
              </a:lnSpc>
            </a:pPr>
            <a:r>
              <a:rPr lang="zh-CN" altLang="en-US" sz="2400" smtClean="0">
                <a:latin typeface="黑体" panose="02010609060101010101" pitchFamily="49" charset="-122"/>
                <a:ea typeface="黑体" panose="02010609060101010101" pitchFamily="49" charset="-122"/>
              </a:rPr>
              <a:t> ③</a:t>
            </a:r>
            <a:r>
              <a:rPr lang="zh-CN" altLang="en-US" sz="2400">
                <a:latin typeface="黑体" panose="02010609060101010101" pitchFamily="49" charset="-122"/>
                <a:ea typeface="黑体" panose="02010609060101010101" pitchFamily="49" charset="-122"/>
              </a:rPr>
              <a:t>裁减政府开支，清丈土地</a:t>
            </a:r>
          </a:p>
          <a:p>
            <a:pPr>
              <a:lnSpc>
                <a:spcPct val="150000"/>
              </a:lnSpc>
            </a:pPr>
            <a:r>
              <a:rPr lang="zh-CN" altLang="en-US" sz="2400" smtClean="0">
                <a:latin typeface="黑体" panose="02010609060101010101" pitchFamily="49" charset="-122"/>
                <a:ea typeface="黑体" panose="02010609060101010101" pitchFamily="49" charset="-122"/>
              </a:rPr>
              <a:t>（</a:t>
            </a:r>
            <a:r>
              <a:rPr lang="en-US" altLang="zh-CN" sz="2400" smtClean="0">
                <a:latin typeface="黑体" panose="02010609060101010101" pitchFamily="49" charset="-122"/>
                <a:ea typeface="黑体" panose="02010609060101010101" pitchFamily="49" charset="-122"/>
              </a:rPr>
              <a:t>3</a:t>
            </a:r>
            <a:r>
              <a:rPr lang="zh-CN" altLang="en-US" sz="2400" smtClean="0">
                <a:latin typeface="黑体" panose="02010609060101010101" pitchFamily="49" charset="-122"/>
                <a:ea typeface="黑体" panose="02010609060101010101" pitchFamily="49" charset="-122"/>
              </a:rPr>
              <a:t>）结果</a:t>
            </a:r>
            <a:endParaRPr lang="en-US" altLang="zh-CN" sz="2400" smtClean="0">
              <a:latin typeface="黑体" panose="02010609060101010101" pitchFamily="49" charset="-122"/>
              <a:ea typeface="黑体" panose="02010609060101010101" pitchFamily="49" charset="-122"/>
            </a:endParaRPr>
          </a:p>
          <a:p>
            <a:pPr indent="457200">
              <a:lnSpc>
                <a:spcPct val="150000"/>
              </a:lnSpc>
            </a:pPr>
            <a:r>
              <a:rPr lang="zh-CN" altLang="en-US" sz="2400" smtClean="0">
                <a:latin typeface="黑体" panose="02010609060101010101" pitchFamily="49" charset="-122"/>
                <a:ea typeface="黑体" panose="02010609060101010101" pitchFamily="49" charset="-122"/>
              </a:rPr>
              <a:t> 财政收入增加，统治危机得到暂时缓解，他死后，除一条鞭法，其余改革几乎全部废止</a:t>
            </a:r>
            <a:endParaRPr lang="en-US" altLang="zh-CN" sz="2400">
              <a:latin typeface="黑体" panose="02010609060101010101" pitchFamily="49" charset="-122"/>
              <a:ea typeface="黑体" panose="02010609060101010101" pitchFamily="49" charset="-122"/>
            </a:endParaRPr>
          </a:p>
        </p:txBody>
      </p:sp>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13684" y="1514402"/>
            <a:ext cx="3340116" cy="4538812"/>
          </a:xfrm>
          <a:prstGeom prst="rect">
            <a:avLst/>
          </a:prstGeom>
        </p:spPr>
      </p:pic>
      <p:sp>
        <p:nvSpPr>
          <p:cNvPr id="8" name="文本框 7"/>
          <p:cNvSpPr txBox="1"/>
          <p:nvPr/>
        </p:nvSpPr>
        <p:spPr>
          <a:xfrm>
            <a:off x="8828033" y="5990603"/>
            <a:ext cx="3212112" cy="461665"/>
          </a:xfrm>
          <a:prstGeom prst="rect">
            <a:avLst/>
          </a:prstGeom>
          <a:noFill/>
        </p:spPr>
        <p:txBody>
          <a:bodyPr wrap="square" rtlCol="0">
            <a:spAutoFit/>
          </a:bodyPr>
          <a:lstStyle/>
          <a:p>
            <a:r>
              <a:rPr lang="zh-CN" altLang="en-US" sz="2400" smtClean="0">
                <a:latin typeface="楷体" panose="02010609060101010101" pitchFamily="49" charset="-122"/>
                <a:ea typeface="楷体" panose="02010609060101010101" pitchFamily="49" charset="-122"/>
              </a:rPr>
              <a:t>张居正画像</a:t>
            </a:r>
            <a:endParaRPr lang="zh-CN" altLang="en-US" sz="2400">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6">
                                            <p:txEl>
                                              <p:pRg st="3" end="3"/>
                                            </p:txEl>
                                          </p:spTgt>
                                        </p:tgtEl>
                                        <p:attrNameLst>
                                          <p:attrName>style.visibility</p:attrName>
                                        </p:attrNameLst>
                                      </p:cBhvr>
                                      <p:to>
                                        <p:strVal val="visible"/>
                                      </p:to>
                                    </p:set>
                                    <p:animEffect transition="in" filter="fade">
                                      <p:cBhvr>
                                        <p:cTn id="18" dur="500"/>
                                        <p:tgtEl>
                                          <p:spTgt spid="6">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6">
                                            <p:txEl>
                                              <p:pRg st="4" end="4"/>
                                            </p:txEl>
                                          </p:spTgt>
                                        </p:tgtEl>
                                        <p:attrNameLst>
                                          <p:attrName>style.visibility</p:attrName>
                                        </p:attrNameLst>
                                      </p:cBhvr>
                                      <p:to>
                                        <p:strVal val="visible"/>
                                      </p:to>
                                    </p:set>
                                    <p:animEffect transition="in" filter="fade">
                                      <p:cBhvr>
                                        <p:cTn id="21" dur="500"/>
                                        <p:tgtEl>
                                          <p:spTgt spid="6">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6">
                                            <p:txEl>
                                              <p:pRg st="5" end="5"/>
                                            </p:txEl>
                                          </p:spTgt>
                                        </p:tgtEl>
                                        <p:attrNameLst>
                                          <p:attrName>style.visibility</p:attrName>
                                        </p:attrNameLst>
                                      </p:cBhvr>
                                      <p:to>
                                        <p:strVal val="visible"/>
                                      </p:to>
                                    </p:set>
                                    <p:animEffect transition="in" filter="fade">
                                      <p:cBhvr>
                                        <p:cTn id="24" dur="500"/>
                                        <p:tgtEl>
                                          <p:spTgt spid="6">
                                            <p:txEl>
                                              <p:pRg st="5" end="5"/>
                                            </p:txEl>
                                          </p:spTgt>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6">
                                            <p:txEl>
                                              <p:pRg st="6" end="6"/>
                                            </p:txEl>
                                          </p:spTgt>
                                        </p:tgtEl>
                                        <p:attrNameLst>
                                          <p:attrName>style.visibility</p:attrName>
                                        </p:attrNameLst>
                                      </p:cBhvr>
                                      <p:to>
                                        <p:strVal val="visible"/>
                                      </p:to>
                                    </p:set>
                                    <p:animEffect transition="in" filter="fade">
                                      <p:cBhvr>
                                        <p:cTn id="29" dur="500"/>
                                        <p:tgtEl>
                                          <p:spTgt spid="6">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6">
                                            <p:txEl>
                                              <p:pRg st="7" end="7"/>
                                            </p:txEl>
                                          </p:spTgt>
                                        </p:tgtEl>
                                        <p:attrNameLst>
                                          <p:attrName>style.visibility</p:attrName>
                                        </p:attrNameLst>
                                      </p:cBhvr>
                                      <p:to>
                                        <p:strVal val="visible"/>
                                      </p:to>
                                    </p:set>
                                    <p:animEffect transition="in" filter="fade">
                                      <p:cBhvr>
                                        <p:cTn id="32"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a:t>一、中国古代的重要变法和改革</a:t>
            </a:r>
          </a:p>
        </p:txBody>
      </p:sp>
      <p:pic>
        <p:nvPicPr>
          <p:cNvPr id="4"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16579" y="885403"/>
            <a:ext cx="1130009" cy="109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1181583" y="2205395"/>
            <a:ext cx="9437167" cy="2249462"/>
          </a:xfrm>
          <a:prstGeom prst="rect">
            <a:avLst/>
          </a:prstGeom>
        </p:spPr>
        <p:txBody>
          <a:bodyPr wrap="square">
            <a:spAutoFit/>
          </a:bodyPr>
          <a:lstStyle/>
          <a:p>
            <a:pPr indent="457200">
              <a:lnSpc>
                <a:spcPct val="120000"/>
              </a:lnSpc>
            </a:pPr>
            <a:r>
              <a:rPr lang="zh-CN" altLang="en-US" sz="2400" b="0" i="0" smtClean="0">
                <a:solidFill>
                  <a:srgbClr val="000000"/>
                </a:solidFill>
                <a:effectLst/>
                <a:latin typeface="楷体" panose="02010609060101010101" pitchFamily="49" charset="-122"/>
                <a:ea typeface="楷体" panose="02010609060101010101" pitchFamily="49" charset="-122"/>
              </a:rPr>
              <a:t>及孝公卒，太子立，宗室多怨鞅，鞅亡，因以为反，而卒车裂以徇秦国。</a:t>
            </a:r>
            <a:endParaRPr lang="en-US" altLang="zh-CN" sz="2400" b="0" i="0" smtClean="0">
              <a:solidFill>
                <a:srgbClr val="000000"/>
              </a:solidFill>
              <a:effectLst/>
              <a:latin typeface="楷体" pitchFamily="49" charset="-122"/>
              <a:ea typeface="楷体" pitchFamily="49" charset="-122"/>
            </a:endParaRPr>
          </a:p>
          <a:p>
            <a:pPr indent="457200" algn="r">
              <a:lnSpc>
                <a:spcPct val="120000"/>
              </a:lnSpc>
            </a:pPr>
            <a:r>
              <a:rPr lang="en-US" altLang="zh-CN" sz="2400" smtClean="0">
                <a:solidFill>
                  <a:srgbClr val="000000"/>
                </a:solidFill>
                <a:latin typeface="楷体" panose="02010609060101010101" pitchFamily="49" charset="-122"/>
                <a:ea typeface="楷体" panose="02010609060101010101" pitchFamily="49" charset="-122"/>
              </a:rPr>
              <a:t>——</a:t>
            </a:r>
            <a:r>
              <a:rPr lang="zh-CN" altLang="en-US" sz="2400" smtClean="0">
                <a:solidFill>
                  <a:srgbClr val="000000"/>
                </a:solidFill>
                <a:latin typeface="楷体" panose="02010609060101010101" pitchFamily="49" charset="-122"/>
                <a:ea typeface="楷体" panose="02010609060101010101" pitchFamily="49" charset="-122"/>
              </a:rPr>
              <a:t>司马迁</a:t>
            </a:r>
            <a:r>
              <a:rPr lang="en-US" altLang="zh-CN" sz="2400" smtClean="0">
                <a:solidFill>
                  <a:srgbClr val="000000"/>
                </a:solidFill>
                <a:latin typeface="楷体" panose="02010609060101010101" pitchFamily="49" charset="-122"/>
                <a:ea typeface="楷体" panose="02010609060101010101" pitchFamily="49" charset="-122"/>
              </a:rPr>
              <a:t>《</a:t>
            </a:r>
            <a:r>
              <a:rPr lang="zh-CN" altLang="en-US" sz="2400" smtClean="0">
                <a:solidFill>
                  <a:srgbClr val="000000"/>
                </a:solidFill>
                <a:latin typeface="楷体" panose="02010609060101010101" pitchFamily="49" charset="-122"/>
                <a:ea typeface="楷体" panose="02010609060101010101" pitchFamily="49" charset="-122"/>
              </a:rPr>
              <a:t>史记</a:t>
            </a:r>
            <a:r>
              <a:rPr lang="en-US" altLang="zh-CN" sz="2400" smtClean="0">
                <a:solidFill>
                  <a:srgbClr val="000000"/>
                </a:solidFill>
                <a:latin typeface="楷体" panose="02010609060101010101" pitchFamily="49" charset="-122"/>
                <a:ea typeface="楷体" panose="02010609060101010101" pitchFamily="49" charset="-122"/>
              </a:rPr>
              <a:t>·</a:t>
            </a:r>
            <a:r>
              <a:rPr lang="zh-CN" altLang="en-US" sz="2400" smtClean="0">
                <a:solidFill>
                  <a:srgbClr val="000000"/>
                </a:solidFill>
                <a:latin typeface="楷体" panose="02010609060101010101" pitchFamily="49" charset="-122"/>
                <a:ea typeface="楷体" panose="02010609060101010101" pitchFamily="49" charset="-122"/>
              </a:rPr>
              <a:t>秦本纪</a:t>
            </a:r>
            <a:r>
              <a:rPr lang="en-US" altLang="zh-CN" sz="2400" smtClean="0">
                <a:solidFill>
                  <a:srgbClr val="000000"/>
                </a:solidFill>
                <a:latin typeface="楷体" panose="02010609060101010101" pitchFamily="49" charset="-122"/>
                <a:ea typeface="楷体" panose="02010609060101010101" pitchFamily="49" charset="-122"/>
              </a:rPr>
              <a:t>》</a:t>
            </a:r>
          </a:p>
          <a:p>
            <a:pPr indent="457200">
              <a:lnSpc>
                <a:spcPct val="120000"/>
              </a:lnSpc>
            </a:pPr>
            <a:r>
              <a:rPr lang="zh-CN" altLang="en-US" sz="2400">
                <a:latin typeface="楷体" panose="02010609060101010101" pitchFamily="49" charset="-122"/>
                <a:ea typeface="楷体" panose="02010609060101010101" pitchFamily="49" charset="-122"/>
              </a:rPr>
              <a:t>鞅去卫适秦，能明其术，强霸孝公，后世遵其法</a:t>
            </a:r>
            <a:r>
              <a:rPr lang="zh-CN" altLang="en-US" sz="2400" smtClean="0">
                <a:latin typeface="楷体" panose="02010609060101010101" pitchFamily="49" charset="-122"/>
                <a:ea typeface="楷体" panose="02010609060101010101" pitchFamily="49" charset="-122"/>
              </a:rPr>
              <a:t>。</a:t>
            </a:r>
            <a:endParaRPr lang="en-US" altLang="zh-CN" sz="2400" smtClean="0">
              <a:latin typeface="楷体" panose="02010609060101010101" pitchFamily="49" charset="-122"/>
              <a:ea typeface="楷体" panose="02010609060101010101" pitchFamily="49" charset="-122"/>
            </a:endParaRPr>
          </a:p>
          <a:p>
            <a:pPr indent="457200" algn="r">
              <a:lnSpc>
                <a:spcPct val="120000"/>
              </a:lnSpc>
            </a:pP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司马迁</a:t>
            </a: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史记</a:t>
            </a: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太史公自诩</a:t>
            </a:r>
            <a:r>
              <a:rPr lang="en-US" altLang="zh-CN" sz="2400" smtClean="0">
                <a:latin typeface="楷体" panose="02010609060101010101" pitchFamily="49" charset="-122"/>
                <a:ea typeface="楷体" panose="02010609060101010101" pitchFamily="49" charset="-122"/>
              </a:rPr>
              <a:t>》</a:t>
            </a:r>
            <a:endParaRPr lang="zh-CN" altLang="en-US" sz="2400">
              <a:latin typeface="楷体" panose="02010609060101010101" pitchFamily="49" charset="-122"/>
              <a:ea typeface="楷体" panose="02010609060101010101" pitchFamily="49" charset="-122"/>
            </a:endParaRPr>
          </a:p>
        </p:txBody>
      </p:sp>
      <p:sp>
        <p:nvSpPr>
          <p:cNvPr id="6" name="矩形 5"/>
          <p:cNvSpPr/>
          <p:nvPr/>
        </p:nvSpPr>
        <p:spPr>
          <a:xfrm>
            <a:off x="1416233" y="1400726"/>
            <a:ext cx="8513850" cy="461665"/>
          </a:xfrm>
          <a:prstGeom prst="rect">
            <a:avLst/>
          </a:prstGeom>
        </p:spPr>
        <p:txBody>
          <a:bodyPr wrap="square">
            <a:spAutoFit/>
          </a:bodyPr>
          <a:lstStyle/>
          <a:p>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综合探究</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一</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商鞅变法</a:t>
            </a:r>
            <a:r>
              <a:rPr lang="zh-CN" altLang="en-US" sz="2400">
                <a:latin typeface="黑体" panose="02010609060101010101" pitchFamily="49" charset="-122"/>
                <a:ea typeface="黑体" panose="02010609060101010101" pitchFamily="49" charset="-122"/>
                <a:cs typeface="黑体" panose="02010609060101010101" pitchFamily="49" charset="-122"/>
              </a:rPr>
              <a:t>成功了吗</a:t>
            </a:r>
            <a:r>
              <a:rPr lang="zh-CN" altLang="en-US" sz="2400" smtClean="0">
                <a:latin typeface="黑体" panose="02010609060101010101" pitchFamily="49" charset="-122"/>
                <a:ea typeface="黑体" panose="02010609060101010101" pitchFamily="49" charset="-122"/>
                <a:cs typeface="黑体" panose="02010609060101010101" pitchFamily="49" charset="-122"/>
              </a:rPr>
              <a:t>？</a:t>
            </a:r>
            <a:endParaRPr lang="zh-CN" altLang="en-US" sz="2400">
              <a:latin typeface="黑体" pitchFamily="49" charset="-122"/>
              <a:ea typeface="黑体" pitchFamily="49" charset="-122"/>
              <a:cs typeface="黑体" panose="02010609060101010101" pitchFamily="49" charset="-122"/>
            </a:endParaRPr>
          </a:p>
        </p:txBody>
      </p:sp>
      <p:sp>
        <p:nvSpPr>
          <p:cNvPr id="7" name="圆角矩形 6"/>
          <p:cNvSpPr/>
          <p:nvPr/>
        </p:nvSpPr>
        <p:spPr>
          <a:xfrm>
            <a:off x="1284348" y="2205395"/>
            <a:ext cx="9440624" cy="2323876"/>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241897" y="4797861"/>
            <a:ext cx="9708205" cy="1421928"/>
          </a:xfrm>
          <a:prstGeom prst="rect">
            <a:avLst/>
          </a:prstGeom>
          <a:noFill/>
        </p:spPr>
        <p:txBody>
          <a:bodyPr wrap="square" rtlCol="0">
            <a:spAutoFit/>
          </a:bodyPr>
          <a:lstStyle/>
          <a:p>
            <a:pPr indent="457200">
              <a:lnSpc>
                <a:spcPct val="120000"/>
              </a:lnSpc>
            </a:pPr>
            <a:r>
              <a:rPr lang="zh-CN" altLang="en-US" sz="2400" smtClean="0">
                <a:solidFill>
                  <a:srgbClr val="FF0000"/>
                </a:solidFill>
                <a:latin typeface="黑体" panose="02010609060101010101" pitchFamily="49" charset="-122"/>
                <a:ea typeface="黑体" panose="02010609060101010101" pitchFamily="49" charset="-122"/>
              </a:rPr>
              <a:t>成功了，商鞅个人虽然身死，但他的变法措施却延续下去，极大地增强秦国国力，为最终秦统一六国奠定坚实基础。</a:t>
            </a:r>
            <a:endParaRPr lang="en-US" altLang="zh-CN" sz="2400" smtClean="0">
              <a:solidFill>
                <a:srgbClr val="FF0000"/>
              </a:solidFill>
              <a:latin typeface="黑体" panose="02010609060101010101" pitchFamily="49" charset="-122"/>
              <a:ea typeface="黑体" panose="02010609060101010101" pitchFamily="49" charset="-122"/>
            </a:endParaRPr>
          </a:p>
          <a:p>
            <a:pPr indent="457200">
              <a:lnSpc>
                <a:spcPct val="120000"/>
              </a:lnSpc>
            </a:pPr>
            <a:endParaRPr lang="zh-CN" altLang="en-US" sz="240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a:t>一、中国古代的重要变法和改革</a:t>
            </a:r>
          </a:p>
        </p:txBody>
      </p:sp>
      <p:pic>
        <p:nvPicPr>
          <p:cNvPr id="4"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16579" y="885403"/>
            <a:ext cx="1130009" cy="109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1552965" y="1251800"/>
            <a:ext cx="8513850" cy="461665"/>
          </a:xfrm>
          <a:prstGeom prst="rect">
            <a:avLst/>
          </a:prstGeom>
        </p:spPr>
        <p:txBody>
          <a:bodyPr wrap="square">
            <a:spAutoFit/>
          </a:bodyPr>
          <a:lstStyle/>
          <a:p>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综合探究</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一</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结合材料，谈谈你对孝文帝改革的认识</a:t>
            </a:r>
            <a:endParaRPr lang="zh-CN" altLang="en-US" sz="2400">
              <a:latin typeface="黑体" panose="02010609060101010101" pitchFamily="49" charset="-122"/>
              <a:ea typeface="黑体" panose="02010609060101010101" pitchFamily="49" charset="-122"/>
              <a:cs typeface="黑体" panose="02010609060101010101" pitchFamily="49" charset="-122"/>
            </a:endParaRPr>
          </a:p>
        </p:txBody>
      </p:sp>
      <p:sp>
        <p:nvSpPr>
          <p:cNvPr id="6" name="矩形 5"/>
          <p:cNvSpPr/>
          <p:nvPr/>
        </p:nvSpPr>
        <p:spPr>
          <a:xfrm>
            <a:off x="1041011" y="2033944"/>
            <a:ext cx="9965720" cy="2677656"/>
          </a:xfrm>
          <a:prstGeom prst="rect">
            <a:avLst/>
          </a:prstGeom>
        </p:spPr>
        <p:txBody>
          <a:bodyPr wrap="square">
            <a:spAutoFit/>
          </a:bodyPr>
          <a:lstStyle/>
          <a:p>
            <a:pPr indent="457200"/>
            <a:r>
              <a:rPr lang="zh-CN" altLang="en-US" sz="2400" smtClean="0">
                <a:latin typeface="楷体" panose="02010609060101010101" pitchFamily="49" charset="-122"/>
                <a:ea typeface="楷体" panose="02010609060101010101" pitchFamily="49" charset="-122"/>
              </a:rPr>
              <a:t> 北魏前期，在北部边境设立六镇防御草原民族骚扰，六镇地位重要，将士往往以军功得官。孝文帝改革后，朝廷南迁，且日益重文轻武，当地鲜卑子弟受到歧视，与迁洛并汉化的鲜卑人差距悬殊，“处世无入朝之期，在生绝冠冕之望”，最终引发了“六镇之乱”，北魏分裂为西魏和东魏，东魏和后继者北齐还一度出现“鲜卑化”回潮，汉族士人做官也不得不学习鲜卑语。</a:t>
            </a:r>
            <a:endParaRPr lang="en-US" altLang="zh-CN" sz="2400" smtClean="0">
              <a:latin typeface="楷体" panose="02010609060101010101" pitchFamily="49" charset="-122"/>
              <a:ea typeface="楷体" panose="02010609060101010101" pitchFamily="49" charset="-122"/>
            </a:endParaRPr>
          </a:p>
          <a:p>
            <a:pPr indent="457200" algn="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摘编自张帆</a:t>
            </a: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中国古代简史</a:t>
            </a:r>
            <a:r>
              <a:rPr lang="en-US" altLang="zh-CN" sz="2400" smtClean="0">
                <a:latin typeface="楷体" panose="02010609060101010101" pitchFamily="49" charset="-122"/>
                <a:ea typeface="楷体" panose="02010609060101010101" pitchFamily="49" charset="-122"/>
              </a:rPr>
              <a:t>》</a:t>
            </a:r>
            <a:endParaRPr lang="en-US" altLang="zh-CN" sz="2400">
              <a:latin typeface="楷体" pitchFamily="49" charset="-122"/>
              <a:ea typeface="楷体" pitchFamily="49" charset="-122"/>
            </a:endParaRPr>
          </a:p>
        </p:txBody>
      </p:sp>
      <p:sp>
        <p:nvSpPr>
          <p:cNvPr id="7" name="文本框 6"/>
          <p:cNvSpPr txBox="1"/>
          <p:nvPr/>
        </p:nvSpPr>
        <p:spPr>
          <a:xfrm>
            <a:off x="972568" y="4826935"/>
            <a:ext cx="10246863" cy="1865126"/>
          </a:xfrm>
          <a:prstGeom prst="rect">
            <a:avLst/>
          </a:prstGeom>
          <a:noFill/>
        </p:spPr>
        <p:txBody>
          <a:bodyPr wrap="square" rtlCol="0">
            <a:spAutoFit/>
          </a:bodyPr>
          <a:lstStyle/>
          <a:p>
            <a:pPr>
              <a:lnSpc>
                <a:spcPct val="120000"/>
              </a:lnSpc>
            </a:pPr>
            <a:r>
              <a:rPr lang="zh-CN" altLang="en-US" sz="2400" smtClean="0">
                <a:solidFill>
                  <a:srgbClr val="FF0000"/>
                </a:solidFill>
                <a:latin typeface="黑体" panose="02010609060101010101" pitchFamily="49" charset="-122"/>
                <a:ea typeface="黑体" panose="02010609060101010101" pitchFamily="49" charset="-122"/>
              </a:rPr>
              <a:t>    短期来看，孝文帝改革给北魏带来了一定冲击，造成了北魏的分裂，甚至东魏北齐一度出现了反复，但从长期来看，这些都无法改变民族交融，统一多民族国家不断发展的历史大趋势，最终也是继承了孝文帝改革方向的西魏北周统一北方</a:t>
            </a:r>
            <a:r>
              <a:rPr lang="en-US" altLang="zh-CN" sz="2400" smtClean="0">
                <a:solidFill>
                  <a:srgbClr val="FF0000"/>
                </a:solidFill>
                <a:latin typeface="黑体" panose="02010609060101010101" pitchFamily="49" charset="-122"/>
                <a:ea typeface="黑体" panose="02010609060101010101" pitchFamily="49" charset="-122"/>
              </a:rPr>
              <a:t>,</a:t>
            </a:r>
            <a:r>
              <a:rPr lang="zh-CN" altLang="en-US" sz="2400" smtClean="0">
                <a:solidFill>
                  <a:srgbClr val="FF0000"/>
                </a:solidFill>
                <a:latin typeface="黑体" panose="02010609060101010101" pitchFamily="49" charset="-122"/>
                <a:ea typeface="黑体" panose="02010609060101010101" pitchFamily="49" charset="-122"/>
              </a:rPr>
              <a:t>因此对孝文帝改革还是以正面评价为主。</a:t>
            </a:r>
            <a:endParaRPr lang="zh-CN" altLang="en-US" sz="2400">
              <a:solidFill>
                <a:srgbClr val="FF0000"/>
              </a:solidFill>
              <a:latin typeface="黑体" panose="02010609060101010101" pitchFamily="49" charset="-122"/>
              <a:ea typeface="黑体" panose="02010609060101010101" pitchFamily="49" charset="-122"/>
            </a:endParaRPr>
          </a:p>
        </p:txBody>
      </p:sp>
      <p:sp>
        <p:nvSpPr>
          <p:cNvPr id="8" name="圆角矩形 7"/>
          <p:cNvSpPr/>
          <p:nvPr/>
        </p:nvSpPr>
        <p:spPr>
          <a:xfrm>
            <a:off x="964714" y="1971501"/>
            <a:ext cx="10389085" cy="2802542"/>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a:t>一、中国古代的重要变法和改革</a:t>
            </a:r>
          </a:p>
        </p:txBody>
      </p:sp>
      <p:pic>
        <p:nvPicPr>
          <p:cNvPr id="4"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16579" y="885403"/>
            <a:ext cx="1130009" cy="109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1621332" y="1202012"/>
            <a:ext cx="9864216" cy="919867"/>
          </a:xfrm>
          <a:prstGeom prst="rect">
            <a:avLst/>
          </a:prstGeom>
        </p:spPr>
        <p:txBody>
          <a:bodyPr wrap="square">
            <a:spAutoFit/>
          </a:bodyPr>
          <a:lstStyle/>
          <a:p>
            <a:pPr>
              <a:lnSpc>
                <a:spcPct val="120000"/>
              </a:lnSpc>
            </a:pPr>
            <a:r>
              <a:rPr lang="en-US" altLang="zh-CN" sz="2400" smtClean="0">
                <a:latin typeface="黑体" panose="02010609060101010101" pitchFamily="49" charset="-122"/>
                <a:ea typeface="黑体" panose="02010609060101010101" pitchFamily="49" charset="-122"/>
                <a:cs typeface="黑体" panose="02010609060101010101" pitchFamily="49" charset="-122"/>
              </a:rPr>
              <a:t>    【</a:t>
            </a:r>
            <a:r>
              <a:rPr lang="zh-CN" altLang="en-US" sz="2400" smtClean="0">
                <a:latin typeface="黑体" panose="02010609060101010101" pitchFamily="49" charset="-122"/>
                <a:ea typeface="黑体" panose="02010609060101010101" pitchFamily="49" charset="-122"/>
                <a:cs typeface="黑体" panose="02010609060101010101" pitchFamily="49" charset="-122"/>
              </a:rPr>
              <a:t>综合探究</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一</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结合前两个问题，思考判断一场改革成败的标准是什么？</a:t>
            </a:r>
            <a:endParaRPr lang="zh-CN" altLang="en-US" sz="2400">
              <a:latin typeface="黑体" panose="02010609060101010101" pitchFamily="49" charset="-122"/>
              <a:ea typeface="黑体" panose="02010609060101010101" pitchFamily="49" charset="-122"/>
              <a:cs typeface="黑体" panose="02010609060101010101" pitchFamily="49" charset="-122"/>
            </a:endParaRPr>
          </a:p>
        </p:txBody>
      </p:sp>
      <p:graphicFrame>
        <p:nvGraphicFramePr>
          <p:cNvPr id="10" name="图示 9"/>
          <p:cNvGraphicFramePr/>
          <p:nvPr/>
        </p:nvGraphicFramePr>
        <p:xfrm>
          <a:off x="397869" y="2519835"/>
          <a:ext cx="5038895" cy="2599396"/>
        </p:xfrm>
        <a:graphic>
          <a:graphicData uri="http://schemas.openxmlformats.org/drawingml/2006/diagram">
            <dgm:relIds xmlns:dgm="http://schemas.openxmlformats.org/drawingml/2006/diagram" r:dm="rId4" r:lo="rId5" r:qs="rId6" r:cs="rId7"/>
          </a:graphicData>
        </a:graphic>
      </p:graphicFrame>
      <p:sp>
        <p:nvSpPr>
          <p:cNvPr id="11" name="文本框 10"/>
          <p:cNvSpPr txBox="1"/>
          <p:nvPr/>
        </p:nvSpPr>
        <p:spPr>
          <a:xfrm>
            <a:off x="2184013" y="5119231"/>
            <a:ext cx="2624537" cy="461665"/>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孰轻孰重？</a:t>
            </a:r>
            <a:endParaRPr lang="zh-CN" altLang="en-US" sz="2400">
              <a:latin typeface="黑体" panose="02010609060101010101" pitchFamily="49" charset="-122"/>
              <a:ea typeface="黑体" panose="02010609060101010101" pitchFamily="49" charset="-122"/>
            </a:endParaRPr>
          </a:p>
        </p:txBody>
      </p:sp>
      <p:sp>
        <p:nvSpPr>
          <p:cNvPr id="13" name="文本框 12"/>
          <p:cNvSpPr txBox="1"/>
          <p:nvPr/>
        </p:nvSpPr>
        <p:spPr>
          <a:xfrm>
            <a:off x="5532716" y="2926865"/>
            <a:ext cx="5821084" cy="2492990"/>
          </a:xfrm>
          <a:prstGeom prst="rect">
            <a:avLst/>
          </a:prstGeom>
          <a:noFill/>
        </p:spPr>
        <p:txBody>
          <a:bodyPr wrap="square" rtlCol="0">
            <a:spAutoFit/>
          </a:bodyPr>
          <a:lstStyle/>
          <a:p>
            <a:pPr indent="457200">
              <a:lnSpc>
                <a:spcPct val="150000"/>
              </a:lnSpc>
            </a:pPr>
            <a:r>
              <a:rPr lang="zh-CN" altLang="en-US" sz="2400" smtClean="0">
                <a:solidFill>
                  <a:srgbClr val="FF0000"/>
                </a:solidFill>
                <a:latin typeface="黑体" panose="02010609060101010101" pitchFamily="49" charset="-122"/>
                <a:ea typeface="黑体" panose="02010609060101010101" pitchFamily="49" charset="-122"/>
                <a:cs typeface="DFKai-SB" panose="03000509000000000000" charset="-120"/>
              </a:rPr>
              <a:t> 判断变法或改革是否</a:t>
            </a:r>
            <a:r>
              <a:rPr lang="zh-CN" altLang="en-US" sz="2400">
                <a:solidFill>
                  <a:srgbClr val="FF0000"/>
                </a:solidFill>
                <a:latin typeface="黑体" panose="02010609060101010101" pitchFamily="49" charset="-122"/>
                <a:ea typeface="黑体" panose="02010609060101010101" pitchFamily="49" charset="-122"/>
                <a:cs typeface="DFKai-SB" panose="03000509000000000000" charset="-120"/>
              </a:rPr>
              <a:t>成功，要看它是否能推动生产力的发展</a:t>
            </a:r>
            <a:r>
              <a:rPr lang="zh-CN" altLang="en-US" sz="2400" smtClean="0">
                <a:solidFill>
                  <a:srgbClr val="FF0000"/>
                </a:solidFill>
                <a:latin typeface="黑体" panose="02010609060101010101" pitchFamily="49" charset="-122"/>
                <a:ea typeface="黑体" panose="02010609060101010101" pitchFamily="49" charset="-122"/>
                <a:cs typeface="DFKai-SB" panose="03000509000000000000" charset="-120"/>
              </a:rPr>
              <a:t>，是否有利于社会进步，是否</a:t>
            </a:r>
            <a:r>
              <a:rPr lang="zh-CN" altLang="en-US" sz="2400">
                <a:solidFill>
                  <a:srgbClr val="FF0000"/>
                </a:solidFill>
                <a:latin typeface="黑体" panose="02010609060101010101" pitchFamily="49" charset="-122"/>
                <a:ea typeface="黑体" panose="02010609060101010101" pitchFamily="49" charset="-122"/>
                <a:cs typeface="DFKai-SB" panose="03000509000000000000" charset="-120"/>
              </a:rPr>
              <a:t>顺应历史的发展潮流</a:t>
            </a:r>
            <a:r>
              <a:rPr lang="zh-CN" altLang="en-US" sz="2400" smtClean="0">
                <a:solidFill>
                  <a:srgbClr val="FF0000"/>
                </a:solidFill>
                <a:latin typeface="黑体" panose="02010609060101010101" pitchFamily="49" charset="-122"/>
                <a:ea typeface="黑体" panose="02010609060101010101" pitchFamily="49" charset="-122"/>
                <a:cs typeface="DFKai-SB" panose="03000509000000000000" charset="-120"/>
              </a:rPr>
              <a:t>。</a:t>
            </a:r>
            <a:endParaRPr lang="en-US" altLang="zh-CN" sz="2400" smtClean="0">
              <a:solidFill>
                <a:srgbClr val="FF0000"/>
              </a:solidFill>
              <a:latin typeface="黑体" pitchFamily="49" charset="-122"/>
              <a:ea typeface="黑体" pitchFamily="49" charset="-122"/>
              <a:cs typeface="DFKai-SB" panose="03000509000000000000" charset="-120"/>
            </a:endParaRPr>
          </a:p>
          <a:p>
            <a:pPr indent="457200"/>
            <a:endParaRPr lang="zh-CN" altLang="en-US" sz="2400">
              <a:solidFill>
                <a:srgbClr val="FF0000"/>
              </a:solidFill>
              <a:latin typeface="黑体" pitchFamily="49" charset="-122"/>
              <a:ea typeface="黑体" pitchFamily="49" charset="-122"/>
              <a:cs typeface="DFKai-SB" panose="03000509000000000000" charset="-120"/>
            </a:endParaRPr>
          </a:p>
          <a:p>
            <a:pPr indent="457200"/>
            <a:endParaRPr lang="zh-CN" altLang="en-US" sz="240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graphicEl>
                                              <a:dgm id="{380F8B04-6ED0-45F1-ADCE-59D1D27AFDF8}"/>
                                            </p:graphicEl>
                                          </p:spTgt>
                                        </p:tgtEl>
                                        <p:attrNameLst>
                                          <p:attrName>style.visibility</p:attrName>
                                        </p:attrNameLst>
                                      </p:cBhvr>
                                      <p:to>
                                        <p:strVal val="visible"/>
                                      </p:to>
                                    </p:set>
                                    <p:animEffect transition="in" filter="fade">
                                      <p:cBhvr>
                                        <p:cTn id="7" dur="500"/>
                                        <p:tgtEl>
                                          <p:spTgt spid="10">
                                            <p:graphicEl>
                                              <a:dgm id="{380F8B04-6ED0-45F1-ADCE-59D1D27AFDF8}"/>
                                            </p:graphic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graphicEl>
                                              <a:dgm id="{260C9BE4-E884-4E0D-BC56-627AEEE87C5C}"/>
                                            </p:graphicEl>
                                          </p:spTgt>
                                        </p:tgtEl>
                                        <p:attrNameLst>
                                          <p:attrName>style.visibility</p:attrName>
                                        </p:attrNameLst>
                                      </p:cBhvr>
                                      <p:to>
                                        <p:strVal val="visible"/>
                                      </p:to>
                                    </p:set>
                                    <p:animEffect transition="in" filter="fade">
                                      <p:cBhvr>
                                        <p:cTn id="12" dur="500"/>
                                        <p:tgtEl>
                                          <p:spTgt spid="10">
                                            <p:graphicEl>
                                              <a:dgm id="{260C9BE4-E884-4E0D-BC56-627AEEE87C5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graphicEl>
                                              <a:dgm id="{DF6CADC7-A3CF-4052-8CDA-8B2AE92EE045}"/>
                                            </p:graphicEl>
                                          </p:spTgt>
                                        </p:tgtEl>
                                        <p:attrNameLst>
                                          <p:attrName>style.visibility</p:attrName>
                                        </p:attrNameLst>
                                      </p:cBhvr>
                                      <p:to>
                                        <p:strVal val="visible"/>
                                      </p:to>
                                    </p:set>
                                    <p:animEffect transition="in" filter="fade">
                                      <p:cBhvr>
                                        <p:cTn id="15" dur="500"/>
                                        <p:tgtEl>
                                          <p:spTgt spid="10">
                                            <p:graphicEl>
                                              <a:dgm id="{DF6CADC7-A3CF-4052-8CDA-8B2AE92EE045}"/>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graphicEl>
                                              <a:dgm id="{57BD37F9-1B9D-4A8F-87A7-D324F28F9754}"/>
                                            </p:graphicEl>
                                          </p:spTgt>
                                        </p:tgtEl>
                                        <p:attrNameLst>
                                          <p:attrName>style.visibility</p:attrName>
                                        </p:attrNameLst>
                                      </p:cBhvr>
                                      <p:to>
                                        <p:strVal val="visible"/>
                                      </p:to>
                                    </p:set>
                                    <p:animEffect transition="in" filter="fade">
                                      <p:cBhvr>
                                        <p:cTn id="18" dur="500"/>
                                        <p:tgtEl>
                                          <p:spTgt spid="10">
                                            <p:graphicEl>
                                              <a:dgm id="{57BD37F9-1B9D-4A8F-87A7-D324F28F9754}"/>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graphicEl>
                                              <a:dgm id="{DB414298-A439-431D-98B6-71B7AE98F000}"/>
                                            </p:graphicEl>
                                          </p:spTgt>
                                        </p:tgtEl>
                                        <p:attrNameLst>
                                          <p:attrName>style.visibility</p:attrName>
                                        </p:attrNameLst>
                                      </p:cBhvr>
                                      <p:to>
                                        <p:strVal val="visible"/>
                                      </p:to>
                                    </p:set>
                                    <p:animEffect transition="in" filter="fade">
                                      <p:cBhvr>
                                        <p:cTn id="21" dur="500"/>
                                        <p:tgtEl>
                                          <p:spTgt spid="10">
                                            <p:graphicEl>
                                              <a:dgm id="{DB414298-A439-431D-98B6-71B7AE98F000}"/>
                                            </p:graphic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graphicEl>
                                              <a:dgm id="{D73EA389-D9E1-4027-A3CA-59276DFA305B}"/>
                                            </p:graphicEl>
                                          </p:spTgt>
                                        </p:tgtEl>
                                        <p:attrNameLst>
                                          <p:attrName>style.visibility</p:attrName>
                                        </p:attrNameLst>
                                      </p:cBhvr>
                                      <p:to>
                                        <p:strVal val="visible"/>
                                      </p:to>
                                    </p:set>
                                    <p:animEffect transition="in" filter="fade">
                                      <p:cBhvr>
                                        <p:cTn id="24" dur="500"/>
                                        <p:tgtEl>
                                          <p:spTgt spid="10">
                                            <p:graphicEl>
                                              <a:dgm id="{D73EA389-D9E1-4027-A3CA-59276DFA305B}"/>
                                            </p:graphic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0">
                                            <p:graphicEl>
                                              <a:dgm id="{531D0D8D-2DBF-489C-9F47-C76ABD95197F}"/>
                                            </p:graphicEl>
                                          </p:spTgt>
                                        </p:tgtEl>
                                        <p:attrNameLst>
                                          <p:attrName>style.visibility</p:attrName>
                                        </p:attrNameLst>
                                      </p:cBhvr>
                                      <p:to>
                                        <p:strVal val="visible"/>
                                      </p:to>
                                    </p:set>
                                    <p:animEffect transition="in" filter="fade">
                                      <p:cBhvr>
                                        <p:cTn id="27" dur="500"/>
                                        <p:tgtEl>
                                          <p:spTgt spid="10">
                                            <p:graphicEl>
                                              <a:dgm id="{531D0D8D-2DBF-489C-9F47-C76ABD95197F}"/>
                                            </p:graphic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graphicEl>
                                              <a:dgm id="{AC1EB66C-CD6C-432C-AFFA-F2C9FA593D90}"/>
                                            </p:graphicEl>
                                          </p:spTgt>
                                        </p:tgtEl>
                                        <p:attrNameLst>
                                          <p:attrName>style.visibility</p:attrName>
                                        </p:attrNameLst>
                                      </p:cBhvr>
                                      <p:to>
                                        <p:strVal val="visible"/>
                                      </p:to>
                                    </p:set>
                                    <p:animEffect transition="in" filter="fade">
                                      <p:cBhvr>
                                        <p:cTn id="30" dur="500"/>
                                        <p:tgtEl>
                                          <p:spTgt spid="10">
                                            <p:graphicEl>
                                              <a:dgm id="{AC1EB66C-CD6C-432C-AFFA-F2C9FA593D90}"/>
                                            </p:graphic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
                                            <p:graphicEl>
                                              <a:dgm id="{7854D5B6-7CB7-483A-BFDD-EBE66A626A91}"/>
                                            </p:graphicEl>
                                          </p:spTgt>
                                        </p:tgtEl>
                                        <p:attrNameLst>
                                          <p:attrName>style.visibility</p:attrName>
                                        </p:attrNameLst>
                                      </p:cBhvr>
                                      <p:to>
                                        <p:strVal val="visible"/>
                                      </p:to>
                                    </p:set>
                                    <p:animEffect transition="in" filter="fade">
                                      <p:cBhvr>
                                        <p:cTn id="33" dur="500"/>
                                        <p:tgtEl>
                                          <p:spTgt spid="10">
                                            <p:graphicEl>
                                              <a:dgm id="{7854D5B6-7CB7-483A-BFDD-EBE66A626A91}"/>
                                            </p:graphicEl>
                                          </p:spTgt>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42" presetClass="entr" presetSubtype="0" fill="hold" grpId="1"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1000"/>
                                        <p:tgtEl>
                                          <p:spTgt spid="13"/>
                                        </p:tgtEl>
                                      </p:cBhvr>
                                    </p:animEffect>
                                    <p:anim calcmode="lin" valueType="num">
                                      <p:cBhvr>
                                        <p:cTn id="46" dur="1000" fill="hold"/>
                                        <p:tgtEl>
                                          <p:spTgt spid="13"/>
                                        </p:tgtEl>
                                        <p:attrNameLst>
                                          <p:attrName>ppt_x</p:attrName>
                                        </p:attrNameLst>
                                      </p:cBhvr>
                                      <p:tavLst>
                                        <p:tav tm="0">
                                          <p:val>
                                            <p:strVal val="#ppt_x"/>
                                          </p:val>
                                        </p:tav>
                                        <p:tav tm="100000">
                                          <p:val>
                                            <p:strVal val="#ppt_x"/>
                                          </p:val>
                                        </p:tav>
                                      </p:tavLst>
                                    </p:anim>
                                    <p:anim calcmode="lin" valueType="num">
                                      <p:cBhvr>
                                        <p:cTn id="4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1"/>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a:t>一、中国古代的重要变法和改革</a:t>
            </a:r>
          </a:p>
        </p:txBody>
      </p:sp>
      <p:pic>
        <p:nvPicPr>
          <p:cNvPr id="4"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16579" y="885403"/>
            <a:ext cx="1130009" cy="109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1501691" y="1212498"/>
            <a:ext cx="10333344" cy="830997"/>
          </a:xfrm>
          <a:prstGeom prst="rect">
            <a:avLst/>
          </a:prstGeom>
        </p:spPr>
        <p:txBody>
          <a:bodyPr wrap="square">
            <a:spAutoFit/>
          </a:bodyPr>
          <a:lstStyle/>
          <a:p>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综合探究</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二</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通过材料，你认为王安石变法最终失败的原因有哪些？</a:t>
            </a:r>
            <a:endParaRPr lang="en-US" altLang="zh-CN" sz="2400" smtClean="0">
              <a:latin typeface="黑体" pitchFamily="49" charset="-122"/>
              <a:ea typeface="黑体" pitchFamily="49" charset="-122"/>
              <a:cs typeface="黑体" panose="02010609060101010101" pitchFamily="49" charset="-122"/>
            </a:endParaRPr>
          </a:p>
          <a:p>
            <a:endParaRPr lang="en-US" altLang="zh-CN" sz="2400" smtClean="0">
              <a:latin typeface="黑体" panose="02010609060101010101" pitchFamily="49" charset="-122"/>
              <a:ea typeface="黑体" panose="02010609060101010101" pitchFamily="49" charset="-122"/>
              <a:cs typeface="黑体" panose="02010609060101010101" pitchFamily="49" charset="-122"/>
            </a:endParaRPr>
          </a:p>
        </p:txBody>
      </p:sp>
      <p:sp>
        <p:nvSpPr>
          <p:cNvPr id="6" name="矩形 5"/>
          <p:cNvSpPr/>
          <p:nvPr/>
        </p:nvSpPr>
        <p:spPr>
          <a:xfrm>
            <a:off x="1320799" y="2000252"/>
            <a:ext cx="9875366" cy="3194721"/>
          </a:xfrm>
          <a:prstGeom prst="rect">
            <a:avLst/>
          </a:prstGeom>
        </p:spPr>
        <p:txBody>
          <a:bodyPr wrap="square">
            <a:spAutoFit/>
          </a:bodyPr>
          <a:lstStyle/>
          <a:p>
            <a:pPr indent="457200">
              <a:lnSpc>
                <a:spcPct val="120000"/>
              </a:lnSpc>
            </a:pPr>
            <a:r>
              <a:rPr lang="zh-CN" altLang="en-US" sz="2400" smtClean="0">
                <a:latin typeface="楷体" panose="02010609060101010101" pitchFamily="49" charset="-122"/>
                <a:ea typeface="楷体" panose="02010609060101010101" pitchFamily="49" charset="-122"/>
              </a:rPr>
              <a:t> 介</a:t>
            </a:r>
            <a:r>
              <a:rPr lang="zh-CN" altLang="en-US" sz="2400">
                <a:latin typeface="楷体" panose="02010609060101010101" pitchFamily="49" charset="-122"/>
                <a:ea typeface="楷体" panose="02010609060101010101" pitchFamily="49" charset="-122"/>
              </a:rPr>
              <a:t>甫（王安石）素刚直，每议事于人主前，如与朋友争辩于私室，不少降辞气，视斧钺鼎镬无如也。</a:t>
            </a:r>
            <a:endParaRPr lang="en-US" altLang="zh-CN" sz="2400">
              <a:latin typeface="楷体" panose="02010609060101010101" pitchFamily="49" charset="-122"/>
              <a:ea typeface="楷体" panose="02010609060101010101" pitchFamily="49" charset="-122"/>
            </a:endParaRPr>
          </a:p>
          <a:p>
            <a:pPr indent="457200" algn="r">
              <a:lnSpc>
                <a:spcPct val="120000"/>
              </a:lnSpc>
            </a:pPr>
            <a:r>
              <a:rPr lang="en-US" altLang="zh-CN" sz="2400">
                <a:latin typeface="楷体" panose="02010609060101010101" pitchFamily="49" charset="-122"/>
                <a:ea typeface="楷体" panose="02010609060101010101" pitchFamily="49" charset="-122"/>
              </a:rPr>
              <a:t>                            </a:t>
            </a: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司马光</a:t>
            </a: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与王介甫书</a:t>
            </a:r>
            <a:r>
              <a:rPr lang="en-US" altLang="zh-CN" sz="2400" smtClean="0">
                <a:latin typeface="楷体" panose="02010609060101010101" pitchFamily="49" charset="-122"/>
                <a:ea typeface="楷体" panose="02010609060101010101" pitchFamily="49" charset="-122"/>
              </a:rPr>
              <a:t>》</a:t>
            </a:r>
          </a:p>
          <a:p>
            <a:pPr indent="457200">
              <a:lnSpc>
                <a:spcPct val="120000"/>
              </a:lnSpc>
            </a:pPr>
            <a:r>
              <a:rPr lang="zh-CN" altLang="en-US" sz="2400" smtClean="0">
                <a:latin typeface="楷体" panose="02010609060101010101" pitchFamily="49" charset="-122"/>
                <a:ea typeface="楷体" panose="02010609060101010101" pitchFamily="49" charset="-122"/>
              </a:rPr>
              <a:t> 贯朽不用，利不及物。</a:t>
            </a:r>
            <a:endParaRPr lang="en-US" altLang="zh-CN" sz="2400" smtClean="0">
              <a:latin typeface="楷体" panose="02010609060101010101" pitchFamily="49" charset="-122"/>
              <a:ea typeface="楷体" panose="02010609060101010101" pitchFamily="49" charset="-122"/>
            </a:endParaRPr>
          </a:p>
          <a:p>
            <a:pPr indent="457200" algn="r">
              <a:lnSpc>
                <a:spcPct val="120000"/>
              </a:lnSpc>
            </a:pP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续资治通鉴长编</a:t>
            </a:r>
            <a:r>
              <a:rPr lang="en-US" altLang="zh-CN" sz="2400" smtClean="0">
                <a:latin typeface="楷体" panose="02010609060101010101" pitchFamily="49" charset="-122"/>
                <a:ea typeface="楷体" panose="02010609060101010101" pitchFamily="49" charset="-122"/>
              </a:rPr>
              <a:t>》</a:t>
            </a:r>
          </a:p>
          <a:p>
            <a:pPr indent="457200">
              <a:lnSpc>
                <a:spcPct val="120000"/>
              </a:lnSpc>
            </a:pPr>
            <a:r>
              <a:rPr lang="zh-CN" altLang="en-US" sz="2400" smtClean="0">
                <a:latin typeface="楷体" panose="02010609060101010101" pitchFamily="49" charset="-122"/>
                <a:ea typeface="楷体" panose="02010609060101010101" pitchFamily="49" charset="-122"/>
              </a:rPr>
              <a:t> 上</a:t>
            </a:r>
            <a:r>
              <a:rPr lang="zh-CN" altLang="en-US" sz="2400">
                <a:latin typeface="楷体" panose="02010609060101010101" pitchFamily="49" charset="-122"/>
                <a:ea typeface="楷体" panose="02010609060101010101" pitchFamily="49" charset="-122"/>
              </a:rPr>
              <a:t>户</a:t>
            </a:r>
            <a:r>
              <a:rPr lang="zh-CN" altLang="en-US" sz="2400" smtClean="0">
                <a:latin typeface="楷体" panose="02010609060101010101" pitchFamily="49" charset="-122"/>
                <a:ea typeface="楷体" panose="02010609060101010101" pitchFamily="49" charset="-122"/>
              </a:rPr>
              <a:t>自足，无假官钱，而强与之（青苗钱），使出息。</a:t>
            </a:r>
            <a:endParaRPr lang="en-US" altLang="zh-CN" sz="2400" smtClean="0">
              <a:latin typeface="楷体" panose="02010609060101010101" pitchFamily="49" charset="-122"/>
              <a:ea typeface="楷体" panose="02010609060101010101" pitchFamily="49" charset="-122"/>
            </a:endParaRPr>
          </a:p>
          <a:p>
            <a:pPr indent="457200" algn="r">
              <a:lnSpc>
                <a:spcPct val="120000"/>
              </a:lnSpc>
            </a:pP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毕仲游</a:t>
            </a: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西台集</a:t>
            </a:r>
            <a:r>
              <a:rPr lang="en-US" altLang="zh-CN" sz="2400" smtClean="0">
                <a:latin typeface="楷体" panose="02010609060101010101" pitchFamily="49" charset="-122"/>
                <a:ea typeface="楷体" panose="02010609060101010101" pitchFamily="49" charset="-122"/>
              </a:rPr>
              <a:t>》</a:t>
            </a:r>
            <a:endParaRPr lang="zh-CN" altLang="en-US" sz="2400">
              <a:latin typeface="楷体" panose="02010609060101010101" pitchFamily="49" charset="-122"/>
              <a:ea typeface="楷体" panose="02010609060101010101" pitchFamily="49" charset="-122"/>
            </a:endParaRPr>
          </a:p>
        </p:txBody>
      </p:sp>
      <p:sp>
        <p:nvSpPr>
          <p:cNvPr id="7" name="圆角矩形 6"/>
          <p:cNvSpPr/>
          <p:nvPr/>
        </p:nvSpPr>
        <p:spPr>
          <a:xfrm>
            <a:off x="1375090" y="1981052"/>
            <a:ext cx="9821075" cy="3233122"/>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2872605" y="5233374"/>
            <a:ext cx="6310058" cy="1421928"/>
          </a:xfrm>
          <a:prstGeom prst="rect">
            <a:avLst/>
          </a:prstGeom>
          <a:noFill/>
        </p:spPr>
        <p:txBody>
          <a:bodyPr wrap="square" rtlCol="0">
            <a:spAutoFit/>
          </a:bodyPr>
          <a:lstStyle/>
          <a:p>
            <a:pPr marL="457200" indent="-457200">
              <a:lnSpc>
                <a:spcPct val="120000"/>
              </a:lnSpc>
              <a:buFont typeface="+mj-ea"/>
              <a:buAutoNum type="circleNumDbPlain"/>
            </a:pPr>
            <a:r>
              <a:rPr lang="zh-CN" altLang="en-US" sz="2400" smtClean="0">
                <a:solidFill>
                  <a:srgbClr val="FF0000"/>
                </a:solidFill>
                <a:latin typeface="黑体" panose="02010609060101010101" pitchFamily="49" charset="-122"/>
                <a:ea typeface="黑体" panose="02010609060101010101" pitchFamily="49" charset="-122"/>
              </a:rPr>
              <a:t>王安石个人性格急躁执拗</a:t>
            </a:r>
            <a:r>
              <a:rPr lang="zh-CN" altLang="en-US" sz="2400">
                <a:solidFill>
                  <a:srgbClr val="FF0000"/>
                </a:solidFill>
                <a:latin typeface="黑体" panose="02010609060101010101" pitchFamily="49" charset="-122"/>
                <a:ea typeface="黑体" panose="02010609060101010101" pitchFamily="49" charset="-122"/>
              </a:rPr>
              <a:t>；</a:t>
            </a:r>
            <a:endParaRPr lang="en-US" altLang="zh-CN" sz="2400" smtClean="0">
              <a:solidFill>
                <a:srgbClr val="FF0000"/>
              </a:solidFill>
              <a:latin typeface="黑体" panose="02010609060101010101" pitchFamily="49" charset="-122"/>
              <a:ea typeface="黑体" panose="02010609060101010101" pitchFamily="49" charset="-122"/>
            </a:endParaRPr>
          </a:p>
          <a:p>
            <a:pPr marL="457200" indent="-457200">
              <a:lnSpc>
                <a:spcPct val="120000"/>
              </a:lnSpc>
              <a:buFont typeface="+mj-ea"/>
              <a:buAutoNum type="circleNumDbPlain"/>
            </a:pPr>
            <a:r>
              <a:rPr lang="zh-CN" altLang="en-US" sz="2400" smtClean="0">
                <a:solidFill>
                  <a:srgbClr val="FF0000"/>
                </a:solidFill>
                <a:latin typeface="黑体" panose="02010609060101010101" pitchFamily="49" charset="-122"/>
                <a:ea typeface="黑体" panose="02010609060101010101" pitchFamily="49" charset="-122"/>
              </a:rPr>
              <a:t>新法所增加的收入并为真正用于发展生产</a:t>
            </a:r>
            <a:r>
              <a:rPr lang="zh-CN" altLang="en-US" sz="2400">
                <a:solidFill>
                  <a:srgbClr val="FF0000"/>
                </a:solidFill>
                <a:latin typeface="黑体" panose="02010609060101010101" pitchFamily="49" charset="-122"/>
                <a:ea typeface="黑体" panose="02010609060101010101" pitchFamily="49" charset="-122"/>
              </a:rPr>
              <a:t>；</a:t>
            </a:r>
            <a:endParaRPr lang="en-US" altLang="zh-CN" sz="2400" smtClean="0">
              <a:solidFill>
                <a:srgbClr val="FF0000"/>
              </a:solidFill>
              <a:latin typeface="黑体" panose="02010609060101010101" pitchFamily="49" charset="-122"/>
              <a:ea typeface="黑体" panose="02010609060101010101" pitchFamily="49" charset="-122"/>
            </a:endParaRPr>
          </a:p>
          <a:p>
            <a:pPr marL="457200" indent="-457200">
              <a:lnSpc>
                <a:spcPct val="120000"/>
              </a:lnSpc>
              <a:buFont typeface="+mj-ea"/>
              <a:buAutoNum type="circleNumDbPlain"/>
            </a:pPr>
            <a:r>
              <a:rPr lang="zh-CN" altLang="en-US" sz="2400" smtClean="0">
                <a:solidFill>
                  <a:srgbClr val="FF0000"/>
                </a:solidFill>
                <a:latin typeface="黑体" panose="02010609060101010101" pitchFamily="49" charset="-122"/>
                <a:ea typeface="黑体" panose="02010609060101010101" pitchFamily="49" charset="-122"/>
              </a:rPr>
              <a:t>负责具体执行的官吏贪腐，使新法走形</a:t>
            </a:r>
            <a:r>
              <a:rPr lang="zh-CN" altLang="en-US" sz="2400">
                <a:solidFill>
                  <a:srgbClr val="FF0000"/>
                </a:solidFill>
                <a:latin typeface="黑体" panose="02010609060101010101" pitchFamily="49" charset="-122"/>
                <a:ea typeface="黑体" panose="02010609060101010101" pitchFamily="49" charset="-122"/>
              </a:rPr>
              <a:t>。</a:t>
            </a:r>
            <a:endParaRPr lang="en-US" altLang="zh-CN" sz="2400" smtClean="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a:t>一、中国古代的重要变法和改革</a:t>
            </a:r>
          </a:p>
        </p:txBody>
      </p:sp>
      <p:sp>
        <p:nvSpPr>
          <p:cNvPr id="3" name="矩形 2"/>
          <p:cNvSpPr/>
          <p:nvPr/>
        </p:nvSpPr>
        <p:spPr>
          <a:xfrm>
            <a:off x="1595694" y="1197911"/>
            <a:ext cx="9898399" cy="461665"/>
          </a:xfrm>
          <a:prstGeom prst="rect">
            <a:avLst/>
          </a:prstGeom>
        </p:spPr>
        <p:txBody>
          <a:bodyPr wrap="square">
            <a:spAutoFit/>
          </a:bodyPr>
          <a:lstStyle/>
          <a:p>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综合探究</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二</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通过材料，谈谈你对张居正“人亡政息”的认识</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p>
        </p:txBody>
      </p:sp>
      <p:pic>
        <p:nvPicPr>
          <p:cNvPr id="4"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16579" y="885403"/>
            <a:ext cx="1130009" cy="109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1338994" y="1912685"/>
            <a:ext cx="9732468" cy="3416320"/>
          </a:xfrm>
          <a:prstGeom prst="rect">
            <a:avLst/>
          </a:prstGeom>
        </p:spPr>
        <p:txBody>
          <a:bodyPr wrap="square">
            <a:spAutoFit/>
          </a:bodyPr>
          <a:lstStyle/>
          <a:p>
            <a:pPr indent="457200"/>
            <a:r>
              <a:rPr lang="zh-CN" altLang="en-US" sz="2400" smtClean="0">
                <a:latin typeface="楷体" panose="02010609060101010101" pitchFamily="49" charset="-122"/>
                <a:ea typeface="楷体" panose="02010609060101010101" pitchFamily="49" charset="-122"/>
              </a:rPr>
              <a:t> （居正）复</a:t>
            </a:r>
            <a:r>
              <a:rPr lang="zh-CN" altLang="en-US" sz="2400">
                <a:latin typeface="楷体" panose="02010609060101010101" pitchFamily="49" charset="-122"/>
                <a:ea typeface="楷体" panose="02010609060101010101" pitchFamily="49" charset="-122"/>
              </a:rPr>
              <a:t>请停修武英殿工，及裁外戚迁官恩数，帝多曲从</a:t>
            </a:r>
            <a:r>
              <a:rPr lang="zh-CN" altLang="en-US" sz="2400" smtClean="0">
                <a:latin typeface="楷体" panose="02010609060101010101" pitchFamily="49" charset="-122"/>
                <a:ea typeface="楷体" panose="02010609060101010101" pitchFamily="49" charset="-122"/>
              </a:rPr>
              <a:t>之。</a:t>
            </a:r>
            <a:endParaRPr lang="en-US" altLang="zh-CN" sz="2400" smtClean="0">
              <a:latin typeface="楷体" panose="02010609060101010101" pitchFamily="49" charset="-122"/>
              <a:ea typeface="楷体" panose="02010609060101010101" pitchFamily="49" charset="-122"/>
            </a:endParaRPr>
          </a:p>
          <a:p>
            <a:pPr indent="457200"/>
            <a:endParaRPr lang="en-US" altLang="zh-CN" sz="2400">
              <a:latin typeface="楷体" panose="02010609060101010101" pitchFamily="49" charset="-122"/>
              <a:ea typeface="楷体" panose="02010609060101010101" pitchFamily="49" charset="-122"/>
            </a:endParaRPr>
          </a:p>
          <a:p>
            <a:pPr indent="457200"/>
            <a:r>
              <a:rPr lang="zh-CN" altLang="en-US" sz="2400" smtClean="0">
                <a:latin typeface="楷体" panose="02010609060101010101" pitchFamily="49" charset="-122"/>
                <a:ea typeface="楷体" panose="02010609060101010101" pitchFamily="49" charset="-122"/>
              </a:rPr>
              <a:t>  赋</a:t>
            </a:r>
            <a:r>
              <a:rPr lang="zh-CN" altLang="en-US" sz="2400">
                <a:latin typeface="楷体" panose="02010609060101010101" pitchFamily="49" charset="-122"/>
                <a:ea typeface="楷体" panose="02010609060101010101" pitchFamily="49" charset="-122"/>
              </a:rPr>
              <a:t>以时输，国藏日益充，而豪猾率怨</a:t>
            </a:r>
            <a:r>
              <a:rPr lang="zh-CN" altLang="en-US" sz="2400" smtClean="0">
                <a:latin typeface="楷体" panose="02010609060101010101" pitchFamily="49" charset="-122"/>
                <a:ea typeface="楷体" panose="02010609060101010101" pitchFamily="49" charset="-122"/>
              </a:rPr>
              <a:t>居正。</a:t>
            </a:r>
            <a:endParaRPr lang="en-US" altLang="zh-CN" sz="2400" smtClean="0">
              <a:latin typeface="楷体" panose="02010609060101010101" pitchFamily="49" charset="-122"/>
              <a:ea typeface="楷体" panose="02010609060101010101" pitchFamily="49" charset="-122"/>
            </a:endParaRPr>
          </a:p>
          <a:p>
            <a:pPr indent="457200"/>
            <a:endParaRPr lang="en-US" altLang="zh-CN" sz="2400">
              <a:latin typeface="楷体" panose="02010609060101010101" pitchFamily="49" charset="-122"/>
              <a:ea typeface="楷体" panose="02010609060101010101" pitchFamily="49" charset="-122"/>
            </a:endParaRPr>
          </a:p>
          <a:p>
            <a:pPr indent="457200"/>
            <a:r>
              <a:rPr lang="zh-CN" altLang="en-US" sz="2400" smtClean="0">
                <a:latin typeface="楷体" panose="02010609060101010101" pitchFamily="49" charset="-122"/>
                <a:ea typeface="楷体" panose="02010609060101010101" pitchFamily="49" charset="-122"/>
              </a:rPr>
              <a:t>  自</a:t>
            </a:r>
            <a:r>
              <a:rPr lang="zh-CN" altLang="en-US" sz="2400">
                <a:latin typeface="楷体" panose="02010609060101010101" pitchFamily="49" charset="-122"/>
                <a:ea typeface="楷体" panose="02010609060101010101" pitchFamily="49" charset="-122"/>
              </a:rPr>
              <a:t>夺情后，益偏恣。其所黜陟，多由</a:t>
            </a:r>
            <a:r>
              <a:rPr lang="zh-CN" altLang="en-US" sz="2400" smtClean="0">
                <a:latin typeface="楷体" panose="02010609060101010101" pitchFamily="49" charset="-122"/>
                <a:ea typeface="楷体" panose="02010609060101010101" pitchFamily="49" charset="-122"/>
              </a:rPr>
              <a:t>爱憎。</a:t>
            </a:r>
            <a:r>
              <a:rPr lang="zh-CN" altLang="en-US" sz="2400">
                <a:latin typeface="楷体" panose="02010609060101010101" pitchFamily="49" charset="-122"/>
                <a:ea typeface="楷体" panose="02010609060101010101" pitchFamily="49" charset="-122"/>
              </a:rPr>
              <a:t>左右用事之人多通贿赂</a:t>
            </a:r>
            <a:r>
              <a:rPr lang="zh-CN" altLang="en-US" sz="2400" smtClean="0">
                <a:latin typeface="楷体" panose="02010609060101010101" pitchFamily="49" charset="-122"/>
                <a:ea typeface="楷体" panose="02010609060101010101" pitchFamily="49" charset="-122"/>
              </a:rPr>
              <a:t>。</a:t>
            </a: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居正</a:t>
            </a:r>
            <a:r>
              <a:rPr lang="zh-CN" altLang="en-US" sz="2400">
                <a:latin typeface="楷体" panose="02010609060101010101" pitchFamily="49" charset="-122"/>
                <a:ea typeface="楷体" panose="02010609060101010101" pitchFamily="49" charset="-122"/>
              </a:rPr>
              <a:t>三子皆登上</a:t>
            </a:r>
            <a:r>
              <a:rPr lang="zh-CN" altLang="en-US" sz="2400" smtClean="0">
                <a:latin typeface="楷体" panose="02010609060101010101" pitchFamily="49" charset="-122"/>
                <a:ea typeface="楷体" panose="02010609060101010101" pitchFamily="49" charset="-122"/>
              </a:rPr>
              <a:t>第。</a:t>
            </a:r>
            <a:endParaRPr lang="en-US" altLang="zh-CN" sz="2400" smtClean="0">
              <a:latin typeface="楷体" panose="02010609060101010101" pitchFamily="49" charset="-122"/>
              <a:ea typeface="楷体" panose="02010609060101010101" pitchFamily="49" charset="-122"/>
            </a:endParaRPr>
          </a:p>
          <a:p>
            <a:pPr indent="457200" algn="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明史</a:t>
            </a: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张居正传</a:t>
            </a:r>
            <a:r>
              <a:rPr lang="en-US" altLang="zh-CN" sz="2400" smtClean="0">
                <a:latin typeface="楷体" panose="02010609060101010101" pitchFamily="49" charset="-122"/>
                <a:ea typeface="楷体" panose="02010609060101010101" pitchFamily="49" charset="-122"/>
              </a:rPr>
              <a:t>》</a:t>
            </a:r>
          </a:p>
          <a:p>
            <a:endParaRPr lang="en-US" altLang="zh-CN" sz="2400">
              <a:latin typeface="楷体" panose="02010609060101010101" pitchFamily="49" charset="-122"/>
              <a:ea typeface="楷体" panose="02010609060101010101" pitchFamily="49" charset="-122"/>
            </a:endParaRPr>
          </a:p>
          <a:p>
            <a:endParaRPr lang="zh-CN" altLang="en-US" sz="2400">
              <a:latin typeface="楷体" panose="02010609060101010101" pitchFamily="49" charset="-122"/>
              <a:ea typeface="楷体" panose="02010609060101010101" pitchFamily="49" charset="-122"/>
            </a:endParaRPr>
          </a:p>
        </p:txBody>
      </p:sp>
      <p:sp>
        <p:nvSpPr>
          <p:cNvPr id="6" name="圆角矩形 5"/>
          <p:cNvSpPr/>
          <p:nvPr/>
        </p:nvSpPr>
        <p:spPr>
          <a:xfrm>
            <a:off x="1420819" y="1912685"/>
            <a:ext cx="9479048" cy="2744511"/>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2069974" y="4814399"/>
            <a:ext cx="8180738" cy="1421928"/>
          </a:xfrm>
          <a:prstGeom prst="rect">
            <a:avLst/>
          </a:prstGeom>
          <a:noFill/>
        </p:spPr>
        <p:txBody>
          <a:bodyPr wrap="square" rtlCol="0">
            <a:spAutoFit/>
          </a:bodyPr>
          <a:lstStyle/>
          <a:p>
            <a:pPr marL="342900" indent="-342900">
              <a:lnSpc>
                <a:spcPct val="120000"/>
              </a:lnSpc>
              <a:buFont typeface="+mj-ea"/>
              <a:buAutoNum type="circleNumDbPlain"/>
            </a:pPr>
            <a:r>
              <a:rPr lang="zh-CN" altLang="en-US" sz="2400" smtClean="0">
                <a:solidFill>
                  <a:srgbClr val="FF0000"/>
                </a:solidFill>
                <a:latin typeface="黑体" panose="02010609060101010101" pitchFamily="49" charset="-122"/>
                <a:ea typeface="黑体" panose="02010609060101010101" pitchFamily="49" charset="-122"/>
              </a:rPr>
              <a:t>张居正权势过大，引起皇帝反感，导致失去了皇帝的支持；</a:t>
            </a:r>
            <a:endParaRPr lang="en-US" altLang="zh-CN" sz="2400" smtClean="0">
              <a:solidFill>
                <a:srgbClr val="FF0000"/>
              </a:solidFill>
              <a:latin typeface="黑体" panose="02010609060101010101" pitchFamily="49" charset="-122"/>
              <a:ea typeface="黑体" panose="02010609060101010101" pitchFamily="49" charset="-122"/>
            </a:endParaRPr>
          </a:p>
          <a:p>
            <a:pPr marL="342900" indent="-342900">
              <a:lnSpc>
                <a:spcPct val="120000"/>
              </a:lnSpc>
              <a:buFont typeface="+mj-ea"/>
              <a:buAutoNum type="circleNumDbPlain"/>
            </a:pPr>
            <a:r>
              <a:rPr lang="zh-CN" altLang="en-US" sz="2400" smtClean="0">
                <a:solidFill>
                  <a:srgbClr val="FF0000"/>
                </a:solidFill>
                <a:latin typeface="黑体" panose="02010609060101010101" pitchFamily="49" charset="-122"/>
                <a:ea typeface="黑体" panose="02010609060101010101" pitchFamily="49" charset="-122"/>
              </a:rPr>
              <a:t>改革措施损害了既得利益者，招致怨恨；</a:t>
            </a:r>
            <a:endParaRPr lang="en-US" altLang="zh-CN" sz="2400" smtClean="0">
              <a:solidFill>
                <a:srgbClr val="FF0000"/>
              </a:solidFill>
              <a:latin typeface="黑体" panose="02010609060101010101" pitchFamily="49" charset="-122"/>
              <a:ea typeface="黑体" panose="02010609060101010101" pitchFamily="49" charset="-122"/>
            </a:endParaRPr>
          </a:p>
          <a:p>
            <a:pPr marL="342900" indent="-342900">
              <a:lnSpc>
                <a:spcPct val="120000"/>
              </a:lnSpc>
              <a:buFont typeface="+mj-ea"/>
              <a:buAutoNum type="circleNumDbPlain"/>
            </a:pPr>
            <a:r>
              <a:rPr lang="zh-CN" altLang="en-US" sz="2400" smtClean="0">
                <a:solidFill>
                  <a:srgbClr val="FF0000"/>
                </a:solidFill>
                <a:latin typeface="黑体" panose="02010609060101010101" pitchFamily="49" charset="-122"/>
                <a:ea typeface="黑体" panose="02010609060101010101" pitchFamily="49" charset="-122"/>
              </a:rPr>
              <a:t>张居正个人专断，用人不明，且自己私行有亏。</a:t>
            </a:r>
            <a:endParaRPr lang="zh-CN" altLang="en-US" sz="240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a:t>一、中国古代的重要变法和改革</a:t>
            </a:r>
          </a:p>
        </p:txBody>
      </p:sp>
      <p:sp>
        <p:nvSpPr>
          <p:cNvPr id="3" name="矩形 2"/>
          <p:cNvSpPr/>
          <p:nvPr/>
        </p:nvSpPr>
        <p:spPr>
          <a:xfrm>
            <a:off x="1578602" y="1346508"/>
            <a:ext cx="10291505" cy="461665"/>
          </a:xfrm>
          <a:prstGeom prst="rect">
            <a:avLst/>
          </a:prstGeom>
        </p:spPr>
        <p:txBody>
          <a:bodyPr wrap="square">
            <a:spAutoFit/>
          </a:bodyPr>
          <a:lstStyle/>
          <a:p>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综合探究</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二</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结合前两个问题，思考有哪些因素影响改革的成败？</a:t>
            </a:r>
            <a:endParaRPr lang="en-US" altLang="zh-CN" sz="2400" smtClean="0">
              <a:latin typeface="黑体" panose="02010609060101010101" pitchFamily="49" charset="-122"/>
              <a:ea typeface="黑体" panose="02010609060101010101" pitchFamily="49" charset="-122"/>
              <a:cs typeface="黑体" panose="02010609060101010101" pitchFamily="49" charset="-122"/>
            </a:endParaRPr>
          </a:p>
        </p:txBody>
      </p:sp>
      <p:pic>
        <p:nvPicPr>
          <p:cNvPr id="4"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16579" y="885403"/>
            <a:ext cx="1130009" cy="109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2739045" y="2203535"/>
            <a:ext cx="6336589" cy="3416320"/>
          </a:xfrm>
          <a:prstGeom prst="rect">
            <a:avLst/>
          </a:prstGeom>
        </p:spPr>
        <p:txBody>
          <a:bodyPr wrap="square">
            <a:spAutoFit/>
          </a:bodyPr>
          <a:lstStyle/>
          <a:p>
            <a:pPr marL="457200" indent="-457200">
              <a:lnSpc>
                <a:spcPct val="150000"/>
              </a:lnSpc>
              <a:buFont typeface="+mj-ea"/>
              <a:buAutoNum type="circleNumDbPlain"/>
            </a:pPr>
            <a:r>
              <a:rPr lang="zh-CN" altLang="en-US" sz="2400">
                <a:solidFill>
                  <a:srgbClr val="FF0000"/>
                </a:solidFill>
                <a:latin typeface="黑体" panose="02010609060101010101" pitchFamily="49" charset="-122"/>
                <a:ea typeface="黑体" panose="02010609060101010101" pitchFamily="49" charset="-122"/>
                <a:cs typeface="DFKai-SB" panose="03000509000000000000" charset="-120"/>
                <a:sym typeface="+mn-ea"/>
              </a:rPr>
              <a:t>是否顺应历史发展的</a:t>
            </a:r>
            <a:r>
              <a:rPr lang="zh-CN" altLang="en-US" sz="2400" smtClean="0">
                <a:solidFill>
                  <a:srgbClr val="FF0000"/>
                </a:solidFill>
                <a:latin typeface="黑体" panose="02010609060101010101" pitchFamily="49" charset="-122"/>
                <a:ea typeface="黑体" panose="02010609060101010101" pitchFamily="49" charset="-122"/>
                <a:cs typeface="DFKai-SB" panose="03000509000000000000" charset="-120"/>
                <a:sym typeface="+mn-ea"/>
              </a:rPr>
              <a:t>潮流（</a:t>
            </a:r>
            <a:r>
              <a:rPr lang="zh-CN" altLang="en-US" sz="2400">
                <a:solidFill>
                  <a:srgbClr val="FF0000"/>
                </a:solidFill>
                <a:latin typeface="黑体" panose="02010609060101010101" pitchFamily="49" charset="-122"/>
                <a:ea typeface="黑体" panose="02010609060101010101" pitchFamily="49" charset="-122"/>
                <a:cs typeface="DFKai-SB" panose="03000509000000000000" charset="-120"/>
                <a:sym typeface="+mn-ea"/>
              </a:rPr>
              <a:t>根本原因</a:t>
            </a:r>
            <a:r>
              <a:rPr lang="zh-CN" altLang="en-US" sz="2400" smtClean="0">
                <a:solidFill>
                  <a:srgbClr val="FF0000"/>
                </a:solidFill>
                <a:latin typeface="黑体" panose="02010609060101010101" pitchFamily="49" charset="-122"/>
                <a:ea typeface="黑体" panose="02010609060101010101" pitchFamily="49" charset="-122"/>
                <a:cs typeface="DFKai-SB" panose="03000509000000000000" charset="-120"/>
                <a:sym typeface="+mn-ea"/>
              </a:rPr>
              <a:t>）</a:t>
            </a:r>
            <a:endParaRPr lang="zh-CN" altLang="en-US" sz="2400">
              <a:solidFill>
                <a:srgbClr val="FF0000"/>
              </a:solidFill>
              <a:latin typeface="黑体" pitchFamily="49" charset="-122"/>
              <a:ea typeface="黑体" pitchFamily="49" charset="-122"/>
              <a:cs typeface="DFKai-SB" panose="03000509000000000000" charset="-120"/>
              <a:sym typeface="+mn-ea"/>
            </a:endParaRPr>
          </a:p>
          <a:p>
            <a:pPr marL="457200" indent="-457200">
              <a:lnSpc>
                <a:spcPct val="150000"/>
              </a:lnSpc>
              <a:buFont typeface="+mj-ea"/>
              <a:buAutoNum type="circleNumDbPlain"/>
            </a:pPr>
            <a:r>
              <a:rPr lang="zh-CN" altLang="en-US" sz="2400">
                <a:solidFill>
                  <a:srgbClr val="FF0000"/>
                </a:solidFill>
                <a:latin typeface="黑体" panose="02010609060101010101" pitchFamily="49" charset="-122"/>
                <a:ea typeface="黑体" panose="02010609060101010101" pitchFamily="49" charset="-122"/>
                <a:cs typeface="DFKai-SB" panose="03000509000000000000" charset="-120"/>
                <a:sym typeface="+mn-ea"/>
              </a:rPr>
              <a:t>改革者的策略和措施是否</a:t>
            </a:r>
            <a:r>
              <a:rPr lang="zh-CN" altLang="en-US" sz="2400" smtClean="0">
                <a:solidFill>
                  <a:srgbClr val="FF0000"/>
                </a:solidFill>
                <a:latin typeface="黑体" panose="02010609060101010101" pitchFamily="49" charset="-122"/>
                <a:ea typeface="黑体" panose="02010609060101010101" pitchFamily="49" charset="-122"/>
                <a:cs typeface="DFKai-SB" panose="03000509000000000000" charset="-120"/>
                <a:sym typeface="+mn-ea"/>
              </a:rPr>
              <a:t>合理</a:t>
            </a:r>
            <a:endParaRPr lang="zh-CN" altLang="en-US" sz="2400">
              <a:solidFill>
                <a:srgbClr val="FF0000"/>
              </a:solidFill>
              <a:latin typeface="黑体" panose="02010609060101010101" pitchFamily="49" charset="-122"/>
              <a:ea typeface="黑体" panose="02010609060101010101" pitchFamily="49" charset="-122"/>
              <a:cs typeface="DFKai-SB" panose="03000509000000000000" charset="-120"/>
              <a:sym typeface="+mn-ea"/>
            </a:endParaRPr>
          </a:p>
          <a:p>
            <a:pPr marL="457200" indent="-457200">
              <a:lnSpc>
                <a:spcPct val="150000"/>
              </a:lnSpc>
              <a:buFont typeface="+mj-ea"/>
              <a:buAutoNum type="circleNumDbPlain"/>
            </a:pPr>
            <a:r>
              <a:rPr lang="zh-CN" altLang="en-US" sz="2400">
                <a:solidFill>
                  <a:srgbClr val="FF0000"/>
                </a:solidFill>
                <a:latin typeface="黑体" panose="02010609060101010101" pitchFamily="49" charset="-122"/>
                <a:ea typeface="黑体" panose="02010609060101010101" pitchFamily="49" charset="-122"/>
                <a:cs typeface="DFKai-SB" panose="03000509000000000000" charset="-120"/>
                <a:sym typeface="+mn-ea"/>
              </a:rPr>
              <a:t>改革者的个人</a:t>
            </a:r>
            <a:r>
              <a:rPr lang="zh-CN" altLang="en-US" sz="2400" smtClean="0">
                <a:solidFill>
                  <a:srgbClr val="FF0000"/>
                </a:solidFill>
                <a:latin typeface="黑体" panose="02010609060101010101" pitchFamily="49" charset="-122"/>
                <a:ea typeface="黑体" panose="02010609060101010101" pitchFamily="49" charset="-122"/>
                <a:cs typeface="DFKai-SB" panose="03000509000000000000" charset="-120"/>
                <a:sym typeface="+mn-ea"/>
              </a:rPr>
              <a:t>品质</a:t>
            </a:r>
            <a:endParaRPr lang="en-US" altLang="zh-CN" sz="2400" smtClean="0">
              <a:solidFill>
                <a:srgbClr val="FF0000"/>
              </a:solidFill>
              <a:latin typeface="黑体" pitchFamily="49" charset="-122"/>
              <a:ea typeface="黑体" pitchFamily="49" charset="-122"/>
              <a:cs typeface="DFKai-SB" panose="03000509000000000000" charset="-120"/>
              <a:sym typeface="+mn-ea"/>
            </a:endParaRPr>
          </a:p>
          <a:p>
            <a:pPr marL="457200" indent="-457200">
              <a:lnSpc>
                <a:spcPct val="150000"/>
              </a:lnSpc>
              <a:buFont typeface="+mj-ea"/>
              <a:buAutoNum type="circleNumDbPlain"/>
            </a:pPr>
            <a:r>
              <a:rPr lang="zh-CN" altLang="en-US" sz="2400" smtClean="0">
                <a:solidFill>
                  <a:srgbClr val="FF0000"/>
                </a:solidFill>
                <a:latin typeface="黑体" panose="02010609060101010101" pitchFamily="49" charset="-122"/>
                <a:ea typeface="黑体" panose="02010609060101010101" pitchFamily="49" charset="-122"/>
                <a:cs typeface="DFKai-SB" panose="03000509000000000000" charset="-120"/>
                <a:sym typeface="+mn-ea"/>
              </a:rPr>
              <a:t>改革措施是否得到了广泛支持</a:t>
            </a:r>
            <a:endParaRPr lang="zh-CN" altLang="en-US" sz="2400">
              <a:solidFill>
                <a:srgbClr val="FF0000"/>
              </a:solidFill>
              <a:latin typeface="黑体" panose="02010609060101010101" pitchFamily="49" charset="-122"/>
              <a:ea typeface="黑体" panose="02010609060101010101" pitchFamily="49" charset="-122"/>
              <a:cs typeface="DFKai-SB" panose="03000509000000000000" charset="-120"/>
              <a:sym typeface="+mn-ea"/>
            </a:endParaRPr>
          </a:p>
          <a:p>
            <a:pPr marL="457200" indent="-457200">
              <a:lnSpc>
                <a:spcPct val="150000"/>
              </a:lnSpc>
              <a:buFont typeface="+mj-ea"/>
              <a:buAutoNum type="circleNumDbPlain"/>
            </a:pPr>
            <a:r>
              <a:rPr lang="zh-CN" altLang="en-US" sz="2400">
                <a:solidFill>
                  <a:srgbClr val="FF0000"/>
                </a:solidFill>
                <a:latin typeface="黑体" panose="02010609060101010101" pitchFamily="49" charset="-122"/>
                <a:ea typeface="黑体" panose="02010609060101010101" pitchFamily="49" charset="-122"/>
                <a:cs typeface="DFKai-SB" panose="03000509000000000000" charset="-120"/>
                <a:sym typeface="+mn-ea"/>
              </a:rPr>
              <a:t>当时的内外环境是否有利于</a:t>
            </a:r>
            <a:r>
              <a:rPr lang="zh-CN" altLang="en-US" sz="2400" smtClean="0">
                <a:solidFill>
                  <a:srgbClr val="FF0000"/>
                </a:solidFill>
                <a:latin typeface="黑体" panose="02010609060101010101" pitchFamily="49" charset="-122"/>
                <a:ea typeface="黑体" panose="02010609060101010101" pitchFamily="49" charset="-122"/>
                <a:cs typeface="DFKai-SB" panose="03000509000000000000" charset="-120"/>
                <a:sym typeface="+mn-ea"/>
              </a:rPr>
              <a:t>改革</a:t>
            </a:r>
            <a:endParaRPr lang="en-US" altLang="zh-CN" sz="2400" smtClean="0">
              <a:solidFill>
                <a:srgbClr val="FF0000"/>
              </a:solidFill>
              <a:latin typeface="黑体" panose="02010609060101010101" pitchFamily="49" charset="-122"/>
              <a:ea typeface="黑体" panose="02010609060101010101" pitchFamily="49" charset="-122"/>
              <a:cs typeface="DFKai-SB" panose="03000509000000000000" charset="-120"/>
              <a:sym typeface="+mn-ea"/>
            </a:endParaRPr>
          </a:p>
          <a:p>
            <a:pPr algn="ctr">
              <a:lnSpc>
                <a:spcPct val="150000"/>
              </a:lnSpc>
            </a:pPr>
            <a:r>
              <a:rPr lang="en-US" altLang="zh-CN" sz="2400" smtClean="0">
                <a:solidFill>
                  <a:srgbClr val="FF0000"/>
                </a:solidFill>
                <a:latin typeface="黑体" panose="02010609060101010101" pitchFamily="49" charset="-122"/>
                <a:ea typeface="黑体" panose="02010609060101010101" pitchFamily="49" charset="-122"/>
                <a:cs typeface="DFKai-SB" panose="03000509000000000000" charset="-120"/>
                <a:sym typeface="+mn-ea"/>
              </a:rPr>
              <a:t>……</a:t>
            </a:r>
            <a:endParaRPr lang="zh-CN" altLang="en-US" sz="2400">
              <a:solidFill>
                <a:srgbClr val="FF0000"/>
              </a:solidFill>
              <a:latin typeface="黑体" panose="02010609060101010101" pitchFamily="49" charset="-122"/>
              <a:ea typeface="黑体" panose="02010609060101010101" pitchFamily="49" charset="-122"/>
              <a:cs typeface="DFKai-SB" panose="03000509000000000000" charset="-120"/>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二、中国近代的改革探索</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53630" y="832603"/>
            <a:ext cx="3408672"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656133" y="991182"/>
            <a:ext cx="3594779"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1</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戊戌变法</a:t>
            </a:r>
            <a:endParaRPr lang="zh-CN" altLang="en-US" sz="2800">
              <a:solidFill>
                <a:schemeClr val="bg1"/>
              </a:solidFill>
              <a:latin typeface="黑体" panose="02010609060101010101" pitchFamily="49" charset="-122"/>
              <a:ea typeface="黑体" panose="02010609060101010101" pitchFamily="49" charset="-122"/>
            </a:endParaRPr>
          </a:p>
        </p:txBody>
      </p:sp>
      <p:sp>
        <p:nvSpPr>
          <p:cNvPr id="6" name="文本框 5"/>
          <p:cNvSpPr txBox="1"/>
          <p:nvPr/>
        </p:nvSpPr>
        <p:spPr>
          <a:xfrm>
            <a:off x="251601" y="1745906"/>
            <a:ext cx="6756471" cy="4967514"/>
          </a:xfrm>
          <a:prstGeom prst="rect">
            <a:avLst/>
          </a:prstGeom>
          <a:noFill/>
        </p:spPr>
        <p:txBody>
          <a:bodyPr wrap="square" rtlCol="0">
            <a:spAutoFit/>
          </a:bodyPr>
          <a:lstStyle/>
          <a:p>
            <a:pPr>
              <a:lnSpc>
                <a:spcPct val="120000"/>
              </a:lnSpc>
            </a:pPr>
            <a:r>
              <a:rPr lang="zh-CN" altLang="en-US" sz="2400" smtClean="0">
                <a:latin typeface="黑体" panose="02010609060101010101" pitchFamily="49" charset="-122"/>
                <a:ea typeface="黑体" panose="02010609060101010101" pitchFamily="49" charset="-122"/>
              </a:rPr>
              <a:t>（</a:t>
            </a:r>
            <a:r>
              <a:rPr lang="en-US" altLang="zh-CN" sz="2400" smtClean="0">
                <a:latin typeface="黑体" panose="02010609060101010101" pitchFamily="49" charset="-122"/>
                <a:ea typeface="黑体" panose="02010609060101010101" pitchFamily="49" charset="-122"/>
              </a:rPr>
              <a:t>1</a:t>
            </a:r>
            <a:r>
              <a:rPr lang="zh-CN" altLang="en-US" sz="2400" smtClean="0">
                <a:latin typeface="黑体" panose="02010609060101010101" pitchFamily="49" charset="-122"/>
                <a:ea typeface="黑体" panose="02010609060101010101" pitchFamily="49" charset="-122"/>
              </a:rPr>
              <a:t>）背景</a:t>
            </a:r>
            <a:endParaRPr lang="en-US" altLang="zh-CN" sz="2400" smtClean="0">
              <a:latin typeface="黑体" panose="02010609060101010101" pitchFamily="49" charset="-122"/>
              <a:ea typeface="黑体" panose="02010609060101010101" pitchFamily="49" charset="-122"/>
            </a:endParaRPr>
          </a:p>
          <a:p>
            <a:pPr marL="342900">
              <a:lnSpc>
                <a:spcPct val="120000"/>
              </a:lnSpc>
            </a:pPr>
            <a:r>
              <a:rPr lang="zh-CN" altLang="en-US" sz="2400" smtClean="0">
                <a:latin typeface="黑体" panose="02010609060101010101" pitchFamily="49" charset="-122"/>
                <a:ea typeface="黑体" panose="02010609060101010101" pitchFamily="49" charset="-122"/>
              </a:rPr>
              <a:t>  ①</a:t>
            </a:r>
            <a:r>
              <a:rPr lang="zh-CN" altLang="en-US" sz="2400">
                <a:latin typeface="黑体" panose="02010609060101010101" pitchFamily="49" charset="-122"/>
                <a:ea typeface="黑体" panose="02010609060101010101" pitchFamily="49" charset="-122"/>
              </a:rPr>
              <a:t>甲午战败，民族危机日益深重</a:t>
            </a:r>
          </a:p>
          <a:p>
            <a:pPr marL="342900">
              <a:lnSpc>
                <a:spcPct val="120000"/>
              </a:lnSpc>
            </a:pPr>
            <a:r>
              <a:rPr lang="zh-CN" altLang="en-US" sz="2400" smtClean="0">
                <a:latin typeface="黑体" panose="02010609060101010101" pitchFamily="49" charset="-122"/>
                <a:ea typeface="黑体" panose="02010609060101010101" pitchFamily="49" charset="-122"/>
              </a:rPr>
              <a:t>  ②</a:t>
            </a:r>
            <a:r>
              <a:rPr lang="zh-CN" altLang="en-US" sz="2400">
                <a:latin typeface="黑体" panose="02010609060101010101" pitchFamily="49" charset="-122"/>
                <a:ea typeface="黑体" panose="02010609060101010101" pitchFamily="49" charset="-122"/>
              </a:rPr>
              <a:t>民族资本主义产生并有一定发展</a:t>
            </a:r>
          </a:p>
          <a:p>
            <a:pPr marL="342900">
              <a:lnSpc>
                <a:spcPct val="120000"/>
              </a:lnSpc>
            </a:pPr>
            <a:r>
              <a:rPr lang="zh-CN" altLang="en-US" sz="2400" smtClean="0">
                <a:latin typeface="黑体" panose="02010609060101010101" pitchFamily="49" charset="-122"/>
                <a:ea typeface="黑体" panose="02010609060101010101" pitchFamily="49" charset="-122"/>
              </a:rPr>
              <a:t>  ③</a:t>
            </a:r>
            <a:r>
              <a:rPr lang="zh-CN" altLang="en-US" sz="2400">
                <a:latin typeface="黑体" panose="02010609060101010101" pitchFamily="49" charset="-122"/>
                <a:ea typeface="黑体" panose="02010609060101010101" pitchFamily="49" charset="-122"/>
              </a:rPr>
              <a:t>维新思想在国内的广泛传播</a:t>
            </a:r>
          </a:p>
          <a:p>
            <a:pPr>
              <a:lnSpc>
                <a:spcPct val="120000"/>
              </a:lnSpc>
            </a:pPr>
            <a:r>
              <a:rPr lang="zh-CN" altLang="en-US" sz="2400" smtClean="0">
                <a:latin typeface="黑体" panose="02010609060101010101" pitchFamily="49" charset="-122"/>
                <a:ea typeface="黑体" panose="02010609060101010101" pitchFamily="49" charset="-122"/>
              </a:rPr>
              <a:t>（</a:t>
            </a:r>
            <a:r>
              <a:rPr lang="en-US" altLang="zh-CN" sz="2400" smtClean="0">
                <a:latin typeface="黑体" panose="02010609060101010101" pitchFamily="49" charset="-122"/>
                <a:ea typeface="黑体" panose="02010609060101010101" pitchFamily="49" charset="-122"/>
              </a:rPr>
              <a:t>2</a:t>
            </a:r>
            <a:r>
              <a:rPr lang="zh-CN" altLang="en-US" sz="2400" smtClean="0">
                <a:latin typeface="黑体" panose="02010609060101010101" pitchFamily="49" charset="-122"/>
                <a:ea typeface="黑体" panose="02010609060101010101" pitchFamily="49" charset="-122"/>
              </a:rPr>
              <a:t>）内容</a:t>
            </a:r>
            <a:endParaRPr lang="en-US" altLang="zh-CN" sz="2400" smtClean="0">
              <a:latin typeface="黑体" panose="02010609060101010101" pitchFamily="49" charset="-122"/>
              <a:ea typeface="黑体" panose="02010609060101010101" pitchFamily="49" charset="-122"/>
            </a:endParaRPr>
          </a:p>
          <a:p>
            <a:pPr indent="457200">
              <a:lnSpc>
                <a:spcPct val="120000"/>
              </a:lnSpc>
            </a:pPr>
            <a:r>
              <a:rPr lang="zh-CN" altLang="en-US" sz="2400" smtClean="0">
                <a:latin typeface="黑体" panose="02010609060101010101" pitchFamily="49" charset="-122"/>
                <a:ea typeface="黑体" panose="02010609060101010101" pitchFamily="49" charset="-122"/>
              </a:rPr>
              <a:t> </a:t>
            </a:r>
            <a:r>
              <a:rPr lang="zh-CN" altLang="en-US" sz="2400" smtClean="0">
                <a:solidFill>
                  <a:srgbClr val="FF0000"/>
                </a:solidFill>
                <a:latin typeface="黑体" panose="02010609060101010101" pitchFamily="49" charset="-122"/>
                <a:ea typeface="黑体" panose="02010609060101010101" pitchFamily="49" charset="-122"/>
              </a:rPr>
              <a:t>政治、经济、军事、文化等领域的全面变法</a:t>
            </a:r>
            <a:endParaRPr lang="en-US" altLang="zh-CN" sz="2400" smtClean="0">
              <a:solidFill>
                <a:srgbClr val="FF0000"/>
              </a:solidFill>
              <a:latin typeface="黑体" panose="02010609060101010101" pitchFamily="49" charset="-122"/>
              <a:ea typeface="黑体" panose="02010609060101010101" pitchFamily="49" charset="-122"/>
            </a:endParaRPr>
          </a:p>
          <a:p>
            <a:pPr>
              <a:lnSpc>
                <a:spcPct val="120000"/>
              </a:lnSpc>
            </a:pPr>
            <a:r>
              <a:rPr lang="zh-CN" altLang="en-US" sz="2400" smtClean="0">
                <a:latin typeface="黑体" panose="02010609060101010101" pitchFamily="49" charset="-122"/>
                <a:ea typeface="黑体" panose="02010609060101010101" pitchFamily="49" charset="-122"/>
              </a:rPr>
              <a:t>（</a:t>
            </a:r>
            <a:r>
              <a:rPr lang="en-US" altLang="zh-CN" sz="2400" smtClean="0">
                <a:latin typeface="黑体" panose="02010609060101010101" pitchFamily="49" charset="-122"/>
                <a:ea typeface="黑体" panose="02010609060101010101" pitchFamily="49" charset="-122"/>
              </a:rPr>
              <a:t>3</a:t>
            </a:r>
            <a:r>
              <a:rPr lang="zh-CN" altLang="en-US" sz="2400" smtClean="0">
                <a:latin typeface="黑体" panose="02010609060101010101" pitchFamily="49" charset="-122"/>
                <a:ea typeface="黑体" panose="02010609060101010101" pitchFamily="49" charset="-122"/>
              </a:rPr>
              <a:t>）结果</a:t>
            </a:r>
            <a:endParaRPr lang="en-US" altLang="zh-CN" sz="2400" smtClean="0">
              <a:latin typeface="黑体" panose="02010609060101010101" pitchFamily="49" charset="-122"/>
              <a:ea typeface="黑体" panose="02010609060101010101" pitchFamily="49" charset="-122"/>
            </a:endParaRPr>
          </a:p>
          <a:p>
            <a:pPr indent="457200">
              <a:lnSpc>
                <a:spcPct val="120000"/>
              </a:lnSpc>
            </a:pPr>
            <a:r>
              <a:rPr lang="zh-CN" altLang="en-US" sz="2400" smtClean="0">
                <a:latin typeface="黑体" panose="02010609060101010101" pitchFamily="49" charset="-122"/>
                <a:ea typeface="黑体" panose="02010609060101010101" pitchFamily="49" charset="-122"/>
              </a:rPr>
              <a:t> 引起守旧势力激烈反对，后慈禧发动政变，除京师大学堂之外，大部分变法措施被废除。</a:t>
            </a:r>
            <a:endParaRPr lang="en-US" altLang="zh-CN" sz="2400" smtClean="0">
              <a:latin typeface="黑体" panose="02010609060101010101" pitchFamily="49" charset="-122"/>
              <a:ea typeface="黑体" panose="02010609060101010101" pitchFamily="49" charset="-122"/>
            </a:endParaRPr>
          </a:p>
          <a:p>
            <a:pPr indent="457200">
              <a:lnSpc>
                <a:spcPct val="120000"/>
              </a:lnSpc>
            </a:pPr>
            <a:r>
              <a:rPr lang="en-US" altLang="zh-CN" sz="2400">
                <a:latin typeface="黑体" panose="02010609060101010101" pitchFamily="49" charset="-122"/>
                <a:ea typeface="黑体" panose="02010609060101010101" pitchFamily="49" charset="-122"/>
              </a:rPr>
              <a:t> </a:t>
            </a:r>
            <a:r>
              <a:rPr lang="zh-CN" altLang="en-US" sz="2400" smtClean="0">
                <a:latin typeface="黑体" panose="02010609060101010101" pitchFamily="49" charset="-122"/>
                <a:ea typeface="黑体" panose="02010609060101010101" pitchFamily="49" charset="-122"/>
              </a:rPr>
              <a:t>变法虽然失败，但促进了中国人思想启蒙。</a:t>
            </a:r>
            <a:endParaRPr lang="en-US" altLang="zh-CN" sz="2400" smtClean="0">
              <a:latin typeface="黑体" panose="02010609060101010101" pitchFamily="49" charset="-122"/>
              <a:ea typeface="黑体" panose="02010609060101010101" pitchFamily="49" charset="-122"/>
            </a:endParaRPr>
          </a:p>
          <a:p>
            <a:pPr indent="457200">
              <a:lnSpc>
                <a:spcPct val="120000"/>
              </a:lnSpc>
            </a:pPr>
            <a:endParaRPr lang="zh-CN" altLang="en-US" sz="2400">
              <a:latin typeface="黑体" panose="02010609060101010101" pitchFamily="49" charset="-122"/>
              <a:ea typeface="黑体" panose="02010609060101010101" pitchFamily="49" charset="-122"/>
            </a:endParaRPr>
          </a:p>
        </p:txBody>
      </p:sp>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21221" y="2781231"/>
            <a:ext cx="2332442" cy="2980757"/>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08072" y="2781231"/>
            <a:ext cx="2315054" cy="2980757"/>
          </a:xfrm>
          <a:prstGeom prst="rect">
            <a:avLst/>
          </a:prstGeom>
        </p:spPr>
      </p:pic>
      <p:sp>
        <p:nvSpPr>
          <p:cNvPr id="9" name="文本框 8"/>
          <p:cNvSpPr txBox="1"/>
          <p:nvPr/>
        </p:nvSpPr>
        <p:spPr>
          <a:xfrm>
            <a:off x="7475742" y="5761988"/>
            <a:ext cx="1498163" cy="461665"/>
          </a:xfrm>
          <a:prstGeom prst="rect">
            <a:avLst/>
          </a:prstGeom>
          <a:noFill/>
        </p:spPr>
        <p:txBody>
          <a:bodyPr wrap="square" rtlCol="0">
            <a:spAutoFit/>
          </a:bodyPr>
          <a:lstStyle/>
          <a:p>
            <a:r>
              <a:rPr lang="zh-CN" altLang="en-US" sz="2400" smtClean="0">
                <a:latin typeface="楷体" panose="02010609060101010101" pitchFamily="49" charset="-122"/>
                <a:ea typeface="楷体" panose="02010609060101010101" pitchFamily="49" charset="-122"/>
              </a:rPr>
              <a:t>光绪皇帝</a:t>
            </a:r>
            <a:endParaRPr lang="zh-CN" altLang="en-US" sz="2400">
              <a:latin typeface="楷体" panose="02010609060101010101" pitchFamily="49" charset="-122"/>
              <a:ea typeface="楷体" panose="02010609060101010101" pitchFamily="49" charset="-122"/>
            </a:endParaRPr>
          </a:p>
        </p:txBody>
      </p:sp>
      <p:sp>
        <p:nvSpPr>
          <p:cNvPr id="10" name="文本框 9"/>
          <p:cNvSpPr txBox="1"/>
          <p:nvPr/>
        </p:nvSpPr>
        <p:spPr>
          <a:xfrm>
            <a:off x="9621221" y="5761988"/>
            <a:ext cx="2332442" cy="461665"/>
          </a:xfrm>
          <a:prstGeom prst="rect">
            <a:avLst/>
          </a:prstGeom>
          <a:noFill/>
        </p:spPr>
        <p:txBody>
          <a:bodyPr wrap="square" rtlCol="0">
            <a:spAutoFit/>
          </a:bodyPr>
          <a:lstStyle/>
          <a:p>
            <a:r>
              <a:rPr lang="zh-CN" altLang="en-US" sz="2400" smtClean="0">
                <a:latin typeface="楷体" panose="02010609060101010101" pitchFamily="49" charset="-122"/>
                <a:ea typeface="楷体" panose="02010609060101010101" pitchFamily="49" charset="-122"/>
              </a:rPr>
              <a:t>京师大学堂匾额</a:t>
            </a:r>
            <a:endParaRPr lang="zh-CN" altLang="en-US" sz="2400">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4" end="4"/>
                                            </p:txEl>
                                          </p:spTgt>
                                        </p:tgtEl>
                                        <p:attrNameLst>
                                          <p:attrName>style.visibility</p:attrName>
                                        </p:attrNameLst>
                                      </p:cBhvr>
                                      <p:to>
                                        <p:strVal val="visible"/>
                                      </p:to>
                                    </p:set>
                                    <p:animEffect transition="in" filter="fade">
                                      <p:cBhvr>
                                        <p:cTn id="7" dur="500"/>
                                        <p:tgtEl>
                                          <p:spTgt spid="6">
                                            <p:txEl>
                                              <p:pRg st="4" end="4"/>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5" end="5"/>
                                            </p:txEl>
                                          </p:spTgt>
                                        </p:tgtEl>
                                        <p:attrNameLst>
                                          <p:attrName>style.visibility</p:attrName>
                                        </p:attrNameLst>
                                      </p:cBhvr>
                                      <p:to>
                                        <p:strVal val="visible"/>
                                      </p:to>
                                    </p:set>
                                    <p:animEffect transition="in" filter="fade">
                                      <p:cBhvr>
                                        <p:cTn id="10" dur="500"/>
                                        <p:tgtEl>
                                          <p:spTgt spid="6">
                                            <p:txEl>
                                              <p:pRg st="5" end="5"/>
                                            </p:txEl>
                                          </p:spTgt>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6">
                                            <p:txEl>
                                              <p:pRg st="6" end="6"/>
                                            </p:txEl>
                                          </p:spTgt>
                                        </p:tgtEl>
                                        <p:attrNameLst>
                                          <p:attrName>style.visibility</p:attrName>
                                        </p:attrNameLst>
                                      </p:cBhvr>
                                      <p:to>
                                        <p:strVal val="visible"/>
                                      </p:to>
                                    </p:set>
                                    <p:animEffect transition="in" filter="fade">
                                      <p:cBhvr>
                                        <p:cTn id="15" dur="500"/>
                                        <p:tgtEl>
                                          <p:spTgt spid="6">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6">
                                            <p:txEl>
                                              <p:pRg st="7" end="7"/>
                                            </p:txEl>
                                          </p:spTgt>
                                        </p:tgtEl>
                                        <p:attrNameLst>
                                          <p:attrName>style.visibility</p:attrName>
                                        </p:attrNameLst>
                                      </p:cBhvr>
                                      <p:to>
                                        <p:strVal val="visible"/>
                                      </p:to>
                                    </p:set>
                                    <p:animEffect transition="in" filter="fade">
                                      <p:cBhvr>
                                        <p:cTn id="18" dur="500"/>
                                        <p:tgtEl>
                                          <p:spTgt spid="6">
                                            <p:txEl>
                                              <p:pRg st="7" end="7"/>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6">
                                            <p:txEl>
                                              <p:pRg st="8" end="8"/>
                                            </p:txEl>
                                          </p:spTgt>
                                        </p:tgtEl>
                                        <p:attrNameLst>
                                          <p:attrName>style.visibility</p:attrName>
                                        </p:attrNameLst>
                                      </p:cBhvr>
                                      <p:to>
                                        <p:strVal val="visible"/>
                                      </p:to>
                                    </p:set>
                                    <p:animEffect transition="in" filter="fade">
                                      <p:cBhvr>
                                        <p:cTn id="21" dur="5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a:t>二、中国近代的改革探索</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32690" y="863783"/>
            <a:ext cx="2661796"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474650" y="1054003"/>
            <a:ext cx="4893088"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2</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清末新政</a:t>
            </a:r>
            <a:endParaRPr lang="zh-CN" altLang="en-US" sz="2800">
              <a:solidFill>
                <a:schemeClr val="bg1"/>
              </a:solidFill>
              <a:latin typeface="黑体" panose="02010609060101010101" pitchFamily="49" charset="-122"/>
              <a:ea typeface="黑体" panose="02010609060101010101" pitchFamily="49" charset="-122"/>
            </a:endParaRPr>
          </a:p>
        </p:txBody>
      </p:sp>
      <p:sp>
        <p:nvSpPr>
          <p:cNvPr id="6" name="文本框 5"/>
          <p:cNvSpPr txBox="1"/>
          <p:nvPr/>
        </p:nvSpPr>
        <p:spPr>
          <a:xfrm>
            <a:off x="474650" y="1767443"/>
            <a:ext cx="6413260" cy="4682820"/>
          </a:xfrm>
          <a:prstGeom prst="rect">
            <a:avLst/>
          </a:prstGeom>
          <a:noFill/>
        </p:spPr>
        <p:txBody>
          <a:bodyPr wrap="square" rtlCol="0">
            <a:spAutoFit/>
          </a:bodyPr>
          <a:lstStyle/>
          <a:p>
            <a:pPr>
              <a:lnSpc>
                <a:spcPct val="110000"/>
              </a:lnSpc>
            </a:pPr>
            <a:r>
              <a:rPr lang="zh-CN" altLang="en-US" sz="2300" smtClean="0">
                <a:latin typeface="黑体" panose="02010609060101010101" pitchFamily="49" charset="-122"/>
                <a:ea typeface="黑体" panose="02010609060101010101" pitchFamily="49" charset="-122"/>
              </a:rPr>
              <a:t>（</a:t>
            </a:r>
            <a:r>
              <a:rPr lang="en-US" altLang="zh-CN" sz="2300" smtClean="0">
                <a:latin typeface="黑体" panose="02010609060101010101" pitchFamily="49" charset="-122"/>
                <a:ea typeface="黑体" panose="02010609060101010101" pitchFamily="49" charset="-122"/>
              </a:rPr>
              <a:t>1</a:t>
            </a:r>
            <a:r>
              <a:rPr lang="zh-CN" altLang="en-US" sz="2300" smtClean="0">
                <a:latin typeface="黑体" panose="02010609060101010101" pitchFamily="49" charset="-122"/>
                <a:ea typeface="黑体" panose="02010609060101010101" pitchFamily="49" charset="-122"/>
              </a:rPr>
              <a:t>）背景</a:t>
            </a:r>
            <a:endParaRPr lang="en-US" altLang="zh-CN" sz="2300" smtClean="0">
              <a:latin typeface="黑体" pitchFamily="49" charset="-122"/>
              <a:ea typeface="黑体" pitchFamily="49" charset="-122"/>
            </a:endParaRPr>
          </a:p>
          <a:p>
            <a:pPr indent="457200">
              <a:lnSpc>
                <a:spcPct val="110000"/>
              </a:lnSpc>
            </a:pPr>
            <a:r>
              <a:rPr lang="zh-CN" altLang="en-US" sz="2300" smtClean="0">
                <a:latin typeface="黑体" panose="02010609060101010101" pitchFamily="49" charset="-122"/>
                <a:ea typeface="黑体" panose="02010609060101010101" pitchFamily="49" charset="-122"/>
              </a:rPr>
              <a:t> ①</a:t>
            </a:r>
            <a:r>
              <a:rPr lang="en-US" altLang="zh-CN" sz="2300">
                <a:latin typeface="黑体" panose="02010609060101010101" pitchFamily="49" charset="-122"/>
                <a:ea typeface="黑体" panose="02010609060101010101" pitchFamily="49" charset="-122"/>
              </a:rPr>
              <a:t>《</a:t>
            </a:r>
            <a:r>
              <a:rPr lang="zh-CN" altLang="en-US" sz="2300">
                <a:latin typeface="黑体" panose="02010609060101010101" pitchFamily="49" charset="-122"/>
                <a:ea typeface="黑体" panose="02010609060101010101" pitchFamily="49" charset="-122"/>
              </a:rPr>
              <a:t>辛丑条约</a:t>
            </a:r>
            <a:r>
              <a:rPr lang="en-US" altLang="zh-CN" sz="2300">
                <a:latin typeface="黑体" panose="02010609060101010101" pitchFamily="49" charset="-122"/>
                <a:ea typeface="黑体" panose="02010609060101010101" pitchFamily="49" charset="-122"/>
              </a:rPr>
              <a:t>》</a:t>
            </a:r>
            <a:r>
              <a:rPr lang="zh-CN" altLang="en-US" sz="2300">
                <a:latin typeface="黑体" panose="02010609060101010101" pitchFamily="49" charset="-122"/>
                <a:ea typeface="黑体" panose="02010609060101010101" pitchFamily="49" charset="-122"/>
              </a:rPr>
              <a:t>签订后，清政府试图通过改革“自救”</a:t>
            </a:r>
          </a:p>
          <a:p>
            <a:pPr indent="457200">
              <a:lnSpc>
                <a:spcPct val="110000"/>
              </a:lnSpc>
            </a:pPr>
            <a:r>
              <a:rPr lang="zh-CN" altLang="en-US" sz="2300" smtClean="0">
                <a:latin typeface="黑体" panose="02010609060101010101" pitchFamily="49" charset="-122"/>
                <a:ea typeface="黑体" panose="02010609060101010101" pitchFamily="49" charset="-122"/>
              </a:rPr>
              <a:t> ②</a:t>
            </a:r>
            <a:r>
              <a:rPr lang="zh-CN" altLang="en-US" sz="2300">
                <a:latin typeface="黑体" panose="02010609060101010101" pitchFamily="49" charset="-122"/>
                <a:ea typeface="黑体" panose="02010609060101010101" pitchFamily="49" charset="-122"/>
              </a:rPr>
              <a:t>民主革命运动兴起，清政府试图通过“新政”来削弱革命运动声势</a:t>
            </a:r>
          </a:p>
          <a:p>
            <a:pPr>
              <a:lnSpc>
                <a:spcPct val="110000"/>
              </a:lnSpc>
              <a:spcBef>
                <a:spcPts val="1200"/>
              </a:spcBef>
            </a:pPr>
            <a:r>
              <a:rPr lang="zh-CN" altLang="en-US" sz="2300" smtClean="0">
                <a:latin typeface="黑体" panose="02010609060101010101" pitchFamily="49" charset="-122"/>
                <a:ea typeface="黑体" panose="02010609060101010101" pitchFamily="49" charset="-122"/>
              </a:rPr>
              <a:t>（</a:t>
            </a:r>
            <a:r>
              <a:rPr lang="en-US" altLang="zh-CN" sz="2300" smtClean="0">
                <a:latin typeface="黑体" panose="02010609060101010101" pitchFamily="49" charset="-122"/>
                <a:ea typeface="黑体" panose="02010609060101010101" pitchFamily="49" charset="-122"/>
              </a:rPr>
              <a:t>2</a:t>
            </a:r>
            <a:r>
              <a:rPr lang="zh-CN" altLang="en-US" sz="2300" smtClean="0">
                <a:latin typeface="黑体" panose="02010609060101010101" pitchFamily="49" charset="-122"/>
                <a:ea typeface="黑体" panose="02010609060101010101" pitchFamily="49" charset="-122"/>
              </a:rPr>
              <a:t>）内容</a:t>
            </a:r>
            <a:endParaRPr lang="en-US" altLang="zh-CN" sz="2300" smtClean="0">
              <a:latin typeface="黑体" panose="02010609060101010101" pitchFamily="49" charset="-122"/>
              <a:ea typeface="黑体" panose="02010609060101010101" pitchFamily="49" charset="-122"/>
            </a:endParaRPr>
          </a:p>
          <a:p>
            <a:pPr indent="457200">
              <a:lnSpc>
                <a:spcPct val="110000"/>
              </a:lnSpc>
            </a:pPr>
            <a:r>
              <a:rPr lang="zh-CN" altLang="en-US" sz="2300" smtClean="0">
                <a:solidFill>
                  <a:srgbClr val="FF0000"/>
                </a:solidFill>
                <a:latin typeface="黑体" panose="02010609060101010101" pitchFamily="49" charset="-122"/>
                <a:ea typeface="黑体" panose="02010609060101010101" pitchFamily="49" charset="-122"/>
              </a:rPr>
              <a:t>  废科举，兴办学堂、派遣留学生、编练新军、振兴商务、奖励实业等</a:t>
            </a:r>
            <a:endParaRPr lang="en-US" altLang="zh-CN" sz="2300" smtClean="0">
              <a:solidFill>
                <a:srgbClr val="FF0000"/>
              </a:solidFill>
              <a:latin typeface="黑体" pitchFamily="49" charset="-122"/>
              <a:ea typeface="黑体" pitchFamily="49" charset="-122"/>
            </a:endParaRPr>
          </a:p>
          <a:p>
            <a:pPr>
              <a:lnSpc>
                <a:spcPct val="110000"/>
              </a:lnSpc>
              <a:spcBef>
                <a:spcPts val="1200"/>
              </a:spcBef>
            </a:pPr>
            <a:r>
              <a:rPr lang="zh-CN" altLang="en-US" sz="2300" smtClean="0">
                <a:latin typeface="黑体" panose="02010609060101010101" pitchFamily="49" charset="-122"/>
                <a:ea typeface="黑体" panose="02010609060101010101" pitchFamily="49" charset="-122"/>
              </a:rPr>
              <a:t>（</a:t>
            </a:r>
            <a:r>
              <a:rPr lang="en-US" altLang="zh-CN" sz="2300">
                <a:latin typeface="黑体" panose="02010609060101010101" pitchFamily="49" charset="-122"/>
                <a:ea typeface="黑体" panose="02010609060101010101" pitchFamily="49" charset="-122"/>
              </a:rPr>
              <a:t>3</a:t>
            </a:r>
            <a:r>
              <a:rPr lang="zh-CN" altLang="en-US" sz="2300" smtClean="0">
                <a:latin typeface="黑体" panose="02010609060101010101" pitchFamily="49" charset="-122"/>
                <a:ea typeface="黑体" panose="02010609060101010101" pitchFamily="49" charset="-122"/>
              </a:rPr>
              <a:t>）结果</a:t>
            </a:r>
            <a:endParaRPr lang="en-US" altLang="zh-CN" sz="2300" smtClean="0">
              <a:latin typeface="黑体" panose="02010609060101010101" pitchFamily="49" charset="-122"/>
              <a:ea typeface="黑体" panose="02010609060101010101" pitchFamily="49" charset="-122"/>
            </a:endParaRPr>
          </a:p>
          <a:p>
            <a:pPr indent="457200">
              <a:lnSpc>
                <a:spcPct val="110000"/>
              </a:lnSpc>
            </a:pPr>
            <a:r>
              <a:rPr lang="zh-CN" altLang="en-US" sz="2300" smtClean="0">
                <a:latin typeface="黑体" panose="02010609060101010101" pitchFamily="49" charset="-122"/>
                <a:ea typeface="黑体" panose="02010609060101010101" pitchFamily="49" charset="-122"/>
              </a:rPr>
              <a:t> 客观上促进民族资本主义发展，但无法扭转清政府灭亡的命运，反而加速了辛亥革命爆发</a:t>
            </a:r>
            <a:endParaRPr lang="en-US" altLang="zh-CN" sz="2300" smtClean="0">
              <a:latin typeface="黑体" panose="02010609060101010101" pitchFamily="49" charset="-122"/>
              <a:ea typeface="黑体" panose="02010609060101010101" pitchFamily="49" charset="-122"/>
            </a:endParaRPr>
          </a:p>
        </p:txBody>
      </p:sp>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23343" y="3846165"/>
            <a:ext cx="4030457" cy="2373492"/>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rcRect l="3900" t="11299" r="53886" b="8498"/>
          <a:stretch>
            <a:fillRect/>
          </a:stretch>
        </p:blipFill>
        <p:spPr>
          <a:xfrm>
            <a:off x="8229600" y="1054002"/>
            <a:ext cx="1674173" cy="2512855"/>
          </a:xfrm>
          <a:prstGeom prst="rect">
            <a:avLst/>
          </a:prstGeom>
        </p:spPr>
      </p:pic>
      <p:sp>
        <p:nvSpPr>
          <p:cNvPr id="9" name="文本框 8"/>
          <p:cNvSpPr txBox="1"/>
          <p:nvPr/>
        </p:nvSpPr>
        <p:spPr>
          <a:xfrm>
            <a:off x="9976846" y="1005737"/>
            <a:ext cx="553998" cy="2609386"/>
          </a:xfrm>
          <a:prstGeom prst="rect">
            <a:avLst/>
          </a:prstGeom>
          <a:noFill/>
        </p:spPr>
        <p:txBody>
          <a:bodyPr vert="eaVert" wrap="square" rtlCol="0">
            <a:spAutoFit/>
          </a:bodyPr>
          <a:lstStyle/>
          <a:p>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奏定学堂章程</a:t>
            </a:r>
            <a:r>
              <a:rPr lang="en-US" altLang="zh-CN" sz="2400" smtClean="0">
                <a:latin typeface="楷体" panose="02010609060101010101" pitchFamily="49" charset="-122"/>
                <a:ea typeface="楷体" panose="02010609060101010101" pitchFamily="49" charset="-122"/>
              </a:rPr>
              <a:t>》</a:t>
            </a:r>
            <a:endParaRPr lang="zh-CN" altLang="en-US" sz="2400">
              <a:latin typeface="楷体" panose="02010609060101010101" pitchFamily="49" charset="-122"/>
              <a:ea typeface="楷体" panose="02010609060101010101" pitchFamily="49" charset="-122"/>
            </a:endParaRPr>
          </a:p>
        </p:txBody>
      </p:sp>
      <p:sp>
        <p:nvSpPr>
          <p:cNvPr id="10" name="文本框 9"/>
          <p:cNvSpPr txBox="1"/>
          <p:nvPr/>
        </p:nvSpPr>
        <p:spPr>
          <a:xfrm>
            <a:off x="8388861" y="6123334"/>
            <a:ext cx="2645478" cy="461665"/>
          </a:xfrm>
          <a:prstGeom prst="rect">
            <a:avLst/>
          </a:prstGeom>
          <a:noFill/>
        </p:spPr>
        <p:txBody>
          <a:bodyPr wrap="square" rtlCol="0">
            <a:spAutoFit/>
          </a:bodyPr>
          <a:lstStyle/>
          <a:p>
            <a:r>
              <a:rPr lang="zh-CN" altLang="en-US" sz="2400" smtClean="0">
                <a:latin typeface="楷体" panose="02010609060101010101" pitchFamily="49" charset="-122"/>
                <a:ea typeface="楷体" panose="02010609060101010101" pitchFamily="49" charset="-122"/>
              </a:rPr>
              <a:t>清末新军演习</a:t>
            </a:r>
            <a:endParaRPr lang="zh-CN" altLang="en-US" sz="2400">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1000"/>
                                        <p:tgtEl>
                                          <p:spTgt spid="6">
                                            <p:txEl>
                                              <p:pRg st="1" end="1"/>
                                            </p:txEl>
                                          </p:spTgt>
                                        </p:tgtEl>
                                      </p:cBhvr>
                                    </p:animEffect>
                                    <p:anim calcmode="lin" valueType="num">
                                      <p:cBhvr>
                                        <p:cTn id="13"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1000"/>
                                        <p:tgtEl>
                                          <p:spTgt spid="6">
                                            <p:txEl>
                                              <p:pRg st="2" end="2"/>
                                            </p:txEl>
                                          </p:spTgt>
                                        </p:tgtEl>
                                      </p:cBhvr>
                                    </p:animEffect>
                                    <p:anim calcmode="lin" valueType="num">
                                      <p:cBhvr>
                                        <p:cTn id="18"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42" presetClass="entr" presetSubtype="0" fill="hold" nodeType="clickEffect">
                                  <p:stCondLst>
                                    <p:cond delay="0"/>
                                  </p:stCondLst>
                                  <p:childTnLst>
                                    <p:set>
                                      <p:cBhvr>
                                        <p:cTn id="23" dur="1" fill="hold">
                                          <p:stCondLst>
                                            <p:cond delay="0"/>
                                          </p:stCondLst>
                                        </p:cTn>
                                        <p:tgtEl>
                                          <p:spTgt spid="6">
                                            <p:txEl>
                                              <p:pRg st="3" end="3"/>
                                            </p:txEl>
                                          </p:spTgt>
                                        </p:tgtEl>
                                        <p:attrNameLst>
                                          <p:attrName>style.visibility</p:attrName>
                                        </p:attrNameLst>
                                      </p:cBhvr>
                                      <p:to>
                                        <p:strVal val="visible"/>
                                      </p:to>
                                    </p:set>
                                    <p:animEffect transition="in" filter="fade">
                                      <p:cBhvr>
                                        <p:cTn id="24" dur="1000"/>
                                        <p:tgtEl>
                                          <p:spTgt spid="6">
                                            <p:txEl>
                                              <p:pRg st="3" end="3"/>
                                            </p:txEl>
                                          </p:spTgt>
                                        </p:tgtEl>
                                      </p:cBhvr>
                                    </p:animEffect>
                                    <p:anim calcmode="lin" valueType="num">
                                      <p:cBhvr>
                                        <p:cTn id="25"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6">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6">
                                            <p:txEl>
                                              <p:pRg st="4" end="4"/>
                                            </p:txEl>
                                          </p:spTgt>
                                        </p:tgtEl>
                                        <p:attrNameLst>
                                          <p:attrName>style.visibility</p:attrName>
                                        </p:attrNameLst>
                                      </p:cBhvr>
                                      <p:to>
                                        <p:strVal val="visible"/>
                                      </p:to>
                                    </p:set>
                                    <p:animEffect transition="in" filter="fade">
                                      <p:cBhvr>
                                        <p:cTn id="29" dur="1000"/>
                                        <p:tgtEl>
                                          <p:spTgt spid="6">
                                            <p:txEl>
                                              <p:pRg st="4" end="4"/>
                                            </p:txEl>
                                          </p:spTgt>
                                        </p:tgtEl>
                                      </p:cBhvr>
                                    </p:animEffect>
                                    <p:anim calcmode="lin" valueType="num">
                                      <p:cBhvr>
                                        <p:cTn id="30"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42" presetClass="entr" presetSubtype="0" fill="hold" nodeType="clickEffect">
                                  <p:stCondLst>
                                    <p:cond delay="0"/>
                                  </p:stCondLst>
                                  <p:childTnLst>
                                    <p:set>
                                      <p:cBhvr>
                                        <p:cTn id="35" dur="1" fill="hold">
                                          <p:stCondLst>
                                            <p:cond delay="0"/>
                                          </p:stCondLst>
                                        </p:cTn>
                                        <p:tgtEl>
                                          <p:spTgt spid="6">
                                            <p:txEl>
                                              <p:pRg st="5" end="5"/>
                                            </p:txEl>
                                          </p:spTgt>
                                        </p:tgtEl>
                                        <p:attrNameLst>
                                          <p:attrName>style.visibility</p:attrName>
                                        </p:attrNameLst>
                                      </p:cBhvr>
                                      <p:to>
                                        <p:strVal val="visible"/>
                                      </p:to>
                                    </p:set>
                                    <p:animEffect transition="in" filter="fade">
                                      <p:cBhvr>
                                        <p:cTn id="36" dur="1000"/>
                                        <p:tgtEl>
                                          <p:spTgt spid="6">
                                            <p:txEl>
                                              <p:pRg st="5" end="5"/>
                                            </p:txEl>
                                          </p:spTgt>
                                        </p:tgtEl>
                                      </p:cBhvr>
                                    </p:animEffect>
                                    <p:anim calcmode="lin" valueType="num">
                                      <p:cBhvr>
                                        <p:cTn id="37"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6">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6">
                                            <p:txEl>
                                              <p:pRg st="6" end="6"/>
                                            </p:txEl>
                                          </p:spTgt>
                                        </p:tgtEl>
                                        <p:attrNameLst>
                                          <p:attrName>style.visibility</p:attrName>
                                        </p:attrNameLst>
                                      </p:cBhvr>
                                      <p:to>
                                        <p:strVal val="visible"/>
                                      </p:to>
                                    </p:set>
                                    <p:animEffect transition="in" filter="fade">
                                      <p:cBhvr>
                                        <p:cTn id="41" dur="1000"/>
                                        <p:tgtEl>
                                          <p:spTgt spid="6">
                                            <p:txEl>
                                              <p:pRg st="6" end="6"/>
                                            </p:txEl>
                                          </p:spTgt>
                                        </p:tgtEl>
                                      </p:cBhvr>
                                    </p:animEffect>
                                    <p:anim calcmode="lin" valueType="num">
                                      <p:cBhvr>
                                        <p:cTn id="42"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a:t>二、中国近代的改革探索</a:t>
            </a:r>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32689" y="863783"/>
            <a:ext cx="4036887"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474650" y="1054003"/>
            <a:ext cx="4893088"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3</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民国时期的改革</a:t>
            </a:r>
            <a:endParaRPr lang="zh-CN" altLang="en-US" sz="2800">
              <a:solidFill>
                <a:schemeClr val="bg1"/>
              </a:solidFill>
              <a:latin typeface="黑体" panose="02010609060101010101" pitchFamily="49" charset="-122"/>
              <a:ea typeface="黑体" panose="02010609060101010101" pitchFamily="49" charset="-122"/>
            </a:endParaRPr>
          </a:p>
        </p:txBody>
      </p:sp>
      <p:grpSp>
        <p:nvGrpSpPr>
          <p:cNvPr id="11" name="组合 10"/>
          <p:cNvGrpSpPr/>
          <p:nvPr/>
        </p:nvGrpSpPr>
        <p:grpSpPr>
          <a:xfrm>
            <a:off x="7404115" y="1431944"/>
            <a:ext cx="2996117" cy="3306906"/>
            <a:chOff x="7203518" y="2059295"/>
            <a:chExt cx="2729240" cy="3126958"/>
          </a:xfrm>
        </p:grpSpPr>
        <p:grpSp>
          <p:nvGrpSpPr>
            <p:cNvPr id="9" name="组合 8"/>
            <p:cNvGrpSpPr/>
            <p:nvPr/>
          </p:nvGrpSpPr>
          <p:grpSpPr>
            <a:xfrm>
              <a:off x="7203518" y="3075665"/>
              <a:ext cx="2729239" cy="2110588"/>
              <a:chOff x="7084855" y="1523589"/>
              <a:chExt cx="3497056" cy="2675920"/>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4856" y="2791299"/>
                <a:ext cx="3497055" cy="140821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rcRect l="6046" b="19382"/>
              <a:stretch>
                <a:fillRect/>
              </a:stretch>
            </p:blipFill>
            <p:spPr>
              <a:xfrm>
                <a:off x="7084855" y="1523589"/>
                <a:ext cx="3497056" cy="14288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pic>
          <p:nvPicPr>
            <p:cNvPr id="10" name="图片 9"/>
            <p:cNvPicPr>
              <a:picLocks noChangeAspect="1"/>
            </p:cNvPicPr>
            <p:nvPr/>
          </p:nvPicPr>
          <p:blipFill>
            <a:blip r:embed="rId5">
              <a:extLst>
                <a:ext uri="{28A0092B-C50C-407E-A947-70E740481C1C}">
                  <a14:useLocalDpi xmlns:a14="http://schemas.microsoft.com/office/drawing/2010/main" val="0"/>
                </a:ext>
              </a:extLst>
            </a:blip>
            <a:srcRect t="19386" b="15319"/>
            <a:stretch>
              <a:fillRect/>
            </a:stretch>
          </p:blipFill>
          <p:spPr>
            <a:xfrm>
              <a:off x="7203518" y="2059295"/>
              <a:ext cx="2729240" cy="10336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grpSp>
        <p:nvGrpSpPr>
          <p:cNvPr id="13" name="组合 12"/>
          <p:cNvGrpSpPr/>
          <p:nvPr/>
        </p:nvGrpSpPr>
        <p:grpSpPr>
          <a:xfrm>
            <a:off x="991371" y="1915826"/>
            <a:ext cx="4961036" cy="3261694"/>
            <a:chOff x="332688" y="1808267"/>
            <a:chExt cx="6060409" cy="2892304"/>
          </a:xfrm>
        </p:grpSpPr>
        <p:sp>
          <p:nvSpPr>
            <p:cNvPr id="6" name="矩形 5"/>
            <p:cNvSpPr/>
            <p:nvPr/>
          </p:nvSpPr>
          <p:spPr>
            <a:xfrm>
              <a:off x="563942" y="1970962"/>
              <a:ext cx="5520868" cy="2677656"/>
            </a:xfrm>
            <a:prstGeom prst="rect">
              <a:avLst/>
            </a:prstGeom>
          </p:spPr>
          <p:txBody>
            <a:bodyPr wrap="square">
              <a:spAutoFit/>
            </a:bodyPr>
            <a:lstStyle/>
            <a:p>
              <a:pPr>
                <a:lnSpc>
                  <a:spcPct val="120000"/>
                </a:lnSpc>
              </a:pPr>
              <a:r>
                <a:rPr lang="zh-CN" altLang="en-US" sz="2000" smtClean="0">
                  <a:latin typeface="楷体" panose="02010609060101010101" pitchFamily="49" charset="-122"/>
                  <a:ea typeface="楷体" panose="02010609060101010101" pitchFamily="49" charset="-122"/>
                </a:rPr>
                <a:t>    第四</a:t>
              </a:r>
              <a:r>
                <a:rPr lang="zh-CN" altLang="en-US" sz="2000">
                  <a:latin typeface="楷体" panose="02010609060101010101" pitchFamily="49" charset="-122"/>
                  <a:ea typeface="楷体" panose="02010609060101010101" pitchFamily="49" charset="-122"/>
                </a:rPr>
                <a:t>条 治权之行政、立法、司法、考试、监察五项，付托于国民政府总揽而执行之，以立宪政时期民选政府之基础</a:t>
              </a:r>
              <a:r>
                <a:rPr lang="zh-CN" altLang="en-US" sz="2000" smtClean="0">
                  <a:latin typeface="楷体" panose="02010609060101010101" pitchFamily="49" charset="-122"/>
                  <a:ea typeface="楷体" panose="02010609060101010101" pitchFamily="49" charset="-122"/>
                </a:rPr>
                <a:t>。</a:t>
              </a:r>
              <a:endParaRPr lang="en-US" altLang="zh-CN" sz="2000" smtClean="0">
                <a:latin typeface="楷体" pitchFamily="49" charset="-122"/>
                <a:ea typeface="楷体" pitchFamily="49" charset="-122"/>
              </a:endParaRPr>
            </a:p>
            <a:p>
              <a:pPr>
                <a:lnSpc>
                  <a:spcPct val="120000"/>
                </a:lnSpc>
              </a:pPr>
              <a:r>
                <a:rPr lang="zh-CN" altLang="en-US" sz="2000" smtClean="0">
                  <a:latin typeface="楷体" panose="02010609060101010101" pitchFamily="49" charset="-122"/>
                  <a:ea typeface="楷体" panose="02010609060101010101" pitchFamily="49" charset="-122"/>
                </a:rPr>
                <a:t>    第五</a:t>
              </a:r>
              <a:r>
                <a:rPr lang="zh-CN" altLang="en-US" sz="2000">
                  <a:latin typeface="楷体" panose="02010609060101010101" pitchFamily="49" charset="-122"/>
                  <a:ea typeface="楷体" panose="02010609060101010101" pitchFamily="49" charset="-122"/>
                </a:rPr>
                <a:t>条 指导监督国民政府重大国务之施行，由中国国民党中央执行委员会政治会议行之</a:t>
              </a:r>
              <a:r>
                <a:rPr lang="zh-CN" altLang="en-US" sz="2000" smtClean="0">
                  <a:latin typeface="楷体" panose="02010609060101010101" pitchFamily="49" charset="-122"/>
                  <a:ea typeface="楷体" panose="02010609060101010101" pitchFamily="49" charset="-122"/>
                </a:rPr>
                <a:t>。</a:t>
              </a:r>
              <a:endParaRPr lang="en-US" altLang="zh-CN" sz="2000" smtClean="0">
                <a:latin typeface="楷体" panose="02010609060101010101" pitchFamily="49" charset="-122"/>
                <a:ea typeface="楷体" panose="02010609060101010101" pitchFamily="49" charset="-122"/>
              </a:endParaRPr>
            </a:p>
            <a:p>
              <a:pPr algn="r">
                <a:lnSpc>
                  <a:spcPct val="120000"/>
                </a:lnSpc>
              </a:pPr>
              <a:r>
                <a:rPr lang="en-US" altLang="zh-CN" sz="2000" smtClean="0">
                  <a:latin typeface="楷体" panose="02010609060101010101" pitchFamily="49" charset="-122"/>
                  <a:ea typeface="楷体" panose="02010609060101010101" pitchFamily="49" charset="-122"/>
                </a:rPr>
                <a:t>——《</a:t>
              </a:r>
              <a:r>
                <a:rPr lang="zh-CN" altLang="en-US" sz="2000" smtClean="0">
                  <a:latin typeface="楷体" panose="02010609060101010101" pitchFamily="49" charset="-122"/>
                  <a:ea typeface="楷体" panose="02010609060101010101" pitchFamily="49" charset="-122"/>
                </a:rPr>
                <a:t>训政纲领</a:t>
              </a:r>
              <a:r>
                <a:rPr lang="en-US" altLang="zh-CN" sz="2000" smtClean="0">
                  <a:latin typeface="楷体" panose="02010609060101010101" pitchFamily="49" charset="-122"/>
                  <a:ea typeface="楷体" panose="02010609060101010101" pitchFamily="49" charset="-122"/>
                </a:rPr>
                <a:t>》</a:t>
              </a:r>
              <a:endParaRPr lang="zh-CN" altLang="en-US" sz="2000">
                <a:latin typeface="楷体" pitchFamily="49" charset="-122"/>
                <a:ea typeface="楷体" pitchFamily="49" charset="-122"/>
              </a:endParaRPr>
            </a:p>
          </p:txBody>
        </p:sp>
        <p:sp>
          <p:nvSpPr>
            <p:cNvPr id="12" name="圆角矩形 11"/>
            <p:cNvSpPr/>
            <p:nvPr/>
          </p:nvSpPr>
          <p:spPr>
            <a:xfrm>
              <a:off x="332688" y="1808267"/>
              <a:ext cx="6060409" cy="2892304"/>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474650" y="5193091"/>
            <a:ext cx="5997589" cy="1015663"/>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   </a:t>
            </a:r>
            <a:r>
              <a:rPr lang="zh-CN" altLang="en-US" smtClean="0">
                <a:latin typeface="黑体" panose="02010609060101010101" pitchFamily="49" charset="-122"/>
                <a:ea typeface="黑体" panose="02010609060101010101" pitchFamily="49" charset="-122"/>
              </a:rPr>
              <a:t>这</a:t>
            </a:r>
            <a:r>
              <a:rPr lang="zh-CN" altLang="en-US">
                <a:latin typeface="黑体" panose="02010609060101010101" pitchFamily="49" charset="-122"/>
                <a:ea typeface="黑体" panose="02010609060101010101" pitchFamily="49" charset="-122"/>
              </a:rPr>
              <a:t>是国民政府的五院制改革，但实际上是蒋介石和国民党统治集团的独裁统治，引起共产党和各民主党派的强烈</a:t>
            </a:r>
            <a:r>
              <a:rPr lang="zh-CN" altLang="en-US" smtClean="0">
                <a:latin typeface="黑体" panose="02010609060101010101" pitchFamily="49" charset="-122"/>
                <a:ea typeface="黑体" panose="02010609060101010101" pitchFamily="49" charset="-122"/>
              </a:rPr>
              <a:t>不满，最终</a:t>
            </a:r>
            <a:r>
              <a:rPr lang="zh-CN" altLang="en-US">
                <a:latin typeface="黑体" panose="02010609060101010101" pitchFamily="49" charset="-122"/>
                <a:ea typeface="黑体" panose="02010609060101010101" pitchFamily="49" charset="-122"/>
              </a:rPr>
              <a:t>到</a:t>
            </a:r>
            <a:r>
              <a:rPr lang="en-US" altLang="zh-CN">
                <a:latin typeface="黑体" panose="02010609060101010101" pitchFamily="49" charset="-122"/>
                <a:ea typeface="黑体" panose="02010609060101010101" pitchFamily="49" charset="-122"/>
              </a:rPr>
              <a:t>1949</a:t>
            </a:r>
            <a:r>
              <a:rPr lang="zh-CN" altLang="en-US">
                <a:latin typeface="黑体" panose="02010609060101010101" pitchFamily="49" charset="-122"/>
                <a:ea typeface="黑体" panose="02010609060101010101" pitchFamily="49" charset="-122"/>
              </a:rPr>
              <a:t>年国民党政权在大陆的统治宣告覆灭。</a:t>
            </a:r>
          </a:p>
        </p:txBody>
      </p:sp>
      <p:sp>
        <p:nvSpPr>
          <p:cNvPr id="15" name="文本框 14"/>
          <p:cNvSpPr txBox="1"/>
          <p:nvPr/>
        </p:nvSpPr>
        <p:spPr>
          <a:xfrm>
            <a:off x="6472239" y="5017541"/>
            <a:ext cx="5722873" cy="1200329"/>
          </a:xfrm>
          <a:prstGeom prst="rect">
            <a:avLst/>
          </a:prstGeom>
          <a:noFill/>
        </p:spPr>
        <p:txBody>
          <a:bodyPr wrap="square" rtlCol="0">
            <a:spAutoFit/>
          </a:bodyPr>
          <a:lstStyle/>
          <a:p>
            <a:r>
              <a:rPr lang="zh-CN" altLang="en-US" smtClean="0">
                <a:latin typeface="黑体" panose="02010609060101010101" pitchFamily="49" charset="-122"/>
                <a:ea typeface="黑体" panose="02010609060101010101" pitchFamily="49" charset="-122"/>
              </a:rPr>
              <a:t>    这</a:t>
            </a:r>
            <a:r>
              <a:rPr lang="zh-CN" altLang="en-US">
                <a:latin typeface="黑体" panose="02010609060101010101" pitchFamily="49" charset="-122"/>
                <a:ea typeface="黑体" panose="02010609060101010101" pitchFamily="49" charset="-122"/>
              </a:rPr>
              <a:t>是民国不同时期的钱币，从银元到法币，从法币到金圆券，民国时期的历次币制改革都以失败告终，无法解决恶性通货膨胀问题，每一次改革就是剥削普通市民的财富，最终导致国民党统治区经济崩溃。</a:t>
            </a:r>
          </a:p>
        </p:txBody>
      </p:sp>
      <p:sp>
        <p:nvSpPr>
          <p:cNvPr id="16" name="文本框 15"/>
          <p:cNvSpPr txBox="1"/>
          <p:nvPr/>
        </p:nvSpPr>
        <p:spPr>
          <a:xfrm>
            <a:off x="2177156" y="6251067"/>
            <a:ext cx="8060706" cy="461665"/>
          </a:xfrm>
          <a:prstGeom prst="rect">
            <a:avLst/>
          </a:prstGeom>
          <a:noFill/>
        </p:spPr>
        <p:txBody>
          <a:bodyPr wrap="square" rtlCol="0">
            <a:spAutoFit/>
          </a:bodyPr>
          <a:lstStyle/>
          <a:p>
            <a:r>
              <a:rPr lang="zh-CN" altLang="en-US" sz="2400" smtClean="0">
                <a:solidFill>
                  <a:srgbClr val="FF0000"/>
                </a:solidFill>
                <a:latin typeface="黑体" panose="02010609060101010101" pitchFamily="49" charset="-122"/>
                <a:ea typeface="黑体" panose="02010609060101010101" pitchFamily="49" charset="-122"/>
              </a:rPr>
              <a:t>民国时期改革涉及各个方面，</a:t>
            </a:r>
            <a:r>
              <a:rPr lang="zh-CN" altLang="en-US" sz="2400">
                <a:solidFill>
                  <a:srgbClr val="FF0000"/>
                </a:solidFill>
                <a:latin typeface="黑体" panose="02010609060101010101" pitchFamily="49" charset="-122"/>
                <a:ea typeface="黑体" panose="02010609060101010101" pitchFamily="49" charset="-122"/>
              </a:rPr>
              <a:t>但</a:t>
            </a:r>
            <a:r>
              <a:rPr lang="zh-CN" altLang="en-US" sz="2400" smtClean="0">
                <a:solidFill>
                  <a:srgbClr val="FF0000"/>
                </a:solidFill>
                <a:latin typeface="黑体" panose="02010609060101010101" pitchFamily="49" charset="-122"/>
                <a:ea typeface="黑体" panose="02010609060101010101" pitchFamily="49" charset="-122"/>
              </a:rPr>
              <a:t>这些改革多以失败告终</a:t>
            </a:r>
            <a:endParaRPr lang="zh-CN" altLang="en-US" sz="240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grpId="1"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2" presetClass="entr" presetSubtype="0" fill="hold" grpId="2"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1"/>
      <p:bldP spid="16" grpId="2"/>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a:t>二、中国近代的改革探索</a:t>
            </a:r>
          </a:p>
        </p:txBody>
      </p:sp>
      <p:pic>
        <p:nvPicPr>
          <p:cNvPr id="4"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469995" y="885403"/>
            <a:ext cx="1130009" cy="109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1286284" y="1212498"/>
            <a:ext cx="10314729" cy="1200329"/>
          </a:xfrm>
          <a:prstGeom prst="rect">
            <a:avLst/>
          </a:prstGeom>
        </p:spPr>
        <p:txBody>
          <a:bodyPr wrap="square">
            <a:spAutoFit/>
          </a:bodyPr>
          <a:lstStyle/>
          <a:p>
            <a:pPr>
              <a:lnSpc>
                <a:spcPct val="150000"/>
              </a:lnSpc>
            </a:pP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综合探究</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r>
              <a:rPr lang="zh-CN" altLang="en-US" sz="2400" smtClean="0">
                <a:latin typeface="黑体" panose="02010609060101010101" pitchFamily="49" charset="-122"/>
                <a:ea typeface="黑体" panose="02010609060101010101" pitchFamily="49" charset="-122"/>
                <a:cs typeface="黑体" panose="02010609060101010101" pitchFamily="49" charset="-122"/>
              </a:rPr>
              <a:t>三</a:t>
            </a:r>
            <a:r>
              <a:rPr lang="en-US" altLang="zh-CN" sz="2400" smtClean="0">
                <a:latin typeface="黑体" panose="02010609060101010101" pitchFamily="49" charset="-122"/>
                <a:ea typeface="黑体" panose="02010609060101010101" pitchFamily="49" charset="-122"/>
                <a:cs typeface="黑体" panose="02010609060101010101" pitchFamily="49" charset="-122"/>
              </a:rPr>
              <a:t>】</a:t>
            </a:r>
          </a:p>
          <a:p>
            <a:pPr>
              <a:lnSpc>
                <a:spcPct val="150000"/>
              </a:lnSpc>
            </a:pPr>
            <a:r>
              <a:rPr lang="zh-CN" altLang="en-US" sz="2400" smtClean="0">
                <a:latin typeface="黑体" panose="02010609060101010101" pitchFamily="49" charset="-122"/>
                <a:ea typeface="黑体" panose="02010609060101010101" pitchFamily="49" charset="-122"/>
                <a:cs typeface="黑体" panose="02010609060101010101" pitchFamily="49" charset="-122"/>
              </a:rPr>
              <a:t> 戊戌变法、清末新政和民国时期的改革都无法取得成功的根本原因是什么？</a:t>
            </a:r>
            <a:endParaRPr lang="en-US" altLang="zh-CN" sz="2400" smtClean="0">
              <a:latin typeface="黑体" panose="02010609060101010101" pitchFamily="49" charset="-122"/>
              <a:ea typeface="黑体" panose="02010609060101010101" pitchFamily="49" charset="-122"/>
              <a:cs typeface="黑体" panose="02010609060101010101" pitchFamily="49" charset="-122"/>
            </a:endParaRPr>
          </a:p>
        </p:txBody>
      </p:sp>
      <p:sp>
        <p:nvSpPr>
          <p:cNvPr id="7" name="文本框 6"/>
          <p:cNvSpPr txBox="1"/>
          <p:nvPr/>
        </p:nvSpPr>
        <p:spPr>
          <a:xfrm>
            <a:off x="970241" y="2715279"/>
            <a:ext cx="10630772" cy="1754326"/>
          </a:xfrm>
          <a:prstGeom prst="rect">
            <a:avLst/>
          </a:prstGeom>
          <a:noFill/>
        </p:spPr>
        <p:txBody>
          <a:bodyPr wrap="square" rtlCol="0">
            <a:spAutoFit/>
          </a:bodyPr>
          <a:lstStyle/>
          <a:p>
            <a:pPr indent="457200">
              <a:lnSpc>
                <a:spcPct val="150000"/>
              </a:lnSpc>
            </a:pPr>
            <a:r>
              <a:rPr lang="zh-CN" altLang="en-US" sz="2400" smtClean="0">
                <a:solidFill>
                  <a:srgbClr val="FF0000"/>
                </a:solidFill>
                <a:latin typeface="黑体" panose="02010609060101010101" pitchFamily="49" charset="-122"/>
                <a:ea typeface="黑体" panose="02010609060101010101" pitchFamily="49" charset="-122"/>
              </a:rPr>
              <a:t> 改革总是受制于具体的时代背景，任何不改变中国近代社会性质的改革，都不能真正解决近代中国社会的主要矛盾</a:t>
            </a:r>
            <a:r>
              <a:rPr lang="en-US" altLang="zh-CN" sz="2400" smtClean="0">
                <a:solidFill>
                  <a:srgbClr val="FF0000"/>
                </a:solidFill>
                <a:latin typeface="黑体" panose="02010609060101010101" pitchFamily="49" charset="-122"/>
                <a:ea typeface="黑体" panose="02010609060101010101" pitchFamily="49" charset="-122"/>
              </a:rPr>
              <a:t>——</a:t>
            </a:r>
            <a:r>
              <a:rPr lang="zh-CN" altLang="en-US" sz="2400" smtClean="0">
                <a:solidFill>
                  <a:srgbClr val="FF0000"/>
                </a:solidFill>
                <a:latin typeface="黑体" panose="02010609060101010101" pitchFamily="49" charset="-122"/>
                <a:ea typeface="黑体" panose="02010609060101010101" pitchFamily="49" charset="-122"/>
              </a:rPr>
              <a:t>中华民族与帝国主义的矛盾，都是在旧体制上的修修补补，因而也无法扭转近代中国历史的走向。</a:t>
            </a:r>
            <a:endParaRPr lang="zh-CN" altLang="en-US" sz="240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三、新中国成立以来的重要改革</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32689" y="863783"/>
            <a:ext cx="2954963"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474650" y="1054003"/>
            <a:ext cx="4893088"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1</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过渡时期</a:t>
            </a:r>
            <a:endParaRPr lang="zh-CN" altLang="en-US" sz="2800">
              <a:solidFill>
                <a:schemeClr val="bg1"/>
              </a:solidFill>
              <a:latin typeface="黑体" panose="02010609060101010101" pitchFamily="49" charset="-122"/>
              <a:ea typeface="黑体" panose="02010609060101010101" pitchFamily="49" charset="-122"/>
            </a:endParaRPr>
          </a:p>
        </p:txBody>
      </p:sp>
      <p:sp>
        <p:nvSpPr>
          <p:cNvPr id="6" name="文本框 5"/>
          <p:cNvSpPr txBox="1"/>
          <p:nvPr/>
        </p:nvSpPr>
        <p:spPr>
          <a:xfrm>
            <a:off x="931850" y="1808266"/>
            <a:ext cx="5490215" cy="4548938"/>
          </a:xfrm>
          <a:prstGeom prst="rect">
            <a:avLst/>
          </a:prstGeom>
          <a:noFill/>
        </p:spPr>
        <p:txBody>
          <a:bodyPr wrap="square" rtlCol="0">
            <a:spAutoFit/>
          </a:bodyPr>
          <a:lstStyle/>
          <a:p>
            <a:pPr>
              <a:lnSpc>
                <a:spcPct val="130000"/>
              </a:lnSpc>
            </a:pPr>
            <a:r>
              <a:rPr lang="zh-CN" altLang="en-US" sz="2400" smtClean="0">
                <a:latin typeface="黑体" panose="02010609060101010101" pitchFamily="49" charset="-122"/>
                <a:ea typeface="黑体" panose="02010609060101010101" pitchFamily="49" charset="-122"/>
              </a:rPr>
              <a:t>（</a:t>
            </a:r>
            <a:r>
              <a:rPr lang="en-US" altLang="zh-CN" sz="2400" smtClean="0">
                <a:latin typeface="黑体" panose="02010609060101010101" pitchFamily="49" charset="-122"/>
                <a:ea typeface="黑体" panose="02010609060101010101" pitchFamily="49" charset="-122"/>
              </a:rPr>
              <a:t>1</a:t>
            </a:r>
            <a:r>
              <a:rPr lang="zh-CN" altLang="en-US" sz="2400" smtClean="0">
                <a:latin typeface="黑体" panose="02010609060101010101" pitchFamily="49" charset="-122"/>
                <a:ea typeface="黑体" panose="02010609060101010101" pitchFamily="49" charset="-122"/>
              </a:rPr>
              <a:t>）背景</a:t>
            </a:r>
            <a:endParaRPr lang="en-US" altLang="zh-CN" sz="2400" smtClean="0">
              <a:latin typeface="黑体" panose="02010609060101010101" pitchFamily="49" charset="-122"/>
              <a:ea typeface="黑体" panose="02010609060101010101" pitchFamily="49" charset="-122"/>
            </a:endParaRPr>
          </a:p>
          <a:p>
            <a:pPr indent="457200">
              <a:lnSpc>
                <a:spcPct val="130000"/>
              </a:lnSpc>
            </a:pPr>
            <a:r>
              <a:rPr lang="zh-CN" altLang="en-US" sz="2400" smtClean="0">
                <a:latin typeface="黑体" panose="02010609060101010101" pitchFamily="49" charset="-122"/>
                <a:ea typeface="黑体" panose="02010609060101010101" pitchFamily="49" charset="-122"/>
              </a:rPr>
              <a:t>  新中国刚成立，百废待兴</a:t>
            </a:r>
            <a:endParaRPr lang="en-US" altLang="zh-CN" sz="2400" smtClean="0">
              <a:latin typeface="黑体" panose="02010609060101010101" pitchFamily="49" charset="-122"/>
              <a:ea typeface="黑体" panose="02010609060101010101" pitchFamily="49" charset="-122"/>
            </a:endParaRPr>
          </a:p>
          <a:p>
            <a:pPr>
              <a:lnSpc>
                <a:spcPct val="130000"/>
              </a:lnSpc>
              <a:spcBef>
                <a:spcPts val="1200"/>
              </a:spcBef>
            </a:pPr>
            <a:r>
              <a:rPr lang="zh-CN" altLang="en-US" sz="2400" smtClean="0">
                <a:latin typeface="黑体" panose="02010609060101010101" pitchFamily="49" charset="-122"/>
                <a:ea typeface="黑体" panose="02010609060101010101" pitchFamily="49" charset="-122"/>
              </a:rPr>
              <a:t>（</a:t>
            </a:r>
            <a:r>
              <a:rPr lang="en-US" altLang="zh-CN" sz="2400" smtClean="0">
                <a:latin typeface="黑体" panose="02010609060101010101" pitchFamily="49" charset="-122"/>
                <a:ea typeface="黑体" panose="02010609060101010101" pitchFamily="49" charset="-122"/>
              </a:rPr>
              <a:t>2</a:t>
            </a:r>
            <a:r>
              <a:rPr lang="zh-CN" altLang="en-US" sz="2400" smtClean="0">
                <a:latin typeface="黑体" panose="02010609060101010101" pitchFamily="49" charset="-122"/>
                <a:ea typeface="黑体" panose="02010609060101010101" pitchFamily="49" charset="-122"/>
              </a:rPr>
              <a:t>）内容</a:t>
            </a:r>
            <a:endParaRPr lang="en-US" altLang="zh-CN" sz="2400">
              <a:latin typeface="黑体" panose="02010609060101010101" pitchFamily="49" charset="-122"/>
              <a:ea typeface="黑体" panose="02010609060101010101" pitchFamily="49" charset="-122"/>
            </a:endParaRPr>
          </a:p>
          <a:p>
            <a:pPr>
              <a:lnSpc>
                <a:spcPct val="130000"/>
              </a:lnSpc>
              <a:spcBef>
                <a:spcPts val="1200"/>
              </a:spcBef>
            </a:pPr>
            <a:r>
              <a:rPr lang="en-US" altLang="zh-CN" sz="2400" smtClean="0">
                <a:solidFill>
                  <a:srgbClr val="FF0000"/>
                </a:solidFill>
                <a:latin typeface="黑体" panose="02010609060101010101" pitchFamily="49" charset="-122"/>
                <a:ea typeface="黑体" panose="02010609060101010101" pitchFamily="49" charset="-122"/>
              </a:rPr>
              <a:t>     </a:t>
            </a:r>
            <a:r>
              <a:rPr lang="zh-CN" altLang="en-US" sz="2400" smtClean="0">
                <a:solidFill>
                  <a:srgbClr val="FF0000"/>
                </a:solidFill>
                <a:latin typeface="黑体" panose="02010609060101010101" pitchFamily="49" charset="-122"/>
                <a:ea typeface="黑体" panose="02010609060101010101" pitchFamily="49" charset="-122"/>
              </a:rPr>
              <a:t>①</a:t>
            </a:r>
            <a:r>
              <a:rPr lang="zh-CN" altLang="en-US" sz="2400">
                <a:solidFill>
                  <a:srgbClr val="FF0000"/>
                </a:solidFill>
                <a:latin typeface="黑体" panose="02010609060101010101" pitchFamily="49" charset="-122"/>
                <a:ea typeface="黑体" panose="02010609060101010101" pitchFamily="49" charset="-122"/>
              </a:rPr>
              <a:t>土地改革和各项</a:t>
            </a:r>
            <a:r>
              <a:rPr lang="zh-CN" altLang="en-US" sz="2400" smtClean="0">
                <a:solidFill>
                  <a:srgbClr val="FF0000"/>
                </a:solidFill>
                <a:latin typeface="黑体" panose="02010609060101010101" pitchFamily="49" charset="-122"/>
                <a:ea typeface="黑体" panose="02010609060101010101" pitchFamily="49" charset="-122"/>
              </a:rPr>
              <a:t>民主改革        </a:t>
            </a:r>
            <a:endParaRPr lang="en-US" altLang="zh-CN" sz="2400" smtClean="0">
              <a:solidFill>
                <a:srgbClr val="FF0000"/>
              </a:solidFill>
              <a:latin typeface="黑体" panose="02010609060101010101" pitchFamily="49" charset="-122"/>
              <a:ea typeface="黑体" panose="02010609060101010101" pitchFamily="49" charset="-122"/>
            </a:endParaRPr>
          </a:p>
          <a:p>
            <a:pPr>
              <a:lnSpc>
                <a:spcPct val="130000"/>
              </a:lnSpc>
              <a:spcBef>
                <a:spcPts val="1200"/>
              </a:spcBef>
            </a:pPr>
            <a:r>
              <a:rPr lang="en-US" altLang="zh-CN" sz="2400">
                <a:solidFill>
                  <a:srgbClr val="FF0000"/>
                </a:solidFill>
                <a:latin typeface="黑体" panose="02010609060101010101" pitchFamily="49" charset="-122"/>
                <a:ea typeface="黑体" panose="02010609060101010101" pitchFamily="49" charset="-122"/>
              </a:rPr>
              <a:t> </a:t>
            </a:r>
            <a:r>
              <a:rPr lang="en-US" altLang="zh-CN" sz="2400" smtClean="0">
                <a:solidFill>
                  <a:srgbClr val="FF0000"/>
                </a:solidFill>
                <a:latin typeface="黑体" panose="02010609060101010101" pitchFamily="49" charset="-122"/>
                <a:ea typeface="黑体" panose="02010609060101010101" pitchFamily="49" charset="-122"/>
              </a:rPr>
              <a:t>    </a:t>
            </a:r>
            <a:r>
              <a:rPr lang="zh-CN" altLang="en-US" sz="2400" smtClean="0">
                <a:solidFill>
                  <a:srgbClr val="FF0000"/>
                </a:solidFill>
                <a:latin typeface="黑体" panose="02010609060101010101" pitchFamily="49" charset="-122"/>
                <a:ea typeface="黑体" panose="02010609060101010101" pitchFamily="49" charset="-122"/>
              </a:rPr>
              <a:t>②</a:t>
            </a:r>
            <a:r>
              <a:rPr lang="zh-CN" altLang="en-US" sz="2400">
                <a:solidFill>
                  <a:srgbClr val="FF0000"/>
                </a:solidFill>
                <a:latin typeface="黑体" panose="02010609060101010101" pitchFamily="49" charset="-122"/>
                <a:ea typeface="黑体" panose="02010609060101010101" pitchFamily="49" charset="-122"/>
              </a:rPr>
              <a:t>社会主义工业化和三大改造</a:t>
            </a:r>
          </a:p>
          <a:p>
            <a:pPr>
              <a:lnSpc>
                <a:spcPct val="130000"/>
              </a:lnSpc>
              <a:spcBef>
                <a:spcPts val="1200"/>
              </a:spcBef>
            </a:pPr>
            <a:r>
              <a:rPr lang="zh-CN" altLang="en-US" sz="2400" smtClean="0">
                <a:latin typeface="黑体" panose="02010609060101010101" pitchFamily="49" charset="-122"/>
                <a:ea typeface="黑体" panose="02010609060101010101" pitchFamily="49" charset="-122"/>
              </a:rPr>
              <a:t>（</a:t>
            </a:r>
            <a:r>
              <a:rPr lang="en-US" altLang="zh-CN" sz="2400" smtClean="0">
                <a:latin typeface="黑体" panose="02010609060101010101" pitchFamily="49" charset="-122"/>
                <a:ea typeface="黑体" panose="02010609060101010101" pitchFamily="49" charset="-122"/>
              </a:rPr>
              <a:t>3</a:t>
            </a:r>
            <a:r>
              <a:rPr lang="zh-CN" altLang="en-US" sz="2400" smtClean="0">
                <a:latin typeface="黑体" panose="02010609060101010101" pitchFamily="49" charset="-122"/>
                <a:ea typeface="黑体" panose="02010609060101010101" pitchFamily="49" charset="-122"/>
              </a:rPr>
              <a:t>）结果</a:t>
            </a:r>
            <a:endParaRPr lang="en-US" altLang="zh-CN" sz="2400" smtClean="0">
              <a:latin typeface="黑体" panose="02010609060101010101" pitchFamily="49" charset="-122"/>
              <a:ea typeface="黑体" panose="02010609060101010101" pitchFamily="49" charset="-122"/>
            </a:endParaRPr>
          </a:p>
          <a:p>
            <a:pPr indent="457200">
              <a:lnSpc>
                <a:spcPct val="130000"/>
              </a:lnSpc>
            </a:pPr>
            <a:r>
              <a:rPr lang="zh-CN" altLang="en-US" sz="2400" smtClean="0">
                <a:latin typeface="黑体" panose="02010609060101010101" pitchFamily="49" charset="-122"/>
                <a:ea typeface="黑体" panose="02010609060101010101" pitchFamily="49" charset="-122"/>
              </a:rPr>
              <a:t> 确立了社会主义基本制度，是中国历史上最深刻的社会变革</a:t>
            </a:r>
            <a:endParaRPr lang="en-US" altLang="zh-CN" sz="2400">
              <a:latin typeface="黑体" panose="02010609060101010101" pitchFamily="49" charset="-122"/>
              <a:ea typeface="黑体" panose="02010609060101010101" pitchFamily="49" charset="-122"/>
            </a:endParaRPr>
          </a:p>
        </p:txBody>
      </p:sp>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3496" y="2049553"/>
            <a:ext cx="5001241" cy="3025751"/>
          </a:xfrm>
          <a:prstGeom prst="rect">
            <a:avLst/>
          </a:prstGeom>
        </p:spPr>
      </p:pic>
      <p:sp>
        <p:nvSpPr>
          <p:cNvPr id="8" name="文本框 7"/>
          <p:cNvSpPr txBox="1"/>
          <p:nvPr/>
        </p:nvSpPr>
        <p:spPr>
          <a:xfrm>
            <a:off x="6624165" y="5075304"/>
            <a:ext cx="5060572" cy="830997"/>
          </a:xfrm>
          <a:prstGeom prst="rect">
            <a:avLst/>
          </a:prstGeom>
          <a:noFill/>
        </p:spPr>
        <p:txBody>
          <a:bodyPr wrap="square" rtlCol="0">
            <a:spAutoFit/>
          </a:bodyPr>
          <a:lstStyle/>
          <a:p>
            <a:r>
              <a:rPr lang="en-US" altLang="zh-CN" sz="2400" smtClean="0">
                <a:latin typeface="楷体" panose="02010609060101010101" pitchFamily="49" charset="-122"/>
                <a:ea typeface="楷体" panose="02010609060101010101" pitchFamily="49" charset="-122"/>
              </a:rPr>
              <a:t>    1950</a:t>
            </a:r>
            <a:r>
              <a:rPr lang="zh-CN" altLang="en-US" sz="2400" smtClean="0">
                <a:latin typeface="楷体" panose="02010609060101010101" pitchFamily="49" charset="-122"/>
                <a:ea typeface="楷体" panose="02010609060101010101" pitchFamily="49" charset="-122"/>
              </a:rPr>
              <a:t>年，</a:t>
            </a: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中华人民共和国土地改革法</a:t>
            </a: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颁布</a:t>
            </a:r>
            <a:endParaRPr lang="zh-CN" altLang="en-US" sz="2400">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1000"/>
                                        <p:tgtEl>
                                          <p:spTgt spid="6">
                                            <p:txEl>
                                              <p:pRg st="1" end="1"/>
                                            </p:txEl>
                                          </p:spTgt>
                                        </p:tgtEl>
                                      </p:cBhvr>
                                    </p:animEffect>
                                    <p:anim calcmode="lin" valueType="num">
                                      <p:cBhvr>
                                        <p:cTn id="13"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42" presetClass="entr" presetSubtype="0"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Effect transition="in" filter="fade">
                                      <p:cBhvr>
                                        <p:cTn id="19" dur="1000"/>
                                        <p:tgtEl>
                                          <p:spTgt spid="6">
                                            <p:txEl>
                                              <p:pRg st="2" end="2"/>
                                            </p:txEl>
                                          </p:spTgt>
                                        </p:tgtEl>
                                      </p:cBhvr>
                                    </p:animEffect>
                                    <p:anim calcmode="lin" valueType="num">
                                      <p:cBhvr>
                                        <p:cTn id="20"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afterGroup">
                            <p:stCondLst>
                              <p:cond delay="0"/>
                            </p:stCondLst>
                            <p:childTnLst>
                              <p:par>
                                <p:cTn id="24" presetID="42" presetClass="entr" presetSubtype="0" fill="hold" nodeType="clickEffect">
                                  <p:stCondLst>
                                    <p:cond delay="0"/>
                                  </p:stCondLst>
                                  <p:childTnLst>
                                    <p:set>
                                      <p:cBhvr>
                                        <p:cTn id="25" dur="1" fill="hold">
                                          <p:stCondLst>
                                            <p:cond delay="0"/>
                                          </p:stCondLst>
                                        </p:cTn>
                                        <p:tgtEl>
                                          <p:spTgt spid="6">
                                            <p:txEl>
                                              <p:pRg st="3" end="3"/>
                                            </p:txEl>
                                          </p:spTgt>
                                        </p:tgtEl>
                                        <p:attrNameLst>
                                          <p:attrName>style.visibility</p:attrName>
                                        </p:attrNameLst>
                                      </p:cBhvr>
                                      <p:to>
                                        <p:strVal val="visible"/>
                                      </p:to>
                                    </p:set>
                                    <p:animEffect transition="in" filter="fade">
                                      <p:cBhvr>
                                        <p:cTn id="26" dur="1000"/>
                                        <p:tgtEl>
                                          <p:spTgt spid="6">
                                            <p:txEl>
                                              <p:pRg st="3" end="3"/>
                                            </p:txEl>
                                          </p:spTgt>
                                        </p:tgtEl>
                                      </p:cBhvr>
                                    </p:animEffect>
                                    <p:anim calcmode="lin" valueType="num">
                                      <p:cBhvr>
                                        <p:cTn id="27"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42" presetClass="entr" presetSubtype="0" fill="hold" nodeType="clickEffect">
                                  <p:stCondLst>
                                    <p:cond delay="0"/>
                                  </p:stCondLst>
                                  <p:childTnLst>
                                    <p:set>
                                      <p:cBhvr>
                                        <p:cTn id="32" dur="1" fill="hold">
                                          <p:stCondLst>
                                            <p:cond delay="0"/>
                                          </p:stCondLst>
                                        </p:cTn>
                                        <p:tgtEl>
                                          <p:spTgt spid="6">
                                            <p:txEl>
                                              <p:pRg st="4" end="4"/>
                                            </p:txEl>
                                          </p:spTgt>
                                        </p:tgtEl>
                                        <p:attrNameLst>
                                          <p:attrName>style.visibility</p:attrName>
                                        </p:attrNameLst>
                                      </p:cBhvr>
                                      <p:to>
                                        <p:strVal val="visible"/>
                                      </p:to>
                                    </p:set>
                                    <p:animEffect transition="in" filter="fade">
                                      <p:cBhvr>
                                        <p:cTn id="33" dur="1000"/>
                                        <p:tgtEl>
                                          <p:spTgt spid="6">
                                            <p:txEl>
                                              <p:pRg st="4" end="4"/>
                                            </p:txEl>
                                          </p:spTgt>
                                        </p:tgtEl>
                                      </p:cBhvr>
                                    </p:animEffect>
                                    <p:anim calcmode="lin" valueType="num">
                                      <p:cBhvr>
                                        <p:cTn id="34"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afterGroup">
                            <p:stCondLst>
                              <p:cond delay="0"/>
                            </p:stCondLst>
                            <p:childTnLst>
                              <p:par>
                                <p:cTn id="38" presetID="42" presetClass="entr" presetSubtype="0" fill="hold" nodeType="clickEffect">
                                  <p:stCondLst>
                                    <p:cond delay="0"/>
                                  </p:stCondLst>
                                  <p:childTnLst>
                                    <p:set>
                                      <p:cBhvr>
                                        <p:cTn id="39" dur="1" fill="hold">
                                          <p:stCondLst>
                                            <p:cond delay="0"/>
                                          </p:stCondLst>
                                        </p:cTn>
                                        <p:tgtEl>
                                          <p:spTgt spid="6">
                                            <p:txEl>
                                              <p:pRg st="5" end="5"/>
                                            </p:txEl>
                                          </p:spTgt>
                                        </p:tgtEl>
                                        <p:attrNameLst>
                                          <p:attrName>style.visibility</p:attrName>
                                        </p:attrNameLst>
                                      </p:cBhvr>
                                      <p:to>
                                        <p:strVal val="visible"/>
                                      </p:to>
                                    </p:set>
                                    <p:animEffect transition="in" filter="fade">
                                      <p:cBhvr>
                                        <p:cTn id="40" dur="1000"/>
                                        <p:tgtEl>
                                          <p:spTgt spid="6">
                                            <p:txEl>
                                              <p:pRg st="5" end="5"/>
                                            </p:txEl>
                                          </p:spTgt>
                                        </p:tgtEl>
                                      </p:cBhvr>
                                    </p:animEffect>
                                    <p:anim calcmode="lin" valueType="num">
                                      <p:cBhvr>
                                        <p:cTn id="41"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6">
                                            <p:txEl>
                                              <p:pRg st="5" end="5"/>
                                            </p:txEl>
                                          </p:spTgt>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6">
                                            <p:txEl>
                                              <p:pRg st="6" end="6"/>
                                            </p:txEl>
                                          </p:spTgt>
                                        </p:tgtEl>
                                        <p:attrNameLst>
                                          <p:attrName>style.visibility</p:attrName>
                                        </p:attrNameLst>
                                      </p:cBhvr>
                                      <p:to>
                                        <p:strVal val="visible"/>
                                      </p:to>
                                    </p:set>
                                    <p:animEffect transition="in" filter="fade">
                                      <p:cBhvr>
                                        <p:cTn id="45" dur="1000"/>
                                        <p:tgtEl>
                                          <p:spTgt spid="6">
                                            <p:txEl>
                                              <p:pRg st="6" end="6"/>
                                            </p:txEl>
                                          </p:spTgt>
                                        </p:tgtEl>
                                      </p:cBhvr>
                                    </p:animEffect>
                                    <p:anim calcmode="lin" valueType="num">
                                      <p:cBhvr>
                                        <p:cTn id="46"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47"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三、新中国成立以来的重要改革</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32689" y="863783"/>
            <a:ext cx="4497577"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474650" y="1054003"/>
            <a:ext cx="4893088"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2</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社会主义建设时期</a:t>
            </a:r>
            <a:endParaRPr lang="zh-CN" altLang="en-US" sz="2800">
              <a:solidFill>
                <a:schemeClr val="bg1"/>
              </a:solidFill>
              <a:latin typeface="黑体" panose="02010609060101010101" pitchFamily="49" charset="-122"/>
              <a:ea typeface="黑体" panose="02010609060101010101" pitchFamily="49" charset="-122"/>
            </a:endParaRPr>
          </a:p>
        </p:txBody>
      </p:sp>
      <p:grpSp>
        <p:nvGrpSpPr>
          <p:cNvPr id="8" name="组合 7"/>
          <p:cNvGrpSpPr/>
          <p:nvPr/>
        </p:nvGrpSpPr>
        <p:grpSpPr>
          <a:xfrm>
            <a:off x="474650" y="2146187"/>
            <a:ext cx="3693539" cy="2813894"/>
            <a:chOff x="1185878" y="0"/>
            <a:chExt cx="9559622" cy="6858000"/>
          </a:xfrm>
        </p:grpSpPr>
        <p:pic>
          <p:nvPicPr>
            <p:cNvPr id="6" name="图片 5"/>
            <p:cNvPicPr>
              <a:picLocks noChangeAspect="1"/>
            </p:cNvPicPr>
            <p:nvPr/>
          </p:nvPicPr>
          <p:blipFill>
            <a:blip r:embed="rId3">
              <a:extLst>
                <a:ext uri="{28A0092B-C50C-407E-A947-70E740481C1C}">
                  <a14:useLocalDpi xmlns:a14="http://schemas.microsoft.com/office/drawing/2010/main" val="0"/>
                </a:ext>
              </a:extLst>
            </a:blip>
            <a:srcRect l="17316" r="17500"/>
            <a:stretch>
              <a:fillRect/>
            </a:stretch>
          </p:blipFill>
          <p:spPr>
            <a:xfrm>
              <a:off x="1185878" y="0"/>
              <a:ext cx="4817053" cy="6857999"/>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val="0"/>
                </a:ext>
              </a:extLst>
            </a:blip>
            <a:srcRect l="49038"/>
            <a:stretch>
              <a:fillRect/>
            </a:stretch>
          </p:blipFill>
          <p:spPr>
            <a:xfrm>
              <a:off x="6002931" y="0"/>
              <a:ext cx="4742569" cy="6858000"/>
            </a:xfrm>
            <a:prstGeom prst="rect">
              <a:avLst/>
            </a:prstGeom>
          </p:spPr>
        </p:pic>
      </p:grpSp>
      <p:sp>
        <p:nvSpPr>
          <p:cNvPr id="9" name="文本框 8"/>
          <p:cNvSpPr txBox="1"/>
          <p:nvPr/>
        </p:nvSpPr>
        <p:spPr>
          <a:xfrm>
            <a:off x="776408" y="4979063"/>
            <a:ext cx="4733291" cy="461665"/>
          </a:xfrm>
          <a:prstGeom prst="rect">
            <a:avLst/>
          </a:prstGeom>
          <a:noFill/>
        </p:spPr>
        <p:txBody>
          <a:bodyPr wrap="square" rtlCol="0">
            <a:spAutoFit/>
          </a:bodyPr>
          <a:lstStyle/>
          <a:p>
            <a:r>
              <a:rPr lang="zh-CN" altLang="en-US" sz="2400" smtClean="0">
                <a:latin typeface="楷体" panose="02010609060101010101" pitchFamily="49" charset="-122"/>
                <a:ea typeface="楷体" panose="02010609060101010101" pitchFamily="49" charset="-122"/>
              </a:rPr>
              <a:t>毛泽东</a:t>
            </a: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论十大关系</a:t>
            </a:r>
            <a:r>
              <a:rPr lang="en-US" altLang="zh-CN" sz="2400" smtClean="0">
                <a:latin typeface="楷体" panose="02010609060101010101" pitchFamily="49" charset="-122"/>
                <a:ea typeface="楷体" panose="02010609060101010101" pitchFamily="49" charset="-122"/>
              </a:rPr>
              <a:t>》</a:t>
            </a:r>
            <a:endParaRPr lang="zh-CN" altLang="en-US" sz="2400">
              <a:latin typeface="楷体" panose="02010609060101010101" pitchFamily="49" charset="-122"/>
              <a:ea typeface="楷体" panose="02010609060101010101" pitchFamily="49" charset="-122"/>
            </a:endParaRPr>
          </a:p>
        </p:txBody>
      </p:sp>
      <p:pic>
        <p:nvPicPr>
          <p:cNvPr id="10" name="图片 9"/>
          <p:cNvPicPr>
            <a:picLocks noChangeAspect="1"/>
          </p:cNvPicPr>
          <p:nvPr/>
        </p:nvPicPr>
        <p:blipFill>
          <a:blip r:embed="rId5">
            <a:extLst>
              <a:ext uri="{28A0092B-C50C-407E-A947-70E740481C1C}">
                <a14:useLocalDpi xmlns:a14="http://schemas.microsoft.com/office/drawing/2010/main" val="0"/>
              </a:ext>
            </a:extLst>
          </a:blip>
          <a:srcRect l="9095" r="24452"/>
          <a:stretch>
            <a:fillRect/>
          </a:stretch>
        </p:blipFill>
        <p:spPr>
          <a:xfrm>
            <a:off x="4378918" y="2146187"/>
            <a:ext cx="3403758" cy="2813894"/>
          </a:xfrm>
          <a:prstGeom prst="rect">
            <a:avLst/>
          </a:prstGeom>
        </p:spPr>
      </p:pic>
      <p:pic>
        <p:nvPicPr>
          <p:cNvPr id="11" name="图片 10"/>
          <p:cNvPicPr>
            <a:picLocks noChangeAspect="1"/>
          </p:cNvPicPr>
          <p:nvPr/>
        </p:nvPicPr>
        <p:blipFill>
          <a:blip r:embed="rId6">
            <a:extLst>
              <a:ext uri="{28A0092B-C50C-407E-A947-70E740481C1C}">
                <a14:useLocalDpi xmlns:a14="http://schemas.microsoft.com/office/drawing/2010/main" val="0"/>
              </a:ext>
            </a:extLst>
          </a:blip>
          <a:srcRect l="6367" r="6479"/>
          <a:stretch>
            <a:fillRect/>
          </a:stretch>
        </p:blipFill>
        <p:spPr>
          <a:xfrm>
            <a:off x="8207363" y="2146187"/>
            <a:ext cx="3568272" cy="2829444"/>
          </a:xfrm>
          <a:prstGeom prst="rect">
            <a:avLst/>
          </a:prstGeom>
        </p:spPr>
      </p:pic>
      <p:sp>
        <p:nvSpPr>
          <p:cNvPr id="12" name="文本框 11"/>
          <p:cNvSpPr txBox="1"/>
          <p:nvPr/>
        </p:nvSpPr>
        <p:spPr>
          <a:xfrm>
            <a:off x="5251431" y="4979062"/>
            <a:ext cx="2233649" cy="461665"/>
          </a:xfrm>
          <a:prstGeom prst="rect">
            <a:avLst/>
          </a:prstGeom>
          <a:noFill/>
        </p:spPr>
        <p:txBody>
          <a:bodyPr wrap="square" rtlCol="0">
            <a:spAutoFit/>
          </a:bodyPr>
          <a:lstStyle/>
          <a:p>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焦裕禄</a:t>
            </a:r>
            <a:r>
              <a:rPr lang="en-US" altLang="zh-CN" sz="2400" smtClean="0">
                <a:latin typeface="楷体" panose="02010609060101010101" pitchFamily="49" charset="-122"/>
                <a:ea typeface="楷体" panose="02010609060101010101" pitchFamily="49" charset="-122"/>
              </a:rPr>
              <a:t>》</a:t>
            </a:r>
            <a:endParaRPr lang="zh-CN" altLang="en-US" sz="2400">
              <a:latin typeface="楷体" panose="02010609060101010101" pitchFamily="49" charset="-122"/>
              <a:ea typeface="楷体" panose="02010609060101010101" pitchFamily="49" charset="-122"/>
            </a:endParaRPr>
          </a:p>
        </p:txBody>
      </p:sp>
      <p:sp>
        <p:nvSpPr>
          <p:cNvPr id="13" name="文本框 12"/>
          <p:cNvSpPr txBox="1"/>
          <p:nvPr/>
        </p:nvSpPr>
        <p:spPr>
          <a:xfrm>
            <a:off x="8714943" y="4979062"/>
            <a:ext cx="2840921" cy="461665"/>
          </a:xfrm>
          <a:prstGeom prst="rect">
            <a:avLst/>
          </a:prstGeom>
          <a:noFill/>
        </p:spPr>
        <p:txBody>
          <a:bodyPr wrap="square" rtlCol="0">
            <a:spAutoFit/>
          </a:bodyPr>
          <a:lstStyle/>
          <a:p>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石油工人无冬天</a:t>
            </a:r>
            <a:r>
              <a:rPr lang="en-US" altLang="zh-CN" sz="2400" smtClean="0">
                <a:latin typeface="楷体" panose="02010609060101010101" pitchFamily="49" charset="-122"/>
                <a:ea typeface="楷体" panose="02010609060101010101" pitchFamily="49" charset="-122"/>
              </a:rPr>
              <a:t>》</a:t>
            </a:r>
            <a:endParaRPr lang="zh-CN" altLang="en-US" sz="2400">
              <a:latin typeface="楷体" panose="02010609060101010101" pitchFamily="49" charset="-122"/>
              <a:ea typeface="楷体" panose="02010609060101010101" pitchFamily="49" charset="-122"/>
            </a:endParaRPr>
          </a:p>
        </p:txBody>
      </p:sp>
      <p:sp>
        <p:nvSpPr>
          <p:cNvPr id="14" name="文本框 13"/>
          <p:cNvSpPr txBox="1"/>
          <p:nvPr/>
        </p:nvSpPr>
        <p:spPr>
          <a:xfrm>
            <a:off x="500331" y="5529045"/>
            <a:ext cx="11238167" cy="978729"/>
          </a:xfrm>
          <a:prstGeom prst="rect">
            <a:avLst/>
          </a:prstGeom>
          <a:noFill/>
        </p:spPr>
        <p:txBody>
          <a:bodyPr wrap="square" rtlCol="0">
            <a:spAutoFit/>
          </a:bodyPr>
          <a:lstStyle/>
          <a:p>
            <a:pPr>
              <a:lnSpc>
                <a:spcPct val="120000"/>
              </a:lnSpc>
            </a:pPr>
            <a:r>
              <a:rPr lang="zh-CN" altLang="en-US" sz="2400" smtClean="0">
                <a:latin typeface="黑体" panose="02010609060101010101" pitchFamily="49" charset="-122"/>
                <a:ea typeface="黑体" panose="02010609060101010101" pitchFamily="49" charset="-122"/>
              </a:rPr>
              <a:t>    </a:t>
            </a:r>
            <a:r>
              <a:rPr lang="zh-CN" altLang="en-US" sz="2400" smtClean="0">
                <a:solidFill>
                  <a:srgbClr val="FF0000"/>
                </a:solidFill>
                <a:latin typeface="黑体" panose="02010609060101010101" pitchFamily="49" charset="-122"/>
                <a:ea typeface="黑体" panose="02010609060101010101" pitchFamily="49" charset="-122"/>
              </a:rPr>
              <a:t>中国的社会主义建设在探索中出现了严重曲折，但这一时期也取得了很大成就，为改革开放后的现代化建设打下坚实基础。</a:t>
            </a:r>
            <a:endParaRPr lang="zh-CN" altLang="en-US" sz="240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三、新中国成立以来的重要改革</a:t>
            </a:r>
            <a:endParaRPr lang="zh-CN" altLang="en-US"/>
          </a:p>
        </p:txBody>
      </p:sp>
      <p:pic>
        <p:nvPicPr>
          <p:cNvPr id="4" name="Picture 3" descr="C:\Users\Thinkpad\Desktop\PNG\1_0001_渐变映射-2-副本-4.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32690" y="863783"/>
            <a:ext cx="3666938" cy="903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474650" y="1054003"/>
            <a:ext cx="4893088" cy="523220"/>
          </a:xfrm>
          <a:prstGeom prst="rect">
            <a:avLst/>
          </a:prstGeom>
          <a:noFill/>
        </p:spPr>
        <p:txBody>
          <a:bodyPr wrap="square" rtlCol="0">
            <a:spAutoFit/>
          </a:bodyPr>
          <a:lstStyle/>
          <a:p>
            <a:r>
              <a:rPr lang="en-US" altLang="zh-CN" sz="2800">
                <a:solidFill>
                  <a:schemeClr val="bg1"/>
                </a:solidFill>
                <a:latin typeface="黑体" panose="02010609060101010101" pitchFamily="49" charset="-122"/>
                <a:ea typeface="黑体" panose="02010609060101010101" pitchFamily="49" charset="-122"/>
              </a:rPr>
              <a:t>3</a:t>
            </a:r>
            <a:r>
              <a:rPr lang="en-US" altLang="zh-CN" sz="2800" smtClean="0">
                <a:solidFill>
                  <a:schemeClr val="bg1"/>
                </a:solidFill>
                <a:latin typeface="黑体" panose="02010609060101010101" pitchFamily="49" charset="-122"/>
                <a:ea typeface="黑体" panose="02010609060101010101" pitchFamily="49" charset="-122"/>
              </a:rPr>
              <a:t>.</a:t>
            </a:r>
            <a:r>
              <a:rPr lang="zh-CN" altLang="en-US" sz="2800" smtClean="0">
                <a:solidFill>
                  <a:schemeClr val="bg1"/>
                </a:solidFill>
                <a:latin typeface="黑体" panose="02010609060101010101" pitchFamily="49" charset="-122"/>
                <a:ea typeface="黑体" panose="02010609060101010101" pitchFamily="49" charset="-122"/>
              </a:rPr>
              <a:t>改革开放以来</a:t>
            </a:r>
            <a:endParaRPr lang="zh-CN" altLang="en-US" sz="2800">
              <a:solidFill>
                <a:schemeClr val="bg1"/>
              </a:solidFill>
              <a:latin typeface="黑体" panose="02010609060101010101" pitchFamily="49" charset="-122"/>
              <a:ea typeface="黑体" panose="02010609060101010101" pitchFamily="49" charset="-122"/>
            </a:endParaRPr>
          </a:p>
        </p:txBody>
      </p:sp>
      <p:cxnSp>
        <p:nvCxnSpPr>
          <p:cNvPr id="7" name="直接箭头连接符 6"/>
          <p:cNvCxnSpPr/>
          <p:nvPr/>
        </p:nvCxnSpPr>
        <p:spPr>
          <a:xfrm flipH="1">
            <a:off x="1459820" y="1931961"/>
            <a:ext cx="0" cy="4654297"/>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74650" y="2181035"/>
            <a:ext cx="1184940" cy="461665"/>
          </a:xfrm>
          <a:prstGeom prst="rect">
            <a:avLst/>
          </a:prstGeom>
          <a:noFill/>
        </p:spPr>
        <p:txBody>
          <a:bodyPr wrap="square" rtlCol="0">
            <a:spAutoFit/>
          </a:bodyPr>
          <a:lstStyle/>
          <a:p>
            <a:r>
              <a:rPr lang="en-US" altLang="zh-CN" sz="2400" smtClean="0">
                <a:latin typeface="黑体" panose="02010609060101010101" pitchFamily="49" charset="-122"/>
                <a:ea typeface="黑体" panose="02010609060101010101" pitchFamily="49" charset="-122"/>
              </a:rPr>
              <a:t>1978</a:t>
            </a:r>
            <a:endParaRPr lang="zh-CN" altLang="en-US" sz="2400">
              <a:latin typeface="黑体" panose="02010609060101010101" pitchFamily="49" charset="-122"/>
              <a:ea typeface="黑体" panose="02010609060101010101" pitchFamily="49" charset="-122"/>
            </a:endParaRPr>
          </a:p>
        </p:txBody>
      </p:sp>
      <p:sp>
        <p:nvSpPr>
          <p:cNvPr id="10" name="矩形 9"/>
          <p:cNvSpPr/>
          <p:nvPr/>
        </p:nvSpPr>
        <p:spPr>
          <a:xfrm>
            <a:off x="1783688" y="2181035"/>
            <a:ext cx="10328299" cy="461665"/>
          </a:xfrm>
          <a:prstGeom prst="rect">
            <a:avLst/>
          </a:prstGeom>
        </p:spPr>
        <p:txBody>
          <a:bodyPr wrap="square">
            <a:spAutoFit/>
          </a:bodyPr>
          <a:lstStyle/>
          <a:p>
            <a:pPr lvl="0"/>
            <a:r>
              <a:rPr lang="zh-CN" altLang="en-US" sz="2400">
                <a:solidFill>
                  <a:prstClr val="black"/>
                </a:solidFill>
                <a:latin typeface="黑体" panose="02010609060101010101" pitchFamily="49" charset="-122"/>
                <a:ea typeface="黑体" panose="02010609060101010101" pitchFamily="49" charset="-122"/>
              </a:rPr>
              <a:t>十一届三中全会，党和国家工作中心转移到经济建设上来，实行</a:t>
            </a:r>
            <a:r>
              <a:rPr lang="zh-CN" altLang="en-US" sz="2400" smtClean="0">
                <a:solidFill>
                  <a:prstClr val="black"/>
                </a:solidFill>
                <a:latin typeface="黑体" panose="02010609060101010101" pitchFamily="49" charset="-122"/>
                <a:ea typeface="黑体" panose="02010609060101010101" pitchFamily="49" charset="-122"/>
              </a:rPr>
              <a:t>改革开放</a:t>
            </a:r>
            <a:endParaRPr lang="zh-CN" altLang="en-US" sz="2400">
              <a:solidFill>
                <a:prstClr val="black"/>
              </a:solidFill>
              <a:latin typeface="黑体" panose="02010609060101010101" pitchFamily="49" charset="-122"/>
              <a:ea typeface="黑体" panose="02010609060101010101" pitchFamily="49" charset="-122"/>
            </a:endParaRPr>
          </a:p>
        </p:txBody>
      </p:sp>
      <p:sp>
        <p:nvSpPr>
          <p:cNvPr id="11" name="文本框 10"/>
          <p:cNvSpPr txBox="1"/>
          <p:nvPr/>
        </p:nvSpPr>
        <p:spPr>
          <a:xfrm>
            <a:off x="486542" y="3258140"/>
            <a:ext cx="1033064" cy="461665"/>
          </a:xfrm>
          <a:prstGeom prst="rect">
            <a:avLst/>
          </a:prstGeom>
          <a:noFill/>
        </p:spPr>
        <p:txBody>
          <a:bodyPr wrap="square" rtlCol="0">
            <a:spAutoFit/>
          </a:bodyPr>
          <a:lstStyle/>
          <a:p>
            <a:r>
              <a:rPr lang="en-US" altLang="zh-CN" sz="2400" smtClean="0">
                <a:latin typeface="黑体" panose="02010609060101010101" pitchFamily="49" charset="-122"/>
                <a:ea typeface="黑体" panose="02010609060101010101" pitchFamily="49" charset="-122"/>
              </a:rPr>
              <a:t>2012</a:t>
            </a:r>
            <a:endParaRPr lang="zh-CN" altLang="en-US" sz="2400">
              <a:latin typeface="黑体" panose="02010609060101010101" pitchFamily="49" charset="-122"/>
              <a:ea typeface="黑体" panose="02010609060101010101" pitchFamily="49" charset="-122"/>
            </a:endParaRPr>
          </a:p>
        </p:txBody>
      </p:sp>
      <p:sp>
        <p:nvSpPr>
          <p:cNvPr id="12" name="文本框 11"/>
          <p:cNvSpPr txBox="1"/>
          <p:nvPr/>
        </p:nvSpPr>
        <p:spPr>
          <a:xfrm>
            <a:off x="1783688" y="3258140"/>
            <a:ext cx="13087938" cy="461665"/>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十八大确定全面建成小康社会和全面深化改革开放的目标</a:t>
            </a:r>
            <a:endParaRPr lang="zh-CN" altLang="en-US" sz="2400">
              <a:latin typeface="黑体" panose="02010609060101010101" pitchFamily="49" charset="-122"/>
              <a:ea typeface="黑体" panose="02010609060101010101" pitchFamily="49" charset="-122"/>
            </a:endParaRPr>
          </a:p>
        </p:txBody>
      </p:sp>
      <p:sp>
        <p:nvSpPr>
          <p:cNvPr id="13" name="文本框 12"/>
          <p:cNvSpPr txBox="1"/>
          <p:nvPr/>
        </p:nvSpPr>
        <p:spPr>
          <a:xfrm>
            <a:off x="474650" y="4259110"/>
            <a:ext cx="985170" cy="461665"/>
          </a:xfrm>
          <a:prstGeom prst="rect">
            <a:avLst/>
          </a:prstGeom>
          <a:noFill/>
        </p:spPr>
        <p:txBody>
          <a:bodyPr wrap="square" rtlCol="0">
            <a:spAutoFit/>
          </a:bodyPr>
          <a:lstStyle/>
          <a:p>
            <a:r>
              <a:rPr lang="en-US" altLang="zh-CN" sz="2400" smtClean="0">
                <a:latin typeface="黑体" panose="02010609060101010101" pitchFamily="49" charset="-122"/>
                <a:ea typeface="黑体" panose="02010609060101010101" pitchFamily="49" charset="-122"/>
              </a:rPr>
              <a:t>2017</a:t>
            </a:r>
            <a:endParaRPr lang="zh-CN" altLang="en-US" sz="2400">
              <a:latin typeface="黑体" panose="02010609060101010101" pitchFamily="49" charset="-122"/>
              <a:ea typeface="黑体" panose="02010609060101010101" pitchFamily="49" charset="-122"/>
            </a:endParaRPr>
          </a:p>
        </p:txBody>
      </p:sp>
      <p:sp>
        <p:nvSpPr>
          <p:cNvPr id="15" name="文本框 14"/>
          <p:cNvSpPr txBox="1"/>
          <p:nvPr/>
        </p:nvSpPr>
        <p:spPr>
          <a:xfrm>
            <a:off x="1783688" y="4259110"/>
            <a:ext cx="10635343" cy="461665"/>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十九大指出中国特色社会主义进入新时代</a:t>
            </a:r>
            <a:endParaRPr lang="zh-CN" altLang="en-US" sz="2400">
              <a:latin typeface="黑体" panose="02010609060101010101" pitchFamily="49" charset="-122"/>
              <a:ea typeface="黑体" panose="02010609060101010101" pitchFamily="49" charset="-122"/>
            </a:endParaRPr>
          </a:p>
        </p:txBody>
      </p:sp>
      <p:sp>
        <p:nvSpPr>
          <p:cNvPr id="16" name="文本框 15"/>
          <p:cNvSpPr txBox="1"/>
          <p:nvPr/>
        </p:nvSpPr>
        <p:spPr>
          <a:xfrm>
            <a:off x="464216" y="4926603"/>
            <a:ext cx="853842" cy="461665"/>
          </a:xfrm>
          <a:prstGeom prst="rect">
            <a:avLst/>
          </a:prstGeom>
          <a:noFill/>
        </p:spPr>
        <p:txBody>
          <a:bodyPr wrap="square" rtlCol="0">
            <a:spAutoFit/>
          </a:bodyPr>
          <a:lstStyle/>
          <a:p>
            <a:r>
              <a:rPr lang="en-US" altLang="zh-CN" sz="2400" smtClean="0">
                <a:latin typeface="黑体" panose="02010609060101010101" pitchFamily="49" charset="-122"/>
                <a:ea typeface="黑体" panose="02010609060101010101" pitchFamily="49" charset="-122"/>
              </a:rPr>
              <a:t>2019</a:t>
            </a:r>
            <a:endParaRPr lang="zh-CN" altLang="en-US" sz="2400">
              <a:latin typeface="黑体" panose="02010609060101010101" pitchFamily="49" charset="-122"/>
              <a:ea typeface="黑体" panose="02010609060101010101" pitchFamily="49" charset="-122"/>
            </a:endParaRPr>
          </a:p>
        </p:txBody>
      </p:sp>
      <p:sp>
        <p:nvSpPr>
          <p:cNvPr id="17" name="文本框 16"/>
          <p:cNvSpPr txBox="1"/>
          <p:nvPr/>
        </p:nvSpPr>
        <p:spPr>
          <a:xfrm>
            <a:off x="1786014" y="4863220"/>
            <a:ext cx="9297563" cy="830997"/>
          </a:xfrm>
          <a:prstGeom prst="rect">
            <a:avLst/>
          </a:prstGeom>
          <a:noFill/>
        </p:spPr>
        <p:txBody>
          <a:bodyPr wrap="square" rtlCol="0">
            <a:spAutoFit/>
          </a:bodyPr>
          <a:lstStyle/>
          <a:p>
            <a:r>
              <a:rPr lang="zh-CN" altLang="en-US" sz="2400" smtClean="0">
                <a:latin typeface="黑体" panose="02010609060101010101" pitchFamily="49" charset="-122"/>
                <a:ea typeface="黑体" panose="02010609060101010101" pitchFamily="49" charset="-122"/>
              </a:rPr>
              <a:t>十九届四中全会，提出坚持和完善中国特色社会主义制度，推进国家治理体系和治理能力现代化的总体目标</a:t>
            </a:r>
            <a:endParaRPr lang="zh-CN" altLang="en-US" sz="2400">
              <a:latin typeface="黑体" panose="02010609060101010101" pitchFamily="49" charset="-122"/>
              <a:ea typeface="黑体" panose="02010609060101010101" pitchFamily="49" charset="-122"/>
            </a:endParaRPr>
          </a:p>
        </p:txBody>
      </p:sp>
      <p:sp>
        <p:nvSpPr>
          <p:cNvPr id="3" name="椭圆 2"/>
          <p:cNvSpPr/>
          <p:nvPr/>
        </p:nvSpPr>
        <p:spPr>
          <a:xfrm>
            <a:off x="1357717" y="2327599"/>
            <a:ext cx="204205" cy="182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18" name="椭圆 17"/>
          <p:cNvSpPr/>
          <p:nvPr/>
        </p:nvSpPr>
        <p:spPr>
          <a:xfrm>
            <a:off x="1338095" y="3407395"/>
            <a:ext cx="204205" cy="182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19" name="椭圆 18"/>
          <p:cNvSpPr/>
          <p:nvPr/>
        </p:nvSpPr>
        <p:spPr>
          <a:xfrm>
            <a:off x="1352903" y="4431319"/>
            <a:ext cx="204205" cy="182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20" name="椭圆 19"/>
          <p:cNvSpPr/>
          <p:nvPr/>
        </p:nvSpPr>
        <p:spPr>
          <a:xfrm>
            <a:off x="1353693" y="5066254"/>
            <a:ext cx="204205" cy="18236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8"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1"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42" presetClass="entr" presetSubtype="0" fill="hold" grpId="9" nodeType="click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par>
                                <p:cTn id="32" presetID="42" presetClass="entr" presetSubtype="0" fill="hold" grpId="2"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1000" fill="hold"/>
                                        <p:tgtEl>
                                          <p:spTgt spid="11"/>
                                        </p:tgtEl>
                                        <p:attrNameLst>
                                          <p:attrName>ppt_y</p:attrName>
                                        </p:attrNameLst>
                                      </p:cBhvr>
                                      <p:tavLst>
                                        <p:tav tm="0">
                                          <p:val>
                                            <p:strVal val="#ppt_y+.1"/>
                                          </p:val>
                                        </p:tav>
                                        <p:tav tm="100000">
                                          <p:val>
                                            <p:strVal val="#ppt_y"/>
                                          </p:val>
                                        </p:tav>
                                      </p:tavLst>
                                    </p:anim>
                                  </p:childTnLst>
                                </p:cTn>
                              </p:par>
                              <p:par>
                                <p:cTn id="37" presetID="42" presetClass="entr" presetSubtype="0" fill="hold" grpId="3"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2" fill="hold" nodeType="clickPar">
                      <p:stCondLst>
                        <p:cond delay="indefinite"/>
                      </p:stCondLst>
                      <p:childTnLst>
                        <p:par>
                          <p:cTn id="43" fill="hold" nodeType="afterGroup">
                            <p:stCondLst>
                              <p:cond delay="0"/>
                            </p:stCondLst>
                            <p:childTnLst>
                              <p:par>
                                <p:cTn id="44" presetID="42" presetClass="entr" presetSubtype="0" fill="hold" grpId="10" nodeType="click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1000"/>
                                        <p:tgtEl>
                                          <p:spTgt spid="19"/>
                                        </p:tgtEl>
                                      </p:cBhvr>
                                    </p:animEffect>
                                    <p:anim calcmode="lin" valueType="num">
                                      <p:cBhvr>
                                        <p:cTn id="47" dur="1000" fill="hold"/>
                                        <p:tgtEl>
                                          <p:spTgt spid="19"/>
                                        </p:tgtEl>
                                        <p:attrNameLst>
                                          <p:attrName>ppt_x</p:attrName>
                                        </p:attrNameLst>
                                      </p:cBhvr>
                                      <p:tavLst>
                                        <p:tav tm="0">
                                          <p:val>
                                            <p:strVal val="#ppt_x"/>
                                          </p:val>
                                        </p:tav>
                                        <p:tav tm="100000">
                                          <p:val>
                                            <p:strVal val="#ppt_x"/>
                                          </p:val>
                                        </p:tav>
                                      </p:tavLst>
                                    </p:anim>
                                    <p:anim calcmode="lin" valueType="num">
                                      <p:cBhvr>
                                        <p:cTn id="48" dur="1000" fill="hold"/>
                                        <p:tgtEl>
                                          <p:spTgt spid="19"/>
                                        </p:tgtEl>
                                        <p:attrNameLst>
                                          <p:attrName>ppt_y</p:attrName>
                                        </p:attrNameLst>
                                      </p:cBhvr>
                                      <p:tavLst>
                                        <p:tav tm="0">
                                          <p:val>
                                            <p:strVal val="#ppt_y+.1"/>
                                          </p:val>
                                        </p:tav>
                                        <p:tav tm="100000">
                                          <p:val>
                                            <p:strVal val="#ppt_y"/>
                                          </p:val>
                                        </p:tav>
                                      </p:tavLst>
                                    </p:anim>
                                  </p:childTnLst>
                                </p:cTn>
                              </p:par>
                              <p:par>
                                <p:cTn id="49" presetID="42" presetClass="entr" presetSubtype="0" fill="hold" grpId="5"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1000"/>
                                        <p:tgtEl>
                                          <p:spTgt spid="15"/>
                                        </p:tgtEl>
                                      </p:cBhvr>
                                    </p:animEffect>
                                    <p:anim calcmode="lin" valueType="num">
                                      <p:cBhvr>
                                        <p:cTn id="52" dur="1000" fill="hold"/>
                                        <p:tgtEl>
                                          <p:spTgt spid="15"/>
                                        </p:tgtEl>
                                        <p:attrNameLst>
                                          <p:attrName>ppt_x</p:attrName>
                                        </p:attrNameLst>
                                      </p:cBhvr>
                                      <p:tavLst>
                                        <p:tav tm="0">
                                          <p:val>
                                            <p:strVal val="#ppt_x"/>
                                          </p:val>
                                        </p:tav>
                                        <p:tav tm="100000">
                                          <p:val>
                                            <p:strVal val="#ppt_x"/>
                                          </p:val>
                                        </p:tav>
                                      </p:tavLst>
                                    </p:anim>
                                    <p:anim calcmode="lin" valueType="num">
                                      <p:cBhvr>
                                        <p:cTn id="53" dur="1000" fill="hold"/>
                                        <p:tgtEl>
                                          <p:spTgt spid="15"/>
                                        </p:tgtEl>
                                        <p:attrNameLst>
                                          <p:attrName>ppt_y</p:attrName>
                                        </p:attrNameLst>
                                      </p:cBhvr>
                                      <p:tavLst>
                                        <p:tav tm="0">
                                          <p:val>
                                            <p:strVal val="#ppt_y+.1"/>
                                          </p:val>
                                        </p:tav>
                                        <p:tav tm="100000">
                                          <p:val>
                                            <p:strVal val="#ppt_y"/>
                                          </p:val>
                                        </p:tav>
                                      </p:tavLst>
                                    </p:anim>
                                  </p:childTnLst>
                                </p:cTn>
                              </p:par>
                              <p:par>
                                <p:cTn id="54" presetID="42" presetClass="entr" presetSubtype="0" fill="hold" grpId="4" nodeType="with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fade">
                                      <p:cBhvr>
                                        <p:cTn id="56" dur="1000"/>
                                        <p:tgtEl>
                                          <p:spTgt spid="13"/>
                                        </p:tgtEl>
                                      </p:cBhvr>
                                    </p:animEffect>
                                    <p:anim calcmode="lin" valueType="num">
                                      <p:cBhvr>
                                        <p:cTn id="57" dur="1000" fill="hold"/>
                                        <p:tgtEl>
                                          <p:spTgt spid="13"/>
                                        </p:tgtEl>
                                        <p:attrNameLst>
                                          <p:attrName>ppt_x</p:attrName>
                                        </p:attrNameLst>
                                      </p:cBhvr>
                                      <p:tavLst>
                                        <p:tav tm="0">
                                          <p:val>
                                            <p:strVal val="#ppt_x"/>
                                          </p:val>
                                        </p:tav>
                                        <p:tav tm="100000">
                                          <p:val>
                                            <p:strVal val="#ppt_x"/>
                                          </p:val>
                                        </p:tav>
                                      </p:tavLst>
                                    </p:anim>
                                    <p:anim calcmode="lin" valueType="num">
                                      <p:cBhvr>
                                        <p:cTn id="5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9" fill="hold" nodeType="clickPar">
                      <p:stCondLst>
                        <p:cond delay="indefinite"/>
                      </p:stCondLst>
                      <p:childTnLst>
                        <p:par>
                          <p:cTn id="60" fill="hold" nodeType="afterGroup">
                            <p:stCondLst>
                              <p:cond delay="0"/>
                            </p:stCondLst>
                            <p:childTnLst>
                              <p:par>
                                <p:cTn id="61" presetID="42" presetClass="entr" presetSubtype="0" fill="hold" grpId="11"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1000"/>
                                        <p:tgtEl>
                                          <p:spTgt spid="20"/>
                                        </p:tgtEl>
                                      </p:cBhvr>
                                    </p:animEffect>
                                    <p:anim calcmode="lin" valueType="num">
                                      <p:cBhvr>
                                        <p:cTn id="64" dur="1000" fill="hold"/>
                                        <p:tgtEl>
                                          <p:spTgt spid="20"/>
                                        </p:tgtEl>
                                        <p:attrNameLst>
                                          <p:attrName>ppt_x</p:attrName>
                                        </p:attrNameLst>
                                      </p:cBhvr>
                                      <p:tavLst>
                                        <p:tav tm="0">
                                          <p:val>
                                            <p:strVal val="#ppt_x"/>
                                          </p:val>
                                        </p:tav>
                                        <p:tav tm="100000">
                                          <p:val>
                                            <p:strVal val="#ppt_x"/>
                                          </p:val>
                                        </p:tav>
                                      </p:tavLst>
                                    </p:anim>
                                    <p:anim calcmode="lin" valueType="num">
                                      <p:cBhvr>
                                        <p:cTn id="65" dur="1000" fill="hold"/>
                                        <p:tgtEl>
                                          <p:spTgt spid="20"/>
                                        </p:tgtEl>
                                        <p:attrNameLst>
                                          <p:attrName>ppt_y</p:attrName>
                                        </p:attrNameLst>
                                      </p:cBhvr>
                                      <p:tavLst>
                                        <p:tav tm="0">
                                          <p:val>
                                            <p:strVal val="#ppt_y+.1"/>
                                          </p:val>
                                        </p:tav>
                                        <p:tav tm="100000">
                                          <p:val>
                                            <p:strVal val="#ppt_y"/>
                                          </p:val>
                                        </p:tav>
                                      </p:tavLst>
                                    </p:anim>
                                  </p:childTnLst>
                                </p:cTn>
                              </p:par>
                              <p:par>
                                <p:cTn id="66" presetID="42" presetClass="entr" presetSubtype="0" fill="hold" grpId="7" nodeType="with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fade">
                                      <p:cBhvr>
                                        <p:cTn id="68" dur="1000"/>
                                        <p:tgtEl>
                                          <p:spTgt spid="17"/>
                                        </p:tgtEl>
                                      </p:cBhvr>
                                    </p:animEffect>
                                    <p:anim calcmode="lin" valueType="num">
                                      <p:cBhvr>
                                        <p:cTn id="69" dur="1000" fill="hold"/>
                                        <p:tgtEl>
                                          <p:spTgt spid="17"/>
                                        </p:tgtEl>
                                        <p:attrNameLst>
                                          <p:attrName>ppt_x</p:attrName>
                                        </p:attrNameLst>
                                      </p:cBhvr>
                                      <p:tavLst>
                                        <p:tav tm="0">
                                          <p:val>
                                            <p:strVal val="#ppt_x"/>
                                          </p:val>
                                        </p:tav>
                                        <p:tav tm="100000">
                                          <p:val>
                                            <p:strVal val="#ppt_x"/>
                                          </p:val>
                                        </p:tav>
                                      </p:tavLst>
                                    </p:anim>
                                    <p:anim calcmode="lin" valueType="num">
                                      <p:cBhvr>
                                        <p:cTn id="70" dur="1000" fill="hold"/>
                                        <p:tgtEl>
                                          <p:spTgt spid="17"/>
                                        </p:tgtEl>
                                        <p:attrNameLst>
                                          <p:attrName>ppt_y</p:attrName>
                                        </p:attrNameLst>
                                      </p:cBhvr>
                                      <p:tavLst>
                                        <p:tav tm="0">
                                          <p:val>
                                            <p:strVal val="#ppt_y+.1"/>
                                          </p:val>
                                        </p:tav>
                                        <p:tav tm="100000">
                                          <p:val>
                                            <p:strVal val="#ppt_y"/>
                                          </p:val>
                                        </p:tav>
                                      </p:tavLst>
                                    </p:anim>
                                  </p:childTnLst>
                                </p:cTn>
                              </p:par>
                              <p:par>
                                <p:cTn id="71" presetID="42" presetClass="entr" presetSubtype="0" fill="hold" grpId="6"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1000"/>
                                        <p:tgtEl>
                                          <p:spTgt spid="16"/>
                                        </p:tgtEl>
                                      </p:cBhvr>
                                    </p:animEffect>
                                    <p:anim calcmode="lin" valueType="num">
                                      <p:cBhvr>
                                        <p:cTn id="74" dur="1000" fill="hold"/>
                                        <p:tgtEl>
                                          <p:spTgt spid="16"/>
                                        </p:tgtEl>
                                        <p:attrNameLst>
                                          <p:attrName>ppt_x</p:attrName>
                                        </p:attrNameLst>
                                      </p:cBhvr>
                                      <p:tavLst>
                                        <p:tav tm="0">
                                          <p:val>
                                            <p:strVal val="#ppt_x"/>
                                          </p:val>
                                        </p:tav>
                                        <p:tav tm="100000">
                                          <p:val>
                                            <p:strVal val="#ppt_x"/>
                                          </p:val>
                                        </p:tav>
                                      </p:tavLst>
                                    </p:anim>
                                    <p:anim calcmode="lin" valueType="num">
                                      <p:cBhvr>
                                        <p:cTn id="7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1"/>
      <p:bldP spid="11" grpId="2"/>
      <p:bldP spid="12" grpId="3"/>
      <p:bldP spid="13" grpId="4"/>
      <p:bldP spid="15" grpId="5"/>
      <p:bldP spid="16" grpId="6"/>
      <p:bldP spid="17" grpId="7"/>
      <p:bldP spid="3" grpId="8"/>
      <p:bldP spid="18" grpId="9"/>
      <p:bldP spid="19" grpId="10"/>
      <p:bldP spid="20" grpId="11"/>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三、新中国成立以来的重要改革</a:t>
            </a:r>
            <a:endParaRPr lang="zh-CN" altLang="en-US"/>
          </a:p>
        </p:txBody>
      </p:sp>
      <p:pic>
        <p:nvPicPr>
          <p:cNvPr id="4" name="图片 27" descr="3646_G_1473061389892.pn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565974" y="913650"/>
            <a:ext cx="1308660" cy="1445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1479792" y="1509970"/>
            <a:ext cx="9339444" cy="830997"/>
          </a:xfrm>
          <a:prstGeom prst="rect">
            <a:avLst/>
          </a:prstGeom>
          <a:noFill/>
        </p:spPr>
        <p:txBody>
          <a:bodyPr wrap="square" rtlCol="0">
            <a:spAutoFit/>
          </a:bodyPr>
          <a:lstStyle/>
          <a:p>
            <a:r>
              <a:rPr lang="en-US" altLang="zh-CN" sz="2400" smtClean="0">
                <a:latin typeface="黑体" panose="02010609060101010101" pitchFamily="49" charset="-122"/>
                <a:ea typeface="黑体" panose="02010609060101010101" pitchFamily="49" charset="-122"/>
              </a:rPr>
              <a:t>【</a:t>
            </a:r>
            <a:r>
              <a:rPr lang="zh-CN" altLang="en-US" sz="2400" smtClean="0">
                <a:latin typeface="黑体" panose="02010609060101010101" pitchFamily="49" charset="-122"/>
                <a:ea typeface="黑体" panose="02010609060101010101" pitchFamily="49" charset="-122"/>
              </a:rPr>
              <a:t>想一想</a:t>
            </a:r>
            <a:r>
              <a:rPr lang="en-US" altLang="zh-CN" sz="2400" smtClean="0">
                <a:latin typeface="黑体" panose="02010609060101010101" pitchFamily="49" charset="-122"/>
                <a:ea typeface="黑体" panose="02010609060101010101" pitchFamily="49" charset="-122"/>
              </a:rPr>
              <a:t>】40</a:t>
            </a:r>
            <a:r>
              <a:rPr lang="zh-CN" altLang="en-US" sz="2400" smtClean="0">
                <a:latin typeface="黑体" panose="02010609060101010101" pitchFamily="49" charset="-122"/>
                <a:ea typeface="黑体" panose="02010609060101010101" pitchFamily="49" charset="-122"/>
              </a:rPr>
              <a:t>多年来，改革开放取得了哪些伟大成就？它为中国社会主义现代化建设积累了哪些宝贵经验？</a:t>
            </a:r>
            <a:endParaRPr lang="zh-CN" altLang="en-US" sz="2400">
              <a:latin typeface="黑体" panose="02010609060101010101" pitchFamily="49" charset="-122"/>
              <a:ea typeface="黑体" panose="02010609060101010101" pitchFamily="49" charset="-122"/>
            </a:endParaRPr>
          </a:p>
        </p:txBody>
      </p:sp>
      <p:sp>
        <p:nvSpPr>
          <p:cNvPr id="6" name="文本框 5"/>
          <p:cNvSpPr txBox="1"/>
          <p:nvPr/>
        </p:nvSpPr>
        <p:spPr>
          <a:xfrm>
            <a:off x="963260" y="2449649"/>
            <a:ext cx="4062450" cy="3416320"/>
          </a:xfrm>
          <a:prstGeom prst="rect">
            <a:avLst/>
          </a:prstGeom>
          <a:noFill/>
        </p:spPr>
        <p:txBody>
          <a:bodyPr wrap="square" rtlCol="0">
            <a:spAutoFit/>
          </a:bodyPr>
          <a:lstStyle/>
          <a:p>
            <a:pPr>
              <a:lnSpc>
                <a:spcPct val="150000"/>
              </a:lnSpc>
            </a:pPr>
            <a:r>
              <a:rPr lang="zh-CN" altLang="en-US" sz="2400" smtClean="0">
                <a:solidFill>
                  <a:srgbClr val="FF0000"/>
                </a:solidFill>
                <a:latin typeface="黑体" panose="02010609060101010101" pitchFamily="49" charset="-122"/>
                <a:ea typeface="黑体" panose="02010609060101010101" pitchFamily="49" charset="-122"/>
              </a:rPr>
              <a:t>中国</a:t>
            </a:r>
            <a:r>
              <a:rPr lang="en-US" altLang="zh-CN" sz="2400" smtClean="0">
                <a:solidFill>
                  <a:srgbClr val="FF0000"/>
                </a:solidFill>
                <a:latin typeface="黑体" panose="02010609060101010101" pitchFamily="49" charset="-122"/>
                <a:ea typeface="黑体" panose="02010609060101010101" pitchFamily="49" charset="-122"/>
              </a:rPr>
              <a:t>GDP</a:t>
            </a:r>
            <a:r>
              <a:rPr lang="zh-CN" altLang="en-US" sz="2400" smtClean="0">
                <a:solidFill>
                  <a:srgbClr val="FF0000"/>
                </a:solidFill>
                <a:latin typeface="黑体" panose="02010609060101010101" pitchFamily="49" charset="-122"/>
                <a:ea typeface="黑体" panose="02010609060101010101" pitchFamily="49" charset="-122"/>
              </a:rPr>
              <a:t>总量位居世界第二</a:t>
            </a:r>
            <a:endParaRPr lang="en-US" altLang="zh-CN" sz="2400" smtClean="0">
              <a:solidFill>
                <a:srgbClr val="FF0000"/>
              </a:solidFill>
              <a:latin typeface="黑体" panose="02010609060101010101" pitchFamily="49" charset="-122"/>
              <a:ea typeface="黑体" panose="02010609060101010101" pitchFamily="49" charset="-122"/>
            </a:endParaRPr>
          </a:p>
          <a:p>
            <a:pPr>
              <a:lnSpc>
                <a:spcPct val="150000"/>
              </a:lnSpc>
            </a:pPr>
            <a:r>
              <a:rPr lang="zh-CN" altLang="en-US" sz="2400">
                <a:solidFill>
                  <a:srgbClr val="FF0000"/>
                </a:solidFill>
                <a:latin typeface="黑体" panose="02010609060101010101" pitchFamily="49" charset="-122"/>
                <a:ea typeface="黑体" panose="02010609060101010101" pitchFamily="49" charset="-122"/>
              </a:rPr>
              <a:t>中国</a:t>
            </a:r>
            <a:r>
              <a:rPr lang="zh-CN" altLang="en-US" sz="2400" smtClean="0">
                <a:solidFill>
                  <a:srgbClr val="FF0000"/>
                </a:solidFill>
                <a:latin typeface="黑体" panose="02010609060101010101" pitchFamily="49" charset="-122"/>
                <a:ea typeface="黑体" panose="02010609060101010101" pitchFamily="49" charset="-122"/>
              </a:rPr>
              <a:t>加入世界贸易组织</a:t>
            </a:r>
            <a:endParaRPr lang="en-US" altLang="zh-CN" sz="2400" smtClean="0">
              <a:solidFill>
                <a:srgbClr val="FF0000"/>
              </a:solidFill>
              <a:latin typeface="黑体" panose="02010609060101010101" pitchFamily="49" charset="-122"/>
              <a:ea typeface="黑体" panose="02010609060101010101" pitchFamily="49" charset="-122"/>
            </a:endParaRPr>
          </a:p>
          <a:p>
            <a:pPr>
              <a:lnSpc>
                <a:spcPct val="150000"/>
              </a:lnSpc>
            </a:pPr>
            <a:r>
              <a:rPr lang="zh-CN" altLang="en-US" sz="2400">
                <a:solidFill>
                  <a:srgbClr val="FF0000"/>
                </a:solidFill>
                <a:latin typeface="黑体" panose="02010609060101010101" pitchFamily="49" charset="-122"/>
                <a:ea typeface="黑体" panose="02010609060101010101" pitchFamily="49" charset="-122"/>
              </a:rPr>
              <a:t>中国</a:t>
            </a:r>
            <a:r>
              <a:rPr lang="zh-CN" altLang="en-US" sz="2400" smtClean="0">
                <a:solidFill>
                  <a:srgbClr val="FF0000"/>
                </a:solidFill>
                <a:latin typeface="黑体" panose="02010609060101010101" pitchFamily="49" charset="-122"/>
                <a:ea typeface="黑体" panose="02010609060101010101" pitchFamily="49" charset="-122"/>
              </a:rPr>
              <a:t>提出“一带一路”倡议</a:t>
            </a:r>
            <a:endParaRPr lang="en-US" altLang="zh-CN" sz="2400" smtClean="0">
              <a:solidFill>
                <a:srgbClr val="FF0000"/>
              </a:solidFill>
              <a:latin typeface="黑体" panose="02010609060101010101" pitchFamily="49" charset="-122"/>
              <a:ea typeface="黑体" panose="02010609060101010101" pitchFamily="49" charset="-122"/>
            </a:endParaRPr>
          </a:p>
          <a:p>
            <a:pPr>
              <a:lnSpc>
                <a:spcPct val="150000"/>
              </a:lnSpc>
            </a:pPr>
            <a:r>
              <a:rPr lang="zh-CN" altLang="en-US" sz="2400" smtClean="0">
                <a:solidFill>
                  <a:srgbClr val="FF0000"/>
                </a:solidFill>
                <a:latin typeface="黑体" panose="02010609060101010101" pitchFamily="49" charset="-122"/>
                <a:ea typeface="黑体" panose="02010609060101010101" pitchFamily="49" charset="-122"/>
              </a:rPr>
              <a:t>“北斗”全球卫星导航系统</a:t>
            </a:r>
            <a:endParaRPr lang="en-US" altLang="zh-CN" sz="2400" smtClean="0">
              <a:solidFill>
                <a:srgbClr val="FF0000"/>
              </a:solidFill>
              <a:latin typeface="黑体" panose="02010609060101010101" pitchFamily="49" charset="-122"/>
              <a:ea typeface="黑体" panose="02010609060101010101" pitchFamily="49" charset="-122"/>
            </a:endParaRPr>
          </a:p>
          <a:p>
            <a:pPr>
              <a:lnSpc>
                <a:spcPct val="150000"/>
              </a:lnSpc>
            </a:pPr>
            <a:r>
              <a:rPr lang="zh-CN" altLang="en-US" sz="2400" smtClean="0">
                <a:solidFill>
                  <a:srgbClr val="FF0000"/>
                </a:solidFill>
                <a:latin typeface="黑体" panose="02010609060101010101" pitchFamily="49" charset="-122"/>
                <a:ea typeface="黑体" panose="02010609060101010101" pitchFamily="49" charset="-122"/>
              </a:rPr>
              <a:t>“辽宁号”“山东号”航母</a:t>
            </a:r>
            <a:endParaRPr lang="en-US" altLang="zh-CN" sz="2400" smtClean="0">
              <a:solidFill>
                <a:srgbClr val="FF0000"/>
              </a:solidFill>
              <a:latin typeface="黑体" panose="02010609060101010101" pitchFamily="49" charset="-122"/>
              <a:ea typeface="黑体" panose="02010609060101010101" pitchFamily="49" charset="-122"/>
            </a:endParaRPr>
          </a:p>
          <a:p>
            <a:pPr algn="ctr">
              <a:lnSpc>
                <a:spcPct val="150000"/>
              </a:lnSpc>
            </a:pPr>
            <a:r>
              <a:rPr lang="en-US" altLang="zh-CN" sz="2400" smtClean="0">
                <a:solidFill>
                  <a:srgbClr val="FF0000"/>
                </a:solidFill>
                <a:latin typeface="黑体" panose="02010609060101010101" pitchFamily="49" charset="-122"/>
                <a:ea typeface="黑体" panose="02010609060101010101" pitchFamily="49" charset="-122"/>
              </a:rPr>
              <a:t>……</a:t>
            </a:r>
          </a:p>
        </p:txBody>
      </p:sp>
      <p:sp>
        <p:nvSpPr>
          <p:cNvPr id="7" name="文本框 6"/>
          <p:cNvSpPr txBox="1"/>
          <p:nvPr/>
        </p:nvSpPr>
        <p:spPr>
          <a:xfrm>
            <a:off x="5563182" y="2526431"/>
            <a:ext cx="5702784" cy="3046988"/>
          </a:xfrm>
          <a:prstGeom prst="rect">
            <a:avLst/>
          </a:prstGeom>
          <a:noFill/>
        </p:spPr>
        <p:txBody>
          <a:bodyPr wrap="square" rtlCol="0">
            <a:spAutoFit/>
          </a:bodyPr>
          <a:lstStyle/>
          <a:p>
            <a:pPr marL="457200" indent="-457200">
              <a:buFont typeface="+mj-ea"/>
              <a:buAutoNum type="circleNumDbPlain"/>
            </a:pPr>
            <a:r>
              <a:rPr lang="zh-CN" altLang="en-US" sz="2400" smtClean="0">
                <a:solidFill>
                  <a:srgbClr val="FF0000"/>
                </a:solidFill>
                <a:latin typeface="黑体" panose="02010609060101010101" pitchFamily="49" charset="-122"/>
                <a:ea typeface="黑体" panose="02010609060101010101" pitchFamily="49" charset="-122"/>
              </a:rPr>
              <a:t>坚持中国特色社会主义</a:t>
            </a:r>
            <a:endParaRPr lang="en-US" altLang="zh-CN" sz="2400" smtClean="0">
              <a:solidFill>
                <a:srgbClr val="FF0000"/>
              </a:solidFill>
              <a:latin typeface="黑体" panose="02010609060101010101" pitchFamily="49" charset="-122"/>
              <a:ea typeface="黑体" panose="02010609060101010101" pitchFamily="49" charset="-122"/>
            </a:endParaRPr>
          </a:p>
          <a:p>
            <a:pPr marL="457200" indent="-457200">
              <a:buFont typeface="+mj-ea"/>
              <a:buAutoNum type="circleNumDbPlain"/>
            </a:pPr>
            <a:r>
              <a:rPr lang="zh-CN" altLang="en-US" sz="2400" smtClean="0">
                <a:solidFill>
                  <a:srgbClr val="FF0000"/>
                </a:solidFill>
                <a:latin typeface="黑体" panose="02010609060101010101" pitchFamily="49" charset="-122"/>
                <a:ea typeface="黑体" panose="02010609060101010101" pitchFamily="49" charset="-122"/>
              </a:rPr>
              <a:t>推进马克思主义中国化</a:t>
            </a:r>
            <a:endParaRPr lang="en-US" altLang="zh-CN" sz="2400" smtClean="0">
              <a:solidFill>
                <a:srgbClr val="FF0000"/>
              </a:solidFill>
              <a:latin typeface="黑体" panose="02010609060101010101" pitchFamily="49" charset="-122"/>
              <a:ea typeface="黑体" panose="02010609060101010101" pitchFamily="49" charset="-122"/>
            </a:endParaRPr>
          </a:p>
          <a:p>
            <a:pPr marL="457200" indent="-457200">
              <a:buFont typeface="+mj-ea"/>
              <a:buAutoNum type="circleNumDbPlain"/>
            </a:pPr>
            <a:r>
              <a:rPr lang="zh-CN" altLang="en-US" sz="2400" smtClean="0">
                <a:solidFill>
                  <a:srgbClr val="FF0000"/>
                </a:solidFill>
                <a:latin typeface="黑体" panose="02010609060101010101" pitchFamily="49" charset="-122"/>
                <a:ea typeface="黑体" panose="02010609060101010101" pitchFamily="49" charset="-122"/>
              </a:rPr>
              <a:t>坚持党的领导</a:t>
            </a:r>
            <a:endParaRPr lang="en-US" altLang="zh-CN" sz="2400" smtClean="0">
              <a:solidFill>
                <a:srgbClr val="FF0000"/>
              </a:solidFill>
              <a:latin typeface="黑体" panose="02010609060101010101" pitchFamily="49" charset="-122"/>
              <a:ea typeface="黑体" panose="02010609060101010101" pitchFamily="49" charset="-122"/>
            </a:endParaRPr>
          </a:p>
          <a:p>
            <a:pPr marL="457200" indent="-457200">
              <a:buFont typeface="+mj-ea"/>
              <a:buAutoNum type="circleNumDbPlain"/>
            </a:pPr>
            <a:r>
              <a:rPr lang="zh-CN" altLang="en-US" sz="2400">
                <a:solidFill>
                  <a:srgbClr val="FF0000"/>
                </a:solidFill>
                <a:latin typeface="黑体" panose="02010609060101010101" pitchFamily="49" charset="-122"/>
                <a:ea typeface="黑体" panose="02010609060101010101" pitchFamily="49" charset="-122"/>
              </a:rPr>
              <a:t>以</a:t>
            </a:r>
            <a:r>
              <a:rPr lang="zh-CN" altLang="en-US" sz="2400" smtClean="0">
                <a:solidFill>
                  <a:srgbClr val="FF0000"/>
                </a:solidFill>
                <a:latin typeface="黑体" panose="02010609060101010101" pitchFamily="49" charset="-122"/>
                <a:ea typeface="黑体" panose="02010609060101010101" pitchFamily="49" charset="-122"/>
              </a:rPr>
              <a:t>人民为中心</a:t>
            </a:r>
            <a:endParaRPr lang="en-US" altLang="zh-CN" sz="2400" smtClean="0">
              <a:solidFill>
                <a:srgbClr val="FF0000"/>
              </a:solidFill>
              <a:latin typeface="黑体" panose="02010609060101010101" pitchFamily="49" charset="-122"/>
              <a:ea typeface="黑体" panose="02010609060101010101" pitchFamily="49" charset="-122"/>
            </a:endParaRPr>
          </a:p>
          <a:p>
            <a:pPr marL="457200" indent="-457200">
              <a:buFont typeface="+mj-ea"/>
              <a:buAutoNum type="circleNumDbPlain"/>
            </a:pPr>
            <a:r>
              <a:rPr lang="zh-CN" altLang="en-US" sz="2400">
                <a:solidFill>
                  <a:srgbClr val="FF0000"/>
                </a:solidFill>
                <a:latin typeface="黑体" panose="02010609060101010101" pitchFamily="49" charset="-122"/>
                <a:ea typeface="黑体" panose="02010609060101010101" pitchFamily="49" charset="-122"/>
              </a:rPr>
              <a:t>解放思想、实事求是、与时俱进、求真</a:t>
            </a:r>
            <a:r>
              <a:rPr lang="zh-CN" altLang="en-US" sz="2400" smtClean="0">
                <a:solidFill>
                  <a:srgbClr val="FF0000"/>
                </a:solidFill>
                <a:latin typeface="黑体" panose="02010609060101010101" pitchFamily="49" charset="-122"/>
                <a:ea typeface="黑体" panose="02010609060101010101" pitchFamily="49" charset="-122"/>
              </a:rPr>
              <a:t>务实</a:t>
            </a:r>
            <a:endParaRPr lang="en-US" altLang="zh-CN" sz="2400" smtClean="0">
              <a:solidFill>
                <a:srgbClr val="FF0000"/>
              </a:solidFill>
              <a:latin typeface="黑体" panose="02010609060101010101" pitchFamily="49" charset="-122"/>
              <a:ea typeface="黑体" panose="02010609060101010101" pitchFamily="49" charset="-122"/>
            </a:endParaRPr>
          </a:p>
          <a:p>
            <a:pPr marL="457200" indent="-457200">
              <a:buFont typeface="+mj-ea"/>
              <a:buAutoNum type="circleNumDbPlain"/>
            </a:pPr>
            <a:r>
              <a:rPr lang="zh-CN" altLang="en-US" sz="2400">
                <a:solidFill>
                  <a:srgbClr val="FF0000"/>
                </a:solidFill>
                <a:latin typeface="黑体" panose="02010609060101010101" pitchFamily="49" charset="-122"/>
                <a:ea typeface="黑体" panose="02010609060101010101" pitchFamily="49" charset="-122"/>
              </a:rPr>
              <a:t>正确处理</a:t>
            </a:r>
            <a:r>
              <a:rPr lang="zh-CN" altLang="en-US" sz="2400" smtClean="0">
                <a:solidFill>
                  <a:srgbClr val="FF0000"/>
                </a:solidFill>
                <a:latin typeface="黑体" panose="02010609060101010101" pitchFamily="49" charset="-122"/>
                <a:ea typeface="黑体" panose="02010609060101010101" pitchFamily="49" charset="-122"/>
              </a:rPr>
              <a:t>好改革、发展、稳定之间的关系</a:t>
            </a:r>
            <a:endParaRPr lang="zh-CN" altLang="en-US" sz="240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10" presetClass="entr" presetSubtype="0" fill="hold" grpId="1"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1"/>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三、新中国成立以来的重要改革</a:t>
            </a:r>
            <a:endParaRPr lang="zh-CN" altLang="en-US"/>
          </a:p>
        </p:txBody>
      </p:sp>
      <p:pic>
        <p:nvPicPr>
          <p:cNvPr id="4" name="图片 4"/>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714301" y="760139"/>
            <a:ext cx="1130009" cy="109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p:nvPr/>
        </p:nvSpPr>
        <p:spPr>
          <a:xfrm>
            <a:off x="1512755" y="1284353"/>
            <a:ext cx="6142534" cy="461665"/>
          </a:xfrm>
          <a:prstGeom prst="rect">
            <a:avLst/>
          </a:prstGeom>
          <a:noFill/>
        </p:spPr>
        <p:txBody>
          <a:bodyPr wrap="square" rtlCol="0">
            <a:spAutoFit/>
          </a:bodyPr>
          <a:lstStyle/>
          <a:p>
            <a:r>
              <a:rPr lang="en-US" altLang="zh-CN" sz="2400" smtClean="0">
                <a:latin typeface="黑体" panose="02010609060101010101" pitchFamily="49" charset="-122"/>
                <a:ea typeface="黑体" panose="02010609060101010101" pitchFamily="49" charset="-122"/>
              </a:rPr>
              <a:t>【</a:t>
            </a:r>
            <a:r>
              <a:rPr lang="zh-CN" altLang="en-US" sz="2400" smtClean="0">
                <a:latin typeface="黑体" panose="02010609060101010101" pitchFamily="49" charset="-122"/>
                <a:ea typeface="黑体" panose="02010609060101010101" pitchFamily="49" charset="-122"/>
              </a:rPr>
              <a:t>综合探究</a:t>
            </a:r>
            <a:r>
              <a:rPr lang="en-US" altLang="zh-CN" sz="2400" smtClean="0">
                <a:latin typeface="黑体" panose="02010609060101010101" pitchFamily="49" charset="-122"/>
                <a:ea typeface="黑体" panose="02010609060101010101" pitchFamily="49" charset="-122"/>
              </a:rPr>
              <a:t>·</a:t>
            </a:r>
            <a:r>
              <a:rPr lang="zh-CN" altLang="en-US" sz="2400" smtClean="0">
                <a:latin typeface="黑体" panose="02010609060101010101" pitchFamily="49" charset="-122"/>
                <a:ea typeface="黑体" panose="02010609060101010101" pitchFamily="49" charset="-122"/>
              </a:rPr>
              <a:t>四</a:t>
            </a:r>
            <a:r>
              <a:rPr lang="en-US" altLang="zh-CN" sz="2400" smtClean="0">
                <a:latin typeface="黑体" panose="02010609060101010101" pitchFamily="49" charset="-122"/>
                <a:ea typeface="黑体" panose="02010609060101010101" pitchFamily="49" charset="-122"/>
              </a:rPr>
              <a:t>】</a:t>
            </a:r>
            <a:r>
              <a:rPr lang="zh-CN" altLang="en-US" sz="2400" smtClean="0">
                <a:latin typeface="黑体" panose="02010609060101010101" pitchFamily="49" charset="-122"/>
                <a:ea typeface="黑体" panose="02010609060101010101" pitchFamily="49" charset="-122"/>
              </a:rPr>
              <a:t>谈谈你对这段话的理解</a:t>
            </a:r>
            <a:endParaRPr lang="zh-CN" altLang="en-US" sz="2400">
              <a:latin typeface="黑体" panose="02010609060101010101" pitchFamily="49" charset="-122"/>
              <a:ea typeface="黑体" panose="02010609060101010101" pitchFamily="49" charset="-122"/>
            </a:endParaRPr>
          </a:p>
        </p:txBody>
      </p:sp>
      <p:grpSp>
        <p:nvGrpSpPr>
          <p:cNvPr id="8" name="组合 7"/>
          <p:cNvGrpSpPr/>
          <p:nvPr/>
        </p:nvGrpSpPr>
        <p:grpSpPr>
          <a:xfrm>
            <a:off x="1332001" y="1948625"/>
            <a:ext cx="9687997" cy="2827043"/>
            <a:chOff x="1696177" y="1537242"/>
            <a:chExt cx="9053258" cy="2336743"/>
          </a:xfrm>
        </p:grpSpPr>
        <p:sp>
          <p:nvSpPr>
            <p:cNvPr id="6" name="文本框 5"/>
            <p:cNvSpPr txBox="1"/>
            <p:nvPr/>
          </p:nvSpPr>
          <p:spPr>
            <a:xfrm>
              <a:off x="1696177" y="1583902"/>
              <a:ext cx="9053258" cy="2274319"/>
            </a:xfrm>
            <a:prstGeom prst="rect">
              <a:avLst/>
            </a:prstGeom>
            <a:noFill/>
          </p:spPr>
          <p:txBody>
            <a:bodyPr wrap="square" rtlCol="0">
              <a:spAutoFit/>
            </a:bodyPr>
            <a:lstStyle/>
            <a:p>
              <a:pPr indent="457200">
                <a:lnSpc>
                  <a:spcPct val="120000"/>
                </a:lnSpc>
              </a:pPr>
              <a:r>
                <a:rPr lang="zh-CN" altLang="en-US" sz="2400" smtClean="0">
                  <a:latin typeface="楷体" panose="02010609060101010101" pitchFamily="49" charset="-122"/>
                  <a:ea typeface="楷体" panose="02010609060101010101" pitchFamily="49" charset="-122"/>
                </a:rPr>
                <a:t> 随着改革进入攻坚期和深水区，遇到的阻力越来越大，面对的暗礁、潜流、漩涡越来越多。发展中的问题和发展后的问题、一般矛盾和深层次矛盾交织叠加、错综复杂，容易的、皆大欢喜的改革已经完成了，好吃的肉都吃掉了，剩下的都是难啃的硬骨头。改革开放中的矛盾只能用改革开放的办法来解决。</a:t>
              </a:r>
              <a:endParaRPr lang="en-US" altLang="zh-CN" sz="2400" smtClean="0">
                <a:latin typeface="楷体" panose="02010609060101010101" pitchFamily="49" charset="-122"/>
                <a:ea typeface="楷体" panose="02010609060101010101" pitchFamily="49" charset="-122"/>
              </a:endParaRPr>
            </a:p>
            <a:p>
              <a:pPr indent="457200" algn="r">
                <a:lnSpc>
                  <a:spcPct val="120000"/>
                </a:lnSpc>
              </a:pP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中宣部</a:t>
              </a:r>
              <a:r>
                <a:rPr lang="en-US" altLang="zh-CN" sz="2400" smtClean="0">
                  <a:latin typeface="楷体" panose="02010609060101010101" pitchFamily="49" charset="-122"/>
                  <a:ea typeface="楷体" panose="02010609060101010101" pitchFamily="49" charset="-122"/>
                </a:rPr>
                <a:t>《</a:t>
              </a:r>
              <a:r>
                <a:rPr lang="zh-CN" altLang="en-US" sz="2400" smtClean="0">
                  <a:latin typeface="楷体" panose="02010609060101010101" pitchFamily="49" charset="-122"/>
                  <a:ea typeface="楷体" panose="02010609060101010101" pitchFamily="49" charset="-122"/>
                </a:rPr>
                <a:t>习近平新时代中国特色社会主义思想学习纲要</a:t>
              </a:r>
              <a:r>
                <a:rPr lang="en-US" altLang="zh-CN" sz="2400" smtClean="0">
                  <a:latin typeface="楷体" panose="02010609060101010101" pitchFamily="49" charset="-122"/>
                  <a:ea typeface="楷体" panose="02010609060101010101" pitchFamily="49" charset="-122"/>
                </a:rPr>
                <a:t>》</a:t>
              </a:r>
              <a:endParaRPr lang="zh-CN" altLang="en-US" sz="2400">
                <a:latin typeface="楷体" panose="02010609060101010101" pitchFamily="49" charset="-122"/>
                <a:ea typeface="楷体" panose="02010609060101010101" pitchFamily="49" charset="-122"/>
              </a:endParaRPr>
            </a:p>
          </p:txBody>
        </p:sp>
        <p:sp>
          <p:nvSpPr>
            <p:cNvPr id="7" name="圆角矩形 6"/>
            <p:cNvSpPr/>
            <p:nvPr/>
          </p:nvSpPr>
          <p:spPr>
            <a:xfrm>
              <a:off x="1696177" y="1537242"/>
              <a:ext cx="8990437" cy="2336743"/>
            </a:xfrm>
            <a:prstGeom prst="roundRect">
              <a:avLst/>
            </a:prstGeom>
            <a:no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文本框 8"/>
          <p:cNvSpPr txBox="1"/>
          <p:nvPr/>
        </p:nvSpPr>
        <p:spPr>
          <a:xfrm>
            <a:off x="1332001" y="4868505"/>
            <a:ext cx="10245315" cy="1363065"/>
          </a:xfrm>
          <a:prstGeom prst="rect">
            <a:avLst/>
          </a:prstGeom>
          <a:noFill/>
        </p:spPr>
        <p:txBody>
          <a:bodyPr wrap="square" rtlCol="0">
            <a:spAutoFit/>
          </a:bodyPr>
          <a:lstStyle/>
          <a:p>
            <a:pPr>
              <a:lnSpc>
                <a:spcPct val="120000"/>
              </a:lnSpc>
            </a:pPr>
            <a:r>
              <a:rPr lang="zh-CN" altLang="en-US" sz="2400" smtClean="0">
                <a:solidFill>
                  <a:srgbClr val="FF0000"/>
                </a:solidFill>
                <a:latin typeface="黑体" panose="02010609060101010101" pitchFamily="49" charset="-122"/>
                <a:ea typeface="黑体" panose="02010609060101010101" pitchFamily="49" charset="-122"/>
              </a:rPr>
              <a:t>要点：</a:t>
            </a:r>
            <a:endParaRPr lang="en-US" altLang="zh-CN" sz="2400" smtClean="0">
              <a:solidFill>
                <a:srgbClr val="FF0000"/>
              </a:solidFill>
              <a:latin typeface="黑体" panose="02010609060101010101" pitchFamily="49" charset="-122"/>
              <a:ea typeface="黑体" panose="02010609060101010101" pitchFamily="49" charset="-122"/>
            </a:endParaRPr>
          </a:p>
          <a:p>
            <a:pPr marL="342900" indent="-342900">
              <a:lnSpc>
                <a:spcPct val="120000"/>
              </a:lnSpc>
              <a:buFont typeface="+mj-ea"/>
              <a:buAutoNum type="circleNumDbPlain"/>
            </a:pPr>
            <a:r>
              <a:rPr lang="zh-CN" altLang="en-US" sz="2400">
                <a:solidFill>
                  <a:srgbClr val="FF0000"/>
                </a:solidFill>
                <a:latin typeface="黑体" panose="02010609060101010101" pitchFamily="49" charset="-122"/>
                <a:ea typeface="黑体" panose="02010609060101010101" pitchFamily="49" charset="-122"/>
              </a:rPr>
              <a:t>要坚定不移</a:t>
            </a:r>
            <a:r>
              <a:rPr lang="zh-CN" altLang="en-US" sz="2400" smtClean="0">
                <a:solidFill>
                  <a:srgbClr val="FF0000"/>
                </a:solidFill>
                <a:latin typeface="黑体" panose="02010609060101010101" pitchFamily="49" charset="-122"/>
                <a:ea typeface="黑体" panose="02010609060101010101" pitchFamily="49" charset="-122"/>
              </a:rPr>
              <a:t>的继续推进改革开放</a:t>
            </a:r>
            <a:endParaRPr lang="en-US" altLang="zh-CN" sz="2400" smtClean="0">
              <a:solidFill>
                <a:srgbClr val="FF0000"/>
              </a:solidFill>
              <a:latin typeface="黑体" panose="02010609060101010101" pitchFamily="49" charset="-122"/>
              <a:ea typeface="黑体" panose="02010609060101010101" pitchFamily="49" charset="-122"/>
            </a:endParaRPr>
          </a:p>
          <a:p>
            <a:pPr marL="342900" indent="-342900">
              <a:lnSpc>
                <a:spcPct val="120000"/>
              </a:lnSpc>
              <a:buFont typeface="+mj-ea"/>
              <a:buAutoNum type="circleNumDbPlain"/>
            </a:pPr>
            <a:r>
              <a:rPr lang="zh-CN" altLang="en-US" sz="2400" smtClean="0">
                <a:solidFill>
                  <a:srgbClr val="FF0000"/>
                </a:solidFill>
                <a:latin typeface="黑体" panose="02010609060101010101" pitchFamily="49" charset="-122"/>
                <a:ea typeface="黑体" panose="02010609060101010101" pitchFamily="49" charset="-122"/>
              </a:rPr>
              <a:t>要通过国家治理体系和治理能力现代化来达成全面深化改革开放的目标</a:t>
            </a:r>
            <a:endParaRPr lang="zh-CN" altLang="en-US" sz="240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课堂小结</a:t>
            </a:r>
            <a:endParaRPr lang="zh-CN" altLang="en-US"/>
          </a:p>
        </p:txBody>
      </p:sp>
      <p:sp>
        <p:nvSpPr>
          <p:cNvPr id="4" name="文本框 3"/>
          <p:cNvSpPr txBox="1"/>
          <p:nvPr/>
        </p:nvSpPr>
        <p:spPr>
          <a:xfrm>
            <a:off x="1601347" y="1815268"/>
            <a:ext cx="845982" cy="461665"/>
          </a:xfrm>
          <a:prstGeom prst="rect">
            <a:avLst/>
          </a:prstGeom>
          <a:noFill/>
          <a:ln>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古代</a:t>
            </a:r>
            <a:endParaRPr lang="zh-CN" altLang="en-US" sz="2400">
              <a:latin typeface="黑体" panose="02010609060101010101" pitchFamily="49" charset="-122"/>
              <a:ea typeface="黑体" panose="02010609060101010101" pitchFamily="49" charset="-122"/>
            </a:endParaRPr>
          </a:p>
        </p:txBody>
      </p:sp>
      <p:sp>
        <p:nvSpPr>
          <p:cNvPr id="5" name="文本框 4"/>
          <p:cNvSpPr txBox="1"/>
          <p:nvPr/>
        </p:nvSpPr>
        <p:spPr>
          <a:xfrm>
            <a:off x="1601348" y="3372888"/>
            <a:ext cx="845982" cy="461665"/>
          </a:xfrm>
          <a:prstGeom prst="rect">
            <a:avLst/>
          </a:prstGeom>
          <a:noFill/>
          <a:ln>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近代</a:t>
            </a:r>
            <a:endParaRPr lang="zh-CN" altLang="en-US" sz="2400">
              <a:latin typeface="黑体" panose="02010609060101010101" pitchFamily="49" charset="-122"/>
              <a:ea typeface="黑体" panose="02010609060101010101" pitchFamily="49" charset="-122"/>
            </a:endParaRPr>
          </a:p>
        </p:txBody>
      </p:sp>
      <p:sp>
        <p:nvSpPr>
          <p:cNvPr id="6" name="文本框 5"/>
          <p:cNvSpPr txBox="1"/>
          <p:nvPr/>
        </p:nvSpPr>
        <p:spPr>
          <a:xfrm>
            <a:off x="1630649" y="5256607"/>
            <a:ext cx="816680" cy="461665"/>
          </a:xfrm>
          <a:prstGeom prst="rect">
            <a:avLst/>
          </a:prstGeom>
          <a:noFill/>
          <a:ln>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当代</a:t>
            </a:r>
            <a:endParaRPr lang="zh-CN" altLang="en-US" sz="2400">
              <a:latin typeface="黑体" panose="02010609060101010101" pitchFamily="49" charset="-122"/>
              <a:ea typeface="黑体" panose="02010609060101010101" pitchFamily="49" charset="-122"/>
            </a:endParaRPr>
          </a:p>
        </p:txBody>
      </p:sp>
      <p:cxnSp>
        <p:nvCxnSpPr>
          <p:cNvPr id="8" name="直接箭头连接符 7"/>
          <p:cNvCxnSpPr/>
          <p:nvPr/>
        </p:nvCxnSpPr>
        <p:spPr>
          <a:xfrm flipH="1">
            <a:off x="1389050" y="886227"/>
            <a:ext cx="0" cy="5847294"/>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99646" y="1158705"/>
            <a:ext cx="677108" cy="5162255"/>
          </a:xfrm>
          <a:prstGeom prst="rect">
            <a:avLst/>
          </a:prstGeom>
          <a:noFill/>
          <a:ln>
            <a:solidFill>
              <a:schemeClr val="tx1"/>
            </a:solidFill>
          </a:ln>
        </p:spPr>
        <p:txBody>
          <a:bodyPr vert="eaVert" wrap="square" rtlCol="0">
            <a:spAutoFit/>
          </a:bodyPr>
          <a:lstStyle/>
          <a:p>
            <a:r>
              <a:rPr lang="zh-CN" altLang="en-US" sz="3200" smtClean="0">
                <a:latin typeface="黑体" panose="02010609060101010101" pitchFamily="49" charset="-122"/>
                <a:ea typeface="黑体" panose="02010609060101010101" pitchFamily="49" charset="-122"/>
              </a:rPr>
              <a:t>求新求变是中国的历史传统</a:t>
            </a:r>
            <a:endParaRPr lang="zh-CN" altLang="en-US" sz="3200">
              <a:latin typeface="黑体" pitchFamily="49" charset="-122"/>
              <a:ea typeface="黑体" pitchFamily="49" charset="-122"/>
            </a:endParaRPr>
          </a:p>
        </p:txBody>
      </p:sp>
      <p:sp>
        <p:nvSpPr>
          <p:cNvPr id="10" name="文本框 9"/>
          <p:cNvSpPr txBox="1"/>
          <p:nvPr/>
        </p:nvSpPr>
        <p:spPr>
          <a:xfrm>
            <a:off x="3046051" y="1535575"/>
            <a:ext cx="1429008" cy="461665"/>
          </a:xfrm>
          <a:prstGeom prst="rect">
            <a:avLst/>
          </a:prstGeom>
          <a:noFill/>
          <a:ln>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商鞅变法</a:t>
            </a:r>
            <a:endParaRPr lang="zh-CN" altLang="en-US" sz="2400">
              <a:latin typeface="黑体" panose="02010609060101010101" pitchFamily="49" charset="-122"/>
              <a:ea typeface="黑体" panose="02010609060101010101" pitchFamily="49" charset="-122"/>
            </a:endParaRPr>
          </a:p>
        </p:txBody>
      </p:sp>
      <p:sp>
        <p:nvSpPr>
          <p:cNvPr id="11" name="文本框 10"/>
          <p:cNvSpPr txBox="1"/>
          <p:nvPr/>
        </p:nvSpPr>
        <p:spPr>
          <a:xfrm>
            <a:off x="4708897" y="1535576"/>
            <a:ext cx="1779723" cy="461665"/>
          </a:xfrm>
          <a:prstGeom prst="rect">
            <a:avLst/>
          </a:prstGeom>
          <a:noFill/>
          <a:ln>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孝文帝改革</a:t>
            </a:r>
            <a:endParaRPr lang="zh-CN" altLang="en-US" sz="2400">
              <a:latin typeface="黑体" panose="02010609060101010101" pitchFamily="49" charset="-122"/>
              <a:ea typeface="黑体" panose="02010609060101010101" pitchFamily="49" charset="-122"/>
            </a:endParaRPr>
          </a:p>
        </p:txBody>
      </p:sp>
      <p:sp>
        <p:nvSpPr>
          <p:cNvPr id="12" name="文本框 11"/>
          <p:cNvSpPr txBox="1"/>
          <p:nvPr/>
        </p:nvSpPr>
        <p:spPr>
          <a:xfrm>
            <a:off x="6803796" y="1535575"/>
            <a:ext cx="1779939" cy="461665"/>
          </a:xfrm>
          <a:prstGeom prst="rect">
            <a:avLst/>
          </a:prstGeom>
          <a:noFill/>
          <a:ln>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王安石变法</a:t>
            </a:r>
            <a:endParaRPr lang="zh-CN" altLang="en-US" sz="2400">
              <a:latin typeface="黑体" panose="02010609060101010101" pitchFamily="49" charset="-122"/>
              <a:ea typeface="黑体" panose="02010609060101010101" pitchFamily="49" charset="-122"/>
            </a:endParaRPr>
          </a:p>
        </p:txBody>
      </p:sp>
      <p:sp>
        <p:nvSpPr>
          <p:cNvPr id="13" name="文本框 12"/>
          <p:cNvSpPr txBox="1"/>
          <p:nvPr/>
        </p:nvSpPr>
        <p:spPr>
          <a:xfrm>
            <a:off x="8868098" y="1535575"/>
            <a:ext cx="1710137" cy="461665"/>
          </a:xfrm>
          <a:prstGeom prst="rect">
            <a:avLst/>
          </a:prstGeom>
          <a:noFill/>
          <a:ln>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张居正改革</a:t>
            </a:r>
            <a:endParaRPr lang="zh-CN" altLang="en-US" sz="2400">
              <a:latin typeface="黑体" panose="02010609060101010101" pitchFamily="49" charset="-122"/>
              <a:ea typeface="黑体" panose="02010609060101010101" pitchFamily="49" charset="-122"/>
            </a:endParaRPr>
          </a:p>
        </p:txBody>
      </p:sp>
      <p:sp>
        <p:nvSpPr>
          <p:cNvPr id="14" name="文本框 13"/>
          <p:cNvSpPr txBox="1"/>
          <p:nvPr/>
        </p:nvSpPr>
        <p:spPr>
          <a:xfrm>
            <a:off x="3492780" y="3060060"/>
            <a:ext cx="1483881" cy="461665"/>
          </a:xfrm>
          <a:prstGeom prst="rect">
            <a:avLst/>
          </a:prstGeom>
          <a:noFill/>
          <a:ln>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戊戌变法</a:t>
            </a:r>
            <a:endParaRPr lang="zh-CN" altLang="en-US" sz="2400">
              <a:latin typeface="黑体" panose="02010609060101010101" pitchFamily="49" charset="-122"/>
              <a:ea typeface="黑体" panose="02010609060101010101" pitchFamily="49" charset="-122"/>
            </a:endParaRPr>
          </a:p>
        </p:txBody>
      </p:sp>
      <p:sp>
        <p:nvSpPr>
          <p:cNvPr id="15" name="文本框 14"/>
          <p:cNvSpPr txBox="1"/>
          <p:nvPr/>
        </p:nvSpPr>
        <p:spPr>
          <a:xfrm>
            <a:off x="5660121" y="3063295"/>
            <a:ext cx="1409989" cy="461665"/>
          </a:xfrm>
          <a:prstGeom prst="rect">
            <a:avLst/>
          </a:prstGeom>
          <a:noFill/>
          <a:ln>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清末新政</a:t>
            </a:r>
            <a:endParaRPr lang="zh-CN" altLang="en-US" sz="2400">
              <a:latin typeface="黑体" panose="02010609060101010101" pitchFamily="49" charset="-122"/>
              <a:ea typeface="黑体" panose="02010609060101010101" pitchFamily="49" charset="-122"/>
            </a:endParaRPr>
          </a:p>
        </p:txBody>
      </p:sp>
      <p:sp>
        <p:nvSpPr>
          <p:cNvPr id="16" name="文本框 15"/>
          <p:cNvSpPr txBox="1"/>
          <p:nvPr/>
        </p:nvSpPr>
        <p:spPr>
          <a:xfrm>
            <a:off x="5453812" y="4567210"/>
            <a:ext cx="2069616" cy="830997"/>
          </a:xfrm>
          <a:prstGeom prst="rect">
            <a:avLst/>
          </a:prstGeom>
          <a:noFill/>
          <a:ln>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社会主义建设</a:t>
            </a:r>
            <a:endParaRPr lang="en-US" altLang="zh-CN" sz="2400" smtClean="0">
              <a:latin typeface="黑体" panose="02010609060101010101" pitchFamily="49" charset="-122"/>
              <a:ea typeface="黑体" panose="02010609060101010101" pitchFamily="49" charset="-122"/>
            </a:endParaRPr>
          </a:p>
          <a:p>
            <a:r>
              <a:rPr lang="zh-CN" altLang="en-US" sz="2400" smtClean="0">
                <a:latin typeface="黑体" panose="02010609060101010101" pitchFamily="49" charset="-122"/>
                <a:ea typeface="黑体" panose="02010609060101010101" pitchFamily="49" charset="-122"/>
              </a:rPr>
              <a:t>曲折探索</a:t>
            </a:r>
            <a:endParaRPr lang="zh-CN" altLang="en-US" sz="2400">
              <a:latin typeface="黑体" panose="02010609060101010101" pitchFamily="49" charset="-122"/>
              <a:ea typeface="黑体" panose="02010609060101010101" pitchFamily="49" charset="-122"/>
            </a:endParaRPr>
          </a:p>
        </p:txBody>
      </p:sp>
      <p:sp>
        <p:nvSpPr>
          <p:cNvPr id="17" name="文本框 16"/>
          <p:cNvSpPr txBox="1"/>
          <p:nvPr/>
        </p:nvSpPr>
        <p:spPr>
          <a:xfrm>
            <a:off x="8025997" y="4751875"/>
            <a:ext cx="1416971" cy="461665"/>
          </a:xfrm>
          <a:prstGeom prst="rect">
            <a:avLst/>
          </a:prstGeom>
          <a:noFill/>
          <a:ln>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改革开放</a:t>
            </a:r>
            <a:endParaRPr lang="zh-CN" altLang="en-US" sz="2400">
              <a:latin typeface="黑体" panose="02010609060101010101" pitchFamily="49" charset="-122"/>
              <a:ea typeface="黑体" panose="02010609060101010101" pitchFamily="49" charset="-122"/>
            </a:endParaRPr>
          </a:p>
        </p:txBody>
      </p:sp>
      <p:sp>
        <p:nvSpPr>
          <p:cNvPr id="18" name="文本框 17"/>
          <p:cNvSpPr txBox="1"/>
          <p:nvPr/>
        </p:nvSpPr>
        <p:spPr>
          <a:xfrm>
            <a:off x="2949425" y="4567210"/>
            <a:ext cx="2012174" cy="830997"/>
          </a:xfrm>
          <a:prstGeom prst="rect">
            <a:avLst/>
          </a:prstGeom>
          <a:noFill/>
          <a:ln>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社会主义基本</a:t>
            </a:r>
            <a:endParaRPr lang="en-US" altLang="zh-CN" sz="2400" smtClean="0">
              <a:latin typeface="黑体" panose="02010609060101010101" pitchFamily="49" charset="-122"/>
              <a:ea typeface="黑体" panose="02010609060101010101" pitchFamily="49" charset="-122"/>
            </a:endParaRPr>
          </a:p>
          <a:p>
            <a:r>
              <a:rPr lang="zh-CN" altLang="en-US" sz="2400" smtClean="0">
                <a:latin typeface="黑体" panose="02010609060101010101" pitchFamily="49" charset="-122"/>
                <a:ea typeface="黑体" panose="02010609060101010101" pitchFamily="49" charset="-122"/>
              </a:rPr>
              <a:t>制度建立</a:t>
            </a:r>
            <a:endParaRPr lang="zh-CN" altLang="en-US" sz="2400">
              <a:latin typeface="黑体" panose="02010609060101010101" pitchFamily="49" charset="-122"/>
              <a:ea typeface="黑体" panose="02010609060101010101" pitchFamily="49" charset="-122"/>
            </a:endParaRPr>
          </a:p>
        </p:txBody>
      </p:sp>
      <p:cxnSp>
        <p:nvCxnSpPr>
          <p:cNvPr id="20" name="直接箭头连接符 19"/>
          <p:cNvCxnSpPr/>
          <p:nvPr/>
        </p:nvCxnSpPr>
        <p:spPr>
          <a:xfrm flipV="1">
            <a:off x="2447329" y="2047138"/>
            <a:ext cx="8475826" cy="26266"/>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4708897" y="2114435"/>
            <a:ext cx="3615719" cy="461665"/>
          </a:xfrm>
          <a:prstGeom prst="rect">
            <a:avLst/>
          </a:prstGeom>
          <a:noFill/>
          <a:ln>
            <a:solidFill>
              <a:schemeClr val="tx1"/>
            </a:solidFill>
          </a:ln>
        </p:spPr>
        <p:txBody>
          <a:bodyPr wrap="square" rtlCol="0">
            <a:spAutoFit/>
          </a:bodyPr>
          <a:lstStyle/>
          <a:p>
            <a:r>
              <a:rPr lang="zh-CN" altLang="en-US" sz="2400">
                <a:latin typeface="黑体" panose="02010609060101010101" pitchFamily="49" charset="-122"/>
                <a:ea typeface="黑体" panose="02010609060101010101" pitchFamily="49" charset="-122"/>
              </a:rPr>
              <a:t>统一多民族</a:t>
            </a:r>
            <a:r>
              <a:rPr lang="zh-CN" altLang="en-US" sz="2400" smtClean="0">
                <a:latin typeface="黑体" panose="02010609060101010101" pitchFamily="49" charset="-122"/>
                <a:ea typeface="黑体" panose="02010609060101010101" pitchFamily="49" charset="-122"/>
              </a:rPr>
              <a:t>国家不断发展</a:t>
            </a:r>
            <a:endParaRPr lang="zh-CN" altLang="en-US" sz="2400">
              <a:latin typeface="黑体" panose="02010609060101010101" pitchFamily="49" charset="-122"/>
              <a:ea typeface="黑体" panose="02010609060101010101" pitchFamily="49" charset="-122"/>
            </a:endParaRPr>
          </a:p>
        </p:txBody>
      </p:sp>
      <p:sp>
        <p:nvSpPr>
          <p:cNvPr id="22" name="文本框 21"/>
          <p:cNvSpPr txBox="1"/>
          <p:nvPr/>
        </p:nvSpPr>
        <p:spPr>
          <a:xfrm>
            <a:off x="7705307" y="3060059"/>
            <a:ext cx="2331372" cy="461665"/>
          </a:xfrm>
          <a:prstGeom prst="rect">
            <a:avLst/>
          </a:prstGeom>
          <a:noFill/>
          <a:ln>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民国时期的改革</a:t>
            </a:r>
            <a:endParaRPr lang="zh-CN" altLang="en-US" sz="2400">
              <a:latin typeface="黑体" panose="02010609060101010101" pitchFamily="49" charset="-122"/>
              <a:ea typeface="黑体" panose="02010609060101010101" pitchFamily="49" charset="-122"/>
            </a:endParaRPr>
          </a:p>
        </p:txBody>
      </p:sp>
      <p:cxnSp>
        <p:nvCxnSpPr>
          <p:cNvPr id="24" name="直接箭头连接符 23"/>
          <p:cNvCxnSpPr/>
          <p:nvPr/>
        </p:nvCxnSpPr>
        <p:spPr>
          <a:xfrm>
            <a:off x="2447329" y="3618350"/>
            <a:ext cx="8852755"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4720096" y="3682759"/>
            <a:ext cx="3853767" cy="461665"/>
          </a:xfrm>
          <a:prstGeom prst="rect">
            <a:avLst/>
          </a:prstGeom>
          <a:noFill/>
          <a:ln>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中华民族探索救亡图存之路</a:t>
            </a:r>
            <a:endParaRPr lang="zh-CN" altLang="en-US" sz="2400">
              <a:latin typeface="黑体" panose="02010609060101010101" pitchFamily="49" charset="-122"/>
              <a:ea typeface="黑体" panose="02010609060101010101" pitchFamily="49" charset="-122"/>
            </a:endParaRPr>
          </a:p>
        </p:txBody>
      </p:sp>
      <p:cxnSp>
        <p:nvCxnSpPr>
          <p:cNvPr id="27" name="直接箭头连接符 26"/>
          <p:cNvCxnSpPr/>
          <p:nvPr/>
        </p:nvCxnSpPr>
        <p:spPr>
          <a:xfrm>
            <a:off x="2447329" y="5485842"/>
            <a:ext cx="9369286" cy="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3895524" y="5582468"/>
            <a:ext cx="5388677" cy="461665"/>
          </a:xfrm>
          <a:prstGeom prst="rect">
            <a:avLst/>
          </a:prstGeom>
          <a:noFill/>
          <a:ln>
            <a:solidFill>
              <a:schemeClr val="tx1"/>
            </a:solidFill>
          </a:ln>
        </p:spPr>
        <p:txBody>
          <a:bodyPr wrap="square" rtlCol="0">
            <a:spAutoFit/>
          </a:bodyPr>
          <a:lstStyle/>
          <a:p>
            <a:r>
              <a:rPr lang="zh-CN" altLang="en-US" sz="2400" smtClean="0">
                <a:latin typeface="黑体" panose="02010609060101010101" pitchFamily="49" charset="-122"/>
                <a:ea typeface="黑体" panose="02010609060101010101" pitchFamily="49" charset="-122"/>
              </a:rPr>
              <a:t>中国特色社会主义制度不断发展和完善</a:t>
            </a:r>
            <a:endParaRPr lang="zh-CN" altLang="en-US" sz="2400">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r>
              <a:rPr lang="zh-CN" altLang="en-US" smtClean="0"/>
              <a:t>课堂小结</a:t>
            </a:r>
            <a:endParaRPr lang="zh-CN" altLang="en-US"/>
          </a:p>
        </p:txBody>
      </p:sp>
      <p:sp>
        <p:nvSpPr>
          <p:cNvPr id="3" name="内容占位符 2"/>
          <p:cNvSpPr>
            <a:spLocks noGrp="1"/>
          </p:cNvSpPr>
          <p:nvPr>
            <p:ph idx="1"/>
          </p:nvPr>
        </p:nvSpPr>
        <p:spPr>
          <a:xfrm>
            <a:off x="731875" y="1444047"/>
            <a:ext cx="10933232" cy="5033963"/>
          </a:xfrm>
        </p:spPr>
        <p:txBody>
          <a:bodyPr>
            <a:normAutofit/>
          </a:bodyPr>
          <a:lstStyle/>
          <a:p>
            <a:pPr indent="457200">
              <a:lnSpc>
                <a:spcPct val="130000"/>
              </a:lnSpc>
            </a:pPr>
            <a:r>
              <a:rPr lang="zh-CN" altLang="en-US" sz="2400" smtClean="0">
                <a:solidFill>
                  <a:schemeClr val="tx1"/>
                </a:solidFill>
                <a:latin typeface="黑体" panose="02010609060101010101" pitchFamily="49" charset="-122"/>
              </a:rPr>
              <a:t> 求新、求变是中国的历史传统，从古至今的各个历史时期都涌现出无数仁人志士，有感于社稷危急、民族存亡、时代呼唤，义无反顾地投身于变法、改革的伟大事业中去，“</a:t>
            </a:r>
            <a:r>
              <a:rPr lang="zh-CN" altLang="en-US" sz="2400">
                <a:solidFill>
                  <a:schemeClr val="tx1"/>
                </a:solidFill>
                <a:latin typeface="黑体" panose="02010609060101010101" pitchFamily="49" charset="-122"/>
              </a:rPr>
              <a:t>挽狂澜于既倒，扶大厦之将倾</a:t>
            </a:r>
            <a:r>
              <a:rPr lang="zh-CN" altLang="en-US" sz="2400" smtClean="0">
                <a:solidFill>
                  <a:schemeClr val="tx1"/>
                </a:solidFill>
                <a:latin typeface="黑体" panose="02010609060101010101" pitchFamily="49" charset="-122"/>
              </a:rPr>
              <a:t>”，即使“功成身死”“人亡政息”也绝不后悔。</a:t>
            </a:r>
            <a:endParaRPr lang="en-US" altLang="zh-CN" sz="2400" smtClean="0">
              <a:solidFill>
                <a:schemeClr val="tx1"/>
              </a:solidFill>
              <a:latin typeface="黑体" pitchFamily="49" charset="-122"/>
            </a:endParaRPr>
          </a:p>
          <a:p>
            <a:pPr indent="457200">
              <a:lnSpc>
                <a:spcPct val="130000"/>
              </a:lnSpc>
            </a:pPr>
            <a:r>
              <a:rPr lang="zh-CN" altLang="en-US" sz="2400" smtClean="0">
                <a:solidFill>
                  <a:schemeClr val="tx1"/>
                </a:solidFill>
                <a:latin typeface="黑体" panose="02010609060101010101" pitchFamily="49" charset="-122"/>
              </a:rPr>
              <a:t> 在一代代改革先驱的指引</a:t>
            </a:r>
            <a:r>
              <a:rPr lang="zh-CN" altLang="en-US" sz="2400">
                <a:solidFill>
                  <a:schemeClr val="tx1"/>
                </a:solidFill>
                <a:latin typeface="黑体" panose="02010609060101010101" pitchFamily="49" charset="-122"/>
              </a:rPr>
              <a:t>之下，中国历史</a:t>
            </a:r>
            <a:r>
              <a:rPr lang="zh-CN" altLang="en-US" sz="2400" smtClean="0">
                <a:solidFill>
                  <a:schemeClr val="tx1"/>
                </a:solidFill>
                <a:latin typeface="黑体" panose="02010609060101010101" pitchFamily="49" charset="-122"/>
              </a:rPr>
              <a:t>不断向前，</a:t>
            </a:r>
            <a:r>
              <a:rPr lang="zh-CN" altLang="en-US" sz="2400">
                <a:solidFill>
                  <a:schemeClr val="tx1"/>
                </a:solidFill>
                <a:latin typeface="黑体" panose="02010609060101010101" pitchFamily="49" charset="-122"/>
              </a:rPr>
              <a:t>积累了丰富的经验和深刻的</a:t>
            </a:r>
            <a:r>
              <a:rPr lang="zh-CN" altLang="en-US" sz="2400" smtClean="0">
                <a:solidFill>
                  <a:schemeClr val="tx1"/>
                </a:solidFill>
                <a:latin typeface="黑体" panose="02010609060101010101" pitchFamily="49" charset="-122"/>
              </a:rPr>
              <a:t>教训，形成了独特的中国发展之路。</a:t>
            </a:r>
            <a:endParaRPr lang="en-US" altLang="zh-CN" sz="2400" smtClean="0">
              <a:solidFill>
                <a:schemeClr val="tx1"/>
              </a:solidFill>
              <a:latin typeface="黑体" panose="02010609060101010101" pitchFamily="49" charset="-122"/>
            </a:endParaRPr>
          </a:p>
          <a:p>
            <a:pPr indent="457200">
              <a:lnSpc>
                <a:spcPct val="130000"/>
              </a:lnSpc>
            </a:pPr>
            <a:r>
              <a:rPr lang="zh-CN" altLang="en-US" sz="2400" smtClean="0">
                <a:solidFill>
                  <a:schemeClr val="tx1"/>
                </a:solidFill>
                <a:latin typeface="黑体" panose="02010609060101010101" pitchFamily="49" charset="-122"/>
              </a:rPr>
              <a:t>“天下大势，浩浩汤汤，顺之者昌，逆之者亡。”让我们学习先辈改革家的精神，沿着他们开辟的道路，一直走下去！</a:t>
            </a:r>
            <a:endParaRPr lang="zh-CN" altLang="en-US" sz="2400">
              <a:solidFill>
                <a:schemeClr val="tx1"/>
              </a:solidFill>
              <a:latin typeface="黑体" pitchFamily="49" charset="-122"/>
            </a:endParaRPr>
          </a:p>
        </p:txBody>
      </p:sp>
      <p:pic>
        <p:nvPicPr>
          <p:cNvPr id="4" name="New picture"/>
          <p:cNvPicPr/>
          <p:nvPr/>
        </p:nvPicPr>
        <p:blipFill>
          <a:blip r:embed="rId2"/>
          <a:stretch>
            <a:fillRect/>
          </a:stretch>
        </p:blipFill>
        <p:spPr>
          <a:xfrm>
            <a:off x="11938000" y="10629900"/>
            <a:ext cx="330200" cy="241300"/>
          </a:xfrm>
          <a:prstGeom prst="cube">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Times New Roman"/>
        <a:ea typeface="宋体"/>
        <a:cs typeface="Arial"/>
      </a:majorFont>
      <a:minorFont>
        <a:latin typeface="Calibri"/>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235</Paragraphs>
  <Slides>27</Slides>
  <Notes>0</Notes>
  <TotalTime>0</TotalTime>
  <HiddenSlides>0</HiddenSlides>
  <MMClips>0</MMClips>
  <ScaleCrop>0</ScaleCrop>
  <HeadingPairs>
    <vt:vector baseType="variant" size="6">
      <vt:variant>
        <vt:lpstr>Fonts used</vt:lpstr>
      </vt:variant>
      <vt:variant>
        <vt:i4>7</vt:i4>
      </vt:variant>
      <vt:variant>
        <vt:lpstr>Theme</vt:lpstr>
      </vt:variant>
      <vt:variant>
        <vt:i4>1</vt:i4>
      </vt:variant>
      <vt:variant>
        <vt:lpstr>Slide Titles</vt:lpstr>
      </vt:variant>
      <vt:variant>
        <vt:i4>27</vt:i4>
      </vt:variant>
    </vt:vector>
  </HeadingPairs>
  <TitlesOfParts>
    <vt:vector baseType="lpstr" size="35">
      <vt:lpstr>Arial</vt:lpstr>
      <vt:lpstr>Times New Roman</vt:lpstr>
      <vt:lpstr>宋体</vt:lpstr>
      <vt:lpstr>Calibri</vt:lpstr>
      <vt:lpstr>黑体</vt:lpstr>
      <vt:lpstr>楷体</vt:lpstr>
      <vt:lpstr>DFKai-SB</vt:lpstr>
      <vt:lpstr>Office 主题</vt:lpstr>
      <vt:lpstr>第4课  中国历代变法和改革</vt:lpstr>
      <vt:lpstr>课堂导入</vt:lpstr>
      <vt:lpstr>一、中国古代的重要变法和改革</vt:lpstr>
      <vt:lpstr>一、中国古代的重要变法和改革</vt:lpstr>
      <vt:lpstr>一、中国古代的重要变法和改革</vt:lpstr>
      <vt:lpstr>一、中国古代的重要变法和改革</vt:lpstr>
      <vt:lpstr>一、中国古代的重要变法和改革</vt:lpstr>
      <vt:lpstr>一、中国古代的重要变法和改革</vt:lpstr>
      <vt:lpstr>一、中国古代的重要变法和改革</vt:lpstr>
      <vt:lpstr>一、中国古代的重要变法和改革</vt:lpstr>
      <vt:lpstr>一、中国古代的重要变法和改革</vt:lpstr>
      <vt:lpstr>一、中国古代的重要变法和改革</vt:lpstr>
      <vt:lpstr>一、中国古代的重要变法和改革</vt:lpstr>
      <vt:lpstr>一、中国古代的重要变法和改革</vt:lpstr>
      <vt:lpstr>一、中国古代的重要变法和改革</vt:lpstr>
      <vt:lpstr>一、中国古代的重要变法和改革</vt:lpstr>
      <vt:lpstr>二、中国近代的改革探索</vt:lpstr>
      <vt:lpstr>二、中国近代的改革探索</vt:lpstr>
      <vt:lpstr>二、中国近代的改革探索</vt:lpstr>
      <vt:lpstr>二、中国近代的改革探索</vt:lpstr>
      <vt:lpstr>三、新中国成立以来的重要改革</vt:lpstr>
      <vt:lpstr>三、新中国成立以来的重要改革</vt:lpstr>
      <vt:lpstr>三、新中国成立以来的重要改革</vt:lpstr>
      <vt:lpstr>三、新中国成立以来的重要改革</vt:lpstr>
      <vt:lpstr>三、新中国成立以来的重要改革</vt:lpstr>
      <vt:lpstr>课堂小结</vt:lpstr>
      <vt:lpstr>课堂小结</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2020-12-21T11:12:01.393</cp:lastPrinted>
  <dcterms:created xsi:type="dcterms:W3CDTF">2020-12-21T11:12:01Z</dcterms:created>
  <dcterms:modified xsi:type="dcterms:W3CDTF">2020-12-21T03:12:01Z</dcterms:modified>
</cp:coreProperties>
</file>