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257" r:id="rId3"/>
    <p:sldId id="259" r:id="rId5"/>
    <p:sldId id="258" r:id="rId6"/>
    <p:sldId id="260" r:id="rId7"/>
    <p:sldId id="261" r:id="rId8"/>
    <p:sldId id="262" r:id="rId9"/>
    <p:sldId id="267" r:id="rId10"/>
    <p:sldId id="263" r:id="rId11"/>
    <p:sldId id="264" r:id="rId12"/>
    <p:sldId id="265" r:id="rId13"/>
    <p:sldId id="266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1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1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6.xml"/><Relationship Id="rId1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8.xml"/><Relationship Id="rId1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21.xml"/><Relationship Id="rId1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25.xml"/><Relationship Id="rId1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6.xml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4.xml"/><Relationship Id="rId4" Type="http://schemas.openxmlformats.org/officeDocument/2006/relationships/tags" Target="../tags/tag27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294640" y="243205"/>
            <a:ext cx="11602720" cy="6371590"/>
          </a:xfrm>
        </p:spPr>
        <p:txBody>
          <a:bodyPr>
            <a:normAutofit fontScale="90000"/>
          </a:bodyPr>
          <a:lstStyle/>
          <a:p>
            <a:pPr algn="ctr">
              <a:lnSpc>
                <a:spcPct val="140000"/>
              </a:lnSpc>
            </a:pPr>
            <a:br>
              <a:rPr lang="zh-CN" altLang="en-US" sz="4400" b="1" dirty="0"/>
            </a:br>
            <a:r>
              <a:rPr sz="5400" b="1" dirty="0"/>
              <a:t>部编人教版九年级历史下册</a:t>
            </a:r>
            <a:br>
              <a:rPr sz="5400" b="1" dirty="0"/>
            </a:br>
            <a:r>
              <a:rPr lang="zh-CN" sz="5400" b="1" dirty="0">
                <a:ea typeface="宋体" panose="02010600030101010101" pitchFamily="2" charset="-122"/>
              </a:rPr>
              <a:t>第三单元</a:t>
            </a:r>
            <a:br>
              <a:rPr b="1" dirty="0"/>
            </a:br>
            <a:r>
              <a:rPr b="1" dirty="0"/>
              <a:t>第</a:t>
            </a:r>
            <a:r>
              <a:rPr lang="en-US" b="1" dirty="0"/>
              <a:t>8</a:t>
            </a:r>
            <a:r>
              <a:rPr b="1" dirty="0"/>
              <a:t>课 </a:t>
            </a:r>
            <a:r>
              <a:rPr lang="zh-CN" b="1" dirty="0">
                <a:ea typeface="宋体" panose="02010600030101010101" pitchFamily="2" charset="-122"/>
              </a:rPr>
              <a:t>第一次世界大战</a:t>
            </a: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（共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33</a:t>
            </a:r>
            <a:r>
              <a:rPr lang="zh-CN" altLang="en-US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张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PPT</a:t>
            </a: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</a:t>
            </a:r>
            <a:br>
              <a:rPr lang="zh-CN" altLang="en-US" sz="4400" dirty="0"/>
            </a:br>
            <a:endParaRPr lang="zh-CN" altLang="en-US" sz="4400" dirty="0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226695" y="32385"/>
            <a:ext cx="11738610" cy="61709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266700" algn="ctr">
              <a:lnSpc>
                <a:spcPct val="130000"/>
              </a:lnSpc>
            </a:pPr>
            <a:r>
              <a:rPr lang="zh-CN" sz="4000" b="1">
                <a:ea typeface="宋体" panose="02010600030101010101" pitchFamily="2" charset="-122"/>
              </a:rPr>
              <a:t>单元导读</a:t>
            </a:r>
            <a:endParaRPr lang="zh-CN" sz="4800" b="1">
              <a:ea typeface="宋体" panose="02010600030101010101" pitchFamily="2" charset="-122"/>
            </a:endParaRPr>
          </a:p>
          <a:p>
            <a:pPr indent="266700">
              <a:lnSpc>
                <a:spcPct val="130000"/>
              </a:lnSpc>
            </a:pPr>
            <a:r>
              <a:rPr lang="zh-CN" sz="4000" b="1">
                <a:ea typeface="宋体" panose="02010600030101010101" pitchFamily="2" charset="-122"/>
              </a:rPr>
              <a:t>     </a:t>
            </a:r>
            <a:r>
              <a:rPr lang="zh-CN" sz="3200" b="1">
                <a:ea typeface="宋体" panose="02010600030101010101" pitchFamily="2" charset="-122"/>
              </a:rPr>
              <a:t>1914年，第一次世界大战爆发，对世界产生了深远影响。战后签署的《凡尔赛条约》和《九国公约》等一系列条约，暂时调整了战胜国在欧洲和东亚太平洋地区的关系，建立了被称为“凡尔赛-华盛顿体系”的国际新秩序；战争还激化了亚洲殖民地半殖民地国家与宗主国之间的矛盾，在战后兴起了新一轮的民族独立运动。</a:t>
            </a:r>
            <a:endParaRPr lang="zh-CN" sz="3200" b="1">
              <a:ea typeface="宋体" panose="02010600030101010101" pitchFamily="2" charset="-122"/>
            </a:endParaRPr>
          </a:p>
          <a:p>
            <a:pPr indent="266700">
              <a:lnSpc>
                <a:spcPct val="130000"/>
              </a:lnSpc>
            </a:pPr>
            <a:r>
              <a:rPr lang="zh-CN" sz="3200" b="1">
                <a:ea typeface="宋体" panose="02010600030101010101" pitchFamily="2" charset="-122"/>
              </a:rPr>
              <a:t>    俄国在一战期间爆发了由列宁领导的十月革命，建立了世界上第一个无产阶级专政国家，开始了轰轰烈烈的社会主义建设。</a:t>
            </a:r>
            <a:endParaRPr lang="zh-CN" sz="32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43350" y="56515"/>
            <a:ext cx="2582545" cy="854710"/>
          </a:xfrm>
        </p:spPr>
        <p:txBody>
          <a:bodyPr/>
          <a:p>
            <a:r>
              <a:rPr lang="zh-CN" altLang="en-US" b="1"/>
              <a:t>课前导入 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18135" y="911860"/>
            <a:ext cx="11588115" cy="5265420"/>
          </a:xfrm>
          <a:ln>
            <a:solidFill>
              <a:srgbClr val="FF0000"/>
            </a:solidFill>
          </a:ln>
        </p:spPr>
        <p:txBody>
          <a:bodyPr>
            <a:normAutofit lnSpcReduction="20000"/>
          </a:bodyPr>
          <a:p>
            <a:pPr marL="0" indent="0">
              <a:lnSpc>
                <a:spcPct val="180000"/>
              </a:lnSpc>
              <a:buNone/>
            </a:pPr>
            <a:r>
              <a:rPr lang="en-US" altLang="zh-CN" sz="4000" b="1"/>
              <a:t>    </a:t>
            </a: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</a:rPr>
              <a:t>19世纪后半期，随着资本主义的发展，西方列强掀起了瓜分世界的狂潮， 它们之间的冲突也日益加剧。1914年爆发了一场人类历史上规模空前的战争。它是在怎样的情况下发生的？又产生了哪些影响？</a:t>
            </a:r>
            <a:endParaRPr sz="4000" b="1"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56380" y="121285"/>
            <a:ext cx="2810510" cy="871220"/>
          </a:xfrm>
        </p:spPr>
        <p:txBody>
          <a:bodyPr/>
          <a:p>
            <a:r>
              <a:rPr lang="zh-CN" altLang="en-US" b="1"/>
              <a:t>学习目标</a:t>
            </a:r>
            <a:endParaRPr lang="zh-CN" altLang="en-US" b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1635" y="991870"/>
            <a:ext cx="11458575" cy="5480050"/>
          </a:xfrm>
          <a:ln>
            <a:solidFill>
              <a:srgbClr val="FF0000"/>
            </a:solidFill>
          </a:ln>
        </p:spPr>
        <p:txBody>
          <a:bodyPr>
            <a:normAutofit/>
          </a:bodyPr>
          <a:p>
            <a:pPr marL="0" indent="0">
              <a:lnSpc>
                <a:spcPct val="180000"/>
              </a:lnSpc>
              <a:buNone/>
            </a:pPr>
            <a:r>
              <a:rPr lang="zh-CN" altLang="en-US" sz="4000" b="1"/>
              <a:t>了解一战前三国同盟和三国协约的形成及危害。</a:t>
            </a:r>
            <a:endParaRPr lang="zh-CN" altLang="en-US" sz="4000" b="1"/>
          </a:p>
          <a:p>
            <a:pPr marL="0" indent="0">
              <a:lnSpc>
                <a:spcPct val="180000"/>
              </a:lnSpc>
              <a:buNone/>
            </a:pPr>
            <a:r>
              <a:rPr lang="zh-CN" altLang="en-US" sz="4000" b="1"/>
              <a:t>知道第一次世界大战的导火线是萨拉热窝事件</a:t>
            </a:r>
            <a:endParaRPr lang="zh-CN" altLang="en-US" sz="4000" b="1"/>
          </a:p>
          <a:p>
            <a:pPr marL="0" indent="0">
              <a:lnSpc>
                <a:spcPct val="180000"/>
              </a:lnSpc>
              <a:buNone/>
            </a:pPr>
            <a:r>
              <a:rPr lang="zh-CN" altLang="en-US" sz="4000" b="1"/>
              <a:t>第一次世界大战的过程、战争性质、战争影响</a:t>
            </a:r>
            <a:endParaRPr lang="zh-CN" altLang="en-US" sz="4000" b="1"/>
          </a:p>
          <a:p>
            <a:pPr marL="0" indent="0">
              <a:lnSpc>
                <a:spcPct val="180000"/>
              </a:lnSpc>
              <a:buNone/>
            </a:pPr>
            <a:r>
              <a:rPr lang="zh-CN" altLang="en-US" sz="4000" b="1"/>
              <a:t>认识战争的残酷性，树立热爱和平的意识。</a:t>
            </a:r>
            <a:endParaRPr lang="zh-CN" altLang="en-US" sz="4000" b="1"/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69950" y="31750"/>
            <a:ext cx="9726930" cy="734060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p>
            <a:r>
              <a:rPr lang="zh-CN" altLang="en-US" sz="4000" b="1"/>
              <a:t>目标导学一：</a:t>
            </a:r>
            <a:r>
              <a:rPr lang="zh-CN" sz="4000" b="1"/>
              <a:t>三国同盟和三国协约</a:t>
            </a:r>
            <a:endParaRPr lang="zh-CN" sz="4000" b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16230" y="1105535"/>
            <a:ext cx="11763375" cy="813435"/>
          </a:xfrm>
        </p:spPr>
        <p:txBody>
          <a:bodyPr>
            <a:normAutofit/>
          </a:bodyPr>
          <a:p>
            <a:pPr marL="0" indent="0">
              <a:buNone/>
            </a:pPr>
            <a:r>
              <a:rPr sz="3600" b="1"/>
              <a:t>1.工业革命的推动下，欧洲主要国家的经济发展情况怎样？</a:t>
            </a:r>
            <a:endParaRPr sz="3600" b="1"/>
          </a:p>
        </p:txBody>
      </p:sp>
      <p:sp>
        <p:nvSpPr>
          <p:cNvPr id="5" name="文本框 4"/>
          <p:cNvSpPr txBox="1"/>
          <p:nvPr/>
        </p:nvSpPr>
        <p:spPr>
          <a:xfrm>
            <a:off x="290830" y="1918970"/>
            <a:ext cx="11679555" cy="7556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20000"/>
              </a:lnSpc>
            </a:pPr>
            <a:r>
              <a:rPr sz="3600" b="1"/>
              <a:t>欧洲主要国家的经济迅速发展，欧洲成为世界经济的中心。</a:t>
            </a:r>
            <a:endParaRPr sz="3600" b="1"/>
          </a:p>
        </p:txBody>
      </p:sp>
      <p:sp>
        <p:nvSpPr>
          <p:cNvPr id="6" name="内容占位符 2"/>
          <p:cNvSpPr>
            <a:spLocks noGrp="1"/>
          </p:cNvSpPr>
          <p:nvPr/>
        </p:nvSpPr>
        <p:spPr>
          <a:xfrm>
            <a:off x="316230" y="3053715"/>
            <a:ext cx="11764010" cy="7512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600" b="1"/>
              <a:t>2.</a:t>
            </a:r>
            <a:r>
              <a:rPr sz="3600" b="1"/>
              <a:t>欧洲列强瓜分世界的情况怎样？</a:t>
            </a:r>
            <a:endParaRPr sz="3600" b="1"/>
          </a:p>
        </p:txBody>
      </p:sp>
      <p:sp>
        <p:nvSpPr>
          <p:cNvPr id="7" name="文本框 6"/>
          <p:cNvSpPr txBox="1"/>
          <p:nvPr/>
        </p:nvSpPr>
        <p:spPr>
          <a:xfrm>
            <a:off x="290830" y="3903345"/>
            <a:ext cx="11579225" cy="153162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3600" b="1"/>
              <a:t>他们几乎瓜分了整个非洲，亚洲的一半也在它们的统治下，其他如中国和奥斯曼土耳其等地也沦为半殖民地。</a:t>
            </a:r>
            <a:endParaRPr sz="36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7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内容占位符 4"/>
          <p:cNvSpPr>
            <a:spLocks noGrp="1"/>
          </p:cNvSpPr>
          <p:nvPr>
            <p:ph sz="half" idx="1"/>
          </p:nvPr>
        </p:nvSpPr>
        <p:spPr>
          <a:xfrm>
            <a:off x="213995" y="277495"/>
            <a:ext cx="11763375" cy="813435"/>
          </a:xfrm>
        </p:spPr>
        <p:txBody>
          <a:bodyPr>
            <a:normAutofit/>
          </a:bodyPr>
          <a:p>
            <a:pPr marL="0" indent="0">
              <a:buNone/>
            </a:pPr>
            <a:r>
              <a:rPr sz="3600" b="1"/>
              <a:t>3.欧洲列强</a:t>
            </a:r>
            <a:r>
              <a:rPr lang="zh-CN" sz="3600" b="1">
                <a:ea typeface="宋体" panose="02010600030101010101" pitchFamily="2" charset="-122"/>
              </a:rPr>
              <a:t>为什么</a:t>
            </a:r>
            <a:r>
              <a:rPr sz="3600" b="1"/>
              <a:t>要展开重新瓜分世界的激烈争夺？</a:t>
            </a:r>
            <a:endParaRPr sz="3600" b="1"/>
          </a:p>
        </p:txBody>
      </p:sp>
      <p:sp>
        <p:nvSpPr>
          <p:cNvPr id="6" name="文本框 5"/>
          <p:cNvSpPr txBox="1"/>
          <p:nvPr/>
        </p:nvSpPr>
        <p:spPr>
          <a:xfrm>
            <a:off x="213995" y="1090930"/>
            <a:ext cx="11679555" cy="7556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sz="3600" b="1">
                <a:ea typeface="宋体" panose="02010600030101010101" pitchFamily="2" charset="-122"/>
              </a:rPr>
              <a:t>为了</a:t>
            </a:r>
            <a:r>
              <a:rPr sz="3600" b="1"/>
              <a:t>争夺更多的市场、原料产地和投资场所</a:t>
            </a:r>
            <a:endParaRPr sz="3600" b="1"/>
          </a:p>
        </p:txBody>
      </p:sp>
      <p:sp>
        <p:nvSpPr>
          <p:cNvPr id="7" name="文本框 6"/>
          <p:cNvSpPr txBox="1"/>
          <p:nvPr/>
        </p:nvSpPr>
        <p:spPr>
          <a:xfrm>
            <a:off x="213995" y="2009775"/>
            <a:ext cx="11579225" cy="441198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3600" b="1"/>
              <a:t>1871年，德国完成统一，第二次工业革命中迅速发展起来，20世纪初，一跃而位居欧洲第一、世界第二，仅次于美国。德国发展工业也需要从海外获得原材料和市场，但是它占有的殖民地相对较少，只有英国的1/10。在世界基本被瓜分完毕的情况下，德国只能向英、法等国家“要求阳光下的地盘”。德国与英、法的冲突不断加剧。</a:t>
            </a:r>
            <a:endParaRPr sz="36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5" name="Picture 20" descr="pic_181685"/>
          <p:cNvPicPr>
            <a:picLocks noChangeAspect="1"/>
          </p:cNvPicPr>
          <p:nvPr>
            <p:ph sz="half" idx="1"/>
          </p:nvPr>
        </p:nvPicPr>
        <p:blipFill>
          <a:blip r:embed="rId1"/>
          <a:srcRect l="61034" r="-96" b="58113"/>
          <a:stretch>
            <a:fillRect/>
          </a:stretch>
        </p:blipFill>
        <p:spPr>
          <a:xfrm>
            <a:off x="299085" y="136525"/>
            <a:ext cx="4191000" cy="60407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5128260" y="136525"/>
            <a:ext cx="6741160" cy="47078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4000"/>
              <a:t>“让别的国家分割大陆和海洋，而我们德国满足于蓝色天空的时代已经过去，我们也要求阳光下的地盘。”</a:t>
            </a:r>
            <a:endParaRPr lang="zh-CN" altLang="en-US" sz="4000"/>
          </a:p>
          <a:p>
            <a:pPr>
              <a:lnSpc>
                <a:spcPct val="150000"/>
              </a:lnSpc>
            </a:pPr>
            <a:r>
              <a:rPr lang="en-US" altLang="zh-CN" sz="4000"/>
              <a:t>--------</a:t>
            </a:r>
            <a:r>
              <a:rPr lang="zh-CN" altLang="en-US" sz="4000"/>
              <a:t>德国外交大臣皮洛夫</a:t>
            </a:r>
            <a:endParaRPr lang="zh-CN" altLang="en-US" sz="4000"/>
          </a:p>
        </p:txBody>
      </p:sp>
    </p:spTree>
    <p:custDataLst>
      <p:tags r:id="rId2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55905" y="341630"/>
            <a:ext cx="116795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6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charset="0"/>
              </a:rPr>
              <a:t>4.</a:t>
            </a: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欧洲列强之间矛盾重重，表现是什么？</a:t>
            </a:r>
            <a:endParaRPr lang="zh-CN" altLang="en-US" sz="3600" b="1"/>
          </a:p>
        </p:txBody>
      </p:sp>
      <p:sp>
        <p:nvSpPr>
          <p:cNvPr id="7" name="文本框 6"/>
          <p:cNvSpPr txBox="1"/>
          <p:nvPr/>
        </p:nvSpPr>
        <p:spPr>
          <a:xfrm>
            <a:off x="133985" y="1229360"/>
            <a:ext cx="11579225" cy="369189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sz="3600" b="1"/>
              <a:t>（1）19世纪后半期，法国与德国之间、俄国与奥匈帝国</a:t>
            </a:r>
            <a:endParaRPr sz="3600" b="1"/>
          </a:p>
          <a:p>
            <a:pPr algn="l">
              <a:lnSpc>
                <a:spcPct val="130000"/>
              </a:lnSpc>
            </a:pPr>
            <a:r>
              <a:rPr sz="3600" b="1"/>
              <a:t>         之间、英国与德国的矛盾不断激化。</a:t>
            </a:r>
            <a:endParaRPr sz="3600" b="1"/>
          </a:p>
          <a:p>
            <a:pPr algn="l">
              <a:lnSpc>
                <a:spcPct val="130000"/>
              </a:lnSpc>
            </a:pPr>
            <a:r>
              <a:rPr sz="3600" b="1"/>
              <a:t>（2）德国要防止法国再次称霸欧洲大陆，它与俄国在土</a:t>
            </a:r>
            <a:endParaRPr sz="3600" b="1"/>
          </a:p>
          <a:p>
            <a:pPr algn="l">
              <a:lnSpc>
                <a:spcPct val="130000"/>
              </a:lnSpc>
            </a:pPr>
            <a:r>
              <a:rPr sz="3600" b="1"/>
              <a:t>         耳其也有矛盾。</a:t>
            </a:r>
            <a:endParaRPr sz="3600" b="1"/>
          </a:p>
          <a:p>
            <a:pPr algn="l">
              <a:lnSpc>
                <a:spcPct val="130000"/>
              </a:lnSpc>
            </a:pPr>
            <a:r>
              <a:rPr sz="3600" b="1"/>
              <a:t>（3）奥匈帝国与俄国为争夺巴尔干地区冲突不断。</a:t>
            </a:r>
            <a:endParaRPr sz="36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33985" y="230505"/>
            <a:ext cx="118694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3600" b="1">
                <a:latin typeface="Calibri" panose="020F0502020204030204" pitchFamily="34" charset="0"/>
                <a:ea typeface="宋体" panose="02010600030101010101" pitchFamily="2" charset="-122"/>
              </a:rPr>
              <a:t>5.三国同盟</a:t>
            </a: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的成员有哪几个国家？三国同盟</a:t>
            </a:r>
            <a:r>
              <a:rPr sz="3600" b="1">
                <a:latin typeface="Calibri" panose="020F0502020204030204" pitchFamily="34" charset="0"/>
                <a:ea typeface="宋体" panose="02010600030101010101" pitchFamily="2" charset="-122"/>
              </a:rPr>
              <a:t>是怎样形成的？</a:t>
            </a:r>
            <a:endParaRPr sz="36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3985" y="1118235"/>
            <a:ext cx="11579225" cy="369189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德国、奥匈帝国、意大利</a:t>
            </a:r>
            <a:endParaRPr lang="zh-CN" sz="3600" b="1">
              <a:ea typeface="宋体" panose="02010600030101010101" pitchFamily="2" charset="-122"/>
            </a:endParaRPr>
          </a:p>
          <a:p>
            <a:pPr algn="l">
              <a:lnSpc>
                <a:spcPct val="130000"/>
              </a:lnSpc>
            </a:pPr>
            <a:r>
              <a:rPr sz="3600" b="1"/>
              <a:t>德国为了防止法、俄联手反德，与奥匈帝国结成军事同盟，后来意大利也加入进来。1882年，由德国、奥匈帝国和意大利组成的三国同盟正式形成。</a:t>
            </a:r>
            <a:endParaRPr sz="3600" b="1"/>
          </a:p>
          <a:p>
            <a:pPr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德国是三国同盟的核心。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3985" y="5003800"/>
            <a:ext cx="11579860" cy="175323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3600" b="1">
                <a:sym typeface="+mn-ea"/>
              </a:rPr>
              <a:t>奥匈帝国是指1867年奥地利与匈牙利组成的帝国，范围包括今天的奥地利、匈牙利、捷克、斯洛伐克和克罗地亚等。</a:t>
            </a:r>
            <a:endParaRPr lang="zh-CN" altLang="en-US" sz="3600" b="1"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61290" y="341630"/>
            <a:ext cx="118694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600" b="1">
                <a:latin typeface="Calibri" panose="020F0502020204030204" pitchFamily="34" charset="0"/>
                <a:ea typeface="宋体" panose="02010600030101010101" pitchFamily="2" charset="-122"/>
              </a:rPr>
              <a:t>6</a:t>
            </a:r>
            <a:r>
              <a:rPr sz="3600" b="1">
                <a:latin typeface="Calibri" panose="020F0502020204030204" pitchFamily="34" charset="0"/>
                <a:ea typeface="宋体" panose="02010600030101010101" pitchFamily="2" charset="-122"/>
              </a:rPr>
              <a:t>.三国</a:t>
            </a: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协约</a:t>
            </a: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的成员有哪几个国家？三国协约</a:t>
            </a:r>
            <a:r>
              <a:rPr sz="3600" b="1">
                <a:latin typeface="Calibri" panose="020F0502020204030204" pitchFamily="34" charset="0"/>
                <a:ea typeface="宋体" panose="02010600030101010101" pitchFamily="2" charset="-122"/>
              </a:rPr>
              <a:t>是怎样形成的？</a:t>
            </a:r>
            <a:endParaRPr sz="36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3985" y="1229360"/>
            <a:ext cx="11579225" cy="385635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70000"/>
              </a:lnSpc>
            </a:pPr>
            <a:r>
              <a:rPr lang="zh-CN" sz="3600" b="1">
                <a:ea typeface="宋体" panose="02010600030101010101" pitchFamily="2" charset="-122"/>
              </a:rPr>
              <a:t>英国、法国、俄国</a:t>
            </a:r>
            <a:endParaRPr lang="zh-CN" sz="3600" b="1">
              <a:ea typeface="宋体" panose="02010600030101010101" pitchFamily="2" charset="-122"/>
            </a:endParaRPr>
          </a:p>
          <a:p>
            <a:pPr algn="l">
              <a:lnSpc>
                <a:spcPct val="170000"/>
              </a:lnSpc>
            </a:pPr>
            <a:r>
              <a:rPr sz="3600" b="1"/>
              <a:t>三国同盟的形成促使法、俄接近签订了针对德、奥的军事协定。20 世纪初，英国分别与法、俄缔约，形成三国协约。</a:t>
            </a:r>
            <a:r>
              <a:rPr lang="zh-CN" sz="3600" b="1">
                <a:ea typeface="宋体" panose="02010600030101010101" pitchFamily="2" charset="-122"/>
              </a:rPr>
              <a:t>英国是三国协约的核心。</a:t>
            </a:r>
            <a:endParaRPr lang="zh-CN"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框 9217"/>
          <p:cNvSpPr txBox="1"/>
          <p:nvPr/>
        </p:nvSpPr>
        <p:spPr>
          <a:xfrm>
            <a:off x="2731612" y="154940"/>
            <a:ext cx="615124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600" b="1">
                <a:latin typeface="Verdana" panose="020B0604030504040204" pitchFamily="34" charset="0"/>
                <a:ea typeface="黑体" panose="02010600030101010101" pitchFamily="49" charset="-122"/>
              </a:rPr>
              <a:t>帝国主义两大军事集团的形成</a:t>
            </a:r>
            <a:endParaRPr lang="zh-CN" altLang="en-US" sz="3600" b="1">
              <a:latin typeface="Verdana" panose="020B0604030504040204" pitchFamily="34" charset="0"/>
              <a:ea typeface="黑体" panose="02010600030101010101" pitchFamily="49" charset="-122"/>
            </a:endParaRPr>
          </a:p>
        </p:txBody>
      </p:sp>
      <p:pic>
        <p:nvPicPr>
          <p:cNvPr id="9219" name="图片 9218" descr="s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62100" y="990600"/>
            <a:ext cx="8686800" cy="5257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0" name="椭圆 9219"/>
          <p:cNvSpPr/>
          <p:nvPr/>
        </p:nvSpPr>
        <p:spPr>
          <a:xfrm>
            <a:off x="5486400" y="4027307"/>
            <a:ext cx="838200" cy="641711"/>
          </a:xfrm>
          <a:prstGeom prst="ellipse">
            <a:avLst/>
          </a:prstGeom>
          <a:solidFill>
            <a:srgbClr val="0000FF"/>
          </a:solidFill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pPr algn="ctr"/>
            <a:endParaRPr lang="zh-CN" altLang="en-US" sz="2400" dirty="0">
              <a:solidFill>
                <a:schemeClr val="tx2"/>
              </a:solidFill>
              <a:latin typeface="Verdana" panose="020B0604030504040204" pitchFamily="34" charset="0"/>
              <a:ea typeface="仿宋_GB2312" panose="02010609030101010101" pitchFamily="49" charset="-122"/>
            </a:endParaRPr>
          </a:p>
        </p:txBody>
      </p:sp>
      <p:sp>
        <p:nvSpPr>
          <p:cNvPr id="9221" name="椭圆 9220"/>
          <p:cNvSpPr/>
          <p:nvPr/>
        </p:nvSpPr>
        <p:spPr>
          <a:xfrm>
            <a:off x="6096000" y="5627507"/>
            <a:ext cx="838200" cy="641711"/>
          </a:xfrm>
          <a:prstGeom prst="ellipse">
            <a:avLst/>
          </a:prstGeom>
          <a:solidFill>
            <a:srgbClr val="0000FF"/>
          </a:solidFill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pPr algn="ctr"/>
            <a:endParaRPr lang="zh-CN" altLang="en-US" sz="2400" dirty="0">
              <a:solidFill>
                <a:schemeClr val="tx2"/>
              </a:solidFill>
              <a:latin typeface="Verdana" panose="020B0604030504040204" pitchFamily="34" charset="0"/>
              <a:ea typeface="仿宋_GB2312" panose="02010609030101010101" pitchFamily="49" charset="-122"/>
            </a:endParaRPr>
          </a:p>
        </p:txBody>
      </p:sp>
      <p:sp>
        <p:nvSpPr>
          <p:cNvPr id="9222" name="文本框 9221"/>
          <p:cNvSpPr txBox="1"/>
          <p:nvPr/>
        </p:nvSpPr>
        <p:spPr>
          <a:xfrm>
            <a:off x="5638483" y="4038600"/>
            <a:ext cx="59118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200" b="1">
                <a:solidFill>
                  <a:srgbClr val="FF9900"/>
                </a:solidFill>
                <a:latin typeface="Verdana" panose="020B0604030504040204" pitchFamily="34" charset="0"/>
                <a:ea typeface="隶书" pitchFamily="49" charset="-122"/>
              </a:rPr>
              <a:t>德</a:t>
            </a:r>
            <a:endParaRPr lang="zh-CN" altLang="en-US" sz="3200" b="1">
              <a:solidFill>
                <a:srgbClr val="FF9900"/>
              </a:solidFill>
              <a:latin typeface="Verdana" panose="020B0604030504040204" pitchFamily="34" charset="0"/>
              <a:ea typeface="隶书" pitchFamily="49" charset="-122"/>
            </a:endParaRPr>
          </a:p>
        </p:txBody>
      </p:sp>
      <p:sp>
        <p:nvSpPr>
          <p:cNvPr id="9223" name="椭圆 9222"/>
          <p:cNvSpPr/>
          <p:nvPr/>
        </p:nvSpPr>
        <p:spPr>
          <a:xfrm>
            <a:off x="8001000" y="4636907"/>
            <a:ext cx="762000" cy="641711"/>
          </a:xfrm>
          <a:prstGeom prst="ellipse">
            <a:avLst/>
          </a:prstGeom>
          <a:solidFill>
            <a:srgbClr val="0000FF"/>
          </a:solidFill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pPr algn="ctr"/>
            <a:endParaRPr lang="zh-CN" altLang="en-US" sz="2400" dirty="0">
              <a:solidFill>
                <a:schemeClr val="tx2"/>
              </a:solidFill>
              <a:latin typeface="Verdana" panose="020B0604030504040204" pitchFamily="34" charset="0"/>
              <a:ea typeface="仿宋_GB2312" panose="02010609030101010101" pitchFamily="49" charset="-122"/>
            </a:endParaRPr>
          </a:p>
        </p:txBody>
      </p:sp>
      <p:sp>
        <p:nvSpPr>
          <p:cNvPr id="9224" name="椭圆 9223"/>
          <p:cNvSpPr/>
          <p:nvPr/>
        </p:nvSpPr>
        <p:spPr>
          <a:xfrm>
            <a:off x="4095115" y="4683897"/>
            <a:ext cx="782638" cy="641711"/>
          </a:xfrm>
          <a:prstGeom prst="ellipse">
            <a:avLst/>
          </a:prstGeom>
          <a:solidFill>
            <a:srgbClr val="FF6600"/>
          </a:solidFill>
          <a:ln w="9525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pPr algn="ctr"/>
            <a:endParaRPr lang="zh-CN" altLang="en-US" sz="2400" dirty="0">
              <a:solidFill>
                <a:schemeClr val="tx2"/>
              </a:solidFill>
              <a:latin typeface="Verdana" panose="020B0604030504040204" pitchFamily="34" charset="0"/>
              <a:ea typeface="仿宋_GB2312" panose="02010609030101010101" pitchFamily="49" charset="-122"/>
            </a:endParaRPr>
          </a:p>
        </p:txBody>
      </p:sp>
      <p:sp>
        <p:nvSpPr>
          <p:cNvPr id="9225" name="椭圆 9224"/>
          <p:cNvSpPr/>
          <p:nvPr/>
        </p:nvSpPr>
        <p:spPr>
          <a:xfrm>
            <a:off x="1655763" y="3328172"/>
            <a:ext cx="782637" cy="641711"/>
          </a:xfrm>
          <a:prstGeom prst="ellipse">
            <a:avLst/>
          </a:prstGeom>
          <a:solidFill>
            <a:srgbClr val="FF6600"/>
          </a:solidFill>
          <a:ln w="9525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pPr algn="ctr"/>
            <a:endParaRPr lang="zh-CN" altLang="en-US" sz="2400" dirty="0">
              <a:solidFill>
                <a:schemeClr val="tx2"/>
              </a:solidFill>
              <a:latin typeface="Verdana" panose="020B0604030504040204" pitchFamily="34" charset="0"/>
              <a:ea typeface="仿宋_GB2312" panose="02010609030101010101" pitchFamily="49" charset="-122"/>
            </a:endParaRPr>
          </a:p>
        </p:txBody>
      </p:sp>
      <p:sp>
        <p:nvSpPr>
          <p:cNvPr id="9226" name="椭圆 9225"/>
          <p:cNvSpPr/>
          <p:nvPr/>
        </p:nvSpPr>
        <p:spPr>
          <a:xfrm>
            <a:off x="7885430" y="3730295"/>
            <a:ext cx="782638" cy="650265"/>
          </a:xfrm>
          <a:prstGeom prst="ellipse">
            <a:avLst/>
          </a:prstGeom>
          <a:solidFill>
            <a:srgbClr val="FF6600"/>
          </a:solidFill>
          <a:ln w="9525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algn="ctr"/>
            <a:endParaRPr lang="zh-CN" altLang="en-US" sz="2400" dirty="0">
              <a:solidFill>
                <a:schemeClr val="tx2"/>
              </a:solidFill>
              <a:latin typeface="Verdana" panose="020B0604030504040204" pitchFamily="34" charset="0"/>
              <a:ea typeface="仿宋_GB2312" panose="02010609030101010101" pitchFamily="49" charset="-122"/>
            </a:endParaRPr>
          </a:p>
        </p:txBody>
      </p:sp>
      <p:sp>
        <p:nvSpPr>
          <p:cNvPr id="9227" name="文本框 9226"/>
          <p:cNvSpPr txBox="1"/>
          <p:nvPr/>
        </p:nvSpPr>
        <p:spPr>
          <a:xfrm>
            <a:off x="1751648" y="3328035"/>
            <a:ext cx="59118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200" b="1">
                <a:solidFill>
                  <a:schemeClr val="folHlink"/>
                </a:solidFill>
                <a:latin typeface="Verdana" panose="020B0604030504040204" pitchFamily="34" charset="0"/>
                <a:ea typeface="隶书" pitchFamily="49" charset="-122"/>
              </a:rPr>
              <a:t>英</a:t>
            </a:r>
            <a:endParaRPr lang="zh-CN" altLang="en-US" sz="3200" b="1">
              <a:solidFill>
                <a:schemeClr val="folHlink"/>
              </a:solidFill>
              <a:latin typeface="Verdana" panose="020B0604030504040204" pitchFamily="34" charset="0"/>
              <a:ea typeface="隶书" pitchFamily="49" charset="-122"/>
            </a:endParaRPr>
          </a:p>
        </p:txBody>
      </p:sp>
      <p:sp>
        <p:nvSpPr>
          <p:cNvPr id="9228" name="文本框 9227"/>
          <p:cNvSpPr txBox="1"/>
          <p:nvPr/>
        </p:nvSpPr>
        <p:spPr>
          <a:xfrm>
            <a:off x="4191000" y="4742180"/>
            <a:ext cx="6870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3200" b="1">
                <a:solidFill>
                  <a:schemeClr val="folHlink"/>
                </a:solidFill>
                <a:latin typeface="Verdana" panose="020B0604030504040204" pitchFamily="34" charset="0"/>
                <a:ea typeface="隶书" pitchFamily="49" charset="-122"/>
              </a:rPr>
              <a:t>法</a:t>
            </a:r>
            <a:endParaRPr lang="zh-CN" altLang="en-US" sz="3200" b="1">
              <a:solidFill>
                <a:schemeClr val="folHlink"/>
              </a:solidFill>
              <a:latin typeface="Verdana" panose="020B0604030504040204" pitchFamily="34" charset="0"/>
              <a:ea typeface="隶书" pitchFamily="49" charset="-122"/>
            </a:endParaRPr>
          </a:p>
        </p:txBody>
      </p:sp>
      <p:sp>
        <p:nvSpPr>
          <p:cNvPr id="9229" name="文本框 9228"/>
          <p:cNvSpPr txBox="1"/>
          <p:nvPr/>
        </p:nvSpPr>
        <p:spPr>
          <a:xfrm>
            <a:off x="8111808" y="3763645"/>
            <a:ext cx="59118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200" b="1">
                <a:solidFill>
                  <a:schemeClr val="folHlink"/>
                </a:solidFill>
                <a:latin typeface="Verdana" panose="020B0604030504040204" pitchFamily="34" charset="0"/>
                <a:ea typeface="隶书" pitchFamily="49" charset="-122"/>
              </a:rPr>
              <a:t>俄</a:t>
            </a:r>
            <a:endParaRPr lang="zh-CN" altLang="en-US" sz="3200" b="1">
              <a:solidFill>
                <a:schemeClr val="folHlink"/>
              </a:solidFill>
              <a:latin typeface="Verdana" panose="020B0604030504040204" pitchFamily="34" charset="0"/>
              <a:ea typeface="隶书" pitchFamily="49" charset="-122"/>
            </a:endParaRPr>
          </a:p>
        </p:txBody>
      </p:sp>
      <p:sp>
        <p:nvSpPr>
          <p:cNvPr id="9230" name="文本框 9229"/>
          <p:cNvSpPr txBox="1"/>
          <p:nvPr/>
        </p:nvSpPr>
        <p:spPr>
          <a:xfrm>
            <a:off x="6197283" y="5562600"/>
            <a:ext cx="54038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2800" b="1">
                <a:solidFill>
                  <a:srgbClr val="FF9900"/>
                </a:solidFill>
                <a:latin typeface="Verdana" panose="020B0604030504040204" pitchFamily="34" charset="0"/>
                <a:ea typeface="隶书" pitchFamily="49" charset="-122"/>
              </a:rPr>
              <a:t>意</a:t>
            </a:r>
            <a:endParaRPr lang="zh-CN" altLang="en-US" sz="2800" b="1">
              <a:solidFill>
                <a:srgbClr val="FF9900"/>
              </a:solidFill>
              <a:latin typeface="Verdana" panose="020B0604030504040204" pitchFamily="34" charset="0"/>
              <a:ea typeface="隶书" pitchFamily="49" charset="-122"/>
            </a:endParaRPr>
          </a:p>
        </p:txBody>
      </p:sp>
      <p:sp>
        <p:nvSpPr>
          <p:cNvPr id="9231" name="文本框 9230"/>
          <p:cNvSpPr txBox="1"/>
          <p:nvPr/>
        </p:nvSpPr>
        <p:spPr>
          <a:xfrm>
            <a:off x="8076883" y="4648200"/>
            <a:ext cx="59118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200" b="1">
                <a:solidFill>
                  <a:srgbClr val="FF9900"/>
                </a:solidFill>
                <a:latin typeface="Verdana" panose="020B0604030504040204" pitchFamily="34" charset="0"/>
                <a:ea typeface="隶书" pitchFamily="49" charset="-122"/>
              </a:rPr>
              <a:t>奥</a:t>
            </a:r>
            <a:endParaRPr lang="zh-CN" altLang="en-US" sz="3200" b="1">
              <a:solidFill>
                <a:srgbClr val="FF9900"/>
              </a:solidFill>
              <a:latin typeface="Verdana" panose="020B0604030504040204" pitchFamily="34" charset="0"/>
              <a:ea typeface="隶书" pitchFamily="49" charset="-122"/>
            </a:endParaRPr>
          </a:p>
        </p:txBody>
      </p:sp>
      <p:sp>
        <p:nvSpPr>
          <p:cNvPr id="9232" name="直接连接符 9231"/>
          <p:cNvSpPr/>
          <p:nvPr/>
        </p:nvSpPr>
        <p:spPr>
          <a:xfrm>
            <a:off x="6400800" y="4572000"/>
            <a:ext cx="1524000" cy="457200"/>
          </a:xfrm>
          <a:prstGeom prst="line">
            <a:avLst/>
          </a:prstGeom>
          <a:ln w="57150" cap="flat" cmpd="sng">
            <a:solidFill>
              <a:srgbClr val="00FF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33" name="直接连接符 9232"/>
          <p:cNvSpPr/>
          <p:nvPr/>
        </p:nvSpPr>
        <p:spPr>
          <a:xfrm flipH="1" flipV="1">
            <a:off x="6019800" y="4876800"/>
            <a:ext cx="220663" cy="1000125"/>
          </a:xfrm>
          <a:prstGeom prst="line">
            <a:avLst/>
          </a:prstGeom>
          <a:ln w="57150" cap="flat" cmpd="sng">
            <a:solidFill>
              <a:srgbClr val="00FF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34" name="直接连接符 9233"/>
          <p:cNvSpPr/>
          <p:nvPr/>
        </p:nvSpPr>
        <p:spPr>
          <a:xfrm flipV="1">
            <a:off x="6934200" y="5373688"/>
            <a:ext cx="1177925" cy="646112"/>
          </a:xfrm>
          <a:prstGeom prst="line">
            <a:avLst/>
          </a:prstGeom>
          <a:ln w="57150" cap="flat" cmpd="sng">
            <a:solidFill>
              <a:srgbClr val="00FF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35" name="直接连接符 9234"/>
          <p:cNvSpPr/>
          <p:nvPr/>
        </p:nvSpPr>
        <p:spPr>
          <a:xfrm>
            <a:off x="2711450" y="3644900"/>
            <a:ext cx="5545138" cy="504825"/>
          </a:xfrm>
          <a:prstGeom prst="line">
            <a:avLst/>
          </a:prstGeom>
          <a:ln w="57150" cap="flat" cmpd="sng">
            <a:solidFill>
              <a:srgbClr val="FFFF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36" name="直接连接符 9235"/>
          <p:cNvSpPr/>
          <p:nvPr/>
        </p:nvSpPr>
        <p:spPr>
          <a:xfrm flipH="1">
            <a:off x="5181600" y="4343400"/>
            <a:ext cx="2925763" cy="820738"/>
          </a:xfrm>
          <a:prstGeom prst="line">
            <a:avLst/>
          </a:prstGeom>
          <a:ln w="57150" cap="flat" cmpd="sng">
            <a:solidFill>
              <a:srgbClr val="FFFF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38" name="椭圆 9237"/>
          <p:cNvSpPr/>
          <p:nvPr/>
        </p:nvSpPr>
        <p:spPr>
          <a:xfrm>
            <a:off x="6705600" y="990600"/>
            <a:ext cx="838200" cy="609600"/>
          </a:xfrm>
          <a:prstGeom prst="ellipse">
            <a:avLst/>
          </a:prstGeom>
          <a:solidFill>
            <a:srgbClr val="0000FF"/>
          </a:solidFill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39" name="椭圆 9238"/>
          <p:cNvSpPr/>
          <p:nvPr/>
        </p:nvSpPr>
        <p:spPr>
          <a:xfrm>
            <a:off x="6705600" y="1752600"/>
            <a:ext cx="838200" cy="609600"/>
          </a:xfrm>
          <a:prstGeom prst="ellipse">
            <a:avLst/>
          </a:prstGeom>
          <a:solidFill>
            <a:srgbClr val="FF6600"/>
          </a:solidFill>
          <a:ln w="9525" cap="flat" cmpd="sng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40" name="文本框 9239"/>
          <p:cNvSpPr txBox="1"/>
          <p:nvPr/>
        </p:nvSpPr>
        <p:spPr>
          <a:xfrm>
            <a:off x="7605078" y="1031875"/>
            <a:ext cx="2325370" cy="460375"/>
          </a:xfrm>
          <a:prstGeom prst="rect">
            <a:avLst/>
          </a:prstGeom>
          <a:solidFill>
            <a:srgbClr val="FFCCFF"/>
          </a:solidFill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400" b="1">
                <a:solidFill>
                  <a:srgbClr val="000000"/>
                </a:solidFill>
                <a:latin typeface="Verdana" panose="020B0604030504040204" pitchFamily="34" charset="0"/>
                <a:ea typeface="华文中宋" pitchFamily="2" charset="-122"/>
              </a:rPr>
              <a:t>代表同盟国集团</a:t>
            </a:r>
            <a:endParaRPr lang="zh-CN" altLang="en-US" sz="2400" b="1">
              <a:solidFill>
                <a:srgbClr val="000000"/>
              </a:solidFill>
              <a:latin typeface="Verdana" panose="020B0604030504040204" pitchFamily="34" charset="0"/>
              <a:ea typeface="华文中宋" pitchFamily="2" charset="-122"/>
            </a:endParaRPr>
          </a:p>
        </p:txBody>
      </p:sp>
      <p:sp>
        <p:nvSpPr>
          <p:cNvPr id="9241" name="文本框 9240"/>
          <p:cNvSpPr txBox="1"/>
          <p:nvPr/>
        </p:nvSpPr>
        <p:spPr>
          <a:xfrm>
            <a:off x="7464425" y="1844675"/>
            <a:ext cx="2662238" cy="460375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400" b="1">
                <a:solidFill>
                  <a:srgbClr val="000000"/>
                </a:solidFill>
                <a:latin typeface="Verdana" panose="020B0604030504040204" pitchFamily="34" charset="0"/>
              </a:rPr>
              <a:t>代表协约国集团</a:t>
            </a:r>
            <a:endParaRPr lang="zh-CN" altLang="en-US" sz="2400" b="1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9242" name="文本框 9241"/>
          <p:cNvSpPr txBox="1"/>
          <p:nvPr/>
        </p:nvSpPr>
        <p:spPr>
          <a:xfrm>
            <a:off x="6477000" y="4343400"/>
            <a:ext cx="2879725" cy="368300"/>
          </a:xfrm>
          <a:prstGeom prst="rect">
            <a:avLst/>
          </a:prstGeom>
          <a:solidFill>
            <a:srgbClr val="FFCCCC">
              <a:alpha val="98000"/>
            </a:srgbClr>
          </a:solidFill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1800" b="1">
                <a:solidFill>
                  <a:srgbClr val="000000"/>
                </a:solidFill>
                <a:latin typeface="Arial" panose="020B0604020202020204" pitchFamily="34" charset="0"/>
              </a:rPr>
              <a:t>1879</a:t>
            </a:r>
            <a:r>
              <a:rPr lang="zh-CN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年德奥签订同盟条约</a:t>
            </a:r>
            <a:endParaRPr lang="zh-CN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9244" name="文本框 9243"/>
          <p:cNvSpPr txBox="1"/>
          <p:nvPr/>
        </p:nvSpPr>
        <p:spPr>
          <a:xfrm rot="19873942">
            <a:off x="7151688" y="5295900"/>
            <a:ext cx="2884487" cy="368300"/>
          </a:xfrm>
          <a:prstGeom prst="rect">
            <a:avLst/>
          </a:prstGeom>
          <a:solidFill>
            <a:srgbClr val="FFCCCC">
              <a:alpha val="91000"/>
            </a:srgbClr>
          </a:solidFill>
          <a:ln w="9525" cap="flat" cmpd="sng">
            <a:solidFill>
              <a:srgbClr val="FFCC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1800" b="1">
                <a:solidFill>
                  <a:srgbClr val="000000"/>
                </a:solidFill>
                <a:latin typeface="Arial" panose="020B0604020202020204" pitchFamily="34" charset="0"/>
              </a:rPr>
              <a:t>1882</a:t>
            </a:r>
            <a:r>
              <a:rPr lang="zh-CN" altLang="en-US" sz="1800" b="1" dirty="0">
                <a:solidFill>
                  <a:srgbClr val="000000"/>
                </a:solidFill>
                <a:latin typeface="Arial" panose="020B0604020202020204" pitchFamily="34" charset="0"/>
              </a:rPr>
              <a:t>年</a:t>
            </a:r>
            <a:r>
              <a:rPr lang="zh-CN" altLang="en-US" sz="1800" b="1" dirty="0">
                <a:solidFill>
                  <a:srgbClr val="000000"/>
                </a:solidFill>
                <a:latin typeface="Arial" panose="020B0604020202020204" pitchFamily="34" charset="0"/>
                <a:ea typeface="华文中宋" pitchFamily="2" charset="-122"/>
              </a:rPr>
              <a:t>意</a:t>
            </a:r>
            <a:r>
              <a:rPr lang="zh-CN" altLang="en-US" sz="1800" b="1">
                <a:solidFill>
                  <a:srgbClr val="000000"/>
                </a:solidFill>
                <a:latin typeface="Arial" panose="020B0604020202020204" pitchFamily="34" charset="0"/>
                <a:ea typeface="华文中宋" pitchFamily="2" charset="-122"/>
              </a:rPr>
              <a:t>加入德奥集团</a:t>
            </a:r>
            <a:endParaRPr lang="zh-CN" altLang="en-US" sz="1800" b="1">
              <a:solidFill>
                <a:srgbClr val="000000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9245" name="文本框 9244"/>
          <p:cNvSpPr txBox="1"/>
          <p:nvPr/>
        </p:nvSpPr>
        <p:spPr>
          <a:xfrm rot="20644600">
            <a:off x="2819400" y="5562600"/>
            <a:ext cx="3168650" cy="368300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1800" b="1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1892</a:t>
            </a:r>
            <a:r>
              <a:rPr lang="zh-CN" altLang="en-US" sz="1800" b="1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年法俄签订军事协定</a:t>
            </a:r>
            <a:endParaRPr lang="zh-CN" altLang="en-US" sz="1800" b="1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9246" name="文本框 9245"/>
          <p:cNvSpPr txBox="1"/>
          <p:nvPr/>
        </p:nvSpPr>
        <p:spPr>
          <a:xfrm>
            <a:off x="3719513" y="3141663"/>
            <a:ext cx="295275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9247" name="文本框 9246"/>
          <p:cNvSpPr txBox="1"/>
          <p:nvPr/>
        </p:nvSpPr>
        <p:spPr>
          <a:xfrm rot="266189">
            <a:off x="3935413" y="3573463"/>
            <a:ext cx="3743325" cy="368300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1800" b="1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1907</a:t>
            </a:r>
            <a:r>
              <a:rPr lang="zh-CN" altLang="en-US" sz="1800" b="1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年英俄签订协约</a:t>
            </a:r>
            <a:endParaRPr lang="zh-CN" altLang="en-US" sz="1800" b="1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9248" name="文本框 9247"/>
          <p:cNvSpPr txBox="1"/>
          <p:nvPr/>
        </p:nvSpPr>
        <p:spPr>
          <a:xfrm rot="1867843">
            <a:off x="1752600" y="4586288"/>
            <a:ext cx="2808288" cy="368300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1800" b="1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1904</a:t>
            </a:r>
            <a:r>
              <a:rPr lang="zh-CN" altLang="en-US" sz="1800" b="1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年英法签订协约</a:t>
            </a:r>
            <a:endParaRPr lang="zh-CN" altLang="en-US" sz="1800" b="1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9249" name="直接连接符 9248"/>
          <p:cNvSpPr/>
          <p:nvPr/>
        </p:nvSpPr>
        <p:spPr>
          <a:xfrm>
            <a:off x="2438400" y="3733800"/>
            <a:ext cx="1752600" cy="1066800"/>
          </a:xfrm>
          <a:prstGeom prst="line">
            <a:avLst/>
          </a:prstGeom>
          <a:ln w="57150" cap="flat" cmpd="sng">
            <a:solidFill>
              <a:srgbClr val="FFFF00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bldLvl="0" animBg="1"/>
      <p:bldP spid="9221" grpId="0" bldLvl="0" animBg="1"/>
      <p:bldP spid="9223" grpId="0" bldLvl="0" animBg="1"/>
      <p:bldP spid="9224" grpId="0" bldLvl="0" animBg="1"/>
      <p:bldP spid="9225" grpId="0" bldLvl="0" animBg="1"/>
      <p:bldP spid="9226" grpId="0" bldLvl="0" animBg="1"/>
      <p:bldP spid="9242" grpId="0" bldLvl="0" animBg="1"/>
      <p:bldP spid="9244" grpId="0" bldLvl="0" animBg="1"/>
      <p:bldP spid="924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61290" y="341630"/>
            <a:ext cx="118694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3600" b="1">
                <a:latin typeface="Calibri" panose="020F0502020204030204" pitchFamily="34" charset="0"/>
                <a:ea typeface="宋体" panose="02010600030101010101" pitchFamily="2" charset="-122"/>
              </a:rPr>
              <a:t>7.欧洲两大军事集团的形成有什么危害？</a:t>
            </a:r>
            <a:endParaRPr sz="36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3985" y="1229360"/>
            <a:ext cx="11308715" cy="153162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他们之间展开了疯狂的军备竞赛，局部冲突不断，大战一触即发。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1290" y="2954020"/>
            <a:ext cx="11281410" cy="36918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3600" b="1"/>
              <a:t>欧洲列强争夺的焦点集中在巴尔干地区。巴尔干地区民族成分复杂。俄国支持塞尔维亚政府建立大南斯拉夫国家，德国支持奥匈帝国控制巴尔干。1912年和1913年，该地区连续发生战争，交战双方分别得到两大军事集团的支持。</a:t>
            </a:r>
            <a:endParaRPr lang="zh-CN" altLang="en-US" sz="36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6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内容占位符 11265" descr="`1"/>
          <p:cNvPicPr>
            <a:picLocks noChangeAspect="1"/>
          </p:cNvPicPr>
          <p:nvPr>
            <p:ph sz="half" idx="1"/>
          </p:nvPr>
        </p:nvPicPr>
        <p:blipFill>
          <a:blip r:embed="rId1"/>
          <a:srcRect t="1370" r="2386" b="1370"/>
          <a:stretch>
            <a:fillRect/>
          </a:stretch>
        </p:blipFill>
        <p:spPr>
          <a:xfrm>
            <a:off x="375285" y="391160"/>
            <a:ext cx="10946130" cy="6075045"/>
          </a:xfrm>
          <a:prstGeom prst="rect">
            <a:avLst/>
          </a:prstGeom>
          <a:noFill/>
          <a:ln w="9525" cap="flat" cmpd="sng">
            <a:solidFill>
              <a:srgbClr val="000066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1280" name="下箭头 11279"/>
          <p:cNvSpPr/>
          <p:nvPr/>
        </p:nvSpPr>
        <p:spPr>
          <a:xfrm rot="1282849">
            <a:off x="6942455" y="2639060"/>
            <a:ext cx="229870" cy="1151255"/>
          </a:xfrm>
          <a:prstGeom prst="downArrow">
            <a:avLst>
              <a:gd name="adj1" fmla="val 50000"/>
              <a:gd name="adj2" fmla="val 78463"/>
            </a:avLst>
          </a:prstGeom>
          <a:solidFill>
            <a:srgbClr val="FF9900"/>
          </a:solidFill>
          <a:ln w="12700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854825" y="1437640"/>
            <a:ext cx="708025" cy="119888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俄国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552315" y="2242185"/>
            <a:ext cx="103822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/>
              <a:t>德国</a:t>
            </a:r>
            <a:endParaRPr lang="zh-CN" altLang="en-US" sz="3200" b="1"/>
          </a:p>
        </p:txBody>
      </p:sp>
      <p:sp>
        <p:nvSpPr>
          <p:cNvPr id="9" name="文本框 8"/>
          <p:cNvSpPr txBox="1"/>
          <p:nvPr/>
        </p:nvSpPr>
        <p:spPr>
          <a:xfrm>
            <a:off x="4862195" y="3019425"/>
            <a:ext cx="1741170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2800" b="1"/>
              <a:t>奥匈帝国</a:t>
            </a:r>
            <a:endParaRPr lang="zh-CN" altLang="en-US" sz="2800" b="1"/>
          </a:p>
        </p:txBody>
      </p:sp>
      <p:sp>
        <p:nvSpPr>
          <p:cNvPr id="10" name="文本框 9"/>
          <p:cNvSpPr txBox="1"/>
          <p:nvPr/>
        </p:nvSpPr>
        <p:spPr>
          <a:xfrm>
            <a:off x="5614670" y="3893185"/>
            <a:ext cx="1289685" cy="82994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巴尔干</a:t>
            </a:r>
            <a:endParaRPr lang="zh-CN" altLang="en-US" sz="2400" b="1">
              <a:solidFill>
                <a:srgbClr val="FF0000"/>
              </a:solidFill>
            </a:endParaRPr>
          </a:p>
          <a:p>
            <a:pPr algn="ctr"/>
            <a:r>
              <a:rPr lang="zh-CN" altLang="en-US" sz="2400" b="1">
                <a:solidFill>
                  <a:srgbClr val="FF0000"/>
                </a:solidFill>
              </a:rPr>
              <a:t>半岛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1" name="下箭头 10"/>
          <p:cNvSpPr/>
          <p:nvPr/>
        </p:nvSpPr>
        <p:spPr>
          <a:xfrm rot="19402849">
            <a:off x="5751195" y="3364865"/>
            <a:ext cx="194310" cy="521970"/>
          </a:xfrm>
          <a:prstGeom prst="downArrow">
            <a:avLst>
              <a:gd name="adj1" fmla="val 50000"/>
              <a:gd name="adj2" fmla="val 78463"/>
            </a:avLst>
          </a:prstGeom>
          <a:solidFill>
            <a:srgbClr val="FF9900"/>
          </a:solidFill>
          <a:ln w="12700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216140" y="4373245"/>
            <a:ext cx="2243455" cy="5835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奥斯曼帝国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19710" y="1019175"/>
            <a:ext cx="1173607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1.导火线----萨拉热窝事件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5415" y="2736850"/>
            <a:ext cx="11884660" cy="29718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133350" indent="-133350">
              <a:lnSpc>
                <a:spcPct val="130000"/>
              </a:lnSpc>
            </a:pPr>
            <a:r>
              <a:rPr sz="3600" b="1">
                <a:solidFill>
                  <a:srgbClr val="7030A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1908年，奥匈帝国企图吞并波斯尼亚和黑塞哥维那，遭到塞尔维亚的强烈反对。1914年6月，奥匈帝国皇储斐迪南大公为了向塞尔维亚炫耀武力，到波斯尼亚检阅军队</a:t>
            </a:r>
            <a:r>
              <a:rPr lang="zh-CN" sz="3600" b="1">
                <a:solidFill>
                  <a:srgbClr val="7030A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，引起塞尔维亚民众不满。</a:t>
            </a:r>
            <a:endParaRPr lang="zh-CN" sz="3600" b="1">
              <a:solidFill>
                <a:srgbClr val="7030A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869950" y="31750"/>
            <a:ext cx="9726930" cy="734060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p>
            <a:r>
              <a:rPr lang="zh-CN" altLang="en-US" sz="4000" b="1"/>
              <a:t>目标导学二：</a:t>
            </a:r>
            <a:r>
              <a:rPr lang="zh-CN" sz="4000" b="1"/>
              <a:t>第一次世界大战的爆发</a:t>
            </a:r>
            <a:endParaRPr lang="zh-CN" sz="4000" b="1"/>
          </a:p>
        </p:txBody>
      </p:sp>
      <p:sp>
        <p:nvSpPr>
          <p:cNvPr id="7" name="文本框 6"/>
          <p:cNvSpPr txBox="1"/>
          <p:nvPr/>
        </p:nvSpPr>
        <p:spPr>
          <a:xfrm>
            <a:off x="227965" y="1856105"/>
            <a:ext cx="1173607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4000" b="1">
                <a:latin typeface="Calibri" panose="020F050202020403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latin typeface="Calibri" panose="020F0502020204030204" pitchFamily="34" charset="0"/>
                <a:ea typeface="宋体" panose="02010600030101010101" pitchFamily="2" charset="-122"/>
              </a:rPr>
              <a:t>1</a:t>
            </a:r>
            <a:r>
              <a:rPr lang="zh-CN" sz="4000" b="1">
                <a:latin typeface="Calibri" panose="020F0502020204030204" pitchFamily="34" charset="0"/>
                <a:ea typeface="宋体" panose="02010600030101010101" pitchFamily="2" charset="-122"/>
              </a:rPr>
              <a:t>）</a:t>
            </a:r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萨拉热窝事件</a:t>
            </a:r>
            <a:r>
              <a:rPr lang="zh-CN" sz="4000" b="1">
                <a:latin typeface="Calibri" panose="020F0502020204030204" pitchFamily="34" charset="0"/>
                <a:ea typeface="宋体" panose="02010600030101010101" pitchFamily="2" charset="-122"/>
              </a:rPr>
              <a:t>是在什么背景下发生的？</a:t>
            </a:r>
            <a:endParaRPr lang="zh-CN"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63500" y="3880485"/>
            <a:ext cx="620966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（3）萨拉热窝事件与一战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        的爆发有什么联系？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0180" y="1019175"/>
            <a:ext cx="6102985" cy="2748280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marL="133350" indent="-133350">
              <a:lnSpc>
                <a:spcPct val="120000"/>
              </a:lnSpc>
            </a:pPr>
            <a:r>
              <a:rPr sz="3600" b="1">
                <a:solidFill>
                  <a:srgbClr val="7030A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1914年6月28日，费迪南大公夫妇在萨拉热窝，被塞尔维亚族青年普林西普枪杀， 这就是萨拉热窝事件。</a:t>
            </a:r>
            <a:endParaRPr sz="3600" b="1">
              <a:solidFill>
                <a:srgbClr val="7030A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11288" name="图片 11287" descr="2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90360" y="1019175"/>
            <a:ext cx="4817110" cy="55460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89865" y="224790"/>
            <a:ext cx="679704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（2）什么是萨拉热窝事件？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9865" y="5366385"/>
            <a:ext cx="6083300" cy="1198880"/>
          </a:xfrm>
          <a:prstGeom prst="rect">
            <a:avLst/>
          </a:prstGeom>
          <a:noFill/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0"/>
            <a:r>
              <a:rPr lang="zh-CN" sz="36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这一事件成为第一次世界大战的导火索</a:t>
            </a:r>
            <a:endParaRPr lang="zh-CN" altLang="en-US" sz="3600" b="1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19710" y="97790"/>
            <a:ext cx="613600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2.第一次世界大战的爆发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3400" y="2094865"/>
            <a:ext cx="8332470" cy="700405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marL="133350" indent="-133350">
              <a:lnSpc>
                <a:spcPct val="110000"/>
              </a:lnSpc>
            </a:pPr>
            <a:r>
              <a:rPr sz="36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1914年7月奥匈帝国向塞尔维亚宣战。</a:t>
            </a:r>
            <a:endParaRPr sz="3600" b="1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9710" y="1138555"/>
            <a:ext cx="50800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（</a:t>
            </a:r>
            <a:r>
              <a:rPr lang="en-US" sz="36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）爆发的时间和标志：</a:t>
            </a:r>
            <a:endParaRPr lang="zh-CN" altLang="en-US" sz="3600" b="1"/>
          </a:p>
        </p:txBody>
      </p:sp>
      <p:sp>
        <p:nvSpPr>
          <p:cNvPr id="3" name="文本框 2"/>
          <p:cNvSpPr txBox="1"/>
          <p:nvPr/>
        </p:nvSpPr>
        <p:spPr>
          <a:xfrm>
            <a:off x="219710" y="3106420"/>
            <a:ext cx="50800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0"/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600" b="1">
                <a:latin typeface="Calibri" panose="020F0502020204030204" pitchFamily="34" charset="0"/>
                <a:ea typeface="宋体" panose="02010600030101010101" pitchFamily="2" charset="-122"/>
              </a:rPr>
              <a:t>）</a:t>
            </a:r>
            <a:r>
              <a:rPr sz="3600" b="1">
                <a:latin typeface="Calibri" panose="020F0502020204030204" pitchFamily="34" charset="0"/>
                <a:ea typeface="宋体" panose="02010600030101010101" pitchFamily="2" charset="-122"/>
              </a:rPr>
              <a:t>参战的国家</a:t>
            </a: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：</a:t>
            </a:r>
            <a:endParaRPr lang="zh-CN" altLang="en-US" sz="3600" b="1"/>
          </a:p>
        </p:txBody>
      </p:sp>
      <p:sp>
        <p:nvSpPr>
          <p:cNvPr id="4" name="文本框 3"/>
          <p:cNvSpPr txBox="1"/>
          <p:nvPr/>
        </p:nvSpPr>
        <p:spPr>
          <a:xfrm>
            <a:off x="1252855" y="4096385"/>
            <a:ext cx="2268855" cy="19380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0"/>
            <a:r>
              <a:rPr sz="40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德国</a:t>
            </a:r>
            <a:r>
              <a:rPr lang="zh-CN" sz="40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、</a:t>
            </a:r>
            <a:endParaRPr lang="zh-CN" sz="4000" b="1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/>
            <a:r>
              <a:rPr sz="40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奥匈帝国</a:t>
            </a:r>
            <a:r>
              <a:rPr lang="zh-CN" sz="40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等国</a:t>
            </a:r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       </a:t>
            </a:r>
            <a:r>
              <a:rPr sz="3600" b="1">
                <a:latin typeface="Calibri" panose="020F0502020204030204" pitchFamily="34" charset="0"/>
                <a:ea typeface="宋体" panose="02010600030101010101" pitchFamily="2" charset="-122"/>
              </a:rPr>
              <a:t>  </a:t>
            </a:r>
            <a:endParaRPr sz="36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左右箭头 5"/>
          <p:cNvSpPr/>
          <p:nvPr/>
        </p:nvSpPr>
        <p:spPr>
          <a:xfrm>
            <a:off x="3990340" y="4862830"/>
            <a:ext cx="1184275" cy="220980"/>
          </a:xfrm>
          <a:prstGeom prst="left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643245" y="4096385"/>
            <a:ext cx="2380615" cy="19380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俄、英、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法</a:t>
            </a:r>
            <a:r>
              <a:rPr lang="zh-CN" sz="4000" b="1">
                <a:latin typeface="Calibri" panose="020F0502020204030204" pitchFamily="34" charset="0"/>
                <a:ea typeface="宋体" panose="02010600030101010101" pitchFamily="2" charset="-122"/>
              </a:rPr>
              <a:t>、</a:t>
            </a:r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意</a:t>
            </a:r>
            <a:r>
              <a:rPr lang="zh-CN" sz="40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、</a:t>
            </a:r>
            <a:endParaRPr lang="zh-CN" sz="4000" b="1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  <a:p>
            <a:pPr indent="0"/>
            <a:r>
              <a:rPr lang="zh-CN" sz="40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塞</a:t>
            </a:r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等国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4" grpId="0" bldLvl="0" animBg="1"/>
      <p:bldP spid="7" grpId="0" bldLvl="0" animBg="1"/>
      <p:bldP spid="6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302260" y="2985135"/>
            <a:ext cx="11587480" cy="28613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marL="133350" indent="-133350">
              <a:lnSpc>
                <a:spcPct val="150000"/>
              </a:lnSpc>
            </a:pPr>
            <a:r>
              <a:rPr sz="40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战争爆发后，战争主要在欧洲战场上进行。在欧洲战场形成了东线、西线和南线三条战线。</a:t>
            </a:r>
            <a:endParaRPr sz="4000" b="1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marL="133350" indent="-133350">
              <a:lnSpc>
                <a:spcPct val="150000"/>
              </a:lnSpc>
            </a:pPr>
            <a:r>
              <a:rPr sz="40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后来逐渐扩大到非洲、亚洲和太平洋地区。</a:t>
            </a:r>
            <a:endParaRPr sz="4000" b="1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1703705" y="4445"/>
            <a:ext cx="8025130" cy="1162685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rmAutofit fontScale="90000"/>
          </a:bodyPr>
          <a:p>
            <a:br>
              <a:rPr lang="zh-CN" altLang="en-US" sz="4000" b="1"/>
            </a:br>
            <a:r>
              <a:rPr lang="zh-CN" altLang="en-US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目标导学二：</a:t>
            </a:r>
            <a:r>
              <a:rPr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大战的进程和结果</a:t>
            </a:r>
            <a:br>
              <a:rPr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endParaRPr lang="zh-CN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4610" y="1415415"/>
            <a:ext cx="1173607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1.第一次世界大战的主要战场在哪里？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   后来战场扩大到哪里？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1" name="图片 5"/>
          <p:cNvPicPr>
            <a:picLocks noChangeAspect="1" noChangeArrowheads="1"/>
          </p:cNvPicPr>
          <p:nvPr>
            <p:ph sz="half"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807720" y="228600"/>
            <a:ext cx="10254615" cy="55403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1073742888" name="文本框 13"/>
          <p:cNvSpPr txBox="1"/>
          <p:nvPr/>
        </p:nvSpPr>
        <p:spPr>
          <a:xfrm>
            <a:off x="3089275" y="5974715"/>
            <a:ext cx="5394325" cy="587375"/>
          </a:xfrm>
          <a:prstGeom prst="rect">
            <a:avLst/>
          </a:prstGeom>
          <a:noFill/>
          <a:ln w="6350">
            <a:noFill/>
          </a:ln>
        </p:spPr>
        <p:txBody>
          <a:bodyPr/>
          <a:p>
            <a:r>
              <a:rPr lang="zh-CN" altLang="en-US" sz="2800" b="1"/>
              <a:t>第一次世界大战欧洲战场形势图</a:t>
            </a:r>
            <a:endParaRPr lang="zh-CN" altLang="en-US" sz="2800" b="1"/>
          </a:p>
          <a:p>
            <a:endParaRPr lang="zh-CN" altLang="en-US" sz="2800" b="1"/>
          </a:p>
        </p:txBody>
      </p:sp>
      <p:sp>
        <p:nvSpPr>
          <p:cNvPr id="7" name="文本框 6"/>
          <p:cNvSpPr txBox="1"/>
          <p:nvPr/>
        </p:nvSpPr>
        <p:spPr>
          <a:xfrm>
            <a:off x="3418840" y="2139315"/>
            <a:ext cx="999490" cy="58356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西线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890510" y="1936115"/>
            <a:ext cx="999490" cy="58356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东线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484110" y="3318510"/>
            <a:ext cx="999490" cy="58356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南线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19710" y="312420"/>
            <a:ext cx="1173607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40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charset="0"/>
              </a:rPr>
              <a:t>8.</a:t>
            </a:r>
            <a:r>
              <a:rPr lang="zh-CN" sz="4000" b="1">
                <a:latin typeface="Calibri" panose="020F0502020204030204" pitchFamily="34" charset="0"/>
                <a:ea typeface="宋体" panose="02010600030101010101" pitchFamily="2" charset="-122"/>
              </a:rPr>
              <a:t>请概括出第一次世界大战爆发的根本原因：</a:t>
            </a:r>
            <a:endParaRPr lang="zh-CN" altLang="en-US" sz="4000" b="1"/>
          </a:p>
        </p:txBody>
      </p:sp>
      <p:sp>
        <p:nvSpPr>
          <p:cNvPr id="5" name="文本框 4"/>
          <p:cNvSpPr txBox="1"/>
          <p:nvPr/>
        </p:nvSpPr>
        <p:spPr>
          <a:xfrm>
            <a:off x="219710" y="1019175"/>
            <a:ext cx="1158748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133350" indent="-133350">
              <a:lnSpc>
                <a:spcPct val="150000"/>
              </a:lnSpc>
            </a:pPr>
            <a:r>
              <a:rPr lang="en-US" sz="4000" b="1">
                <a:solidFill>
                  <a:srgbClr val="7030A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charset="0"/>
              </a:rPr>
              <a:t>19</a:t>
            </a:r>
            <a:r>
              <a:rPr lang="zh-CN" sz="4000" b="1">
                <a:solidFill>
                  <a:srgbClr val="7030A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世纪末</a:t>
            </a:r>
            <a:r>
              <a:rPr lang="en-US" sz="4000" b="1">
                <a:solidFill>
                  <a:srgbClr val="7030A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20</a:t>
            </a:r>
            <a:r>
              <a:rPr lang="zh-CN" sz="4000" b="1">
                <a:solidFill>
                  <a:srgbClr val="7030A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世纪初，随着主要资本主义国家经济、政治发展不平衡的加剧，帝国主义国家间的矛盾凸显。为争夺霸权、重新瓜分殖民地，两大军事集团形成并展开疯狂的扩军备战，世界大战一触即发。</a:t>
            </a:r>
            <a:endParaRPr lang="zh-CN" altLang="en-US" sz="4000" b="1">
              <a:solidFill>
                <a:srgbClr val="7030A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19710" y="97790"/>
            <a:ext cx="370586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2.凡尔登战役：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67055" y="3882390"/>
            <a:ext cx="11057255" cy="1309370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marL="133350" indent="-133350">
              <a:lnSpc>
                <a:spcPct val="110000"/>
              </a:lnSpc>
            </a:pPr>
            <a:r>
              <a:rPr sz="3600" b="1">
                <a:latin typeface="Calibri" panose="020F0502020204030204" pitchFamily="34" charset="0"/>
                <a:ea typeface="宋体" panose="02010600030101010101" pitchFamily="2" charset="-122"/>
              </a:rPr>
              <a:t>交战双方死伤近百万人。由于死亡人数太多，凡尔登战役有“绞肉机”“地狱”“屠场”之称。</a:t>
            </a:r>
            <a:endParaRPr sz="36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0345" y="804545"/>
            <a:ext cx="64509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3600" b="1">
                <a:latin typeface="Calibri" panose="020F0502020204030204" pitchFamily="34" charset="0"/>
                <a:ea typeface="宋体" panose="02010600030101010101" pitchFamily="2" charset="-122"/>
              </a:rPr>
              <a:t>（1）凡尔登战役发生在何时？</a:t>
            </a:r>
            <a:endParaRPr sz="36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19710" y="1686560"/>
            <a:ext cx="108115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600" b="1">
                <a:latin typeface="Calibri" panose="020F0502020204030204" pitchFamily="34" charset="0"/>
                <a:ea typeface="宋体" panose="02010600030101010101" pitchFamily="2" charset="-122"/>
              </a:rPr>
              <a:t>）</a:t>
            </a:r>
            <a:r>
              <a:rPr sz="3600" b="1">
                <a:latin typeface="Calibri" panose="020F0502020204030204" pitchFamily="34" charset="0"/>
                <a:ea typeface="宋体" panose="02010600030101010101" pitchFamily="2" charset="-122"/>
              </a:rPr>
              <a:t>参战的是哪两个国家的军队？历时多长时间？</a:t>
            </a:r>
            <a:endParaRPr sz="36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573530" y="2331720"/>
            <a:ext cx="6468745" cy="64516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0"/>
            <a:r>
              <a:rPr sz="3600" b="1">
                <a:latin typeface="Calibri" panose="020F0502020204030204" pitchFamily="34" charset="0"/>
                <a:ea typeface="宋体" panose="02010600030101010101" pitchFamily="2" charset="-122"/>
              </a:rPr>
              <a:t>德、法两国军队  历时10个月</a:t>
            </a:r>
            <a:endParaRPr sz="36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954520" y="804545"/>
            <a:ext cx="1911350" cy="6451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lang="zh-CN" altLang="en-US" sz="3600"/>
              <a:t>1916年</a:t>
            </a:r>
            <a:endParaRPr lang="zh-CN" altLang="en-US" sz="3600"/>
          </a:p>
        </p:txBody>
      </p:sp>
      <p:sp>
        <p:nvSpPr>
          <p:cNvPr id="8" name="文本框 7"/>
          <p:cNvSpPr txBox="1"/>
          <p:nvPr/>
        </p:nvSpPr>
        <p:spPr>
          <a:xfrm>
            <a:off x="219710" y="3237230"/>
            <a:ext cx="80346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（</a:t>
            </a:r>
            <a:r>
              <a:rPr lang="en-US" sz="3600" b="1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charset="0"/>
              </a:rPr>
              <a:t>3</a:t>
            </a: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）凡尔登战役为什么异常惨烈？</a:t>
            </a:r>
            <a:endParaRPr lang="zh-CN" altLang="en-US" sz="3600" b="1"/>
          </a:p>
        </p:txBody>
      </p:sp>
      <p:sp>
        <p:nvSpPr>
          <p:cNvPr id="9" name="文本框 8"/>
          <p:cNvSpPr txBox="1"/>
          <p:nvPr/>
        </p:nvSpPr>
        <p:spPr>
          <a:xfrm>
            <a:off x="219710" y="5412740"/>
            <a:ext cx="64516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3600" b="1">
                <a:latin typeface="Calibri" panose="020F0502020204030204" pitchFamily="34" charset="0"/>
                <a:ea typeface="宋体" panose="02010600030101010101" pitchFamily="2" charset="-122"/>
              </a:rPr>
              <a:t>（4）凡尔登战役的结局怎样？</a:t>
            </a:r>
            <a:endParaRPr sz="36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74345" y="6057900"/>
            <a:ext cx="7525385" cy="6451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0"/>
            <a:r>
              <a:rPr lang="zh-CN" sz="36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德国遭遇失败。德国从此陷入被动。</a:t>
            </a:r>
            <a:endParaRPr lang="zh-CN" altLang="en-US" sz="36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4" grpId="0" bldLvl="0" animBg="1"/>
      <p:bldP spid="5" grpId="1" bldLvl="0" animBg="1"/>
      <p:bldP spid="10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19710" y="97790"/>
            <a:ext cx="1168463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3.1917年--1918年第一次世界大战的战局发生了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   哪些变化？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8265" y="1564640"/>
            <a:ext cx="11998960" cy="319214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marL="133350" indent="-133350">
              <a:lnSpc>
                <a:spcPct val="140000"/>
              </a:lnSpc>
            </a:pPr>
            <a:r>
              <a:rPr sz="36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1）交战各国都已精疲力竭。</a:t>
            </a:r>
            <a:endParaRPr sz="3600" b="1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marL="133350" indent="-133350">
              <a:lnSpc>
                <a:spcPct val="140000"/>
              </a:lnSpc>
            </a:pPr>
            <a:r>
              <a:rPr sz="36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2）美国参战，大大增强了协约国一方的力量。</a:t>
            </a:r>
            <a:endParaRPr sz="3600" b="1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marL="133350" indent="-133350">
              <a:lnSpc>
                <a:spcPct val="140000"/>
              </a:lnSpc>
            </a:pPr>
            <a:r>
              <a:rPr sz="36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3）俄国爆发十月革命，不久，退出第一次世界大战。</a:t>
            </a:r>
            <a:endParaRPr sz="3600" b="1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marL="133350" indent="-133350">
              <a:lnSpc>
                <a:spcPct val="140000"/>
              </a:lnSpc>
            </a:pPr>
            <a:r>
              <a:rPr sz="36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4）1918年下半年，协约国不断发动反攻，德军败局已定。</a:t>
            </a:r>
            <a:endParaRPr sz="3600" b="1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19710" y="97790"/>
            <a:ext cx="1168463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4.第一次世界大战结束在何时？结束的标志是什么？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   哪一方成为战败国？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8265" y="1564640"/>
            <a:ext cx="6101715" cy="16414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marL="133350" indent="-133350">
              <a:lnSpc>
                <a:spcPct val="140000"/>
              </a:lnSpc>
            </a:pPr>
            <a:r>
              <a:rPr sz="36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1918年11月，德国投降</a:t>
            </a:r>
            <a:r>
              <a:rPr lang="zh-CN" sz="36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。</a:t>
            </a:r>
            <a:endParaRPr lang="zh-CN" sz="3600" b="1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marL="133350" indent="-133350">
              <a:lnSpc>
                <a:spcPct val="140000"/>
              </a:lnSpc>
            </a:pPr>
            <a:r>
              <a:rPr sz="36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战争以同盟国的失败而结束。</a:t>
            </a:r>
            <a:endParaRPr sz="3600" b="1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18434" name="Picture 5" descr="福煦车厢"/>
          <p:cNvPicPr>
            <a:picLocks noChangeAspect="1"/>
          </p:cNvPicPr>
          <p:nvPr/>
        </p:nvPicPr>
        <p:blipFill>
          <a:blip r:embed="rId1"/>
          <a:srcRect l="3760" t="4379" r="2255" b="3503"/>
          <a:stretch>
            <a:fillRect/>
          </a:stretch>
        </p:blipFill>
        <p:spPr>
          <a:xfrm>
            <a:off x="6573520" y="1564640"/>
            <a:ext cx="4800600" cy="44942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Text Box 4"/>
          <p:cNvSpPr txBox="1"/>
          <p:nvPr/>
        </p:nvSpPr>
        <p:spPr>
          <a:xfrm>
            <a:off x="88265" y="3472180"/>
            <a:ext cx="6102350" cy="3192145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eaLnBrk="0" hangingPunct="0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>
                <a:latin typeface="宋体" panose="02010600030101010101" pitchFamily="2" charset="-122"/>
              </a:rPr>
              <a:t>   </a:t>
            </a:r>
            <a:r>
              <a:rPr lang="zh-CN" altLang="en-US" sz="2800" b="1">
                <a:solidFill>
                  <a:srgbClr val="800000"/>
                </a:solidFill>
                <a:latin typeface="宋体" panose="02010600030101010101" pitchFamily="2" charset="-122"/>
              </a:rPr>
              <a:t>福煦是第一次世界大战后期的协约国联军总司令。 </a:t>
            </a:r>
            <a:r>
              <a:rPr lang="en-US" altLang="zh-CN" sz="2800" b="1">
                <a:solidFill>
                  <a:srgbClr val="800000"/>
                </a:solidFill>
                <a:latin typeface="宋体" panose="02010600030101010101" pitchFamily="2" charset="-122"/>
              </a:rPr>
              <a:t>1918</a:t>
            </a:r>
            <a:r>
              <a:rPr lang="zh-CN" altLang="en-US" sz="2800" b="1">
                <a:solidFill>
                  <a:srgbClr val="800000"/>
                </a:solidFill>
                <a:latin typeface="宋体" panose="02010600030101010101" pitchFamily="2" charset="-122"/>
              </a:rPr>
              <a:t>年</a:t>
            </a:r>
            <a:r>
              <a:rPr lang="en-US" altLang="zh-CN" sz="2800" b="1">
                <a:solidFill>
                  <a:srgbClr val="800000"/>
                </a:solidFill>
                <a:latin typeface="宋体" panose="02010600030101010101" pitchFamily="2" charset="-122"/>
              </a:rPr>
              <a:t>11</a:t>
            </a:r>
            <a:r>
              <a:rPr lang="zh-CN" altLang="en-US" sz="2800" b="1">
                <a:solidFill>
                  <a:srgbClr val="800000"/>
                </a:solidFill>
                <a:latin typeface="宋体" panose="02010600030101010101" pitchFamily="2" charset="-122"/>
              </a:rPr>
              <a:t>月</a:t>
            </a:r>
            <a:r>
              <a:rPr lang="en-US" altLang="zh-CN" sz="2800" b="1">
                <a:solidFill>
                  <a:srgbClr val="800000"/>
                </a:solidFill>
                <a:latin typeface="宋体" panose="02010600030101010101" pitchFamily="2" charset="-122"/>
              </a:rPr>
              <a:t>11</a:t>
            </a:r>
            <a:r>
              <a:rPr lang="zh-CN" altLang="en-US" sz="2800" b="1">
                <a:solidFill>
                  <a:srgbClr val="800000"/>
                </a:solidFill>
                <a:latin typeface="宋体" panose="02010600030101010101" pitchFamily="2" charset="-122"/>
              </a:rPr>
              <a:t>日，福煦代表协约国与德国代表在法国东北部</a:t>
            </a:r>
            <a:r>
              <a:rPr lang="zh-CN" altLang="en-US" sz="2800" b="1">
                <a:latin typeface="宋体" panose="02010600030101010101" pitchFamily="2" charset="-122"/>
              </a:rPr>
              <a:t>贡比涅森林</a:t>
            </a:r>
            <a:r>
              <a:rPr lang="zh-CN" altLang="en-US" sz="2800" b="1">
                <a:solidFill>
                  <a:srgbClr val="800000"/>
                </a:solidFill>
                <a:latin typeface="宋体" panose="02010600030101010101" pitchFamily="2" charset="-122"/>
              </a:rPr>
              <a:t>雷道车站的福煦车厢里签订了</a:t>
            </a:r>
            <a:r>
              <a:rPr lang="zh-CN" altLang="en-US" sz="2800" b="1">
                <a:latin typeface="宋体" panose="02010600030101010101" pitchFamily="2" charset="-122"/>
              </a:rPr>
              <a:t>停战协定，</a:t>
            </a:r>
            <a:r>
              <a:rPr lang="zh-CN" altLang="en-US" sz="2800" b="1">
                <a:solidFill>
                  <a:srgbClr val="800000"/>
                </a:solidFill>
                <a:latin typeface="宋体" panose="02010600030101010101" pitchFamily="2" charset="-122"/>
              </a:rPr>
              <a:t>宣告第一次世界大战结束。</a:t>
            </a:r>
            <a:r>
              <a:rPr lang="zh-CN" altLang="en-US" sz="2400">
                <a:solidFill>
                  <a:srgbClr val="800000"/>
                </a:solidFill>
                <a:latin typeface="宋体" panose="02010600030101010101" pitchFamily="2" charset="-122"/>
              </a:rPr>
              <a:t> </a:t>
            </a:r>
            <a:endParaRPr lang="zh-CN" altLang="en-US" sz="2400">
              <a:solidFill>
                <a:srgbClr val="800000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177530" y="6220460"/>
            <a:ext cx="18161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/>
              <a:t>福煦车厢</a:t>
            </a:r>
            <a:endParaRPr lang="zh-CN" altLang="en-US" sz="3200" b="1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8435" grpId="0" animBg="1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19710" y="97790"/>
            <a:ext cx="1168463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5.第一次世界大战是一场什么性质的战争？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9710" y="925195"/>
            <a:ext cx="11357610" cy="1198880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0"/>
            <a:r>
              <a:rPr lang="zh-CN" sz="36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是人类历史上一次规模空前的战争，是</a:t>
            </a:r>
            <a:r>
              <a:rPr lang="zh-CN" sz="36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西方列强为重新瓜分世界、争夺世界霸权</a:t>
            </a:r>
            <a:r>
              <a:rPr lang="zh-CN" sz="36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而发动的一场</a:t>
            </a:r>
            <a:r>
              <a:rPr lang="zh-CN" sz="36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帝国主义战争</a:t>
            </a:r>
            <a:r>
              <a:rPr lang="zh-CN" sz="3600" b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。</a:t>
            </a:r>
            <a:endParaRPr lang="zh-CN" altLang="en-US" sz="3600" b="1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4000" y="2355850"/>
            <a:ext cx="11684635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6.第一次世界大战历时多久？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   先后有多少个国家参战？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   牵涉</a:t>
            </a:r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多少</a:t>
            </a:r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人口？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19710" y="4293870"/>
            <a:ext cx="11357610" cy="175323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0"/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历时4年多，参战国家共计30多个，牵涉人口约15亿，</a:t>
            </a: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超过当时世界总人口数的一半。</a:t>
            </a:r>
            <a:endParaRPr lang="zh-CN" sz="3600" b="1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/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据统计，参战各国死伤人数高达</a:t>
            </a:r>
            <a:r>
              <a:rPr lang="en-US" alt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3000</a:t>
            </a:r>
            <a:r>
              <a:rPr lang="zh-CN" altLang="en-US" sz="3600" b="1">
                <a:latin typeface="Calibri" panose="020F0502020204030204" pitchFamily="34" charset="0"/>
                <a:ea typeface="宋体" panose="02010600030101010101" pitchFamily="2" charset="-122"/>
              </a:rPr>
              <a:t>多万。</a:t>
            </a:r>
            <a:endParaRPr lang="zh-CN" sz="36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19710" y="97790"/>
            <a:ext cx="1185037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7.战争中使用了哪些新式武器？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3365" y="975360"/>
            <a:ext cx="3444875" cy="645160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0"/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坦克、潜艇等</a:t>
            </a:r>
            <a:endParaRPr lang="zh-CN" sz="36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9710" y="1931035"/>
            <a:ext cx="3726815" cy="418973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7520" y="1931670"/>
            <a:ext cx="3843655" cy="418846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4340" y="1931670"/>
            <a:ext cx="3389630" cy="418846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401955" y="338455"/>
            <a:ext cx="1168463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sz="4000" b="1">
                <a:latin typeface="Calibri" panose="020F0502020204030204" pitchFamily="34" charset="0"/>
                <a:ea typeface="宋体" panose="02010600030101010101" pitchFamily="2" charset="-122"/>
              </a:rPr>
              <a:t>8.第一次世界大战给世界带来哪些影响？</a:t>
            </a:r>
            <a:endParaRPr sz="40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01955" y="1370965"/>
            <a:ext cx="11357610" cy="50774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0">
              <a:lnSpc>
                <a:spcPct val="150000"/>
              </a:lnSpc>
            </a:pP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大大削弱了欧洲的力量，从根本上动摇了欧洲的世界优势地位。</a:t>
            </a:r>
            <a:endParaRPr lang="zh-CN" sz="3600" b="1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美国参战和俄国十月革命的胜利，是这两个大国开始崛起的重要标志。</a:t>
            </a:r>
            <a:endParaRPr lang="zh-CN" sz="3600" b="1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大战还削弱了帝国主义的殖民力量，进一步促进了殖民地半殖民地国家的民族觉醒。</a:t>
            </a:r>
            <a:endParaRPr lang="zh-CN" sz="3600" b="1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82010" y="34925"/>
            <a:ext cx="3444875" cy="913130"/>
          </a:xfrm>
          <a:solidFill>
            <a:srgbClr val="00B0F0"/>
          </a:solidFill>
        </p:spPr>
        <p:txBody>
          <a:bodyPr/>
          <a:p>
            <a:r>
              <a:rPr lang="zh-CN" altLang="en-US" b="1"/>
              <a:t>【互学探究】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21590" y="1098550"/>
            <a:ext cx="1168781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152400"/>
            <a:r>
              <a:rPr lang="zh-CN" sz="4000" b="1">
                <a:ea typeface="宋体" panose="02010600030101010101" pitchFamily="2" charset="-122"/>
              </a:rPr>
              <a:t>1.假如没有萨拉热窝事件，会爆发第一次世界大战 </a:t>
            </a:r>
            <a:endParaRPr lang="zh-CN" sz="4000" b="1">
              <a:ea typeface="宋体" panose="02010600030101010101" pitchFamily="2" charset="-122"/>
            </a:endParaRPr>
          </a:p>
          <a:p>
            <a:pPr indent="152400"/>
            <a:r>
              <a:rPr lang="zh-CN" sz="4000" b="1">
                <a:ea typeface="宋体" panose="02010600030101010101" pitchFamily="2" charset="-122"/>
              </a:rPr>
              <a:t>   吗？为什么？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7635" y="2715260"/>
            <a:ext cx="11476355" cy="37458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p>
            <a:pPr algn="l">
              <a:lnSpc>
                <a:spcPct val="110000"/>
              </a:lnSpc>
            </a:pPr>
            <a:r>
              <a:rPr sz="3600" b="1">
                <a:sym typeface="+mn-ea"/>
              </a:rPr>
              <a:t>萨拉热窝事件只是第一次世界大战的导火线，第一次世界大战爆发的根本原因在于资本主义政治、经济发展的不平衡。由于政治、经济、军事力量发展速度和水平的差异，造成了各国经济实力对比发生变化，造成它们之间的矛盾，矛盾激化到一定程度就带来战争，第一次世界大战正是这种矛盾激化的必然结果。</a:t>
            </a:r>
            <a:endParaRPr sz="3600" b="1"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500380" y="239395"/>
            <a:ext cx="1168781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152400"/>
            <a:r>
              <a:rPr lang="zh-CN" sz="4000" b="1">
                <a:ea typeface="宋体" panose="02010600030101010101" pitchFamily="2" charset="-122"/>
              </a:rPr>
              <a:t>2.通过本课学习，你对战争有哪些认识？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57505" y="1327785"/>
            <a:ext cx="11476355" cy="27495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p>
            <a:pPr algn="l">
              <a:lnSpc>
                <a:spcPct val="160000"/>
              </a:lnSpc>
            </a:pPr>
            <a:r>
              <a:rPr sz="3600" b="1">
                <a:sym typeface="+mn-ea"/>
              </a:rPr>
              <a:t>战争是残酷的，会造成人员伤亡和物质损失，会影响经济发展。当国际争端和矛盾</a:t>
            </a:r>
            <a:r>
              <a:rPr lang="zh-CN" sz="3600" b="1">
                <a:ea typeface="宋体" panose="02010600030101010101" pitchFamily="2" charset="-122"/>
                <a:sym typeface="+mn-ea"/>
              </a:rPr>
              <a:t>出现</a:t>
            </a:r>
            <a:r>
              <a:rPr sz="3600" b="1">
                <a:sym typeface="+mn-ea"/>
              </a:rPr>
              <a:t>时，最好以和平方式解决问题，人类需要和平。</a:t>
            </a:r>
            <a:endParaRPr sz="3600" b="1"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标题 1"/>
          <p:cNvSpPr>
            <a:spLocks noGrp="1"/>
          </p:cNvSpPr>
          <p:nvPr/>
        </p:nvSpPr>
        <p:spPr>
          <a:xfrm>
            <a:off x="3382010" y="34925"/>
            <a:ext cx="3444875" cy="66548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 anchorCtr="0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/>
              <a:t>【要点回顾】</a:t>
            </a:r>
            <a:endParaRPr lang="zh-CN" altLang="en-US" b="1"/>
          </a:p>
        </p:txBody>
      </p:sp>
      <p:sp>
        <p:nvSpPr>
          <p:cNvPr id="6" name="文本框 5"/>
          <p:cNvSpPr txBox="1"/>
          <p:nvPr/>
        </p:nvSpPr>
        <p:spPr>
          <a:xfrm>
            <a:off x="183515" y="926465"/>
            <a:ext cx="11576685" cy="60007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600" b="1"/>
              <a:t>1.</a:t>
            </a:r>
            <a:r>
              <a:rPr lang="zh-CN" altLang="en-US" sz="3600" b="1"/>
              <a:t>根本原因：</a:t>
            </a:r>
            <a:endParaRPr lang="zh-CN" altLang="en-US" sz="3600" b="1"/>
          </a:p>
          <a:p>
            <a:r>
              <a:rPr lang="zh-CN" altLang="en-US" sz="3200" b="1">
                <a:solidFill>
                  <a:srgbClr val="FF0000"/>
                </a:solidFill>
              </a:rPr>
              <a:t>主要资本主义国家经济、政治发展不平衡的加剧，帝国主义国家间的矛盾凸显。为争夺霸权、重新瓜分殖民地的矛盾激化。</a:t>
            </a:r>
            <a:endParaRPr lang="zh-CN" altLang="en-US" sz="3600" b="1"/>
          </a:p>
          <a:p>
            <a:endParaRPr lang="zh-CN" altLang="en-US" sz="3600" b="1"/>
          </a:p>
          <a:p>
            <a:r>
              <a:rPr lang="en-US" altLang="zh-CN" sz="3600" b="1"/>
              <a:t>2.</a:t>
            </a:r>
            <a:r>
              <a:rPr lang="zh-CN" altLang="en-US" sz="3600" b="1"/>
              <a:t>战前两大军事集团：</a:t>
            </a:r>
            <a:endParaRPr lang="zh-CN" altLang="en-US" sz="3600" b="1"/>
          </a:p>
          <a:p>
            <a:r>
              <a:rPr lang="zh-CN" altLang="en-US" sz="3200" b="1">
                <a:solidFill>
                  <a:schemeClr val="tx1"/>
                </a:solidFill>
              </a:rPr>
              <a:t>三国同盟：</a:t>
            </a:r>
            <a:r>
              <a:rPr lang="zh-CN" altLang="en-US" sz="3200" b="1">
                <a:solidFill>
                  <a:srgbClr val="FF0000"/>
                </a:solidFill>
              </a:rPr>
              <a:t>德、奥、意； </a:t>
            </a:r>
            <a:r>
              <a:rPr lang="zh-CN" altLang="en-US" sz="3200" b="1">
                <a:solidFill>
                  <a:schemeClr val="tx1"/>
                </a:solidFill>
              </a:rPr>
              <a:t>三国协约：</a:t>
            </a:r>
            <a:r>
              <a:rPr lang="zh-CN" altLang="en-US" sz="3200" b="1">
                <a:solidFill>
                  <a:srgbClr val="FF0000"/>
                </a:solidFill>
              </a:rPr>
              <a:t>英、法、俄</a:t>
            </a:r>
            <a:endParaRPr lang="zh-CN" altLang="en-US" sz="3200" b="1">
              <a:solidFill>
                <a:srgbClr val="FF0000"/>
              </a:solidFill>
            </a:endParaRPr>
          </a:p>
          <a:p>
            <a:endParaRPr lang="zh-CN" altLang="en-US" sz="3600" b="1"/>
          </a:p>
          <a:p>
            <a:r>
              <a:rPr lang="en-US" altLang="zh-CN" sz="3600" b="1"/>
              <a:t>3.</a:t>
            </a:r>
            <a:r>
              <a:rPr lang="zh-CN" altLang="en-US" sz="3600" b="1"/>
              <a:t>导火索：   </a:t>
            </a:r>
            <a:r>
              <a:rPr lang="zh-CN" altLang="en-US" sz="3200" b="1">
                <a:solidFill>
                  <a:srgbClr val="FF0000"/>
                </a:solidFill>
              </a:rPr>
              <a:t>1914年6月28日 萨拉热窝事件</a:t>
            </a:r>
            <a:endParaRPr lang="zh-CN" altLang="en-US" sz="3200" b="1"/>
          </a:p>
          <a:p>
            <a:endParaRPr lang="zh-CN" altLang="en-US" sz="3600" b="1"/>
          </a:p>
          <a:p>
            <a:r>
              <a:rPr lang="en-US" altLang="zh-CN" sz="3600" b="1"/>
              <a:t>4.</a:t>
            </a:r>
            <a:r>
              <a:rPr lang="zh-CN" altLang="en-US" sz="3600" b="1"/>
              <a:t>爆发标志：</a:t>
            </a:r>
            <a:r>
              <a:rPr lang="zh-CN" altLang="en-US" sz="3200" b="1">
                <a:solidFill>
                  <a:srgbClr val="FF0000"/>
                </a:solidFill>
              </a:rPr>
              <a:t>1914年7月 奥匈帝国向塞尔维亚宣战</a:t>
            </a:r>
            <a:endParaRPr lang="zh-CN" altLang="en-US" sz="3600" b="1"/>
          </a:p>
          <a:p>
            <a:endParaRPr lang="zh-CN" altLang="en-US" sz="3600" b="1"/>
          </a:p>
        </p:txBody>
      </p:sp>
    </p:spTree>
    <p:custDataLst>
      <p:tags r:id="rId1"/>
    </p:custData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299720" y="258445"/>
            <a:ext cx="11361420" cy="64928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200" b="1"/>
              <a:t>5.</a:t>
            </a:r>
            <a:r>
              <a:rPr lang="zh-CN" altLang="en-US" sz="3200" b="1"/>
              <a:t>参战双方：</a:t>
            </a:r>
            <a:endParaRPr lang="zh-CN" altLang="en-US" sz="3200" b="1"/>
          </a:p>
          <a:p>
            <a:r>
              <a:rPr lang="zh-CN" altLang="en-US" sz="3200" b="1">
                <a:solidFill>
                  <a:srgbClr val="FF0000"/>
                </a:solidFill>
              </a:rPr>
              <a:t>同盟国集团：德国、奥匈帝国等      </a:t>
            </a:r>
            <a:endParaRPr lang="zh-CN" altLang="en-US" sz="3200" b="1">
              <a:solidFill>
                <a:srgbClr val="FF0000"/>
              </a:solidFill>
            </a:endParaRPr>
          </a:p>
          <a:p>
            <a:r>
              <a:rPr lang="zh-CN" altLang="en-US" sz="3200" b="1">
                <a:solidFill>
                  <a:srgbClr val="FF0000"/>
                </a:solidFill>
              </a:rPr>
              <a:t>协约国集团：英、法、俄、意、美等国</a:t>
            </a:r>
            <a:endParaRPr lang="zh-CN" altLang="en-US" sz="3200" b="1">
              <a:solidFill>
                <a:srgbClr val="FF0000"/>
              </a:solidFill>
            </a:endParaRPr>
          </a:p>
          <a:p>
            <a:endParaRPr lang="en-US" altLang="zh-CN" sz="3200" b="1"/>
          </a:p>
          <a:p>
            <a:r>
              <a:rPr lang="en-US" altLang="zh-CN" sz="3200" b="1"/>
              <a:t>6.</a:t>
            </a:r>
            <a:r>
              <a:rPr lang="zh-CN" altLang="en-US" sz="3200" b="1"/>
              <a:t>战场分布</a:t>
            </a:r>
            <a:endParaRPr lang="zh-CN" altLang="en-US" sz="3200" b="1"/>
          </a:p>
          <a:p>
            <a:r>
              <a:rPr lang="zh-CN" altLang="en-US" sz="3200" b="1">
                <a:solidFill>
                  <a:srgbClr val="FF0000"/>
                </a:solidFill>
              </a:rPr>
              <a:t>欧洲是主要战场、形成东西南三条战线；</a:t>
            </a:r>
            <a:endParaRPr lang="zh-CN" altLang="en-US" sz="3200" b="1">
              <a:solidFill>
                <a:srgbClr val="FF0000"/>
              </a:solidFill>
            </a:endParaRPr>
          </a:p>
          <a:p>
            <a:r>
              <a:rPr lang="zh-CN" altLang="en-US" sz="3200" b="1">
                <a:solidFill>
                  <a:srgbClr val="FF0000"/>
                </a:solidFill>
              </a:rPr>
              <a:t>后来扩大到非洲、亚洲等地</a:t>
            </a:r>
            <a:endParaRPr lang="zh-CN" altLang="en-US" sz="3200" b="1">
              <a:solidFill>
                <a:srgbClr val="FF0000"/>
              </a:solidFill>
            </a:endParaRPr>
          </a:p>
          <a:p>
            <a:endParaRPr lang="zh-CN" altLang="en-US" sz="3200" b="1"/>
          </a:p>
          <a:p>
            <a:r>
              <a:rPr lang="en-US" altLang="zh-CN" sz="3200" b="1"/>
              <a:t>7.</a:t>
            </a:r>
            <a:r>
              <a:rPr lang="zh-CN" altLang="en-US" sz="3200" b="1"/>
              <a:t>典型惨烈战役</a:t>
            </a:r>
            <a:endParaRPr lang="zh-CN" altLang="en-US" sz="3200" b="1"/>
          </a:p>
          <a:p>
            <a:r>
              <a:rPr lang="zh-CN" altLang="en-US" sz="3200" b="1">
                <a:solidFill>
                  <a:srgbClr val="FF0000"/>
                </a:solidFill>
              </a:rPr>
              <a:t>1916年 凡尔登战役（德法军队历时10个月，损失近百万人）</a:t>
            </a:r>
            <a:r>
              <a:rPr lang="zh-CN" altLang="en-US" sz="3200" b="1"/>
              <a:t> </a:t>
            </a:r>
            <a:endParaRPr lang="zh-CN" altLang="en-US" sz="3200" b="1"/>
          </a:p>
          <a:p>
            <a:endParaRPr lang="en-US" altLang="zh-CN" sz="3200" b="1"/>
          </a:p>
          <a:p>
            <a:r>
              <a:rPr lang="en-US" altLang="zh-CN" sz="3200" b="1"/>
              <a:t>8.</a:t>
            </a:r>
            <a:r>
              <a:rPr lang="zh-CN" altLang="en-US" sz="3200" b="1"/>
              <a:t>1917年的战局变化</a:t>
            </a:r>
            <a:endParaRPr lang="zh-CN" altLang="en-US" sz="3200" b="1"/>
          </a:p>
          <a:p>
            <a:r>
              <a:rPr lang="zh-CN" altLang="en-US" sz="3200" b="1">
                <a:solidFill>
                  <a:srgbClr val="FF0000"/>
                </a:solidFill>
              </a:rPr>
              <a:t>美国加入协约国作战、俄国爆发十月革命退出战争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299720" y="93345"/>
            <a:ext cx="11361420" cy="64928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3200" b="1"/>
              <a:t>9.</a:t>
            </a:r>
            <a:r>
              <a:rPr sz="3200" b="1"/>
              <a:t>战争结局	</a:t>
            </a:r>
            <a:endParaRPr sz="3200" b="1"/>
          </a:p>
          <a:p>
            <a:r>
              <a:rPr sz="3200" b="1">
                <a:solidFill>
                  <a:srgbClr val="FF0000"/>
                </a:solidFill>
              </a:rPr>
              <a:t>1918年11月，德国投降，同盟国的失败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sz="3200" b="1">
                <a:solidFill>
                  <a:srgbClr val="FF0000"/>
                </a:solidFill>
              </a:rPr>
              <a:t>协约国的胜利</a:t>
            </a:r>
            <a:endParaRPr sz="3200" b="1"/>
          </a:p>
          <a:p>
            <a:endParaRPr lang="en-US" sz="3200" b="1"/>
          </a:p>
          <a:p>
            <a:r>
              <a:rPr lang="en-US" sz="3200" b="1"/>
              <a:t>10.</a:t>
            </a:r>
            <a:r>
              <a:rPr sz="3200" b="1"/>
              <a:t>战争的性质	</a:t>
            </a:r>
            <a:endParaRPr sz="3200" b="1"/>
          </a:p>
          <a:p>
            <a:r>
              <a:rPr sz="3200" b="1">
                <a:solidFill>
                  <a:srgbClr val="FF0000"/>
                </a:solidFill>
              </a:rPr>
              <a:t>西方列强为重新瓜分世界、争夺世界霸权的一场帝国主义战争</a:t>
            </a:r>
            <a:endParaRPr sz="3200" b="1">
              <a:solidFill>
                <a:srgbClr val="FF0000"/>
              </a:solidFill>
            </a:endParaRPr>
          </a:p>
          <a:p>
            <a:endParaRPr lang="en-US" sz="3200" b="1"/>
          </a:p>
          <a:p>
            <a:r>
              <a:rPr lang="en-US" sz="3200" b="1"/>
              <a:t>11.</a:t>
            </a:r>
            <a:r>
              <a:rPr sz="3200" b="1"/>
              <a:t>重要数据	</a:t>
            </a:r>
            <a:r>
              <a:rPr sz="3200" b="1">
                <a:solidFill>
                  <a:srgbClr val="FF0000"/>
                </a:solidFill>
              </a:rPr>
              <a:t>历时4年多，参战国家共计30多个，牵涉人口约15亿，参战各国死伤人数高达3000多万</a:t>
            </a:r>
            <a:endParaRPr sz="3200" b="1"/>
          </a:p>
          <a:p>
            <a:endParaRPr lang="en-US" sz="3200" b="1"/>
          </a:p>
          <a:p>
            <a:r>
              <a:rPr lang="en-US" sz="3200" b="1"/>
              <a:t>12.</a:t>
            </a:r>
            <a:r>
              <a:rPr sz="3200" b="1"/>
              <a:t>一战的影响	</a:t>
            </a:r>
            <a:r>
              <a:rPr sz="3200" b="1">
                <a:solidFill>
                  <a:srgbClr val="FF0000"/>
                </a:solidFill>
              </a:rPr>
              <a:t>大大削弱了欧洲的力量，从根本上动摇了欧洲的世界优势地位。美国参战和俄国十月革命的胜利，是这两个大国开始崛起的重要标志。大战还削弱了帝国主义的殖民力量，进一步促进了殖民地半殖民地国家的民族觉醒。</a:t>
            </a:r>
            <a:endParaRPr sz="3200" b="1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903345" y="37465"/>
            <a:ext cx="2916555" cy="645160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0"/>
            <a:r>
              <a:rPr lang="zh-CN" sz="3600" b="1">
                <a:ea typeface="宋体" panose="02010600030101010101" pitchFamily="2" charset="-122"/>
              </a:rPr>
              <a:t>【巩固练习】</a:t>
            </a:r>
            <a:endParaRPr lang="zh-CN" altLang="en-US" sz="3600" b="1"/>
          </a:p>
        </p:txBody>
      </p:sp>
      <p:sp>
        <p:nvSpPr>
          <p:cNvPr id="5" name="文本框 4"/>
          <p:cNvSpPr txBox="1"/>
          <p:nvPr/>
        </p:nvSpPr>
        <p:spPr>
          <a:xfrm>
            <a:off x="384175" y="1138555"/>
            <a:ext cx="98374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1">
                <a:ea typeface="宋体" panose="02010600030101010101" pitchFamily="2" charset="-122"/>
              </a:rPr>
              <a:t>1.第一次世界大战爆发前形成的两大军事集团：</a:t>
            </a:r>
            <a:endParaRPr lang="zh-CN" altLang="en-US" sz="3600" b="1"/>
          </a:p>
        </p:txBody>
      </p:sp>
      <p:sp>
        <p:nvSpPr>
          <p:cNvPr id="7" name="文本框 6"/>
          <p:cNvSpPr txBox="1"/>
          <p:nvPr/>
        </p:nvSpPr>
        <p:spPr>
          <a:xfrm>
            <a:off x="1026160" y="1783715"/>
            <a:ext cx="9195435" cy="6451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lang="zh-CN" altLang="en-US" sz="3600" b="1"/>
              <a:t>三国同盟</a:t>
            </a:r>
            <a:r>
              <a:rPr lang="zh-CN" altLang="en-US" sz="3600" b="1">
                <a:sym typeface="+mn-ea"/>
              </a:rPr>
              <a:t>德、奥、意</a:t>
            </a:r>
            <a:r>
              <a:rPr lang="zh-CN" altLang="en-US" sz="3600" b="1"/>
              <a:t>和三国协约英、法、俄</a:t>
            </a:r>
            <a:endParaRPr lang="zh-CN" altLang="en-US" sz="3600" b="1"/>
          </a:p>
        </p:txBody>
      </p:sp>
      <p:sp>
        <p:nvSpPr>
          <p:cNvPr id="6" name="文本框 5"/>
          <p:cNvSpPr txBox="1"/>
          <p:nvPr/>
        </p:nvSpPr>
        <p:spPr>
          <a:xfrm>
            <a:off x="443230" y="2570480"/>
            <a:ext cx="57899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1">
                <a:ea typeface="宋体" panose="02010600030101010101" pitchFamily="2" charset="-122"/>
              </a:rPr>
              <a:t>2.第一次世界大战的导火线：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26160" y="3215640"/>
            <a:ext cx="6403975" cy="6451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lang="zh-CN" altLang="en-US" sz="3600" b="1"/>
              <a:t>1914年6月28日 萨拉热窝事件</a:t>
            </a:r>
            <a:endParaRPr lang="zh-CN" altLang="en-US" sz="3600" b="1"/>
          </a:p>
        </p:txBody>
      </p:sp>
      <p:sp>
        <p:nvSpPr>
          <p:cNvPr id="9" name="文本框 8"/>
          <p:cNvSpPr txBox="1"/>
          <p:nvPr/>
        </p:nvSpPr>
        <p:spPr>
          <a:xfrm>
            <a:off x="443230" y="4024630"/>
            <a:ext cx="63760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altLang="zh-CN" sz="3600" b="1">
                <a:ea typeface="宋体" panose="02010600030101010101" pitchFamily="2" charset="-122"/>
              </a:rPr>
              <a:t>3.</a:t>
            </a:r>
            <a:r>
              <a:rPr lang="zh-CN" sz="3600" b="1">
                <a:ea typeface="宋体" panose="02010600030101010101" pitchFamily="2" charset="-122"/>
              </a:rPr>
              <a:t>第一次世界大战爆发的标志：</a:t>
            </a:r>
            <a:endParaRPr lang="zh-CN" altLang="en-US" sz="3600" b="1"/>
          </a:p>
        </p:txBody>
      </p:sp>
      <p:sp>
        <p:nvSpPr>
          <p:cNvPr id="10" name="文本框 9"/>
          <p:cNvSpPr txBox="1"/>
          <p:nvPr/>
        </p:nvSpPr>
        <p:spPr>
          <a:xfrm>
            <a:off x="1026160" y="4669790"/>
            <a:ext cx="7559675" cy="6451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lang="zh-CN" altLang="en-US" sz="3600" b="1"/>
              <a:t>1914年7月 奥匈帝国向塞尔维亚宣战</a:t>
            </a:r>
            <a:endParaRPr lang="zh-CN" altLang="en-US" sz="3600" b="1"/>
          </a:p>
        </p:txBody>
      </p:sp>
      <p:sp>
        <p:nvSpPr>
          <p:cNvPr id="11" name="文本框 10"/>
          <p:cNvSpPr txBox="1"/>
          <p:nvPr/>
        </p:nvSpPr>
        <p:spPr>
          <a:xfrm>
            <a:off x="443865" y="5473065"/>
            <a:ext cx="104895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600" b="1">
                <a:ea typeface="宋体" panose="02010600030101010101" pitchFamily="2" charset="-122"/>
              </a:rPr>
              <a:t>4.</a:t>
            </a:r>
            <a:r>
              <a:rPr sz="3600" b="1">
                <a:ea typeface="宋体" panose="02010600030101010101" pitchFamily="2" charset="-122"/>
              </a:rPr>
              <a:t>第一次世界大战的主要战场及三条战线：</a:t>
            </a:r>
            <a:endParaRPr sz="3600" b="1"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26160" y="6118225"/>
            <a:ext cx="5461635" cy="6451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lang="zh-CN" altLang="en-US" sz="3600" b="1"/>
              <a:t>欧洲 东、西、南三条战线</a:t>
            </a:r>
            <a:endParaRPr lang="zh-CN" altLang="en-US" sz="36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10" grpId="0" bldLvl="0" animBg="1"/>
      <p:bldP spid="12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443865" y="81280"/>
            <a:ext cx="98374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altLang="zh-CN" sz="3600" b="1">
                <a:ea typeface="宋体" panose="02010600030101010101" pitchFamily="2" charset="-122"/>
              </a:rPr>
              <a:t>5.</a:t>
            </a:r>
            <a:r>
              <a:rPr lang="zh-CN" sz="3600" b="1">
                <a:ea typeface="宋体" panose="02010600030101010101" pitchFamily="2" charset="-122"/>
              </a:rPr>
              <a:t>第一次世界大战中异常惨烈的战役：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819265" y="726440"/>
            <a:ext cx="4255770" cy="6451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lang="zh-CN" altLang="en-US" sz="3600" b="1"/>
              <a:t>1916年 凡尔登战役</a:t>
            </a:r>
            <a:endParaRPr lang="zh-CN" altLang="en-US" sz="3600" b="1"/>
          </a:p>
        </p:txBody>
      </p:sp>
      <p:sp>
        <p:nvSpPr>
          <p:cNvPr id="6" name="文本框 5"/>
          <p:cNvSpPr txBox="1"/>
          <p:nvPr/>
        </p:nvSpPr>
        <p:spPr>
          <a:xfrm>
            <a:off x="443865" y="1529715"/>
            <a:ext cx="663956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altLang="zh-CN" sz="3600" b="1">
                <a:ea typeface="宋体" panose="02010600030101010101" pitchFamily="2" charset="-122"/>
              </a:rPr>
              <a:t>6.</a:t>
            </a:r>
            <a:r>
              <a:rPr lang="zh-CN" sz="3600" b="1">
                <a:ea typeface="宋体" panose="02010600030101010101" pitchFamily="2" charset="-122"/>
              </a:rPr>
              <a:t>美国加入协约国作战的时间：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3865" y="2560955"/>
            <a:ext cx="92170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altLang="zh-CN" sz="3600" b="1">
                <a:ea typeface="宋体" panose="02010600030101010101" pitchFamily="2" charset="-122"/>
              </a:rPr>
              <a:t>7.</a:t>
            </a:r>
            <a:r>
              <a:rPr lang="zh-CN" altLang="en-US" sz="3600" b="1">
                <a:ea typeface="宋体" panose="02010600030101010101" pitchFamily="2" charset="-122"/>
              </a:rPr>
              <a:t>一战期间爆发十月革命，</a:t>
            </a:r>
            <a:r>
              <a:rPr lang="zh-CN" sz="3600" b="1">
                <a:ea typeface="宋体" panose="02010600030101010101" pitchFamily="2" charset="-122"/>
              </a:rPr>
              <a:t>退出战争的国家：</a:t>
            </a:r>
            <a:endParaRPr lang="zh-CN" altLang="en-US" sz="3600" b="1"/>
          </a:p>
        </p:txBody>
      </p:sp>
      <p:sp>
        <p:nvSpPr>
          <p:cNvPr id="11" name="文本框 10"/>
          <p:cNvSpPr txBox="1"/>
          <p:nvPr/>
        </p:nvSpPr>
        <p:spPr>
          <a:xfrm>
            <a:off x="443865" y="3455670"/>
            <a:ext cx="78466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600" b="1">
                <a:ea typeface="宋体" panose="02010600030101010101" pitchFamily="2" charset="-122"/>
              </a:rPr>
              <a:t>8.</a:t>
            </a:r>
            <a:r>
              <a:rPr sz="3600" b="1">
                <a:ea typeface="宋体" panose="02010600030101010101" pitchFamily="2" charset="-122"/>
              </a:rPr>
              <a:t>第一次世界大战结束的时间及标志：</a:t>
            </a:r>
            <a:endParaRPr sz="3600" b="1"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236335" y="4216400"/>
            <a:ext cx="4993640" cy="6451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lang="zh-CN" altLang="en-US" sz="3600" b="1"/>
              <a:t>1918年11月 德国投降</a:t>
            </a:r>
            <a:endParaRPr lang="zh-CN" altLang="en-US" sz="3600" b="1"/>
          </a:p>
        </p:txBody>
      </p:sp>
      <p:sp>
        <p:nvSpPr>
          <p:cNvPr id="2" name="文本框 1"/>
          <p:cNvSpPr txBox="1"/>
          <p:nvPr/>
        </p:nvSpPr>
        <p:spPr>
          <a:xfrm>
            <a:off x="6819265" y="1529715"/>
            <a:ext cx="1657985" cy="6451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 anchor="t">
            <a:spAutoFit/>
          </a:bodyPr>
          <a:p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1917年</a:t>
            </a:r>
            <a:endParaRPr lang="zh-CN" altLang="en-US"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660890" y="2560955"/>
            <a:ext cx="1101090" cy="6451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 anchor="t">
            <a:spAutoFit/>
          </a:bodyPr>
          <a:p>
            <a:r>
              <a:rPr lang="zh-CN" altLang="en-US" sz="36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俄国</a:t>
            </a:r>
            <a:endParaRPr lang="zh-CN" altLang="en-US" sz="3600" b="1">
              <a:solidFill>
                <a:srgbClr val="FF0000"/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3865" y="4861560"/>
            <a:ext cx="54521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sz="3600" b="1">
                <a:ea typeface="宋体" panose="02010600030101010101" pitchFamily="2" charset="-122"/>
              </a:rPr>
              <a:t>9.</a:t>
            </a:r>
            <a:r>
              <a:rPr sz="3600" b="1">
                <a:ea typeface="宋体" panose="02010600030101010101" pitchFamily="2" charset="-122"/>
              </a:rPr>
              <a:t>第一次世界大战的性质：</a:t>
            </a:r>
            <a:endParaRPr sz="3600" b="1"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81355" y="5506720"/>
            <a:ext cx="11240770" cy="1198880"/>
          </a:xfrm>
          <a:prstGeom prst="rect">
            <a:avLst/>
          </a:prstGeom>
          <a:solidFill>
            <a:srgbClr val="FFFF00"/>
          </a:solidFill>
          <a:ln w="9525">
            <a:solidFill>
              <a:srgbClr val="00B0F0"/>
            </a:solidFill>
          </a:ln>
        </p:spPr>
        <p:txBody>
          <a:bodyPr wrap="square">
            <a:spAutoFit/>
          </a:bodyPr>
          <a:p>
            <a:pPr indent="0"/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西方列强为重新瓜分世界、争夺世界霸权的一场帝国主义战争</a:t>
            </a:r>
            <a:endParaRPr lang="zh-CN" altLang="en-US" sz="3600" b="1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12" grpId="0" bldLvl="0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3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3867</Words>
  <PresentationFormat>宽屏</PresentationFormat>
  <Paragraphs>298</Paragraphs>
  <Slides>33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9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Lucida Sans Unicode</vt:lpstr>
      <vt:lpstr>微软雅黑</vt:lpstr>
      <vt:lpstr>Times New Roman</vt:lpstr>
      <vt:lpstr>Verdana</vt:lpstr>
      <vt:lpstr>仿宋_GB2312</vt:lpstr>
      <vt:lpstr>隶书</vt:lpstr>
      <vt:lpstr>华文中宋</vt:lpstr>
      <vt:lpstr>楷体_GB2312</vt:lpstr>
      <vt:lpstr>Office 主题</vt:lpstr>
      <vt:lpstr> 部编人教版九年级历史下册 第三单元 第8课 第一次世界大战  （共15张PPT） </vt:lpstr>
      <vt:lpstr>PowerPoint 演示文稿</vt:lpstr>
      <vt:lpstr>课前导入 </vt:lpstr>
      <vt:lpstr>学习目标</vt:lpstr>
      <vt:lpstr>目标导学一：三国同盟和三国协约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目标导学一：三国同盟和三国协约</vt:lpstr>
      <vt:lpstr>PowerPoint 演示文稿</vt:lpstr>
      <vt:lpstr>PowerPoint 演示文稿</vt:lpstr>
      <vt:lpstr>目标导学二：第一次世界大战的爆发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【互学探究】</vt:lpstr>
      <vt:lpstr>【互学探究】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2018-03-01T02:03:00Z</dcterms:created>
  <dcterms:modified xsi:type="dcterms:W3CDTF">2018-10-27T05:22:45Z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