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30" r:id="rId3"/>
    <p:sldId id="331" r:id="rId4"/>
    <p:sldId id="264" r:id="rId5"/>
    <p:sldId id="332" r:id="rId6"/>
    <p:sldId id="333" r:id="rId7"/>
    <p:sldId id="334" r:id="rId8"/>
    <p:sldId id="335" r:id="rId9"/>
    <p:sldId id="336" r:id="rId10"/>
    <p:sldId id="337" r:id="rId11"/>
    <p:sldId id="338" r:id="rId12"/>
    <p:sldId id="265" r:id="rId13"/>
    <p:sldId id="339" r:id="rId14"/>
    <p:sldId id="340" r:id="rId15"/>
    <p:sldId id="341" r:id="rId16"/>
    <p:sldId id="342" r:id="rId17"/>
    <p:sldId id="343" r:id="rId18"/>
    <p:sldId id="344" r:id="rId19"/>
    <p:sldId id="345" r:id="rId20"/>
    <p:sldId id="266" r:id="rId21"/>
    <p:sldId id="346" r:id="rId22"/>
    <p:sldId id="347" r:id="rId23"/>
    <p:sldId id="348" r:id="rId24"/>
    <p:sldId id="349" r:id="rId25"/>
    <p:sldId id="350" r:id="rId26"/>
    <p:sldId id="269" r:id="rId27"/>
    <p:sldId id="351" r:id="rId28"/>
    <p:sldId id="352" r:id="rId29"/>
    <p:sldId id="353" r:id="rId30"/>
    <p:sldId id="354" r:id="rId31"/>
    <p:sldId id="355" r:id="rId32"/>
    <p:sldId id="356" r:id="rId33"/>
    <p:sldId id="357" r:id="rId34"/>
    <p:sldId id="360" r:id="rId35"/>
    <p:sldId id="358" r:id="rId36"/>
  </p:sldIdLst>
  <p:sldSz cx="9144000" cy="6858000" type="screen4x3"/>
  <p:notesSz cx="6858000" cy="9144000"/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4B05"/>
    <a:srgbClr val="EAEAEA"/>
    <a:srgbClr val="333333"/>
    <a:srgbClr val="C0C0C0"/>
    <a:srgbClr val="4F81BD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5559" autoAdjust="0"/>
  </p:normalViewPr>
  <p:slideViewPr>
    <p:cSldViewPr showGuides="1">
      <p:cViewPr varScale="1">
        <p:scale>
          <a:sx n="93" d="100"/>
          <a:sy n="93" d="100"/>
        </p:scale>
        <p:origin x="768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tags" Target="tags/tag63.xml" /><Relationship Id="rId38" Type="http://schemas.openxmlformats.org/officeDocument/2006/relationships/presProps" Target="presProps.xml" /><Relationship Id="rId39" Type="http://schemas.openxmlformats.org/officeDocument/2006/relationships/viewProps" Target="viewProps.xml" /><Relationship Id="rId4" Type="http://schemas.openxmlformats.org/officeDocument/2006/relationships/slide" Target="slides/slide2.xml" /><Relationship Id="rId40" Type="http://schemas.openxmlformats.org/officeDocument/2006/relationships/theme" Target="theme/theme1.xml" /><Relationship Id="rId41" Type="http://schemas.openxmlformats.org/officeDocument/2006/relationships/tableStyles" Target="tableStyles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1EFDD-91F8-495A-91D7-EB018522F67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C5C579-5EAB-4D4D-A688-CF27E536ED03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899100" y="914400"/>
            <a:ext cx="73494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45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899100" y="3560400"/>
            <a:ext cx="73494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18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6300" y="608400"/>
            <a:ext cx="82269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6300" y="1490400"/>
            <a:ext cx="8226900" cy="4759200"/>
          </a:xfrm>
        </p:spPr>
        <p:txBody>
          <a:bodyPr vert="horz" lIns="90000" tIns="46800" rIns="90000" bIns="4680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3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1714500" indent="0">
              <a:buNone/>
              <a:defRPr/>
            </a:lvl6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493100" y="3848400"/>
            <a:ext cx="58266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33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493100" y="4615200"/>
            <a:ext cx="58266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3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6300" y="608400"/>
            <a:ext cx="82269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456300" y="1501200"/>
            <a:ext cx="3882600" cy="4748400"/>
          </a:xfrm>
        </p:spPr>
        <p:txBody>
          <a:bodyPr vert="horz" lIns="90000" tIns="46800" rIns="90000" bIns="4680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808700" y="1501200"/>
            <a:ext cx="3882600" cy="4748400"/>
          </a:xfrm>
        </p:spPr>
        <p:txBody>
          <a:bodyPr lIns="90000" tIns="46800" rIns="90000" bIns="46800">
            <a:normAutofit/>
          </a:bodyPr>
          <a:lstStyle>
            <a:lvl1pPr marL="171450" indent="-17145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2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514350" indent="-17145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/>
              </a:tabLst>
              <a:defRPr sz="12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857250" indent="-17145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2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200150" indent="-171450" eaLnBrk="1" fontAlgn="auto" latinLnBrk="0" hangingPunct="1">
              <a:lnSpc>
                <a:spcPct val="120000"/>
              </a:lnSpc>
              <a:buFont typeface="Wingdings"/>
              <a:buChar char=""/>
              <a:defRPr sz="105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05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6300" y="608400"/>
            <a:ext cx="82269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456300" y="1429200"/>
            <a:ext cx="40068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15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56300" y="1854000"/>
            <a:ext cx="4006800" cy="43956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4676813" y="1421729"/>
            <a:ext cx="40068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4676813" y="1854000"/>
            <a:ext cx="4006800" cy="43956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05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6300" y="608400"/>
            <a:ext cx="82269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7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456300" y="1555200"/>
            <a:ext cx="3924808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4762800" y="1555200"/>
            <a:ext cx="39204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 defTabSz="914400" eaLnBrk="1" fontAlgn="auto" latinLnBrk="0" hangingPunct="1">
              <a:buFont typeface="Arial" panose="020b0604020202020204" pitchFamily="34" charset="0"/>
              <a:buNone/>
              <a:tabLst>
                <a:tab pos="1609725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buFont typeface="Arial" panose="020b0604020202020204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7676100" y="914400"/>
            <a:ext cx="783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1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85800" y="914400"/>
            <a:ext cx="6876900" cy="5029200"/>
          </a:xfrm>
        </p:spPr>
        <p:txBody>
          <a:bodyPr vert="eaVert" lIns="46800" tIns="46800" rIns="46800" bIns="46800"/>
          <a:lstStyle>
            <a:lvl1pPr marL="171450" indent="-17145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514350" indent="-17145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857250" indent="-17145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200150" indent="-17145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1543050" indent="-17145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456300" y="774000"/>
            <a:ext cx="8229600" cy="5482800"/>
          </a:xfrm>
        </p:spPr>
        <p:txBody>
          <a:bodyPr/>
          <a:lstStyle>
            <a:lvl1pPr marL="171450" indent="-17145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514350" indent="-17145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857250" indent="-17145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200150" indent="-171450" eaLnBrk="1" fontAlgn="auto" latinLnBrk="0" hangingPunct="1">
              <a:lnSpc>
                <a:spcPct val="120000"/>
              </a:lnSpc>
              <a:buFont typeface="Wingdings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1543050" indent="-17145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899100" y="2484000"/>
            <a:ext cx="73494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5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899100" y="3560400"/>
            <a:ext cx="73494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18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5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6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7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8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9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0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5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6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7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8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9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0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slideLayout" Target="../slideLayouts/slideLayout18.xml" /><Relationship Id="rId19" Type="http://schemas.openxmlformats.org/officeDocument/2006/relationships/slideLayout" Target="../slideLayouts/slideLayout19.xml" /><Relationship Id="rId2" Type="http://schemas.openxmlformats.org/officeDocument/2006/relationships/slideLayout" Target="../slideLayouts/slideLayout2.xml" /><Relationship Id="rId20" Type="http://schemas.openxmlformats.org/officeDocument/2006/relationships/slideLayout" Target="../slideLayouts/slideLayout20.xml" /><Relationship Id="rId21" Type="http://schemas.openxmlformats.org/officeDocument/2006/relationships/slideLayout" Target="../slideLayouts/slideLayout21.xml" /><Relationship Id="rId22" Type="http://schemas.openxmlformats.org/officeDocument/2006/relationships/slideLayout" Target="../slideLayouts/slideLayout22.xml" /><Relationship Id="rId23" Type="http://schemas.openxmlformats.org/officeDocument/2006/relationships/slideLayout" Target="../slideLayouts/slideLayout23.xml" /><Relationship Id="rId24" Type="http://schemas.openxmlformats.org/officeDocument/2006/relationships/slideLayout" Target="../slideLayouts/slideLayout24.xml" /><Relationship Id="rId25" Type="http://schemas.openxmlformats.org/officeDocument/2006/relationships/slideLayout" Target="../slideLayouts/slideLayout25.xml" /><Relationship Id="rId26" Type="http://schemas.openxmlformats.org/officeDocument/2006/relationships/slideLayout" Target="../slideLayouts/slideLayout26.xml" /><Relationship Id="rId27" Type="http://schemas.openxmlformats.org/officeDocument/2006/relationships/slideLayout" Target="../slideLayouts/slideLayout27.xml" /><Relationship Id="rId28" Type="http://schemas.openxmlformats.org/officeDocument/2006/relationships/slideLayout" Target="../slideLayouts/slideLayout28.xml" /><Relationship Id="rId29" Type="http://schemas.openxmlformats.org/officeDocument/2006/relationships/slideLayout" Target="../slideLayouts/slideLayout29.xml" /><Relationship Id="rId3" Type="http://schemas.openxmlformats.org/officeDocument/2006/relationships/slideLayout" Target="../slideLayouts/slideLayout3.xml" /><Relationship Id="rId30" Type="http://schemas.openxmlformats.org/officeDocument/2006/relationships/slideLayout" Target="../slideLayouts/slideLayout30.xml" /><Relationship Id="rId31" Type="http://schemas.openxmlformats.org/officeDocument/2006/relationships/slideLayout" Target="../slideLayouts/slideLayout31.xml" /><Relationship Id="rId32" Type="http://schemas.openxmlformats.org/officeDocument/2006/relationships/slideLayout" Target="../slideLayouts/slideLayout32.xml" /><Relationship Id="rId33" Type="http://schemas.openxmlformats.org/officeDocument/2006/relationships/slideLayout" Target="../slideLayouts/slideLayout33.xml" /><Relationship Id="rId34" Type="http://schemas.openxmlformats.org/officeDocument/2006/relationships/slideLayout" Target="../slideLayouts/slideLayout34.xml" /><Relationship Id="rId35" Type="http://schemas.openxmlformats.org/officeDocument/2006/relationships/slideLayout" Target="../slideLayouts/slideLayout35.xml" /><Relationship Id="rId36" Type="http://schemas.openxmlformats.org/officeDocument/2006/relationships/slideLayout" Target="../slideLayouts/slideLayout36.xml" /><Relationship Id="rId37" Type="http://schemas.openxmlformats.org/officeDocument/2006/relationships/slideLayout" Target="../slideLayouts/slideLayout37.xml" /><Relationship Id="rId38" Type="http://schemas.openxmlformats.org/officeDocument/2006/relationships/slideLayout" Target="../slideLayouts/slideLayout38.xml" /><Relationship Id="rId39" Type="http://schemas.openxmlformats.org/officeDocument/2006/relationships/slideLayout" Target="../slideLayouts/slideLayout39.xml" /><Relationship Id="rId4" Type="http://schemas.openxmlformats.org/officeDocument/2006/relationships/slideLayout" Target="../slideLayouts/slideLayout4.xml" /><Relationship Id="rId40" Type="http://schemas.openxmlformats.org/officeDocument/2006/relationships/slideLayout" Target="../slideLayouts/slideLayout40.xml" /><Relationship Id="rId41" Type="http://schemas.openxmlformats.org/officeDocument/2006/relationships/slideLayout" Target="../slideLayouts/slideLayout41.xml" /><Relationship Id="rId42" Type="http://schemas.openxmlformats.org/officeDocument/2006/relationships/slideLayout" Target="../slideLayouts/slideLayout42.xml" /><Relationship Id="rId43" Type="http://schemas.openxmlformats.org/officeDocument/2006/relationships/slideLayout" Target="../slideLayouts/slideLayout43.xml" /><Relationship Id="rId44" Type="http://schemas.openxmlformats.org/officeDocument/2006/relationships/slideLayout" Target="../slideLayouts/slideLayout44.xml" /><Relationship Id="rId45" Type="http://schemas.openxmlformats.org/officeDocument/2006/relationships/slideLayout" Target="../slideLayouts/slideLayout45.xml" /><Relationship Id="rId46" Type="http://schemas.openxmlformats.org/officeDocument/2006/relationships/tags" Target="../tags/tag57.xml" /><Relationship Id="rId47" Type="http://schemas.openxmlformats.org/officeDocument/2006/relationships/tags" Target="../tags/tag58.xml" /><Relationship Id="rId48" Type="http://schemas.openxmlformats.org/officeDocument/2006/relationships/tags" Target="../tags/tag59.xml" /><Relationship Id="rId49" Type="http://schemas.openxmlformats.org/officeDocument/2006/relationships/tags" Target="../tags/tag60.xml" /><Relationship Id="rId5" Type="http://schemas.openxmlformats.org/officeDocument/2006/relationships/slideLayout" Target="../slideLayouts/slideLayout5.xml" /><Relationship Id="rId50" Type="http://schemas.openxmlformats.org/officeDocument/2006/relationships/tags" Target="../tags/tag61.xml" /><Relationship Id="rId51" Type="http://schemas.openxmlformats.org/officeDocument/2006/relationships/tags" Target="../tags/tag62.xml" /><Relationship Id="rId52" Type="http://schemas.openxmlformats.org/officeDocument/2006/relationships/theme" Target="../theme/theme1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46"/>
            </p:custDataLst>
          </p:nvPr>
        </p:nvSpPr>
        <p:spPr>
          <a:xfrm>
            <a:off x="456300" y="608400"/>
            <a:ext cx="82269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47"/>
            </p:custDataLst>
          </p:nvPr>
        </p:nvSpPr>
        <p:spPr>
          <a:xfrm>
            <a:off x="456300" y="1490400"/>
            <a:ext cx="82269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48"/>
            </p:custDataLst>
          </p:nvPr>
        </p:nvSpPr>
        <p:spPr>
          <a:xfrm>
            <a:off x="459000" y="6314400"/>
            <a:ext cx="2025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75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49"/>
            </p:custDataLst>
          </p:nvPr>
        </p:nvSpPr>
        <p:spPr>
          <a:xfrm>
            <a:off x="3087000" y="6314400"/>
            <a:ext cx="297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75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50"/>
            </p:custDataLst>
          </p:nvPr>
        </p:nvSpPr>
        <p:spPr>
          <a:xfrm>
            <a:off x="6658200" y="6314400"/>
            <a:ext cx="2025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75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  <p:custDataLst>
      <p:tags r:id="rId51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  <p:sldLayoutId id="2147483687" r:id="rId39"/>
    <p:sldLayoutId id="2147483688" r:id="rId40"/>
    <p:sldLayoutId id="2147483689" r:id="rId41"/>
    <p:sldLayoutId id="2147483690" r:id="rId42"/>
    <p:sldLayoutId id="2147483691" r:id="rId43"/>
    <p:sldLayoutId id="2147483692" r:id="rId44"/>
    <p:sldLayoutId id="2147483693" r:id="rId45"/>
  </p:sldLayoutIdLst>
  <p:transition/>
  <p:timing/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7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3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514350" indent="-171450" algn="l" defTabSz="6858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207135"/>
        </a:tabLst>
        <a:defRPr sz="12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857250" indent="-171450" algn="l" defTabSz="6858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2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200150" indent="-171450" algn="l" defTabSz="6858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/>
        <a:buChar char=""/>
        <a:defRPr sz="10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1543050" indent="-171450" algn="l" defTabSz="6858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05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0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0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2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5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6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7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9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1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2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3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4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5.xml" /><Relationship Id="rId2" Type="http://schemas.openxmlformats.org/officeDocument/2006/relationships/slide" Target="slide11.xml" TargetMode="Internal" /><Relationship Id="rId3" Type="http://schemas.openxmlformats.org/officeDocument/2006/relationships/slide" Target="slide19.xml" TargetMode="Internal" /><Relationship Id="rId4" Type="http://schemas.openxmlformats.org/officeDocument/2006/relationships/slide" Target="slide25.xml" TargetMode="Internal" /><Relationship Id="rId5" Type="http://schemas.openxmlformats.org/officeDocument/2006/relationships/image" Target="../media/image1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31070" y="2924944"/>
            <a:ext cx="9081860" cy="576064"/>
          </a:xfrm>
        </p:spPr>
        <p:txBody>
          <a:bodyPr/>
          <a:lstStyle/>
          <a:p>
            <a:r>
              <a:rPr lang="zh-CN" altLang="en-US" b="1"/>
              <a:t>第</a:t>
            </a:r>
            <a:r>
              <a:rPr lang="en-US" altLang="zh-CN" b="1"/>
              <a:t>11</a:t>
            </a:r>
            <a:r>
              <a:rPr lang="zh-CN" altLang="en-US" b="1"/>
              <a:t>课　近代以来的城市化进程</a:t>
            </a:r>
            <a:endParaRPr lang="zh-CN" altLang="zh-CN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p14:dur="2000">
        <p15:prstTrans prst="drape"/>
      </p:transition>
    </mc:Choice>
    <mc:Fallback>
      <p:transition spd="slow">
        <p:fade/>
      </p:transition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 noChangeAspect="1"/>
          </p:cNvGraphicFramePr>
          <p:nvPr/>
        </p:nvGraphicFramePr>
        <p:xfrm>
          <a:off x="508000" y="1484784"/>
          <a:ext cx="8128000" cy="3520440"/>
        </p:xfrm>
        <a:graphic>
          <a:graphicData uri="http://schemas.openxmlformats.org/drawingml/2006/table">
            <a:tbl>
              <a:tblPr firstRow="1" firstCol="1" bandRow="1"/>
              <a:tblGrid>
                <a:gridCol w="1759744"/>
                <a:gridCol w="6368256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课标定位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素养解读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了解近代以来城市化进程中人们居住条件和生活环境的改善及问题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(1)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立足时空观念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梳理近代以来城市化的进程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(2)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通过史料实证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认识城市化带给人们居住条件的完善和便利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(3)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从唯物史观出发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理解城市化进程中存在的问题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(4)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通过认识城市化的利与弊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感悟可持续发展的重大意义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508000" y="2318000"/>
            <a:ext cx="8128000" cy="247599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一、城市化的演进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概况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路径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工业革命以来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工业生产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逐渐向城市集中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乡村人口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向城市转移。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作用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一方面为经济发展提供了所需的</a:t>
            </a:r>
            <a:r>
              <a:rPr lang="zh-CN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劳动力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与消费市场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另一方面对城市的设施与服务提出了更高的要求。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17042" y="3176236"/>
            <a:ext cx="1141854" cy="3078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6444208" y="3176236"/>
            <a:ext cx="1141854" cy="3078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5455797" y="3984516"/>
            <a:ext cx="864943" cy="314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508000" y="1091672"/>
            <a:ext cx="8128000" cy="492865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表现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世界城市化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英国的城市化伴随着工业革命展开。到</a:t>
            </a:r>
            <a:r>
              <a:rPr lang="en-US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1851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英国成为当时世界上第一个城市人口超过总人口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的国家。第二次世界大战后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发达国家城市化水平进一步提高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发展中国家城市化速度加快。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2007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世界城镇人口已经达到总人口的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50.14%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。城市化成为衡量国家</a:t>
            </a:r>
            <a:r>
              <a:rPr lang="zh-CN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现代化水平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的重要标志。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中国城市化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鸦片战争后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中国沿海城市上海、天津、广州等成为通商口岸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逐渐发展起资本主义工商业。</a:t>
            </a:r>
            <a:r>
              <a:rPr lang="zh-CN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近代化性质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的工商业城市陆续出现、发展、壮大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吸引了大量乡村人口进城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开启了近代</a:t>
            </a:r>
            <a:r>
              <a:rPr lang="zh-CN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中国城市化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的进程。中华人民共和国成立后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城市化进入新阶段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;1978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年后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中国的城市化进程加快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;21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世纪以来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中国城市化迅猛发展。</a:t>
            </a:r>
            <a:r>
              <a:rPr lang="en-US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2011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中国城镇人口超过总人口的一半。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143741" y="1546518"/>
            <a:ext cx="576064" cy="314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854082" y="3161516"/>
            <a:ext cx="1368152" cy="3078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5713854" y="3964703"/>
            <a:ext cx="1368152" cy="3078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11560" y="4777339"/>
            <a:ext cx="1368152" cy="3078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413922" y="5568692"/>
            <a:ext cx="576064" cy="314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  <p:bldP spid="6" grpId="3"/>
      <p:bldP spid="7" grpId="4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508000" y="1497936"/>
            <a:ext cx="8128000" cy="41161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概念阐释城市化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城市化也称城镇化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是指随着一个国家或地区社会生产力的发展、科学技术的进步以及产业结构的调整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其社会由以农业为主的传统乡村型社会向以工业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第二产业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和服务业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第三产业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等非农业为主的现代城市型社会逐渐转变的历史过程。城市化是社会经济发展的必然结果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是社会进步的表现。一个国家或地区城市化的水平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是衡量其现代化水平的重要标志。城市化是多维的概念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城市化内涵包括人口城市化、经济城市化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主要是产业结构的城市化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、地理空间城市化和社会文明城市化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包括生活方式、思想文化和社会组织关系等的城市化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508000" y="1099206"/>
            <a:ext cx="8128000" cy="491358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二、居住条件的改善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居住条件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条件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城市的发展和建筑技术的革新。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表现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NEU-BZ-S92"/>
                <a:cs typeface="宋体" panose="02010600030101010101" pitchFamily="2" charset="-122"/>
              </a:rPr>
              <a:t>①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世纪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年代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美国人发明了</a:t>
            </a:r>
            <a:r>
              <a:rPr lang="zh-CN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电梯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。电梯在楼房住宅中的普及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使人们的生活更加便捷。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NEU-BZ-S92"/>
                <a:cs typeface="宋体" panose="02010600030101010101" pitchFamily="2" charset="-122"/>
              </a:rPr>
              <a:t>②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世纪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年代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比利时的一个住宅项目首次使用</a:t>
            </a:r>
            <a:r>
              <a:rPr lang="zh-CN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钢筋混凝土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技术。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NEU-BZ-S92"/>
                <a:cs typeface="宋体" panose="02010600030101010101" pitchFamily="2" charset="-122"/>
              </a:rPr>
              <a:t>③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世纪以来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集中供暖和制冷得到推广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私人卫生间等快速普及。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意义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居住条件的不断改善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使人们的生活更加舒适。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生活服务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第二次世界大战后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城市中的</a:t>
            </a:r>
            <a:r>
              <a:rPr lang="zh-CN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社区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蓬勃发展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为城市居民提供各个方面的服务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各种服务设施不断完善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为居住在城市中的人们提供了极大便利。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279767" y="2750016"/>
            <a:ext cx="584465" cy="3235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6516216" y="3561839"/>
            <a:ext cx="1440160" cy="3078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5427695" y="4766330"/>
            <a:ext cx="584465" cy="3235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508000" y="1708603"/>
            <a:ext cx="8128000" cy="37487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三、基础设施的发展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背景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城市经济的发展、规模的扩大以及功能的增加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对</a:t>
            </a:r>
            <a:r>
              <a:rPr lang="zh-CN" altLang="zh-CN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</a:t>
            </a:r>
            <a:endParaRPr lang="en-US" altLang="zh-CN" sz="220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 u="sng" smtClean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基础</a:t>
            </a:r>
            <a:r>
              <a:rPr lang="zh-CN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设施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建设提出更高的要求。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表现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(1)19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世纪以来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西方发达国家城市基础设施建设不断完善。自来水与排水系统逐渐普及到百姓家中。煤气灯、电灯相继出现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电报、电话逐渐普及。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世纪末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第一条地铁线在</a:t>
            </a:r>
            <a:r>
              <a:rPr lang="zh-CN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伦敦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问世。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世纪以来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电车、汽车、自行车得到普及。城市交通呈现</a:t>
            </a:r>
            <a:r>
              <a:rPr lang="zh-CN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多样化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、立体化趋势。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70374" y="2564994"/>
            <a:ext cx="1141854" cy="3078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5703580" y="4154751"/>
            <a:ext cx="584465" cy="3235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155329" y="4575676"/>
            <a:ext cx="864943" cy="314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508000" y="2291038"/>
            <a:ext cx="8128000" cy="252992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中国近代城市基础设施发展。中国近代城市基础设施建设主要集中在一些经济相对发达的城市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尤其是</a:t>
            </a:r>
            <a:r>
              <a:rPr lang="zh-CN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通商口岸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1864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上海煤气公司成立。但是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当时城市基础设施建设水平依然有限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且很不平衡。中华人民共和国成立以后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尤其是改革开放以来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城市的基础设施建设不断改进。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影响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基础设施的完善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使人们的生活质量和生活水平不断提高。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394910" y="2750841"/>
            <a:ext cx="1141854" cy="3078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508000" y="980728"/>
            <a:ext cx="8128000" cy="496751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四、城市化进程中的问题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背景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城市规模扩大、人口急剧增加、城市管理水平和基础设施滞后。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表现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城市化早期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城市集中了大量工厂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大量烟尘不断排放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生活与工业废水直接排进河流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造成大气污染和水源污染。随着</a:t>
            </a:r>
            <a:r>
              <a:rPr lang="zh-CN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汽车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的普及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城市中又出现汽车尾气污染等新问题。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工业化、城市化带来了巨大的社会财富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这些财富聚集在少数资本家手中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工人阶级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生活贫困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生活条件恶劣。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随着城市的发展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居住区与工作区逐渐分隔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人们越来越依赖汽车。私人汽车的普及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使</a:t>
            </a:r>
            <a:r>
              <a:rPr lang="zh-CN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交通拥堵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成为各大城市甚至中小城市的普遍问题</a:t>
            </a:r>
            <a:r>
              <a:rPr lang="zh-CN" altLang="zh-CN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092280" y="3038048"/>
            <a:ext cx="584465" cy="3235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784236" y="4263009"/>
            <a:ext cx="1141854" cy="3078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440420" y="5064636"/>
            <a:ext cx="1141854" cy="3078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508000" y="784157"/>
            <a:ext cx="8128000" cy="57411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第二次世界大战后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发展中国家在城市化进程中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同样经历了发达国家曾经出现的环境污染、交通拥堵、贫富矛盾等问题。与此同时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 u="sng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犯罪率上升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、失业者增加等社会问题也日益突出。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应对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通过立法等手段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建设生态城市与智慧城市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构建人与社会、人与自然的可持续发展模式。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知识拓展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雾都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伦敦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世纪初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伦敦人大部分都使用煤作为家居燃料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产生大量烟雾。这些烟雾再加上伦敦气候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造成了伦敦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远近驰名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的烟霞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英语称为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London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Fog(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伦敦雾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英国是大西洋中的一个岛国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而伦敦又处于英国东南部的一块盆地上。伦敦属温带海洋性气候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秋冬季节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当西风把大西洋的水汽吹向陆地时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白天和晚上的温差比较大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盆地空气相对稳定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流动不畅。加上伦敦的工业和交通迅速发展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工矿企业和汽车排出的大量烟尘飘浮在空气中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变成了雾的凝结核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这也是促成大雾的一个原因。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39084" y="1639074"/>
            <a:ext cx="1388700" cy="3078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508000" y="1701069"/>
            <a:ext cx="8128000" cy="37098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文明进步的城市化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史料实证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材料一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在工业化地区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农村的发展和城市增长相关联。农业生产力受益于机械化和城市中开发的创新技术。生产力的提高解放了农村劳动力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因此他们可以到城镇中不断发展的制造业部门工作。更高的生产力提供了更多的食物去养活不断增长的城市人口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城市中制造的农业用具、农业机械和化肥等加快了这一进程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使得农业生产力得到进一步提高。这种城市化是一个累积的因果关系。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——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摘编自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美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诺克斯、麦卡锡《城市化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城市地理学导论》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508000" y="1099206"/>
            <a:ext cx="8128000" cy="491358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材料二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城市化是工业化的孪生姊妹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是工业革命的必然结果。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世纪下半叶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英国工业革命的展开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特别是蒸汽机的广泛运用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使新兴工业城市迅速兴起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故有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蒸汽机是工业城市之母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的说法。英国早期城市化进程完全是依据自由化市场力量实现的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城市化速度快、城市化率高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对外贸易在城市化的进程中地位举足轻重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城市化与工业化同步进行。城市发展一方面使工业与人口布局在宏观上集中于几个有限地区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另一方面在微观上则开始趋向分散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不断向郊区发展。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读史技巧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材料一是以总分总方式展开的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第一层和最后一层是总述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前后照应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中间三层具体阐释城市化与农业发展之间的关系。材料二的主旨分为两部分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第一部分阐释英国城市化的动因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第二部分阐释英国城市化的特点。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508000" y="2310467"/>
            <a:ext cx="8128000" cy="249106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互动探究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根据材料一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概括城市化与农业发展之间的关系。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根据材料二并结合所学知识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概括英国早期城市化的特点。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提示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关系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相互联系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相互推动。城市化为农业发展提供技术支持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农业发展给城市化提供大量劳动力和粮食。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形成具有自发性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过程具有迅速性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外贸推动作用明显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工业化与城市化同步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郊区化趋势明显。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508000" y="1681641"/>
            <a:ext cx="8128000" cy="37487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历史解释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美国城市化的特点及启示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特点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NEU-BZ-S92"/>
                <a:cs typeface="宋体" panose="02010600030101010101" pitchFamily="2" charset="-122"/>
              </a:rPr>
              <a:t>①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内生作用为主的自我发展。不同于中国的城市化甚至其他发达国家的城市化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美国城市化进程较少受外生的、偶然的或不确定因素的干扰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而是源于经济发展的内生动力。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NEU-BZ-S92"/>
                <a:cs typeface="宋体" panose="02010600030101010101" pitchFamily="2" charset="-122"/>
              </a:rPr>
              <a:t>②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跳跃性与渐进性并存。美国城市化不仅与工业化同步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还与西部开发同步。工业化发展的阶段性使美国城市化具有渐进性的特征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西部大开发的迅猛性使美国城市化具有跳跃性的特点</a:t>
            </a:r>
            <a:r>
              <a:rPr lang="zh-CN" altLang="zh-CN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508000" y="2521133"/>
            <a:ext cx="8128000" cy="206973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NEU-BZ-S92"/>
                <a:cs typeface="宋体" panose="02010600030101010101" pitchFamily="2" charset="-122"/>
              </a:rPr>
              <a:t>③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要素的流动性以及人口分布的均衡性。美国城市化的另一典型特征是生产要素在全国范围内自由流动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尤其是人口的流动最为明显。人口自由迁移一方面是因为美国人天生好动和勇于冒险的性格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但更重要的是铁路网、公路网建设以及汽车的普及。美国一百多年来的人口迁移使得人口在地区分布上趋于均衡</a:t>
            </a:r>
            <a:r>
              <a:rPr lang="zh-CN" altLang="zh-CN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508000" y="1708603"/>
            <a:ext cx="8128000" cy="369479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启示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NEU-BZ-S92"/>
                <a:cs typeface="宋体" panose="02010600030101010101" pitchFamily="2" charset="-122"/>
              </a:rPr>
              <a:t>①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产业结构的动态调整为城市化提供持久动力。从整体上说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没有工业化就没有城市化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但工业化发展到一定阶段以后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工业化对城市化的促进作用渐趋减弱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而服务业等第三产业的兴起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将会继续推动城市化的发展。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NEU-BZ-S92"/>
                <a:cs typeface="宋体" panose="02010600030101010101" pitchFamily="2" charset="-122"/>
              </a:rPr>
              <a:t>②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充分发挥大都市区的作用。美国的城市化过程中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大都市区扮演了重要的角色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以大纽约区、五大湖区和大洛杉矶区为代表的三大都市带的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GDP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占全美国份额的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76%,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这是美国多年推行大都市区经济的结果。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Rectangle 1"/>
          <p:cNvSpPr>
            <a:spLocks noChangeAspect="1" noChangeArrowheads="1"/>
          </p:cNvSpPr>
          <p:nvPr/>
        </p:nvSpPr>
        <p:spPr bwMode="auto">
          <a:xfrm>
            <a:off x="508000" y="1124744"/>
            <a:ext cx="7003840" cy="9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187450"/>
                <a:tab pos="2163445"/>
                <a:tab pos="3143250"/>
                <a:tab pos="4191000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187450"/>
                <a:tab pos="2163445"/>
                <a:tab pos="3143250"/>
                <a:tab pos="4191000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187450"/>
                <a:tab pos="2163445"/>
                <a:tab pos="3143250"/>
                <a:tab pos="4191000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187450"/>
                <a:tab pos="2163445"/>
                <a:tab pos="3143250"/>
                <a:tab pos="4191000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187450"/>
                <a:tab pos="2163445"/>
                <a:tab pos="3143250"/>
                <a:tab pos="4191000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187450"/>
                <a:tab pos="2163445"/>
                <a:tab pos="3143250"/>
                <a:tab pos="4191000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187450"/>
                <a:tab pos="2163445"/>
                <a:tab pos="3143250"/>
                <a:tab pos="4191000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187450"/>
                <a:tab pos="2163445"/>
                <a:tab pos="3143250"/>
                <a:tab pos="4191000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187450"/>
                <a:tab pos="2163445"/>
                <a:tab pos="3143250"/>
                <a:tab pos="4191000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87450"/>
                <a:tab pos="2163445"/>
                <a:tab pos="3143250"/>
                <a:tab pos="4191000"/>
              </a:tabLst>
            </a:pPr>
            <a:r>
              <a:rPr kumimoji="0" lang="zh-CN" sz="2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典例剖析</a:t>
            </a:r>
            <a:endParaRPr kumimoji="0" lang="zh-CN" sz="2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87450"/>
                <a:tab pos="2163445"/>
                <a:tab pos="3143250"/>
                <a:tab pos="4191000"/>
              </a:tabLst>
            </a:pPr>
            <a:r>
              <a:rPr kumimoji="0" lang="zh-CN" sz="2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例题</a:t>
            </a:r>
            <a:r>
              <a:rPr kumimoji="0" lang="en-US" altLang="zh-CN" sz="2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下列选项中史实与结论的逻辑关系正确的是</a:t>
            </a:r>
            <a:r>
              <a:rPr kumimoji="0" lang="en-US" altLang="zh-CN" sz="2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kumimoji="0" lang="en-US" altLang="zh-CN" sz="2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kumimoji="0" lang="en-US" altLang="zh-CN" sz="2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 noChangeAspect="1"/>
          </p:cNvGraphicFramePr>
          <p:nvPr/>
        </p:nvGraphicFramePr>
        <p:xfrm>
          <a:off x="508000" y="2060848"/>
          <a:ext cx="8127999" cy="3621024"/>
        </p:xfrm>
        <a:graphic>
          <a:graphicData uri="http://schemas.openxmlformats.org/drawingml/2006/table">
            <a:tbl>
              <a:tblPr firstRow="1" firstCol="1" bandRow="1"/>
              <a:tblGrid>
                <a:gridCol w="679624"/>
                <a:gridCol w="4968552"/>
                <a:gridCol w="2479823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选项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史实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结论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1689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英国颁布《权利法案》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限制国王的权力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国王最终成为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统而不治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”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的虚君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19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世纪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80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年代后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美国的中西部兴起了大批新工业城市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美国城市化进程加快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世纪初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爱因斯坦提出狭义相对论和广义相对论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推动物理学发展到顶峰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1912—1925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我国成立的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44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个学术团体中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研究自然科学及应用科学的占一半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我国的科技发展已居世界前列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>
          <a:xfrm>
            <a:off x="508000" y="1340768"/>
            <a:ext cx="8128000" cy="9048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题目立意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本题以史料为载体考查美国的城市化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重点考查史料实证等学科素养</a:t>
            </a:r>
            <a:r>
              <a:rPr lang="zh-CN" altLang="zh-CN" sz="220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lang="en-US" altLang="zh-CN" sz="2200" smtClean="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>
            <a:spLocks noChangeAspect="1"/>
          </p:cNvSpPr>
          <p:nvPr/>
        </p:nvSpPr>
        <p:spPr>
          <a:xfrm>
            <a:off x="508000" y="2179833"/>
            <a:ext cx="1391728" cy="4985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解题</a:t>
            </a:r>
            <a:r>
              <a:rPr lang="zh-CN" altLang="zh-CN" sz="220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指导</a:t>
            </a:r>
            <a:r>
              <a:rPr lang="en-US" altLang="zh-CN" sz="220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 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6" name="表格 5"/>
          <p:cNvGraphicFramePr>
            <a:graphicFrameLocks noGrp="1" noChangeAspect="1"/>
          </p:cNvGraphicFramePr>
          <p:nvPr/>
        </p:nvGraphicFramePr>
        <p:xfrm>
          <a:off x="508000" y="2636912"/>
          <a:ext cx="8128000" cy="2682240"/>
        </p:xfrm>
        <a:graphic>
          <a:graphicData uri="http://schemas.openxmlformats.org/drawingml/2006/table">
            <a:tbl>
              <a:tblPr firstRow="1" firstCol="1" bandRow="1"/>
              <a:tblGrid>
                <a:gridCol w="823640"/>
                <a:gridCol w="7304360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选项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分析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1689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年《权利法案》颁布后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英王还掌握行政权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故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项错误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根据所学知识可知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美国西部大开发推动大批城市兴起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说明美国城市化进程加快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故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项正确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科学发展无止境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爱因斯坦相对论也只是物理学发展中的一个阶段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故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项错误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材料只是描述了我国当时科研团体的结构比重而不是科技发展水平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故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项错误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矩形 6"/>
          <p:cNvSpPr>
            <a:spLocks noChangeAspect="1"/>
          </p:cNvSpPr>
          <p:nvPr/>
        </p:nvSpPr>
        <p:spPr>
          <a:xfrm>
            <a:off x="508000" y="5301208"/>
            <a:ext cx="1007007" cy="4985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答案</a:t>
            </a:r>
            <a:r>
              <a:rPr lang="en-US" altLang="zh-CN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508000" y="1302338"/>
            <a:ext cx="8128000" cy="450732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层出不穷的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城市病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史料实证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材料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成功的城市靠的是什么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构建神圣的空间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提供基本的安全保障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拥有一个商业市场。其实城市大多都或多或少的拥有这些功能。但可能最引人注目的成功的城市建设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是在新儒学信仰体系与外来西方科学理性主义结合之下进行的。今天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城市既要与没有约束的市场资本主义的不良影响抗争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而且还要与自私自利的腐败的权贵们周旋。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——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摘编自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美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科特金《全球城市史》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读史技巧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材料分成两部分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第一部分阐释城市成功的一般标准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第二部分阐释影响城市健康发展的新因素。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508000" y="1701069"/>
            <a:ext cx="8128000" cy="37098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互动探究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根据材料并结合所学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指出科特金认为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城市成功靠的是什么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根据材料并结合所学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分析推动城市健康发展的因素还包括哪些。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提示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成为政治或宗教信仰的中心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能够提供安全保障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具有商品交换的商业市场。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消除自由市场带来的不良影响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与自私自利的腐败权贵作斗争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注重儒家思想如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人与人之间的和谐相处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天人合一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等在城市化中的运用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发挥西方科学理性主义的作用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注意城市发展中对自然环境的保护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提升市民的现代观念和现代生活方式等。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508000" y="1269798"/>
            <a:ext cx="8128000" cy="456124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历史解释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发展中国家城市化存在的问题及成因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发展中国家的城市化与欧美城市化的路径有所不同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存在着不少不容忽视的问题。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城市人口迅速增长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超出了城市的承受极限。在短期内激增的城市人口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远远超过了城市的承载极限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每个城市都人满为患、资源与服务短缺、城市超负荷运转等问题普遍存在。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大城市人口迅速扩张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不利于国家和区域的协调发展。这主要是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被都市化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产生的后遗症。城市化的显著特点是人口向大都市集中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与欧美那种相对自然的发展进化不同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被各种外力操纵的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被都市化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本身就是发展中国家无法预测和控制的</a:t>
            </a:r>
            <a:r>
              <a:rPr lang="zh-CN" altLang="zh-CN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508000" y="2713558"/>
            <a:ext cx="8128000" cy="168488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贫富差距增大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城市社会问题和危机四伏。一方面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由于工业基础薄弱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缺少必要的物质条件支撑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发展中国家的贫困化现象在城市化进程中不降反升。另一方面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城市化需要大量的资金支持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导致发展中国家城市化严重依赖外资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加剧了这些国家的安全风险。</a:t>
            </a:r>
            <a:endParaRPr lang="zh-CN" altLang="en-US" sz="22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508000" y="1701069"/>
            <a:ext cx="8128000" cy="37098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典例剖析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例题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“(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当今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在许多城市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人口数量的增长已超出了社区所能承受的能力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发展中国家有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亿城市居民得不到最基本的住房、用水、食物、卫生和教育保障。城市人口的增加还给自然环境带来了巨大损害。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据此可知发展中国家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　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城市化问题较突出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城市化阻碍了社会进步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必须实行计划生育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文教卫生水平极端落后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508000" y="1124744"/>
            <a:ext cx="8128000" cy="125720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题目立意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本题以发展中国家的城市化问题为切入点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考查唯物史观、史料实证等学科素养。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解题指导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 noChangeAspect="1"/>
          </p:cNvGraphicFramePr>
          <p:nvPr/>
        </p:nvGraphicFramePr>
        <p:xfrm>
          <a:off x="508000" y="2420888"/>
          <a:ext cx="8128000" cy="2682240"/>
        </p:xfrm>
        <a:graphic>
          <a:graphicData uri="http://schemas.openxmlformats.org/drawingml/2006/table">
            <a:tbl>
              <a:tblPr firstRow="1" firstCol="1" bandRow="1"/>
              <a:tblGrid>
                <a:gridCol w="679624"/>
                <a:gridCol w="7448376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选项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  <a:cs typeface="Times New Roman" panose="02020603050405020304" pitchFamily="18" charset="0"/>
                        </a:rPr>
                        <a:t>分析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根据材料可知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发展中国家城市人口快速增加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城市不堪重负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城市化问题比较突出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故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项正确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城市化是一把双刃剑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整体上有利于社会进步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故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项错误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材料只是说明城市人口激增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无法推知其整体人口状况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故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项错误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ct val="0"/>
                        </a:spcAft>
                        <a:tabLst>
                          <a:tab pos="1188085"/>
                          <a:tab pos="2163445"/>
                          <a:tab pos="3142615"/>
                          <a:tab pos="4190365"/>
                        </a:tabLst>
                      </a:pP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极端落后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”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不符合史实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并非所有的发展中国家教育都非常落后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如中国等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故</a:t>
                      </a:r>
                      <a:r>
                        <a:rPr lang="en-US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zh-CN" sz="2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项错误</a:t>
                      </a:r>
                      <a:endParaRPr lang="zh-CN" sz="2200">
                        <a:solidFill>
                          <a:srgbClr val="000000"/>
                        </a:solidFill>
                        <a:effectLst/>
                        <a:latin typeface="NEU-BZ-S92"/>
                        <a:ea typeface="方正书宋_GBK" panose="03000509000000000000" pitchFamily="65" charset="-122"/>
                        <a:cs typeface="Times New Roman" panose="02020603050405020304" pitchFamily="18" charset="0"/>
                      </a:endParaRPr>
                    </a:p>
                  </a:txBody>
                  <a:tcPr marL="66675" marR="666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矩形 3"/>
          <p:cNvSpPr>
            <a:spLocks noChangeAspect="1"/>
          </p:cNvSpPr>
          <p:nvPr/>
        </p:nvSpPr>
        <p:spPr>
          <a:xfrm>
            <a:off x="508000" y="5229200"/>
            <a:ext cx="1007455" cy="4985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答案</a:t>
            </a:r>
            <a:r>
              <a:rPr lang="en-US" altLang="zh-CN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508000" y="1099206"/>
            <a:ext cx="8128000" cy="491358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曾有西方学者指出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……工业革命则使城市主宰世界。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下列叙述能为此提供佐证的是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　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城市先于工业诞生于世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城市化是工业革命条件之一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工业化加速城市化发展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城市化是工业革命的直接产物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答案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解析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材料信息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工业革命则使城市主宰世界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说明工业革命推动了城市化进程。由此可知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工业化加速城市化发展能为此提供佐证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故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项正确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城市先于工业诞生于世、城市化是工业革命条件之一不符合材料信息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,A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两项错误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城市化是工业革命的间接产物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,D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项错误。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508000" y="2087906"/>
            <a:ext cx="8128000" cy="29361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.1760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英国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万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—10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万人的城市只有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个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,1851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年达到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个。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1851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英国的英格兰和威尔士的城市人口总和已经超过农村人口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城市人口比重达到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50.2%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。对材料理解最准确的是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　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农业快速发展解放了农村生产力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圈地运动使农村人口急剧减少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工业革命加快英国的城市化进程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交通运输的发展加快人口</a:t>
            </a:r>
            <a:r>
              <a:rPr lang="zh-CN" altLang="zh-CN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流动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508000" y="2107334"/>
            <a:ext cx="8128000" cy="2897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答案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解析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根据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“1760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年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”“1851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年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可以看出材料反映的是英国工业革命时期。由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“1760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年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英国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万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—10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万人的城市只有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,1851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年达到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个。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1851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年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英国的英格兰和威尔士的城市人口总和已经超过农村人口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城市人口比重达到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50.2%”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并结合所学可知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工业革命改变了英国的人口结构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促进了许多新兴城市的产生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加快了城市化进程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故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项正确。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508000" y="1108140"/>
            <a:ext cx="8128000" cy="533492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.1858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年是伦敦泰晤士河的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奇臭年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就连河边议会大厦的窗上也不得不挂起一条条浸过消毒药水的被单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原本清澈宜人的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母亲河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变成了奇臭无比的污水河。材料反映了工业革命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　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带来环境污染问题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城市化进程加快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大大提高了生产力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产业结构的调整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答案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解析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材料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河边议会大厦的窗上也不得不挂起一条条浸过消毒药水的被单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原本清澈宜人的‘母亲河’变成了奇臭无比的污水河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说明工业革命造成了严重的环境问题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故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项正确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材料未体现城市化进程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材料没有体现生产力的提高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,C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材料未涉及产业结构的调整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,D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项错误。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508000" y="1095941"/>
            <a:ext cx="8128000" cy="533492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.19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世纪后半期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上海郊区的农村地区的农户通过种植蔬菜、花卉等经济作物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加工毛巾、织袜等城市居民用品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或进城务工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使得家庭生活状况趋于稳定甚至走向富裕。这一现象直接得益于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　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城市化进程的推动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工业化水平的提高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国际市场的扩大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自然经济的开始解体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答案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解析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根据材料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“19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世纪后半期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上海郊区的农村地区的农户通过种植蔬菜、花卉等经济作物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加工毛巾、织袜等城市居民用品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或进城务工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并结合所学可知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,19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世纪后半期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随着列强的侵略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中国经济结构发生变动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农产品日益商品化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洋务经济、民族工业兴起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促进了中国城市化进程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故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项正确。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508000" y="1884774"/>
            <a:ext cx="8128000" cy="334245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.1840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年的曼彻斯特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郊区布劳顿的人口死亡率为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15.8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‰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靠近市中心的阿德维克人口死亡率为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28.6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‰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市中心的人口死亡率为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35.2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‰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其他城市如伯明翰、利物浦等也存在这样的情况。导致这一现象的主要原因是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　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圈地运动破坏了城市环境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城市医疗技术水平的下降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城市化带来公共卫生危机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殖民扩张引发人口的外</a:t>
            </a:r>
            <a:r>
              <a:rPr lang="zh-CN" altLang="zh-CN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移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508000" y="2310467"/>
            <a:ext cx="8128000" cy="249106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答案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解析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材料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郊区布劳顿的人口死亡率为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15.8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‰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靠近市中心的阿德维克人口死亡率为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28.6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‰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市中心的人口死亡率为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35.2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‰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体现的是英国工业革命后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城市化带来的公共卫生危机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导致越靠近城市中心地区死亡率越高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故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项正确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圈地运动和材料现象无关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,A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项排除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;B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项说法不符合史实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排除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;D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项在材料中没有体现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排除。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508000" y="1708603"/>
            <a:ext cx="8128000" cy="369479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阅读材料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完成下列要求。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材料一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工业革命时期的英国固然是开天辟地的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政治上和经济上都得到空前的变革和发展。……工业化过程中不可避免地带动了城市化。英国城市人口飞速增长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随之而来的还有英国城市环境的恶化……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这个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自由国度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的环境观念普遍歪曲甚至空白。中等阶层……不顾城市环境和大众的生存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盲目放肆地开发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贪婪地消耗着地球上的不可再生资源和人们宝贵的生命。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——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摘编自汤艳梅《工业革命时期的英国城市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环境观念及其影响》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508000" y="2310467"/>
            <a:ext cx="8128000" cy="249106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材料二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英国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政府陆续颁布了《控制公害法》《公共卫生法》《放射性物质法》等法律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并大力推动能源结构调整。……在节能环保方面表现出色的企业和政府机构还会被授予绿色奖章。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——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摘编自《三个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雾都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如何走出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霾伏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”?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》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根据材料一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概括指出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世纪英国城市化问题产生的原因。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根据材料二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指出英国政府为解决城市化问题而采取的举措。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矩形 7">
            <a:hlinkClick r:id="rId2" action="ppaction://hlinksldjump"/>
          </p:cNvPr>
          <p:cNvSpPr/>
          <p:nvPr/>
        </p:nvSpPr>
        <p:spPr>
          <a:xfrm>
            <a:off x="269228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探究点一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hlinkClick r:id="rId3" action="ppaction://hlinksldjump"/>
          </p:cNvPr>
          <p:cNvSpPr/>
          <p:nvPr/>
        </p:nvSpPr>
        <p:spPr>
          <a:xfrm>
            <a:off x="1516714" y="836712"/>
            <a:ext cx="1194595" cy="259229"/>
          </a:xfrm>
          <a:prstGeom prst="rect">
            <a:avLst/>
          </a:prstGeom>
          <a:solidFill>
            <a:srgbClr val="EAEAEA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探究点二</a:t>
            </a:r>
            <a:endParaRPr lang="zh-CN" altLang="en-US" sz="140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hlinkClick r:id="rId4" action="ppaction://hlinksldjump"/>
          </p:cNvPr>
          <p:cNvSpPr/>
          <p:nvPr/>
        </p:nvSpPr>
        <p:spPr>
          <a:xfrm>
            <a:off x="2764200" y="836712"/>
            <a:ext cx="1194595" cy="259229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随堂演练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508000" y="1099206"/>
            <a:ext cx="8128000" cy="491358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参考答案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原因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城市人口增长迅猛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工业化推动城市化带来的环境污染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环保观念缺乏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资产阶级盲目开发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破坏环境。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举措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依法治污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调整能源结构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培养环保意识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加强政府监管。</a:t>
            </a: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  <a:tabLst>
                <a:tab pos="1188085"/>
                <a:tab pos="2163445"/>
                <a:tab pos="3142615"/>
                <a:tab pos="4190365"/>
              </a:tabLst>
            </a:pPr>
            <a:r>
              <a:rPr lang="zh-CN" altLang="zh-CN" sz="22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cs typeface="Times New Roman" panose="02020603050405020304" pitchFamily="18" charset="0"/>
              </a:rPr>
              <a:t>解析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问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根据材料一信息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工业化过程中不可避免地带动了城市化。英国城市人口飞速增长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随之而来的还有英国城市环境的恶化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‘自由国度’的环境观念普遍歪曲甚至空白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及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中等阶层……不顾城市环境和大众的生存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盲目放肆地开发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贪婪地消耗着地球上的不可再生资源和人们宝贵的生命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进行归纳概括。第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问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根据材料二信息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政府陆续颁布了《控制公害法》《公共卫生法》《放射性物质法》等法律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并大力推动能源结构调整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及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在节能环保方面表现出色的企业和政府机构还会被授予绿色奖章</a:t>
            </a:r>
            <a:r>
              <a:rPr lang="en-US" altLang="zh-CN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altLang="zh-CN" sz="2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归纳概括。</a:t>
            </a:r>
            <a:endParaRPr lang="zh-CN" altLang="zh-CN" sz="2200">
              <a:solidFill>
                <a:srgbClr val="000000"/>
              </a:solidFill>
              <a:effectLst/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pic>
        <p:nvPicPr>
          <p:cNvPr id="14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655300" y="11798300"/>
            <a:ext cx="304800" cy="228600"/>
          </a:xfrm>
          <a:prstGeom prst="cub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3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203</Paragraphs>
  <Slides>34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自定义设计方案</vt:lpstr>
      <vt:lpstr>第11课　近代以来的城市化进程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2020-10-28T18:21:38Z</cp:lastPrinted>
  <dcterms:created xsi:type="dcterms:W3CDTF">2020-10-28T18:21:38Z</dcterms:created>
  <dcterms:modified xsi:type="dcterms:W3CDTF">2020-10-28T10:21:42Z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