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gif" ContentType="image/gif"/>
  <Default Extension="png" ContentType="image/png"/>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9144000" cy="6858000" type="screen4x3"/>
  <p:notesSz cx="6858000" cy="9144000"/>
  <p:custDataLst>
    <p:tags r:id="rId1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8028800" cy="780288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tags" Target="tags/tag2.xml" /><Relationship Id="rId2" Type="http://schemas.openxmlformats.org/officeDocument/2006/relationships/slide" Target="slides/slide1.xml" /><Relationship Id="rId20" Type="http://schemas.openxmlformats.org/officeDocument/2006/relationships/presProps" Target="presProps.xml" /><Relationship Id="rId21" Type="http://schemas.openxmlformats.org/officeDocument/2006/relationships/viewProps" Target="viewProps.xml" /><Relationship Id="rId22" Type="http://schemas.openxmlformats.org/officeDocument/2006/relationships/theme" Target="theme/theme1.xml" /><Relationship Id="rId23"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Title Slide">
    <p:spTree>
      <p:nvGrpSpPr>
        <p:cNvPr id="1" name=""/>
        <p:cNvGrpSpPr/>
        <p:nvPr/>
      </p:nvGrpSpPr>
      <p:grpSpPr>
        <a:xfrm>
          <a:off x="0" y="0"/>
          <a: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Section Header">
    <p:spTree>
      <p:nvGrpSpPr>
        <p:cNvPr id="1" name=""/>
        <p:cNvGrpSpPr/>
        <p:nvPr/>
      </p:nvGrpSpPr>
      <p:grpSpPr>
        <a:xfrm>
          <a:off x="0" y="0"/>
          <a: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7/10/2020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7/10/2020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t>7/10/2020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t>7/10/2020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Blank">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1D8BD707-D9CF-40AE-B4C6-C98DA3205C09}" type="datetimeFigureOut">
              <a:rPr lang="en-US" smtClean="0"/>
              <a:t>7/10/2020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7/10/2020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7/10/2020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7/10/2020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gif" /><Relationship Id="rId3" Type="http://schemas.openxmlformats.org/officeDocument/2006/relationships/image" Target="../media/image2.png" /><Relationship Id="rId4" Type="http://schemas.openxmlformats.org/officeDocument/2006/relationships/image" Target="../media/image3.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jpeg" /><Relationship Id="rId3" Type="http://schemas.openxmlformats.org/officeDocument/2006/relationships/tags" Target="../tags/tag1.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 Id="rId3" Type="http://schemas.openxmlformats.org/officeDocument/2006/relationships/image" Target="../media/image7.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13.xml" TargetMode="Internal" /><Relationship Id="rId3" Type="http://schemas.openxmlformats.org/officeDocument/2006/relationships/image" Target="../media/image8.jpeg" /><Relationship Id="rId4" Type="http://schemas.openxmlformats.org/officeDocument/2006/relationships/image" Target="../media/image9.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12.xml" TargetMode="Interna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4"/>
          <p:cNvSpPr>
            <a:spLocks noGrp="1"/>
          </p:cNvSpPr>
          <p:nvPr>
            <p:ph type="ctrTitle"/>
          </p:nvPr>
        </p:nvSpPr>
        <p:spPr>
          <a:xfrm>
            <a:off x="685800" y="1143000"/>
            <a:ext cx="7772400" cy="1470025"/>
          </a:xfrm>
        </p:spPr>
        <p:txBody>
          <a:bodyPr/>
          <a:lstStyle/>
          <a:p>
            <a:r>
              <a:rPr lang="zh-CN" altLang="en-US" b="1" smtClean="0">
                <a:latin typeface="方正粗黑宋简体" pitchFamily="2" charset="-122"/>
                <a:ea typeface="方正粗黑宋简体" pitchFamily="2" charset="-122"/>
              </a:rPr>
              <a:t>第</a:t>
            </a:r>
            <a:r>
              <a:rPr lang="en-US" altLang="zh-CN" b="1" smtClean="0">
                <a:latin typeface="方正粗黑宋简体" pitchFamily="2" charset="-122"/>
                <a:ea typeface="方正粗黑宋简体" pitchFamily="2" charset="-122"/>
              </a:rPr>
              <a:t>16</a:t>
            </a:r>
            <a:r>
              <a:rPr lang="zh-CN" altLang="en-US" b="1" smtClean="0">
                <a:latin typeface="方正粗黑宋简体" pitchFamily="2" charset="-122"/>
                <a:ea typeface="方正粗黑宋简体" pitchFamily="2" charset="-122"/>
              </a:rPr>
              <a:t>课</a:t>
            </a:r>
            <a:br>
              <a:rPr lang="en-US" altLang="zh-CN" b="1" smtClean="0">
                <a:latin typeface="方正粗黑宋简体" pitchFamily="2" charset="-122"/>
                <a:ea typeface="方正粗黑宋简体" pitchFamily="2" charset="-122"/>
              </a:rPr>
            </a:br>
            <a:r>
              <a:rPr lang="zh-CN" altLang="en-US" b="1" smtClean="0">
                <a:latin typeface="方正粗黑宋简体" pitchFamily="2" charset="-122"/>
                <a:ea typeface="方正粗黑宋简体" pitchFamily="2" charset="-122"/>
              </a:rPr>
              <a:t>亚非拉民族民主运动的高涨</a:t>
            </a:r>
            <a:endParaRPr lang="zh-CN" altLang="en-US" b="1">
              <a:latin typeface="方正粗黑宋简体" pitchFamily="2" charset="-122"/>
              <a:ea typeface="方正粗黑宋简体" pitchFamily="2" charset="-122"/>
            </a:endParaRPr>
          </a:p>
        </p:txBody>
      </p:sp>
      <p:sp>
        <p:nvSpPr>
          <p:cNvPr id="6" name="文本框 2"/>
          <p:cNvSpPr txBox="1">
            <a:spLocks noChangeArrowheads="1"/>
          </p:cNvSpPr>
          <p:nvPr/>
        </p:nvSpPr>
        <p:spPr bwMode="auto">
          <a:xfrm>
            <a:off x="533400" y="381000"/>
            <a:ext cx="6437313" cy="398462"/>
          </a:xfrm>
          <a:prstGeom prst="rect">
            <a:avLst/>
          </a:prstGeom>
          <a:noFill/>
          <a:ln w="9525">
            <a:noFill/>
            <a:miter lim="800000"/>
          </a:ln>
        </p:spPr>
        <p:txBody>
          <a:bodyPr>
            <a:spAutoFit/>
          </a:bodyPr>
          <a:lstStyle/>
          <a:p>
            <a:r>
              <a:rPr lang="zh-CN" altLang="en-US" sz="2000" b="1" i="1">
                <a:solidFill>
                  <a:srgbClr val="FF0000"/>
                </a:solidFill>
              </a:rPr>
              <a:t>第七单元  两次世界大战、十月革命与国际秩序的演变</a:t>
            </a:r>
          </a:p>
        </p:txBody>
      </p:sp>
      <p:pic>
        <p:nvPicPr>
          <p:cNvPr id="18434" name="Picture 2" descr="https://i03piccdn.sogoucdn.com/c7fd74af22bc5316"/>
          <p:cNvPicPr>
            <a:picLocks noChangeAspect="1" noChangeArrowheads="1"/>
          </p:cNvPicPr>
          <p:nvPr/>
        </p:nvPicPr>
        <p:blipFill>
          <a:blip r:embed="rId2"/>
          <a:stretch>
            <a:fillRect/>
          </a:stretch>
        </p:blipFill>
        <p:spPr bwMode="auto">
          <a:xfrm>
            <a:off x="3276600" y="3505200"/>
            <a:ext cx="2753833" cy="2895600"/>
          </a:xfrm>
          <a:prstGeom prst="rect">
            <a:avLst/>
          </a:prstGeom>
          <a:noFill/>
        </p:spPr>
      </p:pic>
      <p:pic>
        <p:nvPicPr>
          <p:cNvPr id="18436" name="Picture 4" descr="http://preview.21cnjy.net/files/4a/30/4a30e2142064c384d8a831659ff00e0e.png"/>
          <p:cNvPicPr>
            <a:picLocks noChangeAspect="1" noChangeArrowheads="1"/>
          </p:cNvPicPr>
          <p:nvPr/>
        </p:nvPicPr>
        <p:blipFill>
          <a:blip r:embed="rId3"/>
          <a:stretch>
            <a:fillRect/>
          </a:stretch>
        </p:blipFill>
        <p:spPr bwMode="auto">
          <a:xfrm>
            <a:off x="228600" y="3505200"/>
            <a:ext cx="2819400" cy="2971800"/>
          </a:xfrm>
          <a:prstGeom prst="rect">
            <a:avLst/>
          </a:prstGeom>
          <a:noFill/>
        </p:spPr>
      </p:pic>
      <p:pic>
        <p:nvPicPr>
          <p:cNvPr id="18438" name="Picture 6" descr="http://a4.att.hudong.com/42/03/01000000000000119080329976342_s.jpg"/>
          <p:cNvPicPr>
            <a:picLocks noChangeAspect="1" noChangeArrowheads="1"/>
          </p:cNvPicPr>
          <p:nvPr/>
        </p:nvPicPr>
        <p:blipFill>
          <a:blip r:embed="rId4"/>
          <a:stretch>
            <a:fillRect/>
          </a:stretch>
        </p:blipFill>
        <p:spPr bwMode="auto">
          <a:xfrm>
            <a:off x="6550914" y="3505200"/>
            <a:ext cx="2212086" cy="2971800"/>
          </a:xfrm>
          <a:prstGeom prst="rect">
            <a:avLst/>
          </a:prstGeom>
          <a:noFill/>
        </p:spPr>
      </p:pic>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内容占位符 3"/>
          <p:cNvGraphicFramePr>
            <a:graphicFrameLocks noGrp="1"/>
          </p:cNvGraphicFramePr>
          <p:nvPr>
            <p:ph idx="4294967295"/>
          </p:nvPr>
        </p:nvGraphicFramePr>
        <p:xfrm>
          <a:off x="381000" y="1066800"/>
          <a:ext cx="8229600" cy="4334827"/>
        </p:xfrm>
        <a:graphic>
          <a:graphicData uri="http://schemas.openxmlformats.org/drawingml/2006/table">
            <a:tbl>
              <a:tblPr firstRow="1" bandRow="1">
                <a:tableStyleId>{5C22544A-7EE6-4342-B048-85BDC9FD1C3A}</a:tableStyleId>
              </a:tblPr>
              <a:tblGrid>
                <a:gridCol w="2448272"/>
                <a:gridCol w="5781328"/>
              </a:tblGrid>
              <a:tr h="864096">
                <a:tc>
                  <a:txBody>
                    <a:bodyPr vert="horz" wrap="square"/>
                    <a:lstStyle/>
                    <a:p>
                      <a:pPr algn="ctr"/>
                      <a:r>
                        <a:rPr lang="zh-CN" altLang="en-US" sz="2800" smtClean="0">
                          <a:solidFill>
                            <a:srgbClr val="FF0000"/>
                          </a:solidFill>
                        </a:rPr>
                        <a:t>课程标准</a:t>
                      </a:r>
                      <a:endParaRPr lang="zh-CN" altLang="en-US" sz="2800">
                        <a:solidFill>
                          <a:srgbClr val="FF0000"/>
                        </a:solidFill>
                      </a:endParaRPr>
                    </a:p>
                  </a:txBody>
                  <a:tcPr/>
                </a:tc>
                <a:tc>
                  <a:txBody>
                    <a:bodyPr vert="horz" wrap="square"/>
                    <a:lstStyle/>
                    <a:p>
                      <a:pPr algn="ctr"/>
                      <a:r>
                        <a:rPr lang="zh-CN" altLang="en-US" sz="2800" smtClean="0">
                          <a:solidFill>
                            <a:srgbClr val="FF0000"/>
                          </a:solidFill>
                        </a:rPr>
                        <a:t>核心素养</a:t>
                      </a:r>
                      <a:endParaRPr lang="zh-CN" altLang="en-US" sz="2800">
                        <a:solidFill>
                          <a:srgbClr val="FF0000"/>
                        </a:solidFill>
                      </a:endParaRPr>
                    </a:p>
                  </a:txBody>
                  <a:tcPr/>
                </a:tc>
              </a:tr>
              <a:tr h="864096">
                <a:tc rowSpan="3">
                  <a:txBody>
                    <a:bodyPr vert="horz" wrap="square"/>
                    <a:lstStyle/>
                    <a:p>
                      <a:pPr>
                        <a:lnSpc>
                          <a:spcPct val="150000"/>
                        </a:lnSpc>
                      </a:pPr>
                      <a:r>
                        <a:rPr lang="en-US" altLang="zh-CN" sz="2400" b="1" smtClean="0">
                          <a:solidFill>
                            <a:srgbClr val="0000FF"/>
                          </a:solidFill>
                          <a:latin typeface="华文楷体" pitchFamily="2" charset="-122"/>
                          <a:ea typeface="华文楷体" pitchFamily="2" charset="-122"/>
                        </a:rPr>
                        <a:t>1.</a:t>
                      </a:r>
                      <a:r>
                        <a:rPr lang="zh-CN" altLang="en-US" sz="2400" b="1" smtClean="0">
                          <a:solidFill>
                            <a:srgbClr val="0000FF"/>
                          </a:solidFill>
                          <a:latin typeface="华文楷体" pitchFamily="2" charset="-122"/>
                          <a:ea typeface="华文楷体" pitchFamily="2" charset="-122"/>
                        </a:rPr>
                        <a:t>了解两次世界大战期间亚非拉民族民主运动高涨的表现；</a:t>
                      </a:r>
                    </a:p>
                    <a:p>
                      <a:pPr>
                        <a:lnSpc>
                          <a:spcPct val="150000"/>
                        </a:lnSpc>
                      </a:pPr>
                      <a:r>
                        <a:rPr lang="en-US" altLang="zh-CN" sz="2400" b="1" smtClean="0">
                          <a:solidFill>
                            <a:srgbClr val="0000FF"/>
                          </a:solidFill>
                          <a:latin typeface="华文楷体" pitchFamily="2" charset="-122"/>
                          <a:ea typeface="华文楷体" pitchFamily="2" charset="-122"/>
                        </a:rPr>
                        <a:t>2.</a:t>
                      </a:r>
                      <a:r>
                        <a:rPr lang="zh-CN" altLang="en-US" sz="2400" b="1" smtClean="0">
                          <a:solidFill>
                            <a:srgbClr val="0000FF"/>
                          </a:solidFill>
                          <a:latin typeface="华文楷体" pitchFamily="2" charset="-122"/>
                          <a:ea typeface="华文楷体" pitchFamily="2" charset="-122"/>
                        </a:rPr>
                        <a:t>理解其对国际秩序的影响。</a:t>
                      </a:r>
                      <a:endParaRPr lang="zh-CN" altLang="en-US" sz="2400" b="1">
                        <a:solidFill>
                          <a:srgbClr val="0000FF"/>
                        </a:solidFill>
                        <a:latin typeface="华文楷体" pitchFamily="2" charset="-122"/>
                        <a:ea typeface="华文楷体" pitchFamily="2" charset="-122"/>
                      </a:endParaRPr>
                    </a:p>
                  </a:txBody>
                  <a:tcPr/>
                </a:tc>
                <a:tc>
                  <a:txBody>
                    <a:bodyPr vert="horz" wrap="square"/>
                    <a:lstStyle/>
                    <a:p>
                      <a:pPr algn="l"/>
                      <a:r>
                        <a:rPr lang="zh-CN" altLang="en-US" sz="2000" b="1" smtClean="0">
                          <a:solidFill>
                            <a:srgbClr val="FF0000"/>
                          </a:solidFill>
                          <a:latin typeface="宋体" pitchFamily="2" charset="-122"/>
                          <a:ea typeface="宋体" pitchFamily="2" charset="-122"/>
                        </a:rPr>
                        <a:t>（时空观念）</a:t>
                      </a:r>
                      <a:r>
                        <a:rPr lang="zh-CN" altLang="en-US" sz="2000" b="1" smtClean="0">
                          <a:solidFill>
                            <a:schemeClr val="tx1"/>
                          </a:solidFill>
                          <a:latin typeface="宋体" pitchFamily="2" charset="-122"/>
                          <a:ea typeface="宋体" pitchFamily="2" charset="-122"/>
                        </a:rPr>
                        <a:t>梳理并掌握亚非拉民族民主运动高涨的重大历史事件（时间、地区）；</a:t>
                      </a:r>
                      <a:endParaRPr lang="zh-CN" altLang="en-US" sz="2000" b="1">
                        <a:solidFill>
                          <a:schemeClr val="tx1"/>
                        </a:solidFill>
                        <a:latin typeface="宋体" pitchFamily="2" charset="-122"/>
                        <a:ea typeface="宋体" pitchFamily="2" charset="-122"/>
                      </a:endParaRPr>
                    </a:p>
                  </a:txBody>
                  <a:tcPr/>
                </a:tc>
              </a:tr>
              <a:tr h="1295995">
                <a:tc vMerge="1">
                  <a:txBody>
                    <a:bodyPr vert="horz" wrap="square"/>
                    <a:lstStyle/>
                    <a:p>
                      <a:endParaRPr lang="zh-CN"/>
                    </a:p>
                  </a:txBody>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000" b="1" smtClean="0">
                          <a:solidFill>
                            <a:srgbClr val="FF0000"/>
                          </a:solidFill>
                          <a:latin typeface="宋体" pitchFamily="2" charset="-122"/>
                          <a:ea typeface="宋体" pitchFamily="2" charset="-122"/>
                        </a:rPr>
                        <a:t>（唯物史观、历史解释）</a:t>
                      </a:r>
                      <a:r>
                        <a:rPr lang="zh-CN" altLang="en-US" sz="2000" b="1" smtClean="0">
                          <a:solidFill>
                            <a:schemeClr val="tx1"/>
                          </a:solidFill>
                          <a:latin typeface="宋体" pitchFamily="2" charset="-122"/>
                          <a:ea typeface="宋体" pitchFamily="2" charset="-122"/>
                        </a:rPr>
                        <a:t>分析这一时期亚非拉民族民主运动高涨的原因及其发展趋势；</a:t>
                      </a:r>
                    </a:p>
                    <a:p>
                      <a:pPr algn="l"/>
                      <a:endParaRPr lang="zh-CN" altLang="en-US" sz="2000" b="1">
                        <a:solidFill>
                          <a:schemeClr val="tx1"/>
                        </a:solidFill>
                      </a:endParaRPr>
                    </a:p>
                  </a:txBody>
                  <a:tcPr/>
                </a:tc>
              </a:tr>
              <a:tr h="864096">
                <a:tc vMerge="1">
                  <a:txBody>
                    <a:bodyPr vert="horz" wrap="square"/>
                    <a:lstStyle/>
                    <a:p>
                      <a:endParaRPr lang="zh-CN"/>
                    </a:p>
                  </a:txBody>
                  <a:tcPr/>
                </a:tc>
                <a:tc>
                  <a:txBody>
                    <a:bodyPr vert="horz" wrap="square"/>
                    <a:lstStyle/>
                    <a:p>
                      <a:pPr algn="l"/>
                      <a:r>
                        <a:rPr lang="zh-CN" altLang="en-US" sz="2000" b="1" smtClean="0">
                          <a:solidFill>
                            <a:srgbClr val="FF0000"/>
                          </a:solidFill>
                          <a:latin typeface="宋体" pitchFamily="2" charset="-122"/>
                          <a:ea typeface="宋体" pitchFamily="2" charset="-122"/>
                        </a:rPr>
                        <a:t>（家国情怀）</a:t>
                      </a:r>
                      <a:r>
                        <a:rPr lang="zh-CN" altLang="en-US" sz="2000" b="1" smtClean="0">
                          <a:solidFill>
                            <a:schemeClr val="tx1"/>
                          </a:solidFill>
                          <a:latin typeface="宋体" pitchFamily="2" charset="-122"/>
                          <a:ea typeface="宋体" pitchFamily="2" charset="-122"/>
                        </a:rPr>
                        <a:t>认识到世界殖民体系的形成和帝国主义加紧对各国人民的掠夺与压榨是导致这一时期民族民主运动高涨的原因，体会各国人民争取民族解放的自强不息的斗争精神。</a:t>
                      </a:r>
                      <a:endParaRPr lang="zh-CN" altLang="en-US" sz="2000" b="1">
                        <a:solidFill>
                          <a:schemeClr val="tx1"/>
                        </a:solidFill>
                        <a:latin typeface="宋体" pitchFamily="2" charset="-122"/>
                        <a:ea typeface="宋体" panose="02010600030101010101" pitchFamily="2" charset="-122"/>
                      </a:endParaRPr>
                    </a:p>
                  </a:txBody>
                  <a:tcPr/>
                </a:tc>
              </a:tr>
            </a:tbl>
          </a:graphicData>
        </a:graphic>
      </p:graphicFrame>
      <p:sp>
        <p:nvSpPr>
          <p:cNvPr id="3" name="TextBox 5"/>
          <p:cNvSpPr txBox="1"/>
          <p:nvPr/>
        </p:nvSpPr>
        <p:spPr>
          <a:xfrm>
            <a:off x="3152775" y="169863"/>
            <a:ext cx="1876425" cy="584200"/>
          </a:xfrm>
          <a:prstGeom prst="rect">
            <a:avLst/>
          </a:prstGeom>
          <a:solidFill>
            <a:schemeClr val="accent2">
              <a:lumMod val="40000"/>
              <a:lumOff val="60000"/>
            </a:schemeClr>
          </a:solidFill>
        </p:spPr>
        <p:txBody>
          <a:bodyPr>
            <a:sp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lang="zh-CN" altLang="en-US" sz="3200" b="1" smtClean="0">
                <a:solidFill>
                  <a:srgbClr val="FF0000"/>
                </a:solidFill>
              </a:rPr>
              <a:t>学习目标</a:t>
            </a:r>
            <a:endParaRPr lang="zh-CN" altLang="en-US" sz="3200" b="1">
              <a:solidFill>
                <a:srgbClr val="FF0000"/>
              </a:solidFill>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10"/>
          <p:cNvSpPr txBox="1">
            <a:spLocks noChangeArrowheads="1"/>
          </p:cNvSpPr>
          <p:nvPr/>
        </p:nvSpPr>
        <p:spPr bwMode="auto">
          <a:xfrm>
            <a:off x="762000" y="533400"/>
            <a:ext cx="8001000" cy="4924425"/>
          </a:xfrm>
          <a:prstGeom prst="rect">
            <a:avLst/>
          </a:prstGeom>
          <a:noFill/>
          <a:ln w="9525">
            <a:noFill/>
            <a:miter lim="800000"/>
          </a:ln>
        </p:spPr>
        <p:txBody>
          <a:bodyPr wrap="square">
            <a:spAutoFit/>
          </a:bodyPr>
          <a:lstStyle/>
          <a:p>
            <a:r>
              <a:rPr lang="zh-CN" altLang="en-US" sz="3200" b="1" i="1" smtClean="0">
                <a:latin typeface="黑体" pitchFamily="49" charset="-122"/>
                <a:ea typeface="黑体" pitchFamily="49" charset="-122"/>
              </a:rPr>
              <a:t>课题解析：</a:t>
            </a:r>
            <a:endParaRPr lang="en-US" altLang="zh-CN" sz="3200" b="1" i="1" smtClean="0">
              <a:latin typeface="黑体" pitchFamily="49" charset="-122"/>
              <a:ea typeface="黑体" pitchFamily="49" charset="-122"/>
            </a:endParaRPr>
          </a:p>
          <a:p>
            <a:r>
              <a:rPr lang="en-US" altLang="zh-CN" sz="2400" b="1" smtClean="0">
                <a:solidFill>
                  <a:srgbClr val="FF0000"/>
                </a:solidFill>
                <a:latin typeface="方正兰亭超细黑简体" pitchFamily="2" charset="-122"/>
                <a:ea typeface="方正兰亭超细黑简体" pitchFamily="2" charset="-122"/>
              </a:rPr>
              <a:t>1.</a:t>
            </a:r>
            <a:r>
              <a:rPr lang="zh-CN" altLang="en-US" sz="2400" b="1" smtClean="0">
                <a:solidFill>
                  <a:srgbClr val="FF0000"/>
                </a:solidFill>
                <a:latin typeface="方正兰亭超细黑简体" pitchFamily="2" charset="-122"/>
                <a:ea typeface="方正兰亭超细黑简体" pitchFamily="2" charset="-122"/>
              </a:rPr>
              <a:t>地区：亚非拉国家和地区</a:t>
            </a:r>
            <a:endParaRPr lang="en-US" altLang="zh-CN" sz="2400" b="1" smtClean="0">
              <a:solidFill>
                <a:srgbClr val="FF0000"/>
              </a:solidFill>
              <a:latin typeface="方正兰亭超细黑简体" pitchFamily="2" charset="-122"/>
              <a:ea typeface="方正兰亭超细黑简体" pitchFamily="2" charset="-122"/>
            </a:endParaRPr>
          </a:p>
          <a:p>
            <a:pPr>
              <a:lnSpc>
                <a:spcPct val="150000"/>
              </a:lnSpc>
            </a:pPr>
            <a:r>
              <a:rPr lang="en-US" altLang="zh-CN" sz="2400" b="1" smtClean="0">
                <a:solidFill>
                  <a:srgbClr val="FF0000"/>
                </a:solidFill>
                <a:latin typeface="方正兰亭超细黑简体" pitchFamily="2" charset="-122"/>
                <a:ea typeface="方正兰亭超细黑简体" pitchFamily="2" charset="-122"/>
              </a:rPr>
              <a:t>2.</a:t>
            </a:r>
            <a:r>
              <a:rPr lang="zh-CN" altLang="en-US" sz="2400" b="1" smtClean="0">
                <a:solidFill>
                  <a:srgbClr val="FF0000"/>
                </a:solidFill>
                <a:latin typeface="方正兰亭超细黑简体" pitchFamily="2" charset="-122"/>
                <a:ea typeface="方正兰亭超细黑简体" pitchFamily="2" charset="-122"/>
              </a:rPr>
              <a:t>时间：两次世界大战期间</a:t>
            </a:r>
            <a:endParaRPr lang="en-US" altLang="zh-CN" sz="2400" b="1" smtClean="0">
              <a:solidFill>
                <a:srgbClr val="FF0000"/>
              </a:solidFill>
              <a:latin typeface="方正兰亭超细黑简体" pitchFamily="2" charset="-122"/>
              <a:ea typeface="方正兰亭超细黑简体" pitchFamily="2" charset="-122"/>
            </a:endParaRPr>
          </a:p>
          <a:p>
            <a:pPr>
              <a:lnSpc>
                <a:spcPct val="150000"/>
              </a:lnSpc>
            </a:pPr>
            <a:r>
              <a:rPr lang="en-US" altLang="zh-CN" sz="2400" b="1" smtClean="0">
                <a:solidFill>
                  <a:srgbClr val="FF0000"/>
                </a:solidFill>
                <a:latin typeface="方正兰亭超细黑简体" pitchFamily="2" charset="-122"/>
                <a:ea typeface="方正兰亭超细黑简体" pitchFamily="2" charset="-122"/>
              </a:rPr>
              <a:t>3.</a:t>
            </a:r>
            <a:r>
              <a:rPr lang="zh-CN" altLang="en-US" sz="2400" b="1" smtClean="0">
                <a:solidFill>
                  <a:srgbClr val="FF0000"/>
                </a:solidFill>
                <a:latin typeface="方正兰亭超细黑简体" pitchFamily="2" charset="-122"/>
                <a:ea typeface="方正兰亭超细黑简体" pitchFamily="2" charset="-122"/>
              </a:rPr>
              <a:t>背景：一战和十月革命的胜利，削弱了帝国主义势力。</a:t>
            </a:r>
            <a:endParaRPr lang="en-US" altLang="zh-CN" sz="2400" b="1" smtClean="0">
              <a:solidFill>
                <a:srgbClr val="FF0000"/>
              </a:solidFill>
              <a:latin typeface="方正兰亭超细黑简体" pitchFamily="2" charset="-122"/>
              <a:ea typeface="方正兰亭超细黑简体" pitchFamily="2" charset="-122"/>
            </a:endParaRPr>
          </a:p>
          <a:p>
            <a:pPr>
              <a:lnSpc>
                <a:spcPct val="150000"/>
              </a:lnSpc>
            </a:pPr>
            <a:r>
              <a:rPr lang="en-US" altLang="zh-CN" sz="2400" b="1" smtClean="0">
                <a:solidFill>
                  <a:srgbClr val="FF0000"/>
                </a:solidFill>
                <a:latin typeface="方正兰亭超细黑简体" pitchFamily="2" charset="-122"/>
                <a:ea typeface="方正兰亭超细黑简体" pitchFamily="2" charset="-122"/>
              </a:rPr>
              <a:t>3.</a:t>
            </a:r>
            <a:r>
              <a:rPr lang="zh-CN" altLang="en-US" sz="2400" b="1" smtClean="0">
                <a:solidFill>
                  <a:srgbClr val="FF0000"/>
                </a:solidFill>
                <a:latin typeface="方正兰亭超细黑简体" pitchFamily="2" charset="-122"/>
                <a:ea typeface="方正兰亭超细黑简体" pitchFamily="2" charset="-122"/>
              </a:rPr>
              <a:t>事件：民族民主运动的高涨。</a:t>
            </a:r>
            <a:endParaRPr lang="en-US" altLang="zh-CN" sz="2400" b="1" smtClean="0">
              <a:solidFill>
                <a:srgbClr val="FF0000"/>
              </a:solidFill>
              <a:latin typeface="方正兰亭超细黑简体" pitchFamily="2" charset="-122"/>
              <a:ea typeface="方正兰亭超细黑简体" pitchFamily="2" charset="-122"/>
            </a:endParaRPr>
          </a:p>
          <a:p>
            <a:pPr>
              <a:lnSpc>
                <a:spcPct val="150000"/>
              </a:lnSpc>
            </a:pPr>
            <a:r>
              <a:rPr lang="zh-CN" altLang="en-US" sz="2000" b="1" smtClean="0">
                <a:latin typeface="方正兰亭超细黑简体" pitchFamily="2" charset="-122"/>
                <a:ea typeface="方正兰亭超细黑简体" pitchFamily="2" charset="-122"/>
              </a:rPr>
              <a:t>（</a:t>
            </a:r>
            <a:r>
              <a:rPr lang="en-US" altLang="zh-CN" sz="2000" b="1" smtClean="0">
                <a:latin typeface="方正兰亭超细黑简体" pitchFamily="2" charset="-122"/>
                <a:ea typeface="方正兰亭超细黑简体" pitchFamily="2" charset="-122"/>
              </a:rPr>
              <a:t>1</a:t>
            </a:r>
            <a:r>
              <a:rPr lang="zh-CN" altLang="en-US" sz="2000" b="1" smtClean="0">
                <a:latin typeface="方正兰亭超细黑简体" pitchFamily="2" charset="-122"/>
                <a:ea typeface="方正兰亭超细黑简体" pitchFamily="2" charset="-122"/>
              </a:rPr>
              <a:t>）"</a:t>
            </a:r>
            <a:r>
              <a:rPr lang="zh-CN" altLang="en-US" sz="2000" b="1">
                <a:latin typeface="方正兰亭超细黑简体" pitchFamily="2" charset="-122"/>
                <a:ea typeface="方正兰亭超细黑简体" pitchFamily="2" charset="-122"/>
              </a:rPr>
              <a:t>民族运动"或"民族主义革命"：指殖民地、半殖民地人民反抗殖民侵略、殖民统治，争取民族解放、民族独立的运动。</a:t>
            </a:r>
          </a:p>
          <a:p>
            <a:pPr>
              <a:lnSpc>
                <a:spcPct val="150000"/>
              </a:lnSpc>
            </a:pPr>
            <a:r>
              <a:rPr lang="zh-CN" altLang="en-US" sz="2000" b="1" smtClean="0">
                <a:latin typeface="方正兰亭超细黑简体" pitchFamily="2" charset="-122"/>
                <a:ea typeface="方正兰亭超细黑简体" pitchFamily="2" charset="-122"/>
              </a:rPr>
              <a:t>（</a:t>
            </a:r>
            <a:r>
              <a:rPr lang="en-US" altLang="zh-CN" sz="2000" b="1" smtClean="0">
                <a:latin typeface="方正兰亭超细黑简体" pitchFamily="2" charset="-122"/>
                <a:ea typeface="方正兰亭超细黑简体" pitchFamily="2" charset="-122"/>
              </a:rPr>
              <a:t>2</a:t>
            </a:r>
            <a:r>
              <a:rPr lang="zh-CN" altLang="en-US" sz="2000" b="1" smtClean="0">
                <a:latin typeface="方正兰亭超细黑简体" pitchFamily="2" charset="-122"/>
                <a:ea typeface="方正兰亭超细黑简体" pitchFamily="2" charset="-122"/>
              </a:rPr>
              <a:t>）"</a:t>
            </a:r>
            <a:r>
              <a:rPr lang="zh-CN" altLang="en-US" sz="2000" b="1">
                <a:latin typeface="方正兰亭超细黑简体" pitchFamily="2" charset="-122"/>
                <a:ea typeface="方正兰亭超细黑简体" pitchFamily="2" charset="-122"/>
              </a:rPr>
              <a:t>民主运动"或"民主主义革命"：指资产阶级领导的反对封建统治，建立资产阶级民主政治制度的斗争。(到帝国主义时代，开始出现由无产阶级领导的民族或民主革命</a:t>
            </a:r>
            <a:r>
              <a:rPr lang="zh-CN" altLang="en-US" sz="2000">
                <a:latin typeface="黑体" pitchFamily="49" charset="-122"/>
                <a:ea typeface="黑体" pitchFamily="49" charset="-122"/>
              </a:rPr>
              <a:t>)</a:t>
            </a: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2"/>
          <p:cNvSpPr txBox="1"/>
          <p:nvPr/>
        </p:nvSpPr>
        <p:spPr>
          <a:xfrm>
            <a:off x="685800" y="304800"/>
            <a:ext cx="2019300" cy="645160"/>
          </a:xfrm>
          <a:prstGeom prst="rect">
            <a:avLst/>
          </a:prstGeom>
          <a:noFill/>
        </p:spPr>
        <p:txBody>
          <a:bodyPr wrap="none">
            <a:spAutoFit/>
            <a:scene3d>
              <a:camera prst="orthographicFront"/>
              <a:lightRig rig="threePt" dir="t"/>
            </a:scene3d>
          </a:bodyPr>
          <a:lstStyle/>
          <a:p>
            <a:pPr fontAlgn="auto"/>
            <a:r>
              <a:rPr lang="zh-CN" altLang="zh-CN" sz="3600" b="1" noProof="1">
                <a:solidFill>
                  <a:srgbClr val="FF0000"/>
                </a:solidFill>
                <a:effectLst>
                  <a:outerShdw blurRad="38100" dist="19050" dir="2700000" algn="tl" rotWithShape="0">
                    <a:schemeClr val="dk1">
                      <a:alpha val="40000"/>
                    </a:schemeClr>
                  </a:outerShdw>
                </a:effectLst>
                <a:latin typeface="黑体" pitchFamily="49" charset="-122"/>
                <a:ea typeface="黑体" pitchFamily="49" charset="-122"/>
              </a:rPr>
              <a:t>知识回顾</a:t>
            </a:r>
          </a:p>
        </p:txBody>
      </p:sp>
      <p:sp>
        <p:nvSpPr>
          <p:cNvPr id="5" name="文本框 6"/>
          <p:cNvSpPr txBox="1"/>
          <p:nvPr/>
        </p:nvSpPr>
        <p:spPr bwMode="auto">
          <a:xfrm>
            <a:off x="533400" y="990600"/>
            <a:ext cx="8421687" cy="2769989"/>
          </a:xfrm>
          <a:prstGeom prst="rect">
            <a:avLst/>
          </a:prstGeom>
          <a:noFill/>
        </p:spPr>
        <p:txBody>
          <a:bodyPr>
            <a:spAutoFit/>
          </a:bodyPr>
          <a:lstStyle/>
          <a:p>
            <a:pPr fontAlgn="auto">
              <a:lnSpc>
                <a:spcPct val="150000"/>
              </a:lnSpc>
            </a:pPr>
            <a:r>
              <a:rPr lang="zh-CN" altLang="en-US" sz="2800" b="1" noProof="1" smtClean="0">
                <a:gradFill>
                  <a:gsLst>
                    <a:gs pos="0">
                      <a:srgbClr val="007BD3"/>
                    </a:gs>
                    <a:gs pos="100000">
                      <a:srgbClr val="034373"/>
                    </a:gs>
                  </a:gsLst>
                  <a:lin scaled="0"/>
                </a:gradFill>
                <a:latin typeface="黑体" pitchFamily="49" charset="-122"/>
                <a:ea typeface="黑体" pitchFamily="49" charset="-122"/>
              </a:rPr>
              <a:t>一</a:t>
            </a:r>
            <a:r>
              <a:rPr lang="zh-CN" altLang="en-US" sz="2800" b="1" noProof="1">
                <a:gradFill>
                  <a:gsLst>
                    <a:gs pos="0">
                      <a:srgbClr val="007BD3"/>
                    </a:gs>
                    <a:gs pos="100000">
                      <a:srgbClr val="034373"/>
                    </a:gs>
                  </a:gsLst>
                  <a:lin scaled="0"/>
                </a:gradFill>
                <a:latin typeface="黑体" pitchFamily="49" charset="-122"/>
                <a:ea typeface="黑体" pitchFamily="49" charset="-122"/>
              </a:rPr>
              <a:t>、</a:t>
            </a:r>
            <a:r>
              <a:rPr lang="zh-CN" altLang="en-US" sz="2800" b="1" noProof="1">
                <a:gradFill>
                  <a:gsLst>
                    <a:gs pos="0">
                      <a:srgbClr val="007BD3"/>
                    </a:gs>
                    <a:gs pos="100000">
                      <a:srgbClr val="034373"/>
                    </a:gs>
                  </a:gsLst>
                  <a:lin scaled="0"/>
                </a:gradFill>
                <a:latin typeface="黑体" pitchFamily="49" charset="-122"/>
                <a:ea typeface="黑体" pitchFamily="49" charset="-122"/>
                <a:sym typeface="+mn-ea"/>
              </a:rPr>
              <a:t>资本主义殖民体系的形成</a:t>
            </a:r>
            <a:endParaRPr lang="zh-CN" altLang="en-US" sz="2800" b="1" noProof="1">
              <a:gradFill>
                <a:gsLst>
                  <a:gs pos="0">
                    <a:srgbClr val="007BD3"/>
                  </a:gs>
                  <a:gs pos="100000">
                    <a:srgbClr val="034373"/>
                  </a:gs>
                </a:gsLst>
                <a:lin scaled="0"/>
              </a:gradFill>
              <a:latin typeface="黑体" pitchFamily="49" charset="-122"/>
              <a:ea typeface="黑体" pitchFamily="49" charset="-122"/>
            </a:endParaRPr>
          </a:p>
          <a:p>
            <a:pPr fontAlgn="auto">
              <a:lnSpc>
                <a:spcPct val="150000"/>
              </a:lnSpc>
            </a:pPr>
            <a:r>
              <a:rPr lang="en-US" altLang="zh-CN" sz="2000" b="1" noProof="1" smtClean="0">
                <a:latin typeface="黑体" pitchFamily="49" charset="-122"/>
                <a:ea typeface="黑体" pitchFamily="49" charset="-122"/>
              </a:rPr>
              <a:t>1.</a:t>
            </a:r>
            <a:r>
              <a:rPr lang="zh-CN" altLang="en-US" sz="2000" b="1" noProof="1" smtClean="0">
                <a:latin typeface="黑体" pitchFamily="49" charset="-122"/>
                <a:ea typeface="黑体" pitchFamily="49" charset="-122"/>
              </a:rPr>
              <a:t>新</a:t>
            </a:r>
            <a:r>
              <a:rPr lang="zh-CN" altLang="en-US" sz="2000" b="1" noProof="1">
                <a:latin typeface="黑体" pitchFamily="49" charset="-122"/>
                <a:ea typeface="黑体" pitchFamily="49" charset="-122"/>
              </a:rPr>
              <a:t>航路开辟后，开始殖民扩张</a:t>
            </a:r>
          </a:p>
          <a:p>
            <a:pPr fontAlgn="auto">
              <a:lnSpc>
                <a:spcPct val="150000"/>
              </a:lnSpc>
            </a:pPr>
            <a:r>
              <a:rPr lang="en-US" altLang="zh-CN" sz="2000" b="1" noProof="1" smtClean="0">
                <a:latin typeface="黑体" pitchFamily="49" charset="-122"/>
                <a:ea typeface="黑体" pitchFamily="49" charset="-122"/>
              </a:rPr>
              <a:t>2.18</a:t>
            </a:r>
            <a:r>
              <a:rPr lang="zh-CN" altLang="en-US" sz="2000" b="1" noProof="1">
                <a:latin typeface="黑体" pitchFamily="49" charset="-122"/>
                <a:ea typeface="黑体" pitchFamily="49" charset="-122"/>
              </a:rPr>
              <a:t>世纪后期，拉丁美洲完全处于殖民统治之下；</a:t>
            </a:r>
          </a:p>
          <a:p>
            <a:pPr fontAlgn="auto">
              <a:lnSpc>
                <a:spcPct val="150000"/>
              </a:lnSpc>
            </a:pPr>
            <a:r>
              <a:rPr lang="en-US" altLang="zh-CN" sz="2000" b="1" noProof="1" smtClean="0">
                <a:latin typeface="黑体" pitchFamily="49" charset="-122"/>
                <a:ea typeface="黑体" pitchFamily="49" charset="-122"/>
              </a:rPr>
              <a:t>3.19</a:t>
            </a:r>
            <a:r>
              <a:rPr lang="zh-CN" altLang="en-US" sz="2000" b="1" noProof="1">
                <a:latin typeface="黑体" pitchFamily="49" charset="-122"/>
                <a:ea typeface="黑体" pitchFamily="49" charset="-122"/>
              </a:rPr>
              <a:t>世纪中后期，资本主义向帝国主义过渡，掀起瓜分世界的狂潮；</a:t>
            </a:r>
          </a:p>
          <a:p>
            <a:pPr fontAlgn="auto">
              <a:lnSpc>
                <a:spcPct val="150000"/>
              </a:lnSpc>
            </a:pPr>
            <a:r>
              <a:rPr lang="en-US" altLang="zh-CN" sz="2800" b="1" noProof="1" smtClean="0">
                <a:solidFill>
                  <a:srgbClr val="FF0000"/>
                </a:solidFill>
                <a:latin typeface="黑体" pitchFamily="49" charset="-122"/>
                <a:ea typeface="黑体" pitchFamily="49" charset="-122"/>
              </a:rPr>
              <a:t>19</a:t>
            </a:r>
            <a:r>
              <a:rPr lang="zh-CN" altLang="en-US" sz="2800" b="1" noProof="1">
                <a:solidFill>
                  <a:srgbClr val="FF0000"/>
                </a:solidFill>
                <a:latin typeface="黑体" pitchFamily="49" charset="-122"/>
                <a:ea typeface="黑体" pitchFamily="49" charset="-122"/>
              </a:rPr>
              <a:t>世纪末</a:t>
            </a:r>
            <a:r>
              <a:rPr lang="en-US" altLang="zh-CN" sz="2800" b="1" noProof="1">
                <a:solidFill>
                  <a:srgbClr val="FF0000"/>
                </a:solidFill>
                <a:latin typeface="黑体" pitchFamily="49" charset="-122"/>
                <a:ea typeface="黑体" pitchFamily="49" charset="-122"/>
              </a:rPr>
              <a:t>20</a:t>
            </a:r>
            <a:r>
              <a:rPr lang="zh-CN" altLang="en-US" sz="2800" b="1" noProof="1">
                <a:solidFill>
                  <a:srgbClr val="FF0000"/>
                </a:solidFill>
                <a:latin typeface="黑体" pitchFamily="49" charset="-122"/>
                <a:ea typeface="黑体" pitchFamily="49" charset="-122"/>
              </a:rPr>
              <a:t>世纪初，</a:t>
            </a:r>
            <a:r>
              <a:rPr lang="zh-CN" altLang="en-US" sz="2800" b="1" noProof="1">
                <a:solidFill>
                  <a:srgbClr val="FF0000"/>
                </a:solidFill>
                <a:latin typeface="黑体" pitchFamily="49" charset="-122"/>
                <a:ea typeface="黑体" pitchFamily="49" charset="-122"/>
                <a:sym typeface="+mn-ea"/>
              </a:rPr>
              <a:t>资本主义殖民体系形成。</a:t>
            </a:r>
          </a:p>
        </p:txBody>
      </p:sp>
      <p:sp>
        <p:nvSpPr>
          <p:cNvPr id="6" name="文本框 4"/>
          <p:cNvSpPr txBox="1"/>
          <p:nvPr/>
        </p:nvSpPr>
        <p:spPr>
          <a:xfrm>
            <a:off x="609600" y="3657600"/>
            <a:ext cx="5234125" cy="1284006"/>
          </a:xfrm>
          <a:prstGeom prst="rect">
            <a:avLst/>
          </a:prstGeom>
          <a:noFill/>
        </p:spPr>
        <p:txBody>
          <a:bodyPr wrap="none">
            <a:spAutoFit/>
          </a:bodyPr>
          <a:lstStyle/>
          <a:p>
            <a:pPr fontAlgn="auto">
              <a:lnSpc>
                <a:spcPct val="150000"/>
              </a:lnSpc>
            </a:pPr>
            <a:r>
              <a:rPr lang="zh-CN" altLang="en-US" sz="2800" b="1" noProof="1">
                <a:gradFill>
                  <a:gsLst>
                    <a:gs pos="0">
                      <a:srgbClr val="007BD3"/>
                    </a:gs>
                    <a:gs pos="100000">
                      <a:srgbClr val="034373"/>
                    </a:gs>
                  </a:gsLst>
                  <a:lin scaled="0"/>
                </a:gradFill>
                <a:latin typeface="黑体" pitchFamily="49" charset="-122"/>
                <a:ea typeface="黑体" pitchFamily="49" charset="-122"/>
              </a:rPr>
              <a:t>二</a:t>
            </a:r>
            <a:r>
              <a:rPr lang="zh-CN" altLang="en-US" sz="2800" b="1" noProof="1" smtClean="0">
                <a:gradFill>
                  <a:gsLst>
                    <a:gs pos="0">
                      <a:srgbClr val="007BD3"/>
                    </a:gs>
                    <a:gs pos="100000">
                      <a:srgbClr val="034373"/>
                    </a:gs>
                  </a:gsLst>
                  <a:lin scaled="0"/>
                </a:gradFill>
                <a:latin typeface="黑体" pitchFamily="49" charset="-122"/>
                <a:ea typeface="黑体" pitchFamily="49" charset="-122"/>
              </a:rPr>
              <a:t>、一</a:t>
            </a:r>
            <a:r>
              <a:rPr lang="zh-CN" altLang="en-US" sz="2800" b="1" noProof="1">
                <a:gradFill>
                  <a:gsLst>
                    <a:gs pos="0">
                      <a:srgbClr val="007BD3"/>
                    </a:gs>
                    <a:gs pos="100000">
                      <a:srgbClr val="034373"/>
                    </a:gs>
                  </a:gsLst>
                  <a:lin scaled="0"/>
                </a:gradFill>
                <a:latin typeface="黑体" pitchFamily="49" charset="-122"/>
                <a:ea typeface="黑体" pitchFamily="49" charset="-122"/>
              </a:rPr>
              <a:t>战前亚非拉民族独立运</a:t>
            </a:r>
            <a:r>
              <a:rPr lang="zh-CN" altLang="en-US" sz="2800" b="1" noProof="1" smtClean="0">
                <a:gradFill>
                  <a:gsLst>
                    <a:gs pos="0">
                      <a:srgbClr val="007BD3"/>
                    </a:gs>
                    <a:gs pos="100000">
                      <a:srgbClr val="034373"/>
                    </a:gs>
                  </a:gsLst>
                  <a:lin scaled="0"/>
                </a:gradFill>
                <a:latin typeface="黑体" pitchFamily="49" charset="-122"/>
                <a:ea typeface="黑体" pitchFamily="49" charset="-122"/>
              </a:rPr>
              <a:t>动</a:t>
            </a:r>
            <a:endParaRPr lang="en-US" altLang="zh-CN" sz="2800" b="1" noProof="1" smtClean="0">
              <a:gradFill>
                <a:gsLst>
                  <a:gs pos="0">
                    <a:srgbClr val="007BD3"/>
                  </a:gs>
                  <a:gs pos="100000">
                    <a:srgbClr val="034373"/>
                  </a:gs>
                </a:gsLst>
                <a:lin scaled="0"/>
              </a:gradFill>
              <a:latin typeface="黑体" pitchFamily="49" charset="-122"/>
              <a:ea typeface="黑体" pitchFamily="49" charset="-122"/>
            </a:endParaRPr>
          </a:p>
          <a:p>
            <a:pPr fontAlgn="auto">
              <a:lnSpc>
                <a:spcPct val="150000"/>
              </a:lnSpc>
            </a:pPr>
            <a:endParaRPr lang="zh-CN" altLang="en-US" sz="2800" b="1" noProof="1">
              <a:gradFill>
                <a:gsLst>
                  <a:gs pos="0">
                    <a:srgbClr val="007BD3"/>
                  </a:gs>
                  <a:gs pos="100000">
                    <a:srgbClr val="034373"/>
                  </a:gs>
                </a:gsLst>
                <a:lin scaled="0"/>
              </a:gradFill>
              <a:latin typeface="黑体" pitchFamily="49" charset="-122"/>
              <a:ea typeface="黑体" pitchFamily="49" charset="-122"/>
            </a:endParaRPr>
          </a:p>
        </p:txBody>
      </p:sp>
      <p:sp>
        <p:nvSpPr>
          <p:cNvPr id="8" name="矩形 7"/>
          <p:cNvSpPr/>
          <p:nvPr/>
        </p:nvSpPr>
        <p:spPr>
          <a:xfrm>
            <a:off x="990600" y="5105400"/>
            <a:ext cx="4052713" cy="461665"/>
          </a:xfrm>
          <a:prstGeom prst="rect">
            <a:avLst/>
          </a:prstGeom>
        </p:spPr>
        <p:txBody>
          <a:bodyPr wrap="none">
            <a:spAutoFit/>
          </a:bodyPr>
          <a:lstStyle/>
          <a:p>
            <a:r>
              <a:rPr lang="en-US" altLang="zh-CN" sz="2400" b="1" smtClean="0">
                <a:latin typeface="黑体" pitchFamily="49" charset="-122"/>
                <a:ea typeface="黑体" pitchFamily="49" charset="-122"/>
                <a:sym typeface="宋体" pitchFamily="2" charset="-122"/>
              </a:rPr>
              <a:t>2.</a:t>
            </a:r>
            <a:r>
              <a:rPr lang="zh-CN" altLang="en-US" sz="2400" b="1" smtClean="0">
                <a:latin typeface="黑体" pitchFamily="49" charset="-122"/>
                <a:ea typeface="黑体" pitchFamily="49" charset="-122"/>
                <a:sym typeface="宋体" pitchFamily="2" charset="-122"/>
              </a:rPr>
              <a:t>亚洲民族民主运动的高潮</a:t>
            </a:r>
            <a:endParaRPr lang="zh-CN" altLang="en-US" sz="2400" b="1">
              <a:latin typeface="黑体" pitchFamily="49" charset="-122"/>
              <a:ea typeface="黑体" pitchFamily="49" charset="-122"/>
              <a:sym typeface="宋体" pitchFamily="2" charset="-122"/>
            </a:endParaRPr>
          </a:p>
        </p:txBody>
      </p:sp>
      <p:sp>
        <p:nvSpPr>
          <p:cNvPr id="9" name="矩形 8"/>
          <p:cNvSpPr/>
          <p:nvPr/>
        </p:nvSpPr>
        <p:spPr>
          <a:xfrm>
            <a:off x="990600" y="5562600"/>
            <a:ext cx="2042547" cy="559769"/>
          </a:xfrm>
          <a:prstGeom prst="rect">
            <a:avLst/>
          </a:prstGeom>
        </p:spPr>
        <p:txBody>
          <a:bodyPr wrap="none">
            <a:spAutoFit/>
          </a:bodyPr>
          <a:lstStyle/>
          <a:p>
            <a:pPr>
              <a:lnSpc>
                <a:spcPct val="150000"/>
              </a:lnSpc>
            </a:pPr>
            <a:r>
              <a:rPr lang="en-US" altLang="zh-CN" sz="2400" b="1" smtClean="0">
                <a:latin typeface="黑体" pitchFamily="49" charset="-122"/>
                <a:ea typeface="黑体" pitchFamily="49" charset="-122"/>
              </a:rPr>
              <a:t>3.</a:t>
            </a:r>
            <a:r>
              <a:rPr lang="zh-CN" altLang="en-US" sz="2400" b="1" smtClean="0">
                <a:latin typeface="黑体" pitchFamily="49" charset="-122"/>
                <a:ea typeface="黑体" pitchFamily="49" charset="-122"/>
              </a:rPr>
              <a:t>非洲的抗争</a:t>
            </a:r>
            <a:endParaRPr lang="zh-CN" altLang="en-US" sz="2400" b="1">
              <a:latin typeface="黑体" pitchFamily="49" charset="-122"/>
              <a:ea typeface="黑体" pitchFamily="49" charset="-122"/>
            </a:endParaRPr>
          </a:p>
        </p:txBody>
      </p:sp>
      <p:sp>
        <p:nvSpPr>
          <p:cNvPr id="10" name="矩形 9"/>
          <p:cNvSpPr/>
          <p:nvPr/>
        </p:nvSpPr>
        <p:spPr>
          <a:xfrm>
            <a:off x="914400" y="4419600"/>
            <a:ext cx="3589444" cy="646331"/>
          </a:xfrm>
          <a:prstGeom prst="rect">
            <a:avLst/>
          </a:prstGeom>
        </p:spPr>
        <p:txBody>
          <a:bodyPr wrap="none">
            <a:spAutoFit/>
          </a:bodyPr>
          <a:lstStyle/>
          <a:p>
            <a:pPr>
              <a:lnSpc>
                <a:spcPct val="150000"/>
              </a:lnSpc>
            </a:pPr>
            <a:r>
              <a:rPr lang="en-US" altLang="zh-CN" sz="2400" b="1" smtClean="0">
                <a:latin typeface="黑体" pitchFamily="49" charset="-122"/>
                <a:ea typeface="黑体" pitchFamily="49" charset="-122"/>
                <a:sym typeface="宋体" pitchFamily="2" charset="-122"/>
              </a:rPr>
              <a:t>1.</a:t>
            </a:r>
            <a:r>
              <a:rPr lang="zh-CN" altLang="en-US" sz="2400" b="1" smtClean="0">
                <a:latin typeface="黑体" pitchFamily="49" charset="-122"/>
                <a:ea typeface="黑体" pitchFamily="49" charset="-122"/>
                <a:sym typeface="宋体" pitchFamily="2" charset="-122"/>
              </a:rPr>
              <a:t>拉丁美洲民族独立运动</a:t>
            </a:r>
            <a:endParaRPr lang="zh-CN" altLang="en-US" sz="2400" b="1">
              <a:latin typeface="黑体" pitchFamily="49" charset="-122"/>
              <a:ea typeface="黑体" pitchFamily="49" charset="-122"/>
              <a:sym typeface="宋体" pitchFamily="2"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1"/>
          <p:cNvSpPr txBox="1"/>
          <p:nvPr/>
        </p:nvSpPr>
        <p:spPr>
          <a:xfrm>
            <a:off x="609600" y="381000"/>
            <a:ext cx="5234125" cy="680699"/>
          </a:xfrm>
          <a:prstGeom prst="rect">
            <a:avLst/>
          </a:prstGeom>
          <a:noFill/>
        </p:spPr>
        <p:txBody>
          <a:bodyPr wrap="none">
            <a:spAutoFit/>
          </a:bodyPr>
          <a:lstStyle/>
          <a:p>
            <a:pPr fontAlgn="auto">
              <a:lnSpc>
                <a:spcPct val="150000"/>
              </a:lnSpc>
            </a:pPr>
            <a:r>
              <a:rPr lang="zh-CN" altLang="en-US" sz="2800" b="1" noProof="1">
                <a:solidFill>
                  <a:srgbClr val="FF0000"/>
                </a:solidFill>
                <a:latin typeface="方正粗黑宋简体" pitchFamily="2" charset="-122"/>
                <a:ea typeface="方正粗黑宋简体" pitchFamily="2" charset="-122"/>
                <a:sym typeface="+mn-ea"/>
              </a:rPr>
              <a:t>一、亚洲民族民主运动的新高潮</a:t>
            </a:r>
          </a:p>
        </p:txBody>
      </p:sp>
      <p:sp>
        <p:nvSpPr>
          <p:cNvPr id="6" name="矩形 5"/>
          <p:cNvSpPr/>
          <p:nvPr/>
        </p:nvSpPr>
        <p:spPr>
          <a:xfrm>
            <a:off x="762000" y="1371600"/>
            <a:ext cx="8153400" cy="1938992"/>
          </a:xfrm>
          <a:prstGeom prst="rect">
            <a:avLst/>
          </a:prstGeom>
        </p:spPr>
        <p:txBody>
          <a:bodyPr wrap="square">
            <a:spAutoFit/>
          </a:bodyPr>
          <a:lstStyle/>
          <a:p>
            <a:r>
              <a:rPr lang="en-US" altLang="zh-CN" sz="2400" b="1" smtClean="0">
                <a:latin typeface="黑体" pitchFamily="49" charset="-122"/>
                <a:ea typeface="黑体" pitchFamily="49" charset="-122"/>
              </a:rPr>
              <a:t>1</a:t>
            </a:r>
            <a:r>
              <a:rPr lang="en-US" altLang="zh-CN" sz="2400" b="1" smtClean="0">
                <a:latin typeface="黑体" pitchFamily="49" charset="-122"/>
                <a:ea typeface="黑体" pitchFamily="49" charset="-122"/>
                <a:sym typeface="宋体" pitchFamily="2" charset="-122"/>
              </a:rPr>
              <a:t>.</a:t>
            </a:r>
            <a:r>
              <a:rPr lang="zh-CN" altLang="en-US" sz="2400" b="1" smtClean="0">
                <a:latin typeface="黑体" pitchFamily="49" charset="-122"/>
                <a:ea typeface="黑体" pitchFamily="49" charset="-122"/>
                <a:sym typeface="宋体" pitchFamily="2" charset="-122"/>
              </a:rPr>
              <a:t>东亚：中国</a:t>
            </a:r>
            <a:endParaRPr lang="en-US" altLang="zh-CN" sz="2400" b="1" smtClean="0">
              <a:latin typeface="黑体" pitchFamily="49" charset="-122"/>
              <a:ea typeface="黑体" pitchFamily="49" charset="-122"/>
              <a:sym typeface="宋体" pitchFamily="2" charset="-122"/>
            </a:endParaRPr>
          </a:p>
          <a:p>
            <a:r>
              <a:rPr lang="en-US" altLang="zh-CN" sz="2400" b="1" smtClean="0">
                <a:latin typeface="黑体" pitchFamily="49" charset="-122"/>
                <a:ea typeface="黑体" pitchFamily="49" charset="-122"/>
              </a:rPr>
              <a:t>2</a:t>
            </a:r>
            <a:r>
              <a:rPr lang="en-US" altLang="zh-CN" sz="2400" b="1" smtClean="0">
                <a:latin typeface="黑体" pitchFamily="49" charset="-122"/>
                <a:ea typeface="黑体" pitchFamily="49" charset="-122"/>
                <a:sym typeface="宋体" pitchFamily="2" charset="-122"/>
              </a:rPr>
              <a:t>.</a:t>
            </a:r>
            <a:r>
              <a:rPr lang="zh-CN" altLang="en-US" sz="2400" b="1" smtClean="0">
                <a:latin typeface="黑体" pitchFamily="49" charset="-122"/>
                <a:ea typeface="黑体" pitchFamily="49" charset="-122"/>
                <a:sym typeface="宋体" pitchFamily="2" charset="-122"/>
              </a:rPr>
              <a:t>东南亚：</a:t>
            </a:r>
            <a:r>
              <a:rPr lang="zh-CN" altLang="en-US" sz="2400" b="1" smtClean="0">
                <a:solidFill>
                  <a:srgbClr val="FF0000"/>
                </a:solidFill>
                <a:latin typeface="黑体" pitchFamily="49" charset="-122"/>
                <a:ea typeface="黑体" pitchFamily="49" charset="-122"/>
                <a:sym typeface="宋体" pitchFamily="2" charset="-122"/>
              </a:rPr>
              <a:t>印尼民族大起义</a:t>
            </a:r>
          </a:p>
          <a:p>
            <a:pPr>
              <a:lnSpc>
                <a:spcPct val="150000"/>
              </a:lnSpc>
            </a:pPr>
            <a:r>
              <a:rPr lang="en-US" altLang="zh-CN" sz="2400" b="1" smtClean="0">
                <a:latin typeface="黑体" pitchFamily="49" charset="-122"/>
                <a:ea typeface="黑体" pitchFamily="49" charset="-122"/>
              </a:rPr>
              <a:t>3</a:t>
            </a:r>
            <a:r>
              <a:rPr lang="en-US" altLang="zh-CN" sz="2400" b="1" smtClean="0">
                <a:latin typeface="黑体" pitchFamily="49" charset="-122"/>
                <a:ea typeface="黑体" pitchFamily="49" charset="-122"/>
                <a:sym typeface="宋体" pitchFamily="2" charset="-122"/>
              </a:rPr>
              <a:t>.</a:t>
            </a:r>
            <a:r>
              <a:rPr lang="zh-CN" altLang="en-US" sz="2400" b="1" smtClean="0">
                <a:latin typeface="黑体" pitchFamily="49" charset="-122"/>
                <a:ea typeface="黑体" pitchFamily="49" charset="-122"/>
                <a:sym typeface="宋体" pitchFamily="2" charset="-122"/>
              </a:rPr>
              <a:t>西亚：伊拉克、叙利亚和黎巴嫩等地反对英法占领斗争</a:t>
            </a:r>
            <a:endParaRPr lang="en-US" altLang="zh-CN" sz="2400" b="1" smtClean="0">
              <a:latin typeface="黑体" pitchFamily="49" charset="-122"/>
              <a:ea typeface="黑体" pitchFamily="49" charset="-122"/>
            </a:endParaRPr>
          </a:p>
          <a:p>
            <a:pPr>
              <a:lnSpc>
                <a:spcPct val="150000"/>
              </a:lnSpc>
            </a:pPr>
            <a:r>
              <a:rPr lang="en-US" altLang="zh-CN" sz="2400" b="1" smtClean="0">
                <a:latin typeface="黑体" pitchFamily="49" charset="-122"/>
                <a:ea typeface="黑体" pitchFamily="49" charset="-122"/>
              </a:rPr>
              <a:t>4</a:t>
            </a:r>
            <a:r>
              <a:rPr lang="en-US" altLang="zh-CN" sz="2400" b="1" smtClean="0">
                <a:latin typeface="黑体" pitchFamily="49" charset="-122"/>
                <a:ea typeface="黑体" pitchFamily="49" charset="-122"/>
                <a:sym typeface="宋体" pitchFamily="2" charset="-122"/>
              </a:rPr>
              <a:t>.</a:t>
            </a:r>
            <a:r>
              <a:rPr lang="zh-CN" altLang="en-US" sz="2400" b="1" smtClean="0">
                <a:latin typeface="黑体" pitchFamily="49" charset="-122"/>
                <a:ea typeface="黑体" pitchFamily="49" charset="-122"/>
                <a:sym typeface="宋体" pitchFamily="2" charset="-122"/>
              </a:rPr>
              <a:t>南亚：</a:t>
            </a:r>
            <a:r>
              <a:rPr lang="zh-CN" altLang="en-US" sz="2400" b="1" smtClean="0">
                <a:solidFill>
                  <a:srgbClr val="FF0000"/>
                </a:solidFill>
                <a:latin typeface="黑体" pitchFamily="49" charset="-122"/>
                <a:ea typeface="黑体" pitchFamily="49" charset="-122"/>
                <a:sym typeface="宋体" pitchFamily="2" charset="-122"/>
              </a:rPr>
              <a:t>印度“非暴力不合作”运动</a:t>
            </a:r>
            <a:endParaRPr lang="zh-CN" altLang="en-US" sz="2400" b="1">
              <a:solidFill>
                <a:srgbClr val="FF0000"/>
              </a:solidFill>
              <a:latin typeface="黑体" pitchFamily="49" charset="-122"/>
              <a:ea typeface="黑体" pitchFamily="49" charset="-122"/>
              <a:sym typeface="宋体" pitchFamily="2"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1"/>
          <p:cNvSpPr txBox="1"/>
          <p:nvPr/>
        </p:nvSpPr>
        <p:spPr>
          <a:xfrm>
            <a:off x="685800" y="304800"/>
            <a:ext cx="4512774" cy="523220"/>
          </a:xfrm>
          <a:prstGeom prst="rect">
            <a:avLst/>
          </a:prstGeom>
          <a:noFill/>
        </p:spPr>
        <p:txBody>
          <a:bodyPr wrap="none">
            <a:spAutoFit/>
          </a:bodyPr>
          <a:lstStyle/>
          <a:p>
            <a:pPr fontAlgn="auto"/>
            <a:r>
              <a:rPr lang="zh-CN" altLang="zh-CN" sz="2800" b="1" noProof="1">
                <a:solidFill>
                  <a:srgbClr val="FF0000"/>
                </a:solidFill>
                <a:latin typeface="方正粗黑宋简体" pitchFamily="2" charset="-122"/>
                <a:ea typeface="方正粗黑宋简体" pitchFamily="2" charset="-122"/>
                <a:cs typeface="Times New Roman" panose="02020603050405020304" pitchFamily="18" charset="0"/>
                <a:sym typeface="+mn-ea"/>
              </a:rPr>
              <a:t>印度尼西</a:t>
            </a:r>
            <a:r>
              <a:rPr lang="zh-CN" altLang="zh-CN" sz="2800" b="1" noProof="1" smtClean="0">
                <a:solidFill>
                  <a:srgbClr val="FF0000"/>
                </a:solidFill>
                <a:latin typeface="方正粗黑宋简体" pitchFamily="2" charset="-122"/>
                <a:ea typeface="方正粗黑宋简体" pitchFamily="2" charset="-122"/>
                <a:cs typeface="Times New Roman" panose="02020603050405020304" pitchFamily="18" charset="0"/>
                <a:sym typeface="+mn-ea"/>
              </a:rPr>
              <a:t>亚</a:t>
            </a:r>
            <a:r>
              <a:rPr lang="zh-CN" altLang="en-US" sz="2800" b="1" noProof="1" smtClean="0">
                <a:solidFill>
                  <a:srgbClr val="FF0000"/>
                </a:solidFill>
                <a:latin typeface="方正粗黑宋简体" pitchFamily="2" charset="-122"/>
                <a:ea typeface="方正粗黑宋简体" pitchFamily="2" charset="-122"/>
                <a:cs typeface="Times New Roman" panose="02020603050405020304" pitchFamily="18" charset="0"/>
                <a:sym typeface="+mn-ea"/>
              </a:rPr>
              <a:t>反荷</a:t>
            </a:r>
            <a:r>
              <a:rPr lang="zh-CN" altLang="zh-CN" sz="2800" b="1" noProof="1" smtClean="0">
                <a:solidFill>
                  <a:srgbClr val="FF0000"/>
                </a:solidFill>
                <a:latin typeface="方正粗黑宋简体" pitchFamily="2" charset="-122"/>
                <a:ea typeface="方正粗黑宋简体" pitchFamily="2" charset="-122"/>
                <a:cs typeface="Times New Roman" panose="02020603050405020304" pitchFamily="18" charset="0"/>
                <a:sym typeface="+mn-ea"/>
              </a:rPr>
              <a:t>民</a:t>
            </a:r>
            <a:r>
              <a:rPr lang="zh-CN" altLang="zh-CN" sz="2800" b="1" noProof="1">
                <a:solidFill>
                  <a:srgbClr val="FF0000"/>
                </a:solidFill>
                <a:latin typeface="方正粗黑宋简体" pitchFamily="2" charset="-122"/>
                <a:ea typeface="方正粗黑宋简体" pitchFamily="2" charset="-122"/>
                <a:cs typeface="Times New Roman" panose="02020603050405020304" pitchFamily="18" charset="0"/>
                <a:sym typeface="+mn-ea"/>
              </a:rPr>
              <a:t>族大起义</a:t>
            </a:r>
          </a:p>
        </p:txBody>
      </p:sp>
      <p:sp>
        <p:nvSpPr>
          <p:cNvPr id="5" name="文本框 2"/>
          <p:cNvSpPr txBox="1">
            <a:spLocks noChangeArrowheads="1"/>
          </p:cNvSpPr>
          <p:nvPr/>
        </p:nvSpPr>
        <p:spPr bwMode="auto">
          <a:xfrm>
            <a:off x="685800" y="762000"/>
            <a:ext cx="7772400" cy="4062651"/>
          </a:xfrm>
          <a:prstGeom prst="rect">
            <a:avLst/>
          </a:prstGeom>
          <a:noFill/>
          <a:ln w="9525">
            <a:noFill/>
            <a:miter lim="800000"/>
          </a:ln>
        </p:spPr>
        <p:txBody>
          <a:bodyPr wrap="square">
            <a:spAutoFit/>
          </a:bodyPr>
          <a:lstStyle/>
          <a:p>
            <a:pPr>
              <a:lnSpc>
                <a:spcPct val="150000"/>
              </a:lnSpc>
            </a:pPr>
            <a:r>
              <a:rPr lang="zh-CN" altLang="en-US" sz="2000" b="1">
                <a:solidFill>
                  <a:srgbClr val="404040"/>
                </a:solidFill>
                <a:latin typeface="方正粗黑宋简体" pitchFamily="2" charset="-122"/>
                <a:ea typeface="方正粗黑宋简体" pitchFamily="2" charset="-122"/>
                <a:sym typeface="宋体" pitchFamily="2" charset="-122"/>
              </a:rPr>
              <a:t>时间：1926—1927年</a:t>
            </a:r>
          </a:p>
          <a:p>
            <a:pPr>
              <a:lnSpc>
                <a:spcPct val="150000"/>
              </a:lnSpc>
            </a:pPr>
            <a:r>
              <a:rPr lang="zh-CN" altLang="en-US" sz="2000" b="1">
                <a:solidFill>
                  <a:srgbClr val="404040"/>
                </a:solidFill>
                <a:latin typeface="方正粗黑宋简体" pitchFamily="2" charset="-122"/>
                <a:ea typeface="方正粗黑宋简体" pitchFamily="2" charset="-122"/>
              </a:rPr>
              <a:t>领导者：印尼共产党       </a:t>
            </a:r>
            <a:r>
              <a:rPr lang="zh-CN" altLang="en-US" sz="2000" b="1">
                <a:solidFill>
                  <a:srgbClr val="FF0000"/>
                </a:solidFill>
                <a:latin typeface="方正粗黑宋简体" pitchFamily="2" charset="-122"/>
                <a:ea typeface="方正粗黑宋简体" pitchFamily="2" charset="-122"/>
                <a:sym typeface="宋体" pitchFamily="2" charset="-122"/>
              </a:rPr>
              <a:t>印尼民族党</a:t>
            </a:r>
            <a:endParaRPr lang="zh-CN" altLang="en-US" sz="2000" b="1">
              <a:solidFill>
                <a:srgbClr val="404040"/>
              </a:solidFill>
              <a:latin typeface="方正粗黑宋简体" pitchFamily="2" charset="-122"/>
              <a:ea typeface="方正粗黑宋简体" pitchFamily="2" charset="-122"/>
            </a:endParaRPr>
          </a:p>
          <a:p>
            <a:pPr>
              <a:lnSpc>
                <a:spcPct val="150000"/>
              </a:lnSpc>
            </a:pPr>
            <a:r>
              <a:rPr lang="zh-CN" altLang="en-US" sz="2000" b="1">
                <a:solidFill>
                  <a:srgbClr val="404040"/>
                </a:solidFill>
                <a:latin typeface="方正粗黑宋简体" pitchFamily="2" charset="-122"/>
                <a:ea typeface="方正粗黑宋简体" pitchFamily="2" charset="-122"/>
              </a:rPr>
              <a:t>参加者：</a:t>
            </a:r>
            <a:r>
              <a:rPr lang="zh-CN" altLang="en-US" sz="2000" b="1">
                <a:solidFill>
                  <a:srgbClr val="404040"/>
                </a:solidFill>
                <a:latin typeface="方正粗黑宋简体" pitchFamily="2" charset="-122"/>
                <a:ea typeface="方正粗黑宋简体" pitchFamily="2" charset="-122"/>
                <a:sym typeface="宋体" pitchFamily="2" charset="-122"/>
              </a:rPr>
              <a:t>农民、工人、手工业者、小商贩、伊斯兰教教师和华侨劳动者等</a:t>
            </a:r>
          </a:p>
          <a:p>
            <a:pPr>
              <a:lnSpc>
                <a:spcPct val="150000"/>
              </a:lnSpc>
            </a:pPr>
            <a:r>
              <a:rPr lang="zh-CN" altLang="en-US" sz="2000" b="1">
                <a:solidFill>
                  <a:srgbClr val="404040"/>
                </a:solidFill>
                <a:latin typeface="方正粗黑宋简体" pitchFamily="2" charset="-122"/>
                <a:ea typeface="方正粗黑宋简体" pitchFamily="2" charset="-122"/>
              </a:rPr>
              <a:t>结果：①</a:t>
            </a:r>
            <a:r>
              <a:rPr lang="zh-CN" altLang="en-US" sz="2000" b="1">
                <a:solidFill>
                  <a:srgbClr val="404040"/>
                </a:solidFill>
                <a:latin typeface="方正粗黑宋简体" pitchFamily="2" charset="-122"/>
                <a:ea typeface="方正粗黑宋简体" pitchFamily="2" charset="-122"/>
                <a:sym typeface="宋体" pitchFamily="2" charset="-122"/>
              </a:rPr>
              <a:t>起义被镇压，印尼共产</a:t>
            </a:r>
            <a:r>
              <a:rPr lang="zh-CN" altLang="en-US" sz="2000" b="1" smtClean="0">
                <a:solidFill>
                  <a:srgbClr val="404040"/>
                </a:solidFill>
                <a:latin typeface="方正粗黑宋简体" pitchFamily="2" charset="-122"/>
                <a:ea typeface="方正粗黑宋简体" pitchFamily="2" charset="-122"/>
                <a:sym typeface="宋体" pitchFamily="2" charset="-122"/>
              </a:rPr>
              <a:t>党被</a:t>
            </a:r>
            <a:r>
              <a:rPr lang="zh-CN" altLang="en-US" sz="2000" b="1">
                <a:solidFill>
                  <a:srgbClr val="404040"/>
                </a:solidFill>
                <a:latin typeface="方正粗黑宋简体" pitchFamily="2" charset="-122"/>
                <a:ea typeface="方正粗黑宋简体" pitchFamily="2" charset="-122"/>
                <a:sym typeface="宋体" pitchFamily="2" charset="-122"/>
              </a:rPr>
              <a:t>迫转入地</a:t>
            </a:r>
            <a:r>
              <a:rPr lang="zh-CN" altLang="en-US" sz="2000" b="1" smtClean="0">
                <a:solidFill>
                  <a:srgbClr val="404040"/>
                </a:solidFill>
                <a:latin typeface="方正粗黑宋简体" pitchFamily="2" charset="-122"/>
                <a:ea typeface="方正粗黑宋简体" pitchFamily="2" charset="-122"/>
                <a:sym typeface="宋体" pitchFamily="2" charset="-122"/>
              </a:rPr>
              <a:t>下；</a:t>
            </a:r>
            <a:endParaRPr lang="zh-CN" altLang="en-US" sz="2000" b="1">
              <a:solidFill>
                <a:srgbClr val="404040"/>
              </a:solidFill>
              <a:latin typeface="方正粗黑宋简体" pitchFamily="2" charset="-122"/>
              <a:ea typeface="方正粗黑宋简体" pitchFamily="2" charset="-122"/>
              <a:sym typeface="宋体" pitchFamily="2" charset="-122"/>
            </a:endParaRPr>
          </a:p>
          <a:p>
            <a:pPr>
              <a:lnSpc>
                <a:spcPct val="150000"/>
              </a:lnSpc>
            </a:pPr>
            <a:r>
              <a:rPr lang="zh-CN" altLang="en-US" sz="2000" b="1">
                <a:solidFill>
                  <a:srgbClr val="404040"/>
                </a:solidFill>
                <a:latin typeface="方正粗黑宋简体" pitchFamily="2" charset="-122"/>
                <a:ea typeface="方正粗黑宋简体" pitchFamily="2" charset="-122"/>
                <a:sym typeface="宋体" pitchFamily="2" charset="-122"/>
              </a:rPr>
              <a:t>      ②1927年，苏加诺成立</a:t>
            </a:r>
            <a:r>
              <a:rPr lang="zh-CN" altLang="en-US" sz="2000" b="1">
                <a:solidFill>
                  <a:srgbClr val="FF0000"/>
                </a:solidFill>
                <a:latin typeface="方正粗黑宋简体" pitchFamily="2" charset="-122"/>
                <a:ea typeface="方正粗黑宋简体" pitchFamily="2" charset="-122"/>
                <a:sym typeface="宋体" pitchFamily="2" charset="-122"/>
              </a:rPr>
              <a:t>印尼民族</a:t>
            </a:r>
            <a:r>
              <a:rPr lang="zh-CN" altLang="en-US" sz="2000" b="1" smtClean="0">
                <a:solidFill>
                  <a:srgbClr val="FF0000"/>
                </a:solidFill>
                <a:latin typeface="方正粗黑宋简体" pitchFamily="2" charset="-122"/>
                <a:ea typeface="方正粗黑宋简体" pitchFamily="2" charset="-122"/>
                <a:sym typeface="宋体" pitchFamily="2" charset="-122"/>
              </a:rPr>
              <a:t>党</a:t>
            </a:r>
            <a:r>
              <a:rPr lang="zh-CN" altLang="en-US" sz="2000" b="1">
                <a:solidFill>
                  <a:srgbClr val="404040"/>
                </a:solidFill>
                <a:latin typeface="方正粗黑宋简体" pitchFamily="2" charset="-122"/>
                <a:ea typeface="方正粗黑宋简体" pitchFamily="2" charset="-122"/>
                <a:sym typeface="宋体" pitchFamily="2" charset="-122"/>
              </a:rPr>
              <a:t>，</a:t>
            </a:r>
            <a:r>
              <a:rPr lang="zh-CN" altLang="en-US" sz="2000" b="1" smtClean="0">
                <a:solidFill>
                  <a:srgbClr val="404040"/>
                </a:solidFill>
                <a:latin typeface="方正粗黑宋简体" pitchFamily="2" charset="-122"/>
                <a:ea typeface="方正粗黑宋简体" pitchFamily="2" charset="-122"/>
                <a:sym typeface="宋体" pitchFamily="2" charset="-122"/>
              </a:rPr>
              <a:t>民</a:t>
            </a:r>
            <a:r>
              <a:rPr lang="zh-CN" altLang="en-US" sz="2000" b="1">
                <a:solidFill>
                  <a:srgbClr val="404040"/>
                </a:solidFill>
                <a:latin typeface="方正粗黑宋简体" pitchFamily="2" charset="-122"/>
                <a:ea typeface="方正粗黑宋简体" pitchFamily="2" charset="-122"/>
                <a:sym typeface="宋体" pitchFamily="2" charset="-122"/>
              </a:rPr>
              <a:t>族资产阶级开始掌握独立运动的领导权。</a:t>
            </a:r>
            <a:endParaRPr lang="zh-CN" altLang="en-US" sz="2000" b="1">
              <a:solidFill>
                <a:srgbClr val="404040"/>
              </a:solidFill>
              <a:latin typeface="方正粗黑宋简体" pitchFamily="2" charset="-122"/>
              <a:ea typeface="方正粗黑宋简体" pitchFamily="2" charset="-122"/>
            </a:endParaRPr>
          </a:p>
          <a:p>
            <a:pPr>
              <a:lnSpc>
                <a:spcPct val="150000"/>
              </a:lnSpc>
            </a:pPr>
            <a:endParaRPr lang="zh-CN" altLang="en-US" sz="2000" b="1">
              <a:solidFill>
                <a:srgbClr val="404040"/>
              </a:solidFill>
              <a:latin typeface="黑体" pitchFamily="49" charset="-122"/>
              <a:ea typeface="黑体" pitchFamily="49" charset="-122"/>
            </a:endParaRPr>
          </a:p>
          <a:p>
            <a:endParaRPr lang="zh-CN" altLang="en-US" b="1">
              <a:solidFill>
                <a:srgbClr val="404040"/>
              </a:solidFill>
              <a:latin typeface="仿宋" panose="02010609060101010101" pitchFamily="49" charset="-122"/>
              <a:ea typeface="仿宋" panose="02010609060101010101" pitchFamily="49" charset="-122"/>
            </a:endParaRPr>
          </a:p>
        </p:txBody>
      </p:sp>
      <p:pic>
        <p:nvPicPr>
          <p:cNvPr id="6" name="Picture 4" descr="http://img.ifeng.com/res/200801/0127_305645.jpg"/>
          <p:cNvPicPr>
            <a:picLocks noChangeAspect="1" noChangeArrowheads="1"/>
          </p:cNvPicPr>
          <p:nvPr>
            <p:custDataLst>
              <p:tags r:id="rId3"/>
            </p:custDataLst>
          </p:nvPr>
        </p:nvPicPr>
        <p:blipFill>
          <a:blip r:embed="rId2"/>
          <a:stretch>
            <a:fillRect/>
          </a:stretch>
        </p:blipFill>
        <p:spPr bwMode="auto">
          <a:xfrm>
            <a:off x="1066800" y="4038600"/>
            <a:ext cx="1724191" cy="2555875"/>
          </a:xfrm>
          <a:prstGeom prst="rect">
            <a:avLst/>
          </a:prstGeom>
          <a:ln>
            <a:noFill/>
          </a:ln>
          <a:effectLst>
            <a:outerShdw blurRad="190500" algn="tl" rotWithShape="0">
              <a:srgbClr val="000000">
                <a:alpha val="70000"/>
              </a:srgbClr>
            </a:outerShdw>
          </a:effectLst>
          <a:extLst>
            <a:ext uri="{909E8E84-426E-40DD-AFC4-6F175D3DCCD1}">
              <a14:hiddenFill xmlns="" xmlns:a14="http://schemas.microsoft.com/office/drawing/2010/main">
                <a:solidFill>
                  <a:srgbClr val="FFFFFF"/>
                </a:solidFill>
              </a14:hiddenFill>
            </a:ext>
          </a:extLst>
        </p:spPr>
      </p:pic>
      <p:sp>
        <p:nvSpPr>
          <p:cNvPr id="7" name="矩形 6"/>
          <p:cNvSpPr/>
          <p:nvPr/>
        </p:nvSpPr>
        <p:spPr bwMode="auto">
          <a:xfrm>
            <a:off x="3352800" y="4114800"/>
            <a:ext cx="4800600" cy="1938992"/>
          </a:xfrm>
          <a:prstGeom prst="rect">
            <a:avLst/>
          </a:prstGeom>
          <a:ln w="19050">
            <a:solidFill>
              <a:schemeClr val="accent6">
                <a:lumMod val="50000"/>
              </a:schemeClr>
            </a:solidFill>
          </a:ln>
        </p:spPr>
        <p:txBody>
          <a:bodyPr wrap="square">
            <a:spAutoFit/>
          </a:bodyPr>
          <a:lstStyle/>
          <a:p>
            <a:pPr fontAlgn="auto"/>
            <a:r>
              <a:rPr lang="zh-CN" altLang="en-US" sz="2000" b="1" noProof="1">
                <a:solidFill>
                  <a:srgbClr val="FF0000"/>
                </a:solidFill>
                <a:latin typeface="方正兰亭超细黑简体" pitchFamily="2" charset="-122"/>
                <a:ea typeface="方正兰亭超细黑简体" pitchFamily="2" charset="-122"/>
              </a:rPr>
              <a:t>苏加诺</a:t>
            </a:r>
            <a:r>
              <a:rPr lang="zh-CN" altLang="en-US" sz="2000" b="1" noProof="1">
                <a:solidFill>
                  <a:schemeClr val="tx1">
                    <a:lumMod val="75000"/>
                    <a:lumOff val="25000"/>
                  </a:schemeClr>
                </a:solidFill>
                <a:latin typeface="方正兰亭超细黑简体" pitchFamily="2" charset="-122"/>
                <a:ea typeface="方正兰亭超细黑简体" pitchFamily="2" charset="-122"/>
              </a:rPr>
              <a:t>（</a:t>
            </a:r>
            <a:r>
              <a:rPr lang="en-US" altLang="zh-CN" sz="2000" b="1" noProof="1">
                <a:solidFill>
                  <a:schemeClr val="tx1">
                    <a:lumMod val="75000"/>
                    <a:lumOff val="25000"/>
                  </a:schemeClr>
                </a:solidFill>
                <a:latin typeface="方正兰亭超细黑简体" pitchFamily="2" charset="-122"/>
                <a:ea typeface="方正兰亭超细黑简体" pitchFamily="2" charset="-122"/>
              </a:rPr>
              <a:t>1901-1970</a:t>
            </a:r>
            <a:r>
              <a:rPr lang="zh-CN" altLang="en-US" sz="2000" b="1" noProof="1">
                <a:solidFill>
                  <a:schemeClr val="tx1">
                    <a:lumMod val="75000"/>
                    <a:lumOff val="25000"/>
                  </a:schemeClr>
                </a:solidFill>
                <a:latin typeface="方正兰亭超细黑简体" pitchFamily="2" charset="-122"/>
                <a:ea typeface="方正兰亭超细黑简体" pitchFamily="2" charset="-122"/>
              </a:rPr>
              <a:t>年）印度尼西亚独立运动领袖，</a:t>
            </a:r>
            <a:r>
              <a:rPr lang="en-US" altLang="zh-CN" sz="2000" b="1" noProof="1">
                <a:solidFill>
                  <a:schemeClr val="tx1">
                    <a:lumMod val="75000"/>
                    <a:lumOff val="25000"/>
                  </a:schemeClr>
                </a:solidFill>
                <a:latin typeface="方正兰亭超细黑简体" pitchFamily="2" charset="-122"/>
                <a:ea typeface="方正兰亭超细黑简体" pitchFamily="2" charset="-122"/>
              </a:rPr>
              <a:t>1927</a:t>
            </a:r>
            <a:r>
              <a:rPr lang="zh-CN" altLang="en-US" sz="2000" b="1" noProof="1">
                <a:solidFill>
                  <a:schemeClr val="tx1">
                    <a:lumMod val="75000"/>
                    <a:lumOff val="25000"/>
                  </a:schemeClr>
                </a:solidFill>
                <a:latin typeface="方正兰亭超细黑简体" pitchFamily="2" charset="-122"/>
                <a:ea typeface="方正兰亭超细黑简体" pitchFamily="2" charset="-122"/>
              </a:rPr>
              <a:t>年</a:t>
            </a:r>
            <a:r>
              <a:rPr lang="en-US" altLang="zh-CN" sz="2000" b="1" noProof="1">
                <a:solidFill>
                  <a:schemeClr val="tx1">
                    <a:lumMod val="75000"/>
                    <a:lumOff val="25000"/>
                  </a:schemeClr>
                </a:solidFill>
                <a:latin typeface="方正兰亭超细黑简体" pitchFamily="2" charset="-122"/>
                <a:ea typeface="方正兰亭超细黑简体" pitchFamily="2" charset="-122"/>
              </a:rPr>
              <a:t>7</a:t>
            </a:r>
            <a:r>
              <a:rPr lang="zh-CN" altLang="en-US" sz="2000" b="1" noProof="1">
                <a:solidFill>
                  <a:schemeClr val="tx1">
                    <a:lumMod val="75000"/>
                    <a:lumOff val="25000"/>
                  </a:schemeClr>
                </a:solidFill>
                <a:latin typeface="方正兰亭超细黑简体" pitchFamily="2" charset="-122"/>
                <a:ea typeface="方正兰亭超细黑简体" pitchFamily="2" charset="-122"/>
              </a:rPr>
              <a:t>月，组织印度尼西亚民族联</a:t>
            </a:r>
            <a:r>
              <a:rPr lang="zh-CN" altLang="en-US" sz="2000" b="1" noProof="1" smtClean="0">
                <a:solidFill>
                  <a:schemeClr val="tx1">
                    <a:lumMod val="75000"/>
                    <a:lumOff val="25000"/>
                  </a:schemeClr>
                </a:solidFill>
                <a:latin typeface="方正兰亭超细黑简体" pitchFamily="2" charset="-122"/>
                <a:ea typeface="方正兰亭超细黑简体" pitchFamily="2" charset="-122"/>
              </a:rPr>
              <a:t>盟，后改</a:t>
            </a:r>
            <a:r>
              <a:rPr lang="zh-CN" altLang="en-US" sz="2000" b="1" noProof="1">
                <a:solidFill>
                  <a:schemeClr val="tx1">
                    <a:lumMod val="75000"/>
                    <a:lumOff val="25000"/>
                  </a:schemeClr>
                </a:solidFill>
                <a:latin typeface="方正兰亭超细黑简体" pitchFamily="2" charset="-122"/>
                <a:ea typeface="方正兰亭超细黑简体" pitchFamily="2" charset="-122"/>
              </a:rPr>
              <a:t>组为印度尼西亚民族党并任主席，试图通过“不合作”方式争取民族独立。二战后，通过独立战争，</a:t>
            </a:r>
            <a:r>
              <a:rPr lang="zh-CN" altLang="en-US" sz="2000" b="1" noProof="1">
                <a:solidFill>
                  <a:srgbClr val="FF0000"/>
                </a:solidFill>
                <a:latin typeface="方正兰亭超细黑简体" pitchFamily="2" charset="-122"/>
                <a:ea typeface="方正兰亭超细黑简体" pitchFamily="2" charset="-122"/>
              </a:rPr>
              <a:t>印尼最终于</a:t>
            </a:r>
            <a:r>
              <a:rPr lang="en-US" altLang="zh-CN" sz="2000" b="1" noProof="1">
                <a:solidFill>
                  <a:srgbClr val="FF0000"/>
                </a:solidFill>
                <a:latin typeface="方正兰亭超细黑简体" pitchFamily="2" charset="-122"/>
                <a:ea typeface="方正兰亭超细黑简体" pitchFamily="2" charset="-122"/>
              </a:rPr>
              <a:t>1949</a:t>
            </a:r>
            <a:r>
              <a:rPr lang="zh-CN" altLang="en-US" sz="2000" b="1" noProof="1">
                <a:solidFill>
                  <a:srgbClr val="FF0000"/>
                </a:solidFill>
                <a:latin typeface="方正兰亭超细黑简体" pitchFamily="2" charset="-122"/>
                <a:ea typeface="方正兰亭超细黑简体" pitchFamily="2" charset="-122"/>
              </a:rPr>
              <a:t>年独立</a:t>
            </a:r>
            <a:r>
              <a:rPr lang="zh-CN" altLang="en-US" sz="2000" b="1" noProof="1">
                <a:solidFill>
                  <a:schemeClr val="tx1">
                    <a:lumMod val="75000"/>
                    <a:lumOff val="25000"/>
                  </a:schemeClr>
                </a:solidFill>
                <a:latin typeface="方正兰亭超细黑简体" pitchFamily="2" charset="-122"/>
                <a:ea typeface="方正兰亭超细黑简体" pitchFamily="2" charset="-122"/>
              </a:rPr>
              <a:t>。</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609600" y="304800"/>
            <a:ext cx="4115436" cy="521969"/>
          </a:xfrm>
          <a:prstGeom prst="rect">
            <a:avLst/>
          </a:prstGeom>
        </p:spPr>
        <p:txBody>
          <a:bodyPr wrap="none">
            <a:spAutoFit/>
          </a:bodyPr>
          <a:lstStyle/>
          <a:p>
            <a:pPr fontAlgn="auto"/>
            <a:r>
              <a:rPr lang="zh-CN" altLang="zh-CN" sz="2800" b="1" noProof="1">
                <a:solidFill>
                  <a:srgbClr val="FF0000"/>
                </a:solidFill>
                <a:latin typeface="方正粗黑宋简体" pitchFamily="2" charset="-122"/>
                <a:ea typeface="方正粗黑宋简体" pitchFamily="2" charset="-122"/>
                <a:cs typeface="Times New Roman" panose="02020603050405020304" pitchFamily="18" charset="0"/>
              </a:rPr>
              <a:t>印度：非暴力不合作运动</a:t>
            </a:r>
          </a:p>
        </p:txBody>
      </p:sp>
      <p:sp>
        <p:nvSpPr>
          <p:cNvPr id="5" name="矩形 1"/>
          <p:cNvSpPr>
            <a:spLocks noChangeArrowheads="1"/>
          </p:cNvSpPr>
          <p:nvPr/>
        </p:nvSpPr>
        <p:spPr bwMode="auto">
          <a:xfrm>
            <a:off x="533400" y="990600"/>
            <a:ext cx="7543800" cy="1077218"/>
          </a:xfrm>
          <a:prstGeom prst="rect">
            <a:avLst/>
          </a:prstGeom>
          <a:noFill/>
          <a:ln w="9525">
            <a:noFill/>
            <a:miter lim="800000"/>
          </a:ln>
        </p:spPr>
        <p:txBody>
          <a:bodyPr wrap="square">
            <a:spAutoFit/>
          </a:bodyPr>
          <a:lstStyle/>
          <a:p>
            <a:r>
              <a:rPr lang="zh-CN" altLang="zh-CN" sz="2400">
                <a:latin typeface="黑体" pitchFamily="49" charset="-122"/>
                <a:ea typeface="黑体" pitchFamily="49" charset="-122"/>
              </a:rPr>
              <a:t>（</a:t>
            </a:r>
            <a:r>
              <a:rPr lang="en-US" altLang="zh-CN" sz="2400">
                <a:latin typeface="黑体" pitchFamily="49" charset="-122"/>
                <a:ea typeface="黑体" pitchFamily="49" charset="-122"/>
              </a:rPr>
              <a:t>1</a:t>
            </a:r>
            <a:r>
              <a:rPr lang="zh-CN" altLang="zh-CN" sz="2400">
                <a:latin typeface="黑体" pitchFamily="49" charset="-122"/>
                <a:ea typeface="黑体" pitchFamily="49" charset="-122"/>
              </a:rPr>
              <a:t>）</a:t>
            </a:r>
            <a:r>
              <a:rPr lang="zh-CN" altLang="en-US" sz="2400">
                <a:latin typeface="黑体" pitchFamily="49" charset="-122"/>
                <a:ea typeface="黑体" pitchFamily="49" charset="-122"/>
              </a:rPr>
              <a:t>指导思想：</a:t>
            </a:r>
            <a:r>
              <a:rPr lang="zh-CN" altLang="zh-CN" sz="2400">
                <a:latin typeface="黑体" pitchFamily="49" charset="-122"/>
                <a:ea typeface="黑体" pitchFamily="49" charset="-122"/>
              </a:rPr>
              <a:t>甘</a:t>
            </a:r>
            <a:r>
              <a:rPr lang="zh-CN" altLang="zh-CN" sz="2400" smtClean="0">
                <a:latin typeface="黑体" pitchFamily="49" charset="-122"/>
                <a:ea typeface="黑体" pitchFamily="49" charset="-122"/>
              </a:rPr>
              <a:t>地</a:t>
            </a:r>
            <a:r>
              <a:rPr lang="en-US" altLang="zh-CN" sz="2400" smtClean="0">
                <a:solidFill>
                  <a:srgbClr val="FF0000"/>
                </a:solidFill>
                <a:latin typeface="黑体" pitchFamily="49" charset="-122"/>
                <a:ea typeface="黑体" pitchFamily="49" charset="-122"/>
              </a:rPr>
              <a:t>“</a:t>
            </a:r>
            <a:r>
              <a:rPr lang="zh-CN" altLang="zh-CN" sz="2400">
                <a:solidFill>
                  <a:srgbClr val="FF0000"/>
                </a:solidFill>
                <a:latin typeface="黑体" pitchFamily="49" charset="-122"/>
                <a:ea typeface="黑体" pitchFamily="49" charset="-122"/>
              </a:rPr>
              <a:t>非暴力不合作</a:t>
            </a:r>
            <a:r>
              <a:rPr lang="en-US" altLang="zh-CN" sz="2400">
                <a:solidFill>
                  <a:srgbClr val="FF0000"/>
                </a:solidFill>
                <a:latin typeface="黑体" pitchFamily="49" charset="-122"/>
                <a:ea typeface="黑体" pitchFamily="49" charset="-122"/>
              </a:rPr>
              <a:t>”</a:t>
            </a:r>
            <a:r>
              <a:rPr lang="zh-CN" altLang="zh-CN" sz="2400">
                <a:latin typeface="黑体" pitchFamily="49" charset="-122"/>
                <a:ea typeface="黑体" pitchFamily="49" charset="-122"/>
              </a:rPr>
              <a:t>思</a:t>
            </a:r>
            <a:r>
              <a:rPr lang="zh-CN" altLang="zh-CN" sz="2400" smtClean="0">
                <a:latin typeface="黑体" pitchFamily="49" charset="-122"/>
                <a:ea typeface="黑体" pitchFamily="49" charset="-122"/>
              </a:rPr>
              <a:t>想</a:t>
            </a:r>
            <a:endParaRPr lang="en-US" altLang="zh-CN" sz="2400" smtClean="0">
              <a:latin typeface="黑体" pitchFamily="49" charset="-122"/>
              <a:ea typeface="黑体" pitchFamily="49" charset="-122"/>
            </a:endParaRPr>
          </a:p>
          <a:p>
            <a:r>
              <a:rPr lang="en-US" altLang="zh-CN" sz="2000" smtClean="0">
                <a:solidFill>
                  <a:srgbClr val="FF0000"/>
                </a:solidFill>
                <a:latin typeface="黑体" pitchFamily="49" charset="-122"/>
                <a:ea typeface="黑体" pitchFamily="49" charset="-122"/>
              </a:rPr>
              <a:t>A.</a:t>
            </a:r>
            <a:r>
              <a:rPr lang="zh-CN" altLang="en-US" sz="2000" smtClean="0">
                <a:solidFill>
                  <a:srgbClr val="FF0000"/>
                </a:solidFill>
                <a:latin typeface="黑体" pitchFamily="49" charset="-122"/>
                <a:ea typeface="黑体" pitchFamily="49" charset="-122"/>
              </a:rPr>
              <a:t>“非暴力”：采用一切合法的、和平的手段</a:t>
            </a:r>
            <a:endParaRPr lang="en-US" altLang="zh-CN" sz="2000" smtClean="0">
              <a:solidFill>
                <a:srgbClr val="FF0000"/>
              </a:solidFill>
              <a:latin typeface="黑体" pitchFamily="49" charset="-122"/>
              <a:ea typeface="黑体" pitchFamily="49" charset="-122"/>
            </a:endParaRPr>
          </a:p>
          <a:p>
            <a:r>
              <a:rPr lang="en-US" altLang="zh-CN" sz="2000" smtClean="0">
                <a:solidFill>
                  <a:srgbClr val="FF0000"/>
                </a:solidFill>
                <a:latin typeface="黑体" pitchFamily="49" charset="-122"/>
                <a:ea typeface="黑体" pitchFamily="49" charset="-122"/>
              </a:rPr>
              <a:t>B.</a:t>
            </a:r>
            <a:r>
              <a:rPr lang="zh-CN" altLang="en-US" sz="2000" smtClean="0">
                <a:solidFill>
                  <a:srgbClr val="FF0000"/>
                </a:solidFill>
                <a:latin typeface="黑体" pitchFamily="49" charset="-122"/>
                <a:ea typeface="黑体" pitchFamily="49" charset="-122"/>
              </a:rPr>
              <a:t>“不合作”：在政治、经济、教育等不与印英当局合作</a:t>
            </a:r>
            <a:endParaRPr lang="zh-CN" altLang="zh-CN" sz="2000">
              <a:solidFill>
                <a:srgbClr val="FF0000"/>
              </a:solidFill>
              <a:latin typeface="黑体" pitchFamily="49" charset="-122"/>
              <a:ea typeface="黑体" pitchFamily="49" charset="-122"/>
            </a:endParaRPr>
          </a:p>
        </p:txBody>
      </p:sp>
      <p:pic>
        <p:nvPicPr>
          <p:cNvPr id="4098" name="Picture 2" descr="http://5b0988e595225.cdn.sohucs.com/images/20191210/d29d255eca994333bced3cb33eb41edd.jpeg"/>
          <p:cNvPicPr>
            <a:picLocks noChangeAspect="1" noChangeArrowheads="1"/>
          </p:cNvPicPr>
          <p:nvPr/>
        </p:nvPicPr>
        <p:blipFill>
          <a:blip r:embed="rId2"/>
          <a:stretch>
            <a:fillRect/>
          </a:stretch>
        </p:blipFill>
        <p:spPr bwMode="auto">
          <a:xfrm>
            <a:off x="762000" y="2514600"/>
            <a:ext cx="7696200" cy="3769714"/>
          </a:xfrm>
          <a:prstGeom prst="rect">
            <a:avLst/>
          </a:prstGeom>
          <a:noFill/>
        </p:spPr>
      </p:pic>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609600" y="1066800"/>
            <a:ext cx="8001000" cy="3724096"/>
          </a:xfrm>
          <a:prstGeom prst="rect">
            <a:avLst/>
          </a:prstGeom>
          <a:solidFill>
            <a:schemeClr val="tx2">
              <a:lumMod val="20000"/>
              <a:lumOff val="80000"/>
            </a:schemeClr>
          </a:solidFill>
        </p:spPr>
        <p:txBody>
          <a:bodyPr wrap="square">
            <a:spAutoFit/>
          </a:bodyPr>
          <a:lstStyle/>
          <a:p>
            <a:pPr indent="457200" fontAlgn="auto"/>
            <a:r>
              <a:rPr lang="zh-CN" altLang="en-US" sz="2400" b="1" noProof="1" smtClean="0">
                <a:solidFill>
                  <a:srgbClr val="FF0000"/>
                </a:solidFill>
                <a:latin typeface="方正兰亭超细黑简体" pitchFamily="2" charset="-122"/>
                <a:ea typeface="方正兰亭超细黑简体" pitchFamily="2" charset="-122"/>
                <a:cs typeface="楷体" panose="02010609060101010101" charset="-122"/>
              </a:rPr>
              <a:t>人性的真谛是爱，对一切人都要爱，对压迫者也要用爱来感化他们，而暴力是野兽的本性，</a:t>
            </a:r>
            <a:r>
              <a:rPr lang="zh-CN" altLang="en-US" sz="2400" b="1" noProof="1" smtClean="0">
                <a:solidFill>
                  <a:srgbClr val="FF0000"/>
                </a:solidFill>
                <a:latin typeface="方正兰亭超细黑简体" pitchFamily="2" charset="-122"/>
                <a:ea typeface="方正兰亭超细黑简体" pitchFamily="2" charset="-122"/>
              </a:rPr>
              <a:t>使用暴力只能使仇恨更强烈，导致人性的沦丧 。</a:t>
            </a:r>
            <a:endParaRPr lang="en-US" altLang="zh-CN" sz="2400" b="1" noProof="1" smtClean="0">
              <a:solidFill>
                <a:srgbClr val="FF0000"/>
              </a:solidFill>
              <a:latin typeface="方正兰亭超细黑简体" pitchFamily="2" charset="-122"/>
              <a:ea typeface="方正兰亭超细黑简体" pitchFamily="2" charset="-122"/>
            </a:endParaRPr>
          </a:p>
          <a:p>
            <a:pPr indent="457200" fontAlgn="auto">
              <a:spcBef>
                <a:spcPts val="1200"/>
              </a:spcBef>
              <a:spcAft>
                <a:spcPts val="1200"/>
              </a:spcAft>
            </a:pPr>
            <a:r>
              <a:rPr lang="zh-CN" altLang="en-US" sz="2400" b="1" noProof="1" smtClean="0">
                <a:solidFill>
                  <a:srgbClr val="FF0000"/>
                </a:solidFill>
                <a:latin typeface="方正兰亭超细黑简体" pitchFamily="2" charset="-122"/>
                <a:ea typeface="方正兰亭超细黑简体" pitchFamily="2" charset="-122"/>
              </a:rPr>
              <a:t>当政府保护你们自尊心的时候，合作才是你们唯一的职责，同样，当政府不但不保护你们，反而剥夺你们的尊严时，不合作就是人类的天职。这就是不合作的真谛。</a:t>
            </a:r>
            <a:endParaRPr lang="en-US" altLang="zh-CN" sz="2400" b="1" noProof="1" smtClean="0">
              <a:solidFill>
                <a:srgbClr val="FF0000"/>
              </a:solidFill>
              <a:latin typeface="方正兰亭超细黑简体" pitchFamily="2" charset="-122"/>
              <a:ea typeface="方正兰亭超细黑简体" pitchFamily="2" charset="-122"/>
            </a:endParaRPr>
          </a:p>
          <a:p>
            <a:pPr indent="457200" fontAlgn="auto"/>
            <a:r>
              <a:rPr lang="zh-CN" altLang="en-US" sz="2400" b="1" noProof="1" smtClean="0">
                <a:solidFill>
                  <a:srgbClr val="FF0000"/>
                </a:solidFill>
                <a:latin typeface="方正兰亭超细黑简体" pitchFamily="2" charset="-122"/>
                <a:ea typeface="方正兰亭超细黑简体" pitchFamily="2" charset="-122"/>
                <a:cs typeface="楷体" panose="02010609060101010101" charset="-122"/>
              </a:rPr>
              <a:t>不合作与非暴力乃是同一棵树上的分枝，同属非暴力抵抗的根本，是我的立场。                                    </a:t>
            </a:r>
            <a:endParaRPr lang="en-US" altLang="zh-CN" sz="2400" b="1" noProof="1" smtClean="0">
              <a:solidFill>
                <a:srgbClr val="FF0000"/>
              </a:solidFill>
              <a:latin typeface="方正兰亭超细黑简体" pitchFamily="2" charset="-122"/>
              <a:ea typeface="方正兰亭超细黑简体" pitchFamily="2" charset="-122"/>
              <a:cs typeface="楷体" panose="02010609060101010101" charset="-122"/>
            </a:endParaRPr>
          </a:p>
          <a:p>
            <a:pPr indent="457200" fontAlgn="auto"/>
            <a:r>
              <a:rPr lang="en-US" altLang="zh-CN" sz="2400" b="1" noProof="1" smtClean="0">
                <a:solidFill>
                  <a:srgbClr val="FF0000"/>
                </a:solidFill>
                <a:latin typeface="方正兰亭超细黑简体" pitchFamily="2" charset="-122"/>
                <a:ea typeface="方正兰亭超细黑简体" pitchFamily="2" charset="-122"/>
                <a:cs typeface="楷体" panose="02010609060101010101" charset="-122"/>
              </a:rPr>
              <a:t>                                                 ——</a:t>
            </a:r>
            <a:r>
              <a:rPr lang="zh-CN" altLang="en-US" sz="2400" b="1" noProof="1" smtClean="0">
                <a:solidFill>
                  <a:srgbClr val="FF0000"/>
                </a:solidFill>
                <a:latin typeface="方正兰亭超细黑简体" pitchFamily="2" charset="-122"/>
                <a:ea typeface="方正兰亭超细黑简体" pitchFamily="2" charset="-122"/>
                <a:cs typeface="楷体" panose="02010609060101010101" charset="-122"/>
              </a:rPr>
              <a:t>甘地</a:t>
            </a:r>
            <a:endParaRPr lang="zh-CN" altLang="en-US" sz="2400" b="1" noProof="1">
              <a:solidFill>
                <a:srgbClr val="FF0000"/>
              </a:solidFill>
              <a:latin typeface="方正兰亭超细黑简体" pitchFamily="2" charset="-122"/>
              <a:ea typeface="方正兰亭超细黑简体" pitchFamily="2" charset="-122"/>
              <a:cs typeface="楷体" panose="02010609060101010101" charset="-122"/>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457200" y="762000"/>
          <a:ext cx="8077200" cy="3520440"/>
        </p:xfrm>
        <a:graphic>
          <a:graphicData uri="http://schemas.openxmlformats.org/drawingml/2006/table">
            <a:tbl>
              <a:tblPr/>
              <a:tblGrid>
                <a:gridCol w="1905000"/>
                <a:gridCol w="6172200"/>
              </a:tblGrid>
              <a:tr h="1219200">
                <a:tc>
                  <a:txBody>
                    <a:bodyPr vert="horz" wrap="square"/>
                    <a:lstStyle/>
                    <a:p>
                      <a:pPr algn="ctr" defTabSz="914400">
                        <a:lnSpc>
                          <a:spcPct val="150000"/>
                        </a:lnSpc>
                        <a:tabLst>
                          <a:tab pos="4229100"/>
                          <a:tab pos="7429500"/>
                        </a:tabLst>
                      </a:pPr>
                      <a:r>
                        <a:rPr lang="zh-CN" altLang="en-US" sz="2000" b="1">
                          <a:latin typeface="+mn-ea"/>
                          <a:ea typeface="+mn-ea"/>
                          <a:cs typeface="Times New Roman" panose="02020603050405020304" pitchFamily="18" charset="0"/>
                        </a:rPr>
                        <a:t>第一阶段</a:t>
                      </a:r>
                      <a:r>
                        <a:rPr lang="en-US" altLang="zh-CN" sz="2000" b="1">
                          <a:latin typeface="+mn-ea"/>
                          <a:ea typeface="+mn-ea"/>
                          <a:cs typeface="Times New Roman" panose="02020603050405020304" pitchFamily="18" charset="0"/>
                        </a:rPr>
                        <a:t>(</a:t>
                      </a:r>
                      <a:r>
                        <a:rPr lang="en-US" altLang="zh-CN" sz="2000" b="1">
                          <a:latin typeface="+mn-ea"/>
                          <a:ea typeface="+mn-ea"/>
                        </a:rPr>
                        <a:t>1920</a:t>
                      </a:r>
                      <a:r>
                        <a:rPr lang="zh-CN" altLang="en-US" sz="2000" b="1">
                          <a:latin typeface="+mn-ea"/>
                          <a:ea typeface="+mn-ea"/>
                        </a:rPr>
                        <a:t>～</a:t>
                      </a:r>
                      <a:r>
                        <a:rPr lang="en-US" altLang="zh-CN" sz="2000" b="1">
                          <a:latin typeface="+mn-ea"/>
                          <a:ea typeface="+mn-ea"/>
                        </a:rPr>
                        <a:t>1922</a:t>
                      </a:r>
                      <a:r>
                        <a:rPr lang="zh-CN" altLang="en-US" sz="2000" b="1">
                          <a:latin typeface="+mn-ea"/>
                          <a:ea typeface="+mn-ea"/>
                        </a:rPr>
                        <a:t>年</a:t>
                      </a:r>
                      <a:r>
                        <a:rPr lang="en-US" altLang="zh-CN" sz="2000" b="1">
                          <a:latin typeface="+mn-ea"/>
                          <a:ea typeface="+mn-ea"/>
                          <a:cs typeface="Times New Roman" panose="02020603050405020304" pitchFamily="18" charset="0"/>
                        </a:rPr>
                        <a:t>)</a:t>
                      </a:r>
                      <a:endParaRPr lang="zh-CN" altLang="en-US" sz="2000">
                        <a:latin typeface="+mn-ea"/>
                        <a:ea typeface="+mn-ea"/>
                      </a:endParaRPr>
                    </a:p>
                  </a:txBody>
                  <a:tcPr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vert="horz" wrap="square"/>
                    <a:lstStyle/>
                    <a:p>
                      <a:pPr defTabSz="914400">
                        <a:lnSpc>
                          <a:spcPct val="150000"/>
                        </a:lnSpc>
                        <a:tabLst>
                          <a:tab pos="4229100"/>
                          <a:tab pos="7429500"/>
                        </a:tabLst>
                      </a:pPr>
                      <a:r>
                        <a:rPr lang="zh-CN" altLang="en-US" sz="2000" b="1">
                          <a:latin typeface="+mn-ea"/>
                          <a:ea typeface="+mn-ea"/>
                          <a:cs typeface="Times New Roman" panose="02020603050405020304" pitchFamily="18" charset="0"/>
                        </a:rPr>
                        <a:t>放弃英国人授予的名誉职位等，罢课、离职、抵制法院和立法机关，恢复手工纺织，不买英国布，抗</a:t>
                      </a:r>
                      <a:r>
                        <a:rPr lang="zh-CN" altLang="en-US" sz="2000" b="1" smtClean="0">
                          <a:latin typeface="+mn-ea"/>
                          <a:ea typeface="+mn-ea"/>
                          <a:cs typeface="Times New Roman" panose="02020603050405020304" pitchFamily="18" charset="0"/>
                        </a:rPr>
                        <a:t>税</a:t>
                      </a:r>
                      <a:r>
                        <a:rPr lang="en-US" altLang="zh-CN" sz="2000" b="1" smtClean="0">
                          <a:latin typeface="+mn-ea"/>
                          <a:ea typeface="+mn-ea"/>
                          <a:cs typeface="Times New Roman" panose="02020603050405020304" pitchFamily="18" charset="0"/>
                        </a:rPr>
                        <a:t>…</a:t>
                      </a:r>
                      <a:endParaRPr lang="zh-CN" altLang="en-US" sz="2000">
                        <a:latin typeface="+mn-ea"/>
                        <a:ea typeface="+mn-ea"/>
                      </a:endParaRPr>
                    </a:p>
                  </a:txBody>
                  <a:tcPr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990600">
                <a:tc>
                  <a:txBody>
                    <a:bodyPr vert="horz" wrap="square"/>
                    <a:lstStyle/>
                    <a:p>
                      <a:pPr algn="ctr" defTabSz="914400">
                        <a:lnSpc>
                          <a:spcPct val="150000"/>
                        </a:lnSpc>
                        <a:tabLst>
                          <a:tab pos="4229100"/>
                          <a:tab pos="7429500"/>
                        </a:tabLst>
                      </a:pPr>
                      <a:r>
                        <a:rPr lang="zh-CN" altLang="en-US" sz="2000" b="1">
                          <a:latin typeface="+mn-ea"/>
                          <a:ea typeface="+mn-ea"/>
                          <a:cs typeface="Times New Roman" panose="02020603050405020304" pitchFamily="18" charset="0"/>
                        </a:rPr>
                        <a:t>第二阶段</a:t>
                      </a:r>
                      <a:r>
                        <a:rPr lang="en-US" altLang="zh-CN" sz="2000" b="1">
                          <a:latin typeface="+mn-ea"/>
                          <a:ea typeface="+mn-ea"/>
                          <a:cs typeface="Times New Roman" panose="02020603050405020304" pitchFamily="18" charset="0"/>
                        </a:rPr>
                        <a:t>(</a:t>
                      </a:r>
                      <a:r>
                        <a:rPr lang="en-US" altLang="zh-CN" sz="2000" b="1">
                          <a:latin typeface="+mn-ea"/>
                          <a:ea typeface="+mn-ea"/>
                        </a:rPr>
                        <a:t>1930</a:t>
                      </a:r>
                      <a:r>
                        <a:rPr lang="zh-CN" altLang="en-US" sz="2000" b="1">
                          <a:latin typeface="+mn-ea"/>
                          <a:ea typeface="+mn-ea"/>
                        </a:rPr>
                        <a:t>～</a:t>
                      </a:r>
                      <a:r>
                        <a:rPr lang="en-US" altLang="zh-CN" sz="2000" b="1">
                          <a:latin typeface="+mn-ea"/>
                          <a:ea typeface="+mn-ea"/>
                        </a:rPr>
                        <a:t>1934</a:t>
                      </a:r>
                      <a:r>
                        <a:rPr lang="zh-CN" altLang="en-US" sz="2000" b="1">
                          <a:latin typeface="+mn-ea"/>
                          <a:ea typeface="+mn-ea"/>
                        </a:rPr>
                        <a:t>年</a:t>
                      </a:r>
                      <a:r>
                        <a:rPr lang="en-US" altLang="zh-CN" sz="2000" b="1">
                          <a:latin typeface="+mn-ea"/>
                          <a:ea typeface="+mn-ea"/>
                          <a:cs typeface="Times New Roman" panose="02020603050405020304" pitchFamily="18" charset="0"/>
                        </a:rPr>
                        <a:t>)</a:t>
                      </a:r>
                      <a:endParaRPr lang="zh-CN" altLang="en-US" sz="2000">
                        <a:latin typeface="+mn-ea"/>
                        <a:ea typeface="+mn-ea"/>
                      </a:endParaRPr>
                    </a:p>
                  </a:txBody>
                  <a:tcPr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vert="horz" wrap="square"/>
                    <a:lstStyle/>
                    <a:p>
                      <a:pPr defTabSz="914400">
                        <a:lnSpc>
                          <a:spcPct val="150000"/>
                        </a:lnSpc>
                        <a:tabLst>
                          <a:tab pos="4229100"/>
                          <a:tab pos="7429500"/>
                        </a:tabLst>
                      </a:pPr>
                      <a:r>
                        <a:rPr lang="en-US" altLang="zh-CN" sz="2000" b="1">
                          <a:latin typeface="+mn-ea"/>
                          <a:ea typeface="+mn-ea"/>
                          <a:cs typeface="Times New Roman" panose="02020603050405020304" pitchFamily="18" charset="0"/>
                        </a:rPr>
                        <a:t>“</a:t>
                      </a:r>
                      <a:r>
                        <a:rPr lang="zh-CN" altLang="en-US" sz="2000" b="1">
                          <a:latin typeface="+mn-ea"/>
                          <a:ea typeface="+mn-ea"/>
                          <a:cs typeface="Times New Roman" panose="02020603050405020304" pitchFamily="18" charset="0"/>
                        </a:rPr>
                        <a:t>食盐进军”引发了各地的抗税斗争</a:t>
                      </a:r>
                      <a:endParaRPr lang="zh-CN" altLang="en-US" sz="2000">
                        <a:latin typeface="+mn-ea"/>
                        <a:ea typeface="+mn-ea"/>
                      </a:endParaRPr>
                    </a:p>
                  </a:txBody>
                  <a:tcPr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1295400">
                <a:tc>
                  <a:txBody>
                    <a:bodyPr vert="horz" wrap="square"/>
                    <a:lstStyle/>
                    <a:p>
                      <a:pPr algn="ctr" defTabSz="914400">
                        <a:lnSpc>
                          <a:spcPct val="150000"/>
                        </a:lnSpc>
                        <a:tabLst>
                          <a:tab pos="4229100"/>
                          <a:tab pos="7429500"/>
                        </a:tabLst>
                      </a:pPr>
                      <a:r>
                        <a:rPr lang="zh-CN" altLang="en-US" sz="2000" b="1">
                          <a:latin typeface="+mn-ea"/>
                          <a:ea typeface="+mn-ea"/>
                          <a:cs typeface="Times New Roman" panose="02020603050405020304" pitchFamily="18" charset="0"/>
                        </a:rPr>
                        <a:t>第三阶段</a:t>
                      </a:r>
                      <a:r>
                        <a:rPr lang="en-US" altLang="zh-CN" sz="2000" b="1">
                          <a:latin typeface="+mn-ea"/>
                          <a:ea typeface="+mn-ea"/>
                          <a:cs typeface="Times New Roman" panose="02020603050405020304" pitchFamily="18" charset="0"/>
                        </a:rPr>
                        <a:t>(</a:t>
                      </a:r>
                      <a:r>
                        <a:rPr lang="en-US" altLang="zh-CN" sz="2000" b="1">
                          <a:latin typeface="+mn-ea"/>
                          <a:ea typeface="+mn-ea"/>
                        </a:rPr>
                        <a:t>1940</a:t>
                      </a:r>
                      <a:r>
                        <a:rPr lang="zh-CN" altLang="en-US" sz="2000" b="1">
                          <a:latin typeface="+mn-ea"/>
                          <a:ea typeface="+mn-ea"/>
                        </a:rPr>
                        <a:t>～</a:t>
                      </a:r>
                      <a:r>
                        <a:rPr lang="en-US" altLang="zh-CN" sz="2000" b="1">
                          <a:latin typeface="+mn-ea"/>
                          <a:ea typeface="+mn-ea"/>
                        </a:rPr>
                        <a:t>1942</a:t>
                      </a:r>
                      <a:r>
                        <a:rPr lang="zh-CN" altLang="en-US" sz="2000" b="1">
                          <a:latin typeface="+mn-ea"/>
                          <a:ea typeface="+mn-ea"/>
                        </a:rPr>
                        <a:t>年</a:t>
                      </a:r>
                      <a:r>
                        <a:rPr lang="en-US" altLang="zh-CN" sz="2000" b="1">
                          <a:latin typeface="+mn-ea"/>
                          <a:ea typeface="+mn-ea"/>
                          <a:cs typeface="Times New Roman" panose="02020603050405020304" pitchFamily="18" charset="0"/>
                        </a:rPr>
                        <a:t>)</a:t>
                      </a:r>
                      <a:endParaRPr lang="zh-CN" altLang="en-US" sz="2000">
                        <a:latin typeface="+mn-ea"/>
                        <a:ea typeface="+mn-ea"/>
                      </a:endParaRPr>
                    </a:p>
                  </a:txBody>
                  <a:tcPr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vert="horz" wrap="square"/>
                    <a:lstStyle/>
                    <a:p>
                      <a:pPr defTabSz="914400">
                        <a:lnSpc>
                          <a:spcPct val="150000"/>
                        </a:lnSpc>
                        <a:tabLst>
                          <a:tab pos="4229100"/>
                          <a:tab pos="7429500"/>
                        </a:tabLst>
                      </a:pPr>
                      <a:r>
                        <a:rPr lang="zh-CN" altLang="en-US" sz="2000" b="1">
                          <a:latin typeface="+mn-ea"/>
                          <a:ea typeface="+mn-ea"/>
                          <a:cs typeface="Times New Roman" panose="02020603050405020304" pitchFamily="18" charset="0"/>
                        </a:rPr>
                        <a:t>发动要求英国立即撤离的“退出印度”行动</a:t>
                      </a:r>
                      <a:endParaRPr lang="zh-CN" altLang="en-US" sz="2000">
                        <a:latin typeface="+mn-ea"/>
                        <a:ea typeface="+mn-ea"/>
                      </a:endParaRPr>
                    </a:p>
                  </a:txBody>
                  <a:tcPr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5" name="文本框 1"/>
          <p:cNvSpPr txBox="1">
            <a:spLocks noChangeArrowheads="1"/>
          </p:cNvSpPr>
          <p:nvPr/>
        </p:nvSpPr>
        <p:spPr bwMode="auto">
          <a:xfrm>
            <a:off x="533400" y="304800"/>
            <a:ext cx="1612942" cy="461665"/>
          </a:xfrm>
          <a:prstGeom prst="rect">
            <a:avLst/>
          </a:prstGeom>
          <a:noFill/>
          <a:ln w="9525">
            <a:noFill/>
            <a:miter lim="800000"/>
          </a:ln>
        </p:spPr>
        <p:txBody>
          <a:bodyPr wrap="none">
            <a:spAutoFit/>
          </a:bodyPr>
          <a:lstStyle/>
          <a:p>
            <a:r>
              <a:rPr lang="zh-CN" altLang="en-US" sz="2400" b="1">
                <a:solidFill>
                  <a:srgbClr val="FF0000"/>
                </a:solidFill>
                <a:latin typeface="方正兰亭超细黑简体" pitchFamily="2" charset="-122"/>
                <a:ea typeface="方正兰亭超细黑简体" pitchFamily="2" charset="-122"/>
              </a:rPr>
              <a:t>（</a:t>
            </a:r>
            <a:r>
              <a:rPr lang="en-US" altLang="zh-CN" sz="2400" b="1">
                <a:solidFill>
                  <a:srgbClr val="FF0000"/>
                </a:solidFill>
                <a:latin typeface="方正兰亭超细黑简体" pitchFamily="2" charset="-122"/>
                <a:ea typeface="方正兰亭超细黑简体" pitchFamily="2" charset="-122"/>
              </a:rPr>
              <a:t>2</a:t>
            </a:r>
            <a:r>
              <a:rPr lang="zh-CN" altLang="en-US" sz="2400" b="1">
                <a:solidFill>
                  <a:srgbClr val="FF0000"/>
                </a:solidFill>
                <a:latin typeface="方正兰亭超细黑简体" pitchFamily="2" charset="-122"/>
                <a:ea typeface="方正兰亭超细黑简体" pitchFamily="2" charset="-122"/>
              </a:rPr>
              <a:t>）过程</a:t>
            </a:r>
          </a:p>
        </p:txBody>
      </p:sp>
      <p:sp>
        <p:nvSpPr>
          <p:cNvPr id="7" name="矩形 6"/>
          <p:cNvSpPr/>
          <p:nvPr/>
        </p:nvSpPr>
        <p:spPr>
          <a:xfrm>
            <a:off x="533400" y="4876800"/>
            <a:ext cx="8229600" cy="481863"/>
          </a:xfrm>
          <a:prstGeom prst="rect">
            <a:avLst/>
          </a:prstGeom>
        </p:spPr>
        <p:txBody>
          <a:bodyPr wrap="square">
            <a:spAutoFit/>
          </a:bodyPr>
          <a:lstStyle/>
          <a:p>
            <a:pPr>
              <a:lnSpc>
                <a:spcPct val="150000"/>
              </a:lnSpc>
            </a:pPr>
            <a:r>
              <a:rPr lang="zh-CN" altLang="en-US" sz="2000" b="1" smtClean="0">
                <a:latin typeface="黑体" pitchFamily="49" charset="-122"/>
                <a:ea typeface="黑体" pitchFamily="49" charset="-122"/>
                <a:sym typeface="宋体" pitchFamily="2" charset="-122"/>
              </a:rPr>
              <a:t>        </a:t>
            </a:r>
            <a:r>
              <a:rPr lang="en-US" altLang="zh-CN" sz="2000" b="1" smtClean="0">
                <a:latin typeface="黑体" pitchFamily="49" charset="-122"/>
                <a:ea typeface="黑体" pitchFamily="49" charset="-122"/>
                <a:sym typeface="宋体" pitchFamily="2" charset="-122"/>
              </a:rPr>
              <a:t>                           </a:t>
            </a:r>
            <a:endParaRPr lang="zh-CN" altLang="en-US" sz="2000" b="1">
              <a:latin typeface="黑体" pitchFamily="49" charset="-122"/>
              <a:ea typeface="黑体" pitchFamily="49" charset="-122"/>
            </a:endParaRPr>
          </a:p>
        </p:txBody>
      </p:sp>
      <p:pic>
        <p:nvPicPr>
          <p:cNvPr id="2050" name="Picture 2" descr="https://pic.baike.soso.com/ugc/baikepic2/2895/20160803093314-1877566396.jpg/0"/>
          <p:cNvPicPr>
            <a:picLocks noChangeAspect="1" noChangeArrowheads="1"/>
          </p:cNvPicPr>
          <p:nvPr/>
        </p:nvPicPr>
        <p:blipFill>
          <a:blip r:embed="rId2"/>
          <a:stretch>
            <a:fillRect/>
          </a:stretch>
        </p:blipFill>
        <p:spPr bwMode="auto">
          <a:xfrm>
            <a:off x="685800" y="4419601"/>
            <a:ext cx="3124200" cy="2319454"/>
          </a:xfrm>
          <a:prstGeom prst="rect">
            <a:avLst/>
          </a:prstGeom>
          <a:noFill/>
        </p:spPr>
      </p:pic>
      <p:pic>
        <p:nvPicPr>
          <p:cNvPr id="2054" name="Picture 6" descr="http://5b0988e595225.cdn.sohucs.com/images/20181101/37872f9f78fc48408dec8c5b4b140058.jpeg"/>
          <p:cNvPicPr>
            <a:picLocks noChangeAspect="1" noChangeArrowheads="1"/>
          </p:cNvPicPr>
          <p:nvPr/>
        </p:nvPicPr>
        <p:blipFill>
          <a:blip r:embed="rId3"/>
          <a:stretch>
            <a:fillRect/>
          </a:stretch>
        </p:blipFill>
        <p:spPr bwMode="auto">
          <a:xfrm>
            <a:off x="4800600" y="4419599"/>
            <a:ext cx="3486150" cy="2259181"/>
          </a:xfrm>
          <a:prstGeom prst="rect">
            <a:avLst/>
          </a:prstGeom>
          <a:noFill/>
        </p:spPr>
      </p:pic>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685800" y="1066800"/>
            <a:ext cx="7696200" cy="2554545"/>
          </a:xfrm>
          <a:prstGeom prst="rect">
            <a:avLst/>
          </a:prstGeom>
        </p:spPr>
        <p:txBody>
          <a:bodyPr wrap="square">
            <a:spAutoFit/>
          </a:bodyPr>
          <a:lstStyle/>
          <a:p>
            <a:r>
              <a:rPr lang="zh-CN" altLang="en-US" sz="2000" b="1" smtClean="0">
                <a:latin typeface="方正兰亭超细黑简体" pitchFamily="2" charset="-122"/>
                <a:ea typeface="方正兰亭超细黑简体" pitchFamily="2" charset="-122"/>
                <a:sym typeface="宋体" pitchFamily="2" charset="-122"/>
              </a:rPr>
              <a:t>材料一  “不管我们如何谴责不合作运动，但假如我们低估了今天印度的民族意识，我们可能会产生严重的错误。一味采用高压，不可能永久地解决问题</a:t>
            </a:r>
            <a:r>
              <a:rPr lang="en-US" altLang="zh-CN" sz="2000" b="1" smtClean="0">
                <a:latin typeface="方正兰亭超细黑简体" pitchFamily="2" charset="-122"/>
                <a:ea typeface="方正兰亭超细黑简体" pitchFamily="2" charset="-122"/>
                <a:sym typeface="宋体" pitchFamily="2" charset="-122"/>
              </a:rPr>
              <a:t>”</a:t>
            </a:r>
            <a:r>
              <a:rPr lang="zh-CN" altLang="en-US" sz="2000" b="1" smtClean="0">
                <a:latin typeface="方正兰亭超细黑简体" pitchFamily="2" charset="-122"/>
                <a:ea typeface="方正兰亭超细黑简体" pitchFamily="2" charset="-122"/>
                <a:sym typeface="宋体" pitchFamily="2" charset="-122"/>
              </a:rPr>
              <a:t>                    </a:t>
            </a:r>
            <a:r>
              <a:rPr lang="en-US" altLang="zh-CN" sz="2000" b="1" smtClean="0">
                <a:latin typeface="方正兰亭超细黑简体" pitchFamily="2" charset="-122"/>
                <a:ea typeface="方正兰亭超细黑简体" pitchFamily="2" charset="-122"/>
                <a:sym typeface="宋体" pitchFamily="2" charset="-122"/>
              </a:rPr>
              <a:t>—— </a:t>
            </a:r>
            <a:r>
              <a:rPr lang="zh-CN" altLang="en-US" sz="2000" b="1" smtClean="0">
                <a:latin typeface="方正兰亭超细黑简体" pitchFamily="2" charset="-122"/>
                <a:ea typeface="方正兰亭超细黑简体" pitchFamily="2" charset="-122"/>
                <a:sym typeface="宋体" pitchFamily="2" charset="-122"/>
              </a:rPr>
              <a:t>印度总督欧文</a:t>
            </a:r>
            <a:endParaRPr lang="en-US" altLang="zh-CN" sz="2000" b="1" smtClean="0">
              <a:latin typeface="方正兰亭超细黑简体" pitchFamily="2" charset="-122"/>
              <a:ea typeface="方正兰亭超细黑简体" pitchFamily="2" charset="-122"/>
              <a:sym typeface="宋体" pitchFamily="2" charset="-122"/>
            </a:endParaRPr>
          </a:p>
          <a:p>
            <a:endParaRPr lang="en-US" altLang="zh-CN" sz="2000" b="1" noProof="1" smtClean="0">
              <a:latin typeface="方正兰亭超细黑简体" pitchFamily="2" charset="-122"/>
              <a:ea typeface="方正兰亭超细黑简体" pitchFamily="2" charset="-122"/>
              <a:sym typeface="宋体" pitchFamily="2" charset="-122"/>
            </a:endParaRPr>
          </a:p>
          <a:p>
            <a:r>
              <a:rPr lang="en-US" altLang="zh-CN" sz="2000" b="1" noProof="1" smtClean="0">
                <a:latin typeface="方正兰亭超细黑简体" pitchFamily="2" charset="-122"/>
                <a:ea typeface="方正兰亭超细黑简体" pitchFamily="2" charset="-122"/>
                <a:sym typeface="+mn-ea"/>
              </a:rPr>
              <a:t>“</a:t>
            </a:r>
            <a:r>
              <a:rPr lang="zh-CN" altLang="en-US" sz="2000" b="1" noProof="1" smtClean="0">
                <a:latin typeface="方正兰亭超细黑简体" pitchFamily="2" charset="-122"/>
                <a:ea typeface="方正兰亭超细黑简体" pitchFamily="2" charset="-122"/>
                <a:sym typeface="+mn-ea"/>
              </a:rPr>
              <a:t>非暴力并不意味着向坏人的意志屈服和妥协。非暴力意味着以人的全部心灵来反对专制者的意志。只要在这种</a:t>
            </a:r>
            <a:r>
              <a:rPr lang="zh-CN" altLang="en-US" sz="2000" b="1" noProof="1" smtClean="0">
                <a:solidFill>
                  <a:schemeClr val="accent5"/>
                </a:solidFill>
                <a:latin typeface="方正兰亭超细黑简体" pitchFamily="2" charset="-122"/>
                <a:ea typeface="方正兰亭超细黑简体" pitchFamily="2" charset="-122"/>
                <a:sym typeface="+mn-ea"/>
              </a:rPr>
              <a:t>人类法则</a:t>
            </a:r>
            <a:r>
              <a:rPr lang="zh-CN" altLang="en-US" sz="2000" b="1" noProof="1" smtClean="0">
                <a:latin typeface="方正兰亭超细黑简体" pitchFamily="2" charset="-122"/>
                <a:ea typeface="方正兰亭超细黑简体" pitchFamily="2" charset="-122"/>
                <a:sym typeface="+mn-ea"/>
              </a:rPr>
              <a:t>指导下进行斗争，哪怕一个人也能反抗非正义帝国的全部权力。”</a:t>
            </a:r>
            <a:endParaRPr lang="en-US" altLang="zh-CN" sz="2000" b="1" noProof="1" smtClean="0">
              <a:latin typeface="方正兰亭超细黑简体" pitchFamily="2" charset="-122"/>
              <a:ea typeface="方正兰亭超细黑简体" pitchFamily="2" charset="-122"/>
              <a:sym typeface="+mn-ea"/>
            </a:endParaRPr>
          </a:p>
          <a:p>
            <a:r>
              <a:rPr lang="en-US" altLang="zh-CN" sz="2000" b="1" noProof="1" smtClean="0">
                <a:latin typeface="方正兰亭超细黑简体" pitchFamily="2" charset="-122"/>
                <a:ea typeface="方正兰亭超细黑简体" pitchFamily="2" charset="-122"/>
                <a:sym typeface="+mn-ea"/>
              </a:rPr>
              <a:t>                                                        —— </a:t>
            </a:r>
            <a:r>
              <a:rPr lang="zh-CN" altLang="en-US" sz="2000" b="1" noProof="1" smtClean="0">
                <a:latin typeface="方正兰亭超细黑简体" pitchFamily="2" charset="-122"/>
                <a:ea typeface="方正兰亭超细黑简体" pitchFamily="2" charset="-122"/>
                <a:sym typeface="+mn-ea"/>
              </a:rPr>
              <a:t>甘地 </a:t>
            </a:r>
            <a:endParaRPr lang="zh-CN" altLang="en-US" sz="2000" b="1">
              <a:latin typeface="方正兰亭超细黑简体" pitchFamily="2" charset="-122"/>
              <a:ea typeface="方正兰亭超细黑简体" pitchFamily="2" charset="-122"/>
            </a:endParaRPr>
          </a:p>
        </p:txBody>
      </p:sp>
      <p:sp>
        <p:nvSpPr>
          <p:cNvPr id="5" name="文本框 1"/>
          <p:cNvSpPr txBox="1">
            <a:spLocks noChangeArrowheads="1"/>
          </p:cNvSpPr>
          <p:nvPr/>
        </p:nvSpPr>
        <p:spPr bwMode="auto">
          <a:xfrm>
            <a:off x="762000" y="457200"/>
            <a:ext cx="1616148" cy="461665"/>
          </a:xfrm>
          <a:prstGeom prst="rect">
            <a:avLst/>
          </a:prstGeom>
          <a:noFill/>
          <a:ln w="9525">
            <a:noFill/>
            <a:miter lim="800000"/>
          </a:ln>
        </p:spPr>
        <p:txBody>
          <a:bodyPr wrap="none">
            <a:spAutoFit/>
          </a:bodyPr>
          <a:lstStyle/>
          <a:p>
            <a:r>
              <a:rPr lang="zh-CN" altLang="en-US" sz="2400" b="1">
                <a:solidFill>
                  <a:srgbClr val="FF0000"/>
                </a:solidFill>
                <a:latin typeface="方正兰亭超细黑简体" pitchFamily="2" charset="-122"/>
                <a:ea typeface="方正兰亭超细黑简体" pitchFamily="2" charset="-122"/>
                <a:sym typeface="宋体" pitchFamily="2" charset="-122"/>
              </a:rPr>
              <a:t>（</a:t>
            </a:r>
            <a:r>
              <a:rPr lang="en-US" altLang="zh-CN" sz="2400" b="1">
                <a:solidFill>
                  <a:srgbClr val="FF0000"/>
                </a:solidFill>
                <a:latin typeface="方正兰亭超细黑简体" pitchFamily="2" charset="-122"/>
                <a:ea typeface="方正兰亭超细黑简体" pitchFamily="2" charset="-122"/>
                <a:sym typeface="宋体" pitchFamily="2" charset="-122"/>
              </a:rPr>
              <a:t>3</a:t>
            </a:r>
            <a:r>
              <a:rPr lang="zh-CN" altLang="en-US" sz="2400" b="1">
                <a:solidFill>
                  <a:srgbClr val="FF0000"/>
                </a:solidFill>
                <a:latin typeface="方正兰亭超细黑简体" pitchFamily="2" charset="-122"/>
                <a:ea typeface="方正兰亭超细黑简体" pitchFamily="2" charset="-122"/>
                <a:sym typeface="宋体" pitchFamily="2" charset="-122"/>
              </a:rPr>
              <a:t>）评价</a:t>
            </a:r>
          </a:p>
        </p:txBody>
      </p:sp>
      <p:sp>
        <p:nvSpPr>
          <p:cNvPr id="6" name="矩形 5"/>
          <p:cNvSpPr/>
          <p:nvPr/>
        </p:nvSpPr>
        <p:spPr>
          <a:xfrm>
            <a:off x="838200" y="3810000"/>
            <a:ext cx="7772400" cy="830997"/>
          </a:xfrm>
          <a:prstGeom prst="rect">
            <a:avLst/>
          </a:prstGeom>
        </p:spPr>
        <p:txBody>
          <a:bodyPr wrap="square">
            <a:spAutoFit/>
          </a:bodyPr>
          <a:lstStyle/>
          <a:p>
            <a:pPr fontAlgn="auto"/>
            <a:r>
              <a:rPr lang="zh-CN" altLang="en-US" sz="2400" b="1" noProof="1" smtClean="0">
                <a:solidFill>
                  <a:srgbClr val="FF0000"/>
                </a:solidFill>
                <a:latin typeface="黑体" pitchFamily="49" charset="-122"/>
                <a:ea typeface="黑体" pitchFamily="49" charset="-122"/>
                <a:sym typeface="+mn-ea"/>
              </a:rPr>
              <a:t>策略性、革命性</a:t>
            </a:r>
            <a:r>
              <a:rPr lang="en-US" altLang="zh-CN" sz="2400" b="1" noProof="1" smtClean="0">
                <a:solidFill>
                  <a:srgbClr val="FF0000"/>
                </a:solidFill>
                <a:latin typeface="黑体" pitchFamily="49" charset="-122"/>
                <a:ea typeface="黑体" pitchFamily="49" charset="-122"/>
                <a:sym typeface="+mn-ea"/>
              </a:rPr>
              <a:t>:</a:t>
            </a:r>
            <a:r>
              <a:rPr lang="zh-CN" altLang="en-US" sz="2400" b="1" noProof="1" smtClean="0">
                <a:latin typeface="黑体" pitchFamily="49" charset="-122"/>
                <a:ea typeface="黑体" pitchFamily="49" charset="-122"/>
                <a:sym typeface="+mn-ea"/>
              </a:rPr>
              <a:t>动员了广大人民群众；打击了英国殖民统治；增强了印度民众的民族自尊心和自信心。</a:t>
            </a:r>
            <a:endParaRPr lang="en-US" altLang="zh-CN" sz="2400" b="1" noProof="1">
              <a:latin typeface="黑体" pitchFamily="49" charset="-122"/>
              <a:ea typeface="黑体" pitchFamily="49" charset="-122"/>
              <a:sym typeface="+mn-ea"/>
            </a:endParaRPr>
          </a:p>
        </p:txBody>
      </p:sp>
      <p:sp>
        <p:nvSpPr>
          <p:cNvPr id="7" name="TextBox 6"/>
          <p:cNvSpPr txBox="1"/>
          <p:nvPr/>
        </p:nvSpPr>
        <p:spPr>
          <a:xfrm>
            <a:off x="838200" y="4800600"/>
            <a:ext cx="7772400" cy="1200329"/>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itchFamily="49" charset="-122"/>
              </a:rPr>
              <a:t>妥协性、软弱性：</a:t>
            </a:r>
            <a:r>
              <a:rPr lang="zh-CN" altLang="en-US" sz="2400" smtClean="0">
                <a:latin typeface="黑体" pitchFamily="49" charset="-122"/>
                <a:ea typeface="黑体" pitchFamily="49" charset="-122"/>
              </a:rPr>
              <a:t>束缚了群众的积极性；丧失革命时机，延长革命过程；不利于群众的真正觉醒；在反革命暴力的镇压下，徒手的抵抗只能做无谓的牺牲。</a:t>
            </a:r>
            <a:endParaRPr lang="zh-CN" altLang="en-US" sz="2400">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1"/>
          <p:cNvSpPr txBox="1"/>
          <p:nvPr/>
        </p:nvSpPr>
        <p:spPr>
          <a:xfrm>
            <a:off x="381000" y="457200"/>
            <a:ext cx="4152099" cy="680699"/>
          </a:xfrm>
          <a:prstGeom prst="rect">
            <a:avLst/>
          </a:prstGeom>
          <a:noFill/>
        </p:spPr>
        <p:txBody>
          <a:bodyPr wrap="none">
            <a:spAutoFit/>
          </a:bodyPr>
          <a:lstStyle/>
          <a:p>
            <a:pPr fontAlgn="auto">
              <a:lnSpc>
                <a:spcPct val="150000"/>
              </a:lnSpc>
            </a:pPr>
            <a:r>
              <a:rPr lang="zh-CN" altLang="en-US" sz="2800" b="1" noProof="1">
                <a:solidFill>
                  <a:srgbClr val="FF0000"/>
                </a:solidFill>
                <a:latin typeface="方正粗黑宋简体" pitchFamily="2" charset="-122"/>
                <a:ea typeface="方正粗黑宋简体" pitchFamily="2" charset="-122"/>
                <a:sym typeface="+mn-ea"/>
              </a:rPr>
              <a:t>二、非</a:t>
            </a:r>
            <a:r>
              <a:rPr lang="zh-CN" altLang="en-US" sz="2800" b="1" noProof="1" smtClean="0">
                <a:solidFill>
                  <a:srgbClr val="FF0000"/>
                </a:solidFill>
                <a:latin typeface="方正粗黑宋简体" pitchFamily="2" charset="-122"/>
                <a:ea typeface="方正粗黑宋简体" pitchFamily="2" charset="-122"/>
                <a:sym typeface="+mn-ea"/>
              </a:rPr>
              <a:t>洲独</a:t>
            </a:r>
            <a:r>
              <a:rPr lang="zh-CN" altLang="en-US" sz="2800" b="1" noProof="1">
                <a:solidFill>
                  <a:srgbClr val="FF0000"/>
                </a:solidFill>
                <a:latin typeface="方正粗黑宋简体" pitchFamily="2" charset="-122"/>
                <a:ea typeface="方正粗黑宋简体" pitchFamily="2" charset="-122"/>
                <a:sym typeface="+mn-ea"/>
              </a:rPr>
              <a:t>立意识的觉醒</a:t>
            </a:r>
          </a:p>
        </p:txBody>
      </p:sp>
      <p:sp>
        <p:nvSpPr>
          <p:cNvPr id="5" name="矩形 4"/>
          <p:cNvSpPr/>
          <p:nvPr/>
        </p:nvSpPr>
        <p:spPr>
          <a:xfrm>
            <a:off x="685800" y="1371600"/>
            <a:ext cx="8077200" cy="3785652"/>
          </a:xfrm>
          <a:prstGeom prst="rect">
            <a:avLst/>
          </a:prstGeom>
        </p:spPr>
        <p:txBody>
          <a:bodyPr wrap="square">
            <a:spAutoFit/>
          </a:bodyPr>
          <a:lstStyle/>
          <a:p>
            <a:pPr fontAlgn="auto"/>
            <a:r>
              <a:rPr lang="en-US" altLang="zh-CN" sz="2400" b="1" noProof="1" smtClean="0">
                <a:solidFill>
                  <a:srgbClr val="FF0000"/>
                </a:solidFill>
                <a:latin typeface="黑体" pitchFamily="49" charset="-122"/>
                <a:ea typeface="黑体" pitchFamily="49" charset="-122"/>
              </a:rPr>
              <a:t>1.</a:t>
            </a:r>
            <a:r>
              <a:rPr lang="zh-CN" altLang="en-US" sz="2400" b="1" noProof="1" smtClean="0">
                <a:solidFill>
                  <a:srgbClr val="FF0000"/>
                </a:solidFill>
                <a:latin typeface="黑体" pitchFamily="49" charset="-122"/>
                <a:ea typeface="黑体" pitchFamily="49" charset="-122"/>
              </a:rPr>
              <a:t>埃及人民的抗英斗争</a:t>
            </a:r>
            <a:endParaRPr lang="en-US" altLang="zh-CN" sz="2400" b="1" noProof="1" smtClean="0">
              <a:solidFill>
                <a:srgbClr val="FF0000"/>
              </a:solidFill>
              <a:latin typeface="黑体" pitchFamily="49" charset="-122"/>
              <a:ea typeface="黑体" pitchFamily="49" charset="-122"/>
            </a:endParaRPr>
          </a:p>
          <a:p>
            <a:pPr fontAlgn="auto"/>
            <a:r>
              <a:rPr lang="zh-CN" altLang="en-US" sz="2400" b="1" noProof="1" smtClean="0">
                <a:latin typeface="黑体" pitchFamily="49" charset="-122"/>
                <a:ea typeface="黑体" pitchFamily="49" charset="-122"/>
              </a:rPr>
              <a:t> （</a:t>
            </a:r>
            <a:r>
              <a:rPr lang="en-US" altLang="zh-CN" sz="2400" b="1" noProof="1" smtClean="0">
                <a:latin typeface="黑体" pitchFamily="49" charset="-122"/>
                <a:ea typeface="黑体" pitchFamily="49" charset="-122"/>
              </a:rPr>
              <a:t>1</a:t>
            </a:r>
            <a:r>
              <a:rPr lang="zh-CN" altLang="en-US" sz="2400" b="1" noProof="1" smtClean="0">
                <a:latin typeface="黑体" pitchFamily="49" charset="-122"/>
                <a:ea typeface="黑体" pitchFamily="49" charset="-122"/>
              </a:rPr>
              <a:t>）方式：</a:t>
            </a:r>
            <a:r>
              <a:rPr lang="zh-CN" altLang="en-US" sz="2400" b="1" noProof="1" smtClean="0">
                <a:solidFill>
                  <a:schemeClr val="accent5">
                    <a:lumMod val="75000"/>
                  </a:schemeClr>
                </a:solidFill>
                <a:latin typeface="黑体" pitchFamily="49" charset="-122"/>
                <a:ea typeface="黑体" pitchFamily="49" charset="-122"/>
              </a:rPr>
              <a:t>华夫脱党</a:t>
            </a:r>
            <a:r>
              <a:rPr lang="zh-CN" altLang="en-US" sz="2400" b="1" noProof="1" smtClean="0">
                <a:latin typeface="黑体" pitchFamily="49" charset="-122"/>
                <a:ea typeface="黑体" pitchFamily="49" charset="-122"/>
              </a:rPr>
              <a:t>，游行、示威、罢工、罢课、罢市，以及进行街垒战等。</a:t>
            </a:r>
            <a:endParaRPr lang="en-US" altLang="zh-CN" sz="2400" b="1" noProof="1" smtClean="0">
              <a:latin typeface="黑体" pitchFamily="49" charset="-122"/>
              <a:ea typeface="黑体" pitchFamily="49" charset="-122"/>
            </a:endParaRPr>
          </a:p>
          <a:p>
            <a:pPr fontAlgn="auto"/>
            <a:r>
              <a:rPr lang="zh-CN" altLang="en-US" sz="2400" b="1" noProof="1" smtClean="0">
                <a:latin typeface="黑体" pitchFamily="49" charset="-122"/>
                <a:ea typeface="黑体" pitchFamily="49" charset="-122"/>
              </a:rPr>
              <a:t> （</a:t>
            </a:r>
            <a:r>
              <a:rPr lang="en-US" altLang="zh-CN" sz="2400" b="1" noProof="1" smtClean="0">
                <a:latin typeface="黑体" pitchFamily="49" charset="-122"/>
                <a:ea typeface="黑体" pitchFamily="49" charset="-122"/>
              </a:rPr>
              <a:t>2</a:t>
            </a:r>
            <a:r>
              <a:rPr lang="zh-CN" altLang="en-US" sz="2400" b="1" noProof="1" smtClean="0">
                <a:latin typeface="黑体" pitchFamily="49" charset="-122"/>
                <a:ea typeface="黑体" pitchFamily="49" charset="-122"/>
              </a:rPr>
              <a:t>）结果：</a:t>
            </a:r>
            <a:r>
              <a:rPr lang="zh-CN" altLang="en-US" sz="2400" b="1" noProof="1" smtClean="0">
                <a:latin typeface="黑体" pitchFamily="49" charset="-122"/>
                <a:ea typeface="黑体" pitchFamily="49" charset="-122"/>
                <a:sym typeface="+mn-ea"/>
              </a:rPr>
              <a:t>承认埃及为独立主权国家；</a:t>
            </a:r>
            <a:r>
              <a:rPr lang="zh-CN" altLang="en-US" sz="2400" b="1" noProof="1" smtClean="0">
                <a:latin typeface="黑体" pitchFamily="49" charset="-122"/>
                <a:ea typeface="黑体" pitchFamily="49" charset="-122"/>
              </a:rPr>
              <a:t>英国保留在埃及驻军、控制苏伊士运河、领事裁判权等特权。</a:t>
            </a:r>
            <a:endParaRPr lang="en-US" altLang="zh-CN" sz="2400" b="1" noProof="1" smtClean="0">
              <a:latin typeface="黑体" pitchFamily="49" charset="-122"/>
              <a:ea typeface="黑体" pitchFamily="49" charset="-122"/>
            </a:endParaRPr>
          </a:p>
          <a:p>
            <a:pPr fontAlgn="auto"/>
            <a:r>
              <a:rPr lang="en-US" altLang="zh-CN" sz="2400" b="1" noProof="1" smtClean="0">
                <a:solidFill>
                  <a:srgbClr val="FF0000"/>
                </a:solidFill>
                <a:latin typeface="黑体" pitchFamily="49" charset="-122"/>
                <a:ea typeface="黑体" pitchFamily="49" charset="-122"/>
              </a:rPr>
              <a:t>2.</a:t>
            </a:r>
            <a:r>
              <a:rPr lang="zh-CN" altLang="en-US" sz="2400" b="1" noProof="1" smtClean="0">
                <a:solidFill>
                  <a:srgbClr val="FF0000"/>
                </a:solidFill>
                <a:latin typeface="黑体" pitchFamily="49" charset="-122"/>
                <a:ea typeface="黑体" pitchFamily="49" charset="-122"/>
              </a:rPr>
              <a:t>摩洛哥</a:t>
            </a:r>
            <a:endParaRPr lang="en-US" altLang="zh-CN" sz="2400" b="1" noProof="1" smtClean="0">
              <a:solidFill>
                <a:srgbClr val="FF0000"/>
              </a:solidFill>
              <a:latin typeface="黑体" pitchFamily="49" charset="-122"/>
              <a:ea typeface="黑体" pitchFamily="49" charset="-122"/>
            </a:endParaRPr>
          </a:p>
          <a:p>
            <a:pPr fontAlgn="auto"/>
            <a:r>
              <a:rPr lang="en-US" altLang="zh-CN" sz="2400" b="1" noProof="1" smtClean="0">
                <a:solidFill>
                  <a:srgbClr val="FF0000"/>
                </a:solidFill>
                <a:latin typeface="黑体" pitchFamily="49" charset="-122"/>
                <a:ea typeface="黑体" pitchFamily="49" charset="-122"/>
              </a:rPr>
              <a:t>3.</a:t>
            </a:r>
            <a:r>
              <a:rPr lang="zh-CN" altLang="en-US" sz="2400" b="1" noProof="1" smtClean="0">
                <a:solidFill>
                  <a:srgbClr val="FF0000"/>
                </a:solidFill>
                <a:latin typeface="黑体" pitchFamily="49" charset="-122"/>
                <a:ea typeface="黑体" pitchFamily="49" charset="-122"/>
              </a:rPr>
              <a:t>埃塞俄比亚抗击意大利的斗争</a:t>
            </a:r>
            <a:endParaRPr lang="en-US" altLang="zh-CN" sz="2400" b="1" noProof="1" smtClean="0">
              <a:solidFill>
                <a:srgbClr val="FF0000"/>
              </a:solidFill>
              <a:latin typeface="黑体" pitchFamily="49" charset="-122"/>
              <a:ea typeface="黑体" pitchFamily="49" charset="-122"/>
            </a:endParaRPr>
          </a:p>
          <a:p>
            <a:pPr fontAlgn="auto"/>
            <a:r>
              <a:rPr lang="en-US" altLang="zh-CN" sz="2400" b="1" noProof="1" smtClean="0">
                <a:latin typeface="黑体" pitchFamily="49" charset="-122"/>
                <a:ea typeface="黑体" pitchFamily="49" charset="-122"/>
              </a:rPr>
              <a:t> </a:t>
            </a:r>
            <a:r>
              <a:rPr lang="zh-CN" altLang="en-US" sz="2400" b="1" noProof="1" smtClean="0">
                <a:latin typeface="黑体" pitchFamily="49" charset="-122"/>
                <a:ea typeface="黑体" pitchFamily="49" charset="-122"/>
              </a:rPr>
              <a:t>（</a:t>
            </a:r>
            <a:r>
              <a:rPr lang="en-US" altLang="zh-CN" sz="2400" b="1" noProof="1" smtClean="0">
                <a:latin typeface="黑体" pitchFamily="49" charset="-122"/>
                <a:ea typeface="黑体" pitchFamily="49" charset="-122"/>
              </a:rPr>
              <a:t>1</a:t>
            </a:r>
            <a:r>
              <a:rPr lang="zh-CN" altLang="en-US" sz="2400" b="1" noProof="1" smtClean="0">
                <a:latin typeface="黑体" pitchFamily="49" charset="-122"/>
                <a:ea typeface="黑体" pitchFamily="49" charset="-122"/>
              </a:rPr>
              <a:t>）</a:t>
            </a:r>
            <a:r>
              <a:rPr lang="en-US" altLang="zh-CN" sz="2400" b="1" noProof="1" smtClean="0">
                <a:latin typeface="黑体" pitchFamily="49" charset="-122"/>
                <a:ea typeface="黑体" pitchFamily="49" charset="-122"/>
              </a:rPr>
              <a:t>1935</a:t>
            </a:r>
            <a:r>
              <a:rPr lang="zh-CN" altLang="en-US" sz="2400" b="1" noProof="1" smtClean="0">
                <a:latin typeface="黑体" pitchFamily="49" charset="-122"/>
                <a:ea typeface="黑体" pitchFamily="49" charset="-122"/>
              </a:rPr>
              <a:t>年意大利法西斯侵略埃塞俄比亚</a:t>
            </a:r>
          </a:p>
          <a:p>
            <a:pPr fontAlgn="auto"/>
            <a:r>
              <a:rPr lang="zh-CN" altLang="en-US" sz="2400" b="1" noProof="1" smtClean="0">
                <a:latin typeface="黑体" pitchFamily="49" charset="-122"/>
                <a:ea typeface="黑体" pitchFamily="49" charset="-122"/>
              </a:rPr>
              <a:t> （</a:t>
            </a:r>
            <a:r>
              <a:rPr lang="en-US" altLang="zh-CN" sz="2400" b="1" noProof="1" smtClean="0">
                <a:latin typeface="黑体" pitchFamily="49" charset="-122"/>
                <a:ea typeface="黑体" pitchFamily="49" charset="-122"/>
              </a:rPr>
              <a:t>2</a:t>
            </a:r>
            <a:r>
              <a:rPr lang="zh-CN" altLang="en-US" sz="2400" b="1" noProof="1" smtClean="0">
                <a:latin typeface="黑体" pitchFamily="49" charset="-122"/>
                <a:ea typeface="黑体" pitchFamily="49" charset="-122"/>
              </a:rPr>
              <a:t>）结果：击败了意大利侵略军，</a:t>
            </a:r>
            <a:r>
              <a:rPr lang="en-US" altLang="zh-CN" sz="2400" b="1" noProof="1" smtClean="0">
                <a:latin typeface="黑体" pitchFamily="49" charset="-122"/>
                <a:ea typeface="黑体" pitchFamily="49" charset="-122"/>
              </a:rPr>
              <a:t>1941</a:t>
            </a:r>
            <a:r>
              <a:rPr lang="zh-CN" altLang="en-US" sz="2400" b="1" noProof="1" smtClean="0">
                <a:latin typeface="黑体" pitchFamily="49" charset="-122"/>
                <a:ea typeface="黑体" pitchFamily="49" charset="-122"/>
              </a:rPr>
              <a:t>年恢复国家独立。</a:t>
            </a:r>
            <a:endParaRPr lang="en-US" altLang="zh-CN" sz="2400" b="1" noProof="1" smtClean="0">
              <a:latin typeface="黑体" pitchFamily="49" charset="-122"/>
              <a:ea typeface="黑体" pitchFamily="49" charset="-122"/>
            </a:endParaRPr>
          </a:p>
          <a:p>
            <a:pPr fontAlgn="auto"/>
            <a:endParaRPr lang="zh-CN" altLang="en-US" sz="2400" b="1" noProof="1"/>
          </a:p>
        </p:txBody>
      </p:sp>
      <p:sp>
        <p:nvSpPr>
          <p:cNvPr id="6" name="文本框 5"/>
          <p:cNvSpPr txBox="1">
            <a:spLocks noChangeArrowheads="1"/>
          </p:cNvSpPr>
          <p:nvPr/>
        </p:nvSpPr>
        <p:spPr bwMode="auto">
          <a:xfrm>
            <a:off x="762000" y="5257800"/>
            <a:ext cx="7867650" cy="461963"/>
          </a:xfrm>
          <a:prstGeom prst="rect">
            <a:avLst/>
          </a:prstGeom>
          <a:solidFill>
            <a:srgbClr val="FFFF00"/>
          </a:solidFill>
          <a:ln w="9525">
            <a:noFill/>
            <a:miter lim="800000"/>
          </a:ln>
        </p:spPr>
        <p:txBody>
          <a:bodyPr>
            <a:spAutoFit/>
          </a:bodyPr>
          <a:lstStyle/>
          <a:p>
            <a:r>
              <a:rPr lang="zh-CN" altLang="en-US" sz="2400" b="1">
                <a:latin typeface="微软雅黑" pitchFamily="34" charset="-122"/>
                <a:ea typeface="微软雅黑" pitchFamily="34" charset="-122"/>
              </a:rPr>
              <a:t>  埃塞俄比亚的抗意斗争成为世界反法西斯战争的一部分</a:t>
            </a:r>
          </a:p>
        </p:txBody>
      </p:sp>
      <p:sp>
        <p:nvSpPr>
          <p:cNvPr id="7" name="左弧形箭头 6"/>
          <p:cNvSpPr/>
          <p:nvPr/>
        </p:nvSpPr>
        <p:spPr>
          <a:xfrm>
            <a:off x="609600" y="4114800"/>
            <a:ext cx="304800" cy="914400"/>
          </a:xfrm>
          <a:prstGeom prst="curv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1"/>
          <p:cNvSpPr txBox="1"/>
          <p:nvPr/>
        </p:nvSpPr>
        <p:spPr>
          <a:xfrm>
            <a:off x="533400" y="304800"/>
            <a:ext cx="5955476" cy="523218"/>
          </a:xfrm>
          <a:prstGeom prst="rect">
            <a:avLst/>
          </a:prstGeom>
          <a:noFill/>
        </p:spPr>
        <p:txBody>
          <a:bodyPr wrap="none">
            <a:spAutoFit/>
          </a:bodyPr>
          <a:lstStyle/>
          <a:p>
            <a:pPr fontAlgn="auto"/>
            <a:r>
              <a:rPr lang="zh-CN" altLang="en-US" sz="2800" b="1" noProof="1">
                <a:solidFill>
                  <a:srgbClr val="FF0000"/>
                </a:solidFill>
                <a:latin typeface="方正粗黑宋简体" pitchFamily="2" charset="-122"/>
                <a:ea typeface="方正粗黑宋简体" pitchFamily="2" charset="-122"/>
                <a:sym typeface="+mn-ea"/>
              </a:rPr>
              <a:t>三、拉丁美洲的民族民主革命与改革</a:t>
            </a:r>
          </a:p>
        </p:txBody>
      </p:sp>
      <p:sp>
        <p:nvSpPr>
          <p:cNvPr id="5" name="文本框 6"/>
          <p:cNvSpPr txBox="1">
            <a:spLocks noChangeArrowheads="1"/>
          </p:cNvSpPr>
          <p:nvPr/>
        </p:nvSpPr>
        <p:spPr bwMode="auto">
          <a:xfrm>
            <a:off x="457200" y="1219200"/>
            <a:ext cx="8261350" cy="2862322"/>
          </a:xfrm>
          <a:prstGeom prst="rect">
            <a:avLst/>
          </a:prstGeom>
          <a:noFill/>
          <a:ln w="9525">
            <a:noFill/>
            <a:miter lim="800000"/>
          </a:ln>
        </p:spPr>
        <p:txBody>
          <a:bodyPr>
            <a:spAutoFit/>
          </a:bodyPr>
          <a:lstStyle/>
          <a:p>
            <a:pPr>
              <a:lnSpc>
                <a:spcPct val="150000"/>
              </a:lnSpc>
            </a:pPr>
            <a:r>
              <a:rPr lang="en-US" altLang="zh-CN" sz="2400" b="1">
                <a:latin typeface="黑体" pitchFamily="49" charset="-122"/>
                <a:ea typeface="黑体" pitchFamily="49" charset="-122"/>
              </a:rPr>
              <a:t>1.</a:t>
            </a:r>
            <a:r>
              <a:rPr lang="zh-CN" altLang="en-US" sz="2400" b="1">
                <a:latin typeface="黑体" pitchFamily="49" charset="-122"/>
                <a:ea typeface="黑体" pitchFamily="49" charset="-122"/>
              </a:rPr>
              <a:t>阿根廷：在共产党领导下，举行了反对外国资本的罢</a:t>
            </a:r>
            <a:r>
              <a:rPr lang="zh-CN" altLang="en-US" sz="2400" b="1" smtClean="0">
                <a:latin typeface="黑体" pitchFamily="49" charset="-122"/>
                <a:ea typeface="黑体" pitchFamily="49" charset="-122"/>
              </a:rPr>
              <a:t>工。</a:t>
            </a:r>
            <a:endParaRPr lang="en-US" altLang="zh-CN" sz="2400" b="1">
              <a:latin typeface="黑体" pitchFamily="49" charset="-122"/>
              <a:ea typeface="黑体" pitchFamily="49" charset="-122"/>
            </a:endParaRPr>
          </a:p>
          <a:p>
            <a:pPr>
              <a:lnSpc>
                <a:spcPct val="150000"/>
              </a:lnSpc>
            </a:pPr>
            <a:r>
              <a:rPr lang="en-US" altLang="zh-CN" sz="2400" b="1">
                <a:latin typeface="黑体" pitchFamily="49" charset="-122"/>
                <a:ea typeface="黑体" pitchFamily="49" charset="-122"/>
              </a:rPr>
              <a:t>2.</a:t>
            </a:r>
            <a:r>
              <a:rPr lang="zh-CN" altLang="en-US" sz="2400" b="1">
                <a:latin typeface="黑体" pitchFamily="49" charset="-122"/>
                <a:ea typeface="黑体" pitchFamily="49" charset="-122"/>
              </a:rPr>
              <a:t>智利：左派力</a:t>
            </a:r>
            <a:r>
              <a:rPr lang="zh-CN" altLang="en-US" sz="2400" b="1" smtClean="0">
                <a:latin typeface="黑体" pitchFamily="49" charset="-122"/>
                <a:ea typeface="黑体" pitchFamily="49" charset="-122"/>
              </a:rPr>
              <a:t>量成</a:t>
            </a:r>
            <a:r>
              <a:rPr lang="zh-CN" altLang="en-US" sz="2400" b="1">
                <a:latin typeface="黑体" pitchFamily="49" charset="-122"/>
                <a:ea typeface="黑体" pitchFamily="49" charset="-122"/>
              </a:rPr>
              <a:t>立民族阵线联合政府，防止法西斯势力上台。</a:t>
            </a:r>
            <a:endParaRPr lang="en-US" altLang="zh-CN" sz="2400" b="1">
              <a:latin typeface="黑体" pitchFamily="49" charset="-122"/>
              <a:ea typeface="黑体" pitchFamily="49" charset="-122"/>
            </a:endParaRPr>
          </a:p>
          <a:p>
            <a:pPr>
              <a:lnSpc>
                <a:spcPct val="150000"/>
              </a:lnSpc>
            </a:pPr>
            <a:r>
              <a:rPr lang="en-US" altLang="zh-CN" sz="2400" b="1">
                <a:latin typeface="黑体" pitchFamily="49" charset="-122"/>
                <a:ea typeface="黑体" pitchFamily="49" charset="-122"/>
              </a:rPr>
              <a:t>3.</a:t>
            </a:r>
            <a:r>
              <a:rPr lang="zh-CN" altLang="en-US" sz="2400" b="1">
                <a:latin typeface="黑体" pitchFamily="49" charset="-122"/>
                <a:ea typeface="黑体" pitchFamily="49" charset="-122"/>
              </a:rPr>
              <a:t>尼加拉瓜：</a:t>
            </a:r>
            <a:r>
              <a:rPr lang="zh-CN" altLang="en-US" sz="2400" b="1">
                <a:solidFill>
                  <a:srgbClr val="FF0000"/>
                </a:solidFill>
                <a:latin typeface="黑体" pitchFamily="49" charset="-122"/>
                <a:ea typeface="黑体" pitchFamily="49" charset="-122"/>
              </a:rPr>
              <a:t>桑地</a:t>
            </a:r>
            <a:r>
              <a:rPr lang="zh-CN" altLang="en-US" sz="2400" b="1" smtClean="0">
                <a:solidFill>
                  <a:srgbClr val="FF0000"/>
                </a:solidFill>
                <a:latin typeface="黑体" pitchFamily="49" charset="-122"/>
                <a:ea typeface="黑体" pitchFamily="49" charset="-122"/>
              </a:rPr>
              <a:t>诺</a:t>
            </a:r>
            <a:r>
              <a:rPr lang="zh-CN" altLang="en-US" sz="2400" b="1" smtClean="0">
                <a:latin typeface="黑体" pitchFamily="49" charset="-122"/>
                <a:ea typeface="黑体" pitchFamily="49" charset="-122"/>
              </a:rPr>
              <a:t>领导的</a:t>
            </a:r>
            <a:r>
              <a:rPr lang="zh-CN" altLang="en-US" sz="2400" b="1">
                <a:latin typeface="黑体" pitchFamily="49" charset="-122"/>
                <a:ea typeface="黑体" pitchFamily="49" charset="-122"/>
              </a:rPr>
              <a:t>抗美斗</a:t>
            </a:r>
            <a:r>
              <a:rPr lang="zh-CN" altLang="en-US" sz="2400" b="1" smtClean="0">
                <a:latin typeface="黑体" pitchFamily="49" charset="-122"/>
                <a:ea typeface="黑体" pitchFamily="49" charset="-122"/>
              </a:rPr>
              <a:t>争  </a:t>
            </a:r>
            <a:r>
              <a:rPr lang="en-US" altLang="zh-CN" sz="2400" b="1" smtClean="0">
                <a:latin typeface="黑体" pitchFamily="49" charset="-122"/>
                <a:ea typeface="黑体" pitchFamily="49" charset="-122"/>
              </a:rPr>
              <a:t>1926</a:t>
            </a:r>
            <a:r>
              <a:rPr lang="zh-CN" altLang="en-US" sz="2400" b="1" smtClean="0">
                <a:latin typeface="黑体" pitchFamily="49" charset="-122"/>
                <a:ea typeface="黑体" pitchFamily="49" charset="-122"/>
              </a:rPr>
              <a:t>年</a:t>
            </a:r>
            <a:endParaRPr lang="en-US" altLang="zh-CN" sz="2400" b="1" smtClean="0">
              <a:latin typeface="黑体" pitchFamily="49" charset="-122"/>
              <a:ea typeface="黑体" pitchFamily="49" charset="-122"/>
            </a:endParaRPr>
          </a:p>
          <a:p>
            <a:pPr>
              <a:lnSpc>
                <a:spcPct val="150000"/>
              </a:lnSpc>
            </a:pPr>
            <a:r>
              <a:rPr lang="en-US" altLang="zh-CN" sz="2400" b="1" smtClean="0">
                <a:latin typeface="黑体" pitchFamily="49" charset="-122"/>
                <a:ea typeface="黑体" pitchFamily="49" charset="-122"/>
              </a:rPr>
              <a:t>4</a:t>
            </a:r>
            <a:r>
              <a:rPr lang="en-US" altLang="zh-CN" sz="2400" b="1">
                <a:latin typeface="黑体" pitchFamily="49" charset="-122"/>
                <a:ea typeface="黑体" pitchFamily="49" charset="-122"/>
              </a:rPr>
              <a:t>.</a:t>
            </a:r>
            <a:r>
              <a:rPr lang="zh-CN" altLang="en-US" sz="2400" b="1">
                <a:latin typeface="黑体" pitchFamily="49" charset="-122"/>
                <a:ea typeface="黑体" pitchFamily="49" charset="-122"/>
              </a:rPr>
              <a:t>墨西哥：</a:t>
            </a:r>
            <a:r>
              <a:rPr lang="zh-CN" altLang="en-US" sz="2400" b="1">
                <a:latin typeface="黑体" pitchFamily="49" charset="-122"/>
                <a:ea typeface="黑体" pitchFamily="49" charset="-122"/>
                <a:hlinkClick r:id="rId2" action="ppaction://hlinksldjump"/>
              </a:rPr>
              <a:t>卡德纳斯改革</a:t>
            </a:r>
            <a:endParaRPr lang="zh-CN" altLang="en-US" sz="2400" b="1">
              <a:latin typeface="黑体" pitchFamily="49" charset="-122"/>
              <a:ea typeface="黑体" pitchFamily="49" charset="-122"/>
            </a:endParaRPr>
          </a:p>
        </p:txBody>
      </p:sp>
      <p:pic>
        <p:nvPicPr>
          <p:cNvPr id="26626" name="Picture 2" descr="https://pic.baike.soso.com/ugc/baikepic2/21247/20170613173906-265499430.jpg/0"/>
          <p:cNvPicPr>
            <a:picLocks noChangeAspect="1" noChangeArrowheads="1"/>
          </p:cNvPicPr>
          <p:nvPr/>
        </p:nvPicPr>
        <p:blipFill>
          <a:blip r:embed="rId3"/>
          <a:stretch>
            <a:fillRect/>
          </a:stretch>
        </p:blipFill>
        <p:spPr bwMode="auto">
          <a:xfrm>
            <a:off x="1295400" y="4191000"/>
            <a:ext cx="2209800" cy="2438400"/>
          </a:xfrm>
          <a:prstGeom prst="rect">
            <a:avLst/>
          </a:prstGeom>
          <a:noFill/>
        </p:spPr>
      </p:pic>
      <p:pic>
        <p:nvPicPr>
          <p:cNvPr id="26628" name="Picture 4" descr="https://img.ifeng.com/res/200611/1116_14079.jpg"/>
          <p:cNvPicPr>
            <a:picLocks noChangeAspect="1" noChangeArrowheads="1"/>
          </p:cNvPicPr>
          <p:nvPr/>
        </p:nvPicPr>
        <p:blipFill>
          <a:blip r:embed="rId4"/>
          <a:stretch>
            <a:fillRect/>
          </a:stretch>
        </p:blipFill>
        <p:spPr bwMode="auto">
          <a:xfrm>
            <a:off x="5638800" y="3505200"/>
            <a:ext cx="2628900" cy="3352800"/>
          </a:xfrm>
          <a:prstGeom prst="rect">
            <a:avLst/>
          </a:prstGeom>
          <a:noFill/>
        </p:spPr>
      </p:pic>
      <p:sp>
        <p:nvSpPr>
          <p:cNvPr id="8" name="TextBox 7"/>
          <p:cNvSpPr txBox="1"/>
          <p:nvPr/>
        </p:nvSpPr>
        <p:spPr>
          <a:xfrm>
            <a:off x="609600" y="838200"/>
            <a:ext cx="1981200" cy="461665"/>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itchFamily="49" charset="-122"/>
              </a:rPr>
              <a:t>（一）概况</a:t>
            </a:r>
            <a:endParaRPr lang="zh-CN" altLang="en-US" sz="2400" b="1">
              <a:solidFill>
                <a:srgbClr val="FF0000"/>
              </a:solidFill>
              <a:latin typeface="黑体" pitchFamily="49" charset="-122"/>
              <a:ea typeface="黑体" pitchFamily="49" charset="-122"/>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1"/>
          <p:cNvSpPr>
            <a:spLocks noGrp="1"/>
          </p:cNvSpPr>
          <p:nvPr>
            <p:ph type="title"/>
          </p:nvPr>
        </p:nvSpPr>
        <p:spPr>
          <a:xfrm>
            <a:off x="914400" y="228600"/>
            <a:ext cx="6016850" cy="656820"/>
          </a:xfrm>
        </p:spPr>
        <p:txBody>
          <a:bodyPr>
            <a:normAutofit/>
          </a:bodyPr>
          <a:lstStyle/>
          <a:p>
            <a:pPr fontAlgn="auto"/>
            <a:r>
              <a:rPr lang="zh-CN" altLang="en-US" sz="2800" noProof="1">
                <a:ln w="22225">
                  <a:solidFill>
                    <a:schemeClr val="accent2"/>
                  </a:solidFill>
                  <a:prstDash val="solid"/>
                </a:ln>
              </a:rPr>
              <a:t>  墨西哥：卡德纳斯改革</a:t>
            </a:r>
          </a:p>
        </p:txBody>
      </p:sp>
      <p:sp>
        <p:nvSpPr>
          <p:cNvPr id="7" name="矩形 6"/>
          <p:cNvSpPr/>
          <p:nvPr/>
        </p:nvSpPr>
        <p:spPr>
          <a:xfrm>
            <a:off x="762000" y="914400"/>
            <a:ext cx="7421562" cy="1938992"/>
          </a:xfrm>
          <a:prstGeom prst="rect">
            <a:avLst/>
          </a:prstGeom>
          <a:ln w="19050">
            <a:solidFill>
              <a:schemeClr val="accent6">
                <a:lumMod val="50000"/>
              </a:schemeClr>
            </a:solidFill>
          </a:ln>
        </p:spPr>
        <p:txBody>
          <a:bodyPr>
            <a:spAutoFit/>
          </a:bodyPr>
          <a:lstStyle/>
          <a:p>
            <a:pPr indent="457200" fontAlgn="auto"/>
            <a:r>
              <a:rPr lang="zh-CN" altLang="en-US" sz="2400" b="1" noProof="1" smtClean="0">
                <a:latin typeface="黑体" pitchFamily="49" charset="-122"/>
                <a:ea typeface="黑体" pitchFamily="49" charset="-122"/>
              </a:rPr>
              <a:t>材料一  卡</a:t>
            </a:r>
            <a:r>
              <a:rPr lang="zh-CN" altLang="en-US" sz="2400" b="1" noProof="1">
                <a:latin typeface="黑体" pitchFamily="49" charset="-122"/>
                <a:ea typeface="黑体" pitchFamily="49" charset="-122"/>
              </a:rPr>
              <a:t>德纳斯把执政的国民革命党改组为墨西哥革命党</a:t>
            </a:r>
            <a:r>
              <a:rPr lang="zh-CN" altLang="en-US" sz="2400" b="1" noProof="1" smtClean="0">
                <a:latin typeface="黑体" pitchFamily="49" charset="-122"/>
                <a:ea typeface="黑体" pitchFamily="49" charset="-122"/>
              </a:rPr>
              <a:t>，把</a:t>
            </a:r>
            <a:r>
              <a:rPr lang="zh-CN" altLang="en-US" sz="2400" b="1" noProof="1">
                <a:latin typeface="黑体" pitchFamily="49" charset="-122"/>
                <a:ea typeface="黑体" pitchFamily="49" charset="-122"/>
              </a:rPr>
              <a:t>由军人控制的资产阶级政党变成了一个由工人、农民、军人和市民联合组成的统一战</a:t>
            </a:r>
            <a:r>
              <a:rPr lang="zh-CN" altLang="en-US" sz="2400" b="1" noProof="1" smtClean="0">
                <a:latin typeface="黑体" pitchFamily="49" charset="-122"/>
                <a:ea typeface="黑体" pitchFamily="49" charset="-122"/>
              </a:rPr>
              <a:t>线</a:t>
            </a:r>
            <a:r>
              <a:rPr lang="en-US" altLang="zh-CN" sz="2400" b="1" noProof="1" smtClean="0">
                <a:latin typeface="黑体" pitchFamily="49" charset="-122"/>
                <a:ea typeface="黑体" pitchFamily="49" charset="-122"/>
              </a:rPr>
              <a:t>……</a:t>
            </a:r>
            <a:r>
              <a:rPr lang="zh-CN" altLang="en-US" sz="2400" b="1" noProof="1" smtClean="0">
                <a:latin typeface="黑体" pitchFamily="49" charset="-122"/>
                <a:ea typeface="黑体" pitchFamily="49" charset="-122"/>
              </a:rPr>
              <a:t>以</a:t>
            </a:r>
            <a:r>
              <a:rPr lang="zh-CN" altLang="en-US" sz="2400" b="1" noProof="1">
                <a:latin typeface="黑体" pitchFamily="49" charset="-122"/>
                <a:ea typeface="黑体" pitchFamily="49" charset="-122"/>
              </a:rPr>
              <a:t>身作则</a:t>
            </a:r>
            <a:r>
              <a:rPr lang="en-US" altLang="zh-CN" sz="2400" b="1" noProof="1" smtClean="0">
                <a:latin typeface="黑体" pitchFamily="49" charset="-122"/>
                <a:ea typeface="黑体" pitchFamily="49" charset="-122"/>
              </a:rPr>
              <a:t>—</a:t>
            </a:r>
            <a:r>
              <a:rPr lang="zh-CN" altLang="en-US" sz="2400" b="1" noProof="1" smtClean="0">
                <a:latin typeface="黑体" pitchFamily="49" charset="-122"/>
                <a:ea typeface="黑体" pitchFamily="49" charset="-122"/>
              </a:rPr>
              <a:t>总</a:t>
            </a:r>
            <a:r>
              <a:rPr lang="zh-CN" altLang="en-US" sz="2400" b="1" noProof="1">
                <a:latin typeface="黑体" pitchFamily="49" charset="-122"/>
                <a:ea typeface="黑体" pitchFamily="49" charset="-122"/>
              </a:rPr>
              <a:t>统任期结束后绝不连选连任，从制度上确立了墨西哥的总统一任制度。</a:t>
            </a:r>
          </a:p>
        </p:txBody>
      </p:sp>
      <p:sp>
        <p:nvSpPr>
          <p:cNvPr id="8" name="矩形 7"/>
          <p:cNvSpPr/>
          <p:nvPr/>
        </p:nvSpPr>
        <p:spPr>
          <a:xfrm>
            <a:off x="914400" y="3886200"/>
            <a:ext cx="7421562" cy="1569660"/>
          </a:xfrm>
          <a:prstGeom prst="rect">
            <a:avLst/>
          </a:prstGeom>
          <a:ln w="19050">
            <a:solidFill>
              <a:schemeClr val="accent6">
                <a:lumMod val="50000"/>
              </a:schemeClr>
            </a:solidFill>
          </a:ln>
        </p:spPr>
        <p:txBody>
          <a:bodyPr>
            <a:spAutoFit/>
          </a:bodyPr>
          <a:lstStyle/>
          <a:p>
            <a:pPr indent="457200" fontAlgn="auto"/>
            <a:r>
              <a:rPr lang="zh-CN" altLang="en-US" sz="2400" b="1" noProof="1" smtClean="0">
                <a:latin typeface="黑体" pitchFamily="49" charset="-122"/>
                <a:ea typeface="黑体" pitchFamily="49" charset="-122"/>
              </a:rPr>
              <a:t>材料二  </a:t>
            </a:r>
            <a:r>
              <a:rPr lang="en-US" altLang="zh-CN" sz="2400" smtClean="0">
                <a:latin typeface="黑体" pitchFamily="49" charset="-122"/>
                <a:ea typeface="黑体" pitchFamily="49" charset="-122"/>
              </a:rPr>
              <a:t>1934</a:t>
            </a:r>
            <a:r>
              <a:rPr lang="zh-CN" altLang="en-US" sz="2400" smtClean="0">
                <a:latin typeface="黑体" pitchFamily="49" charset="-122"/>
                <a:ea typeface="黑体" pitchFamily="49" charset="-122"/>
              </a:rPr>
              <a:t>年</a:t>
            </a:r>
            <a:r>
              <a:rPr lang="en-US" altLang="zh-CN" sz="2400" smtClean="0">
                <a:latin typeface="黑体" pitchFamily="49" charset="-122"/>
                <a:ea typeface="黑体" pitchFamily="49" charset="-122"/>
              </a:rPr>
              <a:t>12</a:t>
            </a:r>
            <a:r>
              <a:rPr lang="zh-CN" altLang="en-US" sz="2400" smtClean="0">
                <a:latin typeface="黑体" pitchFamily="49" charset="-122"/>
                <a:ea typeface="黑体" pitchFamily="49" charset="-122"/>
              </a:rPr>
              <a:t>月开始在全国推行“社会主义教育”制度，扩大和普及教育</a:t>
            </a:r>
            <a:r>
              <a:rPr lang="en-US" altLang="zh-CN" sz="2400" smtClean="0">
                <a:latin typeface="黑体" pitchFamily="49" charset="-122"/>
                <a:ea typeface="黑体" pitchFamily="49" charset="-122"/>
              </a:rPr>
              <a:t>……</a:t>
            </a:r>
            <a:r>
              <a:rPr lang="zh-CN" altLang="en-US" sz="2400" b="1" noProof="1" smtClean="0">
                <a:latin typeface="黑体" pitchFamily="49" charset="-122"/>
                <a:ea typeface="黑体" pitchFamily="49" charset="-122"/>
              </a:rPr>
              <a:t>还</a:t>
            </a:r>
            <a:r>
              <a:rPr lang="zh-CN" altLang="en-US" sz="2400" b="1" noProof="1">
                <a:latin typeface="黑体" pitchFamily="49" charset="-122"/>
                <a:ea typeface="黑体" pitchFamily="49" charset="-122"/>
              </a:rPr>
              <a:t>创办了一批中等技术学校、高等学校、科研院所和图书馆，并成立了“全国高等教育、科学研究委员会”等机构</a:t>
            </a:r>
            <a:r>
              <a:rPr lang="zh-CN" altLang="en-US" sz="2400" noProof="1">
                <a:latin typeface="黑体" pitchFamily="49" charset="-122"/>
                <a:ea typeface="黑体" pitchFamily="49" charset="-122"/>
              </a:rPr>
              <a:t>。</a:t>
            </a:r>
          </a:p>
        </p:txBody>
      </p:sp>
      <p:sp>
        <p:nvSpPr>
          <p:cNvPr id="10" name="TextBox 9"/>
          <p:cNvSpPr txBox="1"/>
          <p:nvPr/>
        </p:nvSpPr>
        <p:spPr>
          <a:xfrm>
            <a:off x="609600" y="3124200"/>
            <a:ext cx="8001000" cy="461665"/>
          </a:xfrm>
          <a:prstGeom prst="rect">
            <a:avLst/>
          </a:prstGeom>
          <a:solidFill>
            <a:schemeClr val="accent3">
              <a:lumMod val="60000"/>
              <a:lumOff val="40000"/>
            </a:schemeClr>
          </a:solidFill>
        </p:spPr>
        <p:txBody>
          <a:bodyPr wrap="square" rtlCol="0">
            <a:spAutoFit/>
          </a:bodyPr>
          <a:lstStyle/>
          <a:p>
            <a:r>
              <a:rPr lang="zh-CN" altLang="en-US" sz="2400" b="1" smtClean="0">
                <a:solidFill>
                  <a:srgbClr val="FF0000"/>
                </a:solidFill>
                <a:latin typeface="方正兰亭超细黑简体" pitchFamily="2" charset="-122"/>
                <a:ea typeface="方正兰亭超细黑简体" pitchFamily="2" charset="-122"/>
              </a:rPr>
              <a:t>政治：遏制军人势力、确立总统一任制度，巩固民主政体；</a:t>
            </a:r>
            <a:endParaRPr lang="zh-CN" altLang="en-US" sz="2400" b="1">
              <a:solidFill>
                <a:srgbClr val="FF0000"/>
              </a:solidFill>
              <a:latin typeface="方正兰亭超细黑简体" pitchFamily="2" charset="-122"/>
              <a:ea typeface="方正兰亭超细黑简体" pitchFamily="2" charset="-122"/>
            </a:endParaRPr>
          </a:p>
        </p:txBody>
      </p:sp>
      <p:sp>
        <p:nvSpPr>
          <p:cNvPr id="11" name="TextBox 10"/>
          <p:cNvSpPr txBox="1"/>
          <p:nvPr/>
        </p:nvSpPr>
        <p:spPr>
          <a:xfrm>
            <a:off x="685800" y="5791200"/>
            <a:ext cx="8077200" cy="830997"/>
          </a:xfrm>
          <a:prstGeom prst="rect">
            <a:avLst/>
          </a:prstGeom>
          <a:solidFill>
            <a:schemeClr val="accent3">
              <a:lumMod val="60000"/>
              <a:lumOff val="40000"/>
            </a:schemeClr>
          </a:solidFill>
        </p:spPr>
        <p:txBody>
          <a:bodyPr wrap="square" rtlCol="0">
            <a:spAutoFit/>
          </a:bodyPr>
          <a:lstStyle/>
          <a:p>
            <a:r>
              <a:rPr lang="zh-CN" altLang="en-US" sz="2400" b="1" smtClean="0">
                <a:solidFill>
                  <a:srgbClr val="FF0000"/>
                </a:solidFill>
                <a:latin typeface="方正兰亭超细黑简体" pitchFamily="2" charset="-122"/>
                <a:ea typeface="方正兰亭超细黑简体" pitchFamily="2" charset="-122"/>
              </a:rPr>
              <a:t>教育：普及教育、发展职业教育和高等教育，提高国民素养。</a:t>
            </a:r>
            <a:endParaRPr lang="zh-CN" altLang="en-US" sz="2400" b="1">
              <a:solidFill>
                <a:srgbClr val="FF0000"/>
              </a:solidFill>
              <a:latin typeface="方正兰亭超细黑简体" pitchFamily="2" charset="-122"/>
              <a:ea typeface="方正兰亭超细黑简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609600" y="609600"/>
            <a:ext cx="7573962" cy="1198563"/>
          </a:xfrm>
          <a:prstGeom prst="rect">
            <a:avLst/>
          </a:prstGeom>
          <a:ln w="19050">
            <a:solidFill>
              <a:schemeClr val="accent6">
                <a:lumMod val="50000"/>
              </a:schemeClr>
            </a:solidFill>
          </a:ln>
        </p:spPr>
        <p:txBody>
          <a:bodyPr wrap="square">
            <a:spAutoFit/>
          </a:bodyPr>
          <a:lstStyle/>
          <a:p>
            <a:pPr indent="457200" fontAlgn="auto"/>
            <a:r>
              <a:rPr lang="zh-CN" altLang="en-US" sz="2400" b="1" noProof="1" smtClean="0">
                <a:latin typeface="黑体" pitchFamily="49" charset="-122"/>
                <a:ea typeface="黑体" pitchFamily="49" charset="-122"/>
              </a:rPr>
              <a:t>材料三  卡</a:t>
            </a:r>
            <a:r>
              <a:rPr lang="zh-CN" altLang="en-US" sz="2400" b="1" noProof="1">
                <a:latin typeface="黑体" pitchFamily="49" charset="-122"/>
                <a:ea typeface="黑体" pitchFamily="49" charset="-122"/>
              </a:rPr>
              <a:t>德纳斯上台后致力于破除大地产制，先后将</a:t>
            </a:r>
            <a:r>
              <a:rPr lang="en-US" altLang="zh-CN" sz="2400" b="1" noProof="1">
                <a:latin typeface="黑体" pitchFamily="49" charset="-122"/>
                <a:ea typeface="黑体" pitchFamily="49" charset="-122"/>
              </a:rPr>
              <a:t>2010</a:t>
            </a:r>
            <a:r>
              <a:rPr lang="zh-CN" altLang="en-US" sz="2400" b="1" noProof="1">
                <a:latin typeface="黑体" pitchFamily="49" charset="-122"/>
                <a:ea typeface="黑体" pitchFamily="49" charset="-122"/>
              </a:rPr>
              <a:t>余万公顷的土地无偿分配给无地和少地的农民，受益的农民人数多达</a:t>
            </a:r>
            <a:r>
              <a:rPr lang="en-US" altLang="zh-CN" sz="2400" b="1" noProof="1">
                <a:latin typeface="黑体" pitchFamily="49" charset="-122"/>
                <a:ea typeface="黑体" pitchFamily="49" charset="-122"/>
              </a:rPr>
              <a:t>100</a:t>
            </a:r>
            <a:r>
              <a:rPr lang="zh-CN" altLang="en-US" sz="2400" b="1" noProof="1">
                <a:latin typeface="黑体" pitchFamily="49" charset="-122"/>
                <a:ea typeface="黑体" pitchFamily="49" charset="-122"/>
              </a:rPr>
              <a:t>万人。</a:t>
            </a:r>
          </a:p>
        </p:txBody>
      </p:sp>
      <p:sp>
        <p:nvSpPr>
          <p:cNvPr id="9" name="TextBox 8"/>
          <p:cNvSpPr txBox="1"/>
          <p:nvPr/>
        </p:nvSpPr>
        <p:spPr>
          <a:xfrm>
            <a:off x="609600" y="2057400"/>
            <a:ext cx="8077200" cy="830997"/>
          </a:xfrm>
          <a:prstGeom prst="rect">
            <a:avLst/>
          </a:prstGeom>
          <a:solidFill>
            <a:schemeClr val="accent3">
              <a:lumMod val="40000"/>
              <a:lumOff val="60000"/>
            </a:schemeClr>
          </a:solidFill>
        </p:spPr>
        <p:txBody>
          <a:bodyPr wrap="square" rtlCol="0">
            <a:spAutoFit/>
          </a:bodyPr>
          <a:lstStyle/>
          <a:p>
            <a:r>
              <a:rPr lang="zh-CN" altLang="en-US" sz="2400" b="1" smtClean="0">
                <a:solidFill>
                  <a:srgbClr val="FF0000"/>
                </a:solidFill>
                <a:latin typeface="方正兰亭超细黑简体" pitchFamily="2" charset="-122"/>
                <a:ea typeface="方正兰亭超细黑简体" pitchFamily="2" charset="-122"/>
              </a:rPr>
              <a:t>经济：推行土地改革，打击大地产制度、改善了农民阶级生活状况，促进了经济发展；</a:t>
            </a:r>
            <a:endParaRPr lang="zh-CN" altLang="en-US" sz="2400" b="1">
              <a:solidFill>
                <a:srgbClr val="FF0000"/>
              </a:solidFill>
              <a:latin typeface="方正兰亭超细黑简体" pitchFamily="2" charset="-122"/>
              <a:ea typeface="方正兰亭超细黑简体" pitchFamily="2" charset="-122"/>
            </a:endParaRPr>
          </a:p>
        </p:txBody>
      </p:sp>
      <p:sp>
        <p:nvSpPr>
          <p:cNvPr id="10" name="矩形 9"/>
          <p:cNvSpPr/>
          <p:nvPr/>
        </p:nvSpPr>
        <p:spPr>
          <a:xfrm>
            <a:off x="609600" y="3276600"/>
            <a:ext cx="7848600" cy="1569660"/>
          </a:xfrm>
          <a:prstGeom prst="rect">
            <a:avLst/>
          </a:prstGeom>
          <a:ln w="19050">
            <a:solidFill>
              <a:schemeClr val="accent6">
                <a:lumMod val="50000"/>
              </a:schemeClr>
            </a:solidFill>
          </a:ln>
        </p:spPr>
        <p:txBody>
          <a:bodyPr wrap="square">
            <a:spAutoFit/>
          </a:bodyPr>
          <a:lstStyle/>
          <a:p>
            <a:pPr indent="457200"/>
            <a:r>
              <a:rPr lang="zh-CN" altLang="en-US" sz="2400" b="1" smtClean="0">
                <a:latin typeface="黑体" pitchFamily="49" charset="-122"/>
                <a:ea typeface="黑体" pitchFamily="49" charset="-122"/>
              </a:rPr>
              <a:t>材料四  </a:t>
            </a:r>
            <a:r>
              <a:rPr lang="en-US" altLang="zh-CN" sz="2400" b="1" smtClean="0">
                <a:latin typeface="黑体" pitchFamily="49" charset="-122"/>
                <a:ea typeface="黑体" pitchFamily="49" charset="-122"/>
              </a:rPr>
              <a:t>1937</a:t>
            </a:r>
            <a:r>
              <a:rPr lang="zh-CN" altLang="en-US" sz="2400" b="1" smtClean="0">
                <a:latin typeface="黑体" pitchFamily="49" charset="-122"/>
                <a:ea typeface="黑体" pitchFamily="49" charset="-122"/>
              </a:rPr>
              <a:t>年，把为外国垄断资本控制的铁路全部收归国有，</a:t>
            </a:r>
            <a:r>
              <a:rPr lang="en-US" altLang="zh-CN" sz="2400" b="1" smtClean="0">
                <a:latin typeface="黑体" pitchFamily="49" charset="-122"/>
                <a:ea typeface="黑体" pitchFamily="49" charset="-122"/>
              </a:rPr>
              <a:t>1938</a:t>
            </a:r>
            <a:r>
              <a:rPr lang="zh-CN" altLang="en-US" sz="2400" b="1" smtClean="0">
                <a:latin typeface="黑体" pitchFamily="49" charset="-122"/>
                <a:ea typeface="黑体" pitchFamily="49" charset="-122"/>
              </a:rPr>
              <a:t>年，宣布把属于英、美、荷的</a:t>
            </a:r>
            <a:r>
              <a:rPr lang="en-US" altLang="zh-CN" sz="2400" b="1" smtClean="0">
                <a:latin typeface="黑体" pitchFamily="49" charset="-122"/>
                <a:ea typeface="黑体" pitchFamily="49" charset="-122"/>
              </a:rPr>
              <a:t>17</a:t>
            </a:r>
            <a:r>
              <a:rPr lang="zh-CN" altLang="en-US" sz="2400" b="1" smtClean="0">
                <a:latin typeface="黑体" pitchFamily="49" charset="-122"/>
                <a:ea typeface="黑体" pitchFamily="49" charset="-122"/>
              </a:rPr>
              <a:t>家石油公司收归国有，政府在</a:t>
            </a:r>
            <a:r>
              <a:rPr lang="en-US" altLang="zh-CN" sz="2400" b="1" smtClean="0">
                <a:latin typeface="黑体" pitchFamily="49" charset="-122"/>
                <a:ea typeface="黑体" pitchFamily="49" charset="-122"/>
              </a:rPr>
              <a:t>10</a:t>
            </a:r>
            <a:r>
              <a:rPr lang="zh-CN" altLang="en-US" sz="2400" b="1" smtClean="0">
                <a:latin typeface="黑体" pitchFamily="49" charset="-122"/>
                <a:ea typeface="黑体" pitchFamily="49" charset="-122"/>
              </a:rPr>
              <a:t>年内还清它们在墨西哥的资产。</a:t>
            </a:r>
          </a:p>
          <a:p>
            <a:pPr indent="457200" fontAlgn="auto"/>
            <a:endParaRPr lang="zh-CN" altLang="en-US" sz="2400" b="1" noProof="1">
              <a:latin typeface="黑体" pitchFamily="49" charset="-122"/>
              <a:ea typeface="黑体" pitchFamily="49" charset="-122"/>
            </a:endParaRPr>
          </a:p>
        </p:txBody>
      </p:sp>
      <p:sp>
        <p:nvSpPr>
          <p:cNvPr id="11" name="TextBox 10"/>
          <p:cNvSpPr txBox="1"/>
          <p:nvPr/>
        </p:nvSpPr>
        <p:spPr>
          <a:xfrm>
            <a:off x="685800" y="5181600"/>
            <a:ext cx="7924800" cy="830997"/>
          </a:xfrm>
          <a:prstGeom prst="rect">
            <a:avLst/>
          </a:prstGeom>
          <a:solidFill>
            <a:schemeClr val="accent3">
              <a:lumMod val="40000"/>
              <a:lumOff val="60000"/>
            </a:schemeClr>
          </a:solidFill>
        </p:spPr>
        <p:txBody>
          <a:bodyPr wrap="square" rtlCol="0">
            <a:spAutoFit/>
          </a:bodyPr>
          <a:lstStyle/>
          <a:p>
            <a:r>
              <a:rPr lang="zh-CN" altLang="en-US" sz="2400" b="1" smtClean="0">
                <a:solidFill>
                  <a:srgbClr val="FF0000"/>
                </a:solidFill>
                <a:latin typeface="方正兰亭超细黑简体" pitchFamily="2" charset="-122"/>
                <a:ea typeface="方正兰亭超细黑简体" pitchFamily="2" charset="-122"/>
              </a:rPr>
              <a:t>经济：将铁路和石油收归国有，打击了帝国主义势力，掌握了民族经济命脉。</a:t>
            </a:r>
            <a:endParaRPr lang="zh-CN" altLang="en-US" sz="2400" b="1">
              <a:solidFill>
                <a:srgbClr val="FF0000"/>
              </a:solidFill>
              <a:latin typeface="方正兰亭超细黑简体" pitchFamily="2" charset="-122"/>
              <a:ea typeface="方正兰亭超细黑简体" pitchFamily="2" charset="-122"/>
            </a:endParaRPr>
          </a:p>
        </p:txBody>
      </p:sp>
      <p:sp>
        <p:nvSpPr>
          <p:cNvPr id="12" name="左箭头 11">
            <a:hlinkClick r:id="rId2" action="ppaction://hlinksldjump"/>
          </p:cNvPr>
          <p:cNvSpPr/>
          <p:nvPr/>
        </p:nvSpPr>
        <p:spPr>
          <a:xfrm>
            <a:off x="7772400" y="6324600"/>
            <a:ext cx="609600" cy="3048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TextBox 13"/>
          <p:cNvSpPr txBox="1"/>
          <p:nvPr/>
        </p:nvSpPr>
        <p:spPr>
          <a:xfrm>
            <a:off x="762000" y="457200"/>
            <a:ext cx="3276600" cy="1138773"/>
          </a:xfrm>
          <a:prstGeom prst="rect">
            <a:avLst/>
          </a:prstGeom>
          <a:noFill/>
        </p:spPr>
        <p:txBody>
          <a:bodyPr wrap="square" rtlCol="0">
            <a:spAutoFit/>
          </a:bodyPr>
          <a:lstStyle/>
          <a:p>
            <a:r>
              <a:rPr lang="zh-CN" altLang="en-US" sz="2800" b="1" smtClean="0">
                <a:solidFill>
                  <a:srgbClr val="FF0000"/>
                </a:solidFill>
                <a:latin typeface="方正粗黑宋简体" pitchFamily="2" charset="-122"/>
                <a:ea typeface="方正粗黑宋简体" pitchFamily="2" charset="-122"/>
              </a:rPr>
              <a:t>（二）意义：</a:t>
            </a:r>
            <a:r>
              <a:rPr lang="en-US" altLang="zh-CN" sz="4000" b="1" smtClean="0">
                <a:latin typeface="方正粗黑宋简体" pitchFamily="2" charset="-122"/>
                <a:ea typeface="方正粗黑宋简体" pitchFamily="2" charset="-122"/>
              </a:rPr>
              <a:t>P</a:t>
            </a:r>
            <a:r>
              <a:rPr lang="en-US" altLang="zh-CN" sz="2800" b="1" smtClean="0">
                <a:latin typeface="方正粗黑宋简体" pitchFamily="2" charset="-122"/>
                <a:ea typeface="方正粗黑宋简体" pitchFamily="2" charset="-122"/>
              </a:rPr>
              <a:t>99</a:t>
            </a:r>
          </a:p>
          <a:p>
            <a:endParaRPr lang="zh-CN" altLang="en-US" sz="2800" b="1">
              <a:solidFill>
                <a:srgbClr val="FF0000"/>
              </a:solidFill>
              <a:latin typeface="方正粗黑宋简体" pitchFamily="2" charset="-122"/>
              <a:ea typeface="方正粗黑宋简体" pitchFamily="2" charset="-122"/>
            </a:endParaRPr>
          </a:p>
        </p:txBody>
      </p:sp>
      <p:sp>
        <p:nvSpPr>
          <p:cNvPr id="15" name="文本框 99"/>
          <p:cNvSpPr txBox="1">
            <a:spLocks noChangeArrowheads="1"/>
          </p:cNvSpPr>
          <p:nvPr/>
        </p:nvSpPr>
        <p:spPr bwMode="auto">
          <a:xfrm>
            <a:off x="304800" y="1371600"/>
            <a:ext cx="8483600" cy="1692771"/>
          </a:xfrm>
          <a:prstGeom prst="rect">
            <a:avLst/>
          </a:prstGeom>
          <a:noFill/>
          <a:ln w="9525">
            <a:noFill/>
            <a:miter lim="800000"/>
          </a:ln>
        </p:spPr>
        <p:txBody>
          <a:bodyPr>
            <a:spAutoFit/>
          </a:bodyPr>
          <a:lstStyle/>
          <a:p>
            <a:pPr indent="268288"/>
            <a:r>
              <a:rPr lang="zh-CN" altLang="en-US" sz="2800" b="1" i="1" smtClean="0">
                <a:solidFill>
                  <a:srgbClr val="FF0000"/>
                </a:solidFill>
                <a:latin typeface="黑体" pitchFamily="49" charset="-122"/>
                <a:ea typeface="黑体" pitchFamily="49" charset="-122"/>
              </a:rPr>
              <a:t>探究归纳：</a:t>
            </a:r>
            <a:endParaRPr lang="en-US" altLang="zh-CN" sz="2800" b="1" i="1" smtClean="0">
              <a:solidFill>
                <a:srgbClr val="FF0000"/>
              </a:solidFill>
              <a:latin typeface="黑体" pitchFamily="49" charset="-122"/>
              <a:ea typeface="黑体" pitchFamily="49" charset="-122"/>
            </a:endParaRPr>
          </a:p>
          <a:p>
            <a:pPr indent="268288"/>
            <a:r>
              <a:rPr lang="zh-CN" altLang="zh-CN" sz="2400" b="1" smtClean="0">
                <a:latin typeface="黑体" pitchFamily="49" charset="-122"/>
                <a:ea typeface="黑体" pitchFamily="49" charset="-122"/>
              </a:rPr>
              <a:t>与一战</a:t>
            </a:r>
            <a:r>
              <a:rPr lang="zh-CN" altLang="zh-CN" sz="2400" b="1">
                <a:latin typeface="黑体" pitchFamily="49" charset="-122"/>
                <a:ea typeface="黑体" pitchFamily="49" charset="-122"/>
              </a:rPr>
              <a:t>前的民族解放运动相比</a:t>
            </a:r>
            <a:r>
              <a:rPr lang="zh-CN" altLang="zh-CN" sz="2400" b="1" smtClean="0">
                <a:latin typeface="黑体" pitchFamily="49" charset="-122"/>
                <a:ea typeface="黑体" pitchFamily="49" charset="-122"/>
              </a:rPr>
              <a:t>，</a:t>
            </a:r>
            <a:r>
              <a:rPr lang="zh-CN" altLang="en-US" sz="2400" b="1" smtClean="0">
                <a:latin typeface="黑体" pitchFamily="49" charset="-122"/>
                <a:ea typeface="黑体" pitchFamily="49" charset="-122"/>
              </a:rPr>
              <a:t>两次大战之间的</a:t>
            </a:r>
            <a:r>
              <a:rPr lang="zh-CN" altLang="zh-CN" sz="2400" b="1" smtClean="0">
                <a:latin typeface="黑体" pitchFamily="49" charset="-122"/>
                <a:ea typeface="黑体" pitchFamily="49" charset="-122"/>
              </a:rPr>
              <a:t>民族</a:t>
            </a:r>
            <a:r>
              <a:rPr lang="zh-CN" altLang="en-US" sz="2400" b="1" smtClean="0">
                <a:latin typeface="黑体" pitchFamily="49" charset="-122"/>
                <a:ea typeface="黑体" pitchFamily="49" charset="-122"/>
              </a:rPr>
              <a:t>民主</a:t>
            </a:r>
            <a:r>
              <a:rPr lang="zh-CN" altLang="zh-CN" sz="2400" b="1" smtClean="0">
                <a:latin typeface="黑体" pitchFamily="49" charset="-122"/>
                <a:ea typeface="黑体" pitchFamily="49" charset="-122"/>
              </a:rPr>
              <a:t>运动</a:t>
            </a:r>
            <a:r>
              <a:rPr lang="zh-CN" altLang="en-US" sz="2400" b="1" smtClean="0">
                <a:latin typeface="黑体" pitchFamily="49" charset="-122"/>
                <a:ea typeface="黑体" pitchFamily="49" charset="-122"/>
              </a:rPr>
              <a:t>，</a:t>
            </a:r>
            <a:r>
              <a:rPr lang="zh-CN" altLang="zh-CN" sz="2400" b="1" smtClean="0">
                <a:latin typeface="黑体" pitchFamily="49" charset="-122"/>
                <a:ea typeface="黑体" pitchFamily="49" charset="-122"/>
              </a:rPr>
              <a:t>有</a:t>
            </a:r>
            <a:r>
              <a:rPr lang="zh-CN" altLang="zh-CN" sz="2400" b="1">
                <a:latin typeface="黑体" pitchFamily="49" charset="-122"/>
                <a:ea typeface="黑体" pitchFamily="49" charset="-122"/>
              </a:rPr>
              <a:t>哪些主要特点？</a:t>
            </a:r>
          </a:p>
          <a:p>
            <a:pPr indent="268288"/>
            <a:endParaRPr lang="zh-CN" altLang="en-US" sz="2800" b="1">
              <a:ea typeface="楷体" panose="02010609060101010101" pitchFamily="49" charset="-122"/>
            </a:endParaRPr>
          </a:p>
        </p:txBody>
      </p:sp>
      <p:sp>
        <p:nvSpPr>
          <p:cNvPr id="16" name="文本框 3"/>
          <p:cNvSpPr txBox="1">
            <a:spLocks noChangeArrowheads="1"/>
          </p:cNvSpPr>
          <p:nvPr/>
        </p:nvSpPr>
        <p:spPr bwMode="auto">
          <a:xfrm>
            <a:off x="1752600" y="2667000"/>
            <a:ext cx="6135687" cy="3970337"/>
          </a:xfrm>
          <a:prstGeom prst="rect">
            <a:avLst/>
          </a:prstGeom>
          <a:noFill/>
          <a:ln w="9525">
            <a:noFill/>
            <a:miter lim="800000"/>
          </a:ln>
        </p:spPr>
        <p:txBody>
          <a:bodyPr>
            <a:spAutoFit/>
          </a:bodyPr>
          <a:lstStyle/>
          <a:p>
            <a:pPr indent="268288">
              <a:lnSpc>
                <a:spcPct val="150000"/>
              </a:lnSpc>
            </a:pPr>
            <a:r>
              <a:rPr lang="en-US" altLang="zh-CN" sz="2400" b="1">
                <a:solidFill>
                  <a:srgbClr val="FF0000"/>
                </a:solidFill>
                <a:latin typeface="黑体" pitchFamily="49" charset="-122"/>
                <a:ea typeface="黑体" pitchFamily="49" charset="-122"/>
                <a:sym typeface="宋体" pitchFamily="2" charset="-122"/>
              </a:rPr>
              <a:t>1.</a:t>
            </a:r>
            <a:r>
              <a:rPr lang="zh-CN" altLang="en-US" sz="2400" b="1">
                <a:solidFill>
                  <a:srgbClr val="FF0000"/>
                </a:solidFill>
                <a:latin typeface="黑体" pitchFamily="49" charset="-122"/>
                <a:ea typeface="黑体" pitchFamily="49" charset="-122"/>
                <a:sym typeface="宋体" pitchFamily="2" charset="-122"/>
              </a:rPr>
              <a:t>地区上的广泛性；</a:t>
            </a:r>
          </a:p>
          <a:p>
            <a:pPr indent="268288">
              <a:lnSpc>
                <a:spcPct val="150000"/>
              </a:lnSpc>
            </a:pPr>
            <a:r>
              <a:rPr lang="en-US" altLang="zh-CN" sz="2400" b="1">
                <a:solidFill>
                  <a:srgbClr val="FF0000"/>
                </a:solidFill>
                <a:latin typeface="黑体" pitchFamily="49" charset="-122"/>
                <a:ea typeface="黑体" pitchFamily="49" charset="-122"/>
                <a:sym typeface="宋体" pitchFamily="2" charset="-122"/>
              </a:rPr>
              <a:t>2.</a:t>
            </a:r>
            <a:r>
              <a:rPr lang="zh-CN" altLang="en-US" sz="2400" b="1">
                <a:solidFill>
                  <a:srgbClr val="FF0000"/>
                </a:solidFill>
                <a:latin typeface="黑体" pitchFamily="49" charset="-122"/>
                <a:ea typeface="黑体" pitchFamily="49" charset="-122"/>
                <a:sym typeface="宋体" pitchFamily="2" charset="-122"/>
              </a:rPr>
              <a:t>领导者具有更高的层次性；</a:t>
            </a:r>
          </a:p>
          <a:p>
            <a:pPr indent="268288">
              <a:lnSpc>
                <a:spcPct val="150000"/>
              </a:lnSpc>
            </a:pPr>
            <a:r>
              <a:rPr lang="en-US" altLang="zh-CN" sz="2400" b="1">
                <a:solidFill>
                  <a:srgbClr val="FF0000"/>
                </a:solidFill>
                <a:latin typeface="黑体" pitchFamily="49" charset="-122"/>
                <a:ea typeface="黑体" pitchFamily="49" charset="-122"/>
                <a:sym typeface="宋体" pitchFamily="2" charset="-122"/>
              </a:rPr>
              <a:t>3.</a:t>
            </a:r>
            <a:r>
              <a:rPr lang="zh-CN" altLang="en-US" sz="2400" b="1">
                <a:solidFill>
                  <a:srgbClr val="FF0000"/>
                </a:solidFill>
                <a:latin typeface="黑体" pitchFamily="49" charset="-122"/>
                <a:ea typeface="黑体" pitchFamily="49" charset="-122"/>
                <a:sym typeface="宋体" pitchFamily="2" charset="-122"/>
              </a:rPr>
              <a:t>参加者的广泛性；</a:t>
            </a:r>
          </a:p>
          <a:p>
            <a:pPr indent="268288">
              <a:lnSpc>
                <a:spcPct val="150000"/>
              </a:lnSpc>
            </a:pPr>
            <a:r>
              <a:rPr lang="en-US" altLang="zh-CN" sz="2400" b="1">
                <a:solidFill>
                  <a:srgbClr val="FF0000"/>
                </a:solidFill>
                <a:latin typeface="黑体" pitchFamily="49" charset="-122"/>
                <a:ea typeface="黑体" pitchFamily="49" charset="-122"/>
                <a:sym typeface="宋体" pitchFamily="2" charset="-122"/>
              </a:rPr>
              <a:t>4.</a:t>
            </a:r>
            <a:r>
              <a:rPr lang="zh-CN" altLang="en-US" sz="2400" b="1">
                <a:solidFill>
                  <a:srgbClr val="FF0000"/>
                </a:solidFill>
                <a:latin typeface="黑体" pitchFamily="49" charset="-122"/>
                <a:ea typeface="黑体" pitchFamily="49" charset="-122"/>
                <a:sym typeface="宋体" pitchFamily="2" charset="-122"/>
              </a:rPr>
              <a:t>目标更高、更明确；</a:t>
            </a:r>
          </a:p>
          <a:p>
            <a:pPr indent="268288">
              <a:lnSpc>
                <a:spcPct val="150000"/>
              </a:lnSpc>
            </a:pPr>
            <a:r>
              <a:rPr lang="en-US" altLang="zh-CN" sz="2400" b="1">
                <a:solidFill>
                  <a:srgbClr val="FF0000"/>
                </a:solidFill>
                <a:latin typeface="黑体" pitchFamily="49" charset="-122"/>
                <a:ea typeface="黑体" pitchFamily="49" charset="-122"/>
                <a:sym typeface="宋体" pitchFamily="2" charset="-122"/>
              </a:rPr>
              <a:t>5.</a:t>
            </a:r>
            <a:r>
              <a:rPr lang="zh-CN" altLang="en-US" sz="2400" b="1">
                <a:solidFill>
                  <a:srgbClr val="FF0000"/>
                </a:solidFill>
                <a:latin typeface="黑体" pitchFamily="49" charset="-122"/>
                <a:ea typeface="黑体" pitchFamily="49" charset="-122"/>
                <a:sym typeface="宋体" pitchFamily="2" charset="-122"/>
              </a:rPr>
              <a:t>具有持续性，从未间断；</a:t>
            </a:r>
          </a:p>
          <a:p>
            <a:pPr indent="268288">
              <a:lnSpc>
                <a:spcPct val="150000"/>
              </a:lnSpc>
            </a:pPr>
            <a:r>
              <a:rPr lang="en-US" altLang="zh-CN" sz="2400" b="1">
                <a:solidFill>
                  <a:srgbClr val="FF0000"/>
                </a:solidFill>
                <a:latin typeface="黑体" pitchFamily="49" charset="-122"/>
                <a:ea typeface="黑体" pitchFamily="49" charset="-122"/>
                <a:sym typeface="宋体" pitchFamily="2" charset="-122"/>
              </a:rPr>
              <a:t>6.</a:t>
            </a:r>
            <a:r>
              <a:rPr lang="zh-CN" altLang="en-US" sz="2400" b="1">
                <a:solidFill>
                  <a:srgbClr val="FF0000"/>
                </a:solidFill>
                <a:latin typeface="黑体" pitchFamily="49" charset="-122"/>
                <a:ea typeface="黑体" pitchFamily="49" charset="-122"/>
                <a:sym typeface="宋体" pitchFamily="2" charset="-122"/>
              </a:rPr>
              <a:t>各国、各地区具有不均衡性；</a:t>
            </a:r>
          </a:p>
          <a:p>
            <a:pPr indent="268288">
              <a:lnSpc>
                <a:spcPct val="150000"/>
              </a:lnSpc>
            </a:pPr>
            <a:r>
              <a:rPr lang="en-US" altLang="zh-CN" sz="2400" b="1">
                <a:solidFill>
                  <a:srgbClr val="FF0000"/>
                </a:solidFill>
                <a:latin typeface="黑体" pitchFamily="49" charset="-122"/>
                <a:ea typeface="黑体" pitchFamily="49" charset="-122"/>
                <a:sym typeface="宋体" pitchFamily="2" charset="-122"/>
              </a:rPr>
              <a:t>7.</a:t>
            </a:r>
            <a:r>
              <a:rPr lang="zh-CN" altLang="en-US" sz="2400" b="1">
                <a:solidFill>
                  <a:srgbClr val="FF0000"/>
                </a:solidFill>
                <a:latin typeface="黑体" pitchFamily="49" charset="-122"/>
                <a:ea typeface="黑体" pitchFamily="49" charset="-122"/>
                <a:sym typeface="宋体" pitchFamily="2" charset="-122"/>
              </a:rPr>
              <a:t>影响更深远。</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heckerboard(across)">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685800" y="304800"/>
            <a:ext cx="1828800" cy="523220"/>
          </a:xfrm>
          <a:prstGeom prst="rect">
            <a:avLst/>
          </a:prstGeom>
          <a:solidFill>
            <a:schemeClr val="accent1"/>
          </a:solidFill>
        </p:spPr>
        <p:txBody>
          <a:bodyPr wrap="square" rtlCol="0">
            <a:spAutoFit/>
          </a:bodyPr>
          <a:lstStyle/>
          <a:p>
            <a:r>
              <a:rPr lang="zh-CN" altLang="en-US" sz="2800" b="1" smtClean="0">
                <a:solidFill>
                  <a:srgbClr val="FF0000"/>
                </a:solidFill>
                <a:latin typeface="方正兰亭超细黑简体" pitchFamily="2" charset="-122"/>
                <a:ea typeface="方正兰亭超细黑简体" pitchFamily="2" charset="-122"/>
              </a:rPr>
              <a:t>达标检测</a:t>
            </a:r>
            <a:endParaRPr lang="zh-CN" altLang="en-US" sz="2800" b="1">
              <a:solidFill>
                <a:srgbClr val="FF0000"/>
              </a:solidFill>
              <a:latin typeface="方正兰亭超细黑简体" pitchFamily="2" charset="-122"/>
              <a:ea typeface="方正兰亭超细黑简体" pitchFamily="2" charset="-122"/>
            </a:endParaRPr>
          </a:p>
        </p:txBody>
      </p:sp>
      <p:sp>
        <p:nvSpPr>
          <p:cNvPr id="29697" name="Rectangle 1"/>
          <p:cNvSpPr>
            <a:spLocks noChangeArrowheads="1"/>
          </p:cNvSpPr>
          <p:nvPr/>
        </p:nvSpPr>
        <p:spPr bwMode="auto">
          <a:xfrm>
            <a:off x="609600" y="1219200"/>
            <a:ext cx="8077200" cy="1569660"/>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1. 19</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世纪末</a:t>
            </a: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20</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世纪初，亚洲民族解放运动出现新特点的决定性因素是</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帝国主义疯狂侵略亚洲</a:t>
            </a:r>
            <a:r>
              <a:rPr lang="zh-CN" altLang="en-US" sz="2400" smtClean="0">
                <a:latin typeface="黑体" pitchFamily="49" charset="-122"/>
                <a:ea typeface="黑体" pitchFamily="49" charset="-122"/>
                <a:cs typeface="Times New Roman" panose="02020603050405020304" pitchFamily="18" charset="0"/>
              </a:rPr>
              <a:t>    </a:t>
            </a: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B.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亚洲国家经济结构变化</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C.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世界殖民体系最终形成</a:t>
            </a:r>
            <a:r>
              <a:rPr lang="zh-CN" altLang="en-US" sz="2400" smtClean="0">
                <a:latin typeface="黑体" pitchFamily="49" charset="-122"/>
                <a:ea typeface="黑体" pitchFamily="49" charset="-122"/>
                <a:cs typeface="Times New Roman" panose="02020603050405020304" pitchFamily="18" charset="0"/>
              </a:rPr>
              <a:t>    </a:t>
            </a: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D.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各国无产阶级政党建立</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p:txBody>
      </p:sp>
      <p:sp>
        <p:nvSpPr>
          <p:cNvPr id="29698" name="Rectangle 2"/>
          <p:cNvSpPr>
            <a:spLocks noChangeArrowheads="1"/>
          </p:cNvSpPr>
          <p:nvPr/>
        </p:nvSpPr>
        <p:spPr bwMode="auto">
          <a:xfrm>
            <a:off x="685800" y="3352800"/>
            <a:ext cx="7772400" cy="2308324"/>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2.</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在甘地领导的非暴力不合作运动中，最能体现出其自治目标的是</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抵制英国人的立法机关和法院，建立新的裁决法庭  </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B.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放弃英国殖民当局授予的各种头衔和名誉职位</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C.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抵制英货，恢复传统的手工纺织 </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D.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发动群众起了展开各种抗税斗争</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p:txBody>
      </p:sp>
      <p:sp>
        <p:nvSpPr>
          <p:cNvPr id="7" name="矩形 6"/>
          <p:cNvSpPr/>
          <p:nvPr/>
        </p:nvSpPr>
        <p:spPr>
          <a:xfrm>
            <a:off x="3733800" y="1676400"/>
            <a:ext cx="817853" cy="144655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altLang="zh-CN" sz="8800" b="1" i="1" cap="none" spc="0" smtClean="0">
                <a:ln w="11430"/>
                <a:solidFill>
                  <a:srgbClr val="FF0000"/>
                </a:solidFill>
                <a:effectLst>
                  <a:outerShdw blurRad="50800" dist="39000" dir="5460000" algn="tl">
                    <a:srgbClr val="000000">
                      <a:alpha val="38000"/>
                    </a:srgbClr>
                  </a:outerShdw>
                </a:effectLst>
              </a:rPr>
              <a:t>B</a:t>
            </a:r>
            <a:endParaRPr lang="zh-CN" altLang="en-US" sz="8800" b="1" i="1" cap="none" spc="0">
              <a:ln w="11430"/>
              <a:solidFill>
                <a:srgbClr val="FF0000"/>
              </a:solidFill>
              <a:effectLst>
                <a:outerShdw blurRad="50800" dist="39000" dir="5460000" algn="tl">
                  <a:srgbClr val="000000">
                    <a:alpha val="38000"/>
                  </a:srgbClr>
                </a:outerShdw>
              </a:effectLst>
            </a:endParaRPr>
          </a:p>
        </p:txBody>
      </p:sp>
      <p:sp>
        <p:nvSpPr>
          <p:cNvPr id="8" name="矩形 7"/>
          <p:cNvSpPr/>
          <p:nvPr/>
        </p:nvSpPr>
        <p:spPr>
          <a:xfrm>
            <a:off x="6070352" y="4724400"/>
            <a:ext cx="869149" cy="144655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altLang="zh-CN" sz="8800" b="1" i="1" cap="none" spc="0" smtClean="0">
                <a:ln w="11430"/>
                <a:solidFill>
                  <a:srgbClr val="FF0000"/>
                </a:solidFill>
                <a:effectLst>
                  <a:outerShdw blurRad="50800" dist="39000" dir="5460000" algn="tl">
                    <a:srgbClr val="000000">
                      <a:alpha val="38000"/>
                    </a:srgbClr>
                  </a:outerShdw>
                </a:effectLst>
              </a:rPr>
              <a:t>A</a:t>
            </a:r>
            <a:endParaRPr lang="zh-CN" altLang="en-US" sz="8800" b="1" i="1" cap="none" spc="0">
              <a:ln w="11430"/>
              <a:solidFill>
                <a:srgbClr val="FF0000"/>
              </a:solidFill>
              <a:effectLst>
                <a:outerShdw blurRad="50800" dist="39000" dir="5460000" algn="tl">
                  <a:srgbClr val="000000">
                    <a:alpha val="38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2" fill="hold" grpId="1"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8" grpId="1"/>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673" name="Rectangle 1"/>
          <p:cNvSpPr>
            <a:spLocks noChangeArrowheads="1"/>
          </p:cNvSpPr>
          <p:nvPr/>
        </p:nvSpPr>
        <p:spPr bwMode="auto">
          <a:xfrm>
            <a:off x="838200" y="457200"/>
            <a:ext cx="7772400" cy="2308324"/>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3.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有学者认为，卡德纳斯改革是部分完成了反帝反封建的任务，促进了墨西哥社会和经济的发展，使墨西哥成为两次世界大战期间拉丁美洲最民主的国家。下列有关卡德纳斯改革措施中体现民主政治体制建立的是</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A.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打击寡头势力       </a:t>
            </a: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B.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推行土地改革</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C.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抵制英国商品       </a:t>
            </a: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D.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发展国民教育</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p:txBody>
      </p:sp>
      <p:sp>
        <p:nvSpPr>
          <p:cNvPr id="28674" name="Rectangle 2"/>
          <p:cNvSpPr>
            <a:spLocks noChangeArrowheads="1"/>
          </p:cNvSpPr>
          <p:nvPr/>
        </p:nvSpPr>
        <p:spPr bwMode="auto">
          <a:xfrm>
            <a:off x="762000" y="3124200"/>
            <a:ext cx="7696200" cy="2308324"/>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4.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下列事件不属于第一次世界大战后亚非拉民族民主运动高涨的表现的是</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457200" marR="0" lvl="0" indent="-457200" algn="l" defTabSz="914400" rtl="0" eaLnBrk="0" fontAlgn="base" latinLnBrk="0" hangingPunct="0">
              <a:lnSpc>
                <a:spcPct val="100000"/>
              </a:lnSpc>
              <a:spcBef>
                <a:spcPct val="0"/>
              </a:spcBef>
              <a:spcAft>
                <a:spcPct val="0"/>
              </a:spcAft>
              <a:buClrTx/>
              <a:buSzTx/>
              <a:buFontTx/>
              <a:buAutoNum type="alphaUcPeriod"/>
            </a:pP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埃及的华夫脱运动           </a:t>
            </a:r>
            <a:endPar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itchFamily="18" charset="0"/>
            </a:endParaRPr>
          </a:p>
          <a:p>
            <a:pPr marL="457200" marR="0" lvl="0" indent="-457200" algn="l" defTabSz="914400" rtl="0" eaLnBrk="0" fontAlgn="base" latinLnBrk="0" hangingPunct="0">
              <a:lnSpc>
                <a:spcPct val="100000"/>
              </a:lnSpc>
              <a:spcBef>
                <a:spcPct val="0"/>
              </a:spcBef>
              <a:spcAft>
                <a:spcPct val="0"/>
              </a:spcAft>
              <a:buClrTx/>
              <a:buSzTx/>
              <a:buFontTx/>
              <a:buAutoNum type="alphaUcPeriod"/>
            </a:pP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印度的非暴力不合作运动</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C.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苏联的农业集体化运动      </a:t>
            </a:r>
            <a:endPar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D. </a:t>
            </a:r>
            <a:r>
              <a:rPr kumimoji="0" lang="zh-CN" altLang="en-US" sz="2400" i="0" u="none" strike="noStrike" cap="none" normalizeH="0" baseline="0" smtClean="0">
                <a:ln>
                  <a:noFill/>
                </a:ln>
                <a:solidFill>
                  <a:schemeClr val="tx1"/>
                </a:solidFill>
                <a:effectLst/>
                <a:latin typeface="黑体" pitchFamily="49" charset="-122"/>
                <a:ea typeface="黑体" pitchFamily="49" charset="-122"/>
                <a:cs typeface="Times New Roman" panose="02020603050405020304" pitchFamily="18" charset="0"/>
              </a:rPr>
              <a:t>墨西哥的卡德纳斯改革</a:t>
            </a:r>
            <a:endParaRPr kumimoji="0" lang="zh-CN" altLang="en-US" sz="2400" i="0" u="none" strike="noStrike" cap="none" normalizeH="0" baseline="0" smtClean="0">
              <a:ln>
                <a:noFill/>
              </a:ln>
              <a:solidFill>
                <a:schemeClr val="tx1"/>
              </a:solidFill>
              <a:effectLst/>
              <a:latin typeface="黑体" pitchFamily="49" charset="-122"/>
              <a:ea typeface="黑体" pitchFamily="49" charset="-122"/>
              <a:cs typeface="宋体" panose="02010600030101010101" pitchFamily="2" charset="-122"/>
            </a:endParaRPr>
          </a:p>
        </p:txBody>
      </p:sp>
      <p:sp>
        <p:nvSpPr>
          <p:cNvPr id="6" name="矩形 5"/>
          <p:cNvSpPr/>
          <p:nvPr/>
        </p:nvSpPr>
        <p:spPr>
          <a:xfrm>
            <a:off x="6705600" y="1676400"/>
            <a:ext cx="869149" cy="144655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altLang="zh-CN" sz="8800" b="1" i="1" cap="none" spc="0" smtClean="0">
                <a:ln w="11430"/>
                <a:solidFill>
                  <a:srgbClr val="FF0000"/>
                </a:solidFill>
                <a:effectLst>
                  <a:outerShdw blurRad="50800" dist="39000" dir="5460000" algn="tl">
                    <a:srgbClr val="000000">
                      <a:alpha val="38000"/>
                    </a:srgbClr>
                  </a:outerShdw>
                </a:effectLst>
              </a:rPr>
              <a:t>A</a:t>
            </a:r>
            <a:endParaRPr lang="zh-CN" altLang="en-US" sz="8800" b="1" i="1" cap="none" spc="0">
              <a:ln w="11430"/>
              <a:solidFill>
                <a:srgbClr val="FF0000"/>
              </a:solidFill>
              <a:effectLst>
                <a:outerShdw blurRad="50800" dist="39000" dir="5460000" algn="tl">
                  <a:srgbClr val="000000">
                    <a:alpha val="38000"/>
                  </a:srgbClr>
                </a:outerShdw>
              </a:effectLst>
            </a:endParaRPr>
          </a:p>
        </p:txBody>
      </p:sp>
      <p:sp>
        <p:nvSpPr>
          <p:cNvPr id="7" name="矩形 6"/>
          <p:cNvSpPr/>
          <p:nvPr/>
        </p:nvSpPr>
        <p:spPr>
          <a:xfrm rot="11074216" flipV="1">
            <a:off x="5542780" y="3991473"/>
            <a:ext cx="787427" cy="144655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altLang="zh-CN" sz="8800" b="1" i="1" cap="none" spc="0" smtClean="0">
                <a:ln w="11430"/>
                <a:solidFill>
                  <a:srgbClr val="FF0000"/>
                </a:solidFill>
                <a:effectLst>
                  <a:outerShdw blurRad="50800" dist="39000" dir="5460000" algn="tl">
                    <a:srgbClr val="000000">
                      <a:alpha val="38000"/>
                    </a:srgbClr>
                  </a:outerShdw>
                </a:effectLst>
              </a:rPr>
              <a:t>C</a:t>
            </a:r>
            <a:endParaRPr lang="zh-CN" altLang="en-US" sz="8800" b="1" i="1" cap="none" spc="0">
              <a:ln w="11430"/>
              <a:solidFill>
                <a:srgbClr val="FF0000"/>
              </a:solidFill>
              <a:effectLst>
                <a:outerShdw blurRad="50800" dist="39000" dir="5460000" algn="tl">
                  <a:srgbClr val="000000">
                    <a:alpha val="38000"/>
                  </a:srgbClr>
                </a:outerShdw>
              </a:effectLst>
            </a:endParaRPr>
          </a:p>
        </p:txBody>
      </p:sp>
      <p:pic>
        <p:nvPicPr>
          <p:cNvPr id="28676" name="New picture" hidden="1"/>
          <p:cNvPicPr/>
          <p:nvPr/>
        </p:nvPicPr>
        <p:blipFill>
          <a:blip r:embed="rId2"/>
          <a:stretch>
            <a:fillRect/>
          </a:stretch>
        </p:blipFill>
        <p:spPr>
          <a:xfrm>
            <a:off x="12192000" y="11061700"/>
            <a:ext cx="457200" cy="3429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1"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1"/>
    </p:bldLst>
  </p:timing>
</p:sld>
</file>

<file path=ppt/tags/tag1.xml><?xml version="1.0" encoding="utf-8"?>
<p:tagLst xmlns:p="http://schemas.openxmlformats.org/presentationml/2006/main">
  <p:tag name="KSO_WM_UNIT_PLACING_PICTURE_USER_VIEWPORT" val="{&quot;height&quot;:5590.1874015748035,&quot;width&quot;:3652.3905511811022}"/>
  <p:tag name="REFSHAPE" val="463485356"/>
</p:tagLst>
</file>

<file path=ppt/tags/tag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103</Paragraphs>
  <Slides>17</Slides>
  <Notes>0</Notes>
  <TotalTime>370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17</vt:i4>
      </vt:variant>
    </vt:vector>
  </HeadingPairs>
  <TitlesOfParts>
    <vt:vector baseType="lpstr" size="29">
      <vt:lpstr>Arial</vt:lpstr>
      <vt:lpstr>Calibri</vt:lpstr>
      <vt:lpstr>方正粗黑宋简体</vt:lpstr>
      <vt:lpstr>宋体</vt:lpstr>
      <vt:lpstr>华文楷体</vt:lpstr>
      <vt:lpstr>黑体</vt:lpstr>
      <vt:lpstr>方正兰亭超细黑简体</vt:lpstr>
      <vt:lpstr>Times New Roman</vt:lpstr>
      <vt:lpstr>仿宋</vt:lpstr>
      <vt:lpstr>楷体</vt:lpstr>
      <vt:lpstr>微软雅黑</vt:lpstr>
      <vt:lpstr>Office Theme</vt:lpstr>
      <vt:lpstr>第16课亚非拉民族民主运动的高涨</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墨西哥：卡德纳斯改革</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第16课 亚非拉民族民主运动的高涨</dc:title>
  <cp:lastModifiedBy>xbany</cp:lastModifiedBy>
  <cp:revision>6</cp:revision>
  <dcterms:created xsi:type="dcterms:W3CDTF">2006-08-16T00:00:00Z</dcterms:created>
  <dcterms:modified xsi:type="dcterms:W3CDTF">2021-01-12T12:11:12Z</dcterms:modified>
</cp:coreProperties>
</file>