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3"/>
  </p:sldMasterIdLst>
  <p:notesMasterIdLst>
    <p:notesMasterId r:id="rId5"/>
  </p:notesMasterIdLst>
  <p:sldIdLst>
    <p:sldId id="974" r:id="rId4"/>
    <p:sldId id="933" r:id="rId6"/>
    <p:sldId id="894" r:id="rId7"/>
    <p:sldId id="668" r:id="rId8"/>
    <p:sldId id="934" r:id="rId9"/>
    <p:sldId id="667" r:id="rId10"/>
    <p:sldId id="666" r:id="rId11"/>
    <p:sldId id="669" r:id="rId12"/>
    <p:sldId id="676" r:id="rId13"/>
    <p:sldId id="683" r:id="rId14"/>
    <p:sldId id="955" r:id="rId15"/>
    <p:sldId id="956" r:id="rId16"/>
    <p:sldId id="958" r:id="rId17"/>
    <p:sldId id="922" r:id="rId18"/>
    <p:sldId id="932" r:id="rId19"/>
    <p:sldId id="658" r:id="rId20"/>
    <p:sldId id="680" r:id="rId21"/>
    <p:sldId id="860" r:id="rId22"/>
    <p:sldId id="859" r:id="rId23"/>
    <p:sldId id="793" r:id="rId24"/>
    <p:sldId id="866" r:id="rId25"/>
    <p:sldId id="681" r:id="rId26"/>
    <p:sldId id="971" r:id="rId27"/>
    <p:sldId id="679" r:id="rId28"/>
  </p:sldIdLst>
  <p:sldSz cx="12190095" cy="6859270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165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765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365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5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565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53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9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7" autoAdjust="0"/>
    <p:restoredTop sz="99259" autoAdjust="0"/>
  </p:normalViewPr>
  <p:slideViewPr>
    <p:cSldViewPr>
      <p:cViewPr>
        <p:scale>
          <a:sx n="73" d="100"/>
          <a:sy n="73" d="100"/>
        </p:scale>
        <p:origin x="-72" y="-72"/>
      </p:cViewPr>
      <p:guideLst>
        <p:guide orient="horz" pos="2906"/>
        <p:guide orient="horz" pos="3277"/>
        <p:guide orient="horz" pos="3712"/>
        <p:guide orient="horz" pos="4237"/>
        <p:guide pos="3590"/>
        <p:guide pos="3911"/>
        <p:guide pos="3188"/>
        <p:guide pos="4614"/>
        <p:guide pos="66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notesViewPr>
    <p:cSldViewPr showGuides="1">
      <p:cViewPr varScale="1">
        <p:scale>
          <a:sx n="54" d="100"/>
          <a:sy n="54" d="100"/>
        </p:scale>
        <p:origin x="-2928" y="-84"/>
      </p:cViewPr>
      <p:guideLst>
        <p:guide orient="horz" pos="3060"/>
        <p:guide pos="201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5EEFF-2679-467A-B247-40FD39B65F2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165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765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365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5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565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53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C75BC-847C-4F83-9AE3-DC3F6F592E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png"/><Relationship Id="rId6" Type="http://schemas.microsoft.com/office/2007/relationships/hdphoto" Target="../media/image5.wdp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9.png"/><Relationship Id="rId6" Type="http://schemas.openxmlformats.org/officeDocument/2006/relationships/image" Target="../media/image8.png"/><Relationship Id="rId5" Type="http://schemas.microsoft.com/office/2007/relationships/hdphoto" Target="../media/image14.wdp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image" Target="../media/image15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9.png"/><Relationship Id="rId6" Type="http://schemas.openxmlformats.org/officeDocument/2006/relationships/image" Target="../media/image8.png"/><Relationship Id="rId5" Type="http://schemas.microsoft.com/office/2007/relationships/hdphoto" Target="../media/image14.wdp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9.png"/><Relationship Id="rId6" Type="http://schemas.openxmlformats.org/officeDocument/2006/relationships/image" Target="../media/image8.png"/><Relationship Id="rId5" Type="http://schemas.microsoft.com/office/2007/relationships/hdphoto" Target="../media/image14.wdp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image17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microsoft.com/office/2007/relationships/hdphoto" Target="../media/image17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microsoft.com/office/2007/relationships/hdphoto" Target="../media/image17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18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18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3" Type="http://schemas.microsoft.com/office/2007/relationships/hdphoto" Target="../media/image24.wdp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3" Type="http://schemas.microsoft.com/office/2007/relationships/hdphoto" Target="../media/image24.wdp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png"/><Relationship Id="rId8" Type="http://schemas.openxmlformats.org/officeDocument/2006/relationships/image" Target="../media/image36.png"/><Relationship Id="rId7" Type="http://schemas.openxmlformats.org/officeDocument/2006/relationships/image" Target="../media/image35.png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0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pattFill prst="smConfetti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/>
          </a:p>
        </p:txBody>
      </p:sp>
      <p:sp>
        <p:nvSpPr>
          <p:cNvPr id="3" name="矩形 2"/>
          <p:cNvSpPr/>
          <p:nvPr userDrawn="1"/>
        </p:nvSpPr>
        <p:spPr>
          <a:xfrm>
            <a:off x="3" y="0"/>
            <a:ext cx="12190412" cy="6859588"/>
          </a:xfrm>
          <a:prstGeom prst="rect">
            <a:avLst/>
          </a:prstGeom>
          <a:solidFill>
            <a:schemeClr val="accent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pattFill prst="smConfetti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/>
          </a:p>
        </p:txBody>
      </p:sp>
      <p:sp>
        <p:nvSpPr>
          <p:cNvPr id="24" name="文本占位符 23"/>
          <p:cNvSpPr>
            <a:spLocks noGrp="1"/>
          </p:cNvSpPr>
          <p:nvPr>
            <p:ph type="body" sz="quarter" idx="10" hasCustomPrompt="1"/>
          </p:nvPr>
        </p:nvSpPr>
        <p:spPr>
          <a:xfrm>
            <a:off x="2447211" y="2373433"/>
            <a:ext cx="3456067" cy="1344395"/>
          </a:xfrm>
        </p:spPr>
        <p:txBody>
          <a:bodyPr>
            <a:normAutofit/>
          </a:bodyPr>
          <a:lstStyle>
            <a:lvl1pPr marL="0" indent="0" algn="ctr">
              <a:buNone/>
              <a:defRPr sz="7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 smtClean="0"/>
              <a:t>第几章</a:t>
            </a:r>
            <a:endParaRPr lang="zh-CN" altLang="en-US" dirty="0"/>
          </a:p>
        </p:txBody>
      </p:sp>
      <p:sp>
        <p:nvSpPr>
          <p:cNvPr id="25" name="文本占位符 23"/>
          <p:cNvSpPr>
            <a:spLocks noGrp="1"/>
          </p:cNvSpPr>
          <p:nvPr>
            <p:ph type="body" sz="quarter" idx="11" hasCustomPrompt="1"/>
          </p:nvPr>
        </p:nvSpPr>
        <p:spPr>
          <a:xfrm>
            <a:off x="6470138" y="2373433"/>
            <a:ext cx="6536940" cy="1344395"/>
          </a:xfrm>
        </p:spPr>
        <p:txBody>
          <a:bodyPr>
            <a:normAutofit/>
          </a:bodyPr>
          <a:lstStyle>
            <a:lvl1pPr marL="0" indent="0" algn="l">
              <a:buNone/>
              <a:defRPr sz="7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 smtClean="0"/>
              <a:t>章节标题</a:t>
            </a:r>
            <a:endParaRPr lang="zh-CN" altLang="en-US" dirty="0"/>
          </a:p>
        </p:txBody>
      </p:sp>
      <p:grpSp>
        <p:nvGrpSpPr>
          <p:cNvPr id="75" name="组合 74"/>
          <p:cNvGrpSpPr/>
          <p:nvPr userDrawn="1"/>
        </p:nvGrpSpPr>
        <p:grpSpPr>
          <a:xfrm>
            <a:off x="8835696" y="452775"/>
            <a:ext cx="2367633" cy="1579956"/>
            <a:chOff x="6935916" y="343637"/>
            <a:chExt cx="1713877" cy="1135367"/>
          </a:xfrm>
        </p:grpSpPr>
        <p:pic>
          <p:nvPicPr>
            <p:cNvPr id="76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5916" y="343637"/>
              <a:ext cx="1300628" cy="11353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4" descr="C:\Users\Administrator\Desktop\线稿长城1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00000">
              <a:off x="7896192" y="541316"/>
              <a:ext cx="753601" cy="657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8" name="组合 77"/>
          <p:cNvGrpSpPr/>
          <p:nvPr userDrawn="1"/>
        </p:nvGrpSpPr>
        <p:grpSpPr>
          <a:xfrm>
            <a:off x="165" y="189723"/>
            <a:ext cx="12238924" cy="6669859"/>
            <a:chOff x="124" y="142257"/>
            <a:chExt cx="9180388" cy="5001243"/>
          </a:xfrm>
        </p:grpSpPr>
        <p:pic>
          <p:nvPicPr>
            <p:cNvPr id="79" name="Picture 5" descr="C:\Users\Administrator\Desktop\党政机关\素材\长城\矢量长城\线稿长城2.png"/>
            <p:cNvPicPr>
              <a:picLocks noChangeAspect="1" noChangeArrowheads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840"/>
            <a:stretch>
              <a:fillRect/>
            </a:stretch>
          </p:blipFill>
          <p:spPr bwMode="auto">
            <a:xfrm>
              <a:off x="124" y="142257"/>
              <a:ext cx="9180388" cy="48057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0" name="矩形 79"/>
            <p:cNvSpPr/>
            <p:nvPr/>
          </p:nvSpPr>
          <p:spPr>
            <a:xfrm>
              <a:off x="124" y="4948014"/>
              <a:ext cx="9180388" cy="195486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1" name="Picture 3" descr="C:\Users\Administrator\Desktop\党政机关\素材\党徽\Nipic_5916570_20120618220329321399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" contrast="-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91" y="388264"/>
            <a:ext cx="1329259" cy="1206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4" descr="C:\Users\Administrator\Desktop\素材\Nipic_2174276_20140319144634019323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51114" y="235080"/>
            <a:ext cx="1688186" cy="112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1489341" y="319942"/>
            <a:ext cx="5087903" cy="768527"/>
          </a:xfrm>
        </p:spPr>
        <p:txBody>
          <a:bodyPr anchor="ctr" anchorCtr="0">
            <a:noAutofit/>
          </a:bodyPr>
          <a:lstStyle>
            <a:lvl1pPr marL="0" indent="0">
              <a:buNone/>
              <a:defRPr sz="3200" b="0">
                <a:solidFill>
                  <a:srgbClr val="C00000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77266" y="418812"/>
            <a:ext cx="1114032" cy="668599"/>
            <a:chOff x="4785785" y="593113"/>
            <a:chExt cx="2508487" cy="1674283"/>
          </a:xfrm>
        </p:grpSpPr>
        <p:pic>
          <p:nvPicPr>
            <p:cNvPr id="21" name="Picture 4" descr="C:\Users\Administrator\Desktop\素材\Nipic_2174276_20140319144634019323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785" y="593113"/>
              <a:ext cx="2508487" cy="1674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标题 4"/>
            <p:cNvSpPr txBox="1"/>
            <p:nvPr/>
          </p:nvSpPr>
          <p:spPr>
            <a:xfrm>
              <a:off x="5248186" y="678164"/>
              <a:ext cx="1613765" cy="139185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  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15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 userDrawn="1"/>
        </p:nvGrpSpPr>
        <p:grpSpPr>
          <a:xfrm>
            <a:off x="2" y="1226210"/>
            <a:ext cx="12224770" cy="166169"/>
            <a:chOff x="187464" y="916560"/>
            <a:chExt cx="8742244" cy="124598"/>
          </a:xfrm>
        </p:grpSpPr>
        <p:grpSp>
          <p:nvGrpSpPr>
            <p:cNvPr id="2" name="组合 1"/>
            <p:cNvGrpSpPr/>
            <p:nvPr userDrawn="1"/>
          </p:nvGrpSpPr>
          <p:grpSpPr>
            <a:xfrm>
              <a:off x="187464" y="945456"/>
              <a:ext cx="8742244" cy="80262"/>
              <a:chOff x="456882" y="945448"/>
              <a:chExt cx="8742244" cy="175865"/>
            </a:xfrm>
          </p:grpSpPr>
          <p:grpSp>
            <p:nvGrpSpPr>
              <p:cNvPr id="15" name="组合 14"/>
              <p:cNvGrpSpPr/>
              <p:nvPr userDrawn="1"/>
            </p:nvGrpSpPr>
            <p:grpSpPr>
              <a:xfrm>
                <a:off x="456882" y="945448"/>
                <a:ext cx="8716249" cy="175865"/>
                <a:chOff x="811554" y="1260894"/>
                <a:chExt cx="11417695" cy="234543"/>
              </a:xfrm>
            </p:grpSpPr>
            <p:pic>
              <p:nvPicPr>
                <p:cNvPr id="16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2897" b="-606"/>
                <a:stretch>
                  <a:fillRect/>
                </a:stretch>
              </p:blipFill>
              <p:spPr bwMode="auto">
                <a:xfrm>
                  <a:off x="6134112" y="1260900"/>
                  <a:ext cx="6095137" cy="2345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15085" b="-20"/>
                <a:stretch>
                  <a:fillRect/>
                </a:stretch>
              </p:blipFill>
              <p:spPr bwMode="auto">
                <a:xfrm flipH="1">
                  <a:off x="811554" y="1260894"/>
                  <a:ext cx="5330116" cy="21408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矩形 18"/>
              <p:cNvSpPr/>
              <p:nvPr userDrawn="1"/>
            </p:nvSpPr>
            <p:spPr>
              <a:xfrm>
                <a:off x="5364088" y="945457"/>
                <a:ext cx="3835038" cy="160518"/>
              </a:xfrm>
              <a:prstGeom prst="rect">
                <a:avLst/>
              </a:prstGeom>
              <a:solidFill>
                <a:srgbClr val="C0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" name="TextBox 19"/>
            <p:cNvSpPr txBox="1"/>
            <p:nvPr userDrawn="1"/>
          </p:nvSpPr>
          <p:spPr>
            <a:xfrm>
              <a:off x="5549970" y="916560"/>
              <a:ext cx="2441910" cy="124598"/>
            </a:xfrm>
            <a:prstGeom prst="rect">
              <a:avLst/>
            </a:prstGeom>
            <a:noFill/>
            <a:effectLst/>
          </p:spPr>
          <p:txBody>
            <a:bodyPr wrap="none" lIns="91411" tIns="45705" rIns="91411" bIns="45705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400" b="0" spc="800" dirty="0" smtClean="0">
                  <a:solidFill>
                    <a:srgbClr val="FDE9D5"/>
                  </a:solidFill>
                  <a:latin typeface="+mj-ea"/>
                  <a:ea typeface="+mj-ea"/>
                  <a:cs typeface="+mn-ea"/>
                  <a:sym typeface="+mn-lt"/>
                </a:rPr>
                <a:t>COMMUNIST PARTY OF CHINA</a:t>
              </a:r>
              <a:endParaRPr lang="zh-CN" altLang="en-US" sz="400" b="0" spc="800" dirty="0">
                <a:solidFill>
                  <a:srgbClr val="FDE9D5"/>
                </a:solidFill>
                <a:latin typeface="+mj-ea"/>
                <a:ea typeface="+mj-ea"/>
                <a:cs typeface="+mn-ea"/>
                <a:sym typeface="+mn-lt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468" y="298958"/>
            <a:ext cx="914402" cy="90830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534" y="298958"/>
            <a:ext cx="2373766" cy="927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1489341" y="319942"/>
            <a:ext cx="5087903" cy="768527"/>
          </a:xfrm>
        </p:spPr>
        <p:txBody>
          <a:bodyPr anchor="ctr" anchorCtr="0">
            <a:noAutofit/>
          </a:bodyPr>
          <a:lstStyle>
            <a:lvl1pPr marL="0" indent="0">
              <a:buNone/>
              <a:defRPr sz="3200" b="0">
                <a:solidFill>
                  <a:srgbClr val="C00000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77266" y="418812"/>
            <a:ext cx="1114032" cy="668599"/>
            <a:chOff x="4785785" y="593113"/>
            <a:chExt cx="2508487" cy="1674283"/>
          </a:xfrm>
        </p:grpSpPr>
        <p:pic>
          <p:nvPicPr>
            <p:cNvPr id="21" name="Picture 4" descr="C:\Users\Administrator\Desktop\素材\Nipic_2174276_20140319144634019323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785" y="593113"/>
              <a:ext cx="2508487" cy="1674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标题 4"/>
            <p:cNvSpPr txBox="1"/>
            <p:nvPr/>
          </p:nvSpPr>
          <p:spPr>
            <a:xfrm>
              <a:off x="5248186" y="678164"/>
              <a:ext cx="1613765" cy="139185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algn="l" defTabSz="1218565" rtl="0" eaLnBrk="1" latinLnBrk="0" hangingPunct="1">
                <a:spcBef>
                  <a:spcPct val="0"/>
                </a:spcBef>
                <a:buNone/>
              </a:pPr>
              <a:r>
                <a:rPr lang="en-US" altLang="zh-CN" sz="2400" kern="120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  </a:t>
              </a:r>
              <a:r>
                <a:rPr lang="en-US" altLang="zh-CN" sz="2400" kern="12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02</a:t>
              </a:r>
              <a:endParaRPr lang="zh-CN" altLang="en-US" sz="2400" kern="1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" name="组合 3"/>
          <p:cNvGrpSpPr/>
          <p:nvPr userDrawn="1"/>
        </p:nvGrpSpPr>
        <p:grpSpPr>
          <a:xfrm>
            <a:off x="12981472" y="381320"/>
            <a:ext cx="1537500" cy="783892"/>
            <a:chOff x="9737371" y="285922"/>
            <a:chExt cx="1153275" cy="587783"/>
          </a:xfrm>
        </p:grpSpPr>
        <p:grpSp>
          <p:nvGrpSpPr>
            <p:cNvPr id="3" name="组合 2"/>
            <p:cNvGrpSpPr/>
            <p:nvPr userDrawn="1"/>
          </p:nvGrpSpPr>
          <p:grpSpPr>
            <a:xfrm>
              <a:off x="10188624" y="285922"/>
              <a:ext cx="702022" cy="587783"/>
              <a:chOff x="4734074" y="2428530"/>
              <a:chExt cx="2119816" cy="1774860"/>
            </a:xfrm>
          </p:grpSpPr>
          <p:grpSp>
            <p:nvGrpSpPr>
              <p:cNvPr id="26" name="组合 25"/>
              <p:cNvGrpSpPr/>
              <p:nvPr userDrawn="1"/>
            </p:nvGrpSpPr>
            <p:grpSpPr>
              <a:xfrm>
                <a:off x="4734074" y="2428530"/>
                <a:ext cx="2119816" cy="1341646"/>
                <a:chOff x="4716016" y="699542"/>
                <a:chExt cx="2119816" cy="1341646"/>
              </a:xfrm>
            </p:grpSpPr>
            <p:sp>
              <p:nvSpPr>
                <p:cNvPr id="27" name="TextBox 14"/>
                <p:cNvSpPr txBox="1"/>
                <p:nvPr/>
              </p:nvSpPr>
              <p:spPr>
                <a:xfrm>
                  <a:off x="4716016" y="703224"/>
                  <a:ext cx="1111704" cy="133796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2700" b="0" dirty="0">
                      <a:ln>
                        <a:noFill/>
                      </a:ln>
                      <a:solidFill>
                        <a:srgbClr val="C00000"/>
                      </a:solidFill>
                      <a:latin typeface="方正粗黑宋简体" pitchFamily="2" charset="-122"/>
                      <a:ea typeface="方正粗黑宋简体" pitchFamily="2" charset="-122"/>
                      <a:cs typeface="+mn-ea"/>
                      <a:sym typeface="+mn-lt"/>
                    </a:rPr>
                    <a:t>章</a:t>
                  </a:r>
                  <a:endParaRPr lang="zh-CN" altLang="en-US" sz="2700" b="0" dirty="0">
                    <a:ln>
                      <a:noFill/>
                    </a:ln>
                    <a:solidFill>
                      <a:srgbClr val="C00000"/>
                    </a:solidFill>
                    <a:latin typeface="方正粗黑宋简体" pitchFamily="2" charset="-122"/>
                    <a:ea typeface="方正粗黑宋简体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TextBox 14"/>
                <p:cNvSpPr txBox="1"/>
                <p:nvPr/>
              </p:nvSpPr>
              <p:spPr>
                <a:xfrm>
                  <a:off x="5724128" y="699542"/>
                  <a:ext cx="1111704" cy="1337965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wrap="square" rtlCol="0">
                  <a:spAutoFit/>
                </a:bodyPr>
                <a:lstStyle/>
                <a:p>
                  <a:pPr marL="0" algn="ctr" defTabSz="1218565" rtl="0" eaLnBrk="1" latinLnBrk="0" hangingPunct="1">
                    <a:lnSpc>
                      <a:spcPct val="120000"/>
                    </a:lnSpc>
                  </a:pPr>
                  <a:r>
                    <a:rPr lang="zh-CN" altLang="en-US" sz="2700" b="0" kern="1200" dirty="0">
                      <a:ln>
                        <a:noFill/>
                      </a:ln>
                      <a:solidFill>
                        <a:srgbClr val="C00000"/>
                      </a:solidFill>
                      <a:latin typeface="方正粗黑宋简体" pitchFamily="2" charset="-122"/>
                      <a:ea typeface="方正粗黑宋简体" pitchFamily="2" charset="-122"/>
                      <a:cs typeface="+mn-ea"/>
                      <a:sym typeface="+mn-lt"/>
                    </a:rPr>
                    <a:t>程</a:t>
                  </a:r>
                  <a:endParaRPr lang="zh-CN" altLang="en-US" sz="2700" b="0" kern="1200" dirty="0">
                    <a:ln>
                      <a:noFill/>
                    </a:ln>
                    <a:solidFill>
                      <a:srgbClr val="C00000"/>
                    </a:solidFill>
                    <a:latin typeface="方正粗黑宋简体" pitchFamily="2" charset="-122"/>
                    <a:ea typeface="方正粗黑宋简体" pitchFamily="2" charset="-122"/>
                    <a:cs typeface="+mn-ea"/>
                    <a:sym typeface="+mn-lt"/>
                  </a:endParaRPr>
                </a:p>
              </p:txBody>
            </p:sp>
          </p:grpSp>
          <p:pic>
            <p:nvPicPr>
              <p:cNvPr id="29" name="Picture 7" descr="C:\Users\Administrator\Desktop\党政机关\素材\长城\矢量长城\132.png"/>
              <p:cNvPicPr>
                <a:picLocks noChangeAspect="1" noChangeArrowheads="1"/>
              </p:cNvPicPr>
              <p:nvPr userDrawn="1"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17715" y="3504890"/>
                <a:ext cx="1914525" cy="698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0" name="Picture 3" descr="C:\Users\Administrator\Desktop\党政机关\素材\党徽\Nipic_5916570_20120618220329321399.pn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" contrast="-3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7371" y="344259"/>
              <a:ext cx="498537" cy="452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组合 6"/>
          <p:cNvGrpSpPr/>
          <p:nvPr userDrawn="1"/>
        </p:nvGrpSpPr>
        <p:grpSpPr>
          <a:xfrm>
            <a:off x="2" y="1165212"/>
            <a:ext cx="12224770" cy="1322804"/>
            <a:chOff x="187464" y="49285"/>
            <a:chExt cx="8742244" cy="991873"/>
          </a:xfrm>
        </p:grpSpPr>
        <p:grpSp>
          <p:nvGrpSpPr>
            <p:cNvPr id="2" name="组合 1"/>
            <p:cNvGrpSpPr/>
            <p:nvPr userDrawn="1"/>
          </p:nvGrpSpPr>
          <p:grpSpPr>
            <a:xfrm>
              <a:off x="187464" y="945456"/>
              <a:ext cx="8742244" cy="80262"/>
              <a:chOff x="456882" y="945448"/>
              <a:chExt cx="8742244" cy="175865"/>
            </a:xfrm>
          </p:grpSpPr>
          <p:grpSp>
            <p:nvGrpSpPr>
              <p:cNvPr id="15" name="组合 14"/>
              <p:cNvGrpSpPr/>
              <p:nvPr userDrawn="1"/>
            </p:nvGrpSpPr>
            <p:grpSpPr>
              <a:xfrm>
                <a:off x="456882" y="945448"/>
                <a:ext cx="8716249" cy="175865"/>
                <a:chOff x="811554" y="1260894"/>
                <a:chExt cx="11417695" cy="234543"/>
              </a:xfrm>
            </p:grpSpPr>
            <p:pic>
              <p:nvPicPr>
                <p:cNvPr id="16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2897" b="-606"/>
                <a:stretch>
                  <a:fillRect/>
                </a:stretch>
              </p:blipFill>
              <p:spPr bwMode="auto">
                <a:xfrm>
                  <a:off x="6134112" y="1260900"/>
                  <a:ext cx="6095137" cy="2345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15085" b="-20"/>
                <a:stretch>
                  <a:fillRect/>
                </a:stretch>
              </p:blipFill>
              <p:spPr bwMode="auto">
                <a:xfrm flipH="1">
                  <a:off x="811554" y="1260894"/>
                  <a:ext cx="5330116" cy="21408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矩形 18"/>
              <p:cNvSpPr/>
              <p:nvPr userDrawn="1"/>
            </p:nvSpPr>
            <p:spPr>
              <a:xfrm>
                <a:off x="5364088" y="945457"/>
                <a:ext cx="3835038" cy="160518"/>
              </a:xfrm>
              <a:prstGeom prst="rect">
                <a:avLst/>
              </a:prstGeom>
              <a:solidFill>
                <a:srgbClr val="C0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 userDrawn="1"/>
          </p:nvGrpSpPr>
          <p:grpSpPr>
            <a:xfrm>
              <a:off x="5076056" y="49285"/>
              <a:ext cx="3824298" cy="991873"/>
              <a:chOff x="5076056" y="49285"/>
              <a:chExt cx="3824298" cy="991873"/>
            </a:xfrm>
          </p:grpSpPr>
          <p:pic>
            <p:nvPicPr>
              <p:cNvPr id="14" name="Picture 2" descr="C:\Users\Administrator\Desktop\党政机关\素材\长城\矢量长城\线稿长城222.png"/>
              <p:cNvPicPr>
                <a:picLocks noChangeAspect="1" noChangeArrowheads="1"/>
              </p:cNvPicPr>
              <p:nvPr userDrawn="1"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49285"/>
                <a:ext cx="3824298" cy="9256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TextBox 19"/>
              <p:cNvSpPr txBox="1"/>
              <p:nvPr userDrawn="1"/>
            </p:nvSpPr>
            <p:spPr>
              <a:xfrm>
                <a:off x="5549970" y="916560"/>
                <a:ext cx="2441910" cy="124598"/>
              </a:xfrm>
              <a:prstGeom prst="rect">
                <a:avLst/>
              </a:prstGeom>
              <a:noFill/>
              <a:effectLst/>
            </p:spPr>
            <p:txBody>
              <a:bodyPr wrap="none" lIns="91411" tIns="45705" rIns="91411" bIns="45705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400" b="0" spc="800" dirty="0" smtClean="0">
                    <a:solidFill>
                      <a:srgbClr val="FDE9D5"/>
                    </a:solidFill>
                    <a:latin typeface="+mj-ea"/>
                    <a:ea typeface="+mj-ea"/>
                    <a:cs typeface="+mn-ea"/>
                    <a:sym typeface="+mn-lt"/>
                  </a:rPr>
                  <a:t>COMMUNIST PARTY OF CHINA</a:t>
                </a:r>
                <a:endParaRPr lang="zh-CN" altLang="en-US" sz="400" b="0" spc="800" dirty="0">
                  <a:solidFill>
                    <a:srgbClr val="FDE9D5"/>
                  </a:solidFill>
                  <a:latin typeface="+mj-ea"/>
                  <a:ea typeface="+mj-ea"/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1489341" y="319942"/>
            <a:ext cx="5087903" cy="768527"/>
          </a:xfrm>
        </p:spPr>
        <p:txBody>
          <a:bodyPr anchor="ctr" anchorCtr="0">
            <a:noAutofit/>
          </a:bodyPr>
          <a:lstStyle>
            <a:lvl1pPr marL="0" indent="0">
              <a:buNone/>
              <a:defRPr sz="3200" b="0">
                <a:solidFill>
                  <a:srgbClr val="C00000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77266" y="418812"/>
            <a:ext cx="1114032" cy="668599"/>
            <a:chOff x="4785785" y="593113"/>
            <a:chExt cx="2508487" cy="1674283"/>
          </a:xfrm>
        </p:grpSpPr>
        <p:pic>
          <p:nvPicPr>
            <p:cNvPr id="21" name="Picture 4" descr="C:\Users\Administrator\Desktop\素材\Nipic_2174276_20140319144634019323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785" y="593113"/>
              <a:ext cx="2508487" cy="1674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标题 4"/>
            <p:cNvSpPr txBox="1"/>
            <p:nvPr/>
          </p:nvSpPr>
          <p:spPr>
            <a:xfrm>
              <a:off x="5248186" y="678164"/>
              <a:ext cx="1613765" cy="139185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algn="l" defTabSz="1218565" rtl="0" eaLnBrk="1" latinLnBrk="0" hangingPunct="1">
                <a:spcBef>
                  <a:spcPct val="0"/>
                </a:spcBef>
                <a:buNone/>
              </a:pPr>
              <a:r>
                <a:rPr lang="en-US" altLang="zh-CN" sz="2400" kern="120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  </a:t>
              </a:r>
              <a:r>
                <a:rPr lang="en-US" altLang="zh-CN" sz="2400" kern="12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03</a:t>
              </a:r>
              <a:endParaRPr lang="zh-CN" altLang="en-US" sz="2400" kern="1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7" name="组合 6"/>
          <p:cNvGrpSpPr/>
          <p:nvPr userDrawn="1"/>
        </p:nvGrpSpPr>
        <p:grpSpPr>
          <a:xfrm>
            <a:off x="2" y="26894"/>
            <a:ext cx="12224770" cy="1322804"/>
            <a:chOff x="187464" y="49285"/>
            <a:chExt cx="8742244" cy="991873"/>
          </a:xfrm>
        </p:grpSpPr>
        <p:grpSp>
          <p:nvGrpSpPr>
            <p:cNvPr id="2" name="组合 1"/>
            <p:cNvGrpSpPr/>
            <p:nvPr userDrawn="1"/>
          </p:nvGrpSpPr>
          <p:grpSpPr>
            <a:xfrm>
              <a:off x="187464" y="945456"/>
              <a:ext cx="8742244" cy="80262"/>
              <a:chOff x="456882" y="945448"/>
              <a:chExt cx="8742244" cy="175865"/>
            </a:xfrm>
          </p:grpSpPr>
          <p:grpSp>
            <p:nvGrpSpPr>
              <p:cNvPr id="15" name="组合 14"/>
              <p:cNvGrpSpPr/>
              <p:nvPr userDrawn="1"/>
            </p:nvGrpSpPr>
            <p:grpSpPr>
              <a:xfrm>
                <a:off x="456882" y="945448"/>
                <a:ext cx="8716249" cy="175865"/>
                <a:chOff x="811554" y="1260894"/>
                <a:chExt cx="11417695" cy="234543"/>
              </a:xfrm>
            </p:grpSpPr>
            <p:pic>
              <p:nvPicPr>
                <p:cNvPr id="16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2897" b="-606"/>
                <a:stretch>
                  <a:fillRect/>
                </a:stretch>
              </p:blipFill>
              <p:spPr bwMode="auto">
                <a:xfrm>
                  <a:off x="6134112" y="1260900"/>
                  <a:ext cx="6095137" cy="2345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15085" b="-20"/>
                <a:stretch>
                  <a:fillRect/>
                </a:stretch>
              </p:blipFill>
              <p:spPr bwMode="auto">
                <a:xfrm flipH="1">
                  <a:off x="811554" y="1260894"/>
                  <a:ext cx="5330116" cy="21408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矩形 18"/>
              <p:cNvSpPr/>
              <p:nvPr userDrawn="1"/>
            </p:nvSpPr>
            <p:spPr>
              <a:xfrm>
                <a:off x="5364088" y="945457"/>
                <a:ext cx="3835038" cy="160518"/>
              </a:xfrm>
              <a:prstGeom prst="rect">
                <a:avLst/>
              </a:prstGeom>
              <a:solidFill>
                <a:srgbClr val="C0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 userDrawn="1"/>
          </p:nvGrpSpPr>
          <p:grpSpPr>
            <a:xfrm>
              <a:off x="5076056" y="49285"/>
              <a:ext cx="3824298" cy="991873"/>
              <a:chOff x="5076056" y="49285"/>
              <a:chExt cx="3824298" cy="991873"/>
            </a:xfrm>
          </p:grpSpPr>
          <p:pic>
            <p:nvPicPr>
              <p:cNvPr id="14" name="Picture 2" descr="C:\Users\Administrator\Desktop\党政机关\素材\长城\矢量长城\线稿长城222.png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49285"/>
                <a:ext cx="3824298" cy="9256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TextBox 19"/>
              <p:cNvSpPr txBox="1"/>
              <p:nvPr userDrawn="1"/>
            </p:nvSpPr>
            <p:spPr>
              <a:xfrm>
                <a:off x="5549970" y="916560"/>
                <a:ext cx="2441910" cy="124598"/>
              </a:xfrm>
              <a:prstGeom prst="rect">
                <a:avLst/>
              </a:prstGeom>
              <a:noFill/>
              <a:effectLst/>
            </p:spPr>
            <p:txBody>
              <a:bodyPr wrap="none" lIns="91411" tIns="45705" rIns="91411" bIns="45705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400" b="0" spc="800" dirty="0" smtClean="0">
                    <a:solidFill>
                      <a:srgbClr val="FDE9D5"/>
                    </a:solidFill>
                    <a:latin typeface="+mj-ea"/>
                    <a:ea typeface="+mj-ea"/>
                    <a:cs typeface="+mn-ea"/>
                    <a:sym typeface="+mn-lt"/>
                  </a:rPr>
                  <a:t>COMMUNIST PARTY OF CHINA</a:t>
                </a:r>
                <a:endParaRPr lang="zh-CN" altLang="en-US" sz="400" b="0" spc="800" dirty="0">
                  <a:solidFill>
                    <a:srgbClr val="FDE9D5"/>
                  </a:solidFill>
                  <a:latin typeface="+mj-ea"/>
                  <a:ea typeface="+mj-ea"/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1489341" y="319942"/>
            <a:ext cx="5087903" cy="768527"/>
          </a:xfrm>
        </p:spPr>
        <p:txBody>
          <a:bodyPr anchor="ctr" anchorCtr="0">
            <a:noAutofit/>
          </a:bodyPr>
          <a:lstStyle>
            <a:lvl1pPr marL="0" indent="0">
              <a:buNone/>
              <a:defRPr sz="3200" b="0">
                <a:solidFill>
                  <a:srgbClr val="C00000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77266" y="418812"/>
            <a:ext cx="1114032" cy="668599"/>
            <a:chOff x="4785785" y="593113"/>
            <a:chExt cx="2508487" cy="1674283"/>
          </a:xfrm>
        </p:grpSpPr>
        <p:pic>
          <p:nvPicPr>
            <p:cNvPr id="21" name="Picture 4" descr="C:\Users\Administrator\Desktop\素材\Nipic_2174276_20140319144634019323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785" y="593113"/>
              <a:ext cx="2508487" cy="1674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标题 4"/>
            <p:cNvSpPr txBox="1"/>
            <p:nvPr/>
          </p:nvSpPr>
          <p:spPr>
            <a:xfrm>
              <a:off x="5248186" y="678164"/>
              <a:ext cx="1613765" cy="139185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algn="l" defTabSz="1218565" rtl="0" eaLnBrk="1" latinLnBrk="0" hangingPunct="1">
                <a:spcBef>
                  <a:spcPct val="0"/>
                </a:spcBef>
                <a:buNone/>
              </a:pPr>
              <a:r>
                <a:rPr lang="en-US" altLang="zh-CN" sz="2400" kern="120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  </a:t>
              </a:r>
              <a:r>
                <a:rPr lang="en-US" altLang="zh-CN" sz="2400" kern="12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04</a:t>
              </a:r>
              <a:endParaRPr lang="zh-CN" altLang="en-US" sz="2400" kern="1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" name="组合 3"/>
          <p:cNvGrpSpPr/>
          <p:nvPr userDrawn="1"/>
        </p:nvGrpSpPr>
        <p:grpSpPr>
          <a:xfrm>
            <a:off x="12981472" y="381320"/>
            <a:ext cx="1537500" cy="783892"/>
            <a:chOff x="9737371" y="285922"/>
            <a:chExt cx="1153275" cy="587783"/>
          </a:xfrm>
        </p:grpSpPr>
        <p:grpSp>
          <p:nvGrpSpPr>
            <p:cNvPr id="3" name="组合 2"/>
            <p:cNvGrpSpPr/>
            <p:nvPr userDrawn="1"/>
          </p:nvGrpSpPr>
          <p:grpSpPr>
            <a:xfrm>
              <a:off x="10188624" y="285922"/>
              <a:ext cx="702022" cy="587783"/>
              <a:chOff x="4734074" y="2428530"/>
              <a:chExt cx="2119816" cy="1774860"/>
            </a:xfrm>
          </p:grpSpPr>
          <p:grpSp>
            <p:nvGrpSpPr>
              <p:cNvPr id="26" name="组合 25"/>
              <p:cNvGrpSpPr/>
              <p:nvPr userDrawn="1"/>
            </p:nvGrpSpPr>
            <p:grpSpPr>
              <a:xfrm>
                <a:off x="4734074" y="2428530"/>
                <a:ext cx="2119816" cy="1341646"/>
                <a:chOff x="4716016" y="699542"/>
                <a:chExt cx="2119816" cy="1341646"/>
              </a:xfrm>
            </p:grpSpPr>
            <p:sp>
              <p:nvSpPr>
                <p:cNvPr id="27" name="TextBox 14"/>
                <p:cNvSpPr txBox="1"/>
                <p:nvPr/>
              </p:nvSpPr>
              <p:spPr>
                <a:xfrm>
                  <a:off x="4716016" y="703224"/>
                  <a:ext cx="1111704" cy="133796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2700" b="0" dirty="0">
                      <a:ln>
                        <a:noFill/>
                      </a:ln>
                      <a:solidFill>
                        <a:srgbClr val="C00000"/>
                      </a:solidFill>
                      <a:latin typeface="方正粗黑宋简体" pitchFamily="2" charset="-122"/>
                      <a:ea typeface="方正粗黑宋简体" pitchFamily="2" charset="-122"/>
                      <a:cs typeface="+mn-ea"/>
                      <a:sym typeface="+mn-lt"/>
                    </a:rPr>
                    <a:t>章</a:t>
                  </a:r>
                  <a:endParaRPr lang="zh-CN" altLang="en-US" sz="2700" b="0" dirty="0">
                    <a:ln>
                      <a:noFill/>
                    </a:ln>
                    <a:solidFill>
                      <a:srgbClr val="C00000"/>
                    </a:solidFill>
                    <a:latin typeface="方正粗黑宋简体" pitchFamily="2" charset="-122"/>
                    <a:ea typeface="方正粗黑宋简体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TextBox 14"/>
                <p:cNvSpPr txBox="1"/>
                <p:nvPr/>
              </p:nvSpPr>
              <p:spPr>
                <a:xfrm>
                  <a:off x="5724128" y="699542"/>
                  <a:ext cx="1111704" cy="1337965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wrap="square" rtlCol="0">
                  <a:spAutoFit/>
                </a:bodyPr>
                <a:lstStyle/>
                <a:p>
                  <a:pPr marL="0" algn="ctr" defTabSz="1218565" rtl="0" eaLnBrk="1" latinLnBrk="0" hangingPunct="1">
                    <a:lnSpc>
                      <a:spcPct val="120000"/>
                    </a:lnSpc>
                  </a:pPr>
                  <a:r>
                    <a:rPr lang="zh-CN" altLang="en-US" sz="2700" b="0" kern="1200" dirty="0">
                      <a:ln>
                        <a:noFill/>
                      </a:ln>
                      <a:solidFill>
                        <a:srgbClr val="C00000"/>
                      </a:solidFill>
                      <a:latin typeface="方正粗黑宋简体" pitchFamily="2" charset="-122"/>
                      <a:ea typeface="方正粗黑宋简体" pitchFamily="2" charset="-122"/>
                      <a:cs typeface="+mn-ea"/>
                      <a:sym typeface="+mn-lt"/>
                    </a:rPr>
                    <a:t>程</a:t>
                  </a:r>
                  <a:endParaRPr lang="zh-CN" altLang="en-US" sz="2700" b="0" kern="1200" dirty="0">
                    <a:ln>
                      <a:noFill/>
                    </a:ln>
                    <a:solidFill>
                      <a:srgbClr val="C00000"/>
                    </a:solidFill>
                    <a:latin typeface="方正粗黑宋简体" pitchFamily="2" charset="-122"/>
                    <a:ea typeface="方正粗黑宋简体" pitchFamily="2" charset="-122"/>
                    <a:cs typeface="+mn-ea"/>
                    <a:sym typeface="+mn-lt"/>
                  </a:endParaRPr>
                </a:p>
              </p:txBody>
            </p:sp>
          </p:grpSp>
          <p:pic>
            <p:nvPicPr>
              <p:cNvPr id="29" name="Picture 7" descr="C:\Users\Administrator\Desktop\党政机关\素材\长城\矢量长城\132.png"/>
              <p:cNvPicPr>
                <a:picLocks noChangeAspect="1" noChangeArrowheads="1"/>
              </p:cNvPicPr>
              <p:nvPr userDrawn="1"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17715" y="3504890"/>
                <a:ext cx="1914525" cy="698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0" name="Picture 3" descr="C:\Users\Administrator\Desktop\党政机关\素材\党徽\Nipic_5916570_20120618220329321399.pn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" contrast="-3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7371" y="344259"/>
              <a:ext cx="498537" cy="452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组合 6"/>
          <p:cNvGrpSpPr/>
          <p:nvPr userDrawn="1"/>
        </p:nvGrpSpPr>
        <p:grpSpPr>
          <a:xfrm>
            <a:off x="2" y="26894"/>
            <a:ext cx="12224770" cy="1322804"/>
            <a:chOff x="187464" y="49285"/>
            <a:chExt cx="8742244" cy="991873"/>
          </a:xfrm>
        </p:grpSpPr>
        <p:grpSp>
          <p:nvGrpSpPr>
            <p:cNvPr id="2" name="组合 1"/>
            <p:cNvGrpSpPr/>
            <p:nvPr userDrawn="1"/>
          </p:nvGrpSpPr>
          <p:grpSpPr>
            <a:xfrm>
              <a:off x="187464" y="945456"/>
              <a:ext cx="8742244" cy="80262"/>
              <a:chOff x="456882" y="945448"/>
              <a:chExt cx="8742244" cy="175865"/>
            </a:xfrm>
          </p:grpSpPr>
          <p:grpSp>
            <p:nvGrpSpPr>
              <p:cNvPr id="15" name="组合 14"/>
              <p:cNvGrpSpPr/>
              <p:nvPr userDrawn="1"/>
            </p:nvGrpSpPr>
            <p:grpSpPr>
              <a:xfrm>
                <a:off x="456882" y="945448"/>
                <a:ext cx="8716249" cy="175865"/>
                <a:chOff x="811554" y="1260894"/>
                <a:chExt cx="11417695" cy="234543"/>
              </a:xfrm>
            </p:grpSpPr>
            <p:pic>
              <p:nvPicPr>
                <p:cNvPr id="16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2897" b="-606"/>
                <a:stretch>
                  <a:fillRect/>
                </a:stretch>
              </p:blipFill>
              <p:spPr bwMode="auto">
                <a:xfrm>
                  <a:off x="6134112" y="1260900"/>
                  <a:ext cx="6095137" cy="2345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15085" b="-20"/>
                <a:stretch>
                  <a:fillRect/>
                </a:stretch>
              </p:blipFill>
              <p:spPr bwMode="auto">
                <a:xfrm flipH="1">
                  <a:off x="811554" y="1260894"/>
                  <a:ext cx="5330116" cy="21408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矩形 18"/>
              <p:cNvSpPr/>
              <p:nvPr userDrawn="1"/>
            </p:nvSpPr>
            <p:spPr>
              <a:xfrm>
                <a:off x="5364088" y="945457"/>
                <a:ext cx="3835038" cy="160518"/>
              </a:xfrm>
              <a:prstGeom prst="rect">
                <a:avLst/>
              </a:prstGeom>
              <a:solidFill>
                <a:srgbClr val="C0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 userDrawn="1"/>
          </p:nvGrpSpPr>
          <p:grpSpPr>
            <a:xfrm>
              <a:off x="5076056" y="49285"/>
              <a:ext cx="3824298" cy="991873"/>
              <a:chOff x="5076056" y="49285"/>
              <a:chExt cx="3824298" cy="991873"/>
            </a:xfrm>
          </p:grpSpPr>
          <p:pic>
            <p:nvPicPr>
              <p:cNvPr id="14" name="Picture 2" descr="C:\Users\Administrator\Desktop\党政机关\素材\长城\矢量长城\线稿长城222.png"/>
              <p:cNvPicPr>
                <a:picLocks noChangeAspect="1" noChangeArrowheads="1"/>
              </p:cNvPicPr>
              <p:nvPr userDrawn="1"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49285"/>
                <a:ext cx="3824298" cy="9256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TextBox 19"/>
              <p:cNvSpPr txBox="1"/>
              <p:nvPr userDrawn="1"/>
            </p:nvSpPr>
            <p:spPr>
              <a:xfrm>
                <a:off x="5549970" y="916560"/>
                <a:ext cx="2441910" cy="124598"/>
              </a:xfrm>
              <a:prstGeom prst="rect">
                <a:avLst/>
              </a:prstGeom>
              <a:noFill/>
              <a:effectLst/>
            </p:spPr>
            <p:txBody>
              <a:bodyPr wrap="none" lIns="91411" tIns="45705" rIns="91411" bIns="45705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400" b="0" spc="800" dirty="0" smtClean="0">
                    <a:solidFill>
                      <a:srgbClr val="FDE9D5"/>
                    </a:solidFill>
                    <a:latin typeface="+mj-ea"/>
                    <a:ea typeface="+mj-ea"/>
                    <a:cs typeface="+mn-ea"/>
                    <a:sym typeface="+mn-lt"/>
                  </a:rPr>
                  <a:t>COMMUNIST PARTY OF CHINA</a:t>
                </a:r>
                <a:endParaRPr lang="zh-CN" altLang="en-US" sz="400" b="0" spc="800" dirty="0">
                  <a:solidFill>
                    <a:srgbClr val="FDE9D5"/>
                  </a:solidFill>
                  <a:latin typeface="+mj-ea"/>
                  <a:ea typeface="+mj-ea"/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1489341" y="319942"/>
            <a:ext cx="5087903" cy="768527"/>
          </a:xfrm>
        </p:spPr>
        <p:txBody>
          <a:bodyPr anchor="ctr" anchorCtr="0">
            <a:noAutofit/>
          </a:bodyPr>
          <a:lstStyle>
            <a:lvl1pPr marL="0" indent="0">
              <a:buNone/>
              <a:defRPr sz="3200" b="0">
                <a:solidFill>
                  <a:srgbClr val="C00000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defRPr>
            </a:lvl1pPr>
          </a:lstStyle>
          <a:p>
            <a:pPr lvl="0"/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77266" y="418812"/>
            <a:ext cx="1114032" cy="668599"/>
            <a:chOff x="4785785" y="593113"/>
            <a:chExt cx="2508487" cy="1674283"/>
          </a:xfrm>
        </p:grpSpPr>
        <p:pic>
          <p:nvPicPr>
            <p:cNvPr id="21" name="Picture 4" descr="C:\Users\Administrator\Desktop\素材\Nipic_2174276_20140319144634019323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785" y="593113"/>
              <a:ext cx="2508487" cy="1674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标题 4"/>
            <p:cNvSpPr txBox="1"/>
            <p:nvPr/>
          </p:nvSpPr>
          <p:spPr>
            <a:xfrm>
              <a:off x="5248186" y="678164"/>
              <a:ext cx="1613765" cy="139185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algn="l" defTabSz="1218565" rtl="0" eaLnBrk="1" latinLnBrk="0" hangingPunct="1">
                <a:spcBef>
                  <a:spcPct val="0"/>
                </a:spcBef>
                <a:buNone/>
              </a:pPr>
              <a:r>
                <a:rPr lang="en-US" altLang="zh-CN" sz="2400" kern="120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  </a:t>
              </a:r>
              <a:r>
                <a:rPr lang="en-US" altLang="zh-CN" sz="2400" kern="12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j-cs"/>
                </a:rPr>
                <a:t>05</a:t>
              </a:r>
              <a:endParaRPr lang="zh-CN" altLang="en-US" sz="2400" kern="1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" name="组合 3"/>
          <p:cNvGrpSpPr/>
          <p:nvPr userDrawn="1"/>
        </p:nvGrpSpPr>
        <p:grpSpPr>
          <a:xfrm>
            <a:off x="12981472" y="381320"/>
            <a:ext cx="1537500" cy="783892"/>
            <a:chOff x="9737371" y="285922"/>
            <a:chExt cx="1153275" cy="587783"/>
          </a:xfrm>
        </p:grpSpPr>
        <p:grpSp>
          <p:nvGrpSpPr>
            <p:cNvPr id="3" name="组合 2"/>
            <p:cNvGrpSpPr/>
            <p:nvPr userDrawn="1"/>
          </p:nvGrpSpPr>
          <p:grpSpPr>
            <a:xfrm>
              <a:off x="10188624" y="285922"/>
              <a:ext cx="702022" cy="587783"/>
              <a:chOff x="4734074" y="2428530"/>
              <a:chExt cx="2119816" cy="1774860"/>
            </a:xfrm>
          </p:grpSpPr>
          <p:grpSp>
            <p:nvGrpSpPr>
              <p:cNvPr id="26" name="组合 25"/>
              <p:cNvGrpSpPr/>
              <p:nvPr userDrawn="1"/>
            </p:nvGrpSpPr>
            <p:grpSpPr>
              <a:xfrm>
                <a:off x="4734074" y="2428530"/>
                <a:ext cx="2119816" cy="1341646"/>
                <a:chOff x="4716016" y="699542"/>
                <a:chExt cx="2119816" cy="1341646"/>
              </a:xfrm>
            </p:grpSpPr>
            <p:sp>
              <p:nvSpPr>
                <p:cNvPr id="27" name="TextBox 14"/>
                <p:cNvSpPr txBox="1"/>
                <p:nvPr/>
              </p:nvSpPr>
              <p:spPr>
                <a:xfrm>
                  <a:off x="4716016" y="703224"/>
                  <a:ext cx="1111704" cy="133796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2700" b="0" dirty="0">
                      <a:ln>
                        <a:noFill/>
                      </a:ln>
                      <a:solidFill>
                        <a:srgbClr val="C00000"/>
                      </a:solidFill>
                      <a:latin typeface="方正粗黑宋简体" pitchFamily="2" charset="-122"/>
                      <a:ea typeface="方正粗黑宋简体" pitchFamily="2" charset="-122"/>
                      <a:cs typeface="+mn-ea"/>
                      <a:sym typeface="+mn-lt"/>
                    </a:rPr>
                    <a:t>章</a:t>
                  </a:r>
                  <a:endParaRPr lang="zh-CN" altLang="en-US" sz="2700" b="0" dirty="0">
                    <a:ln>
                      <a:noFill/>
                    </a:ln>
                    <a:solidFill>
                      <a:srgbClr val="C00000"/>
                    </a:solidFill>
                    <a:latin typeface="方正粗黑宋简体" pitchFamily="2" charset="-122"/>
                    <a:ea typeface="方正粗黑宋简体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TextBox 14"/>
                <p:cNvSpPr txBox="1"/>
                <p:nvPr/>
              </p:nvSpPr>
              <p:spPr>
                <a:xfrm>
                  <a:off x="5724128" y="699542"/>
                  <a:ext cx="1111704" cy="1337965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txBody>
                <a:bodyPr wrap="square" rtlCol="0">
                  <a:spAutoFit/>
                </a:bodyPr>
                <a:lstStyle/>
                <a:p>
                  <a:pPr marL="0" algn="ctr" defTabSz="1218565" rtl="0" eaLnBrk="1" latinLnBrk="0" hangingPunct="1">
                    <a:lnSpc>
                      <a:spcPct val="120000"/>
                    </a:lnSpc>
                  </a:pPr>
                  <a:r>
                    <a:rPr lang="zh-CN" altLang="en-US" sz="2700" b="0" kern="1200" dirty="0">
                      <a:ln>
                        <a:noFill/>
                      </a:ln>
                      <a:solidFill>
                        <a:srgbClr val="C00000"/>
                      </a:solidFill>
                      <a:latin typeface="方正粗黑宋简体" pitchFamily="2" charset="-122"/>
                      <a:ea typeface="方正粗黑宋简体" pitchFamily="2" charset="-122"/>
                      <a:cs typeface="+mn-ea"/>
                      <a:sym typeface="+mn-lt"/>
                    </a:rPr>
                    <a:t>程</a:t>
                  </a:r>
                  <a:endParaRPr lang="zh-CN" altLang="en-US" sz="2700" b="0" kern="1200" dirty="0">
                    <a:ln>
                      <a:noFill/>
                    </a:ln>
                    <a:solidFill>
                      <a:srgbClr val="C00000"/>
                    </a:solidFill>
                    <a:latin typeface="方正粗黑宋简体" pitchFamily="2" charset="-122"/>
                    <a:ea typeface="方正粗黑宋简体" pitchFamily="2" charset="-122"/>
                    <a:cs typeface="+mn-ea"/>
                    <a:sym typeface="+mn-lt"/>
                  </a:endParaRPr>
                </a:p>
              </p:txBody>
            </p:sp>
          </p:grpSp>
          <p:pic>
            <p:nvPicPr>
              <p:cNvPr id="29" name="Picture 7" descr="C:\Users\Administrator\Desktop\党政机关\素材\长城\矢量长城\132.png"/>
              <p:cNvPicPr>
                <a:picLocks noChangeAspect="1" noChangeArrowheads="1"/>
              </p:cNvPicPr>
              <p:nvPr userDrawn="1"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17715" y="3504890"/>
                <a:ext cx="1914525" cy="698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0" name="Picture 3" descr="C:\Users\Administrator\Desktop\党政机关\素材\党徽\Nipic_5916570_20120618220329321399.pn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" contrast="-3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7371" y="344259"/>
              <a:ext cx="498537" cy="452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组合 6"/>
          <p:cNvGrpSpPr/>
          <p:nvPr userDrawn="1"/>
        </p:nvGrpSpPr>
        <p:grpSpPr>
          <a:xfrm>
            <a:off x="2" y="26894"/>
            <a:ext cx="12224770" cy="1322804"/>
            <a:chOff x="187464" y="49285"/>
            <a:chExt cx="8742244" cy="991873"/>
          </a:xfrm>
        </p:grpSpPr>
        <p:grpSp>
          <p:nvGrpSpPr>
            <p:cNvPr id="2" name="组合 1"/>
            <p:cNvGrpSpPr/>
            <p:nvPr userDrawn="1"/>
          </p:nvGrpSpPr>
          <p:grpSpPr>
            <a:xfrm>
              <a:off x="187464" y="945456"/>
              <a:ext cx="8742244" cy="80262"/>
              <a:chOff x="456882" y="945448"/>
              <a:chExt cx="8742244" cy="175865"/>
            </a:xfrm>
          </p:grpSpPr>
          <p:grpSp>
            <p:nvGrpSpPr>
              <p:cNvPr id="15" name="组合 14"/>
              <p:cNvGrpSpPr/>
              <p:nvPr userDrawn="1"/>
            </p:nvGrpSpPr>
            <p:grpSpPr>
              <a:xfrm>
                <a:off x="456882" y="945448"/>
                <a:ext cx="8716249" cy="175865"/>
                <a:chOff x="811554" y="1260894"/>
                <a:chExt cx="11417695" cy="234543"/>
              </a:xfrm>
            </p:grpSpPr>
            <p:pic>
              <p:nvPicPr>
                <p:cNvPr id="16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2897" b="-606"/>
                <a:stretch>
                  <a:fillRect/>
                </a:stretch>
              </p:blipFill>
              <p:spPr bwMode="auto">
                <a:xfrm>
                  <a:off x="6134112" y="1260900"/>
                  <a:ext cx="6095137" cy="2345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Picture 5" descr="C:\Users\Administrator\Desktop\党政机关\素材\长城\矢量长城\线稿长城2.png"/>
                <p:cNvPicPr>
                  <a:picLocks noChangeAspect="1" noChangeArrowheads="1"/>
                </p:cNvPicPr>
                <p:nvPr userDrawn="1"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1" t="93888" r="15085" b="-20"/>
                <a:stretch>
                  <a:fillRect/>
                </a:stretch>
              </p:blipFill>
              <p:spPr bwMode="auto">
                <a:xfrm flipH="1">
                  <a:off x="811554" y="1260894"/>
                  <a:ext cx="5330116" cy="21408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矩形 18"/>
              <p:cNvSpPr/>
              <p:nvPr userDrawn="1"/>
            </p:nvSpPr>
            <p:spPr>
              <a:xfrm>
                <a:off x="5364088" y="945457"/>
                <a:ext cx="3835038" cy="160518"/>
              </a:xfrm>
              <a:prstGeom prst="rect">
                <a:avLst/>
              </a:prstGeom>
              <a:solidFill>
                <a:srgbClr val="C00000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 userDrawn="1"/>
          </p:nvGrpSpPr>
          <p:grpSpPr>
            <a:xfrm>
              <a:off x="5076056" y="49285"/>
              <a:ext cx="3824298" cy="991873"/>
              <a:chOff x="5076056" y="49285"/>
              <a:chExt cx="3824298" cy="991873"/>
            </a:xfrm>
          </p:grpSpPr>
          <p:pic>
            <p:nvPicPr>
              <p:cNvPr id="14" name="Picture 2" descr="C:\Users\Administrator\Desktop\党政机关\素材\长城\矢量长城\线稿长城222.png"/>
              <p:cNvPicPr>
                <a:picLocks noChangeAspect="1" noChangeArrowheads="1"/>
              </p:cNvPicPr>
              <p:nvPr userDrawn="1"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49285"/>
                <a:ext cx="3824298" cy="9256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TextBox 19"/>
              <p:cNvSpPr txBox="1"/>
              <p:nvPr userDrawn="1"/>
            </p:nvSpPr>
            <p:spPr>
              <a:xfrm>
                <a:off x="5549970" y="916560"/>
                <a:ext cx="2441910" cy="124598"/>
              </a:xfrm>
              <a:prstGeom prst="rect">
                <a:avLst/>
              </a:prstGeom>
              <a:noFill/>
              <a:effectLst/>
            </p:spPr>
            <p:txBody>
              <a:bodyPr wrap="none" lIns="91411" tIns="45705" rIns="91411" bIns="45705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400" b="0" spc="800" dirty="0" smtClean="0">
                    <a:solidFill>
                      <a:srgbClr val="FDE9D5"/>
                    </a:solidFill>
                    <a:latin typeface="+mj-ea"/>
                    <a:ea typeface="+mj-ea"/>
                    <a:cs typeface="+mn-ea"/>
                    <a:sym typeface="+mn-lt"/>
                  </a:rPr>
                  <a:t>COMMUNIST PARTY OF CHINA</a:t>
                </a:r>
                <a:endParaRPr lang="zh-CN" altLang="en-US" sz="400" b="0" spc="800" dirty="0">
                  <a:solidFill>
                    <a:srgbClr val="FDE9D5"/>
                  </a:solidFill>
                  <a:latin typeface="+mj-ea"/>
                  <a:ea typeface="+mj-ea"/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\Desktop\1024xxxx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r="29544"/>
          <a:stretch>
            <a:fillRect/>
          </a:stretch>
        </p:blipFill>
        <p:spPr bwMode="auto">
          <a:xfrm>
            <a:off x="1" y="-10869"/>
            <a:ext cx="12190413" cy="689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\Desktop\1024xxxx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r="29544"/>
          <a:stretch>
            <a:fillRect/>
          </a:stretch>
        </p:blipFill>
        <p:spPr bwMode="auto">
          <a:xfrm>
            <a:off x="1" y="-10869"/>
            <a:ext cx="12190413" cy="689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 userDrawn="1"/>
        </p:nvSpPr>
        <p:spPr>
          <a:xfrm>
            <a:off x="0" y="0"/>
            <a:ext cx="5169610" cy="6859588"/>
          </a:xfrm>
          <a:prstGeom prst="rect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/>
          </a:p>
        </p:txBody>
      </p:sp>
      <p:sp>
        <p:nvSpPr>
          <p:cNvPr id="4" name="TextBox 19"/>
          <p:cNvSpPr txBox="1"/>
          <p:nvPr userDrawn="1"/>
        </p:nvSpPr>
        <p:spPr>
          <a:xfrm>
            <a:off x="1103303" y="1989301"/>
            <a:ext cx="3920423" cy="515418"/>
          </a:xfrm>
          <a:prstGeom prst="rect">
            <a:avLst/>
          </a:prstGeom>
          <a:noFill/>
          <a:effectLst/>
        </p:spPr>
        <p:txBody>
          <a:bodyPr wrap="none" lIns="121881" tIns="60940" rIns="121881" bIns="6094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Communist Party of China</a:t>
            </a:r>
            <a:endParaRPr lang="zh-CN" altLang="en-US" sz="21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0"/>
          <p:cNvSpPr txBox="1"/>
          <p:nvPr userDrawn="1"/>
        </p:nvSpPr>
        <p:spPr>
          <a:xfrm>
            <a:off x="656222" y="1243470"/>
            <a:ext cx="4233224" cy="9171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21881" tIns="60940" rIns="121881" bIns="6094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3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中国共产党</a:t>
            </a:r>
            <a:endParaRPr lang="en-US" altLang="zh-CN" sz="4300" b="1" dirty="0">
              <a:solidFill>
                <a:schemeClr val="accent2">
                  <a:lumMod val="40000"/>
                  <a:lumOff val="6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3" descr="C:\Users\xb\Desktop\53bf653e36a06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03" y="766327"/>
            <a:ext cx="1431528" cy="126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组合 7"/>
          <p:cNvGrpSpPr/>
          <p:nvPr userDrawn="1"/>
        </p:nvGrpSpPr>
        <p:grpSpPr>
          <a:xfrm>
            <a:off x="1562370" y="2939794"/>
            <a:ext cx="1528520" cy="1318419"/>
            <a:chOff x="5855695" y="1942653"/>
            <a:chExt cx="1146539" cy="988585"/>
          </a:xfrm>
        </p:grpSpPr>
        <p:grpSp>
          <p:nvGrpSpPr>
            <p:cNvPr id="9" name="组合 8"/>
            <p:cNvGrpSpPr/>
            <p:nvPr/>
          </p:nvGrpSpPr>
          <p:grpSpPr>
            <a:xfrm>
              <a:off x="5960965" y="1942653"/>
              <a:ext cx="936000" cy="937236"/>
              <a:chOff x="4098675" y="1936897"/>
              <a:chExt cx="1175403" cy="1175401"/>
            </a:xfrm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1" name="矩形 10"/>
              <p:cNvSpPr/>
              <p:nvPr/>
            </p:nvSpPr>
            <p:spPr>
              <a:xfrm>
                <a:off x="4098675" y="1936897"/>
                <a:ext cx="1175403" cy="1175401"/>
              </a:xfrm>
              <a:prstGeom prst="rect">
                <a:avLst/>
              </a:prstGeom>
              <a:noFill/>
              <a:ln w="28575">
                <a:solidFill>
                  <a:schemeClr val="accent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640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cxnSp>
            <p:nvCxnSpPr>
              <p:cNvPr id="12" name="直接连接符 11"/>
              <p:cNvCxnSpPr/>
              <p:nvPr/>
            </p:nvCxnSpPr>
            <p:spPr>
              <a:xfrm>
                <a:off x="4098675" y="2524598"/>
                <a:ext cx="1175403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4098676" y="2524598"/>
                <a:ext cx="1175401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TextBox 14"/>
            <p:cNvSpPr txBox="1"/>
            <p:nvPr/>
          </p:nvSpPr>
          <p:spPr>
            <a:xfrm>
              <a:off x="5855695" y="1952509"/>
              <a:ext cx="1146539" cy="978729"/>
            </a:xfrm>
            <a:prstGeom prst="rect">
              <a:avLst/>
            </a:prstGeom>
            <a:noFill/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400" b="1" dirty="0">
                  <a:ln>
                    <a:solidFill>
                      <a:schemeClr val="accent1"/>
                    </a:solidFill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章</a:t>
              </a:r>
              <a:endParaRPr lang="zh-CN" altLang="en-US" sz="6400" b="1" dirty="0">
                <a:ln>
                  <a:solidFill>
                    <a:schemeClr val="accent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3013700" y="2979319"/>
            <a:ext cx="1528520" cy="1318419"/>
            <a:chOff x="5855695" y="1942653"/>
            <a:chExt cx="1146539" cy="988585"/>
          </a:xfrm>
        </p:grpSpPr>
        <p:grpSp>
          <p:nvGrpSpPr>
            <p:cNvPr id="15" name="组合 14"/>
            <p:cNvGrpSpPr/>
            <p:nvPr/>
          </p:nvGrpSpPr>
          <p:grpSpPr>
            <a:xfrm>
              <a:off x="5960965" y="1942653"/>
              <a:ext cx="936000" cy="937236"/>
              <a:chOff x="4098675" y="1936897"/>
              <a:chExt cx="1175403" cy="1175401"/>
            </a:xfrm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矩形 16"/>
              <p:cNvSpPr/>
              <p:nvPr/>
            </p:nvSpPr>
            <p:spPr>
              <a:xfrm>
                <a:off x="4098675" y="1936897"/>
                <a:ext cx="1175403" cy="1175401"/>
              </a:xfrm>
              <a:prstGeom prst="rect">
                <a:avLst/>
              </a:prstGeom>
              <a:noFill/>
              <a:ln w="28575">
                <a:solidFill>
                  <a:schemeClr val="accent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640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4098675" y="2524598"/>
                <a:ext cx="1175403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 rot="5400000">
                <a:off x="4098676" y="2524598"/>
                <a:ext cx="1175401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4"/>
            <p:cNvSpPr txBox="1"/>
            <p:nvPr/>
          </p:nvSpPr>
          <p:spPr>
            <a:xfrm>
              <a:off x="5855695" y="1952509"/>
              <a:ext cx="1146539" cy="978729"/>
            </a:xfrm>
            <a:prstGeom prst="rect">
              <a:avLst/>
            </a:prstGeom>
            <a:noFill/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400" b="1" dirty="0">
                  <a:ln>
                    <a:solidFill>
                      <a:schemeClr val="accent1"/>
                    </a:solidFill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程</a:t>
              </a:r>
              <a:endParaRPr lang="zh-CN" altLang="en-US" sz="6400" b="1" dirty="0">
                <a:ln>
                  <a:solidFill>
                    <a:schemeClr val="accent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/>
          <p:nvPr userDrawn="1"/>
        </p:nvSpPr>
        <p:spPr>
          <a:xfrm>
            <a:off x="10511122" y="696729"/>
            <a:ext cx="1679291" cy="960222"/>
          </a:xfrm>
          <a:prstGeom prst="rect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/>
          </a:p>
        </p:txBody>
      </p:sp>
      <p:sp>
        <p:nvSpPr>
          <p:cNvPr id="24" name="文本占位符 23"/>
          <p:cNvSpPr>
            <a:spLocks noGrp="1"/>
          </p:cNvSpPr>
          <p:nvPr>
            <p:ph type="body" sz="quarter" idx="10" hasCustomPrompt="1"/>
          </p:nvPr>
        </p:nvSpPr>
        <p:spPr>
          <a:xfrm>
            <a:off x="10556067" y="599915"/>
            <a:ext cx="1589410" cy="1153851"/>
          </a:xfrm>
        </p:spPr>
        <p:txBody>
          <a:bodyPr anchor="ctr" anchorCtr="0"/>
          <a:lstStyle>
            <a:lvl1pPr marL="0" indent="0" algn="ctr">
              <a:buNone/>
              <a:defRPr sz="53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en-US" altLang="zh-CN" dirty="0" smtClean="0"/>
              <a:t>01</a:t>
            </a:r>
            <a:endParaRPr lang="zh-CN" altLang="en-US" dirty="0"/>
          </a:p>
        </p:txBody>
      </p:sp>
      <p:sp>
        <p:nvSpPr>
          <p:cNvPr id="26" name="文本占位符 23"/>
          <p:cNvSpPr>
            <a:spLocks noGrp="1"/>
          </p:cNvSpPr>
          <p:nvPr>
            <p:ph type="body" sz="quarter" idx="11" hasCustomPrompt="1"/>
          </p:nvPr>
        </p:nvSpPr>
        <p:spPr>
          <a:xfrm>
            <a:off x="5615217" y="3035879"/>
            <a:ext cx="6575197" cy="1153851"/>
          </a:xfrm>
        </p:spPr>
        <p:txBody>
          <a:bodyPr anchor="ctr" anchorCtr="0"/>
          <a:lstStyle>
            <a:lvl1pPr marL="0" indent="0" algn="ctr">
              <a:buNone/>
              <a:defRPr sz="6400" b="1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 smtClean="0"/>
              <a:t>点击添加标题</a:t>
            </a:r>
            <a:endParaRPr lang="zh-CN" altLang="en-US" dirty="0"/>
          </a:p>
        </p:txBody>
      </p:sp>
      <p:grpSp>
        <p:nvGrpSpPr>
          <p:cNvPr id="28" name="组合 27"/>
          <p:cNvGrpSpPr/>
          <p:nvPr userDrawn="1"/>
        </p:nvGrpSpPr>
        <p:grpSpPr>
          <a:xfrm>
            <a:off x="9036458" y="4051114"/>
            <a:ext cx="3359107" cy="3095874"/>
            <a:chOff x="7380312" y="3661726"/>
            <a:chExt cx="1799578" cy="1657956"/>
          </a:xfrm>
        </p:grpSpPr>
        <p:pic>
          <p:nvPicPr>
            <p:cNvPr id="29" name="Picture 3" descr="G:\2016我图\两会\ooopic_10194892_b0c64675b11c678cafbc\002.png"/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80312" y="4623062"/>
              <a:ext cx="1209630" cy="621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图片 29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356495" y="3661726"/>
              <a:ext cx="823395" cy="165795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1" name="文本框 30"/>
          <p:cNvSpPr txBox="1"/>
          <p:nvPr userDrawn="1"/>
        </p:nvSpPr>
        <p:spPr>
          <a:xfrm>
            <a:off x="2378978" y="5811117"/>
            <a:ext cx="2424771" cy="615696"/>
          </a:xfrm>
          <a:prstGeom prst="rect">
            <a:avLst/>
          </a:prstGeom>
          <a:noFill/>
        </p:spPr>
        <p:txBody>
          <a:bodyPr wrap="square" lIns="121881" tIns="60940" rIns="121881" bIns="60940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学习解读</a:t>
            </a:r>
            <a:endParaRPr lang="zh-CN" altLang="en-US" sz="3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1500" fill="hold"/>
                                            <p:tgtEl>
                                              <p:spTgt spid="2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1500" fill="hold"/>
                                            <p:tgtEl>
                                              <p:spTgt spid="2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2000"/>
                                            <p:tgtEl>
                                              <p:spTgt spid="2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4" grpId="0" build="p">
            <p:tmplLst>
              <p:tmpl lvl="1">
                <p:tnLst>
                  <p:par>
                    <p:cTn presetID="2" presetClass="entr" presetSubtype="2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4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1500" fill="hold"/>
                            <p:tgtEl>
                              <p:spTgt spid="24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1+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1500" fill="hold"/>
                            <p:tgtEl>
                              <p:spTgt spid="24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26" grpId="0" build="p">
            <p:tmplLst>
              <p:tmpl lvl="1">
                <p:tnLst>
                  <p:par>
                    <p:cTn presetID="22" presetClass="entr" presetSubtype="8" fill="hold" nodeType="withEffect">
                      <p:stCondLst>
                        <p:cond delay="100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Effect transition="in" filter="wipe(left)">
                          <p:cBhvr>
                            <p:cTn dur="2000"/>
                            <p:tgtEl>
                              <p:spTgt spid="26"/>
                            </p:tgtEl>
                          </p:cBhvr>
                        </p:animEffect>
                      </p:childTnLst>
                    </p:cTn>
                  </p:par>
                </p:tnLst>
              </p:tmpl>
            </p:tmplLst>
          </p:bldP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2000"/>
                                            <p:tgtEl>
                                              <p:spTgt spid="2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4" grpId="0" build="p">
            <p:tmplLst>
              <p:tmpl lvl="1">
                <p:tnLst>
                  <p:par>
                    <p:cTn presetID="2" presetClass="entr" presetSubtype="2" fill="hold" nodeType="withEffect">
                      <p:stCondLst>
                        <p:cond delay="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4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 calcmode="lin" valueType="num">
                          <p:cBhvr additive="base">
                            <p:cTn dur="1500" fill="hold"/>
                            <p:tgtEl>
                              <p:spTgt spid="24"/>
                            </p:tgtEl>
                            <p:attrNameLst>
                              <p:attrName>ppt_x</p:attrName>
                            </p:attrNameLst>
                          </p:cBhvr>
                          <p:tavLst>
                            <p:tav tm="0">
                              <p:val>
                                <p:strVal val="1+#ppt_w/2"/>
                              </p:val>
                            </p:tav>
                            <p:tav tm="100000">
                              <p:val>
                                <p:strVal val="#ppt_x"/>
                              </p:val>
                            </p:tav>
                          </p:tavLst>
                        </p:anim>
                        <p:anim calcmode="lin" valueType="num">
                          <p:cBhvr additive="base">
                            <p:cTn dur="1500" fill="hold"/>
                            <p:tgtEl>
                              <p:spTgt spid="24"/>
                            </p:tgtEl>
                            <p:attrNameLst>
                              <p:attrName>ppt_y</p:attrName>
                            </p:attrNameLst>
                          </p:cBhvr>
                          <p:tavLst>
                            <p:tav tm="0">
                              <p:val>
                                <p:strVal val="#ppt_y"/>
                              </p:val>
                            </p:tav>
                            <p:tav tm="100000">
                              <p:val>
                                <p:strVal val="#ppt_y"/>
                              </p:val>
                            </p:tav>
                          </p:tavLst>
                        </p:anim>
                      </p:childTnLst>
                    </p:cTn>
                  </p:par>
                </p:tnLst>
              </p:tmpl>
            </p:tmplLst>
          </p:bldP>
          <p:bldP spid="26" grpId="0" build="p">
            <p:tmplLst>
              <p:tmpl lvl="1">
                <p:tnLst>
                  <p:par>
                    <p:cTn presetID="22" presetClass="entr" presetSubtype="8" fill="hold" nodeType="withEffect">
                      <p:stCondLst>
                        <p:cond delay="1000"/>
                      </p:st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26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Effect transition="in" filter="wipe(left)">
                          <p:cBhvr>
                            <p:cTn dur="2000"/>
                            <p:tgtEl>
                              <p:spTgt spid="26"/>
                            </p:tgtEl>
                          </p:cBhvr>
                        </p:animEffect>
                      </p:childTnLst>
                    </p:cTn>
                  </p:par>
                </p:tnLst>
              </p:tmpl>
            </p:tmplLst>
          </p:bldP>
        </p:bldLst>
      </p:timing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\Desktop\1024xxxx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r="29544"/>
          <a:stretch>
            <a:fillRect/>
          </a:stretch>
        </p:blipFill>
        <p:spPr bwMode="auto">
          <a:xfrm>
            <a:off x="1" y="-10869"/>
            <a:ext cx="12190413" cy="689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 userDrawn="1"/>
        </p:nvSpPr>
        <p:spPr>
          <a:xfrm>
            <a:off x="0" y="0"/>
            <a:ext cx="5169610" cy="6859588"/>
          </a:xfrm>
          <a:prstGeom prst="rect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/>
          </a:p>
        </p:txBody>
      </p:sp>
      <p:sp>
        <p:nvSpPr>
          <p:cNvPr id="4" name="TextBox 19"/>
          <p:cNvSpPr txBox="1"/>
          <p:nvPr userDrawn="1"/>
        </p:nvSpPr>
        <p:spPr>
          <a:xfrm>
            <a:off x="1103303" y="1989301"/>
            <a:ext cx="3920423" cy="515418"/>
          </a:xfrm>
          <a:prstGeom prst="rect">
            <a:avLst/>
          </a:prstGeom>
          <a:noFill/>
          <a:effectLst/>
        </p:spPr>
        <p:txBody>
          <a:bodyPr wrap="none" lIns="121881" tIns="60940" rIns="121881" bIns="6094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1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Communist Party of China</a:t>
            </a:r>
            <a:endParaRPr lang="zh-CN" altLang="en-US" sz="21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0"/>
          <p:cNvSpPr txBox="1"/>
          <p:nvPr userDrawn="1"/>
        </p:nvSpPr>
        <p:spPr>
          <a:xfrm>
            <a:off x="656222" y="1243470"/>
            <a:ext cx="4233224" cy="9171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21881" tIns="60940" rIns="121881" bIns="6094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3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中国共产党</a:t>
            </a:r>
            <a:endParaRPr lang="en-US" altLang="zh-CN" sz="4300" b="1" dirty="0">
              <a:solidFill>
                <a:schemeClr val="accent2">
                  <a:lumMod val="40000"/>
                  <a:lumOff val="6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3" descr="C:\Users\xb\Desktop\53bf653e36a06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03" y="766327"/>
            <a:ext cx="1431528" cy="126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组合 7"/>
          <p:cNvGrpSpPr/>
          <p:nvPr userDrawn="1"/>
        </p:nvGrpSpPr>
        <p:grpSpPr>
          <a:xfrm>
            <a:off x="1562370" y="2939794"/>
            <a:ext cx="1528520" cy="1318419"/>
            <a:chOff x="5855695" y="1942653"/>
            <a:chExt cx="1146539" cy="988585"/>
          </a:xfrm>
        </p:grpSpPr>
        <p:grpSp>
          <p:nvGrpSpPr>
            <p:cNvPr id="9" name="组合 8"/>
            <p:cNvGrpSpPr/>
            <p:nvPr/>
          </p:nvGrpSpPr>
          <p:grpSpPr>
            <a:xfrm>
              <a:off x="5960965" y="1942653"/>
              <a:ext cx="936000" cy="937236"/>
              <a:chOff x="4098675" y="1936897"/>
              <a:chExt cx="1175403" cy="1175401"/>
            </a:xfrm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1" name="矩形 10"/>
              <p:cNvSpPr/>
              <p:nvPr/>
            </p:nvSpPr>
            <p:spPr>
              <a:xfrm>
                <a:off x="4098675" y="1936897"/>
                <a:ext cx="1175403" cy="1175401"/>
              </a:xfrm>
              <a:prstGeom prst="rect">
                <a:avLst/>
              </a:prstGeom>
              <a:noFill/>
              <a:ln w="28575">
                <a:solidFill>
                  <a:schemeClr val="accent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640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cxnSp>
            <p:nvCxnSpPr>
              <p:cNvPr id="12" name="直接连接符 11"/>
              <p:cNvCxnSpPr/>
              <p:nvPr/>
            </p:nvCxnSpPr>
            <p:spPr>
              <a:xfrm>
                <a:off x="4098675" y="2524598"/>
                <a:ext cx="1175403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4098676" y="2524598"/>
                <a:ext cx="1175401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TextBox 14"/>
            <p:cNvSpPr txBox="1"/>
            <p:nvPr/>
          </p:nvSpPr>
          <p:spPr>
            <a:xfrm>
              <a:off x="5855695" y="1952509"/>
              <a:ext cx="1146539" cy="978729"/>
            </a:xfrm>
            <a:prstGeom prst="rect">
              <a:avLst/>
            </a:prstGeom>
            <a:noFill/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400" b="1" dirty="0">
                  <a:ln>
                    <a:solidFill>
                      <a:schemeClr val="accent1"/>
                    </a:solidFill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章</a:t>
              </a:r>
              <a:endParaRPr lang="zh-CN" altLang="en-US" sz="6400" b="1" dirty="0">
                <a:ln>
                  <a:solidFill>
                    <a:schemeClr val="accent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3013700" y="2979319"/>
            <a:ext cx="1528520" cy="1318419"/>
            <a:chOff x="5855695" y="1942653"/>
            <a:chExt cx="1146539" cy="988585"/>
          </a:xfrm>
        </p:grpSpPr>
        <p:grpSp>
          <p:nvGrpSpPr>
            <p:cNvPr id="15" name="组合 14"/>
            <p:cNvGrpSpPr/>
            <p:nvPr/>
          </p:nvGrpSpPr>
          <p:grpSpPr>
            <a:xfrm>
              <a:off x="5960965" y="1942653"/>
              <a:ext cx="936000" cy="937236"/>
              <a:chOff x="4098675" y="1936897"/>
              <a:chExt cx="1175403" cy="1175401"/>
            </a:xfrm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矩形 16"/>
              <p:cNvSpPr/>
              <p:nvPr/>
            </p:nvSpPr>
            <p:spPr>
              <a:xfrm>
                <a:off x="4098675" y="1936897"/>
                <a:ext cx="1175403" cy="1175401"/>
              </a:xfrm>
              <a:prstGeom prst="rect">
                <a:avLst/>
              </a:prstGeom>
              <a:noFill/>
              <a:ln w="28575">
                <a:solidFill>
                  <a:schemeClr val="accent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6400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4098675" y="2524598"/>
                <a:ext cx="1175403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 rot="5400000">
                <a:off x="4098676" y="2524598"/>
                <a:ext cx="1175401" cy="0"/>
              </a:xfrm>
              <a:prstGeom prst="line">
                <a:avLst/>
              </a:prstGeom>
              <a:ln>
                <a:solidFill>
                  <a:schemeClr val="accent2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4"/>
            <p:cNvSpPr txBox="1"/>
            <p:nvPr/>
          </p:nvSpPr>
          <p:spPr>
            <a:xfrm>
              <a:off x="5855695" y="1952509"/>
              <a:ext cx="1146539" cy="978729"/>
            </a:xfrm>
            <a:prstGeom prst="rect">
              <a:avLst/>
            </a:prstGeom>
            <a:noFill/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400" b="1" dirty="0">
                  <a:ln>
                    <a:solidFill>
                      <a:schemeClr val="accent1"/>
                    </a:solidFill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程</a:t>
              </a:r>
              <a:endParaRPr lang="zh-CN" altLang="en-US" sz="6400" b="1" dirty="0">
                <a:ln>
                  <a:solidFill>
                    <a:schemeClr val="accent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20"/>
          <p:cNvSpPr txBox="1"/>
          <p:nvPr userDrawn="1"/>
        </p:nvSpPr>
        <p:spPr>
          <a:xfrm>
            <a:off x="2378978" y="5811117"/>
            <a:ext cx="2424771" cy="615696"/>
          </a:xfrm>
          <a:prstGeom prst="rect">
            <a:avLst/>
          </a:prstGeom>
          <a:noFill/>
        </p:spPr>
        <p:txBody>
          <a:bodyPr wrap="square" lIns="121881" tIns="60940" rIns="121881" bIns="60940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学习解读</a:t>
            </a:r>
            <a:endParaRPr lang="zh-CN" altLang="en-US" sz="3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9036458" y="4051114"/>
            <a:ext cx="3359107" cy="3095874"/>
            <a:chOff x="7380312" y="3661726"/>
            <a:chExt cx="1799578" cy="1657956"/>
          </a:xfrm>
        </p:grpSpPr>
        <p:pic>
          <p:nvPicPr>
            <p:cNvPr id="27" name="Picture 3" descr="G:\2016我图\两会\ooopic_10194892_b0c64675b11c678cafbc\002.png"/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80312" y="4623062"/>
              <a:ext cx="1209630" cy="621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图片 27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356495" y="3661726"/>
              <a:ext cx="823395" cy="165795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G:\2016我图\两会\ooopic_10194892_b0c64675b11c678cafbc\00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244" y="5968073"/>
            <a:ext cx="8015170" cy="891516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矩形 23"/>
          <p:cNvSpPr/>
          <p:nvPr userDrawn="1"/>
        </p:nvSpPr>
        <p:spPr>
          <a:xfrm>
            <a:off x="4175244" y="0"/>
            <a:ext cx="8015170" cy="68595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/>
          </a:p>
        </p:txBody>
      </p:sp>
      <p:sp>
        <p:nvSpPr>
          <p:cNvPr id="11" name="矩形 10"/>
          <p:cNvSpPr/>
          <p:nvPr userDrawn="1"/>
        </p:nvSpPr>
        <p:spPr>
          <a:xfrm>
            <a:off x="-18027" y="0"/>
            <a:ext cx="4175243" cy="685958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" name="矩形 2"/>
          <p:cNvSpPr/>
          <p:nvPr userDrawn="1"/>
        </p:nvSpPr>
        <p:spPr>
          <a:xfrm>
            <a:off x="-18027" y="4870292"/>
            <a:ext cx="4175243" cy="110825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" name="Picture 6" descr="G:\2016我图\两会\ooopic_10194892_b0c64675b11c678cafbc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21"/>
            <a:ext cx="3718705" cy="229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 userDrawn="1"/>
        </p:nvSpPr>
        <p:spPr>
          <a:xfrm>
            <a:off x="1171023" y="3429795"/>
            <a:ext cx="2471340" cy="697788"/>
          </a:xfrm>
          <a:prstGeom prst="rect">
            <a:avLst/>
          </a:prstGeom>
          <a:noFill/>
          <a:effectLst/>
        </p:spPr>
        <p:txBody>
          <a:bodyPr wrap="square" lIns="121881" tIns="60940" rIns="121881" bIns="60940" rtlCol="0">
            <a:spAutoFit/>
          </a:bodyPr>
          <a:lstStyle/>
          <a:p>
            <a:pPr algn="ctr"/>
            <a:r>
              <a:rPr lang="en-US" altLang="zh-CN" sz="37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微软雅黑" panose="020B0503020204020204" pitchFamily="34" charset="-122"/>
              </a:rPr>
              <a:t>Contents</a:t>
            </a:r>
            <a:endParaRPr lang="zh-CN" altLang="en-US" sz="3700" b="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 userDrawn="1"/>
        </p:nvSpPr>
        <p:spPr>
          <a:xfrm>
            <a:off x="1459478" y="2612482"/>
            <a:ext cx="1947781" cy="861974"/>
          </a:xfrm>
          <a:prstGeom prst="rect">
            <a:avLst/>
          </a:prstGeom>
          <a:noFill/>
          <a:effectLst/>
        </p:spPr>
        <p:txBody>
          <a:bodyPr wrap="square" lIns="121881" tIns="60940" rIns="121881" bIns="60940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76200" dir="10800000" algn="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zh-CN" altLang="en-US" sz="4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50800" dist="76200" dir="10800000" algn="r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3" descr="C:\Users\xb\Desktop\53bf653e36a06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426" y="621826"/>
            <a:ext cx="1892914" cy="167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 userDrawn="1"/>
        </p:nvSpPr>
        <p:spPr>
          <a:xfrm>
            <a:off x="120576" y="6245603"/>
            <a:ext cx="3736732" cy="49255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21881" tIns="60940" rIns="121881" bIns="60940" rtlCol="0">
            <a:spAutoFit/>
          </a:bodyPr>
          <a:lstStyle/>
          <a:p>
            <a:pPr algn="r"/>
            <a:r>
              <a:rPr lang="zh-CN" altLang="en-US" sz="24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中国共产党</a:t>
            </a:r>
            <a:r>
              <a:rPr lang="en-US" altLang="zh-CN" sz="24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en-US" altLang="zh-CN" sz="24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华文行楷" panose="02010800040101010101" pitchFamily="2" charset="-122"/>
              </a:rPr>
              <a:t>2016</a:t>
            </a:r>
            <a:endParaRPr lang="en-US" altLang="zh-CN" sz="2400" b="0" dirty="0" smtClean="0">
              <a:solidFill>
                <a:schemeClr val="accent2">
                  <a:lumMod val="20000"/>
                  <a:lumOff val="80000"/>
                </a:schemeClr>
              </a:solidFill>
              <a:latin typeface="Impact" panose="020B080603090205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5" name="组合 4"/>
          <p:cNvGrpSpPr/>
          <p:nvPr userDrawn="1"/>
        </p:nvGrpSpPr>
        <p:grpSpPr>
          <a:xfrm>
            <a:off x="683913" y="5096111"/>
            <a:ext cx="2771365" cy="656609"/>
            <a:chOff x="513001" y="3821197"/>
            <a:chExt cx="2078794" cy="492343"/>
          </a:xfrm>
        </p:grpSpPr>
        <p:sp>
          <p:nvSpPr>
            <p:cNvPr id="59" name="矩形 58"/>
            <p:cNvSpPr/>
            <p:nvPr/>
          </p:nvSpPr>
          <p:spPr>
            <a:xfrm>
              <a:off x="513001" y="3840361"/>
              <a:ext cx="473180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513002" y="4076950"/>
              <a:ext cx="473180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5400000">
              <a:off x="513003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矩形 55"/>
            <p:cNvSpPr/>
            <p:nvPr/>
          </p:nvSpPr>
          <p:spPr>
            <a:xfrm>
              <a:off x="1048206" y="3840361"/>
              <a:ext cx="473180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57" name="直接连接符 56"/>
            <p:cNvCxnSpPr/>
            <p:nvPr/>
          </p:nvCxnSpPr>
          <p:spPr>
            <a:xfrm>
              <a:off x="1048207" y="4076950"/>
              <a:ext cx="473180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rot="5400000">
              <a:off x="1048208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矩形 52"/>
            <p:cNvSpPr/>
            <p:nvPr/>
          </p:nvSpPr>
          <p:spPr>
            <a:xfrm>
              <a:off x="1583408" y="3840361"/>
              <a:ext cx="473181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1583411" y="4076950"/>
              <a:ext cx="473181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rot="5400000">
              <a:off x="1583414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矩形 49"/>
            <p:cNvSpPr/>
            <p:nvPr/>
          </p:nvSpPr>
          <p:spPr>
            <a:xfrm>
              <a:off x="2118610" y="3840361"/>
              <a:ext cx="473181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2118614" y="4076950"/>
              <a:ext cx="473181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rot="5400000">
              <a:off x="2118616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14"/>
            <p:cNvSpPr txBox="1"/>
            <p:nvPr/>
          </p:nvSpPr>
          <p:spPr>
            <a:xfrm>
              <a:off x="2160661" y="3821197"/>
              <a:ext cx="389077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200" dirty="0">
                  <a:solidFill>
                    <a:schemeClr val="accent1"/>
                  </a:solidFill>
                </a:rPr>
                <a:t>做</a:t>
              </a:r>
              <a:endParaRPr lang="zh-CN" altLang="en-US" sz="3200" dirty="0">
                <a:solidFill>
                  <a:schemeClr val="accent1"/>
                </a:solidFill>
              </a:endParaRPr>
            </a:p>
          </p:txBody>
        </p:sp>
        <p:sp>
          <p:nvSpPr>
            <p:cNvPr id="43" name="TextBox 14"/>
            <p:cNvSpPr txBox="1"/>
            <p:nvPr/>
          </p:nvSpPr>
          <p:spPr>
            <a:xfrm>
              <a:off x="1102823" y="3821197"/>
              <a:ext cx="389077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200" dirty="0">
                  <a:solidFill>
                    <a:schemeClr val="accent1"/>
                  </a:solidFill>
                </a:rPr>
                <a:t>学</a:t>
              </a:r>
              <a:endParaRPr lang="zh-CN" altLang="en-US" sz="3200" dirty="0">
                <a:solidFill>
                  <a:schemeClr val="accent1"/>
                </a:solidFill>
              </a:endParaRPr>
            </a:p>
          </p:txBody>
        </p:sp>
        <p:sp>
          <p:nvSpPr>
            <p:cNvPr id="42" name="TextBox 14"/>
            <p:cNvSpPr txBox="1"/>
            <p:nvPr/>
          </p:nvSpPr>
          <p:spPr>
            <a:xfrm>
              <a:off x="554487" y="3821197"/>
              <a:ext cx="389076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两</a:t>
              </a:r>
              <a:endParaRPr lang="zh-CN" altLang="en-US" sz="3200" b="1" dirty="0">
                <a:ln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Box 14"/>
            <p:cNvSpPr txBox="1"/>
            <p:nvPr/>
          </p:nvSpPr>
          <p:spPr>
            <a:xfrm>
              <a:off x="1610717" y="3821197"/>
              <a:ext cx="389077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200" dirty="0">
                  <a:solidFill>
                    <a:schemeClr val="accent1"/>
                  </a:solidFill>
                </a:rPr>
                <a:t>一</a:t>
              </a:r>
              <a:endParaRPr lang="zh-CN" altLang="en-US" sz="3200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G:\2016我图\两会\ooopic_10194892_b0c64675b11c678cafbc\00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244" y="5968073"/>
            <a:ext cx="8015170" cy="891516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矩形 23"/>
          <p:cNvSpPr/>
          <p:nvPr userDrawn="1"/>
        </p:nvSpPr>
        <p:spPr>
          <a:xfrm>
            <a:off x="4175244" y="0"/>
            <a:ext cx="8015170" cy="68595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4665701" y="2328007"/>
            <a:ext cx="1389392" cy="1389887"/>
            <a:chOff x="3555369" y="1745600"/>
            <a:chExt cx="1042180" cy="1042174"/>
          </a:xfrm>
          <a:effectLst/>
        </p:grpSpPr>
        <p:sp>
          <p:nvSpPr>
            <p:cNvPr id="18" name="矩形 17"/>
            <p:cNvSpPr/>
            <p:nvPr/>
          </p:nvSpPr>
          <p:spPr>
            <a:xfrm>
              <a:off x="3555369" y="1745600"/>
              <a:ext cx="1042180" cy="1042174"/>
            </a:xfrm>
            <a:prstGeom prst="rect">
              <a:avLst/>
            </a:prstGeom>
            <a:noFill/>
            <a:ln w="222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700">
                <a:solidFill>
                  <a:schemeClr val="accent1"/>
                </a:solidFill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3555369" y="2266687"/>
              <a:ext cx="1042180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rot="5400000">
              <a:off x="3555372" y="2266687"/>
              <a:ext cx="1042174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文本占位符 4"/>
          <p:cNvSpPr>
            <a:spLocks noGrp="1"/>
          </p:cNvSpPr>
          <p:nvPr>
            <p:ph type="body" sz="quarter" idx="10" hasCustomPrompt="1"/>
          </p:nvPr>
        </p:nvSpPr>
        <p:spPr>
          <a:xfrm>
            <a:off x="4655235" y="2531464"/>
            <a:ext cx="1410323" cy="982978"/>
          </a:xfrm>
          <a:ln>
            <a:noFill/>
          </a:ln>
          <a:effectLst/>
        </p:spPr>
        <p:txBody>
          <a:bodyPr anchor="ctr" anchorCtr="0">
            <a:noAutofit/>
          </a:bodyPr>
          <a:lstStyle>
            <a:lvl1pPr marL="0" indent="0" algn="ctr">
              <a:buNone/>
              <a:defRPr sz="8000">
                <a:solidFill>
                  <a:schemeClr val="accent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defRPr>
            </a:lvl1pPr>
          </a:lstStyle>
          <a:p>
            <a:pPr lvl="0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25" name="文本占位符 4"/>
          <p:cNvSpPr>
            <a:spLocks noGrp="1"/>
          </p:cNvSpPr>
          <p:nvPr>
            <p:ph type="body" sz="quarter" idx="11" hasCustomPrompt="1"/>
          </p:nvPr>
        </p:nvSpPr>
        <p:spPr>
          <a:xfrm>
            <a:off x="6095211" y="2757568"/>
            <a:ext cx="5764291" cy="982978"/>
          </a:xfrm>
          <a:effectLst/>
        </p:spPr>
        <p:txBody>
          <a:bodyPr anchor="ctr" anchorCtr="0">
            <a:noAutofit/>
          </a:bodyPr>
          <a:lstStyle>
            <a:lvl1pPr marL="0" indent="0" algn="l">
              <a:buNone/>
              <a:defRPr sz="3700" b="1" baseline="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 smtClean="0"/>
              <a:t>点击添加标题</a:t>
            </a:r>
            <a:endParaRPr lang="zh-CN" altLang="en-US" dirty="0"/>
          </a:p>
        </p:txBody>
      </p:sp>
      <p:sp>
        <p:nvSpPr>
          <p:cNvPr id="27" name="矩形 26"/>
          <p:cNvSpPr/>
          <p:nvPr userDrawn="1"/>
        </p:nvSpPr>
        <p:spPr>
          <a:xfrm>
            <a:off x="-18027" y="0"/>
            <a:ext cx="4175243" cy="685958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8" name="矩形 27"/>
          <p:cNvSpPr/>
          <p:nvPr userDrawn="1"/>
        </p:nvSpPr>
        <p:spPr>
          <a:xfrm>
            <a:off x="-18027" y="4870292"/>
            <a:ext cx="4175243" cy="110825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9" name="Picture 6" descr="G:\2016我图\两会\ooopic_10194892_b0c64675b11c678cafbc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21"/>
            <a:ext cx="3718705" cy="229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11"/>
          <p:cNvSpPr txBox="1"/>
          <p:nvPr userDrawn="1"/>
        </p:nvSpPr>
        <p:spPr>
          <a:xfrm>
            <a:off x="1171023" y="3429795"/>
            <a:ext cx="2471340" cy="697788"/>
          </a:xfrm>
          <a:prstGeom prst="rect">
            <a:avLst/>
          </a:prstGeom>
          <a:noFill/>
          <a:effectLst/>
        </p:spPr>
        <p:txBody>
          <a:bodyPr wrap="square" lIns="121881" tIns="60940" rIns="121881" bIns="60940" rtlCol="0">
            <a:spAutoFit/>
          </a:bodyPr>
          <a:lstStyle/>
          <a:p>
            <a:pPr algn="ctr"/>
            <a:r>
              <a:rPr lang="en-US" altLang="zh-CN" sz="37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微软雅黑" panose="020B0503020204020204" pitchFamily="34" charset="-122"/>
              </a:rPr>
              <a:t>Contents</a:t>
            </a:r>
            <a:endParaRPr lang="zh-CN" altLang="en-US" sz="3700" b="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1" name="TextBox 40"/>
          <p:cNvSpPr txBox="1"/>
          <p:nvPr userDrawn="1"/>
        </p:nvSpPr>
        <p:spPr>
          <a:xfrm>
            <a:off x="1459478" y="2612482"/>
            <a:ext cx="1947781" cy="861974"/>
          </a:xfrm>
          <a:prstGeom prst="rect">
            <a:avLst/>
          </a:prstGeom>
          <a:noFill/>
          <a:effectLst/>
        </p:spPr>
        <p:txBody>
          <a:bodyPr wrap="square" lIns="121881" tIns="60940" rIns="121881" bIns="60940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76200" dir="10800000" algn="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zh-CN" altLang="en-US" sz="4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50800" dist="76200" dir="10800000" algn="r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Picture 3" descr="C:\Users\xb\Desktop\53bf653e36a06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426" y="621826"/>
            <a:ext cx="1892914" cy="167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14"/>
          <p:cNvSpPr txBox="1"/>
          <p:nvPr userDrawn="1"/>
        </p:nvSpPr>
        <p:spPr>
          <a:xfrm>
            <a:off x="120576" y="6245603"/>
            <a:ext cx="3736732" cy="49255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21881" tIns="60940" rIns="121881" bIns="60940" rtlCol="0">
            <a:spAutoFit/>
          </a:bodyPr>
          <a:lstStyle/>
          <a:p>
            <a:pPr algn="r"/>
            <a:r>
              <a:rPr lang="zh-CN" altLang="en-US" sz="24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中国共产党</a:t>
            </a:r>
            <a:r>
              <a:rPr lang="en-US" altLang="zh-CN" sz="24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en-US" altLang="zh-CN" sz="2400" b="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华文行楷" panose="02010800040101010101" pitchFamily="2" charset="-122"/>
              </a:rPr>
              <a:t>2016</a:t>
            </a:r>
            <a:endParaRPr lang="en-US" altLang="zh-CN" sz="2400" b="0" dirty="0" smtClean="0">
              <a:solidFill>
                <a:schemeClr val="accent2">
                  <a:lumMod val="20000"/>
                  <a:lumOff val="80000"/>
                </a:schemeClr>
              </a:solidFill>
              <a:latin typeface="Impact" panose="020B080603090205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41" name="组合 40"/>
          <p:cNvGrpSpPr/>
          <p:nvPr userDrawn="1"/>
        </p:nvGrpSpPr>
        <p:grpSpPr>
          <a:xfrm>
            <a:off x="683913" y="5096111"/>
            <a:ext cx="2771365" cy="656609"/>
            <a:chOff x="513001" y="3821197"/>
            <a:chExt cx="2078794" cy="492343"/>
          </a:xfrm>
        </p:grpSpPr>
        <p:sp>
          <p:nvSpPr>
            <p:cNvPr id="56" name="矩形 55"/>
            <p:cNvSpPr/>
            <p:nvPr/>
          </p:nvSpPr>
          <p:spPr>
            <a:xfrm>
              <a:off x="513001" y="3840361"/>
              <a:ext cx="473180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57" name="直接连接符 56"/>
            <p:cNvCxnSpPr/>
            <p:nvPr/>
          </p:nvCxnSpPr>
          <p:spPr>
            <a:xfrm>
              <a:off x="513002" y="4076950"/>
              <a:ext cx="473180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rot="5400000">
              <a:off x="513003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矩形 58"/>
            <p:cNvSpPr/>
            <p:nvPr/>
          </p:nvSpPr>
          <p:spPr>
            <a:xfrm>
              <a:off x="1048206" y="3840361"/>
              <a:ext cx="473180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1048207" y="4076950"/>
              <a:ext cx="473180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5400000">
              <a:off x="1048208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矩形 61"/>
            <p:cNvSpPr/>
            <p:nvPr/>
          </p:nvSpPr>
          <p:spPr>
            <a:xfrm>
              <a:off x="1583408" y="3840361"/>
              <a:ext cx="473181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1583411" y="4076950"/>
              <a:ext cx="473181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rot="5400000">
              <a:off x="1583414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矩形 64"/>
            <p:cNvSpPr/>
            <p:nvPr/>
          </p:nvSpPr>
          <p:spPr>
            <a:xfrm>
              <a:off x="2118610" y="3840361"/>
              <a:ext cx="473181" cy="47317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66" name="直接连接符 65"/>
            <p:cNvCxnSpPr/>
            <p:nvPr/>
          </p:nvCxnSpPr>
          <p:spPr>
            <a:xfrm>
              <a:off x="2118614" y="4076950"/>
              <a:ext cx="473181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rot="5400000">
              <a:off x="2118616" y="4076950"/>
              <a:ext cx="473179" cy="0"/>
            </a:xfrm>
            <a:prstGeom prst="line">
              <a:avLst/>
            </a:prstGeom>
            <a:ln w="6350">
              <a:solidFill>
                <a:schemeClr val="tx1">
                  <a:lumMod val="65000"/>
                  <a:lumOff val="3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14"/>
            <p:cNvSpPr txBox="1"/>
            <p:nvPr/>
          </p:nvSpPr>
          <p:spPr>
            <a:xfrm>
              <a:off x="2160661" y="3821197"/>
              <a:ext cx="389077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200" dirty="0">
                  <a:solidFill>
                    <a:schemeClr val="accent1"/>
                  </a:solidFill>
                </a:rPr>
                <a:t>做</a:t>
              </a:r>
              <a:endParaRPr lang="zh-CN" altLang="en-US" sz="3200" dirty="0">
                <a:solidFill>
                  <a:schemeClr val="accent1"/>
                </a:solidFill>
              </a:endParaRPr>
            </a:p>
          </p:txBody>
        </p:sp>
        <p:sp>
          <p:nvSpPr>
            <p:cNvPr id="69" name="TextBox 14"/>
            <p:cNvSpPr txBox="1"/>
            <p:nvPr/>
          </p:nvSpPr>
          <p:spPr>
            <a:xfrm>
              <a:off x="1102823" y="3821197"/>
              <a:ext cx="389077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200" dirty="0">
                  <a:solidFill>
                    <a:schemeClr val="accent1"/>
                  </a:solidFill>
                </a:rPr>
                <a:t>学</a:t>
              </a:r>
              <a:endParaRPr lang="zh-CN" altLang="en-US" sz="3200" dirty="0">
                <a:solidFill>
                  <a:schemeClr val="accent1"/>
                </a:solidFill>
              </a:endParaRPr>
            </a:p>
          </p:txBody>
        </p:sp>
        <p:sp>
          <p:nvSpPr>
            <p:cNvPr id="70" name="TextBox 14"/>
            <p:cNvSpPr txBox="1"/>
            <p:nvPr/>
          </p:nvSpPr>
          <p:spPr>
            <a:xfrm>
              <a:off x="554487" y="3821197"/>
              <a:ext cx="389076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两</a:t>
              </a:r>
              <a:endParaRPr lang="zh-CN" altLang="en-US" sz="3200" b="1" dirty="0">
                <a:ln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14"/>
            <p:cNvSpPr txBox="1"/>
            <p:nvPr/>
          </p:nvSpPr>
          <p:spPr>
            <a:xfrm>
              <a:off x="1610717" y="3821197"/>
              <a:ext cx="389077" cy="438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ln>
                    <a:solidFill>
                      <a:schemeClr val="bg1"/>
                    </a:solidFill>
                  </a:ln>
                  <a:solidFill>
                    <a:schemeClr val="accent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200" dirty="0">
                  <a:solidFill>
                    <a:schemeClr val="accent1"/>
                  </a:solidFill>
                </a:rPr>
                <a:t>一</a:t>
              </a:r>
              <a:endParaRPr lang="zh-CN" altLang="en-US" sz="3200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5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1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G:\2016我图\两会\ooopic_10194892_b0c64675b11c678cafbc\005.png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389" y="912798"/>
            <a:ext cx="12437525" cy="5905367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G:\2016我图\两会\ooopic_10194892_b0c64675b11c678cafbc\001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7908"/>
            <a:ext cx="12190413" cy="137168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 userDrawn="1"/>
        </p:nvSpPr>
        <p:spPr>
          <a:xfrm>
            <a:off x="4" y="0"/>
            <a:ext cx="12190412" cy="68595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cxnSp>
        <p:nvCxnSpPr>
          <p:cNvPr id="15" name="直接连接符 14"/>
          <p:cNvCxnSpPr/>
          <p:nvPr userDrawn="1"/>
        </p:nvCxnSpPr>
        <p:spPr>
          <a:xfrm flipV="1">
            <a:off x="1" y="1179218"/>
            <a:ext cx="6863107" cy="2899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8591159" y="836910"/>
            <a:ext cx="3552745" cy="57282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121881" tIns="60940" rIns="121881" bIns="60940" rtlCol="0">
            <a:spAutoFit/>
          </a:bodyPr>
          <a:lstStyle/>
          <a:p>
            <a:r>
              <a:rPr lang="en-US" altLang="zh-CN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“</a:t>
            </a:r>
            <a:r>
              <a:rPr lang="zh-CN" altLang="en-US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两学一做</a:t>
            </a:r>
            <a:r>
              <a:rPr lang="en-US" altLang="zh-CN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”</a:t>
            </a:r>
            <a:r>
              <a:rPr lang="zh-CN" altLang="en-US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学习教育</a:t>
            </a:r>
            <a:endParaRPr lang="zh-CN" altLang="en-US" sz="2900" b="0" spc="-40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11" name="组合 10"/>
          <p:cNvGrpSpPr>
            <a:grpSpLocks noChangeAspect="1"/>
          </p:cNvGrpSpPr>
          <p:nvPr userDrawn="1"/>
        </p:nvGrpSpPr>
        <p:grpSpPr>
          <a:xfrm>
            <a:off x="7199064" y="548807"/>
            <a:ext cx="1555224" cy="816189"/>
            <a:chOff x="738728" y="411510"/>
            <a:chExt cx="1928152" cy="101153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12" name="Picture 2" descr="C:\Users\xb\Desktop\素材--党建\PNG--党（国）徽旗\党旗红旗\16sucai_201507091736.png"/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600" y="478700"/>
              <a:ext cx="1800280" cy="9443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3" descr="C:\Users\xb\Desktop\53bf653e36a06.png"/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728" y="411510"/>
              <a:ext cx="880903" cy="7810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719309" y="452775"/>
            <a:ext cx="4799975" cy="575867"/>
          </a:xfrm>
        </p:spPr>
        <p:txBody>
          <a:bodyPr>
            <a:normAutofit/>
          </a:bodyPr>
          <a:lstStyle>
            <a:lvl1pPr marL="0" indent="0">
              <a:buNone/>
              <a:defRPr sz="2700" b="1"/>
            </a:lvl1pPr>
          </a:lstStyle>
          <a:p>
            <a:pPr lvl="0"/>
            <a:r>
              <a:rPr lang="zh-CN" altLang="en-US" dirty="0" smtClean="0"/>
              <a:t>点击添加标题</a:t>
            </a:r>
            <a:endParaRPr lang="zh-CN" altLang="en-US" dirty="0"/>
          </a:p>
        </p:txBody>
      </p:sp>
      <p:sp>
        <p:nvSpPr>
          <p:cNvPr id="18" name="文本框 17"/>
          <p:cNvSpPr txBox="1"/>
          <p:nvPr userDrawn="1"/>
        </p:nvSpPr>
        <p:spPr>
          <a:xfrm>
            <a:off x="35110" y="7205543"/>
            <a:ext cx="1368401" cy="1108253"/>
          </a:xfrm>
          <a:prstGeom prst="rect">
            <a:avLst/>
          </a:prstGeom>
          <a:noFill/>
        </p:spPr>
        <p:txBody>
          <a:bodyPr wrap="square" lIns="121881" tIns="60940" rIns="121881" bIns="60940" rtlCol="0">
            <a:spAutoFit/>
          </a:bodyPr>
          <a:lstStyle/>
          <a:p>
            <a:r>
              <a:rPr lang="zh-CN" altLang="en-US" sz="3200" dirty="0" smtClean="0"/>
              <a:t>延时符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500"/>
                  </p:stCondLst>
                  <p:iterate type="lt">
                    <p:tmAbs val="1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18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G:\2016我图\两会\ooopic_10194892_b0c64675b11c678cafbc\005.png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389" y="912798"/>
            <a:ext cx="12437525" cy="5905367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G:\2016我图\两会\ooopic_10194892_b0c64675b11c678cafbc\001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7908"/>
            <a:ext cx="12190413" cy="137168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 userDrawn="1"/>
        </p:nvSpPr>
        <p:spPr>
          <a:xfrm>
            <a:off x="4" y="0"/>
            <a:ext cx="12190412" cy="68595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cxnSp>
        <p:nvCxnSpPr>
          <p:cNvPr id="15" name="直接连接符 14"/>
          <p:cNvCxnSpPr/>
          <p:nvPr userDrawn="1"/>
        </p:nvCxnSpPr>
        <p:spPr>
          <a:xfrm flipV="1">
            <a:off x="1" y="1179218"/>
            <a:ext cx="6863107" cy="2899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8591159" y="836910"/>
            <a:ext cx="3552745" cy="57282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121881" tIns="60940" rIns="121881" bIns="60940" rtlCol="0">
            <a:spAutoFit/>
          </a:bodyPr>
          <a:lstStyle/>
          <a:p>
            <a:r>
              <a:rPr lang="en-US" altLang="zh-CN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“</a:t>
            </a:r>
            <a:r>
              <a:rPr lang="zh-CN" altLang="en-US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两学一做</a:t>
            </a:r>
            <a:r>
              <a:rPr lang="en-US" altLang="zh-CN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”</a:t>
            </a:r>
            <a:r>
              <a:rPr lang="zh-CN" altLang="en-US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学习教育</a:t>
            </a:r>
            <a:endParaRPr lang="zh-CN" altLang="en-US" sz="2900" b="0" spc="-40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11" name="组合 10"/>
          <p:cNvGrpSpPr>
            <a:grpSpLocks noChangeAspect="1"/>
          </p:cNvGrpSpPr>
          <p:nvPr userDrawn="1"/>
        </p:nvGrpSpPr>
        <p:grpSpPr>
          <a:xfrm>
            <a:off x="7199064" y="548807"/>
            <a:ext cx="1555224" cy="816189"/>
            <a:chOff x="738728" y="411510"/>
            <a:chExt cx="1928152" cy="101153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12" name="Picture 2" descr="C:\Users\xb\Desktop\素材--党建\PNG--党（国）徽旗\党旗红旗\16sucai_201507091736.png"/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600" y="478700"/>
              <a:ext cx="1800280" cy="9443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3" descr="C:\Users\xb\Desktop\53bf653e36a06.png"/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728" y="411510"/>
              <a:ext cx="880903" cy="7810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719309" y="452775"/>
            <a:ext cx="4799975" cy="575867"/>
          </a:xfrm>
        </p:spPr>
        <p:txBody>
          <a:bodyPr>
            <a:normAutofit/>
          </a:bodyPr>
          <a:lstStyle>
            <a:lvl1pPr marL="0" indent="0">
              <a:buNone/>
              <a:defRPr sz="2700" b="1"/>
            </a:lvl1pPr>
          </a:lstStyle>
          <a:p>
            <a:pPr lvl="0"/>
            <a:r>
              <a:rPr lang="zh-CN" altLang="en-US" dirty="0" smtClean="0"/>
              <a:t>点击添加标题</a:t>
            </a:r>
            <a:endParaRPr lang="zh-CN" altLang="en-US" dirty="0"/>
          </a:p>
        </p:txBody>
      </p:sp>
      <p:sp>
        <p:nvSpPr>
          <p:cNvPr id="40" name="文本框 39"/>
          <p:cNvSpPr txBox="1"/>
          <p:nvPr userDrawn="1"/>
        </p:nvSpPr>
        <p:spPr>
          <a:xfrm>
            <a:off x="35110" y="7205543"/>
            <a:ext cx="1368401" cy="1108253"/>
          </a:xfrm>
          <a:prstGeom prst="rect">
            <a:avLst/>
          </a:prstGeom>
          <a:noFill/>
        </p:spPr>
        <p:txBody>
          <a:bodyPr wrap="square" lIns="121881" tIns="60940" rIns="121881" bIns="60940" rtlCol="0">
            <a:spAutoFit/>
          </a:bodyPr>
          <a:lstStyle/>
          <a:p>
            <a:r>
              <a:rPr lang="zh-CN" altLang="en-US" sz="3200" dirty="0" smtClean="0"/>
              <a:t>延时符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500"/>
                  </p:stCondLst>
                  <p:iterate type="lt">
                    <p:tmAbs val="1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40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1486694" y="429096"/>
            <a:ext cx="5472608" cy="575867"/>
          </a:xfr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zh-CN" altLang="en-US" dirty="0" smtClean="0"/>
              <a:t>点击添加标题</a:t>
            </a:r>
            <a:endParaRPr lang="zh-CN" altLang="en-US" dirty="0"/>
          </a:p>
        </p:txBody>
      </p:sp>
      <p:grpSp>
        <p:nvGrpSpPr>
          <p:cNvPr id="41" name="组合 40"/>
          <p:cNvGrpSpPr/>
          <p:nvPr userDrawn="1"/>
        </p:nvGrpSpPr>
        <p:grpSpPr>
          <a:xfrm>
            <a:off x="-169488" y="1260900"/>
            <a:ext cx="12398739" cy="234537"/>
            <a:chOff x="46534" y="1260900"/>
            <a:chExt cx="12182715" cy="234538"/>
          </a:xfrm>
        </p:grpSpPr>
        <p:pic>
          <p:nvPicPr>
            <p:cNvPr id="42" name="Picture 5" descr="C:\Users\Administrator\Desktop\党政机关\素材\长城\矢量长城\线稿长城2.pn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93888" r="2897" b="-606"/>
            <a:stretch>
              <a:fillRect/>
            </a:stretch>
          </p:blipFill>
          <p:spPr bwMode="auto">
            <a:xfrm>
              <a:off x="6134112" y="1260900"/>
              <a:ext cx="6095137" cy="2345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5" descr="C:\Users\Administrator\Desktop\党政机关\素材\长城\矢量长城\线稿长城2.png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93888" r="2897" b="-606"/>
            <a:stretch>
              <a:fillRect/>
            </a:stretch>
          </p:blipFill>
          <p:spPr bwMode="auto">
            <a:xfrm flipH="1">
              <a:off x="46534" y="1260900"/>
              <a:ext cx="6095136" cy="234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4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553" y="152858"/>
            <a:ext cx="951118" cy="88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468" y="298958"/>
            <a:ext cx="914402" cy="90830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534" y="298958"/>
            <a:ext cx="2373766" cy="927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G:\2016我图\两会\ooopic_10194892_b0c64675b11c678cafbc\00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7908"/>
            <a:ext cx="12190413" cy="137168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 userDrawn="1"/>
        </p:nvSpPr>
        <p:spPr>
          <a:xfrm>
            <a:off x="4" y="0"/>
            <a:ext cx="12190412" cy="6859588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1" tIns="60940" rIns="121881" bIns="60940"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cxnSp>
        <p:nvCxnSpPr>
          <p:cNvPr id="15" name="直接连接符 14"/>
          <p:cNvCxnSpPr/>
          <p:nvPr userDrawn="1"/>
        </p:nvCxnSpPr>
        <p:spPr>
          <a:xfrm flipV="1">
            <a:off x="1" y="1179218"/>
            <a:ext cx="6863107" cy="2899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10302935" y="270234"/>
            <a:ext cx="1569685" cy="57282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121881" tIns="60940" rIns="121881" bIns="60940" rtlCol="0">
            <a:spAutoFit/>
          </a:bodyPr>
          <a:lstStyle/>
          <a:p>
            <a:r>
              <a:rPr lang="zh-CN" altLang="en-US" sz="2900" b="0" spc="-400" dirty="0" smtClean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学习解读</a:t>
            </a:r>
            <a:endParaRPr lang="zh-CN" altLang="en-US" sz="2900" b="0" spc="-400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11" name="组合 10"/>
          <p:cNvGrpSpPr>
            <a:grpSpLocks noChangeAspect="1"/>
          </p:cNvGrpSpPr>
          <p:nvPr userDrawn="1"/>
        </p:nvGrpSpPr>
        <p:grpSpPr>
          <a:xfrm>
            <a:off x="7526010" y="541580"/>
            <a:ext cx="1555224" cy="816189"/>
            <a:chOff x="738728" y="411510"/>
            <a:chExt cx="1928152" cy="101153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12" name="Picture 2" descr="C:\Users\xb\Desktop\素材--党建\PNG--党（国）徽旗\党旗红旗\16sucai_201507091736.png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600" y="478700"/>
              <a:ext cx="1800280" cy="9443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3" descr="C:\Users\xb\Desktop\53bf653e36a06.pn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728" y="411510"/>
              <a:ext cx="880903" cy="7810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719309" y="330052"/>
            <a:ext cx="4799975" cy="575867"/>
          </a:xfrm>
        </p:spPr>
        <p:txBody>
          <a:bodyPr>
            <a:normAutofit/>
          </a:bodyPr>
          <a:lstStyle>
            <a:lvl1pPr marL="0" indent="0">
              <a:buNone/>
              <a:defRPr sz="2700" b="1"/>
            </a:lvl1pPr>
          </a:lstStyle>
          <a:p>
            <a:pPr lvl="0"/>
            <a:r>
              <a:rPr lang="zh-CN" altLang="en-US" dirty="0" smtClean="0"/>
              <a:t>点击添加标题</a:t>
            </a:r>
            <a:endParaRPr lang="zh-CN" altLang="en-US" dirty="0"/>
          </a:p>
        </p:txBody>
      </p:sp>
      <p:grpSp>
        <p:nvGrpSpPr>
          <p:cNvPr id="17" name="组合 16"/>
          <p:cNvGrpSpPr/>
          <p:nvPr userDrawn="1"/>
        </p:nvGrpSpPr>
        <p:grpSpPr>
          <a:xfrm>
            <a:off x="9212517" y="863910"/>
            <a:ext cx="2174586" cy="586078"/>
            <a:chOff x="7202983" y="649515"/>
            <a:chExt cx="1631152" cy="439456"/>
          </a:xfrm>
        </p:grpSpPr>
        <p:sp>
          <p:nvSpPr>
            <p:cNvPr id="18" name="矩形 17"/>
            <p:cNvSpPr/>
            <p:nvPr/>
          </p:nvSpPr>
          <p:spPr>
            <a:xfrm>
              <a:off x="7202983" y="649516"/>
              <a:ext cx="371286" cy="371285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7202983" y="835158"/>
              <a:ext cx="371286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rot="5400000">
              <a:off x="7202984" y="835158"/>
              <a:ext cx="371285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14"/>
            <p:cNvSpPr txBox="1"/>
            <p:nvPr/>
          </p:nvSpPr>
          <p:spPr>
            <a:xfrm>
              <a:off x="7213044" y="650492"/>
              <a:ext cx="351164" cy="438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两</a:t>
              </a:r>
              <a:endPara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622938" y="649516"/>
              <a:ext cx="371286" cy="371285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622938" y="835158"/>
              <a:ext cx="371286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5400000">
              <a:off x="7622939" y="835158"/>
              <a:ext cx="371285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14"/>
            <p:cNvSpPr txBox="1"/>
            <p:nvPr/>
          </p:nvSpPr>
          <p:spPr>
            <a:xfrm>
              <a:off x="7632998" y="650492"/>
              <a:ext cx="351165" cy="438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</a:t>
              </a:r>
              <a:endPara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042893" y="649516"/>
              <a:ext cx="371286" cy="371285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8042893" y="835158"/>
              <a:ext cx="371286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rot="5400000">
              <a:off x="8042894" y="835158"/>
              <a:ext cx="371285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14"/>
            <p:cNvSpPr txBox="1"/>
            <p:nvPr/>
          </p:nvSpPr>
          <p:spPr>
            <a:xfrm>
              <a:off x="8052953" y="650492"/>
              <a:ext cx="351165" cy="438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462849" y="649516"/>
              <a:ext cx="371286" cy="371285"/>
            </a:xfrm>
            <a:prstGeom prst="rect">
              <a:avLst/>
            </a:pr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accent1"/>
                </a:solidFill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8462849" y="835158"/>
              <a:ext cx="371286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rot="5400000">
              <a:off x="8462850" y="835158"/>
              <a:ext cx="371285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14"/>
            <p:cNvSpPr txBox="1"/>
            <p:nvPr/>
          </p:nvSpPr>
          <p:spPr>
            <a:xfrm>
              <a:off x="8472909" y="650492"/>
              <a:ext cx="351165" cy="438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做</a:t>
              </a:r>
              <a:endPara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224771" cy="6859588"/>
          </a:xfrm>
          <a:prstGeom prst="rect">
            <a:avLst/>
          </a:prstGeom>
          <a:solidFill>
            <a:srgbClr val="FDE6D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61" tIns="60930" rIns="121861" bIns="60930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224771" cy="6859588"/>
          </a:xfrm>
          <a:prstGeom prst="rect">
            <a:avLst/>
          </a:prstGeom>
          <a:solidFill>
            <a:srgbClr val="FDE6D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61" tIns="60930" rIns="121861" bIns="60930"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3" descr="C:\Users\Administrator\Desktop\线稿长城00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165" y="-4203053"/>
            <a:ext cx="4825199" cy="221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Administrator\Desktop\线稿长城1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632" y="-3164767"/>
            <a:ext cx="936103" cy="81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Administrator\Desktop\党政机关\素材\党徽\Nipic_5916570_20120618220329321399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8" y="202707"/>
            <a:ext cx="1058518" cy="96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/>
          <p:cNvSpPr/>
          <p:nvPr userDrawn="1"/>
        </p:nvSpPr>
        <p:spPr>
          <a:xfrm>
            <a:off x="-169490" y="-390252"/>
            <a:ext cx="7295861" cy="94823"/>
          </a:xfrm>
          <a:prstGeom prst="rect">
            <a:avLst/>
          </a:prstGeom>
          <a:pattFill prst="dk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algn="ctr"/>
            <a:endParaRPr lang="zh-CN" altLang="en-US" sz="2700">
              <a:solidFill>
                <a:schemeClr val="accent1"/>
              </a:solidFill>
            </a:endParaRPr>
          </a:p>
        </p:txBody>
      </p:sp>
      <p:pic>
        <p:nvPicPr>
          <p:cNvPr id="21" name="Picture 3" descr="C:\Users\Administrator\Desktop\线稿长城001.png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9" t="55403" r="42797"/>
          <a:stretch>
            <a:fillRect/>
          </a:stretch>
        </p:blipFill>
        <p:spPr bwMode="auto">
          <a:xfrm flipH="1">
            <a:off x="11783840" y="-2433389"/>
            <a:ext cx="1694623" cy="106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矩形 21"/>
          <p:cNvSpPr/>
          <p:nvPr userDrawn="1"/>
        </p:nvSpPr>
        <p:spPr>
          <a:xfrm>
            <a:off x="-1697205" y="-1018925"/>
            <a:ext cx="7396082" cy="157548"/>
          </a:xfrm>
          <a:prstGeom prst="rect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7673605" y="-2433391"/>
            <a:ext cx="3261165" cy="1777243"/>
            <a:chOff x="124" y="142257"/>
            <a:chExt cx="9180388" cy="5001243"/>
          </a:xfrm>
        </p:grpSpPr>
        <p:pic>
          <p:nvPicPr>
            <p:cNvPr id="24" name="Picture 5" descr="C:\Users\Administrator\Desktop\党政机关\素材\长城\矢量长城\线稿长城2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840"/>
            <a:stretch>
              <a:fillRect/>
            </a:stretch>
          </p:blipFill>
          <p:spPr bwMode="auto">
            <a:xfrm>
              <a:off x="124" y="142257"/>
              <a:ext cx="9180388" cy="48057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矩形 24"/>
            <p:cNvSpPr/>
            <p:nvPr/>
          </p:nvSpPr>
          <p:spPr>
            <a:xfrm>
              <a:off x="124" y="4948014"/>
              <a:ext cx="9180388" cy="195486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6" name="Picture 2" descr="C:\Users\Administrator\Desktop\党政机关\素材\长城\矢量长城\线稿长城222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371" y="65729"/>
            <a:ext cx="5098400" cy="123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Administrator\Desktop\Nipic_20180988_20150909113802527000.png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0" r="-7296" b="12677"/>
          <a:stretch>
            <a:fillRect/>
          </a:stretch>
        </p:blipFill>
        <p:spPr bwMode="auto">
          <a:xfrm>
            <a:off x="-4848585" y="0"/>
            <a:ext cx="3281759" cy="362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组合 27"/>
          <p:cNvGrpSpPr/>
          <p:nvPr userDrawn="1"/>
        </p:nvGrpSpPr>
        <p:grpSpPr>
          <a:xfrm>
            <a:off x="-169488" y="1260900"/>
            <a:ext cx="12398739" cy="234537"/>
            <a:chOff x="46534" y="1260900"/>
            <a:chExt cx="12182715" cy="234538"/>
          </a:xfrm>
        </p:grpSpPr>
        <p:pic>
          <p:nvPicPr>
            <p:cNvPr id="29" name="Picture 5" descr="C:\Users\Administrator\Desktop\党政机关\素材\长城\矢量长城\线稿长城2.png"/>
            <p:cNvPicPr>
              <a:picLocks noChangeAspect="1" noChangeArrowheads="1"/>
            </p:cNvPicPr>
            <p:nvPr userDrawn="1"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93888" r="2897" b="-606"/>
            <a:stretch>
              <a:fillRect/>
            </a:stretch>
          </p:blipFill>
          <p:spPr bwMode="auto">
            <a:xfrm>
              <a:off x="6134112" y="1260900"/>
              <a:ext cx="6095137" cy="2345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5" descr="C:\Users\Administrator\Desktop\党政机关\素材\长城\矢量长城\线稿长城2.png"/>
            <p:cNvPicPr>
              <a:picLocks noChangeAspect="1" noChangeArrowheads="1"/>
            </p:cNvPicPr>
            <p:nvPr userDrawn="1"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93888" r="2897" b="-606"/>
            <a:stretch>
              <a:fillRect/>
            </a:stretch>
          </p:blipFill>
          <p:spPr bwMode="auto">
            <a:xfrm flipH="1">
              <a:off x="46534" y="1260900"/>
              <a:ext cx="6095136" cy="234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1" name="Picture 4" descr="C:\Users\Administrator\Desktop\素材\Nipic_2174276_20140319144634019323.png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81710" y="-1992884"/>
            <a:ext cx="1238249" cy="82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1007303" y="390576"/>
            <a:ext cx="6102275" cy="768527"/>
          </a:xfrm>
        </p:spPr>
        <p:txBody>
          <a:bodyPr anchor="ctr" anchorCtr="0">
            <a:noAutofit/>
          </a:bodyPr>
          <a:lstStyle>
            <a:lvl1pPr marL="0" indent="0">
              <a:buNone/>
              <a:defRPr sz="3200" b="1">
                <a:solidFill>
                  <a:srgbClr val="C00000"/>
                </a:solidFill>
              </a:defRPr>
            </a:lvl1pPr>
          </a:lstStyle>
          <a:p>
            <a:pPr lvl="0"/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919"/>
            <a:ext cx="10361851" cy="147036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57" y="2130820"/>
            <a:ext cx="10361581" cy="1470297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14" y="3886920"/>
            <a:ext cx="8533067" cy="17529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9435" indent="0" algn="ctr">
              <a:buNone/>
              <a:defRPr/>
            </a:lvl5pPr>
            <a:lvl6pPr marL="2286635" indent="0" algn="ctr">
              <a:buNone/>
              <a:defRPr/>
            </a:lvl6pPr>
            <a:lvl7pPr marL="2743835" indent="0" algn="ctr">
              <a:buNone/>
              <a:defRPr/>
            </a:lvl7pPr>
            <a:lvl8pPr marL="3201035" indent="0" algn="ctr">
              <a:buNone/>
              <a:defRPr/>
            </a:lvl8pPr>
            <a:lvl9pPr marL="3658235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34" y="4407716"/>
            <a:ext cx="10361581" cy="136232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34" y="2907251"/>
            <a:ext cx="10361581" cy="150046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9435" indent="0">
              <a:buNone/>
              <a:defRPr sz="1400"/>
            </a:lvl5pPr>
            <a:lvl6pPr marL="2286635" indent="0">
              <a:buNone/>
              <a:defRPr sz="1400"/>
            </a:lvl6pPr>
            <a:lvl7pPr marL="2743835" indent="0">
              <a:buNone/>
              <a:defRPr sz="1400"/>
            </a:lvl7pPr>
            <a:lvl8pPr marL="3201035" indent="0">
              <a:buNone/>
              <a:defRPr sz="1400"/>
            </a:lvl8pPr>
            <a:lvl9pPr marL="3658235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05" y="1600496"/>
            <a:ext cx="5383959" cy="45268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632" y="1600496"/>
            <a:ext cx="5383959" cy="45268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05" y="1535397"/>
            <a:ext cx="5386076" cy="6398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05" y="2175278"/>
            <a:ext cx="5386076" cy="39520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399" y="1535397"/>
            <a:ext cx="5388191" cy="63988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399" y="2175278"/>
            <a:ext cx="5388191" cy="39520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05" y="273101"/>
            <a:ext cx="4010457" cy="1162265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5989" y="273101"/>
            <a:ext cx="6814602" cy="58541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05" y="1435366"/>
            <a:ext cx="4010457" cy="46919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344" y="4801489"/>
            <a:ext cx="7314057" cy="566843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344" y="612888"/>
            <a:ext cx="7314057" cy="4115562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344" y="5368332"/>
            <a:ext cx="7314057" cy="8050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7819" y="274689"/>
            <a:ext cx="2742771" cy="5852609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05" y="274689"/>
            <a:ext cx="8025146" cy="5852609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05" y="274689"/>
            <a:ext cx="10971086" cy="1143212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05" y="1600496"/>
            <a:ext cx="5383959" cy="4526801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6632" y="1600496"/>
            <a:ext cx="5383959" cy="218639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6632" y="3939317"/>
            <a:ext cx="5383959" cy="218798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6" Type="http://schemas.openxmlformats.org/officeDocument/2006/relationships/theme" Target="../theme/theme1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4.xml"/><Relationship Id="rId8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2" y="274702"/>
            <a:ext cx="10971372" cy="1143265"/>
          </a:xfrm>
          <a:prstGeom prst="rect">
            <a:avLst/>
          </a:prstGeom>
        </p:spPr>
        <p:txBody>
          <a:bodyPr vert="horz" lIns="121881" tIns="60940" rIns="121881" bIns="6094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2" y="1600573"/>
            <a:ext cx="10971372" cy="4527011"/>
          </a:xfrm>
          <a:prstGeom prst="rect">
            <a:avLst/>
          </a:prstGeom>
        </p:spPr>
        <p:txBody>
          <a:bodyPr vert="horz" lIns="121881" tIns="60940" rIns="121881" bIns="6094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2" y="6357824"/>
            <a:ext cx="2844430" cy="365210"/>
          </a:xfrm>
          <a:prstGeom prst="rect">
            <a:avLst/>
          </a:prstGeom>
        </p:spPr>
        <p:txBody>
          <a:bodyPr vert="horz" lIns="121881" tIns="60940" rIns="121881" bIns="6094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9" y="6357824"/>
            <a:ext cx="3860297" cy="365210"/>
          </a:xfrm>
          <a:prstGeom prst="rect">
            <a:avLst/>
          </a:prstGeom>
        </p:spPr>
        <p:txBody>
          <a:bodyPr vert="horz" lIns="121881" tIns="60940" rIns="121881" bIns="6094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4" y="6357824"/>
            <a:ext cx="2844430" cy="365210"/>
          </a:xfrm>
          <a:prstGeom prst="rect">
            <a:avLst/>
          </a:prstGeom>
        </p:spPr>
        <p:txBody>
          <a:bodyPr vert="horz" lIns="121881" tIns="60940" rIns="121881" bIns="6094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mc:AlternateContent xmlns:mc="http://schemas.openxmlformats.org/markup-compatibility/2006">
    <mc:Choice xmlns:p14="http://schemas.microsoft.com/office/powerpoint/2010/main" Requires="p14">
      <p:transition spd="slow" p14:dur="175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3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1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07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3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53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505" y="274689"/>
            <a:ext cx="10971086" cy="11432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505" y="1600496"/>
            <a:ext cx="10971086" cy="4526801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 indent="-285750"/>
            <a:r>
              <a:rPr lang="zh-CN" altLang="zh-CN" dirty="0"/>
              <a:t>第二级</a:t>
            </a:r>
            <a:endParaRPr lang="zh-CN" altLang="zh-CN" dirty="0"/>
          </a:p>
          <a:p>
            <a:pPr lvl="2" indent="-228600"/>
            <a:r>
              <a:rPr lang="zh-CN" altLang="zh-CN" dirty="0"/>
              <a:t>第三级</a:t>
            </a:r>
            <a:endParaRPr lang="zh-CN" altLang="zh-CN" dirty="0"/>
          </a:p>
          <a:p>
            <a:pPr lvl="3" indent="-228600"/>
            <a:r>
              <a:rPr lang="zh-CN" altLang="zh-CN" dirty="0"/>
              <a:t>第四级</a:t>
            </a:r>
            <a:endParaRPr lang="zh-CN" altLang="zh-CN" dirty="0"/>
          </a:p>
          <a:p>
            <a:pPr lvl="4" indent="-228600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505" y="6246382"/>
            <a:ext cx="2844356" cy="4763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4949" y="6246382"/>
            <a:ext cx="3860197" cy="4763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6235" y="6246382"/>
            <a:ext cx="2844356" cy="4763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803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523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243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63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83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16.xml"/><Relationship Id="rId4" Type="http://schemas.openxmlformats.org/officeDocument/2006/relationships/image" Target="../media/image42.jpeg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8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43.png"/><Relationship Id="rId1" Type="http://schemas.openxmlformats.org/officeDocument/2006/relationships/image" Target="../media/image38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44.jpeg"/><Relationship Id="rId1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6.xml"/><Relationship Id="rId4" Type="http://schemas.openxmlformats.org/officeDocument/2006/relationships/image" Target="../media/image47.png"/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48.png"/><Relationship Id="rId1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49.png"/><Relationship Id="rId1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6.xml"/><Relationship Id="rId4" Type="http://schemas.openxmlformats.org/officeDocument/2006/relationships/image" Target="../media/image52.jpeg"/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6.xml"/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6.xml"/><Relationship Id="rId3" Type="http://schemas.openxmlformats.org/officeDocument/2006/relationships/tags" Target="../tags/tag1.xml"/><Relationship Id="rId2" Type="http://schemas.openxmlformats.org/officeDocument/2006/relationships/image" Target="../media/image55.jpeg"/><Relationship Id="rId1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56.jpeg"/><Relationship Id="rId1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57.png"/><Relationship Id="rId1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6.xml"/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60.png"/><Relationship Id="rId1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8194" name="Text Box 2"/>
          <p:cNvSpPr txBox="1"/>
          <p:nvPr/>
        </p:nvSpPr>
        <p:spPr>
          <a:xfrm>
            <a:off x="3445510" y="380365"/>
            <a:ext cx="4864735" cy="7918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ts val="5465"/>
              </a:lnSpc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第19课  辛亥革命</a:t>
            </a:r>
            <a:endParaRPr lang="zh-CN" altLang="en-US" sz="44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050" name="Picture 3" descr="119090246926285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1095" y="1988185"/>
            <a:ext cx="3663315" cy="460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/>
          <p:nvPr/>
        </p:nvSpPr>
        <p:spPr>
          <a:xfrm>
            <a:off x="5127625" y="2319655"/>
            <a:ext cx="6076950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孙中山先生是伟大的民族英雄、伟大的爱国主义者、中国民主革命的伟大先驱，一生以革命为己任，立志救国救民，为中华民族作出了彪炳史册的贡献。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——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习近平在纪念孙中山先生诞辰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150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周年大会上的讲话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8194" name="Text Box 2"/>
          <p:cNvSpPr txBox="1"/>
          <p:nvPr/>
        </p:nvSpPr>
        <p:spPr>
          <a:xfrm>
            <a:off x="3445510" y="380365"/>
            <a:ext cx="4864735" cy="7918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ts val="5465"/>
              </a:lnSpc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第19课  辛亥革命</a:t>
            </a:r>
            <a:endParaRPr lang="zh-CN" altLang="en-US" sz="44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554355" y="2411095"/>
            <a:ext cx="1129855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504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课标要求：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ts val="504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了解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孙中山三民主义的基本内容；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ts val="5040"/>
              </a:lnSpc>
            </a:pP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    2.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理解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辛亥革命与中华民国建立对中国结束帝制、建立民国的意义及局限性。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8194" name="Text Box 2"/>
          <p:cNvSpPr txBox="1"/>
          <p:nvPr/>
        </p:nvSpPr>
        <p:spPr>
          <a:xfrm>
            <a:off x="3142615" y="419735"/>
            <a:ext cx="5443855" cy="7918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ts val="5465"/>
              </a:lnSpc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第19课  辛亥革命</a:t>
            </a:r>
            <a:endParaRPr lang="zh-CN" altLang="en-US" sz="44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177" name="文本框 115721"/>
          <p:cNvSpPr txBox="1"/>
          <p:nvPr/>
        </p:nvSpPr>
        <p:spPr>
          <a:xfrm>
            <a:off x="991235" y="1858010"/>
            <a:ext cx="11595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黑体" panose="02010609060101010101" charset="-122"/>
              </a:rPr>
              <a:t>概念</a:t>
            </a:r>
            <a:endParaRPr lang="zh-CN" altLang="en-US" sz="3200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71015" y="2699385"/>
            <a:ext cx="9622790" cy="5473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ts val="3560"/>
              </a:lnSpc>
              <a:spcBef>
                <a:spcPts val="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狭义：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辛亥年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(1911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年）发生的武昌起义。</a:t>
            </a:r>
            <a:endParaRPr lang="zh-CN" altLang="en-US" sz="3200"/>
          </a:p>
        </p:txBody>
      </p:sp>
      <p:sp>
        <p:nvSpPr>
          <p:cNvPr id="2" name="文本框 1"/>
          <p:cNvSpPr txBox="1"/>
          <p:nvPr/>
        </p:nvSpPr>
        <p:spPr>
          <a:xfrm>
            <a:off x="1771015" y="3544570"/>
            <a:ext cx="897318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广义: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指以孙中山为代表的资产阶级革命派为推翻清王朝，建立资产阶级民主共和国而进行的一系列的努力。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9217" name="文本框 62468"/>
          <p:cNvSpPr txBox="1"/>
          <p:nvPr/>
        </p:nvSpPr>
        <p:spPr>
          <a:xfrm>
            <a:off x="1882775" y="447675"/>
            <a:ext cx="67417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一、呼唤共和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辛亥革命之由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1625" y="1565275"/>
            <a:ext cx="148844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材料</a:t>
            </a:r>
            <a:r>
              <a:rPr kumimoji="0" lang="en-US" altLang="zh-CN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1  </a:t>
            </a:r>
            <a:endParaRPr kumimoji="0" lang="zh-CN" altLang="en-US" sz="2800" b="1" kern="1200" cap="none" spc="0" normalizeH="0" baseline="0">
              <a:latin typeface="+mj-lt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150985" y="5302885"/>
            <a:ext cx="283337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民族危机加剧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阶级矛盾激化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pic>
        <p:nvPicPr>
          <p:cNvPr id="6" name="图片 5" descr="微信图片_201809181700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25" y="2214880"/>
            <a:ext cx="3545840" cy="4532630"/>
          </a:xfrm>
          <a:prstGeom prst="rect">
            <a:avLst/>
          </a:prstGeom>
        </p:spPr>
      </p:pic>
      <p:pic>
        <p:nvPicPr>
          <p:cNvPr id="10" name="图片 9" descr="微信图片_201809202026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570" y="1644650"/>
            <a:ext cx="5807710" cy="2826385"/>
          </a:xfrm>
          <a:prstGeom prst="rect">
            <a:avLst/>
          </a:prstGeom>
        </p:spPr>
      </p:pic>
      <p:pic>
        <p:nvPicPr>
          <p:cNvPr id="11" name="Picture 4" descr="1881941694289394337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3644900"/>
            <a:ext cx="5131435" cy="3102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80" name="Text Box 4"/>
          <p:cNvSpPr txBox="1"/>
          <p:nvPr/>
        </p:nvSpPr>
        <p:spPr>
          <a:xfrm>
            <a:off x="6084570" y="1687830"/>
            <a:ext cx="2831465" cy="5270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3400"/>
              </a:lnSpc>
              <a:spcBef>
                <a:spcPts val="0"/>
              </a:spcBef>
            </a:pPr>
            <a:r>
              <a:rPr lang="zh-CN" altLang="en-US" b="1">
                <a:solidFill>
                  <a:schemeClr val="tx2"/>
                </a:solidFill>
                <a:latin typeface="+mj-ea"/>
                <a:ea typeface="+mj-ea"/>
              </a:rPr>
              <a:t>督办政务处（新政）</a:t>
            </a:r>
            <a:endParaRPr lang="zh-CN" altLang="en-US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12" name="Text Box 4"/>
          <p:cNvSpPr txBox="1"/>
          <p:nvPr/>
        </p:nvSpPr>
        <p:spPr>
          <a:xfrm>
            <a:off x="3927475" y="6133465"/>
            <a:ext cx="1475740" cy="5270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3400"/>
              </a:lnSpc>
              <a:spcBef>
                <a:spcPts val="0"/>
              </a:spcBef>
            </a:pPr>
            <a:r>
              <a:rPr lang="zh-CN" altLang="en-US" b="1">
                <a:solidFill>
                  <a:schemeClr val="tx2"/>
                </a:solidFill>
                <a:latin typeface="+mj-ea"/>
                <a:ea typeface="+mj-ea"/>
              </a:rPr>
              <a:t>预备立宪</a:t>
            </a:r>
            <a:endParaRPr lang="zh-CN" altLang="en-US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6680" y="184785"/>
            <a:ext cx="1618615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pic>
        <p:nvPicPr>
          <p:cNvPr id="9" name="图片 8" descr="《革命军》书影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390" y="2068830"/>
            <a:ext cx="2804160" cy="4086225"/>
          </a:xfrm>
          <a:prstGeom prst="rect">
            <a:avLst/>
          </a:prstGeom>
        </p:spPr>
      </p:pic>
      <p:sp>
        <p:nvSpPr>
          <p:cNvPr id="11271" name="文本框 3"/>
          <p:cNvSpPr txBox="1"/>
          <p:nvPr/>
        </p:nvSpPr>
        <p:spPr>
          <a:xfrm>
            <a:off x="961390" y="6155055"/>
            <a:ext cx="29603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《革命军》书影</a:t>
            </a: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393565" y="2068830"/>
            <a:ext cx="6753225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altLang="zh-CN" sz="2800" b="1" dirty="0">
                <a:latin typeface="华文宋体" panose="02010600040101010101" charset="-122"/>
                <a:ea typeface="华文宋体" panose="02010600040101010101" charset="-122"/>
              </a:rPr>
              <a:t>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吾幸夫吾同胞之得与今世界列强遇也;吾幸夫吾同胞之得闻文明之政体、文明之革命也；吾幸夫吾同胞之得卢梭《民约论》、孟德斯鸠《万法精理》、弥勒约翰《自由之理》、《法国革命史》、美国《独立檄文》等书译而读之也。是非吾同胞之大幸也夫!是非吾同胞之大幸也夫!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eaLnBrk="1" hangingPunct="1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竖独立之旗,撞自由之钟……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eaLnBrk="1" hangingPunct="1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我中国今日不可不革命。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eaLnBrk="1" hangingPunct="1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——邹容《革命军》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213225" y="431165"/>
            <a:ext cx="3715385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传播</a:t>
            </a:r>
            <a:r>
              <a:rPr kumimoji="0" lang="zh-CN" altLang="en-US" sz="3200" b="1" kern="1200" cap="none" spc="0" normalizeH="0" baseline="0" dirty="0">
                <a:latin typeface="黑体" panose="02010609060101010101" charset="-122"/>
                <a:ea typeface="黑体" panose="02010609060101010101" charset="-122"/>
                <a:cs typeface="+mn-cs"/>
              </a:rPr>
              <a:t>民主革命思想</a:t>
            </a:r>
            <a:endParaRPr kumimoji="0" lang="zh-CN" altLang="en-US" sz="3200" b="1" kern="1200" cap="none" spc="0" normalizeH="0" baseline="0" noProof="0" dirty="0"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8040" y="1546860"/>
            <a:ext cx="148844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材料</a:t>
            </a:r>
            <a:r>
              <a:rPr kumimoji="0" lang="en-US" altLang="zh-CN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2</a:t>
            </a:r>
            <a:endParaRPr kumimoji="0" lang="en-US" altLang="zh-CN" sz="2800" b="1" kern="1200" cap="none" spc="0" normalizeH="0" baseline="0">
              <a:latin typeface="+mj-lt"/>
              <a:ea typeface="黑体" panose="02010609060101010101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11370" y="509270"/>
            <a:ext cx="296672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建立</a:t>
            </a:r>
            <a:r>
              <a:rPr kumimoji="0" lang="zh-CN" altLang="en-US" sz="3200" b="1" kern="1200" cap="none" spc="0" normalizeH="0" baseline="0" dirty="0">
                <a:latin typeface="黑体" panose="02010609060101010101" charset="-122"/>
                <a:ea typeface="黑体" panose="02010609060101010101" charset="-122"/>
                <a:cs typeface="+mn-cs"/>
              </a:rPr>
              <a:t>革命团体</a:t>
            </a:r>
            <a:endParaRPr kumimoji="0" lang="zh-CN" altLang="en-US" sz="3200" b="1" kern="1200" cap="none" spc="0" normalizeH="0" baseline="0" noProof="0" dirty="0"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pic>
        <p:nvPicPr>
          <p:cNvPr id="3" name="图片 2" descr="兴中会成立和同盟会的国外分布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2249170"/>
            <a:ext cx="10781030" cy="446913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04850" y="1617980"/>
            <a:ext cx="122555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材料</a:t>
            </a:r>
            <a:r>
              <a:rPr kumimoji="0" lang="en-US" altLang="zh-CN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3</a:t>
            </a:r>
            <a:endParaRPr kumimoji="0" lang="zh-CN" altLang="en-US" sz="2800" b="1" kern="1200" cap="none" spc="0" normalizeH="0" baseline="0">
              <a:latin typeface="+mj-lt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58285" y="1617980"/>
            <a:ext cx="51879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兴中会成立和同盟会的国外分布</a:t>
            </a: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986020" y="3932555"/>
            <a:ext cx="2694305" cy="1339215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同盟会</a:t>
            </a:r>
            <a:endParaRPr lang="zh-CN" altLang="en-US"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en-US" altLang="zh-CN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1905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8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</a:t>
            </a:r>
            <a:endParaRPr lang="zh-CN" altLang="en-US"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东京</a:t>
            </a:r>
            <a:endParaRPr lang="zh-CN" altLang="en-US"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7799070" y="3932555"/>
            <a:ext cx="2852420" cy="1339215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兴中会</a:t>
            </a:r>
            <a:endParaRPr lang="zh-CN" altLang="en-US"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en-US" altLang="zh-CN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1894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11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月檀香山</a:t>
            </a:r>
            <a:endParaRPr lang="zh-CN" altLang="en-US"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11271" name="文本框 3"/>
          <p:cNvSpPr txBox="1"/>
          <p:nvPr/>
        </p:nvSpPr>
        <p:spPr>
          <a:xfrm>
            <a:off x="175260" y="6228715"/>
            <a:ext cx="27920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《民报》发刊词</a:t>
            </a:r>
            <a:endParaRPr lang="en-US" altLang="zh-CN" sz="28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9218" name="Text Box 2" descr="羊皮纸"/>
          <p:cNvSpPr txBox="1"/>
          <p:nvPr/>
        </p:nvSpPr>
        <p:spPr>
          <a:xfrm>
            <a:off x="7188200" y="3036570"/>
            <a:ext cx="1630045" cy="521970"/>
          </a:xfrm>
          <a:prstGeom prst="rect">
            <a:avLst/>
          </a:prstGeom>
          <a:blipFill rotWithShape="1">
            <a:blip r:embed="rId2"/>
          </a:blip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6600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民族主义</a:t>
            </a:r>
            <a:endParaRPr lang="zh-CN" altLang="zh-CN" sz="2800" b="1" dirty="0">
              <a:solidFill>
                <a:srgbClr val="660033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9219" name="Text Box 3" descr="羊皮纸"/>
          <p:cNvSpPr txBox="1"/>
          <p:nvPr/>
        </p:nvSpPr>
        <p:spPr>
          <a:xfrm>
            <a:off x="7188200" y="4260215"/>
            <a:ext cx="1630045" cy="521970"/>
          </a:xfrm>
          <a:prstGeom prst="rect">
            <a:avLst/>
          </a:prstGeom>
          <a:blipFill rotWithShape="1">
            <a:blip r:embed="rId2"/>
          </a:blip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6600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民权主义</a:t>
            </a:r>
            <a:endParaRPr lang="zh-CN" altLang="zh-CN" sz="2800" b="1" dirty="0">
              <a:solidFill>
                <a:srgbClr val="660033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9220" name="Text Box 4" descr="羊皮纸"/>
          <p:cNvSpPr txBox="1"/>
          <p:nvPr/>
        </p:nvSpPr>
        <p:spPr>
          <a:xfrm>
            <a:off x="7147560" y="5435600"/>
            <a:ext cx="1699260" cy="521970"/>
          </a:xfrm>
          <a:prstGeom prst="rect">
            <a:avLst/>
          </a:prstGeom>
          <a:blipFill rotWithShape="1">
            <a:blip r:embed="rId2"/>
          </a:blip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33CC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</a:t>
            </a:r>
            <a:r>
              <a:rPr lang="zh-CN" altLang="zh-CN" sz="2800" b="1" dirty="0">
                <a:solidFill>
                  <a:srgbClr val="6600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民生主义</a:t>
            </a:r>
            <a:endParaRPr lang="zh-CN" altLang="zh-CN" sz="2800" b="1" dirty="0">
              <a:solidFill>
                <a:srgbClr val="660033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0484" name="AutoShape 5"/>
          <p:cNvSpPr/>
          <p:nvPr/>
        </p:nvSpPr>
        <p:spPr>
          <a:xfrm>
            <a:off x="6578600" y="3221355"/>
            <a:ext cx="582930" cy="304800"/>
          </a:xfrm>
          <a:prstGeom prst="rightArrow">
            <a:avLst>
              <a:gd name="adj1" fmla="val 50000"/>
              <a:gd name="adj2" fmla="val 26009"/>
            </a:avLst>
          </a:prstGeom>
          <a:gradFill rotWithShape="1">
            <a:gsLst>
              <a:gs pos="0">
                <a:srgbClr val="000082">
                  <a:alpha val="100000"/>
                </a:srgbClr>
              </a:gs>
              <a:gs pos="14999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1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5" name="AutoShape 6"/>
          <p:cNvSpPr/>
          <p:nvPr/>
        </p:nvSpPr>
        <p:spPr>
          <a:xfrm>
            <a:off x="6578600" y="4333240"/>
            <a:ext cx="581660" cy="3048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000082">
                  <a:alpha val="100000"/>
                </a:srgbClr>
              </a:gs>
              <a:gs pos="14999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1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6" name="AutoShape 7"/>
          <p:cNvSpPr/>
          <p:nvPr/>
        </p:nvSpPr>
        <p:spPr>
          <a:xfrm>
            <a:off x="6578600" y="5612765"/>
            <a:ext cx="568325" cy="304800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000082">
                  <a:alpha val="100000"/>
                </a:srgbClr>
              </a:gs>
              <a:gs pos="14999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1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4" name="AutoShape 8" descr="蓝色面巾纸"/>
          <p:cNvSpPr/>
          <p:nvPr/>
        </p:nvSpPr>
        <p:spPr>
          <a:xfrm>
            <a:off x="8804275" y="2945765"/>
            <a:ext cx="3197225" cy="702945"/>
          </a:xfrm>
          <a:prstGeom prst="leftArrowCallout">
            <a:avLst>
              <a:gd name="adj1" fmla="val 33333"/>
              <a:gd name="adj2" fmla="val 25000"/>
              <a:gd name="adj3" fmla="val 55503"/>
              <a:gd name="adj4" fmla="val 74319"/>
            </a:avLst>
          </a:prstGeom>
          <a:blipFill rotWithShape="1">
            <a:blip r:embed="rId3"/>
          </a:blipFill>
          <a:ln w="38100" cap="flat" cmpd="sng">
            <a:solidFill>
              <a:srgbClr val="33CC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推翻清政府统治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9225" name="AutoShape 9" descr="蓝色面巾纸"/>
          <p:cNvSpPr/>
          <p:nvPr/>
        </p:nvSpPr>
        <p:spPr>
          <a:xfrm>
            <a:off x="8846820" y="4028440"/>
            <a:ext cx="3154680" cy="914400"/>
          </a:xfrm>
          <a:prstGeom prst="leftArrowCallout">
            <a:avLst>
              <a:gd name="adj1" fmla="val 33333"/>
              <a:gd name="adj2" fmla="val 25000"/>
              <a:gd name="adj3" fmla="val 56635"/>
              <a:gd name="adj4" fmla="val 74319"/>
            </a:avLst>
          </a:prstGeom>
          <a:blipFill rotWithShape="1">
            <a:blip r:embed="rId3"/>
          </a:blipFill>
          <a:ln w="38100" cap="flat" cmpd="sng">
            <a:solidFill>
              <a:srgbClr val="33CC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457200" indent="-457200"/>
            <a:r>
              <a:rPr lang="zh-CN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</a:t>
            </a:r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推翻君主制 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marL="457200" indent="-457200"/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建立共和国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9226" name="AutoShape 10" descr="蓝色面巾纸"/>
          <p:cNvSpPr/>
          <p:nvPr/>
        </p:nvSpPr>
        <p:spPr>
          <a:xfrm>
            <a:off x="8877935" y="5435600"/>
            <a:ext cx="3123565" cy="680720"/>
          </a:xfrm>
          <a:prstGeom prst="leftArrowCallout">
            <a:avLst>
              <a:gd name="adj1" fmla="val 33333"/>
              <a:gd name="adj2" fmla="val 25000"/>
              <a:gd name="adj3" fmla="val 55503"/>
              <a:gd name="adj4" fmla="val 74319"/>
            </a:avLst>
          </a:prstGeom>
          <a:blipFill rotWithShape="1">
            <a:blip r:embed="rId3"/>
          </a:blipFill>
          <a:ln w="38100" cap="flat" cmpd="sng">
            <a:solidFill>
              <a:srgbClr val="33CC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</a:t>
            </a:r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解决土地问题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0490" name="Text Box 11"/>
          <p:cNvSpPr txBox="1"/>
          <p:nvPr/>
        </p:nvSpPr>
        <p:spPr>
          <a:xfrm>
            <a:off x="4984115" y="1536700"/>
            <a:ext cx="2557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三民主义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91" name="Text Box 12"/>
          <p:cNvSpPr txBox="1"/>
          <p:nvPr/>
        </p:nvSpPr>
        <p:spPr>
          <a:xfrm>
            <a:off x="4681354" y="2243496"/>
            <a:ext cx="259128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同盟会革命纲领</a:t>
            </a:r>
            <a:endParaRPr lang="zh-CN" altLang="zh-CN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3" name="Text Box 14"/>
          <p:cNvSpPr txBox="1"/>
          <p:nvPr/>
        </p:nvSpPr>
        <p:spPr>
          <a:xfrm>
            <a:off x="4783053" y="2820796"/>
            <a:ext cx="1752925" cy="95313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3360"/>
              </a:lnSpc>
              <a:spcBef>
                <a:spcPts val="0"/>
              </a:spcBef>
            </a:pPr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驱除鞑虏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fontAlgn="auto">
              <a:lnSpc>
                <a:spcPts val="3360"/>
              </a:lnSpc>
              <a:spcBef>
                <a:spcPts val="0"/>
              </a:spcBef>
            </a:pPr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恢复中华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0494" name="Text Box 15"/>
          <p:cNvSpPr txBox="1"/>
          <p:nvPr/>
        </p:nvSpPr>
        <p:spPr>
          <a:xfrm>
            <a:off x="4783053" y="4260016"/>
            <a:ext cx="1752925" cy="52197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创立民国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20495" name="Text Box 16"/>
          <p:cNvSpPr txBox="1"/>
          <p:nvPr/>
        </p:nvSpPr>
        <p:spPr>
          <a:xfrm>
            <a:off x="4783053" y="5463564"/>
            <a:ext cx="1752925" cy="52197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33CC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</a:t>
            </a:r>
            <a:r>
              <a:rPr lang="zh-CN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平均地权</a:t>
            </a:r>
            <a:endParaRPr lang="zh-CN" altLang="zh-CN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9237" name="Text Box 21"/>
          <p:cNvSpPr txBox="1"/>
          <p:nvPr/>
        </p:nvSpPr>
        <p:spPr>
          <a:xfrm>
            <a:off x="4984253" y="6178717"/>
            <a:ext cx="6284489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三民主义是辛亥革命的理论基础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 Box 19"/>
          <p:cNvSpPr txBox="1"/>
          <p:nvPr/>
        </p:nvSpPr>
        <p:spPr>
          <a:xfrm>
            <a:off x="3777615" y="3036570"/>
            <a:ext cx="903288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前提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55307" name="AutoShape 11"/>
          <p:cNvSpPr/>
          <p:nvPr/>
        </p:nvSpPr>
        <p:spPr>
          <a:xfrm>
            <a:off x="2987040" y="3773805"/>
            <a:ext cx="1997075" cy="1132840"/>
          </a:xfrm>
          <a:custGeom>
            <a:avLst/>
            <a:gdLst>
              <a:gd name="txL" fmla="*/ 0 w 1981200"/>
              <a:gd name="txT" fmla="*/ 0 h 838200"/>
              <a:gd name="txR" fmla="*/ 1981200 w 1981200"/>
              <a:gd name="txB" fmla="*/ 838200 h 838200"/>
            </a:gdLst>
            <a:ahLst/>
            <a:cxnLst>
              <a:cxn ang="16200000">
                <a:pos x="990600" y="0"/>
              </a:cxn>
              <a:cxn ang="10800000">
                <a:pos x="2" y="320163"/>
              </a:cxn>
              <a:cxn ang="5400000">
                <a:pos x="378376" y="838197"/>
              </a:cxn>
              <a:cxn ang="5400000">
                <a:pos x="1602823" y="838197"/>
              </a:cxn>
              <a:cxn ang="0">
                <a:pos x="1981197" y="320163"/>
              </a:cxn>
            </a:cxnLst>
            <a:rect l="txL" t="txT" r="txR" b="txB"/>
            <a:pathLst>
              <a:path w="1981200" h="838200">
                <a:moveTo>
                  <a:pt x="2" y="320163"/>
                </a:moveTo>
                <a:lnTo>
                  <a:pt x="756755" y="320165"/>
                </a:lnTo>
                <a:lnTo>
                  <a:pt x="990600" y="0"/>
                </a:lnTo>
                <a:lnTo>
                  <a:pt x="1224444" y="320165"/>
                </a:lnTo>
                <a:lnTo>
                  <a:pt x="1981197" y="320163"/>
                </a:lnTo>
                <a:lnTo>
                  <a:pt x="1368968" y="518033"/>
                </a:lnTo>
                <a:lnTo>
                  <a:pt x="1602823" y="838197"/>
                </a:lnTo>
                <a:lnTo>
                  <a:pt x="990600" y="640323"/>
                </a:lnTo>
                <a:lnTo>
                  <a:pt x="378376" y="838197"/>
                </a:lnTo>
                <a:lnTo>
                  <a:pt x="612231" y="518033"/>
                </a:lnTo>
                <a:close/>
              </a:path>
            </a:pathLst>
          </a:custGeom>
          <a:solidFill>
            <a:srgbClr val="FF0066"/>
          </a:solidFill>
          <a:ln w="9525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  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rPr>
              <a:t>核心</a:t>
            </a:r>
            <a:endParaRPr lang="zh-CN" altLang="en-US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4" name="Text Box 21"/>
          <p:cNvSpPr txBox="1"/>
          <p:nvPr/>
        </p:nvSpPr>
        <p:spPr>
          <a:xfrm>
            <a:off x="3676015" y="5435600"/>
            <a:ext cx="1005205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保障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41895" y="1536700"/>
            <a:ext cx="61023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</a:rPr>
              <a:t>？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pic>
        <p:nvPicPr>
          <p:cNvPr id="7" name="图片 6" descr="发刊词 (1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625" y="1667510"/>
            <a:ext cx="2919730" cy="4448810"/>
          </a:xfrm>
          <a:prstGeom prst="rect">
            <a:avLst/>
          </a:prstGeom>
        </p:spPr>
      </p:pic>
      <p:sp>
        <p:nvSpPr>
          <p:cNvPr id="3" name="动作按钮: 前进或下一项 2">
            <a:hlinkClick r:id="" action="ppaction://hlinkshowjump?jump=nextslide"/>
          </p:cNvPr>
          <p:cNvSpPr/>
          <p:nvPr/>
        </p:nvSpPr>
        <p:spPr>
          <a:xfrm>
            <a:off x="11353165" y="6301105"/>
            <a:ext cx="648335" cy="337820"/>
          </a:xfrm>
          <a:prstGeom prst="actionButtonForwardNext">
            <a:avLst/>
          </a:prstGeom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ldLvl="0" animBg="1"/>
      <p:bldP spid="9219" grpId="0" bldLvl="0" animBg="1"/>
      <p:bldP spid="9220" grpId="0" bldLvl="0" animBg="1"/>
      <p:bldP spid="20484" grpId="0" bldLvl="0" animBg="1"/>
      <p:bldP spid="20485" grpId="0" bldLvl="0" animBg="1"/>
      <p:bldP spid="20486" grpId="0" bldLvl="0" animBg="1"/>
      <p:bldP spid="9224" grpId="0" bldLvl="0" animBg="1"/>
      <p:bldP spid="9225" grpId="0" bldLvl="0" animBg="1"/>
      <p:bldP spid="9226" grpId="0" bldLvl="0" animBg="1"/>
      <p:bldP spid="20491" grpId="0"/>
      <p:bldP spid="20493" grpId="0" bldLvl="0" animBg="1"/>
      <p:bldP spid="20494" grpId="0" bldLvl="0" animBg="1"/>
      <p:bldP spid="20495" grpId="0" bldLvl="0" animBg="1"/>
      <p:bldP spid="9237" grpId="0"/>
      <p:bldP spid="2" grpId="0" bldLvl="0" animBg="1"/>
      <p:bldP spid="55307" grpId="0" bldLvl="0" animBg="1"/>
      <p:bldP spid="4" grpId="0" bldLvl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620"/>
            <a:ext cx="1703070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93820" y="508000"/>
            <a:ext cx="44018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noProof="1">
                <a:latin typeface="黑体" panose="02010609060101010101" charset="-122"/>
                <a:ea typeface="黑体" panose="02010609060101010101" charset="-122"/>
                <a:cs typeface="+mn-cs"/>
              </a:rPr>
              <a:t>发动了一系列武装起义</a:t>
            </a:r>
            <a:endParaRPr lang="zh-CN" altLang="en-US" sz="3200" b="1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0415" y="1536065"/>
            <a:ext cx="148844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材料</a:t>
            </a:r>
            <a:r>
              <a:rPr kumimoji="0" lang="en-US" altLang="zh-CN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4 </a:t>
            </a:r>
            <a:r>
              <a:rPr kumimoji="0" lang="en-US" altLang="zh-CN" sz="32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 </a:t>
            </a:r>
            <a:endParaRPr kumimoji="0" lang="zh-CN" altLang="en-US" sz="3200" b="1" kern="1200" cap="none" spc="0" normalizeH="0" baseline="0">
              <a:latin typeface="+mj-lt"/>
              <a:ea typeface="黑体" panose="02010609060101010101" charset="-122"/>
              <a:cs typeface="+mn-cs"/>
              <a:sym typeface="+mn-ea"/>
            </a:endParaRPr>
          </a:p>
        </p:txBody>
      </p:sp>
      <p:pic>
        <p:nvPicPr>
          <p:cNvPr id="9" name="图片 8" descr="1537449353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465" y="2119630"/>
            <a:ext cx="10367010" cy="44621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pic>
        <p:nvPicPr>
          <p:cNvPr id="16385" name="图片 38920" descr="AKJXQ0{`9{D)(TKM~3CG]X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255" y="2061845"/>
            <a:ext cx="10379710" cy="4617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" name="文本框 22"/>
          <p:cNvSpPr txBox="1"/>
          <p:nvPr/>
        </p:nvSpPr>
        <p:spPr>
          <a:xfrm>
            <a:off x="3142615" y="509270"/>
            <a:ext cx="521081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保路运动为革命提供了机遇</a:t>
            </a:r>
            <a:endParaRPr kumimoji="0" lang="zh-CN" altLang="en-US" sz="3200" b="1" kern="1200" cap="none" spc="0" normalizeH="0" baseline="0" noProof="0" dirty="0"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6770" y="1539240"/>
            <a:ext cx="148844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材料</a:t>
            </a:r>
            <a:r>
              <a:rPr kumimoji="0" lang="en-US" altLang="zh-CN" sz="2800" b="1" kern="1200" cap="none" spc="0" normalizeH="0" baseline="0">
                <a:latin typeface="+mj-lt"/>
                <a:ea typeface="黑体" panose="02010609060101010101" charset="-122"/>
                <a:cs typeface="+mn-cs"/>
                <a:sym typeface="+mn-ea"/>
              </a:rPr>
              <a:t>5  </a:t>
            </a:r>
            <a:endParaRPr kumimoji="0" lang="zh-CN" altLang="en-US" sz="2800" b="1" kern="1200" cap="none" spc="0" normalizeH="0" baseline="0">
              <a:latin typeface="+mj-lt"/>
              <a:ea typeface="黑体" panose="02010609060101010101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45640" y="3580130"/>
            <a:ext cx="6316345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组织准备：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建立</a:t>
            </a:r>
            <a:r>
              <a:rPr kumimoji="0" lang="zh-CN" altLang="en-US" sz="3200" b="1" kern="1200" cap="none" spc="0" normalizeH="0" baseline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革命团体、政党</a:t>
            </a:r>
            <a:endParaRPr kumimoji="0" lang="zh-CN" altLang="en-US" sz="3200" b="1" kern="1200" cap="none" spc="0" normalizeH="0" baseline="0" noProof="0" dirty="0">
              <a:effectLst>
                <a:outerShdw blurRad="38100" dist="38100" dir="2700000" algn="tl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965325" y="2879725"/>
            <a:ext cx="6553200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思想准备：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传播</a:t>
            </a:r>
            <a:r>
              <a:rPr kumimoji="0" lang="zh-CN" altLang="en-US" sz="3200" b="1" kern="1200" cap="none" spc="0" normalizeH="0" baseline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民主革命思想</a:t>
            </a:r>
            <a:endParaRPr kumimoji="0" lang="zh-CN" altLang="en-US" sz="3200" kern="1200" cap="none" spc="0" normalizeH="0" baseline="0" noProof="0" dirty="0">
              <a:effectLst>
                <a:outerShdw blurRad="38100" dist="38100" dir="2700000" algn="tl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46910" y="4324985"/>
            <a:ext cx="78740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noProof="1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军事准备：发动了一系列武装起义</a:t>
            </a:r>
            <a:endParaRPr lang="zh-CN" altLang="en-US" sz="3200" b="1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45640" y="5049520"/>
            <a:ext cx="7132955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dirty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有利条件：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保路运动为革命提供了机遇</a:t>
            </a:r>
            <a:endParaRPr kumimoji="0" lang="zh-CN" altLang="en-US" sz="3200" kern="1200" cap="none" spc="0" normalizeH="0" baseline="0" noProof="0" dirty="0">
              <a:effectLst>
                <a:outerShdw blurRad="38100" dist="38100" dir="2700000" algn="tl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65325" y="2181860"/>
            <a:ext cx="83693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时代背景：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民族危机加剧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,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阶级矛盾激化</a:t>
            </a:r>
            <a:endParaRPr lang="zh-CN" altLang="en-US" sz="32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62468"/>
          <p:cNvSpPr txBox="1"/>
          <p:nvPr/>
        </p:nvSpPr>
        <p:spPr>
          <a:xfrm>
            <a:off x="1882775" y="447675"/>
            <a:ext cx="67417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一、呼唤共和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辛亥革命之由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11271" name="文本框 3"/>
          <p:cNvSpPr txBox="1"/>
          <p:nvPr/>
        </p:nvSpPr>
        <p:spPr>
          <a:xfrm>
            <a:off x="0" y="1600835"/>
            <a:ext cx="29603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（一）武昌起义</a:t>
            </a: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" name="文本框 62468"/>
          <p:cNvSpPr txBox="1"/>
          <p:nvPr/>
        </p:nvSpPr>
        <p:spPr>
          <a:xfrm>
            <a:off x="1882140" y="447675"/>
            <a:ext cx="67290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二、走向共和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辛亥革命之路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5" name="图片 4" descr="微信图片_201809252158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1975" y="1772920"/>
            <a:ext cx="4998720" cy="4819015"/>
          </a:xfrm>
          <a:prstGeom prst="rect">
            <a:avLst/>
          </a:prstGeom>
        </p:spPr>
      </p:pic>
      <p:pic>
        <p:nvPicPr>
          <p:cNvPr id="9" name="图片 8" descr="微信图片_201809252204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990" y="2277110"/>
            <a:ext cx="2103755" cy="3810635"/>
          </a:xfrm>
          <a:prstGeom prst="rect">
            <a:avLst/>
          </a:prstGeom>
        </p:spPr>
      </p:pic>
      <p:pic>
        <p:nvPicPr>
          <p:cNvPr id="10" name="图片 9" descr="微信图片_201809252204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5585" y="3040380"/>
            <a:ext cx="3780790" cy="26460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grpSp>
        <p:nvGrpSpPr>
          <p:cNvPr id="5" name="Group 3"/>
          <p:cNvGrpSpPr/>
          <p:nvPr/>
        </p:nvGrpSpPr>
        <p:grpSpPr>
          <a:xfrm>
            <a:off x="1151255" y="1723390"/>
            <a:ext cx="9966960" cy="4914900"/>
            <a:chOff x="0" y="0"/>
            <a:chExt cx="5232" cy="3984"/>
          </a:xfrm>
        </p:grpSpPr>
        <p:pic>
          <p:nvPicPr>
            <p:cNvPr id="9" name="Picture 4" descr="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232" cy="3984"/>
            </a:xfrm>
            <a:prstGeom prst="rect">
              <a:avLst/>
            </a:prstGeom>
            <a:noFill/>
            <a:ln w="57150" cap="flat" cmpd="sng">
              <a:solidFill>
                <a:srgbClr val="FF99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1718" cy="313"/>
            </a:xfrm>
            <a:prstGeom prst="rect">
              <a:avLst/>
            </a:prstGeom>
            <a:solidFill>
              <a:srgbClr val="FFFF00"/>
            </a:solidFill>
            <a:ln w="57150" cmpd="sng">
              <a:solidFill>
                <a:srgbClr val="FF9900"/>
              </a:solidFill>
              <a:miter lim="800000"/>
            </a:ln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zh-CN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anose="02010609060101010101" charset="-122"/>
                  <a:cs typeface="+mn-cs"/>
                </a:rPr>
                <a:t>武昌起义后全国形势图</a:t>
              </a:r>
              <a:endParaRPr kumimoji="0" lang="zh-CN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endParaRPr>
            </a:p>
          </p:txBody>
        </p:sp>
      </p:grpSp>
      <p:grpSp>
        <p:nvGrpSpPr>
          <p:cNvPr id="11" name="Group 6"/>
          <p:cNvGrpSpPr/>
          <p:nvPr/>
        </p:nvGrpSpPr>
        <p:grpSpPr>
          <a:xfrm>
            <a:off x="1799590" y="2109470"/>
            <a:ext cx="7573645" cy="4545965"/>
            <a:chOff x="0" y="0"/>
            <a:chExt cx="3912" cy="3616"/>
          </a:xfrm>
        </p:grpSpPr>
        <p:sp>
          <p:nvSpPr>
            <p:cNvPr id="12" name="Freeform 7"/>
            <p:cNvSpPr/>
            <p:nvPr/>
          </p:nvSpPr>
          <p:spPr>
            <a:xfrm>
              <a:off x="0" y="0"/>
              <a:ext cx="3912" cy="3616"/>
            </a:xfrm>
            <a:custGeom>
              <a:avLst/>
              <a:gdLst/>
              <a:ahLst/>
              <a:cxnLst>
                <a:cxn ang="0">
                  <a:pos x="2076" y="84"/>
                </a:cxn>
                <a:cxn ang="0">
                  <a:pos x="1968" y="192"/>
                </a:cxn>
                <a:cxn ang="0">
                  <a:pos x="2076" y="312"/>
                </a:cxn>
                <a:cxn ang="0">
                  <a:pos x="1776" y="720"/>
                </a:cxn>
                <a:cxn ang="0">
                  <a:pos x="1608" y="816"/>
                </a:cxn>
                <a:cxn ang="0">
                  <a:pos x="1596" y="1080"/>
                </a:cxn>
                <a:cxn ang="0">
                  <a:pos x="1392" y="1344"/>
                </a:cxn>
                <a:cxn ang="0">
                  <a:pos x="1140" y="1452"/>
                </a:cxn>
                <a:cxn ang="0">
                  <a:pos x="1020" y="1308"/>
                </a:cxn>
                <a:cxn ang="0">
                  <a:pos x="828" y="1392"/>
                </a:cxn>
                <a:cxn ang="0">
                  <a:pos x="336" y="1332"/>
                </a:cxn>
                <a:cxn ang="0">
                  <a:pos x="180" y="1716"/>
                </a:cxn>
                <a:cxn ang="0">
                  <a:pos x="216" y="2244"/>
                </a:cxn>
                <a:cxn ang="0">
                  <a:pos x="36" y="2532"/>
                </a:cxn>
                <a:cxn ang="0">
                  <a:pos x="12" y="2688"/>
                </a:cxn>
                <a:cxn ang="0">
                  <a:pos x="228" y="2880"/>
                </a:cxn>
                <a:cxn ang="0">
                  <a:pos x="492" y="3096"/>
                </a:cxn>
                <a:cxn ang="0">
                  <a:pos x="672" y="3180"/>
                </a:cxn>
                <a:cxn ang="0">
                  <a:pos x="888" y="3000"/>
                </a:cxn>
                <a:cxn ang="0">
                  <a:pos x="1416" y="2976"/>
                </a:cxn>
                <a:cxn ang="0">
                  <a:pos x="1572" y="3096"/>
                </a:cxn>
                <a:cxn ang="0">
                  <a:pos x="1968" y="3264"/>
                </a:cxn>
                <a:cxn ang="0">
                  <a:pos x="1968" y="3432"/>
                </a:cxn>
                <a:cxn ang="0">
                  <a:pos x="1896" y="3396"/>
                </a:cxn>
                <a:cxn ang="0">
                  <a:pos x="1956" y="3612"/>
                </a:cxn>
                <a:cxn ang="0">
                  <a:pos x="2184" y="3504"/>
                </a:cxn>
                <a:cxn ang="0">
                  <a:pos x="2220" y="3360"/>
                </a:cxn>
                <a:cxn ang="0">
                  <a:pos x="2148" y="3156"/>
                </a:cxn>
                <a:cxn ang="0">
                  <a:pos x="2628" y="3036"/>
                </a:cxn>
                <a:cxn ang="0">
                  <a:pos x="2676" y="2892"/>
                </a:cxn>
                <a:cxn ang="0">
                  <a:pos x="2892" y="2964"/>
                </a:cxn>
                <a:cxn ang="0">
                  <a:pos x="3180" y="2808"/>
                </a:cxn>
                <a:cxn ang="0">
                  <a:pos x="3300" y="2700"/>
                </a:cxn>
                <a:cxn ang="0">
                  <a:pos x="3456" y="2556"/>
                </a:cxn>
                <a:cxn ang="0">
                  <a:pos x="3600" y="2352"/>
                </a:cxn>
                <a:cxn ang="0">
                  <a:pos x="3900" y="1848"/>
                </a:cxn>
                <a:cxn ang="0">
                  <a:pos x="3684" y="1644"/>
                </a:cxn>
                <a:cxn ang="0">
                  <a:pos x="3744" y="1572"/>
                </a:cxn>
                <a:cxn ang="0">
                  <a:pos x="3792" y="1404"/>
                </a:cxn>
                <a:cxn ang="0">
                  <a:pos x="3600" y="1164"/>
                </a:cxn>
                <a:cxn ang="0">
                  <a:pos x="3420" y="1020"/>
                </a:cxn>
                <a:cxn ang="0">
                  <a:pos x="3276" y="996"/>
                </a:cxn>
                <a:cxn ang="0">
                  <a:pos x="3072" y="1020"/>
                </a:cxn>
                <a:cxn ang="0">
                  <a:pos x="2832" y="1224"/>
                </a:cxn>
                <a:cxn ang="0">
                  <a:pos x="2892" y="1560"/>
                </a:cxn>
                <a:cxn ang="0">
                  <a:pos x="2604" y="1488"/>
                </a:cxn>
                <a:cxn ang="0">
                  <a:pos x="2184" y="1332"/>
                </a:cxn>
                <a:cxn ang="0">
                  <a:pos x="2052" y="1128"/>
                </a:cxn>
                <a:cxn ang="0">
                  <a:pos x="2424" y="1020"/>
                </a:cxn>
                <a:cxn ang="0">
                  <a:pos x="2556" y="696"/>
                </a:cxn>
                <a:cxn ang="0">
                  <a:pos x="2520" y="384"/>
                </a:cxn>
                <a:cxn ang="0">
                  <a:pos x="2304" y="12"/>
                </a:cxn>
              </a:cxnLst>
              <a:rect l="0" t="0" r="0" b="0"/>
              <a:pathLst>
                <a:path w="3912" h="3616">
                  <a:moveTo>
                    <a:pt x="2280" y="12"/>
                  </a:moveTo>
                  <a:cubicBezTo>
                    <a:pt x="2194" y="41"/>
                    <a:pt x="2298" y="0"/>
                    <a:pt x="2208" y="60"/>
                  </a:cubicBezTo>
                  <a:cubicBezTo>
                    <a:pt x="2182" y="77"/>
                    <a:pt x="2080" y="83"/>
                    <a:pt x="2076" y="84"/>
                  </a:cubicBezTo>
                  <a:cubicBezTo>
                    <a:pt x="2068" y="96"/>
                    <a:pt x="2058" y="107"/>
                    <a:pt x="2052" y="120"/>
                  </a:cubicBezTo>
                  <a:cubicBezTo>
                    <a:pt x="2046" y="131"/>
                    <a:pt x="2048" y="146"/>
                    <a:pt x="2040" y="156"/>
                  </a:cubicBezTo>
                  <a:cubicBezTo>
                    <a:pt x="2023" y="177"/>
                    <a:pt x="1992" y="184"/>
                    <a:pt x="1968" y="192"/>
                  </a:cubicBezTo>
                  <a:cubicBezTo>
                    <a:pt x="1972" y="204"/>
                    <a:pt x="1971" y="219"/>
                    <a:pt x="1980" y="228"/>
                  </a:cubicBezTo>
                  <a:cubicBezTo>
                    <a:pt x="2000" y="248"/>
                    <a:pt x="2052" y="276"/>
                    <a:pt x="2052" y="276"/>
                  </a:cubicBezTo>
                  <a:cubicBezTo>
                    <a:pt x="2060" y="288"/>
                    <a:pt x="2070" y="299"/>
                    <a:pt x="2076" y="312"/>
                  </a:cubicBezTo>
                  <a:cubicBezTo>
                    <a:pt x="2086" y="335"/>
                    <a:pt x="2100" y="384"/>
                    <a:pt x="2100" y="384"/>
                  </a:cubicBezTo>
                  <a:cubicBezTo>
                    <a:pt x="2076" y="400"/>
                    <a:pt x="2044" y="408"/>
                    <a:pt x="2028" y="432"/>
                  </a:cubicBezTo>
                  <a:cubicBezTo>
                    <a:pt x="1959" y="536"/>
                    <a:pt x="1903" y="678"/>
                    <a:pt x="1776" y="720"/>
                  </a:cubicBezTo>
                  <a:cubicBezTo>
                    <a:pt x="1756" y="716"/>
                    <a:pt x="1736" y="713"/>
                    <a:pt x="1716" y="708"/>
                  </a:cubicBezTo>
                  <a:cubicBezTo>
                    <a:pt x="1692" y="701"/>
                    <a:pt x="1644" y="684"/>
                    <a:pt x="1644" y="684"/>
                  </a:cubicBezTo>
                  <a:cubicBezTo>
                    <a:pt x="1581" y="700"/>
                    <a:pt x="1537" y="694"/>
                    <a:pt x="1608" y="816"/>
                  </a:cubicBezTo>
                  <a:cubicBezTo>
                    <a:pt x="1613" y="825"/>
                    <a:pt x="1709" y="847"/>
                    <a:pt x="1728" y="852"/>
                  </a:cubicBezTo>
                  <a:cubicBezTo>
                    <a:pt x="1736" y="864"/>
                    <a:pt x="1751" y="874"/>
                    <a:pt x="1752" y="888"/>
                  </a:cubicBezTo>
                  <a:cubicBezTo>
                    <a:pt x="1764" y="1072"/>
                    <a:pt x="1745" y="1063"/>
                    <a:pt x="1596" y="1080"/>
                  </a:cubicBezTo>
                  <a:cubicBezTo>
                    <a:pt x="1527" y="1097"/>
                    <a:pt x="1499" y="1120"/>
                    <a:pt x="1476" y="1188"/>
                  </a:cubicBezTo>
                  <a:cubicBezTo>
                    <a:pt x="1472" y="1232"/>
                    <a:pt x="1485" y="1281"/>
                    <a:pt x="1464" y="1320"/>
                  </a:cubicBezTo>
                  <a:cubicBezTo>
                    <a:pt x="1452" y="1342"/>
                    <a:pt x="1416" y="1336"/>
                    <a:pt x="1392" y="1344"/>
                  </a:cubicBezTo>
                  <a:cubicBezTo>
                    <a:pt x="1380" y="1348"/>
                    <a:pt x="1356" y="1356"/>
                    <a:pt x="1356" y="1356"/>
                  </a:cubicBezTo>
                  <a:cubicBezTo>
                    <a:pt x="1328" y="1439"/>
                    <a:pt x="1343" y="1436"/>
                    <a:pt x="1260" y="1464"/>
                  </a:cubicBezTo>
                  <a:cubicBezTo>
                    <a:pt x="1220" y="1460"/>
                    <a:pt x="1171" y="1477"/>
                    <a:pt x="1140" y="1452"/>
                  </a:cubicBezTo>
                  <a:cubicBezTo>
                    <a:pt x="1115" y="1432"/>
                    <a:pt x="1146" y="1382"/>
                    <a:pt x="1128" y="1356"/>
                  </a:cubicBezTo>
                  <a:cubicBezTo>
                    <a:pt x="1113" y="1335"/>
                    <a:pt x="1080" y="1340"/>
                    <a:pt x="1056" y="1332"/>
                  </a:cubicBezTo>
                  <a:cubicBezTo>
                    <a:pt x="1042" y="1327"/>
                    <a:pt x="1032" y="1316"/>
                    <a:pt x="1020" y="1308"/>
                  </a:cubicBezTo>
                  <a:cubicBezTo>
                    <a:pt x="1013" y="1288"/>
                    <a:pt x="1004" y="1248"/>
                    <a:pt x="984" y="1236"/>
                  </a:cubicBezTo>
                  <a:cubicBezTo>
                    <a:pt x="963" y="1223"/>
                    <a:pt x="912" y="1212"/>
                    <a:pt x="912" y="1212"/>
                  </a:cubicBezTo>
                  <a:cubicBezTo>
                    <a:pt x="878" y="1262"/>
                    <a:pt x="881" y="1383"/>
                    <a:pt x="828" y="1392"/>
                  </a:cubicBezTo>
                  <a:cubicBezTo>
                    <a:pt x="773" y="1402"/>
                    <a:pt x="716" y="1400"/>
                    <a:pt x="660" y="1404"/>
                  </a:cubicBezTo>
                  <a:cubicBezTo>
                    <a:pt x="592" y="1427"/>
                    <a:pt x="573" y="1405"/>
                    <a:pt x="516" y="1380"/>
                  </a:cubicBezTo>
                  <a:cubicBezTo>
                    <a:pt x="457" y="1354"/>
                    <a:pt x="399" y="1342"/>
                    <a:pt x="336" y="1332"/>
                  </a:cubicBezTo>
                  <a:cubicBezTo>
                    <a:pt x="238" y="1341"/>
                    <a:pt x="204" y="1332"/>
                    <a:pt x="132" y="1380"/>
                  </a:cubicBezTo>
                  <a:cubicBezTo>
                    <a:pt x="111" y="1443"/>
                    <a:pt x="115" y="1412"/>
                    <a:pt x="132" y="1512"/>
                  </a:cubicBezTo>
                  <a:cubicBezTo>
                    <a:pt x="139" y="1553"/>
                    <a:pt x="154" y="1669"/>
                    <a:pt x="180" y="1716"/>
                  </a:cubicBezTo>
                  <a:cubicBezTo>
                    <a:pt x="249" y="1840"/>
                    <a:pt x="213" y="1743"/>
                    <a:pt x="240" y="1824"/>
                  </a:cubicBezTo>
                  <a:cubicBezTo>
                    <a:pt x="232" y="1915"/>
                    <a:pt x="239" y="2033"/>
                    <a:pt x="156" y="2088"/>
                  </a:cubicBezTo>
                  <a:cubicBezTo>
                    <a:pt x="133" y="2158"/>
                    <a:pt x="158" y="2205"/>
                    <a:pt x="216" y="2244"/>
                  </a:cubicBezTo>
                  <a:cubicBezTo>
                    <a:pt x="220" y="2256"/>
                    <a:pt x="228" y="2267"/>
                    <a:pt x="228" y="2280"/>
                  </a:cubicBezTo>
                  <a:cubicBezTo>
                    <a:pt x="228" y="2326"/>
                    <a:pt x="177" y="2330"/>
                    <a:pt x="144" y="2352"/>
                  </a:cubicBezTo>
                  <a:cubicBezTo>
                    <a:pt x="122" y="2418"/>
                    <a:pt x="75" y="2474"/>
                    <a:pt x="36" y="2532"/>
                  </a:cubicBezTo>
                  <a:cubicBezTo>
                    <a:pt x="22" y="2553"/>
                    <a:pt x="20" y="2580"/>
                    <a:pt x="12" y="2604"/>
                  </a:cubicBezTo>
                  <a:cubicBezTo>
                    <a:pt x="8" y="2616"/>
                    <a:pt x="0" y="2640"/>
                    <a:pt x="0" y="2640"/>
                  </a:cubicBezTo>
                  <a:cubicBezTo>
                    <a:pt x="4" y="2656"/>
                    <a:pt x="3" y="2674"/>
                    <a:pt x="12" y="2688"/>
                  </a:cubicBezTo>
                  <a:cubicBezTo>
                    <a:pt x="41" y="2732"/>
                    <a:pt x="132" y="2738"/>
                    <a:pt x="180" y="2748"/>
                  </a:cubicBezTo>
                  <a:cubicBezTo>
                    <a:pt x="158" y="2836"/>
                    <a:pt x="126" y="2835"/>
                    <a:pt x="192" y="2868"/>
                  </a:cubicBezTo>
                  <a:cubicBezTo>
                    <a:pt x="203" y="2874"/>
                    <a:pt x="216" y="2876"/>
                    <a:pt x="228" y="2880"/>
                  </a:cubicBezTo>
                  <a:cubicBezTo>
                    <a:pt x="261" y="2929"/>
                    <a:pt x="260" y="2989"/>
                    <a:pt x="312" y="3024"/>
                  </a:cubicBezTo>
                  <a:cubicBezTo>
                    <a:pt x="323" y="3031"/>
                    <a:pt x="337" y="3030"/>
                    <a:pt x="348" y="3036"/>
                  </a:cubicBezTo>
                  <a:cubicBezTo>
                    <a:pt x="395" y="3060"/>
                    <a:pt x="441" y="3079"/>
                    <a:pt x="492" y="3096"/>
                  </a:cubicBezTo>
                  <a:cubicBezTo>
                    <a:pt x="506" y="3101"/>
                    <a:pt x="515" y="3114"/>
                    <a:pt x="528" y="3120"/>
                  </a:cubicBezTo>
                  <a:cubicBezTo>
                    <a:pt x="551" y="3130"/>
                    <a:pt x="579" y="3130"/>
                    <a:pt x="600" y="3144"/>
                  </a:cubicBezTo>
                  <a:cubicBezTo>
                    <a:pt x="647" y="3175"/>
                    <a:pt x="622" y="3163"/>
                    <a:pt x="672" y="3180"/>
                  </a:cubicBezTo>
                  <a:cubicBezTo>
                    <a:pt x="689" y="3130"/>
                    <a:pt x="677" y="3115"/>
                    <a:pt x="648" y="3072"/>
                  </a:cubicBezTo>
                  <a:cubicBezTo>
                    <a:pt x="689" y="3067"/>
                    <a:pt x="777" y="3062"/>
                    <a:pt x="816" y="3036"/>
                  </a:cubicBezTo>
                  <a:cubicBezTo>
                    <a:pt x="839" y="3021"/>
                    <a:pt x="859" y="3003"/>
                    <a:pt x="888" y="3000"/>
                  </a:cubicBezTo>
                  <a:cubicBezTo>
                    <a:pt x="956" y="2993"/>
                    <a:pt x="1024" y="2992"/>
                    <a:pt x="1092" y="2988"/>
                  </a:cubicBezTo>
                  <a:cubicBezTo>
                    <a:pt x="1156" y="2967"/>
                    <a:pt x="1219" y="2944"/>
                    <a:pt x="1284" y="2928"/>
                  </a:cubicBezTo>
                  <a:cubicBezTo>
                    <a:pt x="1339" y="2939"/>
                    <a:pt x="1370" y="2946"/>
                    <a:pt x="1416" y="2976"/>
                  </a:cubicBezTo>
                  <a:cubicBezTo>
                    <a:pt x="1432" y="3000"/>
                    <a:pt x="1448" y="3024"/>
                    <a:pt x="1464" y="3048"/>
                  </a:cubicBezTo>
                  <a:cubicBezTo>
                    <a:pt x="1478" y="3069"/>
                    <a:pt x="1512" y="3064"/>
                    <a:pt x="1536" y="3072"/>
                  </a:cubicBezTo>
                  <a:cubicBezTo>
                    <a:pt x="1550" y="3077"/>
                    <a:pt x="1559" y="3090"/>
                    <a:pt x="1572" y="3096"/>
                  </a:cubicBezTo>
                  <a:cubicBezTo>
                    <a:pt x="1595" y="3106"/>
                    <a:pt x="1644" y="3120"/>
                    <a:pt x="1644" y="3120"/>
                  </a:cubicBezTo>
                  <a:cubicBezTo>
                    <a:pt x="1983" y="3108"/>
                    <a:pt x="2017" y="3010"/>
                    <a:pt x="1956" y="3192"/>
                  </a:cubicBezTo>
                  <a:cubicBezTo>
                    <a:pt x="1960" y="3216"/>
                    <a:pt x="1956" y="3243"/>
                    <a:pt x="1968" y="3264"/>
                  </a:cubicBezTo>
                  <a:cubicBezTo>
                    <a:pt x="1974" y="3275"/>
                    <a:pt x="1992" y="3273"/>
                    <a:pt x="2004" y="3276"/>
                  </a:cubicBezTo>
                  <a:cubicBezTo>
                    <a:pt x="2109" y="3306"/>
                    <a:pt x="2002" y="3271"/>
                    <a:pt x="2088" y="3300"/>
                  </a:cubicBezTo>
                  <a:cubicBezTo>
                    <a:pt x="2036" y="3335"/>
                    <a:pt x="2011" y="3389"/>
                    <a:pt x="1968" y="3432"/>
                  </a:cubicBezTo>
                  <a:cubicBezTo>
                    <a:pt x="1937" y="3463"/>
                    <a:pt x="1888" y="3470"/>
                    <a:pt x="1848" y="3480"/>
                  </a:cubicBezTo>
                  <a:cubicBezTo>
                    <a:pt x="1908" y="3440"/>
                    <a:pt x="1876" y="3468"/>
                    <a:pt x="1932" y="3384"/>
                  </a:cubicBezTo>
                  <a:cubicBezTo>
                    <a:pt x="1939" y="3373"/>
                    <a:pt x="1896" y="3396"/>
                    <a:pt x="1896" y="3396"/>
                  </a:cubicBezTo>
                  <a:cubicBezTo>
                    <a:pt x="1872" y="3432"/>
                    <a:pt x="1848" y="3468"/>
                    <a:pt x="1824" y="3504"/>
                  </a:cubicBezTo>
                  <a:cubicBezTo>
                    <a:pt x="1816" y="3516"/>
                    <a:pt x="1800" y="3540"/>
                    <a:pt x="1800" y="3540"/>
                  </a:cubicBezTo>
                  <a:cubicBezTo>
                    <a:pt x="1865" y="3584"/>
                    <a:pt x="1883" y="3594"/>
                    <a:pt x="1956" y="3612"/>
                  </a:cubicBezTo>
                  <a:cubicBezTo>
                    <a:pt x="2000" y="3606"/>
                    <a:pt x="2053" y="3616"/>
                    <a:pt x="2088" y="3588"/>
                  </a:cubicBezTo>
                  <a:cubicBezTo>
                    <a:pt x="2099" y="3579"/>
                    <a:pt x="2101" y="3561"/>
                    <a:pt x="2112" y="3552"/>
                  </a:cubicBezTo>
                  <a:cubicBezTo>
                    <a:pt x="2134" y="3533"/>
                    <a:pt x="2160" y="3520"/>
                    <a:pt x="2184" y="3504"/>
                  </a:cubicBezTo>
                  <a:cubicBezTo>
                    <a:pt x="2196" y="3496"/>
                    <a:pt x="2220" y="3480"/>
                    <a:pt x="2220" y="3480"/>
                  </a:cubicBezTo>
                  <a:cubicBezTo>
                    <a:pt x="2224" y="3468"/>
                    <a:pt x="2232" y="3457"/>
                    <a:pt x="2232" y="3444"/>
                  </a:cubicBezTo>
                  <a:cubicBezTo>
                    <a:pt x="2232" y="3416"/>
                    <a:pt x="2231" y="3386"/>
                    <a:pt x="2220" y="3360"/>
                  </a:cubicBezTo>
                  <a:cubicBezTo>
                    <a:pt x="2206" y="3328"/>
                    <a:pt x="2129" y="3322"/>
                    <a:pt x="2100" y="3312"/>
                  </a:cubicBezTo>
                  <a:cubicBezTo>
                    <a:pt x="2104" y="3264"/>
                    <a:pt x="2098" y="3214"/>
                    <a:pt x="2112" y="3168"/>
                  </a:cubicBezTo>
                  <a:cubicBezTo>
                    <a:pt x="2116" y="3156"/>
                    <a:pt x="2136" y="3158"/>
                    <a:pt x="2148" y="3156"/>
                  </a:cubicBezTo>
                  <a:cubicBezTo>
                    <a:pt x="2180" y="3150"/>
                    <a:pt x="2212" y="3149"/>
                    <a:pt x="2244" y="3144"/>
                  </a:cubicBezTo>
                  <a:cubicBezTo>
                    <a:pt x="2301" y="3135"/>
                    <a:pt x="2356" y="3111"/>
                    <a:pt x="2412" y="3096"/>
                  </a:cubicBezTo>
                  <a:cubicBezTo>
                    <a:pt x="2484" y="3076"/>
                    <a:pt x="2557" y="3060"/>
                    <a:pt x="2628" y="3036"/>
                  </a:cubicBezTo>
                  <a:cubicBezTo>
                    <a:pt x="2636" y="3012"/>
                    <a:pt x="2644" y="2988"/>
                    <a:pt x="2652" y="2964"/>
                  </a:cubicBezTo>
                  <a:cubicBezTo>
                    <a:pt x="2656" y="2952"/>
                    <a:pt x="2660" y="2940"/>
                    <a:pt x="2664" y="2928"/>
                  </a:cubicBezTo>
                  <a:cubicBezTo>
                    <a:pt x="2668" y="2916"/>
                    <a:pt x="2676" y="2892"/>
                    <a:pt x="2676" y="2892"/>
                  </a:cubicBezTo>
                  <a:cubicBezTo>
                    <a:pt x="2696" y="2896"/>
                    <a:pt x="2720" y="2891"/>
                    <a:pt x="2736" y="2904"/>
                  </a:cubicBezTo>
                  <a:cubicBezTo>
                    <a:pt x="2880" y="3016"/>
                    <a:pt x="2717" y="2954"/>
                    <a:pt x="2820" y="2988"/>
                  </a:cubicBezTo>
                  <a:cubicBezTo>
                    <a:pt x="2844" y="2980"/>
                    <a:pt x="2871" y="2978"/>
                    <a:pt x="2892" y="2964"/>
                  </a:cubicBezTo>
                  <a:cubicBezTo>
                    <a:pt x="2904" y="2956"/>
                    <a:pt x="2915" y="2946"/>
                    <a:pt x="2928" y="2940"/>
                  </a:cubicBezTo>
                  <a:cubicBezTo>
                    <a:pt x="3022" y="2898"/>
                    <a:pt x="3021" y="2914"/>
                    <a:pt x="3108" y="2856"/>
                  </a:cubicBezTo>
                  <a:cubicBezTo>
                    <a:pt x="3132" y="2840"/>
                    <a:pt x="3156" y="2824"/>
                    <a:pt x="3180" y="2808"/>
                  </a:cubicBezTo>
                  <a:cubicBezTo>
                    <a:pt x="3192" y="2800"/>
                    <a:pt x="3216" y="2784"/>
                    <a:pt x="3216" y="2784"/>
                  </a:cubicBezTo>
                  <a:cubicBezTo>
                    <a:pt x="3285" y="2681"/>
                    <a:pt x="3193" y="2802"/>
                    <a:pt x="3276" y="2736"/>
                  </a:cubicBezTo>
                  <a:cubicBezTo>
                    <a:pt x="3287" y="2727"/>
                    <a:pt x="3291" y="2711"/>
                    <a:pt x="3300" y="2700"/>
                  </a:cubicBezTo>
                  <a:cubicBezTo>
                    <a:pt x="3329" y="2665"/>
                    <a:pt x="3337" y="2664"/>
                    <a:pt x="3372" y="2640"/>
                  </a:cubicBezTo>
                  <a:cubicBezTo>
                    <a:pt x="3441" y="2537"/>
                    <a:pt x="3349" y="2658"/>
                    <a:pt x="3432" y="2592"/>
                  </a:cubicBezTo>
                  <a:cubicBezTo>
                    <a:pt x="3443" y="2583"/>
                    <a:pt x="3446" y="2566"/>
                    <a:pt x="3456" y="2556"/>
                  </a:cubicBezTo>
                  <a:cubicBezTo>
                    <a:pt x="3466" y="2546"/>
                    <a:pt x="3480" y="2540"/>
                    <a:pt x="3492" y="2532"/>
                  </a:cubicBezTo>
                  <a:cubicBezTo>
                    <a:pt x="3514" y="2499"/>
                    <a:pt x="3574" y="2430"/>
                    <a:pt x="3588" y="2388"/>
                  </a:cubicBezTo>
                  <a:cubicBezTo>
                    <a:pt x="3592" y="2376"/>
                    <a:pt x="3594" y="2363"/>
                    <a:pt x="3600" y="2352"/>
                  </a:cubicBezTo>
                  <a:cubicBezTo>
                    <a:pt x="3628" y="2301"/>
                    <a:pt x="3661" y="2260"/>
                    <a:pt x="3684" y="2208"/>
                  </a:cubicBezTo>
                  <a:cubicBezTo>
                    <a:pt x="3727" y="2112"/>
                    <a:pt x="3747" y="2030"/>
                    <a:pt x="3840" y="1968"/>
                  </a:cubicBezTo>
                  <a:cubicBezTo>
                    <a:pt x="3897" y="1882"/>
                    <a:pt x="3881" y="1924"/>
                    <a:pt x="3900" y="1848"/>
                  </a:cubicBezTo>
                  <a:cubicBezTo>
                    <a:pt x="3904" y="1812"/>
                    <a:pt x="3912" y="1776"/>
                    <a:pt x="3912" y="1740"/>
                  </a:cubicBezTo>
                  <a:cubicBezTo>
                    <a:pt x="3912" y="1650"/>
                    <a:pt x="3838" y="1646"/>
                    <a:pt x="3768" y="1632"/>
                  </a:cubicBezTo>
                  <a:cubicBezTo>
                    <a:pt x="3740" y="1636"/>
                    <a:pt x="3712" y="1638"/>
                    <a:pt x="3684" y="1644"/>
                  </a:cubicBezTo>
                  <a:cubicBezTo>
                    <a:pt x="3672" y="1646"/>
                    <a:pt x="3654" y="1667"/>
                    <a:pt x="3648" y="1656"/>
                  </a:cubicBezTo>
                  <a:cubicBezTo>
                    <a:pt x="3632" y="1625"/>
                    <a:pt x="3699" y="1611"/>
                    <a:pt x="3708" y="1608"/>
                  </a:cubicBezTo>
                  <a:cubicBezTo>
                    <a:pt x="3720" y="1596"/>
                    <a:pt x="3728" y="1578"/>
                    <a:pt x="3744" y="1572"/>
                  </a:cubicBezTo>
                  <a:cubicBezTo>
                    <a:pt x="3850" y="1530"/>
                    <a:pt x="3815" y="1600"/>
                    <a:pt x="3840" y="1524"/>
                  </a:cubicBezTo>
                  <a:cubicBezTo>
                    <a:pt x="3797" y="1481"/>
                    <a:pt x="3754" y="1447"/>
                    <a:pt x="3696" y="1428"/>
                  </a:cubicBezTo>
                  <a:cubicBezTo>
                    <a:pt x="3727" y="1418"/>
                    <a:pt x="3769" y="1427"/>
                    <a:pt x="3792" y="1404"/>
                  </a:cubicBezTo>
                  <a:cubicBezTo>
                    <a:pt x="3801" y="1395"/>
                    <a:pt x="3786" y="1379"/>
                    <a:pt x="3780" y="1368"/>
                  </a:cubicBezTo>
                  <a:cubicBezTo>
                    <a:pt x="3752" y="1311"/>
                    <a:pt x="3696" y="1304"/>
                    <a:pt x="3648" y="1272"/>
                  </a:cubicBezTo>
                  <a:cubicBezTo>
                    <a:pt x="3610" y="1215"/>
                    <a:pt x="3629" y="1250"/>
                    <a:pt x="3600" y="1164"/>
                  </a:cubicBezTo>
                  <a:cubicBezTo>
                    <a:pt x="3591" y="1137"/>
                    <a:pt x="3568" y="1116"/>
                    <a:pt x="3552" y="1092"/>
                  </a:cubicBezTo>
                  <a:cubicBezTo>
                    <a:pt x="3544" y="1080"/>
                    <a:pt x="3542" y="1061"/>
                    <a:pt x="3528" y="1056"/>
                  </a:cubicBezTo>
                  <a:cubicBezTo>
                    <a:pt x="3523" y="1054"/>
                    <a:pt x="3421" y="1020"/>
                    <a:pt x="3420" y="1020"/>
                  </a:cubicBezTo>
                  <a:cubicBezTo>
                    <a:pt x="3406" y="1015"/>
                    <a:pt x="3397" y="1002"/>
                    <a:pt x="3384" y="996"/>
                  </a:cubicBezTo>
                  <a:cubicBezTo>
                    <a:pt x="3361" y="986"/>
                    <a:pt x="3312" y="972"/>
                    <a:pt x="3312" y="972"/>
                  </a:cubicBezTo>
                  <a:cubicBezTo>
                    <a:pt x="3300" y="980"/>
                    <a:pt x="3286" y="986"/>
                    <a:pt x="3276" y="996"/>
                  </a:cubicBezTo>
                  <a:cubicBezTo>
                    <a:pt x="3266" y="1006"/>
                    <a:pt x="3264" y="1024"/>
                    <a:pt x="3252" y="1032"/>
                  </a:cubicBezTo>
                  <a:cubicBezTo>
                    <a:pt x="3231" y="1045"/>
                    <a:pt x="3180" y="1056"/>
                    <a:pt x="3180" y="1056"/>
                  </a:cubicBezTo>
                  <a:cubicBezTo>
                    <a:pt x="3144" y="1044"/>
                    <a:pt x="3104" y="1041"/>
                    <a:pt x="3072" y="1020"/>
                  </a:cubicBezTo>
                  <a:cubicBezTo>
                    <a:pt x="3025" y="989"/>
                    <a:pt x="3050" y="1001"/>
                    <a:pt x="3000" y="984"/>
                  </a:cubicBezTo>
                  <a:cubicBezTo>
                    <a:pt x="2955" y="1051"/>
                    <a:pt x="2965" y="1062"/>
                    <a:pt x="2976" y="1152"/>
                  </a:cubicBezTo>
                  <a:cubicBezTo>
                    <a:pt x="2955" y="1236"/>
                    <a:pt x="2926" y="1212"/>
                    <a:pt x="2832" y="1224"/>
                  </a:cubicBezTo>
                  <a:cubicBezTo>
                    <a:pt x="2803" y="1310"/>
                    <a:pt x="2822" y="1275"/>
                    <a:pt x="2784" y="1332"/>
                  </a:cubicBezTo>
                  <a:cubicBezTo>
                    <a:pt x="2800" y="1381"/>
                    <a:pt x="2826" y="1400"/>
                    <a:pt x="2868" y="1428"/>
                  </a:cubicBezTo>
                  <a:cubicBezTo>
                    <a:pt x="2896" y="1469"/>
                    <a:pt x="2922" y="1508"/>
                    <a:pt x="2892" y="1560"/>
                  </a:cubicBezTo>
                  <a:cubicBezTo>
                    <a:pt x="2881" y="1579"/>
                    <a:pt x="2838" y="1590"/>
                    <a:pt x="2820" y="1596"/>
                  </a:cubicBezTo>
                  <a:cubicBezTo>
                    <a:pt x="2689" y="1552"/>
                    <a:pt x="2888" y="1622"/>
                    <a:pt x="2748" y="1560"/>
                  </a:cubicBezTo>
                  <a:cubicBezTo>
                    <a:pt x="2599" y="1494"/>
                    <a:pt x="2754" y="1588"/>
                    <a:pt x="2604" y="1488"/>
                  </a:cubicBezTo>
                  <a:cubicBezTo>
                    <a:pt x="2541" y="1446"/>
                    <a:pt x="2416" y="1445"/>
                    <a:pt x="2352" y="1440"/>
                  </a:cubicBezTo>
                  <a:cubicBezTo>
                    <a:pt x="2189" y="1386"/>
                    <a:pt x="2338" y="1452"/>
                    <a:pt x="2256" y="1380"/>
                  </a:cubicBezTo>
                  <a:cubicBezTo>
                    <a:pt x="2234" y="1361"/>
                    <a:pt x="2208" y="1348"/>
                    <a:pt x="2184" y="1332"/>
                  </a:cubicBezTo>
                  <a:cubicBezTo>
                    <a:pt x="2172" y="1324"/>
                    <a:pt x="2148" y="1308"/>
                    <a:pt x="2148" y="1308"/>
                  </a:cubicBezTo>
                  <a:cubicBezTo>
                    <a:pt x="2124" y="1272"/>
                    <a:pt x="2090" y="1241"/>
                    <a:pt x="2076" y="1200"/>
                  </a:cubicBezTo>
                  <a:cubicBezTo>
                    <a:pt x="2068" y="1176"/>
                    <a:pt x="2052" y="1128"/>
                    <a:pt x="2052" y="1128"/>
                  </a:cubicBezTo>
                  <a:cubicBezTo>
                    <a:pt x="2105" y="1048"/>
                    <a:pt x="2053" y="1104"/>
                    <a:pt x="2220" y="1104"/>
                  </a:cubicBezTo>
                  <a:cubicBezTo>
                    <a:pt x="2252" y="1104"/>
                    <a:pt x="2284" y="1096"/>
                    <a:pt x="2316" y="1092"/>
                  </a:cubicBezTo>
                  <a:cubicBezTo>
                    <a:pt x="2361" y="1077"/>
                    <a:pt x="2385" y="1046"/>
                    <a:pt x="2424" y="1020"/>
                  </a:cubicBezTo>
                  <a:cubicBezTo>
                    <a:pt x="2471" y="949"/>
                    <a:pt x="2494" y="918"/>
                    <a:pt x="2520" y="840"/>
                  </a:cubicBezTo>
                  <a:cubicBezTo>
                    <a:pt x="2530" y="809"/>
                    <a:pt x="2536" y="776"/>
                    <a:pt x="2544" y="744"/>
                  </a:cubicBezTo>
                  <a:cubicBezTo>
                    <a:pt x="2548" y="728"/>
                    <a:pt x="2556" y="696"/>
                    <a:pt x="2556" y="696"/>
                  </a:cubicBezTo>
                  <a:cubicBezTo>
                    <a:pt x="2553" y="685"/>
                    <a:pt x="2540" y="626"/>
                    <a:pt x="2532" y="612"/>
                  </a:cubicBezTo>
                  <a:cubicBezTo>
                    <a:pt x="2502" y="559"/>
                    <a:pt x="2467" y="524"/>
                    <a:pt x="2448" y="468"/>
                  </a:cubicBezTo>
                  <a:cubicBezTo>
                    <a:pt x="2465" y="416"/>
                    <a:pt x="2466" y="402"/>
                    <a:pt x="2520" y="384"/>
                  </a:cubicBezTo>
                  <a:cubicBezTo>
                    <a:pt x="2592" y="276"/>
                    <a:pt x="2492" y="133"/>
                    <a:pt x="2400" y="72"/>
                  </a:cubicBezTo>
                  <a:cubicBezTo>
                    <a:pt x="2392" y="60"/>
                    <a:pt x="2388" y="44"/>
                    <a:pt x="2376" y="36"/>
                  </a:cubicBezTo>
                  <a:cubicBezTo>
                    <a:pt x="2355" y="23"/>
                    <a:pt x="2304" y="12"/>
                    <a:pt x="2304" y="12"/>
                  </a:cubicBezTo>
                  <a:cubicBezTo>
                    <a:pt x="2247" y="26"/>
                    <a:pt x="2241" y="31"/>
                    <a:pt x="2280" y="12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8"/>
            <p:cNvSpPr/>
            <p:nvPr/>
          </p:nvSpPr>
          <p:spPr>
            <a:xfrm>
              <a:off x="1788" y="3300"/>
              <a:ext cx="285" cy="257"/>
            </a:xfrm>
            <a:custGeom>
              <a:avLst/>
              <a:gdLst/>
              <a:ahLst/>
              <a:cxnLst>
                <a:cxn ang="0">
                  <a:pos x="252" y="0"/>
                </a:cxn>
                <a:cxn ang="0">
                  <a:pos x="180" y="48"/>
                </a:cxn>
                <a:cxn ang="0">
                  <a:pos x="72" y="96"/>
                </a:cxn>
                <a:cxn ang="0">
                  <a:pos x="24" y="168"/>
                </a:cxn>
                <a:cxn ang="0">
                  <a:pos x="0" y="240"/>
                </a:cxn>
                <a:cxn ang="0">
                  <a:pos x="108" y="216"/>
                </a:cxn>
                <a:cxn ang="0">
                  <a:pos x="168" y="168"/>
                </a:cxn>
                <a:cxn ang="0">
                  <a:pos x="192" y="132"/>
                </a:cxn>
                <a:cxn ang="0">
                  <a:pos x="228" y="108"/>
                </a:cxn>
                <a:cxn ang="0">
                  <a:pos x="264" y="0"/>
                </a:cxn>
                <a:cxn ang="0">
                  <a:pos x="252" y="0"/>
                </a:cxn>
              </a:cxnLst>
              <a:rect l="0" t="0" r="0" b="0"/>
              <a:pathLst>
                <a:path w="285" h="257">
                  <a:moveTo>
                    <a:pt x="252" y="0"/>
                  </a:moveTo>
                  <a:cubicBezTo>
                    <a:pt x="228" y="16"/>
                    <a:pt x="207" y="39"/>
                    <a:pt x="180" y="48"/>
                  </a:cubicBezTo>
                  <a:cubicBezTo>
                    <a:pt x="94" y="77"/>
                    <a:pt x="129" y="58"/>
                    <a:pt x="72" y="96"/>
                  </a:cubicBezTo>
                  <a:cubicBezTo>
                    <a:pt x="56" y="120"/>
                    <a:pt x="33" y="141"/>
                    <a:pt x="24" y="168"/>
                  </a:cubicBezTo>
                  <a:cubicBezTo>
                    <a:pt x="16" y="192"/>
                    <a:pt x="0" y="240"/>
                    <a:pt x="0" y="240"/>
                  </a:cubicBezTo>
                  <a:cubicBezTo>
                    <a:pt x="50" y="257"/>
                    <a:pt x="65" y="245"/>
                    <a:pt x="108" y="216"/>
                  </a:cubicBezTo>
                  <a:cubicBezTo>
                    <a:pt x="177" y="113"/>
                    <a:pt x="85" y="234"/>
                    <a:pt x="168" y="168"/>
                  </a:cubicBezTo>
                  <a:cubicBezTo>
                    <a:pt x="179" y="159"/>
                    <a:pt x="182" y="142"/>
                    <a:pt x="192" y="132"/>
                  </a:cubicBezTo>
                  <a:cubicBezTo>
                    <a:pt x="202" y="122"/>
                    <a:pt x="216" y="116"/>
                    <a:pt x="228" y="108"/>
                  </a:cubicBezTo>
                  <a:cubicBezTo>
                    <a:pt x="283" y="25"/>
                    <a:pt x="285" y="63"/>
                    <a:pt x="264" y="0"/>
                  </a:cubicBezTo>
                  <a:cubicBezTo>
                    <a:pt x="220" y="15"/>
                    <a:pt x="217" y="18"/>
                    <a:pt x="252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4" name="Picture 11" descr="火炬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3190" y="3366135"/>
            <a:ext cx="1206500" cy="8928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文本框 14"/>
          <p:cNvSpPr txBox="1"/>
          <p:nvPr/>
        </p:nvSpPr>
        <p:spPr>
          <a:xfrm>
            <a:off x="2961640" y="4079875"/>
            <a:ext cx="46755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b="1" noProof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charset="-122"/>
                <a:cs typeface="+mn-cs"/>
              </a:rPr>
              <a:t>武昌起义后全国</a:t>
            </a:r>
            <a:endParaRPr lang="zh-CN" altLang="en-US" b="1" noProof="1">
              <a:solidFill>
                <a:srgbClr val="FFFF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charset="-122"/>
            </a:endParaRPr>
          </a:p>
          <a:p>
            <a:pPr>
              <a:buClr>
                <a:schemeClr val="bg1"/>
              </a:buClr>
            </a:pPr>
            <a:r>
              <a:rPr lang="zh-CN" altLang="en-US" b="1" noProof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charset="-122"/>
                <a:cs typeface="+mn-cs"/>
              </a:rPr>
              <a:t>十几个省宣布独立</a:t>
            </a:r>
            <a:endParaRPr lang="zh-CN" altLang="en-US" b="1" noProof="1">
              <a:solidFill>
                <a:srgbClr val="FFFF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" name="文本框 62468"/>
          <p:cNvSpPr txBox="1"/>
          <p:nvPr/>
        </p:nvSpPr>
        <p:spPr>
          <a:xfrm>
            <a:off x="1882140" y="447675"/>
            <a:ext cx="67290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二、走向共和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辛亥革命之路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44780" y="261620"/>
            <a:ext cx="1843405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442372" name="Rectangle 4"/>
          <p:cNvSpPr>
            <a:spLocks noChangeArrowheads="1"/>
          </p:cNvSpPr>
          <p:nvPr/>
        </p:nvSpPr>
        <p:spPr bwMode="auto">
          <a:xfrm>
            <a:off x="144780" y="1699895"/>
            <a:ext cx="488696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（二）三大成果</a:t>
            </a: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  <a:sym typeface="+mn-ea"/>
            </a:endParaRPr>
          </a:p>
        </p:txBody>
      </p:sp>
      <p:pic>
        <p:nvPicPr>
          <p:cNvPr id="442379" name="Picture 11" descr="116810613166620000003337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430" y="3316605"/>
            <a:ext cx="3990975" cy="220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122045" y="2385060"/>
            <a:ext cx="431927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defTabSz="914400" rtl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1.</a:t>
            </a:r>
            <a:r>
              <a:rPr kumimoji="0" lang="zh-CN" altLang="en-US" sz="2800" b="1" kern="1200" cap="none" spc="0" normalizeH="0" baseline="0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成立中华民国</a:t>
            </a:r>
            <a:endParaRPr kumimoji="0" lang="zh-CN" altLang="en-US" sz="2800" b="1" kern="1200" cap="none" spc="0" normalizeH="0" baseline="0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0495" name="TextBox 1"/>
          <p:cNvSpPr txBox="1"/>
          <p:nvPr/>
        </p:nvSpPr>
        <p:spPr>
          <a:xfrm>
            <a:off x="7858760" y="5517515"/>
            <a:ext cx="35363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  <a:cs typeface="+mn-ea"/>
              </a:rPr>
              <a:t>     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红黄蓝白黑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汉满蒙回藏五族共和</a:t>
            </a:r>
            <a:endParaRPr lang="zh-CN" altLang="en-US" sz="2800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</p:txBody>
      </p:sp>
      <p:graphicFrame>
        <p:nvGraphicFramePr>
          <p:cNvPr id="5" name="内容占位符 4"/>
          <p:cNvGraphicFramePr/>
          <p:nvPr>
            <p:ph sz="half" idx="2"/>
          </p:nvPr>
        </p:nvGraphicFramePr>
        <p:xfrm>
          <a:off x="1122045" y="3540125"/>
          <a:ext cx="5901055" cy="2930525"/>
        </p:xfrm>
        <a:graphic>
          <a:graphicData uri="http://schemas.openxmlformats.org/drawingml/2006/table">
            <a:tbl>
              <a:tblPr/>
              <a:tblGrid>
                <a:gridCol w="2160905"/>
                <a:gridCol w="3740150"/>
              </a:tblGrid>
              <a:tr h="58356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latin typeface="黑体" panose="02010609060101010101" charset="-122"/>
                          <a:ea typeface="黑体" panose="02010609060101010101" charset="-122"/>
                        </a:rPr>
                        <a:t>时间</a:t>
                      </a:r>
                      <a:endParaRPr lang="zh-CN" altLang="en-US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74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2800" dirty="0">
                          <a:latin typeface="黑体" panose="02010609060101010101" charset="-122"/>
                          <a:ea typeface="黑体" panose="02010609060101010101" charset="-122"/>
                        </a:rPr>
                        <a:t>国都</a:t>
                      </a:r>
                      <a:endParaRPr lang="zh-CN" altLang="en-US" sz="280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740">
                <a:tc>
                  <a:txBody>
                    <a:bodyPr/>
                    <a:p>
                      <a:pPr marL="0" lvl="0" algn="l">
                        <a:buNone/>
                      </a:pPr>
                      <a:r>
                        <a:rPr lang="zh-CN" altLang="en-US" sz="2800" dirty="0">
                          <a:latin typeface="黑体" panose="02010609060101010101" charset="-122"/>
                          <a:ea typeface="黑体" panose="02010609060101010101" charset="-122"/>
                        </a:rPr>
                        <a:t>国旗</a:t>
                      </a:r>
                      <a:endParaRPr lang="zh-CN" altLang="en-US" sz="280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740">
                <a:tc>
                  <a:txBody>
                    <a:bodyPr/>
                    <a:p>
                      <a:pPr marL="0" lvl="0" algn="l">
                        <a:buNone/>
                      </a:pPr>
                      <a:r>
                        <a:rPr lang="zh-CN" altLang="en-US" sz="2800" dirty="0">
                          <a:latin typeface="黑体" panose="02010609060101010101" charset="-122"/>
                          <a:ea typeface="黑体" panose="02010609060101010101" charset="-122"/>
                        </a:rPr>
                        <a:t>临时大总统</a:t>
                      </a:r>
                      <a:endParaRPr lang="zh-CN" altLang="en-US" sz="280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7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latin typeface="黑体" panose="02010609060101010101" charset="-122"/>
                          <a:ea typeface="黑体" panose="02010609060101010101" charset="-122"/>
                        </a:rPr>
                        <a:t>纪年</a:t>
                      </a:r>
                      <a:endParaRPr lang="zh-CN" altLang="en-US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本框 62468"/>
          <p:cNvSpPr txBox="1"/>
          <p:nvPr/>
        </p:nvSpPr>
        <p:spPr>
          <a:xfrm>
            <a:off x="1882140" y="447675"/>
            <a:ext cx="67290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二、走向共和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辛亥革命之路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988185" y="3018155"/>
            <a:ext cx="4464685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p>
            <a:pPr marR="0" defTabSz="914400" rtl="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中华民国临时政府概况表</a:t>
            </a:r>
            <a:endParaRPr kumimoji="0" lang="zh-CN" altLang="en-US" sz="2800" kern="1200" cap="none" spc="0" normalizeH="0" baseline="0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0495" grpId="0"/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58115" y="22207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pic>
        <p:nvPicPr>
          <p:cNvPr id="3" name="图片 2" descr="微信图片_201809172127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910" y="2679700"/>
            <a:ext cx="10934065" cy="40271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98170" y="1546225"/>
            <a:ext cx="351218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latin typeface="Arial" panose="020B0604020202020204" pitchFamily="34" charset="0"/>
                <a:ea typeface="黑体" panose="02010609060101010101" charset="-122"/>
              </a:rPr>
              <a:t>2.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宣统帝溥仪退位</a:t>
            </a: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3324" name="Text Box 5"/>
          <p:cNvSpPr txBox="1">
            <a:spLocks noChangeArrowheads="1"/>
          </p:cNvSpPr>
          <p:nvPr/>
        </p:nvSpPr>
        <p:spPr bwMode="auto">
          <a:xfrm>
            <a:off x="676910" y="2679700"/>
            <a:ext cx="2987675" cy="435610"/>
          </a:xfrm>
          <a:prstGeom prst="rect">
            <a:avLst/>
          </a:prstGeom>
          <a:solidFill>
            <a:srgbClr val="FFFF00"/>
          </a:solidFill>
          <a:ln w="57150" cmpd="sng">
            <a:solidFill>
              <a:srgbClr val="FF9900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《清帝逊位诏书》</a:t>
            </a:r>
            <a:endParaRPr kumimoji="0" lang="zh-CN" altLang="zh-CN" sz="28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32940" y="2068195"/>
            <a:ext cx="25133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1912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年</a:t>
            </a: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月</a:t>
            </a: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12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日</a:t>
            </a:r>
            <a:endParaRPr lang="zh-CN" altLang="en-US" sz="2800" b="1" i="1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8204" name="Text Box 12"/>
          <p:cNvSpPr txBox="1"/>
          <p:nvPr/>
        </p:nvSpPr>
        <p:spPr>
          <a:xfrm>
            <a:off x="676910" y="2068195"/>
            <a:ext cx="12560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+mj-ea"/>
                <a:ea typeface="+mj-ea"/>
              </a:rPr>
              <a:t>时间：</a:t>
            </a:r>
            <a:endParaRPr lang="zh-CN" altLang="en-US" sz="2800" b="1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" name="Text Box 12"/>
          <p:cNvSpPr txBox="1"/>
          <p:nvPr/>
        </p:nvSpPr>
        <p:spPr>
          <a:xfrm>
            <a:off x="4845685" y="2068195"/>
            <a:ext cx="12807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+mj-ea"/>
                <a:ea typeface="+mj-ea"/>
              </a:rPr>
              <a:t>意义：</a:t>
            </a:r>
            <a:endParaRPr lang="zh-CN" altLang="en-US" sz="2800" b="1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26480" y="2068195"/>
            <a:ext cx="501142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标志着清朝</a:t>
            </a: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260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多年统治结束</a:t>
            </a:r>
            <a:endParaRPr lang="zh-CN" altLang="en-US" sz="2800" b="1" i="1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7" name="文本框 62468"/>
          <p:cNvSpPr txBox="1"/>
          <p:nvPr/>
        </p:nvSpPr>
        <p:spPr>
          <a:xfrm>
            <a:off x="1882140" y="447675"/>
            <a:ext cx="67290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二、走向共和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辛亥革命之路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/>
      <p:bldP spid="14" grpId="0"/>
      <p:bldP spid="13324" grpId="0" animBg="1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58115" y="22207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pic>
        <p:nvPicPr>
          <p:cNvPr id="132098" name="图片 132097" descr="L%ANFYKADQ42B(CVZ1$_S7Q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00" y="2953385"/>
            <a:ext cx="2583180" cy="37731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5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3829685" y="2953385"/>
            <a:ext cx="7790815" cy="1383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algn="l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    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认真阅读学案上《中华民国临时约法》的内容，思考其内容体现了哪些思想和原则？其性质如何？</a:t>
            </a:r>
            <a:endParaRPr kumimoji="0" lang="zh-CN" altLang="en-US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4530" y="1631315"/>
            <a:ext cx="45129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latin typeface="Arial" panose="020B0604020202020204" pitchFamily="34" charset="0"/>
                <a:ea typeface="黑体" panose="02010609060101010101" charset="-122"/>
              </a:rPr>
              <a:t>3.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</a:rPr>
              <a:t>颁布《中华民国临时约法》</a:t>
            </a:r>
            <a:endParaRPr lang="zh-CN" altLang="en-US" sz="28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153285" y="2263140"/>
            <a:ext cx="25133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1912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年</a:t>
            </a: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月</a:t>
            </a: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11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日</a:t>
            </a:r>
            <a:endParaRPr lang="zh-CN" altLang="en-US" sz="2800" b="1" i="1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8204" name="Text Box 12"/>
          <p:cNvSpPr txBox="1"/>
          <p:nvPr/>
        </p:nvSpPr>
        <p:spPr>
          <a:xfrm>
            <a:off x="897255" y="2263140"/>
            <a:ext cx="12560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+mj-ea"/>
                <a:ea typeface="+mj-ea"/>
              </a:rPr>
              <a:t>时间：</a:t>
            </a:r>
            <a:endParaRPr lang="zh-CN" altLang="en-US" sz="2800" b="1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3" name="文本框 62468"/>
          <p:cNvSpPr txBox="1"/>
          <p:nvPr/>
        </p:nvSpPr>
        <p:spPr>
          <a:xfrm>
            <a:off x="1882140" y="447675"/>
            <a:ext cx="67290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二、走向共和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辛亥革命之路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6" grpId="0"/>
      <p:bldP spid="14" grpId="0"/>
      <p:bldP spid="82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58115" y="22207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pic>
        <p:nvPicPr>
          <p:cNvPr id="4" name="图片 3" descr="袁世凯就任大总统及与各国公使合影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610" y="2095500"/>
            <a:ext cx="6266815" cy="3477260"/>
          </a:xfrm>
          <a:prstGeom prst="rect">
            <a:avLst/>
          </a:prstGeom>
        </p:spPr>
      </p:pic>
      <p:pic>
        <p:nvPicPr>
          <p:cNvPr id="9" name="图片 8" descr="袁世凯就任临时大总统后与北洋将领合影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15" y="3147060"/>
            <a:ext cx="6009005" cy="316357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647815" y="5703570"/>
            <a:ext cx="508000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袁世凯就任大总统及与各国公使合影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8290" y="6310630"/>
            <a:ext cx="58788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袁世凯就任临时大总统后与北洋将领合影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88290" y="1573530"/>
            <a:ext cx="464185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R="0" algn="l" defTabSz="914400" rtl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袁世凯窃取革命果实</a:t>
            </a:r>
            <a:endParaRPr kumimoji="0" lang="zh-CN" altLang="en-US" sz="2800" b="1" kern="1200" cap="none" spc="0" normalizeH="0" baseline="0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61515" y="2360295"/>
            <a:ext cx="29679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1912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年</a:t>
            </a:r>
            <a:r>
              <a:rPr lang="en-US" altLang="zh-CN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3</a:t>
            </a:r>
            <a:r>
              <a:rPr lang="zh-CN" altLang="en-US" sz="2800" b="1" i="1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月</a:t>
            </a:r>
            <a:endParaRPr lang="zh-CN" altLang="en-US" sz="2800" b="1" i="1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2" name="文本框 62468"/>
          <p:cNvSpPr txBox="1"/>
          <p:nvPr/>
        </p:nvSpPr>
        <p:spPr>
          <a:xfrm>
            <a:off x="1764030" y="408305"/>
            <a:ext cx="68205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三、失意共和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辛亥革命之痛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11"/>
          <p:cNvSpPr/>
          <p:nvPr/>
        </p:nvSpPr>
        <p:spPr>
          <a:xfrm>
            <a:off x="394970" y="1877060"/>
            <a:ext cx="1147127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材料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  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辛亥革命,推翻了清王朝的封建反动政府,结束了统治中国几千年的君主专制制度，建立了中华民国。……辛亥革命在中国近代历史发展中具有重要的地位，是中国人民为改变自己命运而奋起革命的一个伟大里程碑。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eaLnBrk="0" hangingPunct="0"/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——江泽民在纪念辛亥革命九十周年大会上的讲话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70" y="293827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51330" y="5153025"/>
            <a:ext cx="989457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sym typeface="+mn-ea"/>
              </a:rPr>
              <a:t>         </a:t>
            </a:r>
            <a:r>
              <a:rPr lang="zh-CN" altLang="zh-CN" sz="2800" b="1" dirty="0">
                <a:solidFill>
                  <a:schemeClr val="tx1"/>
                </a:solidFill>
                <a:sym typeface="+mn-ea"/>
              </a:rPr>
              <a:t>推翻了清王朝统治，结束了君主专制制度，建立了资产阶级共和国。</a:t>
            </a:r>
            <a:endParaRPr lang="zh-CN" altLang="zh-CN" sz="2800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27651" name="文本框 70662"/>
          <p:cNvSpPr txBox="1"/>
          <p:nvPr/>
        </p:nvSpPr>
        <p:spPr>
          <a:xfrm>
            <a:off x="473710" y="4258310"/>
            <a:ext cx="1171575" cy="52197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角度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1</a:t>
            </a:r>
            <a:endParaRPr lang="en-US" altLang="zh-CN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Wingdings" panose="05000000000000000000" pitchFamily="2" charset="2"/>
            </a:endParaRPr>
          </a:p>
        </p:txBody>
      </p:sp>
      <p:sp>
        <p:nvSpPr>
          <p:cNvPr id="70671" name="文本框 70670"/>
          <p:cNvSpPr txBox="1"/>
          <p:nvPr/>
        </p:nvSpPr>
        <p:spPr>
          <a:xfrm>
            <a:off x="2454910" y="4258310"/>
            <a:ext cx="1492885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政治上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" name="文本框 62468"/>
          <p:cNvSpPr txBox="1"/>
          <p:nvPr/>
        </p:nvSpPr>
        <p:spPr>
          <a:xfrm>
            <a:off x="1751330" y="387350"/>
            <a:ext cx="67544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四、回望共和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辛亥革命之思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067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11"/>
          <p:cNvSpPr/>
          <p:nvPr/>
        </p:nvSpPr>
        <p:spPr>
          <a:xfrm>
            <a:off x="394970" y="1877060"/>
            <a:ext cx="1120521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Tx/>
              <a:buNone/>
            </a:pP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材料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  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“从前皇帝自称为天子，如果有人说皇帝是一强盗，可以打倒，别人一定把他看作疯子。孙中山就曾经是一个被人家看作是疯子的人。相反在辛亥革命以后，如果有人想做皇帝或者拥护别人做皇帝，一定也被看作疯子。”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>
              <a:buFontTx/>
              <a:buNone/>
            </a:pP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    ——《吴玉章文集》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70" y="293827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66545" y="4995545"/>
            <a:ext cx="58928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sym typeface="+mn-ea"/>
              </a:rPr>
              <a:t>         </a:t>
            </a:r>
            <a:r>
              <a:rPr lang="zh-CN" altLang="zh-CN" sz="2800" b="1" dirty="0">
                <a:solidFill>
                  <a:schemeClr val="tx1"/>
                </a:solidFill>
                <a:sym typeface="+mn-ea"/>
              </a:rPr>
              <a:t>民主共和观念深入人心</a:t>
            </a:r>
            <a:endParaRPr lang="zh-CN" altLang="zh-CN" sz="2800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27651" name="文本框 70662"/>
          <p:cNvSpPr txBox="1"/>
          <p:nvPr/>
        </p:nvSpPr>
        <p:spPr>
          <a:xfrm>
            <a:off x="500380" y="4229735"/>
            <a:ext cx="1171575" cy="52197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角度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2</a:t>
            </a:r>
            <a:endParaRPr lang="en-US" altLang="zh-CN" sz="28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Wingdings" panose="05000000000000000000" pitchFamily="2" charset="2"/>
            </a:endParaRPr>
          </a:p>
        </p:txBody>
      </p:sp>
      <p:sp>
        <p:nvSpPr>
          <p:cNvPr id="70671" name="文本框 70670"/>
          <p:cNvSpPr txBox="1"/>
          <p:nvPr/>
        </p:nvSpPr>
        <p:spPr>
          <a:xfrm>
            <a:off x="2560320" y="4229735"/>
            <a:ext cx="1492885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思想上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5" name="文本框 62468"/>
          <p:cNvSpPr txBox="1"/>
          <p:nvPr/>
        </p:nvSpPr>
        <p:spPr>
          <a:xfrm>
            <a:off x="1751330" y="387350"/>
            <a:ext cx="67544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四、回望共和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辛亥革命之思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067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11"/>
          <p:cNvSpPr/>
          <p:nvPr/>
        </p:nvSpPr>
        <p:spPr>
          <a:xfrm>
            <a:off x="353060" y="1567180"/>
            <a:ext cx="1152334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材料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  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辛亥革命推翻了封建君主专制，为资本主义的发展扫除了一些障碍，从1912年~1919年，中国新建厂矿企业有470多家，新增资本达1.3 亿元以上，超过了过去的半个世纪。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eaLnBrk="0" hangingPunct="0"/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——《中国近代经济史统计资料选集》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70" y="293827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53205" y="6273800"/>
            <a:ext cx="53689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sym typeface="+mn-ea"/>
              </a:rPr>
              <a:t>     </a:t>
            </a:r>
            <a:r>
              <a:rPr lang="zh-CN" altLang="zh-CN" sz="2800" b="1" dirty="0">
                <a:solidFill>
                  <a:schemeClr val="tx1"/>
                </a:solidFill>
                <a:sym typeface="+mn-ea"/>
              </a:rPr>
              <a:t>促进民族资本主义经济的发展</a:t>
            </a:r>
            <a:endParaRPr lang="zh-CN" altLang="zh-CN" sz="2800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27651" name="文本框 70662"/>
          <p:cNvSpPr txBox="1"/>
          <p:nvPr/>
        </p:nvSpPr>
        <p:spPr>
          <a:xfrm>
            <a:off x="459105" y="6273800"/>
            <a:ext cx="1171575" cy="52197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角度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3</a:t>
            </a:r>
            <a:endParaRPr lang="en-US" altLang="zh-CN" sz="28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Wingdings" panose="05000000000000000000" pitchFamily="2" charset="2"/>
            </a:endParaRPr>
          </a:p>
        </p:txBody>
      </p:sp>
      <p:sp>
        <p:nvSpPr>
          <p:cNvPr id="70671" name="文本框 70670"/>
          <p:cNvSpPr txBox="1"/>
          <p:nvPr/>
        </p:nvSpPr>
        <p:spPr>
          <a:xfrm>
            <a:off x="2560320" y="6273800"/>
            <a:ext cx="1492885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经济上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3695" y="3812540"/>
            <a:ext cx="11414125" cy="2461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民国的建立提高了民族资产阶级的政治地位，激发了他们振兴实业的热忱……辛亥革命前，中国平均每年注册的工厂为21.1家，而在1913~1915年，平均每年注册工厂就有41.3家，1916~1919年更达到年均124.6家。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eaLnBrk="0" hangingPunct="0">
              <a:spcBef>
                <a:spcPct val="50000"/>
              </a:spcBef>
            </a:pP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——选自岳麓版必修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</a:t>
            </a:r>
            <a:endParaRPr lang="en-US" sz="28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文本框 62468"/>
          <p:cNvSpPr txBox="1"/>
          <p:nvPr/>
        </p:nvSpPr>
        <p:spPr>
          <a:xfrm>
            <a:off x="1751330" y="387350"/>
            <a:ext cx="67544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四、回望共和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辛亥革命之思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067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11"/>
          <p:cNvSpPr/>
          <p:nvPr/>
        </p:nvSpPr>
        <p:spPr>
          <a:xfrm>
            <a:off x="394970" y="1877060"/>
            <a:ext cx="1145540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材料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  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无数的汉人都兴高采烈地剪去这条奴隶标志的辩子。也有迷信的,事先选择吉日,拜祭祖先，然后庄重地剪除，把</a:t>
            </a: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辫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子烧了。更有联合多人同日剪辫，并燃放爆竹，举行公宴庆祝。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eaLnBrk="0" hangingPunct="0"/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——许金城《民国野史》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70" y="293827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3" name="Rectangle 11"/>
          <p:cNvSpPr/>
          <p:nvPr/>
        </p:nvSpPr>
        <p:spPr>
          <a:xfrm>
            <a:off x="394970" y="3691890"/>
            <a:ext cx="1145540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材料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1912年3月2日，孙中山以大总统的名义发布命令：“嗣后各官厅人员相称，咸以官职；民间普通称呼则曰先生，曰君，不得再沿前清官厅恶称。”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eaLnBrk="0" hangingPunct="0"/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——陈旭麓《近代中国社会的新陈代谢》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00015" y="5951220"/>
            <a:ext cx="58267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sym typeface="+mn-ea"/>
              </a:rPr>
              <a:t>     </a:t>
            </a:r>
            <a:r>
              <a:rPr lang="zh-CN" altLang="zh-CN" sz="2800" b="1" dirty="0">
                <a:solidFill>
                  <a:schemeClr val="tx1"/>
                </a:solidFill>
                <a:sym typeface="+mn-ea"/>
              </a:rPr>
              <a:t>推动了社会生活习俗的变革</a:t>
            </a:r>
            <a:endParaRPr lang="zh-CN" altLang="zh-CN" sz="2800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27651" name="文本框 70662"/>
          <p:cNvSpPr txBox="1"/>
          <p:nvPr/>
        </p:nvSpPr>
        <p:spPr>
          <a:xfrm>
            <a:off x="474345" y="5951220"/>
            <a:ext cx="1171575" cy="52197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角度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4</a:t>
            </a:r>
            <a:endParaRPr lang="en-US" altLang="zh-CN" sz="28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Wingdings" panose="05000000000000000000" pitchFamily="2" charset="2"/>
            </a:endParaRPr>
          </a:p>
        </p:txBody>
      </p:sp>
      <p:sp>
        <p:nvSpPr>
          <p:cNvPr id="70671" name="文本框 70670"/>
          <p:cNvSpPr txBox="1"/>
          <p:nvPr/>
        </p:nvSpPr>
        <p:spPr>
          <a:xfrm>
            <a:off x="2560320" y="5951220"/>
            <a:ext cx="2085340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社会习俗上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6" name="文本框 62468"/>
          <p:cNvSpPr txBox="1"/>
          <p:nvPr/>
        </p:nvSpPr>
        <p:spPr>
          <a:xfrm>
            <a:off x="1751330" y="387350"/>
            <a:ext cx="67544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四、回望共和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辛亥革命之思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0671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29700" name="Rectangle 11"/>
          <p:cNvSpPr/>
          <p:nvPr/>
        </p:nvSpPr>
        <p:spPr>
          <a:xfrm>
            <a:off x="394970" y="2074545"/>
            <a:ext cx="1145540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材料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6  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正如参加过中国同盟会的董必武所说：“辛亥革命……为新的革命斗争的发展开辟了道路。”但它“根本没有打碎封建军阀和官僚的国家机器。近代中国的半殖民地半封建的经济基础，更是原封未动。中国的反对帝国主义反对封建主义的革命任务并没有完成。就这个意义说，辛亥革命是失败了。”</a:t>
            </a:r>
            <a:r>
              <a:rPr lang="en-US" sz="280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                  </a:t>
            </a:r>
            <a:endParaRPr lang="en-US" sz="280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r" eaLnBrk="0" hangingPunct="0"/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——金冲及《二十世纪中国史纲》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1" name="文本框 70662"/>
          <p:cNvSpPr txBox="1"/>
          <p:nvPr/>
        </p:nvSpPr>
        <p:spPr>
          <a:xfrm>
            <a:off x="539750" y="5113020"/>
            <a:ext cx="1171575" cy="52197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角度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Wingdings" panose="05000000000000000000" pitchFamily="2" charset="2"/>
              </a:rPr>
              <a:t>4</a:t>
            </a:r>
            <a:endParaRPr lang="en-US" altLang="zh-CN" sz="28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Wingdings" panose="05000000000000000000" pitchFamily="2" charset="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10940" y="5821680"/>
            <a:ext cx="60007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sym typeface="+mn-ea"/>
              </a:rPr>
              <a:t>没有完成反帝反封建的革命任务</a:t>
            </a:r>
            <a:endParaRPr lang="zh-CN" altLang="en-US" sz="2800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4920" y="5113020"/>
            <a:ext cx="1625600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局限性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6" name="文本框 62468"/>
          <p:cNvSpPr txBox="1"/>
          <p:nvPr/>
        </p:nvSpPr>
        <p:spPr>
          <a:xfrm>
            <a:off x="1751330" y="387350"/>
            <a:ext cx="67544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四、回望共和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辛亥革命之思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5580" y="316230"/>
            <a:ext cx="1025525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7260" y="4093210"/>
            <a:ext cx="10314940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zh-CN" altLang="en-US" sz="3200" b="1"/>
          </a:p>
          <a:p>
            <a:r>
              <a:rPr lang="zh-CN" altLang="en-US" sz="3200"/>
              <a:t>        </a:t>
            </a: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从上述材料可知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毛泽东同志认为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辛亥革命</a:t>
            </a: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既有成功的地方也有失败的地方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那么，你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认为辛亥革命</a:t>
            </a:r>
            <a:r>
              <a:rPr 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是怎样的呢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，结合所学，谈谈你的看法。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38530" y="1738630"/>
            <a:ext cx="1031367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1200" b="0">
                <a:latin typeface="宋体" panose="02010600030101010101" pitchFamily="2" charset="-122"/>
                <a:ea typeface="宋体" panose="02010600030101010101" pitchFamily="2" charset="-122"/>
              </a:rPr>
              <a:t>         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从孙中山先生开始的革命，五十年来，有它胜利的地方，也有它失败的地方，你们看，辛亥革命把皇帝赶跑，这不是胜利了吗?说它失败，是说辛亥革命只把一个皇帝赶跑，中国仍旧在帝国主义和封建主义的压迫之下，反帝反封建的革命任务并没有完成。                                ——毛泽东《毛泽东选集》</a:t>
            </a:r>
            <a:endParaRPr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62468"/>
          <p:cNvSpPr txBox="1"/>
          <p:nvPr/>
        </p:nvSpPr>
        <p:spPr>
          <a:xfrm>
            <a:off x="4897755" y="408940"/>
            <a:ext cx="21990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探  究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  <p:sp>
        <p:nvSpPr>
          <p:cNvPr id="8193" name="Text Box 3"/>
          <p:cNvSpPr txBox="1"/>
          <p:nvPr/>
        </p:nvSpPr>
        <p:spPr>
          <a:xfrm>
            <a:off x="442595" y="2137410"/>
            <a:ext cx="11045825" cy="22663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4240"/>
              </a:lnSpc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课标要求：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ts val="4240"/>
              </a:lnSpc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了解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孙中山三民主义的基本内容；</a:t>
            </a:r>
            <a:endParaRPr lang="en-US" altLang="zh-CN" sz="2800" b="1" dirty="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ts val="4240"/>
              </a:lnSpc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    2.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理解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辛亥革命与中华民国建立对中国结束帝制、建立民国的意义及局限性。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圆角右箭头 1"/>
          <p:cNvSpPr/>
          <p:nvPr/>
        </p:nvSpPr>
        <p:spPr>
          <a:xfrm>
            <a:off x="4008755" y="1896110"/>
            <a:ext cx="589280" cy="885190"/>
          </a:xfrm>
          <a:prstGeom prst="bentArrow">
            <a:avLst/>
          </a:prstGeom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4683125" y="1541145"/>
            <a:ext cx="293370" cy="100838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070" y="4363085"/>
            <a:ext cx="1085850" cy="1153795"/>
          </a:xfrm>
          <a:prstGeom prst="rect">
            <a:avLst/>
          </a:prstGeom>
        </p:spPr>
      </p:pic>
      <p:sp>
        <p:nvSpPr>
          <p:cNvPr id="11" name="左大括号 10"/>
          <p:cNvSpPr/>
          <p:nvPr/>
        </p:nvSpPr>
        <p:spPr>
          <a:xfrm>
            <a:off x="2055495" y="4566920"/>
            <a:ext cx="378460" cy="134366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433955" y="4403725"/>
            <a:ext cx="9823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zh-CN" b="1" dirty="0">
                <a:solidFill>
                  <a:schemeClr val="tx1"/>
                </a:solidFill>
                <a:sym typeface="+mn-ea"/>
              </a:rPr>
              <a:t>意义</a:t>
            </a:r>
            <a:endParaRPr lang="zh-CN" altLang="zh-CN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33955" y="5517515"/>
            <a:ext cx="11449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zh-CN" b="1" dirty="0">
                <a:solidFill>
                  <a:schemeClr val="tx1"/>
                </a:solidFill>
                <a:sym typeface="+mn-ea"/>
              </a:rPr>
              <a:t>局限：</a:t>
            </a:r>
            <a:endParaRPr lang="zh-CN" altLang="zh-CN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497580" y="5517515"/>
            <a:ext cx="601662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未完成反帝反封建任务；未改变社会性质</a:t>
            </a:r>
            <a:r>
              <a:rPr lang="zh-CN" altLang="en-US" dirty="0">
                <a:solidFill>
                  <a:schemeClr val="tx1"/>
                </a:solidFill>
                <a:latin typeface="新宋体" panose="02010609030101010101" charset="-122"/>
                <a:ea typeface="新宋体" panose="02010609030101010101" charset="-122"/>
                <a:sym typeface="+mn-ea"/>
              </a:rPr>
              <a:t>。</a:t>
            </a:r>
            <a:endParaRPr lang="zh-CN" altLang="en-US" dirty="0">
              <a:solidFill>
                <a:schemeClr val="tx1"/>
              </a:solidFill>
              <a:latin typeface="新宋体" panose="02010609030101010101" charset="-122"/>
              <a:ea typeface="新宋体" panose="02010609030101010101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976495" y="1435735"/>
            <a:ext cx="18014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民族主义：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976495" y="1790700"/>
            <a:ext cx="18014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民权主义：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76495" y="2160270"/>
            <a:ext cx="174053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民生主义：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675755" y="1435735"/>
            <a:ext cx="23253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推翻清政府统治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17030" y="2160270"/>
            <a:ext cx="20193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解决土地问题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717030" y="1790700"/>
            <a:ext cx="35496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推翻君主制，建立共和国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3286760" y="3829050"/>
            <a:ext cx="292100" cy="1687195"/>
          </a:xfrm>
          <a:prstGeom prst="leftBrace">
            <a:avLst>
              <a:gd name="adj1" fmla="val 28594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679825" y="3736975"/>
            <a:ext cx="78219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（1）推翻了清王朝统治，结束了君主专制制度，建立了资产阶级共和国；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679825" y="4455160"/>
            <a:ext cx="431546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（2）民主共和观念深入人心；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679825" y="4814570"/>
            <a:ext cx="61321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（3）促进民族资本主义经济的发展；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79825" y="5140325"/>
            <a:ext cx="580580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b="1" dirty="0">
                <a:solidFill>
                  <a:srgbClr val="660033"/>
                </a:solidFill>
                <a:latin typeface="+mj-ea"/>
                <a:ea typeface="+mj-ea"/>
                <a:sym typeface="+mn-ea"/>
              </a:rPr>
              <a:t>（4）推动了社会生活习俗的变革。</a:t>
            </a:r>
            <a:endParaRPr lang="zh-CN" altLang="zh-CN" b="1" dirty="0">
              <a:solidFill>
                <a:srgbClr val="660033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27" name="Text Box 19"/>
          <p:cNvSpPr txBox="1"/>
          <p:nvPr/>
        </p:nvSpPr>
        <p:spPr>
          <a:xfrm>
            <a:off x="10500360" y="1435735"/>
            <a:ext cx="903605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前提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8" name="Text Box 19"/>
          <p:cNvSpPr txBox="1"/>
          <p:nvPr/>
        </p:nvSpPr>
        <p:spPr>
          <a:xfrm>
            <a:off x="10500360" y="1790700"/>
            <a:ext cx="903605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核心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9" name="Text Box 19"/>
          <p:cNvSpPr txBox="1"/>
          <p:nvPr/>
        </p:nvSpPr>
        <p:spPr>
          <a:xfrm>
            <a:off x="10500360" y="2160270"/>
            <a:ext cx="903605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保障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4" name="文本框 62468"/>
          <p:cNvSpPr txBox="1"/>
          <p:nvPr/>
        </p:nvSpPr>
        <p:spPr>
          <a:xfrm>
            <a:off x="4897755" y="408940"/>
            <a:ext cx="21990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4320"/>
              </a:lnSpc>
              <a:spcBef>
                <a:spcPts val="0"/>
              </a:spcBef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小  结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595" y="5949950"/>
            <a:ext cx="1123061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dirty="0">
                <a:sym typeface="+mn-ea"/>
              </a:rPr>
              <a:t>作业：结合所学，写篇有关辛亥革命成败的小论文。（要求：观点明确，史实充分，史论结合，逻辑清晰）</a:t>
            </a:r>
            <a:endParaRPr lang="zh-CN" dirty="0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16" grpId="0"/>
      <p:bldP spid="17" grpId="0"/>
      <p:bldP spid="18" grpId="0"/>
      <p:bldP spid="19" grpId="0"/>
      <p:bldP spid="21" grpId="0"/>
      <p:bldP spid="20" grpId="0"/>
      <p:bldP spid="27" grpId="0" bldLvl="0" animBg="1"/>
      <p:bldP spid="28" grpId="0" bldLvl="0" animBg="1"/>
      <p:bldP spid="29" grpId="0" bldLvl="0" animBg="1"/>
      <p:bldP spid="11" grpId="0" bldLvl="0" animBg="1"/>
      <p:bldP spid="12" grpId="0"/>
      <p:bldP spid="13" grpId="0"/>
      <p:bldP spid="22" grpId="0" bldLvl="0" animBg="1"/>
      <p:bldP spid="23" grpId="0"/>
      <p:bldP spid="24" grpId="0"/>
      <p:bldP spid="25" grpId="0"/>
      <p:bldP spid="26" grpId="0"/>
      <p:bldP spid="1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8"/>
          <p:cNvSpPr txBox="1"/>
          <p:nvPr/>
        </p:nvSpPr>
        <p:spPr>
          <a:xfrm>
            <a:off x="2926854" y="3018111"/>
            <a:ext cx="5879400" cy="1138743"/>
          </a:xfrm>
          <a:prstGeom prst="rect">
            <a:avLst/>
          </a:prstGeom>
          <a:noFill/>
        </p:spPr>
        <p:txBody>
          <a:bodyPr wrap="square" lIns="121891" tIns="60945" rIns="121891" bIns="60945" rtlCol="0">
            <a:spAutoFit/>
          </a:bodyPr>
          <a:lstStyle/>
          <a:p>
            <a:pPr algn="ctr"/>
            <a:r>
              <a:rPr lang="zh-CN" altLang="en-US" sz="6600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感谢您的倾听</a:t>
            </a:r>
            <a:endParaRPr lang="zh-CN" altLang="en-US" sz="66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61442"/>
            <a:ext cx="314287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blipFill>
                <a:blip r:embed="rId1"/>
                <a:tile tx="0" ty="0" sx="100000" sy="100000" flip="none" algn="tl"/>
              </a:blipFill>
            </a:endParaRPr>
          </a:p>
          <a:p>
            <a:endParaRPr lang="zh-CN" altLang="en-US" dirty="0">
              <a:blipFill>
                <a:blip r:embed="rId1"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Office 主题">
  <a:themeElements>
    <a:clrScheme name="自定义 5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9B0D13"/>
      </a:accent1>
      <a:accent2>
        <a:srgbClr val="FFBE00"/>
      </a:accent2>
      <a:accent3>
        <a:srgbClr val="D03F56"/>
      </a:accent3>
      <a:accent4>
        <a:srgbClr val="7030A0"/>
      </a:accent4>
      <a:accent5>
        <a:srgbClr val="EEECE1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9050"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2744</Words>
  <Application>WPS 演示</Application>
  <PresentationFormat>自定义</PresentationFormat>
  <Paragraphs>335</Paragraphs>
  <Slides>24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Arial</vt:lpstr>
      <vt:lpstr>宋体</vt:lpstr>
      <vt:lpstr>Wingdings</vt:lpstr>
      <vt:lpstr>华康俪金黑W8(P)</vt:lpstr>
      <vt:lpstr>黑体</vt:lpstr>
      <vt:lpstr>Impact</vt:lpstr>
      <vt:lpstr>微软雅黑</vt:lpstr>
      <vt:lpstr>方正粗黑宋简体</vt:lpstr>
      <vt:lpstr>华文行楷</vt:lpstr>
      <vt:lpstr>华文宋体</vt:lpstr>
      <vt:lpstr>Times New Roman</vt:lpstr>
      <vt:lpstr>华文新魏</vt:lpstr>
      <vt:lpstr>Cambria</vt:lpstr>
      <vt:lpstr>Arial Unicode MS</vt:lpstr>
      <vt:lpstr>Calibri</vt:lpstr>
      <vt:lpstr>新宋体</vt:lpstr>
      <vt:lpstr>华文隶书</vt:lpstr>
      <vt:lpstr>Office 主题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creator>哎呀小小草</dc:creator>
  <cp:keywords>哎呀小小草</cp:keywords>
  <dc:description>哎呀小小草</dc:description>
  <dc:subject>哎呀小小草</dc:subject>
  <cp:category>哎呀小小草</cp:category>
  <cp:lastModifiedBy>Administrator</cp:lastModifiedBy>
  <cp:revision>1052</cp:revision>
  <dcterms:created xsi:type="dcterms:W3CDTF">2016-02-23T04:18:00Z</dcterms:created>
  <dcterms:modified xsi:type="dcterms:W3CDTF">2020-11-21T14:21:51Z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  <property fmtid="{D5CDD505-2E9C-101B-9397-08002B2CF9AE}" pid="3" name="KSORubyTemplateID">
    <vt:lpwstr>2</vt:lpwstr>
  </property>
</Properties>
</file>