
<file path=[Content_Types].xml><?xml version="1.0" encoding="utf-8"?>
<Types xmlns="http://schemas.openxmlformats.org/package/2006/content-types">
  <Default Extension="jpeg" ContentType="image/jpeg"/>
  <Default Extension="wav" ContentType="audio/x-wav"/>
  <Default Extension="png" ContentType="image/png"/>
  <Default Extension="gif" ContentType="image/gi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7" r:id="rId3"/>
    <p:sldId id="256" r:id="rId4"/>
    <p:sldId id="258" r:id="rId5"/>
    <p:sldId id="259" r:id="rId6"/>
    <p:sldId id="262" r:id="rId7"/>
    <p:sldId id="265" r:id="rId8"/>
    <p:sldId id="266" r:id="rId9"/>
    <p:sldId id="267" r:id="rId10"/>
    <p:sldId id="268" r:id="rId11"/>
    <p:sldId id="270" r:id="rId12"/>
    <p:sldId id="271" r:id="rId13"/>
    <p:sldId id="272" r:id="rId14"/>
    <p:sldId id="273" r:id="rId15"/>
    <p:sldId id="275" r:id="rId16"/>
    <p:sldId id="276" r:id="rId17"/>
    <p:sldId id="277" r:id="rId18"/>
    <p:sldId id="278" r:id="rId19"/>
    <p:sldId id="279" r:id="rId20"/>
    <p:sldId id="280" r:id="rId21"/>
    <p:sldId id="281" r:id="rId22"/>
    <p:sldId id="282" r:id="rId23"/>
    <p:sldId id="283" r:id="rId24"/>
    <p:sldId id="286" r:id="rId25"/>
    <p:sldId id="287" r:id="rId26"/>
    <p:sldId id="288" r:id="rId27"/>
    <p:sldId id="289" r:id="rId28"/>
    <p:sldId id="290" r:id="rId29"/>
  </p:sldIdLst>
  <p:sldSz cx="9144000" cy="6858000" type="screen4x3"/>
  <p:notesSz cx="7103745" cy="10234295"/>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02020"/>
    <a:srgbClr val="323232"/>
    <a:srgbClr val="CC3300"/>
    <a:srgbClr val="CC0000"/>
    <a:srgbClr val="FF3300"/>
    <a:srgbClr val="990000"/>
    <a:srgbClr val="FF8D41"/>
    <a:srgbClr val="FF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6" d="100"/>
          <a:sy n="116" d="100"/>
        </p:scale>
        <p:origin x="33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2" Type="http://schemas.openxmlformats.org/officeDocument/2006/relationships/tableStyles" Target="tableStyles.xml"/><Relationship Id="rId31" Type="http://schemas.openxmlformats.org/officeDocument/2006/relationships/viewProps" Target="viewProps.xml"/><Relationship Id="rId30" Type="http://schemas.openxmlformats.org/officeDocument/2006/relationships/presProps" Target="presProps.xml"/><Relationship Id="rId3" Type="http://schemas.openxmlformats.org/officeDocument/2006/relationships/slide" Target="slides/slide1.xml"/><Relationship Id="rId29" Type="http://schemas.openxmlformats.org/officeDocument/2006/relationships/slide" Target="slides/slide27.xml"/><Relationship Id="rId28" Type="http://schemas.openxmlformats.org/officeDocument/2006/relationships/slide" Target="slides/slide26.xml"/><Relationship Id="rId27" Type="http://schemas.openxmlformats.org/officeDocument/2006/relationships/slide" Target="slides/slide25.xml"/><Relationship Id="rId26" Type="http://schemas.openxmlformats.org/officeDocument/2006/relationships/slide" Target="slides/slide24.xml"/><Relationship Id="rId25" Type="http://schemas.openxmlformats.org/officeDocument/2006/relationships/slide" Target="slides/slide23.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showMasterSp="0">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28650" y="1122680"/>
            <a:ext cx="78867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628650" y="3602355"/>
            <a:ext cx="7886700" cy="1655445"/>
          </a:xfrm>
        </p:spPr>
        <p:txBody>
          <a:bodyPr/>
          <a:lstStyle>
            <a:lvl1pPr marL="0" indent="0" algn="ctr">
              <a:buNone/>
              <a:defRPr sz="2400">
                <a:solidFill>
                  <a:schemeClr val="tx1">
                    <a:lumMod val="50000"/>
                    <a:lumOff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showMasterSp="0">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628650" y="197485"/>
            <a:ext cx="7886700" cy="1325563"/>
          </a:xfrm>
        </p:spPr>
        <p:txBody>
          <a:bodyPr anchor="b" anchorCtr="0"/>
          <a:lstStyle/>
          <a:p>
            <a:r>
              <a:rPr lang="zh-CN" altLang="en-US" smtClean="0"/>
              <a:t>单击此处编辑母版标题样式</a:t>
            </a:r>
            <a:endParaRPr lang="zh-CN" altLang="en-US"/>
          </a:p>
        </p:txBody>
      </p:sp>
      <p:sp>
        <p:nvSpPr>
          <p:cNvPr id="3" name="内容占位符 2"/>
          <p:cNvSpPr>
            <a:spLocks noGrp="1"/>
          </p:cNvSpPr>
          <p:nvPr>
            <p:ph idx="1"/>
          </p:nvPr>
        </p:nvSpPr>
        <p:spPr>
          <a:xfrm>
            <a:off x="628650" y="1702435"/>
            <a:ext cx="7886700" cy="4474845"/>
          </a:xfrm>
        </p:spPr>
        <p:txBody>
          <a:bodyPr/>
          <a:lstStyle>
            <a:lvl2pPr>
              <a:defRPr/>
            </a:lvl2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showMasterSp="0">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8650" y="2959100"/>
            <a:ext cx="7886700" cy="2781300"/>
          </a:xfrm>
        </p:spPr>
        <p:txBody>
          <a:bodyPr anchor="t" anchorCtr="0"/>
          <a:lstStyle>
            <a:lvl1pPr>
              <a:defRPr sz="48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8650" y="1722120"/>
            <a:ext cx="7886700" cy="1102995"/>
          </a:xfrm>
        </p:spPr>
        <p:txBody>
          <a:bodyPr lIns="144145" anchor="b" anchorCtr="0"/>
          <a:lstStyle>
            <a:lvl1pPr marL="0" indent="0">
              <a:buNone/>
              <a:defRPr sz="2400">
                <a:solidFill>
                  <a:schemeClr val="tx1">
                    <a:lumMod val="50000"/>
                    <a:lumOff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showMasterSp="0">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lgn="ctr">
              <a:defRPr/>
            </a:lvl1p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28650" y="1825625"/>
            <a:ext cx="38862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29150" y="1825625"/>
            <a:ext cx="38862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showMasterSp="0">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30079" y="365125"/>
            <a:ext cx="7886700" cy="800100"/>
          </a:xfrm>
        </p:spPr>
        <p:txBody>
          <a:bodyPr anchor="ctr" anchorCtr="0"/>
          <a:lstStyle>
            <a:lvl1pPr algn="ct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9603" y="1482090"/>
            <a:ext cx="3915728" cy="823595"/>
          </a:xfrm>
        </p:spPr>
        <p:txBody>
          <a:bodyPr anchor="ctr" anchorCtr="0"/>
          <a:lstStyle>
            <a:lvl1pPr marL="0" indent="0">
              <a:buNone/>
              <a:defRPr sz="3200">
                <a:solidFill>
                  <a:srgbClr val="0070C0"/>
                </a:solidFill>
              </a:defRPr>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628650" y="2368550"/>
            <a:ext cx="3916680" cy="3820795"/>
          </a:xfrm>
        </p:spPr>
        <p:txBody>
          <a:bodyPr/>
          <a:lstStyle>
            <a:lvl1pPr>
              <a:defRPr sz="2800"/>
            </a:lvl1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92491" y="1482090"/>
            <a:ext cx="3822859" cy="823595"/>
          </a:xfrm>
        </p:spPr>
        <p:txBody>
          <a:bodyPr anchor="ctr" anchorCtr="0"/>
          <a:lstStyle>
            <a:lvl1pPr marL="0" indent="0">
              <a:buNone/>
              <a:defRPr sz="3200">
                <a:solidFill>
                  <a:srgbClr val="0070C0"/>
                </a:solidFill>
              </a:defRPr>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92491" y="2368550"/>
            <a:ext cx="3822859" cy="3820795"/>
          </a:xfrm>
        </p:spPr>
        <p:txBody>
          <a:bodyPr/>
          <a:lstStyle>
            <a:lvl1pPr>
              <a:defRPr sz="2800"/>
            </a:lvl1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showMasterSp="0">
  <p:cSld name="3_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628650" y="197485"/>
            <a:ext cx="7886700" cy="1325563"/>
          </a:xfrm>
        </p:spPr>
        <p:txBody>
          <a:bodyPr anchor="b" anchorCtr="0"/>
          <a:lstStyle/>
          <a:p>
            <a:r>
              <a:rPr lang="zh-CN" altLang="en-US" smtClean="0"/>
              <a:t>单击此处编辑母版标题样式</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picTx" preserve="1" showMasterSp="0">
  <p:cSld name="图片 + 文本">
    <p:spTree>
      <p:nvGrpSpPr>
        <p:cNvPr id="1" name=""/>
        <p:cNvGrpSpPr/>
        <p:nvPr/>
      </p:nvGrpSpPr>
      <p:grpSpPr>
        <a:xfrm>
          <a:off x="0" y="0"/>
          <a:ext cx="0" cy="0"/>
          <a:chOff x="0" y="0"/>
          <a:chExt cx="0" cy="0"/>
        </a:xfrm>
      </p:grpSpPr>
      <p:sp>
        <p:nvSpPr>
          <p:cNvPr id="3" name="图片占位符 2"/>
          <p:cNvSpPr>
            <a:spLocks noGrp="1"/>
          </p:cNvSpPr>
          <p:nvPr>
            <p:ph type="pic" idx="1"/>
          </p:nvPr>
        </p:nvSpPr>
        <p:spPr>
          <a:xfrm>
            <a:off x="-9525" y="-1905"/>
            <a:ext cx="5263039" cy="6861810"/>
          </a:xfrm>
          <a:noFill/>
        </p:spPr>
        <p:txBody>
          <a:bodyPr lIns="252095" tIns="144145"/>
          <a:lstStyle>
            <a:lvl1pPr marL="0" indent="0" algn="ctr">
              <a:buNone/>
              <a:defRPr sz="1800">
                <a:solidFill>
                  <a:schemeClr val="tx1">
                    <a:lumMod val="50000"/>
                    <a:lumOff val="50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2" name="标题 1"/>
          <p:cNvSpPr>
            <a:spLocks noGrp="1"/>
          </p:cNvSpPr>
          <p:nvPr>
            <p:ph type="title"/>
          </p:nvPr>
        </p:nvSpPr>
        <p:spPr>
          <a:xfrm>
            <a:off x="5512594" y="457200"/>
            <a:ext cx="3294221" cy="1055370"/>
          </a:xfrm>
        </p:spPr>
        <p:txBody>
          <a:bodyPr anchor="b" anchorCtr="0"/>
          <a:lstStyle>
            <a:lvl1pPr>
              <a:defRPr sz="3200"/>
            </a:lvl1pPr>
          </a:lstStyle>
          <a:p>
            <a:r>
              <a:rPr lang="zh-CN" altLang="en-US" smtClean="0"/>
              <a:t>单击此处编辑母版标题样式</a:t>
            </a:r>
            <a:endParaRPr lang="zh-CN" altLang="en-US"/>
          </a:p>
        </p:txBody>
      </p:sp>
      <p:sp>
        <p:nvSpPr>
          <p:cNvPr id="4" name="文本占位符 3"/>
          <p:cNvSpPr>
            <a:spLocks noGrp="1"/>
          </p:cNvSpPr>
          <p:nvPr>
            <p:ph type="body" sz="half" idx="2"/>
          </p:nvPr>
        </p:nvSpPr>
        <p:spPr>
          <a:xfrm>
            <a:off x="5512118" y="1694180"/>
            <a:ext cx="3295174" cy="4480560"/>
          </a:xfrm>
        </p:spPr>
        <p:txBody>
          <a:bodyPr/>
          <a:lstStyle>
            <a:lvl1pPr marL="0" indent="0">
              <a:buNone/>
              <a:defRPr sz="2800">
                <a:solidFill>
                  <a:schemeClr val="tx1"/>
                </a:solidFill>
              </a:defRPr>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showMasterSp="0">
  <p:cSld name="文本 + 图片">
    <p:spTree>
      <p:nvGrpSpPr>
        <p:cNvPr id="1" name=""/>
        <p:cNvGrpSpPr/>
        <p:nvPr/>
      </p:nvGrpSpPr>
      <p:grpSpPr>
        <a:xfrm>
          <a:off x="0" y="0"/>
          <a:ext cx="0" cy="0"/>
          <a:chOff x="0" y="0"/>
          <a:chExt cx="0" cy="0"/>
        </a:xfrm>
      </p:grpSpPr>
      <p:sp>
        <p:nvSpPr>
          <p:cNvPr id="3" name="图片占位符 2"/>
          <p:cNvSpPr>
            <a:spLocks noGrp="1"/>
          </p:cNvSpPr>
          <p:nvPr>
            <p:ph type="pic" idx="1"/>
          </p:nvPr>
        </p:nvSpPr>
        <p:spPr>
          <a:xfrm>
            <a:off x="3887629" y="-7620"/>
            <a:ext cx="5263039" cy="6861810"/>
          </a:xfrm>
          <a:noFill/>
        </p:spPr>
        <p:txBody>
          <a:bodyPr lIns="252095" tIns="144145"/>
          <a:lstStyle>
            <a:lvl1pPr marL="0" indent="0" algn="ctr">
              <a:buNone/>
              <a:defRPr sz="1800">
                <a:solidFill>
                  <a:schemeClr val="tx1">
                    <a:lumMod val="50000"/>
                    <a:lumOff val="50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2" name="标题 1"/>
          <p:cNvSpPr>
            <a:spLocks noGrp="1"/>
          </p:cNvSpPr>
          <p:nvPr>
            <p:ph type="title"/>
          </p:nvPr>
        </p:nvSpPr>
        <p:spPr>
          <a:xfrm>
            <a:off x="307181" y="457200"/>
            <a:ext cx="3209925" cy="1055370"/>
          </a:xfrm>
        </p:spPr>
        <p:txBody>
          <a:bodyPr anchor="t" anchorCtr="0"/>
          <a:lstStyle>
            <a:lvl1pPr>
              <a:defRPr sz="3200"/>
            </a:lvl1pPr>
          </a:lstStyle>
          <a:p>
            <a:r>
              <a:rPr lang="zh-CN" altLang="en-US" smtClean="0"/>
              <a:t>单击此处编辑母版标题样式</a:t>
            </a:r>
            <a:endParaRPr lang="zh-CN" altLang="en-US"/>
          </a:p>
        </p:txBody>
      </p:sp>
      <p:sp>
        <p:nvSpPr>
          <p:cNvPr id="4" name="文本占位符 3"/>
          <p:cNvSpPr>
            <a:spLocks noGrp="1"/>
          </p:cNvSpPr>
          <p:nvPr>
            <p:ph type="body" sz="half" idx="2"/>
          </p:nvPr>
        </p:nvSpPr>
        <p:spPr>
          <a:xfrm>
            <a:off x="307181" y="1694180"/>
            <a:ext cx="3210401" cy="4480560"/>
          </a:xfrm>
        </p:spPr>
        <p:txBody>
          <a:bodyPr/>
          <a:lstStyle>
            <a:lvl1pPr marL="0" indent="0">
              <a:buNone/>
              <a:defRPr sz="2800">
                <a:solidFill>
                  <a:schemeClr val="tx1"/>
                </a:solidFill>
              </a:defRPr>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obj" preserve="1" showMasterSp="0">
  <p:cSld name="4_标题和内容">
    <p:spTree>
      <p:nvGrpSpPr>
        <p:cNvPr id="1" name=""/>
        <p:cNvGrpSpPr/>
        <p:nvPr/>
      </p:nvGrpSpPr>
      <p:grpSpPr>
        <a:xfrm>
          <a:off x="0" y="0"/>
          <a:ext cx="0" cy="0"/>
          <a:chOff x="0" y="0"/>
          <a:chExt cx="0" cy="0"/>
        </a:xfrm>
      </p:grpSpPr>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
        <p:nvSpPr>
          <p:cNvPr id="3" name="竖排标题 1"/>
          <p:cNvSpPr>
            <a:spLocks noGrp="1"/>
          </p:cNvSpPr>
          <p:nvPr>
            <p:ph type="title" orient="vert"/>
          </p:nvPr>
        </p:nvSpPr>
        <p:spPr>
          <a:xfrm>
            <a:off x="6543675" y="365125"/>
            <a:ext cx="1971675" cy="5811838"/>
          </a:xfrm>
        </p:spPr>
        <p:txBody>
          <a:bodyPr vert="eaVert"/>
          <a:p>
            <a:r>
              <a:rPr lang="zh-CN" altLang="en-US" smtClean="0"/>
              <a:t>单击此处编辑母版标题样式</a:t>
            </a:r>
            <a:endParaRPr lang="zh-CN" altLang="en-US"/>
          </a:p>
        </p:txBody>
      </p:sp>
      <p:sp>
        <p:nvSpPr>
          <p:cNvPr id="7" name="竖排文字占位符 2"/>
          <p:cNvSpPr>
            <a:spLocks noGrp="1"/>
          </p:cNvSpPr>
          <p:nvPr>
            <p:ph type="body" orient="vert" idx="1"/>
          </p:nvPr>
        </p:nvSpPr>
        <p:spPr>
          <a:xfrm>
            <a:off x="628650" y="365125"/>
            <a:ext cx="5800725" cy="5811838"/>
          </a:xfrm>
        </p:spPr>
        <p:txBody>
          <a:bodyPr vert="eaVert"/>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obj" preserve="1" showMasterSp="0">
  <p:cSld name="1_标题和内容">
    <p:spTree>
      <p:nvGrpSpPr>
        <p:cNvPr id="1" name=""/>
        <p:cNvGrpSpPr/>
        <p:nvPr/>
      </p:nvGrpSpPr>
      <p:grpSpPr>
        <a:xfrm>
          <a:off x="0" y="0"/>
          <a:ext cx="0" cy="0"/>
          <a:chOff x="0" y="0"/>
          <a:chExt cx="0" cy="0"/>
        </a:xfrm>
      </p:grpSpPr>
      <p:sp>
        <p:nvSpPr>
          <p:cNvPr id="3" name="内容占位符 2"/>
          <p:cNvSpPr>
            <a:spLocks noGrp="1"/>
          </p:cNvSpPr>
          <p:nvPr>
            <p:ph idx="1"/>
          </p:nvPr>
        </p:nvSpPr>
        <p:spPr>
          <a:xfrm>
            <a:off x="628650" y="327025"/>
            <a:ext cx="7886700" cy="5850255"/>
          </a:xfrm>
        </p:spPr>
        <p:txBody>
          <a:bodyPr/>
          <a:lstStyle>
            <a:lvl2pPr>
              <a:defRPr/>
            </a:lvl2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obj" preserve="1" showMasterSp="0">
  <p:cSld name="2_标题和内容">
    <p:spTree>
      <p:nvGrpSpPr>
        <p:cNvPr id="1" name=""/>
        <p:cNvGrpSpPr/>
        <p:nvPr/>
      </p:nvGrpSpPr>
      <p:grpSpPr>
        <a:xfrm>
          <a:off x="0" y="0"/>
          <a:ext cx="0" cy="0"/>
          <a:chOff x="0" y="0"/>
          <a:chExt cx="0" cy="0"/>
        </a:xfrm>
      </p:grpSpPr>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showMasterSp="0">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lvl="0"/>
            <a:endParaRPr lang="zh-CN" altLang="en-US" dirty="0">
              <a:latin typeface="Arial" panose="020B0604020202020204" pitchFamily="34" charset="0"/>
            </a:endParaRPr>
          </a:p>
        </p:txBody>
      </p:sp>
      <p:sp>
        <p:nvSpPr>
          <p:cNvPr id="3" name="页脚占位符 2"/>
          <p:cNvSpPr>
            <a:spLocks noGrp="1"/>
          </p:cNvSpPr>
          <p:nvPr>
            <p:ph type="ftr" sz="quarter" idx="11"/>
          </p:nvPr>
        </p:nvSpPr>
        <p:spPr/>
        <p:txBody>
          <a:bodyPr/>
          <a:lstStyle/>
          <a:p>
            <a:pPr lvl="0"/>
            <a:endParaRPr lang="zh-CN" altLang="en-US" dirty="0">
              <a:latin typeface="Arial" panose="020B0604020202020204" pitchFamily="34" charset="0"/>
            </a:endParaRPr>
          </a:p>
        </p:txBody>
      </p:sp>
      <p:sp>
        <p:nvSpPr>
          <p:cNvPr id="4" name="灯片编号占位符 3"/>
          <p:cNvSpPr>
            <a:spLocks noGrp="1"/>
          </p:cNvSpPr>
          <p:nvPr>
            <p:ph type="sldNum" sz="quarter" idx="12"/>
          </p:nvPr>
        </p:nvSpPr>
        <p:spPr/>
        <p:txBody>
          <a:bodyPr/>
          <a:lstStyle/>
          <a:p>
            <a:pPr lvl="0"/>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3" Type="http://schemas.openxmlformats.org/officeDocument/2006/relationships/theme" Target="../theme/theme1.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no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650" y="365125"/>
            <a:ext cx="7886700" cy="1325563"/>
          </a:xfrm>
          <a:prstGeom prst="rect">
            <a:avLst/>
          </a:prstGeom>
          <a:effectLst>
            <a:outerShdw blurRad="88900" dist="101600" dir="5400000" algn="ctr" rotWithShape="0">
              <a:srgbClr val="000000">
                <a:alpha val="2000"/>
              </a:srgbClr>
            </a:outerShdw>
          </a:effectLst>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latin typeface="微软雅黑 Light" panose="020B0502040204020203" charset="-122"/>
                <a:ea typeface="微软雅黑 Light" panose="020B0502040204020203" charset="-122"/>
              </a:defRPr>
            </a:lvl1pPr>
          </a:lstStyle>
          <a:p>
            <a:fld id="{82F288E0-7875-42C4-84C8-98DBBD3BF4D2}" type="datetimeFigureOut">
              <a:rPr lang="zh-CN" altLang="en-US" smtClean="0"/>
            </a:fld>
            <a:endParaRPr lang="zh-CN" altLang="en-US"/>
          </a:p>
        </p:txBody>
      </p:sp>
      <p:sp>
        <p:nvSpPr>
          <p:cNvPr id="5" name="页脚占位符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latin typeface="微软雅黑 Light" panose="020B0502040204020203" charset="-122"/>
                <a:ea typeface="微软雅黑 Light" panose="020B0502040204020203" charset="-122"/>
              </a:defRPr>
            </a:lvl1pPr>
          </a:lstStyle>
          <a:p>
            <a:endParaRPr lang="zh-CN" altLang="en-US"/>
          </a:p>
        </p:txBody>
      </p:sp>
      <p:sp>
        <p:nvSpPr>
          <p:cNvPr id="6" name="灯片编号占位符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latin typeface="微软雅黑 Light" panose="020B0502040204020203" charset="-122"/>
                <a:ea typeface="微软雅黑 Light" panose="020B0502040204020203" charset="-122"/>
              </a:defRPr>
            </a:lvl1pPr>
          </a:lstStyle>
          <a:p>
            <a:fld id="{7D9BB5D0-35E4-459D-AEF3-FE4D7C45CC19}"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mc:AlternateContent xmlns:mc="http://schemas.openxmlformats.org/markup-compatibility/2006">
    <mc:Choice xmlns:p14="http://schemas.microsoft.com/office/powerpoint/2010/main" Requires="p14">
      <p:transition p14:dur="250">
        <p:fade/>
      </p:transition>
    </mc:Choice>
    <mc:Fallback>
      <p:transition>
        <p:fade/>
      </p:transition>
    </mc:Fallback>
  </mc:AlternateContent>
  <p:txStyles>
    <p:titleStyle>
      <a:lvl1pPr algn="l" defTabSz="914400" rtl="0" eaLnBrk="1" latinLnBrk="0" hangingPunct="1">
        <a:lnSpc>
          <a:spcPct val="90000"/>
        </a:lnSpc>
        <a:spcBef>
          <a:spcPct val="0"/>
        </a:spcBef>
        <a:buNone/>
        <a:defRPr sz="4000" kern="1200">
          <a:solidFill>
            <a:srgbClr val="202020"/>
          </a:solidFill>
          <a:effectLst>
            <a:outerShdw blurRad="50800" dist="38100" dir="5400000" algn="t" rotWithShape="0">
              <a:prstClr val="black">
                <a:alpha val="20000"/>
              </a:prstClr>
            </a:outerShdw>
          </a:effectLst>
          <a:latin typeface="微软雅黑" panose="020B0503020204020204" charset="-122"/>
          <a:ea typeface="微软雅黑" panose="020B0503020204020204" charset="-122"/>
          <a:cs typeface="+mj-cs"/>
        </a:defRPr>
      </a:lvl1pPr>
    </p:titleStyle>
    <p:bodyStyle>
      <a:lvl1pPr marL="228600" indent="-228600" algn="l" defTabSz="914400" rtl="0" eaLnBrk="1" latinLnBrk="0" hangingPunct="1">
        <a:lnSpc>
          <a:spcPct val="120000"/>
        </a:lnSpc>
        <a:spcBef>
          <a:spcPts val="1000"/>
        </a:spcBef>
        <a:buSzPct val="75000"/>
        <a:buFont typeface="Arial" panose="020B0604020202020204" pitchFamily="34" charset="0"/>
        <a:buChar char="•"/>
        <a:defRPr sz="2800" kern="1200">
          <a:solidFill>
            <a:schemeClr val="tx1">
              <a:lumMod val="85000"/>
              <a:lumOff val="15000"/>
            </a:schemeClr>
          </a:solidFill>
          <a:latin typeface="微软雅黑" panose="020B0503020204020204" charset="-122"/>
          <a:ea typeface="微软雅黑" panose="020B0503020204020204" charset="-122"/>
          <a:cs typeface="+mn-cs"/>
        </a:defRPr>
      </a:lvl1pPr>
      <a:lvl2pPr marL="575945" indent="-228600" algn="l" defTabSz="914400" rtl="0" eaLnBrk="1" fontAlgn="auto" latinLnBrk="0" hangingPunct="1">
        <a:lnSpc>
          <a:spcPct val="120000"/>
        </a:lnSpc>
        <a:spcBef>
          <a:spcPts val="500"/>
        </a:spcBef>
        <a:buSzPct val="75000"/>
        <a:buFont typeface="Arial" panose="020B0604020202020204" pitchFamily="34" charset="0"/>
        <a:buChar char="•"/>
        <a:defRPr sz="2200" kern="1200">
          <a:solidFill>
            <a:schemeClr val="tx1">
              <a:lumMod val="75000"/>
              <a:lumOff val="25000"/>
            </a:schemeClr>
          </a:solidFill>
          <a:latin typeface="微软雅黑" panose="020B0503020204020204" charset="-122"/>
          <a:ea typeface="微软雅黑" panose="020B0503020204020204" charset="-122"/>
          <a:cs typeface="+mn-cs"/>
        </a:defRPr>
      </a:lvl2pPr>
      <a:lvl3pPr marL="1007745" indent="-228600" algn="l" defTabSz="914400" rtl="0" eaLnBrk="1" fontAlgn="auto" latinLnBrk="0" hangingPunct="1">
        <a:lnSpc>
          <a:spcPct val="120000"/>
        </a:lnSpc>
        <a:spcBef>
          <a:spcPts val="500"/>
        </a:spcBef>
        <a:buSzPct val="75000"/>
        <a:buFont typeface="Arial" panose="020B0604020202020204" pitchFamily="34" charset="0"/>
        <a:buChar char="‒"/>
        <a:defRPr sz="2000" kern="1200">
          <a:solidFill>
            <a:schemeClr val="tx1">
              <a:lumMod val="65000"/>
              <a:lumOff val="35000"/>
            </a:schemeClr>
          </a:solidFill>
          <a:latin typeface="微软雅黑" panose="020B0503020204020204" charset="-122"/>
          <a:ea typeface="微软雅黑" panose="020B0503020204020204" charset="-122"/>
          <a:cs typeface="+mn-cs"/>
        </a:defRPr>
      </a:lvl3pPr>
      <a:lvl4pPr marL="1511935" indent="-228600" algn="l" defTabSz="914400" rtl="0" eaLnBrk="1" fontAlgn="auto" latinLnBrk="0" hangingPunct="1">
        <a:lnSpc>
          <a:spcPct val="100000"/>
        </a:lnSpc>
        <a:spcBef>
          <a:spcPts val="500"/>
        </a:spcBef>
        <a:buSzPct val="75000"/>
        <a:buFont typeface="Arial" panose="020B0604020202020204" pitchFamily="34" charset="0"/>
        <a:buChar char="˃"/>
        <a:defRPr sz="1800" kern="1200">
          <a:solidFill>
            <a:schemeClr val="tx1">
              <a:lumMod val="50000"/>
              <a:lumOff val="50000"/>
            </a:schemeClr>
          </a:solidFill>
          <a:latin typeface="微软雅黑" panose="020B0503020204020204" charset="-122"/>
          <a:ea typeface="微软雅黑" panose="020B0503020204020204" charset="-122"/>
          <a:cs typeface="+mn-cs"/>
        </a:defRPr>
      </a:lvl4pPr>
      <a:lvl5pPr marL="1943735" indent="-228600" algn="l" defTabSz="914400" rtl="0" eaLnBrk="1" fontAlgn="auto" latinLnBrk="0" hangingPunct="1">
        <a:lnSpc>
          <a:spcPct val="90000"/>
        </a:lnSpc>
        <a:spcBef>
          <a:spcPts val="500"/>
        </a:spcBef>
        <a:buSzPct val="75000"/>
        <a:buFont typeface="Arial" panose="020B0604020202020204" pitchFamily="34" charset="0"/>
        <a:buChar char="˃"/>
        <a:defRPr sz="1800" kern="1200">
          <a:solidFill>
            <a:schemeClr val="tx1">
              <a:lumMod val="50000"/>
              <a:lumOff val="50000"/>
            </a:schemeClr>
          </a:solidFill>
          <a:latin typeface="微软雅黑" panose="020B0503020204020204" charset="-122"/>
          <a:ea typeface="微软雅黑" panose="020B050302020402020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image" Target="../media/image2.png"/><Relationship Id="rId1" Type="http://schemas.openxmlformats.org/officeDocument/2006/relationships/image" Target="../media/image1.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audio" Target="../media/audio1.wav"/><Relationship Id="rId1" Type="http://schemas.openxmlformats.org/officeDocument/2006/relationships/slide" Target="slide1.xml"/></Relationships>
</file>

<file path=ppt/slides/_rels/slide10.xml.rels><?xml version="1.0" encoding="UTF-8" standalone="yes"?>
<Relationships xmlns="http://schemas.openxmlformats.org/package/2006/relationships"><Relationship Id="rId4" Type="http://schemas.openxmlformats.org/officeDocument/2006/relationships/slideLayout" Target="../slideLayouts/slideLayout12.xml"/><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image" Target="../media/image3.jpe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image" Target="../media/image7.jpeg"/><Relationship Id="rId1" Type="http://schemas.openxmlformats.org/officeDocument/2006/relationships/image" Target="../media/image6.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4" Type="http://schemas.openxmlformats.org/officeDocument/2006/relationships/slideLayout" Target="../slideLayouts/slideLayout12.xml"/><Relationship Id="rId3" Type="http://schemas.openxmlformats.org/officeDocument/2006/relationships/audio" Target="../media/audio1.wav"/><Relationship Id="rId2" Type="http://schemas.openxmlformats.org/officeDocument/2006/relationships/image" Target="../media/image9.jpeg"/><Relationship Id="rId1" Type="http://schemas.openxmlformats.org/officeDocument/2006/relationships/image" Target="../media/image8.jpe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image" Target="../media/image11.png"/><Relationship Id="rId1" Type="http://schemas.openxmlformats.org/officeDocument/2006/relationships/image" Target="../media/image10.pn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image" Target="../media/image13.jpeg"/><Relationship Id="rId1" Type="http://schemas.openxmlformats.org/officeDocument/2006/relationships/image" Target="../media/image12.jpeg"/></Relationships>
</file>

<file path=ppt/slides/_rels/slide16.xml.rels><?xml version="1.0" encoding="UTF-8" standalone="yes"?>
<Relationships xmlns="http://schemas.openxmlformats.org/package/2006/relationships"><Relationship Id="rId4" Type="http://schemas.openxmlformats.org/officeDocument/2006/relationships/slideLayout" Target="../slideLayouts/slideLayout12.xml"/><Relationship Id="rId3" Type="http://schemas.openxmlformats.org/officeDocument/2006/relationships/audio" Target="../media/audio1.wav"/><Relationship Id="rId2" Type="http://schemas.openxmlformats.org/officeDocument/2006/relationships/image" Target="../media/image15.jpeg"/><Relationship Id="rId1" Type="http://schemas.openxmlformats.org/officeDocument/2006/relationships/image" Target="../media/image14.jpeg"/></Relationships>
</file>

<file path=ppt/slides/_rels/slide17.xml.rels><?xml version="1.0" encoding="UTF-8" standalone="yes"?>
<Relationships xmlns="http://schemas.openxmlformats.org/package/2006/relationships"><Relationship Id="rId5" Type="http://schemas.openxmlformats.org/officeDocument/2006/relationships/slideLayout" Target="../slideLayouts/slideLayout12.xml"/><Relationship Id="rId4" Type="http://schemas.openxmlformats.org/officeDocument/2006/relationships/audio" Target="../media/audio1.wav"/><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image" Target="../media/image16.png"/></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image" Target="../media/image20.jpeg"/><Relationship Id="rId1" Type="http://schemas.openxmlformats.org/officeDocument/2006/relationships/image" Target="../media/image19.jpeg"/></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audio" Target="../media/audio1.wav"/></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image" Target="../media/image21.GIF"/></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5122" name="Rectangle 5"/>
          <p:cNvSpPr/>
          <p:nvPr/>
        </p:nvSpPr>
        <p:spPr>
          <a:xfrm>
            <a:off x="1682750" y="2722563"/>
            <a:ext cx="5548313" cy="706437"/>
          </a:xfrm>
          <a:prstGeom prst="rect">
            <a:avLst/>
          </a:prstGeom>
          <a:noFill/>
          <a:ln w="9525">
            <a:noFill/>
          </a:ln>
        </p:spPr>
        <p:txBody>
          <a:bodyPr wrap="none" anchor="ctr">
            <a:spAutoFit/>
          </a:bodyPr>
          <a:p>
            <a:pPr algn="ctr" eaLnBrk="0" hangingPunct="0">
              <a:buFont typeface="Arial" panose="020B0604020202020204" pitchFamily="34" charset="0"/>
              <a:buNone/>
            </a:pPr>
            <a:r>
              <a:rPr lang="zh-CN" altLang="en-US" sz="4000" b="1" dirty="0">
                <a:solidFill>
                  <a:srgbClr val="FF0000"/>
                </a:solidFill>
                <a:latin typeface="宋体" panose="02010600030101010101" pitchFamily="2" charset="-122"/>
                <a:sym typeface="Arial" panose="020B0604020202020204" pitchFamily="34" charset="0"/>
              </a:rPr>
              <a:t>第</a:t>
            </a:r>
            <a:r>
              <a:rPr lang="en-US" altLang="zh-CN" sz="4000" b="1" dirty="0">
                <a:solidFill>
                  <a:srgbClr val="FF0000"/>
                </a:solidFill>
                <a:latin typeface="宋体" panose="02010600030101010101" pitchFamily="2" charset="-122"/>
                <a:sym typeface="Arial" panose="020B0604020202020204" pitchFamily="34" charset="0"/>
              </a:rPr>
              <a:t>22</a:t>
            </a:r>
            <a:r>
              <a:rPr lang="zh-CN" altLang="en-US" sz="4000" b="1" dirty="0">
                <a:solidFill>
                  <a:srgbClr val="FF0000"/>
                </a:solidFill>
                <a:latin typeface="宋体" panose="02010600030101010101" pitchFamily="2" charset="-122"/>
                <a:sym typeface="Arial" panose="020B0604020202020204" pitchFamily="34" charset="0"/>
              </a:rPr>
              <a:t>课 抗日战争的胜利</a:t>
            </a:r>
            <a:endParaRPr lang="zh-CN" altLang="en-US" dirty="0">
              <a:latin typeface="宋体" panose="02010600030101010101" pitchFamily="2" charset="-122"/>
            </a:endParaRPr>
          </a:p>
        </p:txBody>
      </p:sp>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100" name="文本框 99"/>
          <p:cNvSpPr txBox="1"/>
          <p:nvPr/>
        </p:nvSpPr>
        <p:spPr>
          <a:xfrm>
            <a:off x="172085" y="260985"/>
            <a:ext cx="9044305" cy="6000750"/>
          </a:xfrm>
          <a:prstGeom prst="rect">
            <a:avLst/>
          </a:prstGeom>
          <a:noFill/>
          <a:ln w="9525">
            <a:noFill/>
          </a:ln>
        </p:spPr>
        <p:txBody>
          <a:bodyPr wrap="square">
            <a:spAutoFit/>
          </a:bodyPr>
          <a:p>
            <a:pPr indent="0"/>
            <a:r>
              <a:rPr lang="zh-CN" sz="3200" b="1">
                <a:ea typeface="宋体" panose="02010600030101010101" pitchFamily="2" charset="-122"/>
              </a:rPr>
              <a:t>【学习目标】</a:t>
            </a:r>
            <a:r>
              <a:rPr lang="zh-CN" sz="3200" b="0">
                <a:ea typeface="宋体" panose="02010600030101010101" pitchFamily="2" charset="-122"/>
              </a:rPr>
              <a:t>1.了解全民坚持抗战的基本史实；2.掌握中国共产党第七次全国代表大会召开的时间、地点及会议的主要内容，3.掌握抗日战争胜利的时间和历史意义，4.理解抗日战争胜利的原因。</a:t>
            </a:r>
            <a:r>
              <a:rPr lang="zh-CN" sz="3200" b="1">
                <a:ea typeface="宋体" panose="02010600030101010101" pitchFamily="2" charset="-122"/>
              </a:rPr>
              <a:t>【学习重点】</a:t>
            </a:r>
            <a:r>
              <a:rPr lang="zh-CN" sz="3200" b="0">
                <a:ea typeface="宋体" panose="02010600030101010101" pitchFamily="2" charset="-122"/>
              </a:rPr>
              <a:t>1.中国共产党第七次全国代表大会2.抗日战争胜利的意义和原因</a:t>
            </a:r>
            <a:r>
              <a:rPr lang="zh-CN" sz="3200" b="1">
                <a:ea typeface="宋体" panose="02010600030101010101" pitchFamily="2" charset="-122"/>
              </a:rPr>
              <a:t>【学习难点】</a:t>
            </a:r>
            <a:r>
              <a:rPr lang="zh-CN" sz="3200" b="0">
                <a:ea typeface="宋体" panose="02010600030101010101" pitchFamily="2" charset="-122"/>
              </a:rPr>
              <a:t>1.中国共产党第七次全国代表大会2.抗日战争胜利的意义和原因</a:t>
            </a:r>
            <a:endParaRPr lang="zh-CN" altLang="en-US" sz="3200"/>
          </a:p>
        </p:txBody>
      </p:sp>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8195" name="文本框 1"/>
          <p:cNvSpPr txBox="1"/>
          <p:nvPr/>
        </p:nvSpPr>
        <p:spPr>
          <a:xfrm>
            <a:off x="1447165" y="249555"/>
            <a:ext cx="3856038" cy="646113"/>
          </a:xfrm>
          <a:prstGeom prst="rect">
            <a:avLst/>
          </a:prstGeom>
          <a:noFill/>
          <a:ln w="9525">
            <a:noFill/>
          </a:ln>
        </p:spPr>
        <p:txBody>
          <a:bodyPr wrap="none">
            <a:spAutoFit/>
          </a:bodyPr>
          <a:p>
            <a:pPr>
              <a:buFont typeface="Arial" panose="020B0604020202020204" pitchFamily="34" charset="0"/>
              <a:buNone/>
            </a:pPr>
            <a:r>
              <a:rPr lang="zh-CN" altLang="en-US" sz="3600" b="1" dirty="0">
                <a:solidFill>
                  <a:srgbClr val="FF0000"/>
                </a:solidFill>
                <a:latin typeface="Arial" panose="020B0604020202020204" pitchFamily="34" charset="0"/>
              </a:rPr>
              <a:t>一、全民坚持抗战</a:t>
            </a:r>
            <a:endParaRPr lang="zh-CN" altLang="en-US" sz="3600" b="1" dirty="0">
              <a:solidFill>
                <a:srgbClr val="FF0000"/>
              </a:solidFill>
              <a:latin typeface="Arial" panose="020B0604020202020204" pitchFamily="34" charset="0"/>
            </a:endParaRPr>
          </a:p>
        </p:txBody>
      </p:sp>
      <p:sp>
        <p:nvSpPr>
          <p:cNvPr id="8196" name="文本框 3"/>
          <p:cNvSpPr txBox="1"/>
          <p:nvPr/>
        </p:nvSpPr>
        <p:spPr>
          <a:xfrm>
            <a:off x="610235" y="895985"/>
            <a:ext cx="6815455" cy="2245360"/>
          </a:xfrm>
          <a:prstGeom prst="rect">
            <a:avLst/>
          </a:prstGeom>
          <a:noFill/>
          <a:ln w="9525">
            <a:noFill/>
          </a:ln>
        </p:spPr>
        <p:txBody>
          <a:bodyPr wrap="square">
            <a:spAutoFit/>
          </a:bodyPr>
          <a:p>
            <a:pPr>
              <a:buFont typeface="Arial" panose="020B0604020202020204" pitchFamily="34" charset="0"/>
              <a:buNone/>
            </a:pPr>
            <a:r>
              <a:rPr lang="en-US" altLang="zh-CN" sz="2800" b="1" dirty="0">
                <a:solidFill>
                  <a:srgbClr val="FF0000"/>
                </a:solidFill>
                <a:latin typeface="Arial" panose="020B0604020202020204" pitchFamily="34" charset="0"/>
              </a:rPr>
              <a:t>1</a:t>
            </a:r>
            <a:r>
              <a:rPr lang="zh-CN" altLang="en-US" sz="2800" b="1" dirty="0">
                <a:solidFill>
                  <a:srgbClr val="FF0000"/>
                </a:solidFill>
                <a:latin typeface="Arial" panose="020B0604020202020204" pitchFamily="34" charset="0"/>
              </a:rPr>
              <a:t>、日本侵华方针改变的原因是什么？</a:t>
            </a:r>
            <a:endParaRPr lang="zh-CN" altLang="en-US" sz="2800" b="1" dirty="0">
              <a:solidFill>
                <a:srgbClr val="FF0000"/>
              </a:solidFill>
              <a:latin typeface="Arial" panose="020B0604020202020204" pitchFamily="34" charset="0"/>
            </a:endParaRPr>
          </a:p>
          <a:p>
            <a:pPr>
              <a:buFont typeface="Arial" panose="020B0604020202020204" pitchFamily="34" charset="0"/>
              <a:buNone/>
            </a:pPr>
            <a:endParaRPr lang="zh-CN" altLang="en-US" sz="2800" b="1" dirty="0">
              <a:solidFill>
                <a:srgbClr val="FF0000"/>
              </a:solidFill>
              <a:latin typeface="Arial" panose="020B0604020202020204" pitchFamily="34" charset="0"/>
            </a:endParaRPr>
          </a:p>
          <a:p>
            <a:pPr>
              <a:buFont typeface="Arial" panose="020B0604020202020204" pitchFamily="34" charset="0"/>
              <a:buNone/>
            </a:pPr>
            <a:r>
              <a:rPr lang="en-US" altLang="zh-CN" sz="2800" b="1" dirty="0">
                <a:solidFill>
                  <a:srgbClr val="FF0000"/>
                </a:solidFill>
                <a:latin typeface="Arial" panose="020B0604020202020204" pitchFamily="34" charset="0"/>
              </a:rPr>
              <a:t>2</a:t>
            </a:r>
            <a:r>
              <a:rPr lang="zh-CN" altLang="en-US" sz="2800" b="1" dirty="0">
                <a:solidFill>
                  <a:srgbClr val="FF0000"/>
                </a:solidFill>
                <a:latin typeface="Arial" panose="020B0604020202020204" pitchFamily="34" charset="0"/>
              </a:rPr>
              <a:t>、日本侵华方针改变的具体表现是什么？</a:t>
            </a:r>
            <a:endParaRPr lang="zh-CN" altLang="en-US" sz="2800" b="1" dirty="0">
              <a:solidFill>
                <a:srgbClr val="FF0000"/>
              </a:solidFill>
              <a:latin typeface="Arial" panose="020B0604020202020204" pitchFamily="34" charset="0"/>
            </a:endParaRPr>
          </a:p>
          <a:p>
            <a:pPr>
              <a:buFont typeface="Arial" panose="020B0604020202020204" pitchFamily="34" charset="0"/>
              <a:buNone/>
            </a:pPr>
            <a:endParaRPr lang="zh-CN" altLang="en-US" sz="2800" b="1" dirty="0">
              <a:solidFill>
                <a:srgbClr val="FF0000"/>
              </a:solidFill>
              <a:latin typeface="Arial" panose="020B0604020202020204" pitchFamily="34" charset="0"/>
            </a:endParaRPr>
          </a:p>
          <a:p>
            <a:pPr>
              <a:buFont typeface="Arial" panose="020B0604020202020204" pitchFamily="34" charset="0"/>
              <a:buNone/>
            </a:pPr>
            <a:r>
              <a:rPr lang="en-US" altLang="zh-CN" sz="2800" b="1" dirty="0">
                <a:solidFill>
                  <a:srgbClr val="FF0000"/>
                </a:solidFill>
                <a:latin typeface="Arial" panose="020B0604020202020204" pitchFamily="34" charset="0"/>
              </a:rPr>
              <a:t>3</a:t>
            </a:r>
            <a:r>
              <a:rPr lang="zh-CN" altLang="en-US" sz="2800" b="1" dirty="0">
                <a:solidFill>
                  <a:srgbClr val="FF0000"/>
                </a:solidFill>
                <a:latin typeface="Arial" panose="020B0604020202020204" pitchFamily="34" charset="0"/>
              </a:rPr>
              <a:t>、这一改变带来什么影响？</a:t>
            </a:r>
            <a:endParaRPr lang="zh-CN" altLang="en-US" sz="2800" b="1" dirty="0">
              <a:solidFill>
                <a:srgbClr val="FF0000"/>
              </a:solidFill>
              <a:latin typeface="Arial" panose="020B0604020202020204" pitchFamily="34" charset="0"/>
            </a:endParaRPr>
          </a:p>
        </p:txBody>
      </p:sp>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2" name="文本框 1"/>
          <p:cNvSpPr txBox="1"/>
          <p:nvPr/>
        </p:nvSpPr>
        <p:spPr>
          <a:xfrm>
            <a:off x="842963" y="612775"/>
            <a:ext cx="6826250" cy="1382713"/>
          </a:xfrm>
          <a:prstGeom prst="rect">
            <a:avLst/>
          </a:prstGeom>
          <a:noFill/>
          <a:ln w="9525">
            <a:noFill/>
          </a:ln>
        </p:spPr>
        <p:txBody>
          <a:bodyPr>
            <a:spAutoFit/>
          </a:bodyPr>
          <a:p>
            <a:pPr>
              <a:buFont typeface="Arial" panose="020B0604020202020204" pitchFamily="34" charset="0"/>
              <a:buNone/>
            </a:pPr>
            <a:r>
              <a:rPr lang="en-US" altLang="zh-CN" sz="2800" b="1" dirty="0">
                <a:solidFill>
                  <a:srgbClr val="FF0000"/>
                </a:solidFill>
                <a:latin typeface="Arial" panose="020B0604020202020204" pitchFamily="34" charset="0"/>
              </a:rPr>
              <a:t>1</a:t>
            </a:r>
            <a:r>
              <a:rPr lang="zh-CN" altLang="en-US" sz="2800" b="1" dirty="0">
                <a:solidFill>
                  <a:srgbClr val="FF0000"/>
                </a:solidFill>
                <a:latin typeface="Arial" panose="020B0604020202020204" pitchFamily="34" charset="0"/>
              </a:rPr>
              <a:t>、原因：</a:t>
            </a:r>
            <a:r>
              <a:rPr lang="zh-CN" altLang="en-US" sz="2800" b="1" dirty="0">
                <a:solidFill>
                  <a:srgbClr val="0000FF"/>
                </a:solidFill>
                <a:latin typeface="Arial" panose="020B0604020202020204" pitchFamily="34" charset="0"/>
              </a:rPr>
              <a:t>广州、武汉沦陷后，日军因战线过长、兵力不足和国内资源紧张，遂改变策略。</a:t>
            </a:r>
            <a:endParaRPr lang="zh-CN" altLang="en-US" sz="2800" b="1" dirty="0">
              <a:solidFill>
                <a:srgbClr val="0000FF"/>
              </a:solidFill>
              <a:latin typeface="Arial" panose="020B0604020202020204" pitchFamily="34" charset="0"/>
            </a:endParaRPr>
          </a:p>
        </p:txBody>
      </p:sp>
      <p:sp>
        <p:nvSpPr>
          <p:cNvPr id="3" name="文本框 2"/>
          <p:cNvSpPr txBox="1"/>
          <p:nvPr/>
        </p:nvSpPr>
        <p:spPr>
          <a:xfrm>
            <a:off x="842963" y="1898650"/>
            <a:ext cx="7231062" cy="1384300"/>
          </a:xfrm>
          <a:prstGeom prst="rect">
            <a:avLst/>
          </a:prstGeom>
          <a:noFill/>
          <a:ln w="9525">
            <a:noFill/>
          </a:ln>
        </p:spPr>
        <p:txBody>
          <a:bodyPr>
            <a:spAutoFit/>
          </a:bodyPr>
          <a:p>
            <a:pPr>
              <a:buFont typeface="Arial" panose="020B0604020202020204" pitchFamily="34" charset="0"/>
              <a:buNone/>
            </a:pPr>
            <a:r>
              <a:rPr lang="en-US" altLang="zh-CN" sz="2800" b="1" dirty="0">
                <a:solidFill>
                  <a:srgbClr val="FF0000"/>
                </a:solidFill>
                <a:latin typeface="Arial" panose="020B0604020202020204" pitchFamily="34" charset="0"/>
              </a:rPr>
              <a:t>2</a:t>
            </a:r>
            <a:r>
              <a:rPr lang="zh-CN" altLang="en-US" sz="2800" b="1" dirty="0">
                <a:solidFill>
                  <a:srgbClr val="FF0000"/>
                </a:solidFill>
                <a:latin typeface="Arial" panose="020B0604020202020204" pitchFamily="34" charset="0"/>
              </a:rPr>
              <a:t>、表现：</a:t>
            </a:r>
            <a:r>
              <a:rPr lang="zh-CN" altLang="en-US" sz="2800" b="1" dirty="0">
                <a:solidFill>
                  <a:srgbClr val="0000FF"/>
                </a:solidFill>
                <a:latin typeface="Arial" panose="020B0604020202020204" pitchFamily="34" charset="0"/>
              </a:rPr>
              <a:t>对国民党政府进行政治诱降，辅之以军事打击；加紧进攻敌后抗日根据地；加强对占领区的军事统治和经济掠夺。</a:t>
            </a:r>
            <a:endParaRPr lang="zh-CN" altLang="en-US" sz="2800" b="1" dirty="0">
              <a:solidFill>
                <a:srgbClr val="0000FF"/>
              </a:solidFill>
              <a:latin typeface="Arial" panose="020B0604020202020204" pitchFamily="34" charset="0"/>
            </a:endParaRPr>
          </a:p>
        </p:txBody>
      </p:sp>
      <p:sp>
        <p:nvSpPr>
          <p:cNvPr id="4" name="文本框 3"/>
          <p:cNvSpPr txBox="1"/>
          <p:nvPr/>
        </p:nvSpPr>
        <p:spPr>
          <a:xfrm>
            <a:off x="841375" y="3400425"/>
            <a:ext cx="7780338" cy="3108325"/>
          </a:xfrm>
          <a:prstGeom prst="rect">
            <a:avLst/>
          </a:prstGeom>
          <a:noFill/>
          <a:ln w="9525">
            <a:noFill/>
          </a:ln>
        </p:spPr>
        <p:txBody>
          <a:bodyPr>
            <a:spAutoFit/>
          </a:bodyPr>
          <a:p>
            <a:pPr>
              <a:buFont typeface="Arial" panose="020B0604020202020204" pitchFamily="34" charset="0"/>
              <a:buNone/>
            </a:pPr>
            <a:r>
              <a:rPr lang="en-US" altLang="zh-CN" sz="2800" b="1" dirty="0">
                <a:solidFill>
                  <a:srgbClr val="FF0000"/>
                </a:solidFill>
                <a:latin typeface="Arial" panose="020B0604020202020204" pitchFamily="34" charset="0"/>
              </a:rPr>
              <a:t>3</a:t>
            </a:r>
            <a:r>
              <a:rPr lang="zh-CN" altLang="en-US" sz="2800" b="1" dirty="0">
                <a:solidFill>
                  <a:srgbClr val="FF0000"/>
                </a:solidFill>
                <a:latin typeface="Arial" panose="020B0604020202020204" pitchFamily="34" charset="0"/>
              </a:rPr>
              <a:t>、影响：</a:t>
            </a:r>
            <a:r>
              <a:rPr lang="zh-CN" altLang="en-US" sz="2800" b="1" dirty="0">
                <a:solidFill>
                  <a:srgbClr val="0000FF"/>
                </a:solidFill>
                <a:latin typeface="Arial" panose="020B0604020202020204" pitchFamily="34" charset="0"/>
              </a:rPr>
              <a:t>在日本侵略者的诱降下，国民政府内的亲日派头子汪精卫公开叛国投敌，于</a:t>
            </a:r>
            <a:r>
              <a:rPr lang="en-US" altLang="zh-CN" sz="2800" b="1" dirty="0">
                <a:solidFill>
                  <a:srgbClr val="0000FF"/>
                </a:solidFill>
                <a:latin typeface="Arial" panose="020B0604020202020204" pitchFamily="34" charset="0"/>
              </a:rPr>
              <a:t>1940</a:t>
            </a:r>
            <a:r>
              <a:rPr lang="zh-CN" altLang="en-US" sz="2800" b="1" dirty="0">
                <a:solidFill>
                  <a:srgbClr val="0000FF"/>
                </a:solidFill>
                <a:latin typeface="Arial" panose="020B0604020202020204" pitchFamily="34" charset="0"/>
              </a:rPr>
              <a:t>年</a:t>
            </a:r>
            <a:r>
              <a:rPr lang="en-US" altLang="zh-CN" sz="2800" b="1" dirty="0">
                <a:solidFill>
                  <a:srgbClr val="0000FF"/>
                </a:solidFill>
                <a:latin typeface="Arial" panose="020B0604020202020204" pitchFamily="34" charset="0"/>
              </a:rPr>
              <a:t>3</a:t>
            </a:r>
            <a:r>
              <a:rPr lang="zh-CN" altLang="en-US" sz="2800" b="1" dirty="0">
                <a:solidFill>
                  <a:srgbClr val="0000FF"/>
                </a:solidFill>
                <a:latin typeface="Arial" panose="020B0604020202020204" pitchFamily="34" charset="0"/>
              </a:rPr>
              <a:t>月在南京建立伪国民政府。国民党顽固派不断制造反共摩擦，</a:t>
            </a:r>
            <a:r>
              <a:rPr lang="en-US" altLang="zh-CN" sz="2800" b="1" dirty="0">
                <a:solidFill>
                  <a:srgbClr val="0000FF"/>
                </a:solidFill>
                <a:latin typeface="Arial" panose="020B0604020202020204" pitchFamily="34" charset="0"/>
              </a:rPr>
              <a:t>1941</a:t>
            </a:r>
            <a:r>
              <a:rPr lang="zh-CN" altLang="en-US" sz="2800" b="1" dirty="0">
                <a:solidFill>
                  <a:srgbClr val="0000FF"/>
                </a:solidFill>
                <a:latin typeface="Arial" panose="020B0604020202020204" pitchFamily="34" charset="0"/>
              </a:rPr>
              <a:t>年制造震惊中外的“皖南事变”。中国共产党进行针锋相对的斗争，坚持抗战，并在各敌后抗日根据地掀起大生产运动，自己动手，丰衣足食，打破日伪军的封锁。</a:t>
            </a:r>
            <a:endParaRPr lang="zh-CN" altLang="en-US" sz="2800" b="1" dirty="0">
              <a:solidFill>
                <a:srgbClr val="0000FF"/>
              </a:solidFill>
              <a:latin typeface="Arial" panose="020B0604020202020204"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3" name="文本框 2"/>
          <p:cNvSpPr txBox="1"/>
          <p:nvPr/>
        </p:nvSpPr>
        <p:spPr>
          <a:xfrm>
            <a:off x="289560" y="415925"/>
            <a:ext cx="8539480" cy="829945"/>
          </a:xfrm>
          <a:prstGeom prst="rect">
            <a:avLst/>
          </a:prstGeom>
          <a:noFill/>
          <a:ln w="9525">
            <a:noFill/>
          </a:ln>
        </p:spPr>
        <p:txBody>
          <a:bodyPr wrap="square">
            <a:spAutoFit/>
          </a:bodyPr>
          <a:p>
            <a:pPr>
              <a:buFont typeface="Arial" panose="020B0604020202020204" pitchFamily="34" charset="0"/>
              <a:buNone/>
            </a:pPr>
            <a:r>
              <a:rPr lang="en-US" altLang="zh-CN" sz="2400" b="1" dirty="0">
                <a:solidFill>
                  <a:srgbClr val="0000FF"/>
                </a:solidFill>
                <a:latin typeface="Arial" panose="020B0604020202020204" pitchFamily="34" charset="0"/>
              </a:rPr>
              <a:t>      </a:t>
            </a:r>
            <a:r>
              <a:rPr lang="zh-CN" altLang="en-US" sz="2400" b="1" dirty="0">
                <a:solidFill>
                  <a:srgbClr val="0000FF"/>
                </a:solidFill>
                <a:latin typeface="Arial" panose="020B0604020202020204" pitchFamily="34" charset="0"/>
              </a:rPr>
              <a:t>在在抗日民族统一战线的旗帜下，中国各民族、各政党、各政治派别求同存异，共同抗敌。你能举出具体事例来说明吗？</a:t>
            </a:r>
            <a:endParaRPr lang="zh-CN" altLang="en-US" sz="2400" b="1" dirty="0">
              <a:solidFill>
                <a:srgbClr val="0000FF"/>
              </a:solidFill>
              <a:latin typeface="Arial" panose="020B0604020202020204" pitchFamily="34" charset="0"/>
            </a:endParaRPr>
          </a:p>
        </p:txBody>
      </p:sp>
      <p:sp>
        <p:nvSpPr>
          <p:cNvPr id="4" name="文本框 3"/>
          <p:cNvSpPr txBox="1"/>
          <p:nvPr/>
        </p:nvSpPr>
        <p:spPr>
          <a:xfrm>
            <a:off x="289560" y="1480820"/>
            <a:ext cx="8115300" cy="2676525"/>
          </a:xfrm>
          <a:prstGeom prst="rect">
            <a:avLst/>
          </a:prstGeom>
          <a:noFill/>
          <a:ln w="9525">
            <a:noFill/>
          </a:ln>
        </p:spPr>
        <p:txBody>
          <a:bodyPr>
            <a:spAutoFit/>
          </a:bodyPr>
          <a:p>
            <a:pPr>
              <a:buFont typeface="Arial" panose="020B0604020202020204" pitchFamily="34" charset="0"/>
              <a:buNone/>
            </a:pPr>
            <a:r>
              <a:rPr lang="zh-CN" altLang="en-US" sz="2400" b="1" dirty="0">
                <a:solidFill>
                  <a:srgbClr val="FF0000"/>
                </a:solidFill>
                <a:latin typeface="Arial" panose="020B0604020202020204" pitchFamily="34" charset="0"/>
              </a:rPr>
              <a:t>在枣宜会战中，第三十三集团总司令张自忠上将壮烈殉国。在反“扫荡”作战中，八路军副参谋长左权将军血洒疆场。各地青年学生纷纷投笔从戎；广大妇女积极参加抗日宣传、救护和战地服务；随工厂内迁的工人不分昼夜，加班生产，支援前线；海外华侨和港澳同胞，积极捐款捐物，支援抗战，数万华侨青年回国参战；文艺界成立各种抗战协会，通过文艺作品宣传抗战，振奋士气。</a:t>
            </a:r>
            <a:endParaRPr lang="zh-CN" altLang="en-US" sz="2400" b="1" dirty="0">
              <a:solidFill>
                <a:srgbClr val="FF0000"/>
              </a:solidFill>
              <a:latin typeface="Arial" panose="020B0604020202020204" pitchFamily="34" charset="0"/>
            </a:endParaRPr>
          </a:p>
        </p:txBody>
      </p:sp>
      <p:sp>
        <p:nvSpPr>
          <p:cNvPr id="5" name="文本框 4"/>
          <p:cNvSpPr txBox="1"/>
          <p:nvPr/>
        </p:nvSpPr>
        <p:spPr>
          <a:xfrm>
            <a:off x="66040" y="4781868"/>
            <a:ext cx="8763000" cy="522287"/>
          </a:xfrm>
          <a:prstGeom prst="rect">
            <a:avLst/>
          </a:prstGeom>
          <a:noFill/>
          <a:ln w="9525">
            <a:noFill/>
          </a:ln>
        </p:spPr>
        <p:txBody>
          <a:bodyPr wrap="none">
            <a:spAutoFit/>
          </a:bodyPr>
          <a:p>
            <a:pPr>
              <a:buFont typeface="Arial" panose="020B0604020202020204" pitchFamily="34" charset="0"/>
              <a:buNone/>
            </a:pPr>
            <a:r>
              <a:rPr lang="zh-CN" altLang="en-US" sz="2800" b="1" dirty="0">
                <a:solidFill>
                  <a:srgbClr val="0000FF"/>
                </a:solidFill>
                <a:latin typeface="Arial" panose="020B0604020202020204" pitchFamily="34" charset="0"/>
              </a:rPr>
              <a:t>日本侵略者陷入了中华民族人民战争的汪洋大海之中。</a:t>
            </a:r>
            <a:endParaRPr lang="zh-CN" altLang="en-US" sz="2800" b="1" dirty="0">
              <a:solidFill>
                <a:srgbClr val="0000FF"/>
              </a:solidFill>
              <a:latin typeface="Arial" panose="020B0604020202020204"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15362" name="Text Box 2"/>
          <p:cNvSpPr txBox="1"/>
          <p:nvPr/>
        </p:nvSpPr>
        <p:spPr>
          <a:xfrm>
            <a:off x="212725" y="663575"/>
            <a:ext cx="2992438" cy="522288"/>
          </a:xfrm>
          <a:prstGeom prst="rect">
            <a:avLst/>
          </a:prstGeom>
          <a:noFill/>
          <a:ln w="9525">
            <a:noFill/>
          </a:ln>
        </p:spPr>
        <p:txBody>
          <a:bodyPr>
            <a:spAutoFit/>
          </a:bodyPr>
          <a:p>
            <a:pPr algn="ctr">
              <a:buFont typeface="Arial" panose="020B0604020202020204" pitchFamily="34" charset="0"/>
              <a:buNone/>
            </a:pPr>
            <a:r>
              <a:rPr lang="zh-CN" altLang="en-US" sz="2800" b="1" dirty="0">
                <a:solidFill>
                  <a:srgbClr val="0000FF"/>
                </a:solidFill>
                <a:effectLst>
                  <a:outerShdw blurRad="38100" dist="38100" dir="2700000">
                    <a:srgbClr val="C0C0C0"/>
                  </a:outerShdw>
                </a:effectLst>
                <a:latin typeface="Arial" panose="020B0604020202020204" pitchFamily="34" charset="0"/>
                <a:ea typeface="华文中宋" panose="02010600040101010101" pitchFamily="2" charset="-122"/>
              </a:rPr>
              <a:t>二、中共七大</a:t>
            </a:r>
            <a:endParaRPr lang="zh-CN" altLang="zh-CN" sz="2800" b="1" dirty="0">
              <a:solidFill>
                <a:srgbClr val="0000FF"/>
              </a:solidFill>
              <a:effectLst>
                <a:outerShdw blurRad="38100" dist="38100" dir="2700000">
                  <a:srgbClr val="C0C0C0"/>
                </a:outerShdw>
              </a:effectLst>
              <a:latin typeface="Arial" panose="020B0604020202020204" pitchFamily="34" charset="0"/>
              <a:ea typeface="华文中宋" panose="02010600040101010101" pitchFamily="2" charset="-122"/>
            </a:endParaRPr>
          </a:p>
        </p:txBody>
      </p:sp>
      <p:pic>
        <p:nvPicPr>
          <p:cNvPr id="15363" name="Picture 3"/>
          <p:cNvPicPr>
            <a:picLocks noChangeAspect="1"/>
          </p:cNvPicPr>
          <p:nvPr/>
        </p:nvPicPr>
        <p:blipFill>
          <a:blip r:embed="rId1"/>
          <a:srcRect l="1247"/>
          <a:stretch>
            <a:fillRect/>
          </a:stretch>
        </p:blipFill>
        <p:spPr>
          <a:xfrm>
            <a:off x="323850" y="1701800"/>
            <a:ext cx="4105275" cy="2905125"/>
          </a:xfrm>
          <a:prstGeom prst="rect">
            <a:avLst/>
          </a:prstGeom>
          <a:noFill/>
          <a:ln w="38100" cap="flat" cmpd="sng">
            <a:solidFill>
              <a:srgbClr val="FF0000"/>
            </a:solidFill>
            <a:prstDash val="solid"/>
            <a:miter/>
            <a:headEnd type="none" w="med" len="med"/>
            <a:tailEnd type="none" w="med" len="med"/>
          </a:ln>
        </p:spPr>
      </p:pic>
      <p:sp>
        <p:nvSpPr>
          <p:cNvPr id="15364" name="Text Box 4"/>
          <p:cNvSpPr txBox="1"/>
          <p:nvPr/>
        </p:nvSpPr>
        <p:spPr>
          <a:xfrm>
            <a:off x="0" y="4800600"/>
            <a:ext cx="4572000" cy="1190625"/>
          </a:xfrm>
          <a:prstGeom prst="rect">
            <a:avLst/>
          </a:prstGeom>
          <a:noFill/>
          <a:ln w="9525">
            <a:noFill/>
          </a:ln>
        </p:spPr>
        <p:txBody>
          <a:bodyPr>
            <a:spAutoFit/>
          </a:bodyPr>
          <a:p>
            <a:pPr>
              <a:buFont typeface="Arial" panose="020B0604020202020204" pitchFamily="34" charset="0"/>
              <a:buNone/>
            </a:pPr>
            <a:r>
              <a:rPr lang="zh-CN" altLang="en-US" sz="3600" b="1" dirty="0">
                <a:solidFill>
                  <a:srgbClr val="FF0000"/>
                </a:solidFill>
                <a:latin typeface="Arial" panose="020B0604020202020204" pitchFamily="34" charset="0"/>
                <a:ea typeface="楷体_GB2312" pitchFamily="49" charset="-122"/>
              </a:rPr>
              <a:t>中国共产党第七次全国代表大会会场</a:t>
            </a:r>
            <a:endParaRPr lang="zh-CN" altLang="en-US" sz="3600" b="1" dirty="0">
              <a:solidFill>
                <a:srgbClr val="FF0000"/>
              </a:solidFill>
              <a:latin typeface="Arial" panose="020B0604020202020204" pitchFamily="34" charset="0"/>
              <a:ea typeface="楷体_GB2312" pitchFamily="49" charset="-122"/>
            </a:endParaRPr>
          </a:p>
        </p:txBody>
      </p:sp>
      <p:sp>
        <p:nvSpPr>
          <p:cNvPr id="15365" name="Rectangle 5"/>
          <p:cNvSpPr/>
          <p:nvPr/>
        </p:nvSpPr>
        <p:spPr>
          <a:xfrm>
            <a:off x="4716463" y="4727575"/>
            <a:ext cx="4427537" cy="1552575"/>
          </a:xfrm>
          <a:prstGeom prst="rect">
            <a:avLst/>
          </a:prstGeom>
          <a:noFill/>
          <a:ln w="9525">
            <a:noFill/>
          </a:ln>
        </p:spPr>
        <p:txBody>
          <a:bodyPr>
            <a:spAutoFit/>
          </a:bodyPr>
          <a:p>
            <a:pPr>
              <a:buFont typeface="Arial" panose="020B0604020202020204" pitchFamily="34" charset="0"/>
              <a:buNone/>
            </a:pPr>
            <a:r>
              <a:rPr lang="zh-CN" altLang="en-US" sz="3200" b="1" dirty="0">
                <a:solidFill>
                  <a:srgbClr val="FF0000"/>
                </a:solidFill>
                <a:latin typeface="Arial" panose="020B0604020202020204" pitchFamily="34" charset="0"/>
              </a:rPr>
              <a:t>毛泽东在第七次全国代表大会上作</a:t>
            </a:r>
            <a:r>
              <a:rPr lang="zh-CN" altLang="zh-CN" sz="3200" b="1" dirty="0">
                <a:solidFill>
                  <a:srgbClr val="FF0000"/>
                </a:solidFill>
                <a:latin typeface="Arial" panose="020B0604020202020204" pitchFamily="34" charset="0"/>
              </a:rPr>
              <a:t>《</a:t>
            </a:r>
            <a:r>
              <a:rPr lang="zh-CN" altLang="en-US" sz="3200" b="1" dirty="0">
                <a:solidFill>
                  <a:srgbClr val="FF0000"/>
                </a:solidFill>
                <a:latin typeface="Arial" panose="020B0604020202020204" pitchFamily="34" charset="0"/>
              </a:rPr>
              <a:t>论联合政府</a:t>
            </a:r>
            <a:r>
              <a:rPr lang="zh-CN" altLang="zh-CN" sz="3200" b="1" dirty="0">
                <a:solidFill>
                  <a:srgbClr val="FF0000"/>
                </a:solidFill>
                <a:latin typeface="Arial" panose="020B0604020202020204" pitchFamily="34" charset="0"/>
              </a:rPr>
              <a:t>》</a:t>
            </a:r>
            <a:r>
              <a:rPr lang="zh-CN" altLang="en-US" sz="3200" b="1" dirty="0">
                <a:solidFill>
                  <a:srgbClr val="FF0000"/>
                </a:solidFill>
                <a:latin typeface="Arial" panose="020B0604020202020204" pitchFamily="34" charset="0"/>
              </a:rPr>
              <a:t>的政治报告</a:t>
            </a:r>
            <a:endParaRPr lang="zh-CN" altLang="en-US" sz="3200" b="1" dirty="0">
              <a:solidFill>
                <a:srgbClr val="FF0000"/>
              </a:solidFill>
              <a:latin typeface="Arial" panose="020B0604020202020204" pitchFamily="34" charset="0"/>
            </a:endParaRPr>
          </a:p>
        </p:txBody>
      </p:sp>
      <p:pic>
        <p:nvPicPr>
          <p:cNvPr id="31750" name="Picture 6"/>
          <p:cNvPicPr>
            <a:picLocks noChangeAspect="1"/>
          </p:cNvPicPr>
          <p:nvPr/>
        </p:nvPicPr>
        <p:blipFill>
          <a:blip r:embed="rId2"/>
          <a:stretch>
            <a:fillRect/>
          </a:stretch>
        </p:blipFill>
        <p:spPr>
          <a:xfrm>
            <a:off x="5435600" y="1343025"/>
            <a:ext cx="2720975" cy="3327400"/>
          </a:xfrm>
          <a:prstGeom prst="rect">
            <a:avLst/>
          </a:prstGeom>
          <a:noFill/>
          <a:ln w="38100" cap="flat" cmpd="sng">
            <a:solidFill>
              <a:srgbClr val="000080"/>
            </a:solidFill>
            <a:prstDash val="solid"/>
            <a:miter/>
            <a:headEnd type="none" w="med" len="med"/>
            <a:tailEnd type="none" w="med" len="me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1750"/>
                                        </p:tgtEl>
                                        <p:attrNameLst>
                                          <p:attrName>style.visibility</p:attrName>
                                        </p:attrNameLst>
                                      </p:cBhvr>
                                      <p:to>
                                        <p:strVal val="visible"/>
                                      </p:to>
                                    </p:set>
                                    <p:animEffect transition="in" filter="blinds(horizontal)">
                                      <p:cBhvr>
                                        <p:cTn id="7" dur="500"/>
                                        <p:tgtEl>
                                          <p:spTgt spid="31750"/>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15365"/>
                                        </p:tgtEl>
                                        <p:attrNameLst>
                                          <p:attrName>style.visibility</p:attrName>
                                        </p:attrNameLst>
                                      </p:cBhvr>
                                      <p:to>
                                        <p:strVal val="visible"/>
                                      </p:to>
                                    </p:set>
                                    <p:animEffect transition="in" filter="blinds(horizontal)">
                                      <p:cBhvr>
                                        <p:cTn id="10" dur="500"/>
                                        <p:tgtEl>
                                          <p:spTgt spid="153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5" grpId="0" bldLvl="0"/>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grpSp>
        <p:nvGrpSpPr>
          <p:cNvPr id="16386" name="Group 3"/>
          <p:cNvGrpSpPr/>
          <p:nvPr/>
        </p:nvGrpSpPr>
        <p:grpSpPr>
          <a:xfrm>
            <a:off x="217488" y="869950"/>
            <a:ext cx="3417887" cy="4989513"/>
            <a:chOff x="-67" y="-535"/>
            <a:chExt cx="2153" cy="3207"/>
          </a:xfrm>
        </p:grpSpPr>
        <p:sp>
          <p:nvSpPr>
            <p:cNvPr id="16387" name="Text Box 4"/>
            <p:cNvSpPr txBox="1"/>
            <p:nvPr/>
          </p:nvSpPr>
          <p:spPr>
            <a:xfrm>
              <a:off x="227" y="-535"/>
              <a:ext cx="1134" cy="451"/>
            </a:xfrm>
            <a:prstGeom prst="rect">
              <a:avLst/>
            </a:prstGeom>
            <a:noFill/>
            <a:ln w="9525">
              <a:noFill/>
            </a:ln>
          </p:spPr>
          <p:txBody>
            <a:bodyPr>
              <a:spAutoFit/>
            </a:bodyPr>
            <a:p>
              <a:pPr algn="ctr">
                <a:spcBef>
                  <a:spcPct val="50000"/>
                </a:spcBef>
                <a:buFont typeface="Arial" panose="020B0604020202020204" pitchFamily="34" charset="0"/>
                <a:buNone/>
              </a:pPr>
              <a:r>
                <a:rPr lang="zh-CN" altLang="en-US" sz="4000" b="1" dirty="0">
                  <a:latin typeface="Times New Roman" panose="02020603050405020304" pitchFamily="18" charset="0"/>
                  <a:ea typeface="楷体_GB2312" pitchFamily="49" charset="-122"/>
                </a:rPr>
                <a:t>时间：</a:t>
              </a:r>
              <a:endParaRPr lang="zh-CN" altLang="en-US" sz="4000" b="1" dirty="0">
                <a:latin typeface="Times New Roman" panose="02020603050405020304" pitchFamily="18" charset="0"/>
                <a:ea typeface="楷体_GB2312" pitchFamily="49" charset="-122"/>
              </a:endParaRPr>
            </a:p>
          </p:txBody>
        </p:sp>
        <p:sp>
          <p:nvSpPr>
            <p:cNvPr id="16388" name="Text Box 5"/>
            <p:cNvSpPr txBox="1"/>
            <p:nvPr/>
          </p:nvSpPr>
          <p:spPr>
            <a:xfrm>
              <a:off x="204" y="-84"/>
              <a:ext cx="1179" cy="451"/>
            </a:xfrm>
            <a:prstGeom prst="rect">
              <a:avLst/>
            </a:prstGeom>
            <a:noFill/>
            <a:ln w="9525">
              <a:noFill/>
            </a:ln>
          </p:spPr>
          <p:txBody>
            <a:bodyPr>
              <a:spAutoFit/>
            </a:bodyPr>
            <a:p>
              <a:pPr algn="ctr">
                <a:spcBef>
                  <a:spcPct val="50000"/>
                </a:spcBef>
                <a:buFont typeface="Arial" panose="020B0604020202020204" pitchFamily="34" charset="0"/>
                <a:buNone/>
              </a:pPr>
              <a:r>
                <a:rPr lang="zh-CN" altLang="en-US" sz="4000" b="1" dirty="0">
                  <a:latin typeface="Times New Roman" panose="02020603050405020304" pitchFamily="18" charset="0"/>
                  <a:ea typeface="楷体_GB2312" pitchFamily="49" charset="-122"/>
                </a:rPr>
                <a:t>地点：</a:t>
              </a:r>
              <a:endParaRPr lang="zh-CN" altLang="en-US" sz="4000" b="1" dirty="0">
                <a:latin typeface="Times New Roman" panose="02020603050405020304" pitchFamily="18" charset="0"/>
                <a:ea typeface="楷体_GB2312" pitchFamily="49" charset="-122"/>
              </a:endParaRPr>
            </a:p>
          </p:txBody>
        </p:sp>
        <p:sp>
          <p:nvSpPr>
            <p:cNvPr id="16389" name="Text Box 6"/>
            <p:cNvSpPr txBox="1"/>
            <p:nvPr/>
          </p:nvSpPr>
          <p:spPr>
            <a:xfrm>
              <a:off x="0" y="1084"/>
              <a:ext cx="2086" cy="454"/>
            </a:xfrm>
            <a:prstGeom prst="rect">
              <a:avLst/>
            </a:prstGeom>
            <a:noFill/>
            <a:ln w="9525">
              <a:noFill/>
            </a:ln>
          </p:spPr>
          <p:txBody>
            <a:bodyPr>
              <a:spAutoFit/>
            </a:bodyPr>
            <a:p>
              <a:pPr algn="ctr">
                <a:spcBef>
                  <a:spcPct val="50000"/>
                </a:spcBef>
                <a:buFont typeface="Arial" panose="020B0604020202020204" pitchFamily="34" charset="0"/>
                <a:buNone/>
              </a:pPr>
              <a:r>
                <a:rPr lang="zh-CN" altLang="en-US" sz="4000" b="1" dirty="0">
                  <a:latin typeface="Times New Roman" panose="02020603050405020304" pitchFamily="18" charset="0"/>
                  <a:ea typeface="楷体_GB2312" pitchFamily="49" charset="-122"/>
                </a:rPr>
                <a:t>选举领导机关：</a:t>
              </a:r>
              <a:endParaRPr lang="zh-CN" altLang="en-US" sz="4000" b="1" dirty="0">
                <a:latin typeface="Times New Roman" panose="02020603050405020304" pitchFamily="18" charset="0"/>
                <a:ea typeface="楷体_GB2312" pitchFamily="49" charset="-122"/>
              </a:endParaRPr>
            </a:p>
          </p:txBody>
        </p:sp>
        <p:sp>
          <p:nvSpPr>
            <p:cNvPr id="16390" name="Text Box 7"/>
            <p:cNvSpPr txBox="1"/>
            <p:nvPr/>
          </p:nvSpPr>
          <p:spPr>
            <a:xfrm>
              <a:off x="-67" y="463"/>
              <a:ext cx="2086" cy="451"/>
            </a:xfrm>
            <a:prstGeom prst="rect">
              <a:avLst/>
            </a:prstGeom>
            <a:noFill/>
            <a:ln w="9525">
              <a:noFill/>
            </a:ln>
          </p:spPr>
          <p:txBody>
            <a:bodyPr>
              <a:spAutoFit/>
            </a:bodyPr>
            <a:p>
              <a:pPr algn="ctr">
                <a:spcBef>
                  <a:spcPct val="50000"/>
                </a:spcBef>
                <a:buFont typeface="Arial" panose="020B0604020202020204" pitchFamily="34" charset="0"/>
                <a:buNone/>
              </a:pPr>
              <a:r>
                <a:rPr lang="zh-CN" altLang="en-US" sz="4000" b="1" dirty="0">
                  <a:latin typeface="Times New Roman" panose="02020603050405020304" pitchFamily="18" charset="0"/>
                  <a:ea typeface="楷体_GB2312" pitchFamily="49" charset="-122"/>
                </a:rPr>
                <a:t>政治路线：</a:t>
              </a:r>
              <a:endParaRPr lang="zh-CN" altLang="en-US" sz="4000" b="1" dirty="0">
                <a:latin typeface="Times New Roman" panose="02020603050405020304" pitchFamily="18" charset="0"/>
                <a:ea typeface="楷体_GB2312" pitchFamily="49" charset="-122"/>
              </a:endParaRPr>
            </a:p>
          </p:txBody>
        </p:sp>
        <p:sp>
          <p:nvSpPr>
            <p:cNvPr id="16391" name="Text Box 8"/>
            <p:cNvSpPr txBox="1"/>
            <p:nvPr/>
          </p:nvSpPr>
          <p:spPr>
            <a:xfrm>
              <a:off x="91" y="2221"/>
              <a:ext cx="1361" cy="451"/>
            </a:xfrm>
            <a:prstGeom prst="rect">
              <a:avLst/>
            </a:prstGeom>
            <a:noFill/>
            <a:ln w="9525">
              <a:noFill/>
            </a:ln>
          </p:spPr>
          <p:txBody>
            <a:bodyPr>
              <a:spAutoFit/>
            </a:bodyPr>
            <a:p>
              <a:pPr algn="ctr">
                <a:spcBef>
                  <a:spcPct val="50000"/>
                </a:spcBef>
                <a:buFont typeface="Arial" panose="020B0604020202020204" pitchFamily="34" charset="0"/>
                <a:buNone/>
              </a:pPr>
              <a:r>
                <a:rPr lang="zh-CN" altLang="en-US" sz="4000" b="1" dirty="0">
                  <a:latin typeface="Times New Roman" panose="02020603050405020304" pitchFamily="18" charset="0"/>
                  <a:ea typeface="楷体_GB2312" pitchFamily="49" charset="-122"/>
                </a:rPr>
                <a:t>意义：</a:t>
              </a:r>
              <a:endParaRPr lang="zh-CN" altLang="en-US" sz="4000" b="1" dirty="0">
                <a:latin typeface="Times New Roman" panose="02020603050405020304" pitchFamily="18" charset="0"/>
                <a:ea typeface="楷体_GB2312" pitchFamily="49" charset="-122"/>
              </a:endParaRPr>
            </a:p>
          </p:txBody>
        </p:sp>
      </p:grpSp>
      <p:sp>
        <p:nvSpPr>
          <p:cNvPr id="32777" name="Text Box 9"/>
          <p:cNvSpPr txBox="1"/>
          <p:nvPr/>
        </p:nvSpPr>
        <p:spPr>
          <a:xfrm>
            <a:off x="3994150" y="784225"/>
            <a:ext cx="2952750" cy="701675"/>
          </a:xfrm>
          <a:prstGeom prst="rect">
            <a:avLst/>
          </a:prstGeom>
          <a:noFill/>
          <a:ln w="9525">
            <a:noFill/>
          </a:ln>
        </p:spPr>
        <p:txBody>
          <a:bodyPr>
            <a:spAutoFit/>
          </a:bodyPr>
          <a:p>
            <a:pPr algn="ctr">
              <a:spcBef>
                <a:spcPct val="50000"/>
              </a:spcBef>
              <a:buFont typeface="Arial" panose="020B0604020202020204" pitchFamily="34" charset="0"/>
              <a:buNone/>
            </a:pPr>
            <a:r>
              <a:rPr lang="zh-CN" altLang="zh-CN" sz="4000" b="1" dirty="0">
                <a:solidFill>
                  <a:srgbClr val="0000FF"/>
                </a:solidFill>
                <a:latin typeface="楷体_GB2312" pitchFamily="49" charset="-122"/>
                <a:ea typeface="楷体_GB2312" pitchFamily="49" charset="-122"/>
              </a:rPr>
              <a:t>1945</a:t>
            </a:r>
            <a:r>
              <a:rPr lang="zh-CN" altLang="en-US" sz="4000" b="1" dirty="0">
                <a:solidFill>
                  <a:srgbClr val="0000FF"/>
                </a:solidFill>
                <a:latin typeface="楷体_GB2312" pitchFamily="49" charset="-122"/>
                <a:ea typeface="楷体_GB2312" pitchFamily="49" charset="-122"/>
              </a:rPr>
              <a:t>年</a:t>
            </a:r>
            <a:r>
              <a:rPr lang="zh-CN" altLang="zh-CN" sz="4000" b="1" dirty="0">
                <a:solidFill>
                  <a:srgbClr val="0000FF"/>
                </a:solidFill>
                <a:latin typeface="楷体_GB2312" pitchFamily="49" charset="-122"/>
                <a:ea typeface="楷体_GB2312" pitchFamily="49" charset="-122"/>
              </a:rPr>
              <a:t>4</a:t>
            </a:r>
            <a:r>
              <a:rPr lang="zh-CN" altLang="en-US" sz="4000" b="1" dirty="0">
                <a:solidFill>
                  <a:srgbClr val="0000FF"/>
                </a:solidFill>
                <a:latin typeface="楷体_GB2312" pitchFamily="49" charset="-122"/>
                <a:ea typeface="楷体_GB2312" pitchFamily="49" charset="-122"/>
              </a:rPr>
              <a:t>月</a:t>
            </a:r>
            <a:endParaRPr lang="zh-CN" altLang="en-US" sz="4000" b="1" dirty="0">
              <a:solidFill>
                <a:srgbClr val="0000FF"/>
              </a:solidFill>
              <a:latin typeface="楷体_GB2312" pitchFamily="49" charset="-122"/>
              <a:ea typeface="楷体_GB2312" pitchFamily="49" charset="-122"/>
            </a:endParaRPr>
          </a:p>
        </p:txBody>
      </p:sp>
      <p:sp>
        <p:nvSpPr>
          <p:cNvPr id="32778" name="Text Box 10"/>
          <p:cNvSpPr txBox="1"/>
          <p:nvPr/>
        </p:nvSpPr>
        <p:spPr>
          <a:xfrm>
            <a:off x="3635375" y="1420813"/>
            <a:ext cx="3673475" cy="701675"/>
          </a:xfrm>
          <a:prstGeom prst="rect">
            <a:avLst/>
          </a:prstGeom>
          <a:noFill/>
          <a:ln w="9525">
            <a:noFill/>
          </a:ln>
        </p:spPr>
        <p:txBody>
          <a:bodyPr>
            <a:spAutoFit/>
          </a:bodyPr>
          <a:p>
            <a:pPr algn="ctr">
              <a:spcBef>
                <a:spcPct val="50000"/>
              </a:spcBef>
              <a:buFont typeface="Arial" panose="020B0604020202020204" pitchFamily="34" charset="0"/>
              <a:buNone/>
            </a:pPr>
            <a:r>
              <a:rPr lang="zh-CN" altLang="en-US" sz="4000" b="1" dirty="0">
                <a:solidFill>
                  <a:srgbClr val="0000FF"/>
                </a:solidFill>
                <a:latin typeface="Times New Roman" panose="02020603050405020304" pitchFamily="18" charset="0"/>
                <a:ea typeface="楷体_GB2312" pitchFamily="49" charset="-122"/>
              </a:rPr>
              <a:t>延安</a:t>
            </a:r>
            <a:endParaRPr lang="zh-CN" altLang="en-US" sz="4000" b="1" dirty="0">
              <a:solidFill>
                <a:srgbClr val="0000FF"/>
              </a:solidFill>
              <a:latin typeface="Times New Roman" panose="02020603050405020304" pitchFamily="18" charset="0"/>
              <a:ea typeface="楷体_GB2312" pitchFamily="49" charset="-122"/>
            </a:endParaRPr>
          </a:p>
        </p:txBody>
      </p:sp>
      <p:sp>
        <p:nvSpPr>
          <p:cNvPr id="32779" name="Text Box 11"/>
          <p:cNvSpPr txBox="1"/>
          <p:nvPr/>
        </p:nvSpPr>
        <p:spPr>
          <a:xfrm>
            <a:off x="3783013" y="3511550"/>
            <a:ext cx="5688012" cy="582613"/>
          </a:xfrm>
          <a:prstGeom prst="rect">
            <a:avLst/>
          </a:prstGeom>
          <a:noFill/>
          <a:ln w="9525">
            <a:noFill/>
          </a:ln>
        </p:spPr>
        <p:txBody>
          <a:bodyPr>
            <a:spAutoFit/>
          </a:bodyPr>
          <a:p>
            <a:pPr>
              <a:spcBef>
                <a:spcPct val="50000"/>
              </a:spcBef>
              <a:buFont typeface="Arial" panose="020B0604020202020204" pitchFamily="34" charset="0"/>
              <a:buNone/>
            </a:pPr>
            <a:r>
              <a:rPr lang="zh-CN" altLang="en-US" sz="3200" b="1" dirty="0">
                <a:solidFill>
                  <a:srgbClr val="0000FF"/>
                </a:solidFill>
                <a:latin typeface="Times New Roman" panose="02020603050405020304" pitchFamily="18" charset="0"/>
                <a:ea typeface="楷体_GB2312" pitchFamily="49" charset="-122"/>
              </a:rPr>
              <a:t>毛泽东当选中共中央主席</a:t>
            </a:r>
            <a:endParaRPr lang="zh-CN" altLang="en-US" sz="3200" b="1" dirty="0">
              <a:solidFill>
                <a:srgbClr val="0000FF"/>
              </a:solidFill>
              <a:latin typeface="Times New Roman" panose="02020603050405020304" pitchFamily="18" charset="0"/>
              <a:ea typeface="楷体_GB2312" pitchFamily="49" charset="-122"/>
            </a:endParaRPr>
          </a:p>
        </p:txBody>
      </p:sp>
      <p:sp>
        <p:nvSpPr>
          <p:cNvPr id="32780" name="Text Box 12"/>
          <p:cNvSpPr txBox="1"/>
          <p:nvPr/>
        </p:nvSpPr>
        <p:spPr>
          <a:xfrm>
            <a:off x="3240088" y="2273300"/>
            <a:ext cx="5903912" cy="1187450"/>
          </a:xfrm>
          <a:prstGeom prst="rect">
            <a:avLst/>
          </a:prstGeom>
          <a:noFill/>
          <a:ln w="9525">
            <a:noFill/>
          </a:ln>
        </p:spPr>
        <p:txBody>
          <a:bodyPr>
            <a:spAutoFit/>
          </a:bodyPr>
          <a:p>
            <a:pPr>
              <a:spcBef>
                <a:spcPct val="50000"/>
              </a:spcBef>
              <a:buFont typeface="Arial" panose="020B0604020202020204" pitchFamily="34" charset="0"/>
              <a:buNone/>
            </a:pPr>
            <a:r>
              <a:rPr lang="zh-CN" altLang="en-US" sz="2400" b="1" dirty="0">
                <a:solidFill>
                  <a:srgbClr val="0000FF"/>
                </a:solidFill>
                <a:latin typeface="Times New Roman" panose="02020603050405020304" pitchFamily="18" charset="0"/>
                <a:ea typeface="楷体_GB2312" pitchFamily="49" charset="-122"/>
              </a:rPr>
              <a:t>放手发动群众，壮大人民力量，在中国共产党的领导下，打败日本侵略者，解放全国人民，建立一个新民主主义的中国。</a:t>
            </a:r>
            <a:endParaRPr lang="zh-CN" altLang="en-US" sz="2400" b="1" dirty="0">
              <a:solidFill>
                <a:srgbClr val="0000FF"/>
              </a:solidFill>
              <a:latin typeface="Times New Roman" panose="02020603050405020304" pitchFamily="18" charset="0"/>
              <a:ea typeface="楷体_GB2312" pitchFamily="49" charset="-122"/>
            </a:endParaRPr>
          </a:p>
        </p:txBody>
      </p:sp>
      <p:sp>
        <p:nvSpPr>
          <p:cNvPr id="32781" name="Text Box 13"/>
          <p:cNvSpPr txBox="1"/>
          <p:nvPr/>
        </p:nvSpPr>
        <p:spPr>
          <a:xfrm>
            <a:off x="2268538" y="5157788"/>
            <a:ext cx="6875462" cy="1384300"/>
          </a:xfrm>
          <a:prstGeom prst="rect">
            <a:avLst/>
          </a:prstGeom>
          <a:noFill/>
          <a:ln w="9525">
            <a:noFill/>
          </a:ln>
        </p:spPr>
        <p:txBody>
          <a:bodyPr>
            <a:spAutoFit/>
          </a:bodyPr>
          <a:p>
            <a:pPr>
              <a:spcBef>
                <a:spcPct val="50000"/>
              </a:spcBef>
              <a:buFont typeface="Arial" panose="020B0604020202020204" pitchFamily="34" charset="0"/>
              <a:buNone/>
            </a:pPr>
            <a:r>
              <a:rPr lang="zh-CN" altLang="en-US" sz="2800" b="1" dirty="0">
                <a:solidFill>
                  <a:srgbClr val="FF0000"/>
                </a:solidFill>
                <a:latin typeface="Times New Roman" panose="02020603050405020304" pitchFamily="18" charset="0"/>
                <a:ea typeface="楷体_GB2312" pitchFamily="49" charset="-122"/>
              </a:rPr>
              <a:t>为争取抗日战争的最后胜利准备了条件，并为中国共产党和中国人民指明了战后奋斗的方向。</a:t>
            </a:r>
            <a:endParaRPr lang="zh-CN" altLang="en-US" sz="2800" b="1" dirty="0">
              <a:solidFill>
                <a:srgbClr val="FF0000"/>
              </a:solidFill>
              <a:latin typeface="Times New Roman" panose="02020603050405020304" pitchFamily="18" charset="0"/>
              <a:ea typeface="楷体_GB2312" pitchFamily="49" charset="-122"/>
            </a:endParaRPr>
          </a:p>
        </p:txBody>
      </p:sp>
      <p:sp>
        <p:nvSpPr>
          <p:cNvPr id="16397" name="文本框 2"/>
          <p:cNvSpPr txBox="1"/>
          <p:nvPr/>
        </p:nvSpPr>
        <p:spPr>
          <a:xfrm>
            <a:off x="352425" y="4248150"/>
            <a:ext cx="3041650" cy="584200"/>
          </a:xfrm>
          <a:prstGeom prst="rect">
            <a:avLst/>
          </a:prstGeom>
          <a:noFill/>
          <a:ln w="9525">
            <a:noFill/>
          </a:ln>
        </p:spPr>
        <p:txBody>
          <a:bodyPr wrap="none">
            <a:spAutoFit/>
          </a:bodyPr>
          <a:p>
            <a:pPr>
              <a:buFont typeface="Arial" panose="020B0604020202020204" pitchFamily="34" charset="0"/>
              <a:buNone/>
            </a:pPr>
            <a:r>
              <a:rPr lang="zh-CN" altLang="en-US" sz="3200" b="1" dirty="0">
                <a:latin typeface="Arial" panose="020B0604020202020204" pitchFamily="34" charset="0"/>
              </a:rPr>
              <a:t>通过党章规定：</a:t>
            </a:r>
            <a:endParaRPr lang="zh-CN" altLang="en-US" sz="3200" b="1" dirty="0">
              <a:latin typeface="Arial" panose="020B0604020202020204" pitchFamily="34" charset="0"/>
            </a:endParaRPr>
          </a:p>
        </p:txBody>
      </p:sp>
      <p:sp>
        <p:nvSpPr>
          <p:cNvPr id="5" name="文本框 4"/>
          <p:cNvSpPr txBox="1"/>
          <p:nvPr/>
        </p:nvSpPr>
        <p:spPr>
          <a:xfrm>
            <a:off x="3856038" y="4187825"/>
            <a:ext cx="4284662" cy="828675"/>
          </a:xfrm>
          <a:prstGeom prst="rect">
            <a:avLst/>
          </a:prstGeom>
          <a:noFill/>
          <a:ln w="9525">
            <a:noFill/>
          </a:ln>
        </p:spPr>
        <p:txBody>
          <a:bodyPr>
            <a:spAutoFit/>
          </a:bodyPr>
          <a:p>
            <a:pPr>
              <a:buFont typeface="Arial" panose="020B0604020202020204" pitchFamily="34" charset="0"/>
              <a:buNone/>
            </a:pPr>
            <a:r>
              <a:rPr lang="zh-CN" altLang="en-US" sz="2400" b="1" dirty="0">
                <a:solidFill>
                  <a:srgbClr val="0000FF"/>
                </a:solidFill>
                <a:latin typeface="Arial" panose="020B0604020202020204" pitchFamily="34" charset="0"/>
              </a:rPr>
              <a:t>把毛泽东思想写进党章，并确立为党的指导思想</a:t>
            </a:r>
            <a:endParaRPr lang="zh-CN" altLang="en-US" sz="2400" b="1" dirty="0">
              <a:solidFill>
                <a:srgbClr val="0000FF"/>
              </a:solidFill>
              <a:latin typeface="Arial" panose="020B0604020202020204"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2777"/>
                                        </p:tgtEl>
                                        <p:attrNameLst>
                                          <p:attrName>style.visibility</p:attrName>
                                        </p:attrNameLst>
                                      </p:cBhvr>
                                      <p:to>
                                        <p:strVal val="visible"/>
                                      </p:to>
                                    </p:set>
                                    <p:animEffect transition="in" filter="blinds(horizontal)">
                                      <p:cBhvr>
                                        <p:cTn id="7" dur="500"/>
                                        <p:tgtEl>
                                          <p:spTgt spid="32777"/>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2778"/>
                                        </p:tgtEl>
                                        <p:attrNameLst>
                                          <p:attrName>style.visibility</p:attrName>
                                        </p:attrNameLst>
                                      </p:cBhvr>
                                      <p:to>
                                        <p:strVal val="visible"/>
                                      </p:to>
                                    </p:set>
                                    <p:animEffect transition="in" filter="blinds(horizontal)">
                                      <p:cBhvr>
                                        <p:cTn id="12" dur="500"/>
                                        <p:tgtEl>
                                          <p:spTgt spid="32778"/>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2780"/>
                                        </p:tgtEl>
                                        <p:attrNameLst>
                                          <p:attrName>style.visibility</p:attrName>
                                        </p:attrNameLst>
                                      </p:cBhvr>
                                      <p:to>
                                        <p:strVal val="visible"/>
                                      </p:to>
                                    </p:set>
                                    <p:anim calcmode="lin" valueType="num">
                                      <p:cBhvr additive="base">
                                        <p:cTn id="17" dur="500" fill="hold"/>
                                        <p:tgtEl>
                                          <p:spTgt spid="32780"/>
                                        </p:tgtEl>
                                        <p:attrNameLst>
                                          <p:attrName>ppt_x</p:attrName>
                                        </p:attrNameLst>
                                      </p:cBhvr>
                                      <p:tavLst>
                                        <p:tav tm="0">
                                          <p:val>
                                            <p:strVal val="#ppt_x"/>
                                          </p:val>
                                        </p:tav>
                                        <p:tav tm="100000">
                                          <p:val>
                                            <p:strVal val="#ppt_x"/>
                                          </p:val>
                                        </p:tav>
                                      </p:tavLst>
                                    </p:anim>
                                    <p:anim calcmode="lin" valueType="num">
                                      <p:cBhvr additive="base">
                                        <p:cTn id="18" dur="500" fill="hold"/>
                                        <p:tgtEl>
                                          <p:spTgt spid="32780"/>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32779"/>
                                        </p:tgtEl>
                                        <p:attrNameLst>
                                          <p:attrName>style.visibility</p:attrName>
                                        </p:attrNameLst>
                                      </p:cBhvr>
                                      <p:to>
                                        <p:strVal val="visible"/>
                                      </p:to>
                                    </p:set>
                                    <p:anim calcmode="lin" valueType="num">
                                      <p:cBhvr additive="base">
                                        <p:cTn id="23" dur="500" fill="hold"/>
                                        <p:tgtEl>
                                          <p:spTgt spid="32779"/>
                                        </p:tgtEl>
                                        <p:attrNameLst>
                                          <p:attrName>ppt_x</p:attrName>
                                        </p:attrNameLst>
                                      </p:cBhvr>
                                      <p:tavLst>
                                        <p:tav tm="0">
                                          <p:val>
                                            <p:strVal val="#ppt_x"/>
                                          </p:val>
                                        </p:tav>
                                        <p:tav tm="100000">
                                          <p:val>
                                            <p:strVal val="#ppt_x"/>
                                          </p:val>
                                        </p:tav>
                                      </p:tavLst>
                                    </p:anim>
                                    <p:anim calcmode="lin" valueType="num">
                                      <p:cBhvr additive="base">
                                        <p:cTn id="24" dur="500" fill="hold"/>
                                        <p:tgtEl>
                                          <p:spTgt spid="32779"/>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additive="base">
                                        <p:cTn id="29" dur="500" fill="hold"/>
                                        <p:tgtEl>
                                          <p:spTgt spid="5"/>
                                        </p:tgtEl>
                                        <p:attrNameLst>
                                          <p:attrName>ppt_x</p:attrName>
                                        </p:attrNameLst>
                                      </p:cBhvr>
                                      <p:tavLst>
                                        <p:tav tm="0">
                                          <p:val>
                                            <p:strVal val="#ppt_x"/>
                                          </p:val>
                                        </p:tav>
                                        <p:tav tm="100000">
                                          <p:val>
                                            <p:strVal val="#ppt_x"/>
                                          </p:val>
                                        </p:tav>
                                      </p:tavLst>
                                    </p:anim>
                                    <p:anim calcmode="lin" valueType="num">
                                      <p:cBhvr additive="base">
                                        <p:cTn id="3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32781"/>
                                        </p:tgtEl>
                                        <p:attrNameLst>
                                          <p:attrName>style.visibility</p:attrName>
                                        </p:attrNameLst>
                                      </p:cBhvr>
                                      <p:to>
                                        <p:strVal val="visible"/>
                                      </p:to>
                                    </p:set>
                                    <p:anim calcmode="lin" valueType="num">
                                      <p:cBhvr additive="base">
                                        <p:cTn id="35" dur="500" fill="hold"/>
                                        <p:tgtEl>
                                          <p:spTgt spid="32781"/>
                                        </p:tgtEl>
                                        <p:attrNameLst>
                                          <p:attrName>ppt_x</p:attrName>
                                        </p:attrNameLst>
                                      </p:cBhvr>
                                      <p:tavLst>
                                        <p:tav tm="0">
                                          <p:val>
                                            <p:strVal val="#ppt_x"/>
                                          </p:val>
                                        </p:tav>
                                        <p:tav tm="100000">
                                          <p:val>
                                            <p:strVal val="#ppt_x"/>
                                          </p:val>
                                        </p:tav>
                                      </p:tavLst>
                                    </p:anim>
                                    <p:anim calcmode="lin" valueType="num">
                                      <p:cBhvr additive="base">
                                        <p:cTn id="36" dur="500" fill="hold"/>
                                        <p:tgtEl>
                                          <p:spTgt spid="3278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7" grpId="0"/>
      <p:bldP spid="32778" grpId="0"/>
      <p:bldP spid="32779" grpId="0"/>
      <p:bldP spid="32780" grpId="0"/>
      <p:bldP spid="32781" grpId="0"/>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17410" name="Text Box 2"/>
          <p:cNvSpPr txBox="1"/>
          <p:nvPr/>
        </p:nvSpPr>
        <p:spPr>
          <a:xfrm>
            <a:off x="718820" y="2149475"/>
            <a:ext cx="7705725" cy="706755"/>
          </a:xfrm>
          <a:prstGeom prst="rect">
            <a:avLst/>
          </a:prstGeom>
          <a:noFill/>
          <a:ln w="9525">
            <a:noFill/>
          </a:ln>
        </p:spPr>
        <p:txBody>
          <a:bodyPr>
            <a:spAutoFit/>
          </a:bodyPr>
          <a:p>
            <a:pPr>
              <a:buFont typeface="Arial" panose="020B0604020202020204" pitchFamily="34" charset="0"/>
              <a:buNone/>
            </a:pPr>
            <a:r>
              <a:rPr lang="zh-CN" altLang="en-US" sz="4000" b="1" dirty="0">
                <a:solidFill>
                  <a:srgbClr val="FF0000"/>
                </a:solidFill>
                <a:latin typeface="微软雅黑" panose="020B0503020204020204" charset="-122"/>
                <a:ea typeface="微软雅黑" panose="020B0503020204020204" charset="-122"/>
              </a:rPr>
              <a:t>三、战略反攻和日本投降</a:t>
            </a:r>
            <a:endParaRPr lang="zh-CN" altLang="en-US" sz="4000" b="1" dirty="0">
              <a:solidFill>
                <a:srgbClr val="FF0000"/>
              </a:solidFill>
              <a:latin typeface="微软雅黑" panose="020B0503020204020204" charset="-122"/>
              <a:ea typeface="微软雅黑" panose="020B0503020204020204" charset="-122"/>
            </a:endParaRPr>
          </a:p>
        </p:txBody>
      </p:sp>
    </p:spTree>
  </p:cSld>
  <p:clrMapOvr>
    <a:masterClrMapping/>
  </p:clrMapOvr>
  <p:transition>
    <p:randomBa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34818" name="Text Box 2"/>
          <p:cNvSpPr txBox="1"/>
          <p:nvPr/>
        </p:nvSpPr>
        <p:spPr>
          <a:xfrm>
            <a:off x="468313" y="1597025"/>
            <a:ext cx="8964612" cy="3046413"/>
          </a:xfrm>
          <a:prstGeom prst="rect">
            <a:avLst/>
          </a:prstGeom>
          <a:noFill/>
          <a:ln w="9525">
            <a:noFill/>
          </a:ln>
        </p:spPr>
        <p:txBody>
          <a:bodyPr>
            <a:spAutoFit/>
          </a:bodyPr>
          <a:p>
            <a:pPr>
              <a:buFont typeface="Arial" panose="020B0604020202020204" pitchFamily="34" charset="0"/>
              <a:buNone/>
            </a:pPr>
            <a:r>
              <a:rPr lang="zh-CN" altLang="zh-CN" sz="3200" b="1" dirty="0">
                <a:solidFill>
                  <a:srgbClr val="660033"/>
                </a:solidFill>
                <a:latin typeface="华文新魏" panose="02010800040101010101" pitchFamily="2" charset="-122"/>
                <a:ea typeface="华文新魏" panose="02010800040101010101" pitchFamily="2" charset="-122"/>
              </a:rPr>
              <a:t>①</a:t>
            </a:r>
            <a:r>
              <a:rPr lang="zh-CN" altLang="en-US" sz="3200" b="1" dirty="0">
                <a:solidFill>
                  <a:srgbClr val="660033"/>
                </a:solidFill>
                <a:latin typeface="华文新魏" panose="02010800040101010101" pitchFamily="2" charset="-122"/>
                <a:ea typeface="华文新魏" panose="02010800040101010101" pitchFamily="2" charset="-122"/>
              </a:rPr>
              <a:t>国际：</a:t>
            </a:r>
            <a:endParaRPr lang="zh-CN" altLang="en-US" sz="3200" b="1" dirty="0">
              <a:solidFill>
                <a:srgbClr val="660033"/>
              </a:solidFill>
              <a:latin typeface="华文新魏" panose="02010800040101010101" pitchFamily="2" charset="-122"/>
              <a:ea typeface="华文新魏" panose="02010800040101010101" pitchFamily="2" charset="-122"/>
            </a:endParaRPr>
          </a:p>
          <a:p>
            <a:pPr>
              <a:buFont typeface="Arial" panose="020B0604020202020204" pitchFamily="34" charset="0"/>
              <a:buNone/>
            </a:pPr>
            <a:r>
              <a:rPr lang="zh-CN" altLang="zh-CN" sz="3200" b="1" dirty="0">
                <a:solidFill>
                  <a:srgbClr val="0000FF"/>
                </a:solidFill>
                <a:latin typeface="华文新魏" panose="02010800040101010101" pitchFamily="2" charset="-122"/>
                <a:ea typeface="华文新魏" panose="02010800040101010101" pitchFamily="2" charset="-122"/>
              </a:rPr>
              <a:t>a:</a:t>
            </a:r>
            <a:r>
              <a:rPr lang="zh-CN" altLang="en-US" sz="3200" b="1" dirty="0">
                <a:solidFill>
                  <a:srgbClr val="0000FF"/>
                </a:solidFill>
                <a:latin typeface="华文新魏" panose="02010800040101010101" pitchFamily="2" charset="-122"/>
                <a:ea typeface="华文新魏" panose="02010800040101010101" pitchFamily="2" charset="-122"/>
              </a:rPr>
              <a:t>世界反法西斯战争节节胜利，德国在欧洲败局已定；</a:t>
            </a:r>
            <a:endParaRPr lang="zh-CN" altLang="en-US" sz="3200" b="1" dirty="0">
              <a:solidFill>
                <a:srgbClr val="0000FF"/>
              </a:solidFill>
              <a:latin typeface="华文新魏" panose="02010800040101010101" pitchFamily="2" charset="-122"/>
              <a:ea typeface="华文新魏" panose="02010800040101010101" pitchFamily="2" charset="-122"/>
            </a:endParaRPr>
          </a:p>
          <a:p>
            <a:pPr>
              <a:buFont typeface="Arial" panose="020B0604020202020204" pitchFamily="34" charset="0"/>
              <a:buNone/>
            </a:pPr>
            <a:r>
              <a:rPr lang="zh-CN" altLang="zh-CN" sz="3200" b="1" dirty="0">
                <a:solidFill>
                  <a:srgbClr val="FF0000"/>
                </a:solidFill>
                <a:latin typeface="华文新魏" panose="02010800040101010101" pitchFamily="2" charset="-122"/>
                <a:ea typeface="华文新魏" panose="02010800040101010101" pitchFamily="2" charset="-122"/>
              </a:rPr>
              <a:t>b:</a:t>
            </a:r>
            <a:r>
              <a:rPr lang="zh-CN" altLang="en-US" sz="3200" b="1" dirty="0">
                <a:solidFill>
                  <a:srgbClr val="FF0000"/>
                </a:solidFill>
                <a:latin typeface="华文新魏" panose="02010800040101010101" pitchFamily="2" charset="-122"/>
                <a:ea typeface="华文新魏" panose="02010800040101010101" pitchFamily="2" charset="-122"/>
              </a:rPr>
              <a:t>日本在太平洋战争中遭到美国、英国的连续打击，节节败退，陷入困境；</a:t>
            </a:r>
            <a:endParaRPr lang="zh-CN" altLang="en-US" sz="3200" b="1" dirty="0">
              <a:solidFill>
                <a:srgbClr val="FF0000"/>
              </a:solidFill>
              <a:latin typeface="华文新魏" panose="02010800040101010101" pitchFamily="2" charset="-122"/>
              <a:ea typeface="华文新魏" panose="02010800040101010101" pitchFamily="2" charset="-122"/>
            </a:endParaRPr>
          </a:p>
          <a:p>
            <a:pPr>
              <a:buFont typeface="Arial" panose="020B0604020202020204" pitchFamily="34" charset="0"/>
              <a:buNone/>
            </a:pPr>
            <a:r>
              <a:rPr lang="zh-CN" altLang="zh-CN" sz="3200" b="1" dirty="0">
                <a:solidFill>
                  <a:srgbClr val="0000FF"/>
                </a:solidFill>
                <a:latin typeface="华文新魏" panose="02010800040101010101" pitchFamily="2" charset="-122"/>
                <a:ea typeface="华文新魏" panose="02010800040101010101" pitchFamily="2" charset="-122"/>
              </a:rPr>
              <a:t>c:</a:t>
            </a:r>
            <a:r>
              <a:rPr lang="zh-CN" altLang="en-US" sz="3200" b="1" u="sng" dirty="0">
                <a:solidFill>
                  <a:srgbClr val="0000FF"/>
                </a:solidFill>
                <a:latin typeface="华文新魏" panose="02010800040101010101" pitchFamily="2" charset="-122"/>
                <a:ea typeface="华文新魏" panose="02010800040101010101" pitchFamily="2" charset="-122"/>
                <a:hlinkClick r:id="rId1" action="ppaction://hlinksldjump"/>
              </a:rPr>
              <a:t>美国投掷原子弹</a:t>
            </a:r>
            <a:r>
              <a:rPr lang="zh-CN" altLang="en-US" sz="3200" b="1" dirty="0">
                <a:solidFill>
                  <a:srgbClr val="0000FF"/>
                </a:solidFill>
                <a:latin typeface="华文新魏" panose="02010800040101010101" pitchFamily="2" charset="-122"/>
                <a:ea typeface="华文新魏" panose="02010800040101010101" pitchFamily="2" charset="-122"/>
              </a:rPr>
              <a:t>和苏联对日宣战</a:t>
            </a:r>
            <a:endParaRPr lang="zh-CN" altLang="en-US" sz="3200" b="1" dirty="0">
              <a:solidFill>
                <a:srgbClr val="0000FF"/>
              </a:solidFill>
              <a:latin typeface="华文新魏" panose="02010800040101010101" pitchFamily="2" charset="-122"/>
              <a:ea typeface="华文新魏" panose="02010800040101010101" pitchFamily="2" charset="-122"/>
            </a:endParaRPr>
          </a:p>
        </p:txBody>
      </p:sp>
      <p:sp>
        <p:nvSpPr>
          <p:cNvPr id="34819" name="Text Box 3"/>
          <p:cNvSpPr txBox="1"/>
          <p:nvPr/>
        </p:nvSpPr>
        <p:spPr>
          <a:xfrm>
            <a:off x="542925" y="5175250"/>
            <a:ext cx="8058150" cy="579438"/>
          </a:xfrm>
          <a:prstGeom prst="rect">
            <a:avLst/>
          </a:prstGeom>
          <a:noFill/>
          <a:ln w="9525">
            <a:noFill/>
          </a:ln>
        </p:spPr>
        <p:txBody>
          <a:bodyPr>
            <a:spAutoFit/>
          </a:bodyPr>
          <a:p>
            <a:pPr>
              <a:buFont typeface="Arial" panose="020B0604020202020204" pitchFamily="34" charset="0"/>
              <a:buNone/>
            </a:pPr>
            <a:r>
              <a:rPr lang="zh-CN" altLang="zh-CN" sz="3200" b="1" dirty="0">
                <a:solidFill>
                  <a:srgbClr val="660033"/>
                </a:solidFill>
                <a:latin typeface="华文新魏" panose="02010800040101010101" pitchFamily="2" charset="-122"/>
                <a:ea typeface="华文新魏" panose="02010800040101010101" pitchFamily="2" charset="-122"/>
              </a:rPr>
              <a:t>②</a:t>
            </a:r>
            <a:r>
              <a:rPr lang="zh-CN" altLang="en-US" sz="3200" b="1" dirty="0">
                <a:solidFill>
                  <a:srgbClr val="660033"/>
                </a:solidFill>
                <a:latin typeface="华文新魏" panose="02010800040101010101" pitchFamily="2" charset="-122"/>
                <a:ea typeface="华文新魏" panose="02010800040101010101" pitchFamily="2" charset="-122"/>
              </a:rPr>
              <a:t>国内：</a:t>
            </a:r>
            <a:r>
              <a:rPr lang="zh-CN" altLang="en-US" sz="3200" b="1" dirty="0">
                <a:solidFill>
                  <a:srgbClr val="FF0000"/>
                </a:solidFill>
                <a:latin typeface="华文新魏" panose="02010800040101010101" pitchFamily="2" charset="-122"/>
                <a:ea typeface="华文新魏" panose="02010800040101010101" pitchFamily="2" charset="-122"/>
              </a:rPr>
              <a:t>中国军队展开全面反攻</a:t>
            </a:r>
            <a:endParaRPr lang="zh-CN" altLang="en-US" sz="3200" b="1" dirty="0">
              <a:solidFill>
                <a:srgbClr val="FF0000"/>
              </a:solidFill>
              <a:latin typeface="华文新魏" panose="02010800040101010101" pitchFamily="2" charset="-122"/>
              <a:ea typeface="华文新魏" panose="02010800040101010101" pitchFamily="2" charset="-122"/>
            </a:endParaRPr>
          </a:p>
        </p:txBody>
      </p:sp>
      <p:sp>
        <p:nvSpPr>
          <p:cNvPr id="18436" name="Text Box 4"/>
          <p:cNvSpPr txBox="1"/>
          <p:nvPr/>
        </p:nvSpPr>
        <p:spPr>
          <a:xfrm>
            <a:off x="468313" y="835025"/>
            <a:ext cx="7920037" cy="762000"/>
          </a:xfrm>
          <a:prstGeom prst="rect">
            <a:avLst/>
          </a:prstGeom>
          <a:noFill/>
          <a:ln w="9525">
            <a:noFill/>
          </a:ln>
        </p:spPr>
        <p:txBody>
          <a:bodyPr>
            <a:spAutoFit/>
          </a:bodyPr>
          <a:p>
            <a:pPr>
              <a:buFont typeface="Arial" panose="020B0604020202020204" pitchFamily="34" charset="0"/>
              <a:buNone/>
            </a:pPr>
            <a:r>
              <a:rPr lang="zh-CN" altLang="en-US" sz="4400" b="1" dirty="0">
                <a:solidFill>
                  <a:srgbClr val="660033"/>
                </a:solidFill>
                <a:latin typeface="华文新魏" panose="02010800040101010101" pitchFamily="2" charset="-122"/>
                <a:ea typeface="华文新魏" panose="02010800040101010101" pitchFamily="2" charset="-122"/>
              </a:rPr>
              <a:t>抗战胜利前的国际国内形势</a:t>
            </a:r>
            <a:endParaRPr lang="zh-CN" altLang="en-US" sz="4400" b="1" dirty="0">
              <a:solidFill>
                <a:srgbClr val="660033"/>
              </a:solidFill>
              <a:latin typeface="华文新魏" panose="02010800040101010101" pitchFamily="2" charset="-122"/>
              <a:ea typeface="华文新魏" panose="02010800040101010101" pitchFamily="2" charset="-122"/>
            </a:endParaRPr>
          </a:p>
        </p:txBody>
      </p:sp>
    </p:spTree>
  </p:cSld>
  <p:clrMapOvr>
    <a:masterClrMapping/>
  </p:clrMapOvr>
  <p:transition>
    <p:randomBa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4818"/>
                                        </p:tgtEl>
                                        <p:attrNameLst>
                                          <p:attrName>style.visibility</p:attrName>
                                        </p:attrNameLst>
                                      </p:cBhvr>
                                      <p:to>
                                        <p:strVal val="visible"/>
                                      </p:to>
                                    </p:set>
                                    <p:animEffect transition="in" filter="blinds(horizontal)">
                                      <p:cBhvr>
                                        <p:cTn id="7" dur="500"/>
                                        <p:tgtEl>
                                          <p:spTgt spid="34818"/>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4819"/>
                                        </p:tgtEl>
                                        <p:attrNameLst>
                                          <p:attrName>style.visibility</p:attrName>
                                        </p:attrNameLst>
                                      </p:cBhvr>
                                      <p:to>
                                        <p:strVal val="visible"/>
                                      </p:to>
                                    </p:set>
                                    <p:animEffect transition="in" filter="blinds(horizontal)">
                                      <p:cBhvr>
                                        <p:cTn id="12" dur="500"/>
                                        <p:tgtEl>
                                          <p:spTgt spid="34819"/>
                                        </p:tgtEl>
                                      </p:cBhvr>
                                    </p:animEffect>
                                  </p:childTnLst>
                                  <p:subTnLst>
                                    <p:audio>
                                      <p:cMediaNode>
                                        <p:cTn display="0" masterRel="sameClick">
                                          <p:stCondLst>
                                            <p:cond evt="begin" delay="0">
                                              <p:tn val="10"/>
                                            </p:cond>
                                          </p:stCondLst>
                                          <p:endCondLst>
                                            <p:cond evt="onStopAudio" delay="0">
                                              <p:tgtEl>
                                                <p:sldTgt/>
                                              </p:tgtEl>
                                            </p:cond>
                                          </p:endCondLst>
                                        </p:cTn>
                                        <p:tgtEl>
                                          <p:sndTgt r:embed="rId2" name="camera.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8" grpId="0"/>
      <p:bldP spid="34819" grpId="0"/>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grpSp>
        <p:nvGrpSpPr>
          <p:cNvPr id="2" name="Group 4"/>
          <p:cNvGrpSpPr/>
          <p:nvPr/>
        </p:nvGrpSpPr>
        <p:grpSpPr>
          <a:xfrm>
            <a:off x="533400" y="682625"/>
            <a:ext cx="8763000" cy="5621338"/>
            <a:chOff x="0" y="0"/>
            <a:chExt cx="5271" cy="2899"/>
          </a:xfrm>
        </p:grpSpPr>
        <p:sp>
          <p:nvSpPr>
            <p:cNvPr id="20483" name="Rectangle 5"/>
            <p:cNvSpPr/>
            <p:nvPr/>
          </p:nvSpPr>
          <p:spPr>
            <a:xfrm>
              <a:off x="0" y="2649"/>
              <a:ext cx="5271" cy="250"/>
            </a:xfrm>
            <a:prstGeom prst="rect">
              <a:avLst/>
            </a:prstGeom>
            <a:noFill/>
            <a:ln w="9525">
              <a:noFill/>
            </a:ln>
          </p:spPr>
          <p:txBody>
            <a:bodyPr>
              <a:spAutoFit/>
            </a:bodyPr>
            <a:p>
              <a:pPr>
                <a:buFont typeface="Arial" panose="020B0604020202020204" pitchFamily="34" charset="0"/>
                <a:buNone/>
              </a:pPr>
              <a:r>
                <a:rPr lang="zh-CN" altLang="en-US" sz="2800" b="1" dirty="0">
                  <a:solidFill>
                    <a:srgbClr val="660033"/>
                  </a:solidFill>
                  <a:latin typeface="楷体_GB2312" pitchFamily="49" charset="-122"/>
                  <a:ea typeface="楷体_GB2312" pitchFamily="49" charset="-122"/>
                </a:rPr>
                <a:t>投在广岛和长崎的原子弹</a:t>
              </a:r>
              <a:r>
                <a:rPr lang="zh-CN" altLang="en-US" sz="2800" b="1" dirty="0">
                  <a:solidFill>
                    <a:srgbClr val="660033"/>
                  </a:solidFill>
                  <a:latin typeface="Arial" panose="020B0604020202020204" pitchFamily="34" charset="0"/>
                  <a:ea typeface="楷体_GB2312" pitchFamily="49" charset="-122"/>
                </a:rPr>
                <a:t>“</a:t>
              </a:r>
              <a:r>
                <a:rPr lang="zh-CN" altLang="en-US" sz="2800" b="1" dirty="0">
                  <a:solidFill>
                    <a:srgbClr val="660033"/>
                  </a:solidFill>
                  <a:latin typeface="楷体_GB2312" pitchFamily="49" charset="-122"/>
                  <a:ea typeface="楷体_GB2312" pitchFamily="49" charset="-122"/>
                </a:rPr>
                <a:t>小男孩</a:t>
              </a:r>
              <a:r>
                <a:rPr lang="zh-CN" altLang="en-US" sz="2800" b="1" dirty="0">
                  <a:solidFill>
                    <a:srgbClr val="660033"/>
                  </a:solidFill>
                  <a:latin typeface="Arial" panose="020B0604020202020204" pitchFamily="34" charset="0"/>
                  <a:ea typeface="楷体_GB2312" pitchFamily="49" charset="-122"/>
                </a:rPr>
                <a:t>”</a:t>
              </a:r>
              <a:r>
                <a:rPr lang="zh-CN" altLang="en-US" sz="2800" b="1" dirty="0">
                  <a:solidFill>
                    <a:srgbClr val="660033"/>
                  </a:solidFill>
                  <a:latin typeface="楷体_GB2312" pitchFamily="49" charset="-122"/>
                  <a:ea typeface="楷体_GB2312" pitchFamily="49" charset="-122"/>
                </a:rPr>
                <a:t>和</a:t>
              </a:r>
              <a:r>
                <a:rPr lang="zh-CN" altLang="en-US" sz="2800" b="1" dirty="0">
                  <a:solidFill>
                    <a:srgbClr val="660033"/>
                  </a:solidFill>
                  <a:latin typeface="Arial" panose="020B0604020202020204" pitchFamily="34" charset="0"/>
                  <a:ea typeface="楷体_GB2312" pitchFamily="49" charset="-122"/>
                </a:rPr>
                <a:t>“</a:t>
              </a:r>
              <a:r>
                <a:rPr lang="zh-CN" altLang="en-US" sz="2800" b="1" dirty="0">
                  <a:solidFill>
                    <a:srgbClr val="660033"/>
                  </a:solidFill>
                  <a:latin typeface="楷体_GB2312" pitchFamily="49" charset="-122"/>
                  <a:ea typeface="楷体_GB2312" pitchFamily="49" charset="-122"/>
                </a:rPr>
                <a:t>胖子</a:t>
              </a:r>
              <a:r>
                <a:rPr lang="zh-CN" altLang="en-US" sz="2800" b="1" dirty="0">
                  <a:solidFill>
                    <a:srgbClr val="660033"/>
                  </a:solidFill>
                  <a:latin typeface="Arial" panose="020B0604020202020204" pitchFamily="34" charset="0"/>
                  <a:ea typeface="楷体_GB2312" pitchFamily="49" charset="-122"/>
                </a:rPr>
                <a:t>”</a:t>
              </a:r>
              <a:endParaRPr lang="zh-CN" altLang="en-US" sz="2800" b="1" dirty="0">
                <a:solidFill>
                  <a:srgbClr val="660033"/>
                </a:solidFill>
                <a:latin typeface="楷体_GB2312" pitchFamily="49" charset="-122"/>
                <a:ea typeface="楷体_GB2312" pitchFamily="49" charset="-122"/>
              </a:endParaRPr>
            </a:p>
          </p:txBody>
        </p:sp>
        <p:pic>
          <p:nvPicPr>
            <p:cNvPr id="29699" name="Picture 6" descr="1_1-1-21-24_20020903102810"/>
            <p:cNvPicPr>
              <a:picLocks noChangeAspect="1" noChangeArrowheads="1"/>
            </p:cNvPicPr>
            <p:nvPr/>
          </p:nvPicPr>
          <p:blipFill>
            <a:blip r:embed="rId1"/>
            <a:srcRect/>
            <a:stretch>
              <a:fillRect/>
            </a:stretch>
          </p:blipFill>
          <p:spPr bwMode="auto">
            <a:xfrm>
              <a:off x="2487" y="0"/>
              <a:ext cx="1658" cy="2458"/>
            </a:xfrm>
            <a:prstGeom prst="rect">
              <a:avLst/>
            </a:prstGeom>
            <a:noFill/>
            <a:ln w="76200" cmpd="tri">
              <a:solidFill>
                <a:srgbClr val="FF9900"/>
              </a:solidFill>
              <a:miter lim="800000"/>
              <a:headEnd/>
              <a:tailEnd/>
            </a:ln>
            <a:effectLst>
              <a:outerShdw dist="35921" dir="2700000" algn="ctr" rotWithShape="0">
                <a:srgbClr val="FFCC00"/>
              </a:outerShdw>
            </a:effectLst>
          </p:spPr>
        </p:pic>
        <p:pic>
          <p:nvPicPr>
            <p:cNvPr id="29700" name="Picture 7" descr="图片20"/>
            <p:cNvPicPr>
              <a:picLocks noChangeAspect="1" noChangeArrowheads="1"/>
            </p:cNvPicPr>
            <p:nvPr/>
          </p:nvPicPr>
          <p:blipFill>
            <a:blip r:embed="rId2"/>
            <a:srcRect l="2538" t="1482" r="2437" b="740"/>
            <a:stretch>
              <a:fillRect/>
            </a:stretch>
          </p:blipFill>
          <p:spPr bwMode="auto">
            <a:xfrm>
              <a:off x="204" y="48"/>
              <a:ext cx="1582" cy="2448"/>
            </a:xfrm>
            <a:prstGeom prst="rect">
              <a:avLst/>
            </a:prstGeom>
            <a:noFill/>
            <a:ln w="76200" cmpd="tri">
              <a:solidFill>
                <a:srgbClr val="FF9900"/>
              </a:solidFill>
              <a:miter lim="800000"/>
              <a:headEnd/>
              <a:tailEnd/>
            </a:ln>
            <a:effectLst>
              <a:outerShdw dist="35921" dir="2700000" algn="ctr" rotWithShape="0">
                <a:srgbClr val="FFCC00"/>
              </a:outerShdw>
            </a:effectLst>
          </p:spPr>
        </p:pic>
      </p:grpSp>
      <p:grpSp>
        <p:nvGrpSpPr>
          <p:cNvPr id="3" name="Group 8"/>
          <p:cNvGrpSpPr/>
          <p:nvPr/>
        </p:nvGrpSpPr>
        <p:grpSpPr>
          <a:xfrm>
            <a:off x="1676400" y="682625"/>
            <a:ext cx="4800600" cy="5580063"/>
            <a:chOff x="0" y="0"/>
            <a:chExt cx="2112" cy="3392"/>
          </a:xfrm>
        </p:grpSpPr>
        <p:pic>
          <p:nvPicPr>
            <p:cNvPr id="20487" name="Picture 9" descr="图片19"/>
            <p:cNvPicPr>
              <a:picLocks noChangeAspect="1"/>
            </p:cNvPicPr>
            <p:nvPr/>
          </p:nvPicPr>
          <p:blipFill>
            <a:blip r:embed="rId3"/>
            <a:srcRect l="2171" t="1538" r="2263" b="1538"/>
            <a:stretch>
              <a:fillRect/>
            </a:stretch>
          </p:blipFill>
          <p:spPr>
            <a:xfrm>
              <a:off x="0" y="0"/>
              <a:ext cx="2112" cy="3024"/>
            </a:xfrm>
            <a:prstGeom prst="rect">
              <a:avLst/>
            </a:prstGeom>
            <a:noFill/>
            <a:ln w="76200" cap="flat" cmpd="tri">
              <a:solidFill>
                <a:srgbClr val="FFCC00"/>
              </a:solidFill>
              <a:prstDash val="solid"/>
              <a:miter/>
              <a:headEnd type="none" w="med" len="med"/>
              <a:tailEnd type="none" w="med" len="med"/>
            </a:ln>
          </p:spPr>
        </p:pic>
        <p:sp>
          <p:nvSpPr>
            <p:cNvPr id="20488" name="Rectangle 10"/>
            <p:cNvSpPr/>
            <p:nvPr/>
          </p:nvSpPr>
          <p:spPr>
            <a:xfrm>
              <a:off x="480" y="3120"/>
              <a:ext cx="816" cy="272"/>
            </a:xfrm>
            <a:prstGeom prst="rect">
              <a:avLst/>
            </a:prstGeom>
            <a:noFill/>
            <a:ln w="9525">
              <a:noFill/>
            </a:ln>
          </p:spPr>
          <p:txBody>
            <a:bodyPr wrap="none">
              <a:spAutoFit/>
            </a:bodyPr>
            <a:p>
              <a:pPr>
                <a:buFont typeface="Arial" panose="020B0604020202020204" pitchFamily="34" charset="0"/>
                <a:buNone/>
              </a:pPr>
              <a:r>
                <a:rPr lang="zh-CN" altLang="en-US" sz="2800" b="1" dirty="0">
                  <a:solidFill>
                    <a:srgbClr val="660033"/>
                  </a:solidFill>
                  <a:latin typeface="楷体_GB2312" pitchFamily="49" charset="-122"/>
                  <a:ea typeface="楷体_GB2312" pitchFamily="49" charset="-122"/>
                </a:rPr>
                <a:t>原子弹爆炸 </a:t>
              </a:r>
              <a:endParaRPr lang="zh-CN" altLang="en-US" sz="2800" b="1" dirty="0">
                <a:solidFill>
                  <a:srgbClr val="660033"/>
                </a:solidFill>
                <a:latin typeface="楷体_GB2312" pitchFamily="49" charset="-122"/>
                <a:ea typeface="楷体_GB2312" pitchFamily="49" charset="-122"/>
              </a:endParaRPr>
            </a:p>
          </p:txBody>
        </p:sp>
      </p:grpSp>
    </p:spTree>
  </p:cSld>
  <p:clrMapOvr>
    <a:masterClrMapping/>
  </p:clrMapOvr>
  <p:transition spd="slow">
    <p:pull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ppt_x</p:attrName>
                                        </p:attrNameLst>
                                      </p:cBhvr>
                                      <p:tavLst>
                                        <p:tav tm="0">
                                          <p:val>
                                            <p:strVal val="#ppt_x"/>
                                          </p:val>
                                        </p:tav>
                                        <p:tav tm="100000">
                                          <p:val>
                                            <p:strVal val="#ppt_x"/>
                                          </p:val>
                                        </p:tav>
                                      </p:tavLst>
                                    </p:anim>
                                    <p:anim calcmode="lin" valueType="num">
                                      <p:cBhvr>
                                        <p:cTn id="8" dur="2000" fill="hold"/>
                                        <p:tgtEl>
                                          <p:spTgt spid="2"/>
                                        </p:tgtEl>
                                        <p:attrNameLst>
                                          <p:attrName>ppt_y</p:attrName>
                                        </p:attrNameLst>
                                      </p:cBhvr>
                                      <p:tavLst>
                                        <p:tav tm="0">
                                          <p:val>
                                            <p:strVal val="0-#ppt_h/2"/>
                                          </p:val>
                                        </p:tav>
                                        <p:tav tm="100000">
                                          <p:val>
                                            <p:strVal val="#ppt_y"/>
                                          </p:val>
                                        </p:tav>
                                      </p:tavLst>
                                    </p:anim>
                                  </p:childTnLst>
                                  <p:subTnLst>
                                    <p:set>
                                      <p:cBhvr override="childStyle">
                                        <p:cTn dur="1" fill="hold" display="0" masterRel="nextClick" afterEffect="1"/>
                                        <p:tgtEl>
                                          <p:spTgt spid="2"/>
                                        </p:tgtEl>
                                        <p:attrNameLst>
                                          <p:attrName>style.visibility</p:attrName>
                                        </p:attrNameLst>
                                      </p:cBhvr>
                                      <p:to>
                                        <p:strVal val="hidden"/>
                                      </p:to>
                                    </p:set>
                                  </p:subTnLst>
                                </p:cTn>
                              </p:par>
                            </p:childTnLst>
                          </p:cTn>
                        </p:par>
                      </p:childTnLst>
                    </p:cTn>
                  </p:par>
                  <p:par>
                    <p:cTn id="9" fill="hold">
                      <p:stCondLst>
                        <p:cond delay="indefinite"/>
                      </p:stCondLst>
                      <p:childTnLst>
                        <p:par>
                          <p:cTn id="10" fill="hold">
                            <p:stCondLst>
                              <p:cond delay="0"/>
                            </p:stCondLst>
                            <p:childTnLst>
                              <p:par>
                                <p:cTn id="11" presetID="7" presetClass="entr" presetSubtype="4"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36866" name="Rectangle 2"/>
          <p:cNvSpPr/>
          <p:nvPr/>
        </p:nvSpPr>
        <p:spPr>
          <a:xfrm>
            <a:off x="5551488" y="1638300"/>
            <a:ext cx="4008437" cy="519113"/>
          </a:xfrm>
          <a:prstGeom prst="rect">
            <a:avLst/>
          </a:prstGeom>
          <a:noFill/>
          <a:ln w="9525">
            <a:noFill/>
          </a:ln>
        </p:spPr>
        <p:txBody>
          <a:bodyPr>
            <a:spAutoFit/>
          </a:bodyPr>
          <a:p>
            <a:pPr>
              <a:buFont typeface="Arial" panose="020B0604020202020204" pitchFamily="34" charset="0"/>
              <a:buNone/>
            </a:pPr>
            <a:r>
              <a:rPr lang="zh-CN" altLang="en-US" sz="2800" b="1" dirty="0">
                <a:solidFill>
                  <a:srgbClr val="660033"/>
                </a:solidFill>
                <a:latin typeface="Arial" panose="020B0604020202020204" pitchFamily="34" charset="0"/>
                <a:ea typeface="楷体_GB2312" pitchFamily="49" charset="-122"/>
              </a:rPr>
              <a:t>广岛的原爆纪念建筑</a:t>
            </a:r>
            <a:endParaRPr lang="zh-CN" altLang="en-US" sz="2800" b="1" dirty="0">
              <a:solidFill>
                <a:srgbClr val="660033"/>
              </a:solidFill>
              <a:latin typeface="Arial" panose="020B0604020202020204" pitchFamily="34" charset="0"/>
              <a:ea typeface="楷体_GB2312" pitchFamily="49" charset="-122"/>
            </a:endParaRPr>
          </a:p>
        </p:txBody>
      </p:sp>
      <p:sp>
        <p:nvSpPr>
          <p:cNvPr id="36867" name="Text Box 4"/>
          <p:cNvSpPr txBox="1"/>
          <p:nvPr/>
        </p:nvSpPr>
        <p:spPr>
          <a:xfrm>
            <a:off x="150813" y="4806950"/>
            <a:ext cx="4129087" cy="520700"/>
          </a:xfrm>
          <a:prstGeom prst="rect">
            <a:avLst/>
          </a:prstGeom>
          <a:noFill/>
          <a:ln w="9525">
            <a:noFill/>
          </a:ln>
        </p:spPr>
        <p:txBody>
          <a:bodyPr>
            <a:spAutoFit/>
          </a:bodyPr>
          <a:p>
            <a:pPr>
              <a:buFont typeface="Arial" panose="020B0604020202020204" pitchFamily="34" charset="0"/>
              <a:buNone/>
            </a:pPr>
            <a:r>
              <a:rPr lang="zh-CN" altLang="en-US" sz="2800" b="1" dirty="0">
                <a:solidFill>
                  <a:srgbClr val="660033"/>
                </a:solidFill>
                <a:latin typeface="Arial" panose="020B0604020202020204" pitchFamily="34" charset="0"/>
                <a:ea typeface="楷体_GB2312" pitchFamily="49" charset="-122"/>
              </a:rPr>
              <a:t>遭原子弹袭击后的广岛</a:t>
            </a:r>
            <a:endParaRPr lang="zh-CN" altLang="en-US" sz="2800" b="1" dirty="0">
              <a:solidFill>
                <a:srgbClr val="660033"/>
              </a:solidFill>
              <a:latin typeface="Arial" panose="020B0604020202020204" pitchFamily="34" charset="0"/>
              <a:ea typeface="楷体_GB2312" pitchFamily="49" charset="-122"/>
            </a:endParaRPr>
          </a:p>
        </p:txBody>
      </p:sp>
      <p:pic>
        <p:nvPicPr>
          <p:cNvPr id="21508" name="Picture 5" descr="图片17"/>
          <p:cNvPicPr>
            <a:picLocks noChangeAspect="1"/>
          </p:cNvPicPr>
          <p:nvPr/>
        </p:nvPicPr>
        <p:blipFill>
          <a:blip r:embed="rId1"/>
          <a:stretch>
            <a:fillRect/>
          </a:stretch>
        </p:blipFill>
        <p:spPr>
          <a:xfrm>
            <a:off x="160338" y="727075"/>
            <a:ext cx="5265737" cy="3862388"/>
          </a:xfrm>
          <a:prstGeom prst="rect">
            <a:avLst/>
          </a:prstGeom>
          <a:noFill/>
          <a:ln w="76200" cap="flat" cmpd="tri">
            <a:solidFill>
              <a:srgbClr val="FFCC00"/>
            </a:solidFill>
            <a:prstDash val="solid"/>
            <a:miter/>
            <a:headEnd type="none" w="med" len="med"/>
            <a:tailEnd type="none" w="med" len="med"/>
          </a:ln>
        </p:spPr>
      </p:pic>
      <p:pic>
        <p:nvPicPr>
          <p:cNvPr id="21509" name="Picture 6" descr="图片18"/>
          <p:cNvPicPr>
            <a:picLocks noChangeAspect="1"/>
          </p:cNvPicPr>
          <p:nvPr/>
        </p:nvPicPr>
        <p:blipFill>
          <a:blip r:embed="rId2">
            <a:lum bright="17999" contrast="-24001"/>
          </a:blip>
          <a:stretch>
            <a:fillRect/>
          </a:stretch>
        </p:blipFill>
        <p:spPr>
          <a:xfrm>
            <a:off x="4111625" y="2465388"/>
            <a:ext cx="4873625" cy="3748087"/>
          </a:xfrm>
          <a:prstGeom prst="rect">
            <a:avLst/>
          </a:prstGeom>
          <a:noFill/>
          <a:ln w="76200" cap="flat" cmpd="tri">
            <a:solidFill>
              <a:srgbClr val="FFCC00"/>
            </a:solidFill>
            <a:prstDash val="solid"/>
            <a:miter/>
            <a:headEnd type="none" w="med" len="med"/>
            <a:tailEnd type="none" w="med" len="med"/>
          </a:ln>
        </p:spPr>
      </p:pic>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36867"/>
                                        </p:tgtEl>
                                        <p:attrNameLst>
                                          <p:attrName>style.visibility</p:attrName>
                                        </p:attrNameLst>
                                      </p:cBhvr>
                                      <p:to>
                                        <p:strVal val="visible"/>
                                      </p:to>
                                    </p:set>
                                    <p:animEffect transition="in" filter="randombar(horizontal)">
                                      <p:cBhvr>
                                        <p:cTn id="7" dur="500"/>
                                        <p:tgtEl>
                                          <p:spTgt spid="36867"/>
                                        </p:tgtEl>
                                      </p:cBhvr>
                                    </p:animEffect>
                                  </p:childTnLst>
                                </p:cTn>
                              </p:par>
                            </p:childTnLst>
                          </p:cTn>
                        </p:par>
                        <p:par>
                          <p:cTn id="8" fill="hold">
                            <p:stCondLst>
                              <p:cond delay="500"/>
                            </p:stCondLst>
                            <p:childTnLst>
                              <p:par>
                                <p:cTn id="9" presetID="17" presetClass="entr" presetSubtype="10" fill="hold" grpId="0" nodeType="afterEffect">
                                  <p:stCondLst>
                                    <p:cond delay="0"/>
                                  </p:stCondLst>
                                  <p:childTnLst>
                                    <p:set>
                                      <p:cBhvr>
                                        <p:cTn id="10" dur="1" fill="hold">
                                          <p:stCondLst>
                                            <p:cond delay="0"/>
                                          </p:stCondLst>
                                        </p:cTn>
                                        <p:tgtEl>
                                          <p:spTgt spid="36866"/>
                                        </p:tgtEl>
                                        <p:attrNameLst>
                                          <p:attrName>style.visibility</p:attrName>
                                        </p:attrNameLst>
                                      </p:cBhvr>
                                      <p:to>
                                        <p:strVal val="visible"/>
                                      </p:to>
                                    </p:set>
                                    <p:anim calcmode="lin" valueType="num">
                                      <p:cBhvr>
                                        <p:cTn id="11" dur="500" fill="hold"/>
                                        <p:tgtEl>
                                          <p:spTgt spid="36866"/>
                                        </p:tgtEl>
                                        <p:attrNameLst>
                                          <p:attrName>ppt_w</p:attrName>
                                        </p:attrNameLst>
                                      </p:cBhvr>
                                      <p:tavLst>
                                        <p:tav tm="0">
                                          <p:val>
                                            <p:fltVal val="0.000000"/>
                                          </p:val>
                                        </p:tav>
                                        <p:tav tm="100000">
                                          <p:val>
                                            <p:strVal val="#ppt_w"/>
                                          </p:val>
                                        </p:tav>
                                      </p:tavLst>
                                    </p:anim>
                                    <p:anim calcmode="lin" valueType="num">
                                      <p:cBhvr>
                                        <p:cTn id="12" dur="500" fill="hold"/>
                                        <p:tgtEl>
                                          <p:spTgt spid="3686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6" grpId="0"/>
      <p:bldP spid="36867" grpId="0"/>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22530" name="Rectangle 2"/>
          <p:cNvSpPr>
            <a:spLocks noGrp="1"/>
          </p:cNvSpPr>
          <p:nvPr>
            <p:ph type="title"/>
          </p:nvPr>
        </p:nvSpPr>
        <p:spPr>
          <a:xfrm>
            <a:off x="395288" y="574675"/>
            <a:ext cx="8229600" cy="719138"/>
          </a:xfrm>
        </p:spPr>
        <p:txBody>
          <a:bodyPr vert="horz" wrap="square" lIns="91440" tIns="45720" rIns="91440" bIns="45720" anchor="ctr"/>
          <a:p>
            <a:pPr algn="l"/>
            <a:r>
              <a:rPr lang="zh-CN" altLang="en-US" sz="2800" b="1" dirty="0"/>
              <a:t>苏联参加对日作战</a:t>
            </a:r>
            <a:endParaRPr lang="zh-CN" altLang="en-US" sz="2800" b="1" dirty="0"/>
          </a:p>
        </p:txBody>
      </p:sp>
      <p:sp>
        <p:nvSpPr>
          <p:cNvPr id="22531" name="Rectangle 3"/>
          <p:cNvSpPr>
            <a:spLocks noGrp="1"/>
          </p:cNvSpPr>
          <p:nvPr>
            <p:ph idx="1"/>
          </p:nvPr>
        </p:nvSpPr>
        <p:spPr>
          <a:xfrm>
            <a:off x="179705" y="1146175"/>
            <a:ext cx="8858250" cy="576263"/>
          </a:xfrm>
        </p:spPr>
        <p:txBody>
          <a:bodyPr vert="horz" wrap="square" lIns="91440" tIns="45720" rIns="91440" bIns="45720" anchor="t"/>
          <a:p>
            <a:r>
              <a:rPr lang="zh-CN" altLang="zh-CN" sz="2800" b="1" dirty="0">
                <a:solidFill>
                  <a:srgbClr val="0000CC"/>
                </a:solidFill>
              </a:rPr>
              <a:t>1945</a:t>
            </a:r>
            <a:r>
              <a:rPr lang="zh-CN" altLang="en-US" sz="2800" b="1" dirty="0">
                <a:solidFill>
                  <a:srgbClr val="0000CC"/>
                </a:solidFill>
              </a:rPr>
              <a:t>年</a:t>
            </a:r>
            <a:r>
              <a:rPr lang="zh-CN" altLang="zh-CN" sz="2800" b="1" dirty="0">
                <a:solidFill>
                  <a:srgbClr val="0000CC"/>
                </a:solidFill>
              </a:rPr>
              <a:t>8</a:t>
            </a:r>
            <a:r>
              <a:rPr lang="zh-CN" altLang="en-US" sz="2800" b="1" dirty="0">
                <a:solidFill>
                  <a:srgbClr val="0000CC"/>
                </a:solidFill>
              </a:rPr>
              <a:t>月</a:t>
            </a:r>
            <a:r>
              <a:rPr lang="zh-CN" altLang="zh-CN" sz="2800" b="1" dirty="0">
                <a:solidFill>
                  <a:srgbClr val="0000CC"/>
                </a:solidFill>
              </a:rPr>
              <a:t>8</a:t>
            </a:r>
            <a:r>
              <a:rPr lang="zh-CN" altLang="en-US" sz="2800" b="1" dirty="0">
                <a:solidFill>
                  <a:srgbClr val="0000CC"/>
                </a:solidFill>
              </a:rPr>
              <a:t>日，根据雅尔塔协定，苏联政府对日宣战。 </a:t>
            </a:r>
            <a:endParaRPr lang="zh-CN" altLang="en-US" sz="2800" b="1" dirty="0">
              <a:solidFill>
                <a:srgbClr val="0000CC"/>
              </a:solidFill>
            </a:endParaRPr>
          </a:p>
        </p:txBody>
      </p:sp>
      <p:sp>
        <p:nvSpPr>
          <p:cNvPr id="22532" name="Rectangle 4"/>
          <p:cNvSpPr/>
          <p:nvPr/>
        </p:nvSpPr>
        <p:spPr>
          <a:xfrm>
            <a:off x="539750" y="1914525"/>
            <a:ext cx="8497888" cy="1371600"/>
          </a:xfrm>
          <a:prstGeom prst="rect">
            <a:avLst/>
          </a:prstGeom>
          <a:noFill/>
          <a:ln w="9525">
            <a:noFill/>
          </a:ln>
        </p:spPr>
        <p:txBody>
          <a:bodyPr anchor="ctr">
            <a:spAutoFit/>
          </a:bodyPr>
          <a:p>
            <a:pPr>
              <a:buFont typeface="Arial" panose="020B0604020202020204" pitchFamily="34" charset="0"/>
              <a:buNone/>
            </a:pPr>
            <a:r>
              <a:rPr lang="zh-CN" altLang="zh-CN" sz="2800" b="1" dirty="0">
                <a:solidFill>
                  <a:srgbClr val="0000CC"/>
                </a:solidFill>
                <a:latin typeface="Arial" panose="020B0604020202020204" pitchFamily="34" charset="0"/>
              </a:rPr>
              <a:t>      </a:t>
            </a:r>
            <a:r>
              <a:rPr lang="zh-CN" altLang="en-US" sz="2800" b="1" dirty="0">
                <a:solidFill>
                  <a:srgbClr val="0000CC"/>
                </a:solidFill>
                <a:latin typeface="Arial" panose="020B0604020202020204" pitchFamily="34" charset="0"/>
              </a:rPr>
              <a:t>当时在东北聚集了日本关东军</a:t>
            </a:r>
            <a:r>
              <a:rPr lang="zh-CN" altLang="zh-CN" sz="2800" b="1" dirty="0">
                <a:solidFill>
                  <a:srgbClr val="0000CC"/>
                </a:solidFill>
                <a:latin typeface="Arial" panose="020B0604020202020204" pitchFamily="34" charset="0"/>
              </a:rPr>
              <a:t>24</a:t>
            </a:r>
            <a:r>
              <a:rPr lang="zh-CN" altLang="en-US" sz="2800" b="1" dirty="0">
                <a:solidFill>
                  <a:srgbClr val="0000CC"/>
                </a:solidFill>
                <a:latin typeface="Arial" panose="020B0604020202020204" pitchFamily="34" charset="0"/>
              </a:rPr>
              <a:t>个师团、</a:t>
            </a:r>
            <a:r>
              <a:rPr lang="zh-CN" altLang="zh-CN" sz="2800" b="1" dirty="0">
                <a:solidFill>
                  <a:srgbClr val="0000CC"/>
                </a:solidFill>
                <a:latin typeface="Arial" panose="020B0604020202020204" pitchFamily="34" charset="0"/>
              </a:rPr>
              <a:t>12</a:t>
            </a:r>
            <a:r>
              <a:rPr lang="zh-CN" altLang="en-US" sz="2800" b="1" dirty="0">
                <a:solidFill>
                  <a:srgbClr val="0000CC"/>
                </a:solidFill>
                <a:latin typeface="Arial" panose="020B0604020202020204" pitchFamily="34" charset="0"/>
              </a:rPr>
              <a:t>个旅团共</a:t>
            </a:r>
            <a:r>
              <a:rPr lang="zh-CN" altLang="zh-CN" sz="2800" b="1" dirty="0">
                <a:solidFill>
                  <a:srgbClr val="0000CC"/>
                </a:solidFill>
                <a:latin typeface="Arial" panose="020B0604020202020204" pitchFamily="34" charset="0"/>
              </a:rPr>
              <a:t>70</a:t>
            </a:r>
            <a:r>
              <a:rPr lang="zh-CN" altLang="en-US" sz="2800" b="1" dirty="0">
                <a:solidFill>
                  <a:srgbClr val="0000CC"/>
                </a:solidFill>
                <a:latin typeface="Arial" panose="020B0604020202020204" pitchFamily="34" charset="0"/>
              </a:rPr>
              <a:t>余万人，伪“满”“蒙” 军</a:t>
            </a:r>
            <a:r>
              <a:rPr lang="zh-CN" altLang="zh-CN" sz="2800" b="1" dirty="0">
                <a:solidFill>
                  <a:srgbClr val="0000CC"/>
                </a:solidFill>
                <a:latin typeface="Arial" panose="020B0604020202020204" pitchFamily="34" charset="0"/>
              </a:rPr>
              <a:t>8</a:t>
            </a:r>
            <a:r>
              <a:rPr lang="zh-CN" altLang="en-US" sz="2800" b="1" dirty="0">
                <a:solidFill>
                  <a:srgbClr val="0000CC"/>
                </a:solidFill>
                <a:latin typeface="Arial" panose="020B0604020202020204" pitchFamily="34" charset="0"/>
              </a:rPr>
              <a:t>个师、</a:t>
            </a:r>
            <a:r>
              <a:rPr lang="zh-CN" altLang="zh-CN" sz="2800" b="1" dirty="0">
                <a:solidFill>
                  <a:srgbClr val="0000CC"/>
                </a:solidFill>
                <a:latin typeface="Arial" panose="020B0604020202020204" pitchFamily="34" charset="0"/>
              </a:rPr>
              <a:t>12</a:t>
            </a:r>
            <a:r>
              <a:rPr lang="zh-CN" altLang="en-US" sz="2800" b="1" dirty="0">
                <a:solidFill>
                  <a:srgbClr val="0000CC"/>
                </a:solidFill>
                <a:latin typeface="Arial" panose="020B0604020202020204" pitchFamily="34" charset="0"/>
              </a:rPr>
              <a:t>个旅约</a:t>
            </a:r>
            <a:r>
              <a:rPr lang="zh-CN" altLang="zh-CN" sz="2800" b="1" dirty="0">
                <a:solidFill>
                  <a:srgbClr val="0000CC"/>
                </a:solidFill>
                <a:latin typeface="Arial" panose="020B0604020202020204" pitchFamily="34" charset="0"/>
              </a:rPr>
              <a:t>20</a:t>
            </a:r>
            <a:r>
              <a:rPr lang="zh-CN" altLang="en-US" sz="2800" b="1" dirty="0">
                <a:solidFill>
                  <a:srgbClr val="0000CC"/>
                </a:solidFill>
                <a:latin typeface="Arial" panose="020B0604020202020204" pitchFamily="34" charset="0"/>
              </a:rPr>
              <a:t>余万人，飞机五六百架，坦克</a:t>
            </a:r>
            <a:r>
              <a:rPr lang="zh-CN" altLang="zh-CN" sz="2800" b="1" dirty="0">
                <a:solidFill>
                  <a:srgbClr val="0000CC"/>
                </a:solidFill>
                <a:latin typeface="Arial" panose="020B0604020202020204" pitchFamily="34" charset="0"/>
              </a:rPr>
              <a:t>160</a:t>
            </a:r>
            <a:r>
              <a:rPr lang="zh-CN" altLang="en-US" sz="2800" b="1" dirty="0">
                <a:solidFill>
                  <a:srgbClr val="0000CC"/>
                </a:solidFill>
                <a:latin typeface="Arial" panose="020B0604020202020204" pitchFamily="34" charset="0"/>
              </a:rPr>
              <a:t>多辆，火炮</a:t>
            </a:r>
            <a:r>
              <a:rPr lang="zh-CN" altLang="zh-CN" sz="2800" b="1" dirty="0">
                <a:solidFill>
                  <a:srgbClr val="0000CC"/>
                </a:solidFill>
                <a:latin typeface="Arial" panose="020B0604020202020204" pitchFamily="34" charset="0"/>
              </a:rPr>
              <a:t>5 000</a:t>
            </a:r>
            <a:r>
              <a:rPr lang="zh-CN" altLang="en-US" sz="2800" b="1" dirty="0">
                <a:solidFill>
                  <a:srgbClr val="0000CC"/>
                </a:solidFill>
                <a:latin typeface="Arial" panose="020B0604020202020204" pitchFamily="34" charset="0"/>
              </a:rPr>
              <a:t>门。 </a:t>
            </a:r>
            <a:endParaRPr lang="zh-CN" altLang="en-US" sz="2800" b="1" dirty="0">
              <a:solidFill>
                <a:srgbClr val="0000CC"/>
              </a:solidFill>
              <a:latin typeface="Arial" panose="020B0604020202020204" pitchFamily="34" charset="0"/>
            </a:endParaRPr>
          </a:p>
        </p:txBody>
      </p:sp>
      <p:sp>
        <p:nvSpPr>
          <p:cNvPr id="22533" name="Rectangle 5"/>
          <p:cNvSpPr/>
          <p:nvPr/>
        </p:nvSpPr>
        <p:spPr>
          <a:xfrm>
            <a:off x="395288" y="3581400"/>
            <a:ext cx="8715375" cy="3017838"/>
          </a:xfrm>
          <a:prstGeom prst="rect">
            <a:avLst/>
          </a:prstGeom>
          <a:noFill/>
          <a:ln w="9525">
            <a:noFill/>
          </a:ln>
        </p:spPr>
        <p:txBody>
          <a:bodyPr anchor="ctr">
            <a:spAutoFit/>
          </a:bodyPr>
          <a:p>
            <a:pPr>
              <a:buFont typeface="Arial" panose="020B0604020202020204" pitchFamily="34" charset="0"/>
              <a:buNone/>
            </a:pPr>
            <a:r>
              <a:rPr lang="zh-CN" altLang="zh-CN" sz="2400" b="1" dirty="0">
                <a:solidFill>
                  <a:srgbClr val="0000CC"/>
                </a:solidFill>
                <a:latin typeface="Arial" panose="020B0604020202020204" pitchFamily="34" charset="0"/>
              </a:rPr>
              <a:t>  8</a:t>
            </a:r>
            <a:r>
              <a:rPr lang="zh-CN" altLang="en-US" sz="2400" b="1" dirty="0">
                <a:solidFill>
                  <a:srgbClr val="0000CC"/>
                </a:solidFill>
                <a:latin typeface="Arial" panose="020B0604020202020204" pitchFamily="34" charset="0"/>
              </a:rPr>
              <a:t>月</a:t>
            </a:r>
            <a:r>
              <a:rPr lang="zh-CN" altLang="zh-CN" sz="2400" b="1" dirty="0">
                <a:solidFill>
                  <a:srgbClr val="0000CC"/>
                </a:solidFill>
                <a:latin typeface="Arial" panose="020B0604020202020204" pitchFamily="34" charset="0"/>
              </a:rPr>
              <a:t>8</a:t>
            </a:r>
            <a:r>
              <a:rPr lang="zh-CN" altLang="en-US" sz="2400" b="1" dirty="0">
                <a:solidFill>
                  <a:srgbClr val="0000CC"/>
                </a:solidFill>
                <a:latin typeface="Arial" panose="020B0604020202020204" pitchFamily="34" charset="0"/>
              </a:rPr>
              <a:t>日夜，苏军越过国境向关东军进攻。当时苏军出动了</a:t>
            </a:r>
            <a:r>
              <a:rPr lang="zh-CN" altLang="zh-CN" sz="2400" b="1" dirty="0">
                <a:solidFill>
                  <a:srgbClr val="0000CC"/>
                </a:solidFill>
                <a:latin typeface="Arial" panose="020B0604020202020204" pitchFamily="34" charset="0"/>
              </a:rPr>
              <a:t>80</a:t>
            </a:r>
            <a:r>
              <a:rPr lang="zh-CN" altLang="en-US" sz="2400" b="1" dirty="0">
                <a:solidFill>
                  <a:srgbClr val="0000CC"/>
                </a:solidFill>
                <a:latin typeface="Arial" panose="020B0604020202020204" pitchFamily="34" charset="0"/>
              </a:rPr>
              <a:t>个陆军师团，</a:t>
            </a:r>
            <a:r>
              <a:rPr lang="zh-CN" altLang="zh-CN" sz="2400" b="1" dirty="0">
                <a:solidFill>
                  <a:srgbClr val="0000CC"/>
                </a:solidFill>
                <a:latin typeface="Arial" panose="020B0604020202020204" pitchFamily="34" charset="0"/>
              </a:rPr>
              <a:t>5000</a:t>
            </a:r>
            <a:r>
              <a:rPr lang="zh-CN" altLang="en-US" sz="2400" b="1" dirty="0">
                <a:solidFill>
                  <a:srgbClr val="0000CC"/>
                </a:solidFill>
                <a:latin typeface="Arial" panose="020B0604020202020204" pitchFamily="34" charset="0"/>
              </a:rPr>
              <a:t>余架飞机，</a:t>
            </a:r>
            <a:r>
              <a:rPr lang="zh-CN" altLang="zh-CN" sz="2400" b="1" dirty="0">
                <a:solidFill>
                  <a:srgbClr val="0000CC"/>
                </a:solidFill>
                <a:latin typeface="Arial" panose="020B0604020202020204" pitchFamily="34" charset="0"/>
              </a:rPr>
              <a:t>500</a:t>
            </a:r>
            <a:r>
              <a:rPr lang="zh-CN" altLang="en-US" sz="2400" b="1" dirty="0">
                <a:solidFill>
                  <a:srgbClr val="0000CC"/>
                </a:solidFill>
                <a:latin typeface="Arial" panose="020B0604020202020204" pitchFamily="34" charset="0"/>
              </a:rPr>
              <a:t>余艘军舰，</a:t>
            </a:r>
            <a:r>
              <a:rPr lang="zh-CN" altLang="zh-CN" sz="2400" b="1" dirty="0">
                <a:solidFill>
                  <a:srgbClr val="0000CC"/>
                </a:solidFill>
                <a:latin typeface="Arial" panose="020B0604020202020204" pitchFamily="34" charset="0"/>
              </a:rPr>
              <a:t>5 500</a:t>
            </a:r>
            <a:r>
              <a:rPr lang="zh-CN" altLang="en-US" sz="2400" b="1" dirty="0">
                <a:solidFill>
                  <a:srgbClr val="0000CC"/>
                </a:solidFill>
                <a:latin typeface="Arial" panose="020B0604020202020204" pitchFamily="34" charset="0"/>
              </a:rPr>
              <a:t>余辆坦克及各种战车，</a:t>
            </a:r>
            <a:r>
              <a:rPr lang="zh-CN" altLang="zh-CN" sz="2400" b="1" dirty="0">
                <a:solidFill>
                  <a:srgbClr val="0000CC"/>
                </a:solidFill>
                <a:latin typeface="Arial" panose="020B0604020202020204" pitchFamily="34" charset="0"/>
              </a:rPr>
              <a:t>26 000</a:t>
            </a:r>
            <a:r>
              <a:rPr lang="zh-CN" altLang="en-US" sz="2400" b="1" dirty="0">
                <a:solidFill>
                  <a:srgbClr val="0000CC"/>
                </a:solidFill>
                <a:latin typeface="Arial" panose="020B0604020202020204" pitchFamily="34" charset="0"/>
              </a:rPr>
              <a:t>多门火炮，陆海空总兵力共</a:t>
            </a:r>
            <a:r>
              <a:rPr lang="zh-CN" altLang="zh-CN" sz="2400" b="1" dirty="0">
                <a:solidFill>
                  <a:srgbClr val="0000CC"/>
                </a:solidFill>
                <a:latin typeface="Arial" panose="020B0604020202020204" pitchFamily="34" charset="0"/>
              </a:rPr>
              <a:t>150</a:t>
            </a:r>
            <a:r>
              <a:rPr lang="zh-CN" altLang="en-US" sz="2400" b="1" dirty="0">
                <a:solidFill>
                  <a:srgbClr val="0000CC"/>
                </a:solidFill>
                <a:latin typeface="Arial" panose="020B0604020202020204" pitchFamily="34" charset="0"/>
              </a:rPr>
              <a:t>多万人。由于在各方面战线上苏军都占绝对优势，以及关东军对苏军的进攻估计不足，缺乏准备，指挥混乱，所以，从一开始，日军即陷入被动。苏军进展顺利，经</a:t>
            </a:r>
            <a:r>
              <a:rPr lang="zh-CN" altLang="zh-CN" sz="2400" b="1" dirty="0">
                <a:solidFill>
                  <a:srgbClr val="0000CC"/>
                </a:solidFill>
                <a:latin typeface="Arial" panose="020B0604020202020204" pitchFamily="34" charset="0"/>
              </a:rPr>
              <a:t>6</a:t>
            </a:r>
            <a:r>
              <a:rPr lang="zh-CN" altLang="en-US" sz="2400" b="1" dirty="0">
                <a:solidFill>
                  <a:srgbClr val="0000CC"/>
                </a:solidFill>
                <a:latin typeface="Arial" panose="020B0604020202020204" pitchFamily="34" charset="0"/>
              </a:rPr>
              <a:t>天作战，至</a:t>
            </a:r>
            <a:r>
              <a:rPr lang="zh-CN" altLang="zh-CN" sz="2400" b="1" dirty="0">
                <a:solidFill>
                  <a:srgbClr val="0000CC"/>
                </a:solidFill>
                <a:latin typeface="Arial" panose="020B0604020202020204" pitchFamily="34" charset="0"/>
              </a:rPr>
              <a:t>8</a:t>
            </a:r>
            <a:r>
              <a:rPr lang="zh-CN" altLang="en-US" sz="2400" b="1" dirty="0">
                <a:solidFill>
                  <a:srgbClr val="0000CC"/>
                </a:solidFill>
                <a:latin typeface="Arial" panose="020B0604020202020204" pitchFamily="34" charset="0"/>
              </a:rPr>
              <a:t>月</a:t>
            </a:r>
            <a:r>
              <a:rPr lang="zh-CN" altLang="zh-CN" sz="2400" b="1" dirty="0">
                <a:solidFill>
                  <a:srgbClr val="0000CC"/>
                </a:solidFill>
                <a:latin typeface="Arial" panose="020B0604020202020204" pitchFamily="34" charset="0"/>
              </a:rPr>
              <a:t>14</a:t>
            </a:r>
            <a:r>
              <a:rPr lang="zh-CN" altLang="en-US" sz="2400" b="1" dirty="0">
                <a:solidFill>
                  <a:srgbClr val="0000CC"/>
                </a:solidFill>
                <a:latin typeface="Arial" panose="020B0604020202020204" pitchFamily="34" charset="0"/>
              </a:rPr>
              <a:t>日，西线集团已越过大兴安岭，进入东北平原；东线集团已进入牡丹江平原；北线集团达到佳木斯附近。</a:t>
            </a:r>
            <a:endParaRPr lang="zh-CN" altLang="en-US" sz="2400" b="1" dirty="0">
              <a:solidFill>
                <a:srgbClr val="0000CC"/>
              </a:solidFill>
              <a:latin typeface="Arial" panose="020B0604020202020204" pitchFamily="34" charset="0"/>
            </a:endParaRPr>
          </a:p>
        </p:txBody>
      </p:sp>
    </p:spTree>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36866" name="Rectangle 2"/>
          <p:cNvSpPr/>
          <p:nvPr/>
        </p:nvSpPr>
        <p:spPr>
          <a:xfrm>
            <a:off x="153988" y="914400"/>
            <a:ext cx="4113212" cy="946150"/>
          </a:xfrm>
          <a:prstGeom prst="rect">
            <a:avLst/>
          </a:prstGeom>
          <a:noFill/>
          <a:ln w="9525">
            <a:noFill/>
          </a:ln>
        </p:spPr>
        <p:txBody>
          <a:bodyPr wrap="none">
            <a:spAutoFit/>
          </a:bodyPr>
          <a:p>
            <a:pPr>
              <a:buFont typeface="Arial" panose="020B0604020202020204" pitchFamily="34" charset="0"/>
              <a:buNone/>
            </a:pPr>
            <a:r>
              <a:rPr lang="zh-CN" altLang="en-US" sz="2800" b="1" dirty="0">
                <a:solidFill>
                  <a:srgbClr val="660033"/>
                </a:solidFill>
                <a:latin typeface="楷体_GB2312" pitchFamily="49" charset="-122"/>
                <a:ea typeface="楷体_GB2312" pitchFamily="49" charset="-122"/>
              </a:rPr>
              <a:t>苏联红军解放大连时，</a:t>
            </a:r>
            <a:endParaRPr lang="zh-CN" altLang="en-US" sz="2800" b="1" dirty="0">
              <a:solidFill>
                <a:srgbClr val="660033"/>
              </a:solidFill>
              <a:latin typeface="楷体_GB2312" pitchFamily="49" charset="-122"/>
              <a:ea typeface="楷体_GB2312" pitchFamily="49" charset="-122"/>
            </a:endParaRPr>
          </a:p>
          <a:p>
            <a:pPr>
              <a:buFont typeface="Arial" panose="020B0604020202020204" pitchFamily="34" charset="0"/>
              <a:buNone/>
            </a:pPr>
            <a:r>
              <a:rPr lang="zh-CN" altLang="en-US" sz="2800" b="1" dirty="0">
                <a:solidFill>
                  <a:srgbClr val="660033"/>
                </a:solidFill>
                <a:latin typeface="楷体_GB2312" pitchFamily="49" charset="-122"/>
                <a:ea typeface="楷体_GB2312" pitchFamily="49" charset="-122"/>
              </a:rPr>
              <a:t>受到大连民众热烈欢迎。</a:t>
            </a:r>
            <a:endParaRPr lang="zh-CN" altLang="en-US" sz="2800" b="1" dirty="0">
              <a:solidFill>
                <a:srgbClr val="660033"/>
              </a:solidFill>
              <a:latin typeface="楷体_GB2312" pitchFamily="49" charset="-122"/>
              <a:ea typeface="楷体_GB2312" pitchFamily="49" charset="-122"/>
            </a:endParaRPr>
          </a:p>
        </p:txBody>
      </p:sp>
      <p:pic>
        <p:nvPicPr>
          <p:cNvPr id="36867" name="Picture 3" descr="0154"/>
          <p:cNvPicPr>
            <a:picLocks noChangeAspect="1"/>
          </p:cNvPicPr>
          <p:nvPr/>
        </p:nvPicPr>
        <p:blipFill>
          <a:blip r:embed="rId1">
            <a:lum bright="6000" contrast="-12000"/>
          </a:blip>
          <a:srcRect l="16666" t="3702" r="16602" b="13564"/>
          <a:stretch>
            <a:fillRect/>
          </a:stretch>
        </p:blipFill>
        <p:spPr>
          <a:xfrm>
            <a:off x="4114800" y="668338"/>
            <a:ext cx="4724400" cy="3514725"/>
          </a:xfrm>
          <a:prstGeom prst="rect">
            <a:avLst/>
          </a:prstGeom>
          <a:noFill/>
          <a:ln w="76200" cap="flat" cmpd="tri">
            <a:solidFill>
              <a:srgbClr val="FFCC00"/>
            </a:solidFill>
            <a:prstDash val="solid"/>
            <a:miter/>
            <a:headEnd type="none" w="med" len="med"/>
            <a:tailEnd type="none" w="med" len="med"/>
          </a:ln>
        </p:spPr>
      </p:pic>
      <p:pic>
        <p:nvPicPr>
          <p:cNvPr id="36868" name="Picture 4" descr="0225"/>
          <p:cNvPicPr>
            <a:picLocks noChangeAspect="1"/>
          </p:cNvPicPr>
          <p:nvPr/>
        </p:nvPicPr>
        <p:blipFill>
          <a:blip r:embed="rId2">
            <a:lum bright="12000" contrast="24000"/>
          </a:blip>
          <a:stretch>
            <a:fillRect/>
          </a:stretch>
        </p:blipFill>
        <p:spPr>
          <a:xfrm>
            <a:off x="152400" y="2733675"/>
            <a:ext cx="4953000" cy="3441700"/>
          </a:xfrm>
          <a:prstGeom prst="rect">
            <a:avLst/>
          </a:prstGeom>
          <a:noFill/>
          <a:ln w="76200" cap="flat" cmpd="tri">
            <a:solidFill>
              <a:srgbClr val="FFCC00"/>
            </a:solidFill>
            <a:prstDash val="solid"/>
            <a:miter/>
            <a:headEnd type="none" w="med" len="med"/>
            <a:tailEnd type="none" w="med" len="med"/>
          </a:ln>
        </p:spPr>
      </p:pic>
      <p:sp>
        <p:nvSpPr>
          <p:cNvPr id="36869" name="Rectangle 5"/>
          <p:cNvSpPr/>
          <p:nvPr/>
        </p:nvSpPr>
        <p:spPr>
          <a:xfrm>
            <a:off x="5257800" y="5073650"/>
            <a:ext cx="2867025" cy="946150"/>
          </a:xfrm>
          <a:prstGeom prst="rect">
            <a:avLst/>
          </a:prstGeom>
          <a:noFill/>
          <a:ln w="9525">
            <a:noFill/>
          </a:ln>
        </p:spPr>
        <p:txBody>
          <a:bodyPr wrap="none">
            <a:spAutoFit/>
          </a:bodyPr>
          <a:p>
            <a:pPr>
              <a:buFont typeface="Arial" panose="020B0604020202020204" pitchFamily="34" charset="0"/>
              <a:buNone/>
            </a:pPr>
            <a:r>
              <a:rPr lang="zh-CN" altLang="zh-CN" sz="2800" b="1" dirty="0">
                <a:solidFill>
                  <a:srgbClr val="660033"/>
                </a:solidFill>
                <a:latin typeface="楷体_GB2312" pitchFamily="49" charset="-122"/>
                <a:ea typeface="楷体_GB2312" pitchFamily="49" charset="-122"/>
              </a:rPr>
              <a:t>1945</a:t>
            </a:r>
            <a:r>
              <a:rPr lang="zh-CN" altLang="en-US" sz="2800" b="1" dirty="0">
                <a:solidFill>
                  <a:srgbClr val="660033"/>
                </a:solidFill>
                <a:latin typeface="楷体_GB2312" pitchFamily="49" charset="-122"/>
                <a:ea typeface="楷体_GB2312" pitchFamily="49" charset="-122"/>
              </a:rPr>
              <a:t>年</a:t>
            </a:r>
            <a:r>
              <a:rPr lang="zh-CN" altLang="zh-CN" sz="2800" b="1" dirty="0">
                <a:solidFill>
                  <a:srgbClr val="660033"/>
                </a:solidFill>
                <a:latin typeface="楷体_GB2312" pitchFamily="49" charset="-122"/>
                <a:ea typeface="楷体_GB2312" pitchFamily="49" charset="-122"/>
              </a:rPr>
              <a:t>8</a:t>
            </a:r>
            <a:r>
              <a:rPr lang="zh-CN" altLang="en-US" sz="2800" b="1" dirty="0">
                <a:solidFill>
                  <a:srgbClr val="660033"/>
                </a:solidFill>
                <a:latin typeface="楷体_GB2312" pitchFamily="49" charset="-122"/>
                <a:ea typeface="楷体_GB2312" pitchFamily="49" charset="-122"/>
              </a:rPr>
              <a:t>月，苏联</a:t>
            </a:r>
            <a:endParaRPr lang="zh-CN" altLang="en-US" sz="2800" b="1" dirty="0">
              <a:solidFill>
                <a:srgbClr val="660033"/>
              </a:solidFill>
              <a:latin typeface="楷体_GB2312" pitchFamily="49" charset="-122"/>
              <a:ea typeface="楷体_GB2312" pitchFamily="49" charset="-122"/>
            </a:endParaRPr>
          </a:p>
          <a:p>
            <a:pPr>
              <a:buFont typeface="Arial" panose="020B0604020202020204" pitchFamily="34" charset="0"/>
              <a:buNone/>
            </a:pPr>
            <a:r>
              <a:rPr lang="zh-CN" altLang="en-US" sz="2800" b="1" dirty="0">
                <a:solidFill>
                  <a:srgbClr val="660033"/>
                </a:solidFill>
                <a:latin typeface="楷体_GB2312" pitchFamily="49" charset="-122"/>
                <a:ea typeface="楷体_GB2312" pitchFamily="49" charset="-122"/>
              </a:rPr>
              <a:t>红军解放旅顺。</a:t>
            </a:r>
            <a:endParaRPr lang="zh-CN" altLang="en-US" sz="2800" b="1" dirty="0">
              <a:solidFill>
                <a:srgbClr val="660033"/>
              </a:solidFill>
              <a:latin typeface="楷体_GB2312" pitchFamily="49" charset="-122"/>
              <a:ea typeface="楷体_GB2312"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4" presetClass="entr" presetSubtype="0" fill="hold" nodeType="afterEffect">
                                  <p:stCondLst>
                                    <p:cond delay="0"/>
                                  </p:stCondLst>
                                  <p:childTnLst>
                                    <p:set>
                                      <p:cBhvr>
                                        <p:cTn id="6" dur="1" fill="hold">
                                          <p:stCondLst>
                                            <p:cond delay="499"/>
                                          </p:stCondLst>
                                        </p:cTn>
                                        <p:tgtEl>
                                          <p:spTgt spid="36867"/>
                                        </p:tgtEl>
                                        <p:attrNameLst>
                                          <p:attrName>style.visibility</p:attrName>
                                        </p:attrNameLst>
                                      </p:cBhvr>
                                      <p:to>
                                        <p:strVal val="visible"/>
                                      </p:to>
                                    </p:set>
                                    <p:anim calcmode="lin" valueType="num">
                                      <p:cBhvr>
                                        <p:cTn id="7" dur="1" fill="hold"/>
                                        <p:tgtEl>
                                          <p:spTgt spid="36867"/>
                                        </p:tgtEl>
                                      </p:cBhvr>
                                    </p:anim>
                                  </p:childTnLst>
                                  <p:subTnLst>
                                    <p:audio>
                                      <p:cMediaNode>
                                        <p:cTn display="0" masterRel="sameClick">
                                          <p:stCondLst>
                                            <p:cond evt="begin" delay="0">
                                              <p:tn val="5"/>
                                            </p:cond>
                                          </p:stCondLst>
                                          <p:endCondLst>
                                            <p:cond evt="onStopAudio" delay="0">
                                              <p:tgtEl>
                                                <p:sldTgt/>
                                              </p:tgtEl>
                                            </p:cond>
                                          </p:endCondLst>
                                        </p:cTn>
                                        <p:tgtEl>
                                          <p:sndTgt r:embed="rId3" name="camera.wav"/>
                                        </p:tgtEl>
                                      </p:cMediaNode>
                                    </p:audio>
                                  </p:subTnLst>
                                </p:cTn>
                              </p:par>
                            </p:childTnLst>
                          </p:cTn>
                        </p:par>
                        <p:par>
                          <p:cTn id="8" fill="hold">
                            <p:stCondLst>
                              <p:cond delay="500"/>
                            </p:stCondLst>
                            <p:childTnLst>
                              <p:par>
                                <p:cTn id="9" presetID="12" presetClass="entr" presetSubtype="1" fill="hold" grpId="0" nodeType="afterEffect">
                                  <p:stCondLst>
                                    <p:cond delay="0"/>
                                  </p:stCondLst>
                                  <p:childTnLst>
                                    <p:set>
                                      <p:cBhvr>
                                        <p:cTn id="10" dur="1" fill="hold">
                                          <p:stCondLst>
                                            <p:cond delay="0"/>
                                          </p:stCondLst>
                                        </p:cTn>
                                        <p:tgtEl>
                                          <p:spTgt spid="36866"/>
                                        </p:tgtEl>
                                        <p:attrNameLst>
                                          <p:attrName>style.visibility</p:attrName>
                                        </p:attrNameLst>
                                      </p:cBhvr>
                                      <p:to>
                                        <p:strVal val="visible"/>
                                      </p:to>
                                    </p:set>
                                    <p:animEffect transition="in" filter="slide(fromTop)">
                                      <p:cBhvr>
                                        <p:cTn id="11" dur="500"/>
                                        <p:tgtEl>
                                          <p:spTgt spid="36866"/>
                                        </p:tgtEl>
                                      </p:cBhvr>
                                    </p:animEffect>
                                  </p:childTnLst>
                                </p:cTn>
                              </p:par>
                            </p:childTnLst>
                          </p:cTn>
                        </p:par>
                      </p:childTnLst>
                    </p:cTn>
                  </p:par>
                  <p:par>
                    <p:cTn id="12" fill="hold">
                      <p:stCondLst>
                        <p:cond delay="indefinite"/>
                      </p:stCondLst>
                      <p:childTnLst>
                        <p:par>
                          <p:cTn id="13" fill="hold">
                            <p:stCondLst>
                              <p:cond delay="0"/>
                            </p:stCondLst>
                            <p:childTnLst>
                              <p:par>
                                <p:cTn id="14" presetID="5" presetClass="entr" presetSubtype="10" fill="hold" nodeType="clickEffect">
                                  <p:stCondLst>
                                    <p:cond delay="0"/>
                                  </p:stCondLst>
                                  <p:childTnLst>
                                    <p:set>
                                      <p:cBhvr>
                                        <p:cTn id="15" dur="1" fill="hold">
                                          <p:stCondLst>
                                            <p:cond delay="0"/>
                                          </p:stCondLst>
                                        </p:cTn>
                                        <p:tgtEl>
                                          <p:spTgt spid="36868"/>
                                        </p:tgtEl>
                                        <p:attrNameLst>
                                          <p:attrName>style.visibility</p:attrName>
                                        </p:attrNameLst>
                                      </p:cBhvr>
                                      <p:to>
                                        <p:strVal val="visible"/>
                                      </p:to>
                                    </p:set>
                                    <p:animEffect transition="in" filter="checkerboard(across)">
                                      <p:cBhvr>
                                        <p:cTn id="16" dur="500"/>
                                        <p:tgtEl>
                                          <p:spTgt spid="36868"/>
                                        </p:tgtEl>
                                      </p:cBhvr>
                                    </p:animEffect>
                                  </p:childTnLst>
                                  <p:subTnLst>
                                    <p:audio>
                                      <p:cMediaNode>
                                        <p:cTn display="0" masterRel="sameClick">
                                          <p:stCondLst>
                                            <p:cond evt="begin" delay="0">
                                              <p:tn val="14"/>
                                            </p:cond>
                                          </p:stCondLst>
                                          <p:endCondLst>
                                            <p:cond evt="onStopAudio" delay="0">
                                              <p:tgtEl>
                                                <p:sldTgt/>
                                              </p:tgtEl>
                                            </p:cond>
                                          </p:endCondLst>
                                        </p:cTn>
                                        <p:tgtEl>
                                          <p:sndTgt r:embed="rId3" name="camera.wav"/>
                                        </p:tgtEl>
                                      </p:cMediaNode>
                                    </p:audio>
                                  </p:subTnLst>
                                </p:cTn>
                              </p:par>
                            </p:childTnLst>
                          </p:cTn>
                        </p:par>
                        <p:par>
                          <p:cTn id="17" fill="hold">
                            <p:stCondLst>
                              <p:cond delay="500"/>
                            </p:stCondLst>
                            <p:childTnLst>
                              <p:par>
                                <p:cTn id="18" presetID="5" presetClass="entr" presetSubtype="10" fill="hold" grpId="0" nodeType="afterEffect">
                                  <p:stCondLst>
                                    <p:cond delay="0"/>
                                  </p:stCondLst>
                                  <p:childTnLst>
                                    <p:set>
                                      <p:cBhvr>
                                        <p:cTn id="19" dur="1" fill="hold">
                                          <p:stCondLst>
                                            <p:cond delay="0"/>
                                          </p:stCondLst>
                                        </p:cTn>
                                        <p:tgtEl>
                                          <p:spTgt spid="36869"/>
                                        </p:tgtEl>
                                        <p:attrNameLst>
                                          <p:attrName>style.visibility</p:attrName>
                                        </p:attrNameLst>
                                      </p:cBhvr>
                                      <p:to>
                                        <p:strVal val="visible"/>
                                      </p:to>
                                    </p:set>
                                    <p:animEffect transition="in" filter="checkerboard(across)">
                                      <p:cBhvr>
                                        <p:cTn id="20" dur="500"/>
                                        <p:tgtEl>
                                          <p:spTgt spid="368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6" grpId="0"/>
      <p:bldP spid="36869" grpId="0"/>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pic>
        <p:nvPicPr>
          <p:cNvPr id="25602" name="图片 2"/>
          <p:cNvPicPr>
            <a:picLocks noChangeAspect="1"/>
          </p:cNvPicPr>
          <p:nvPr/>
        </p:nvPicPr>
        <p:blipFill>
          <a:blip r:embed="rId1"/>
          <a:stretch>
            <a:fillRect/>
          </a:stretch>
        </p:blipFill>
        <p:spPr>
          <a:xfrm>
            <a:off x="190500" y="903288"/>
            <a:ext cx="3351213" cy="4338637"/>
          </a:xfrm>
          <a:prstGeom prst="rect">
            <a:avLst/>
          </a:prstGeom>
          <a:noFill/>
          <a:ln w="9525">
            <a:noFill/>
          </a:ln>
        </p:spPr>
      </p:pic>
      <p:pic>
        <p:nvPicPr>
          <p:cNvPr id="25603" name="图片 3"/>
          <p:cNvPicPr>
            <a:picLocks noChangeAspect="1"/>
          </p:cNvPicPr>
          <p:nvPr/>
        </p:nvPicPr>
        <p:blipFill>
          <a:blip r:embed="rId2"/>
          <a:stretch>
            <a:fillRect/>
          </a:stretch>
        </p:blipFill>
        <p:spPr>
          <a:xfrm>
            <a:off x="3541713" y="903288"/>
            <a:ext cx="4933950" cy="4338637"/>
          </a:xfrm>
          <a:prstGeom prst="rect">
            <a:avLst/>
          </a:prstGeom>
          <a:noFill/>
          <a:ln w="9525">
            <a:noFill/>
          </a:ln>
        </p:spPr>
      </p:pic>
      <p:sp>
        <p:nvSpPr>
          <p:cNvPr id="25604" name="文本框 4"/>
          <p:cNvSpPr txBox="1"/>
          <p:nvPr/>
        </p:nvSpPr>
        <p:spPr>
          <a:xfrm>
            <a:off x="1893888" y="5338763"/>
            <a:ext cx="4114800" cy="522287"/>
          </a:xfrm>
          <a:prstGeom prst="rect">
            <a:avLst/>
          </a:prstGeom>
          <a:noFill/>
          <a:ln w="9525">
            <a:noFill/>
          </a:ln>
        </p:spPr>
        <p:txBody>
          <a:bodyPr wrap="none">
            <a:spAutoFit/>
          </a:bodyPr>
          <a:p>
            <a:pPr>
              <a:buFont typeface="Arial" panose="020B0604020202020204" pitchFamily="34" charset="0"/>
              <a:buNone/>
            </a:pPr>
            <a:r>
              <a:rPr lang="zh-CN" altLang="en-US" sz="2800" b="1" dirty="0">
                <a:solidFill>
                  <a:srgbClr val="0000FF"/>
                </a:solidFill>
                <a:latin typeface="Arial" panose="020B0604020202020204" pitchFamily="34" charset="0"/>
              </a:rPr>
              <a:t>日本天皇宣布无条件投降</a:t>
            </a:r>
            <a:endParaRPr lang="zh-CN" altLang="en-US" sz="2800" b="1" dirty="0">
              <a:solidFill>
                <a:srgbClr val="0000FF"/>
              </a:solidFill>
              <a:latin typeface="Arial" panose="020B0604020202020204" pitchFamily="34" charset="0"/>
            </a:endParaRPr>
          </a:p>
        </p:txBody>
      </p:sp>
    </p:spTree>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pic>
        <p:nvPicPr>
          <p:cNvPr id="26626" name="Picture 3" descr="1283359534569"/>
          <p:cNvPicPr>
            <a:picLocks noChangeAspect="1"/>
          </p:cNvPicPr>
          <p:nvPr/>
        </p:nvPicPr>
        <p:blipFill>
          <a:blip r:embed="rId1"/>
          <a:stretch>
            <a:fillRect/>
          </a:stretch>
        </p:blipFill>
        <p:spPr>
          <a:xfrm>
            <a:off x="755650" y="1055688"/>
            <a:ext cx="3598863" cy="4392612"/>
          </a:xfrm>
          <a:prstGeom prst="rect">
            <a:avLst/>
          </a:prstGeom>
          <a:noFill/>
          <a:ln w="38100" cap="flat" cmpd="sng">
            <a:solidFill>
              <a:srgbClr val="FF0000"/>
            </a:solidFill>
            <a:prstDash val="solid"/>
            <a:miter/>
            <a:headEnd type="none" w="med" len="med"/>
            <a:tailEnd type="none" w="med" len="med"/>
          </a:ln>
        </p:spPr>
      </p:pic>
      <p:pic>
        <p:nvPicPr>
          <p:cNvPr id="26627" name="Picture 4" descr="0001029a3efe0dead9a036"/>
          <p:cNvPicPr>
            <a:picLocks noChangeAspect="1"/>
          </p:cNvPicPr>
          <p:nvPr/>
        </p:nvPicPr>
        <p:blipFill>
          <a:blip r:embed="rId2"/>
          <a:stretch>
            <a:fillRect/>
          </a:stretch>
        </p:blipFill>
        <p:spPr>
          <a:xfrm>
            <a:off x="4716463" y="1055688"/>
            <a:ext cx="3352800" cy="4321175"/>
          </a:xfrm>
          <a:prstGeom prst="rect">
            <a:avLst/>
          </a:prstGeom>
          <a:noFill/>
          <a:ln w="38100" cap="flat" cmpd="sng">
            <a:solidFill>
              <a:srgbClr val="000080"/>
            </a:solidFill>
            <a:prstDash val="solid"/>
            <a:miter/>
            <a:headEnd type="none" w="med" len="med"/>
            <a:tailEnd type="none" w="med" len="med"/>
          </a:ln>
        </p:spPr>
      </p:pic>
      <p:sp>
        <p:nvSpPr>
          <p:cNvPr id="26628" name="Text Box 5"/>
          <p:cNvSpPr txBox="1"/>
          <p:nvPr/>
        </p:nvSpPr>
        <p:spPr>
          <a:xfrm>
            <a:off x="0" y="5519738"/>
            <a:ext cx="9144000" cy="457200"/>
          </a:xfrm>
          <a:prstGeom prst="rect">
            <a:avLst/>
          </a:prstGeom>
          <a:noFill/>
          <a:ln w="9525">
            <a:noFill/>
          </a:ln>
        </p:spPr>
        <p:txBody>
          <a:bodyPr>
            <a:spAutoFit/>
          </a:bodyPr>
          <a:p>
            <a:pPr marL="342900" indent="-342900">
              <a:spcBef>
                <a:spcPct val="50000"/>
              </a:spcBef>
              <a:buFont typeface="Arial" panose="020B0604020202020204" pitchFamily="34" charset="0"/>
              <a:buNone/>
            </a:pPr>
            <a:r>
              <a:rPr lang="zh-CN" altLang="zh-CN" sz="2400" b="1" dirty="0">
                <a:solidFill>
                  <a:srgbClr val="FF0000"/>
                </a:solidFill>
                <a:latin typeface="Arial" panose="020B0604020202020204" pitchFamily="34" charset="0"/>
                <a:ea typeface="黑体" panose="02010609060101010101" pitchFamily="49" charset="-122"/>
              </a:rPr>
              <a:t>1945</a:t>
            </a:r>
            <a:r>
              <a:rPr lang="zh-CN" altLang="en-US" sz="2400" b="1" dirty="0">
                <a:solidFill>
                  <a:srgbClr val="FF0000"/>
                </a:solidFill>
                <a:latin typeface="Arial" panose="020B0604020202020204" pitchFamily="34" charset="0"/>
                <a:ea typeface="黑体" panose="02010609060101010101" pitchFamily="49" charset="-122"/>
              </a:rPr>
              <a:t>年</a:t>
            </a:r>
            <a:r>
              <a:rPr lang="zh-CN" altLang="zh-CN" sz="2400" b="1" dirty="0">
                <a:solidFill>
                  <a:srgbClr val="FF0000"/>
                </a:solidFill>
                <a:latin typeface="Arial" panose="020B0604020202020204" pitchFamily="34" charset="0"/>
                <a:ea typeface="黑体" panose="02010609060101010101" pitchFamily="49" charset="-122"/>
              </a:rPr>
              <a:t>9</a:t>
            </a:r>
            <a:r>
              <a:rPr lang="zh-CN" altLang="en-US" sz="2400" b="1" dirty="0">
                <a:solidFill>
                  <a:srgbClr val="FF0000"/>
                </a:solidFill>
                <a:latin typeface="Arial" panose="020B0604020202020204" pitchFamily="34" charset="0"/>
                <a:ea typeface="黑体" panose="02010609060101010101" pitchFamily="49" charset="-122"/>
              </a:rPr>
              <a:t>月</a:t>
            </a:r>
            <a:r>
              <a:rPr lang="zh-CN" altLang="zh-CN" sz="2400" b="1" dirty="0">
                <a:solidFill>
                  <a:srgbClr val="FF0000"/>
                </a:solidFill>
                <a:latin typeface="Arial" panose="020B0604020202020204" pitchFamily="34" charset="0"/>
                <a:ea typeface="黑体" panose="02010609060101010101" pitchFamily="49" charset="-122"/>
              </a:rPr>
              <a:t>2</a:t>
            </a:r>
            <a:r>
              <a:rPr lang="zh-CN" altLang="en-US" sz="2400" b="1" dirty="0">
                <a:solidFill>
                  <a:srgbClr val="FF0000"/>
                </a:solidFill>
                <a:latin typeface="Arial" panose="020B0604020202020204" pitchFamily="34" charset="0"/>
                <a:ea typeface="黑体" panose="02010609060101010101" pitchFamily="49" charset="-122"/>
              </a:rPr>
              <a:t>日，在美国军舰密苏里号上日本向盟国递交投降书</a:t>
            </a:r>
            <a:endParaRPr lang="zh-CN" altLang="en-US" sz="2400" b="1" dirty="0">
              <a:solidFill>
                <a:srgbClr val="FF0000"/>
              </a:solidFill>
              <a:latin typeface="Arial" panose="020B0604020202020204" pitchFamily="34" charset="0"/>
              <a:ea typeface="黑体" panose="02010609060101010101" pitchFamily="49" charset="-122"/>
            </a:endParaRPr>
          </a:p>
        </p:txBody>
      </p:sp>
    </p:spTree>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39938" name="Rectangle 2"/>
          <p:cNvSpPr/>
          <p:nvPr/>
        </p:nvSpPr>
        <p:spPr>
          <a:xfrm>
            <a:off x="250825" y="3789363"/>
            <a:ext cx="4419600" cy="946150"/>
          </a:xfrm>
          <a:prstGeom prst="rect">
            <a:avLst/>
          </a:prstGeom>
          <a:noFill/>
          <a:ln w="9525">
            <a:noFill/>
          </a:ln>
        </p:spPr>
        <p:txBody>
          <a:bodyPr>
            <a:spAutoFit/>
          </a:bodyPr>
          <a:p>
            <a:pPr>
              <a:buFont typeface="Arial" panose="020B0604020202020204" pitchFamily="34" charset="0"/>
              <a:buNone/>
            </a:pPr>
            <a:r>
              <a:rPr lang="en-US" altLang="zh-CN" sz="2800" b="1" dirty="0">
                <a:solidFill>
                  <a:srgbClr val="660033"/>
                </a:solidFill>
                <a:latin typeface="楷体_GB2312" pitchFamily="49" charset="-122"/>
                <a:ea typeface="楷体_GB2312" pitchFamily="49" charset="-122"/>
              </a:rPr>
              <a:t>1945</a:t>
            </a:r>
            <a:r>
              <a:rPr lang="zh-CN" altLang="en-US" sz="2800" b="1" dirty="0">
                <a:solidFill>
                  <a:srgbClr val="660033"/>
                </a:solidFill>
                <a:latin typeface="楷体_GB2312" pitchFamily="49" charset="-122"/>
                <a:ea typeface="楷体_GB2312" pitchFamily="49" charset="-122"/>
              </a:rPr>
              <a:t>年</a:t>
            </a:r>
            <a:r>
              <a:rPr lang="en-US" altLang="zh-CN" sz="2800" b="1" dirty="0">
                <a:solidFill>
                  <a:srgbClr val="660033"/>
                </a:solidFill>
                <a:latin typeface="楷体_GB2312" pitchFamily="49" charset="-122"/>
                <a:ea typeface="楷体_GB2312" pitchFamily="49" charset="-122"/>
              </a:rPr>
              <a:t>9</a:t>
            </a:r>
            <a:r>
              <a:rPr lang="zh-CN" altLang="en-US" sz="2800" b="1" dirty="0">
                <a:solidFill>
                  <a:srgbClr val="660033"/>
                </a:solidFill>
                <a:latin typeface="楷体_GB2312" pitchFamily="49" charset="-122"/>
                <a:ea typeface="楷体_GB2312" pitchFamily="49" charset="-122"/>
              </a:rPr>
              <a:t>月</a:t>
            </a:r>
            <a:r>
              <a:rPr lang="en-US" altLang="zh-CN" sz="2800" b="1" dirty="0">
                <a:solidFill>
                  <a:srgbClr val="660033"/>
                </a:solidFill>
                <a:latin typeface="楷体_GB2312" pitchFamily="49" charset="-122"/>
                <a:ea typeface="楷体_GB2312" pitchFamily="49" charset="-122"/>
              </a:rPr>
              <a:t>9</a:t>
            </a:r>
            <a:r>
              <a:rPr lang="zh-CN" altLang="en-US" sz="2800" b="1" dirty="0">
                <a:solidFill>
                  <a:srgbClr val="660033"/>
                </a:solidFill>
                <a:latin typeface="楷体_GB2312" pitchFamily="49" charset="-122"/>
                <a:ea typeface="楷体_GB2312" pitchFamily="49" charset="-122"/>
              </a:rPr>
              <a:t>日，中国战区</a:t>
            </a:r>
            <a:endParaRPr lang="zh-CN" altLang="en-US" sz="2800" b="1" dirty="0">
              <a:solidFill>
                <a:srgbClr val="660033"/>
              </a:solidFill>
              <a:latin typeface="楷体_GB2312" pitchFamily="49" charset="-122"/>
              <a:ea typeface="楷体_GB2312" pitchFamily="49" charset="-122"/>
            </a:endParaRPr>
          </a:p>
          <a:p>
            <a:pPr>
              <a:buFont typeface="Arial" panose="020B0604020202020204" pitchFamily="34" charset="0"/>
              <a:buNone/>
            </a:pPr>
            <a:r>
              <a:rPr lang="zh-CN" altLang="en-US" sz="2800" b="1" dirty="0">
                <a:solidFill>
                  <a:srgbClr val="660033"/>
                </a:solidFill>
                <a:latin typeface="楷体_GB2312" pitchFamily="49" charset="-122"/>
                <a:ea typeface="楷体_GB2312" pitchFamily="49" charset="-122"/>
              </a:rPr>
              <a:t>接受日本投降的会场</a:t>
            </a:r>
            <a:endParaRPr lang="zh-CN" altLang="en-US" sz="2800" b="1" dirty="0">
              <a:solidFill>
                <a:srgbClr val="660033"/>
              </a:solidFill>
              <a:latin typeface="楷体_GB2312" pitchFamily="49" charset="-122"/>
              <a:ea typeface="楷体_GB2312" pitchFamily="49" charset="-122"/>
            </a:endParaRPr>
          </a:p>
        </p:txBody>
      </p:sp>
      <p:pic>
        <p:nvPicPr>
          <p:cNvPr id="39939" name="Picture 3" descr="FM"/>
          <p:cNvPicPr>
            <a:picLocks noChangeAspect="1"/>
          </p:cNvPicPr>
          <p:nvPr/>
        </p:nvPicPr>
        <p:blipFill>
          <a:blip r:embed="rId1"/>
          <a:stretch>
            <a:fillRect/>
          </a:stretch>
        </p:blipFill>
        <p:spPr>
          <a:xfrm>
            <a:off x="104775" y="762000"/>
            <a:ext cx="5334000" cy="2874963"/>
          </a:xfrm>
          <a:prstGeom prst="rect">
            <a:avLst/>
          </a:prstGeom>
          <a:noFill/>
          <a:ln w="76200" cap="flat" cmpd="tri">
            <a:solidFill>
              <a:srgbClr val="800000"/>
            </a:solidFill>
            <a:prstDash val="solid"/>
            <a:miter/>
            <a:headEnd type="none" w="med" len="med"/>
            <a:tailEnd type="none" w="med" len="med"/>
          </a:ln>
        </p:spPr>
      </p:pic>
      <p:sp>
        <p:nvSpPr>
          <p:cNvPr id="39940" name="Rectangle 4"/>
          <p:cNvSpPr/>
          <p:nvPr/>
        </p:nvSpPr>
        <p:spPr>
          <a:xfrm>
            <a:off x="3629025" y="5300663"/>
            <a:ext cx="5662613" cy="946150"/>
          </a:xfrm>
          <a:prstGeom prst="rect">
            <a:avLst/>
          </a:prstGeom>
          <a:noFill/>
          <a:ln w="9525">
            <a:noFill/>
          </a:ln>
        </p:spPr>
        <p:txBody>
          <a:bodyPr>
            <a:spAutoFit/>
          </a:bodyPr>
          <a:p>
            <a:pPr>
              <a:buFont typeface="Arial" panose="020B0604020202020204" pitchFamily="34" charset="0"/>
              <a:buNone/>
            </a:pPr>
            <a:r>
              <a:rPr lang="en-US" altLang="zh-CN" sz="2800" b="1" dirty="0">
                <a:solidFill>
                  <a:srgbClr val="660033"/>
                </a:solidFill>
                <a:latin typeface="楷体_GB2312" pitchFamily="49" charset="-122"/>
                <a:ea typeface="楷体_GB2312" pitchFamily="49" charset="-122"/>
              </a:rPr>
              <a:t>1945</a:t>
            </a:r>
            <a:r>
              <a:rPr lang="zh-CN" altLang="en-US" sz="2800" b="1" dirty="0">
                <a:solidFill>
                  <a:srgbClr val="660033"/>
                </a:solidFill>
                <a:latin typeface="楷体_GB2312" pitchFamily="49" charset="-122"/>
                <a:ea typeface="楷体_GB2312" pitchFamily="49" charset="-122"/>
              </a:rPr>
              <a:t>年</a:t>
            </a:r>
            <a:r>
              <a:rPr lang="en-US" altLang="zh-CN" sz="2800" b="1" dirty="0">
                <a:solidFill>
                  <a:srgbClr val="660033"/>
                </a:solidFill>
                <a:latin typeface="楷体_GB2312" pitchFamily="49" charset="-122"/>
                <a:ea typeface="楷体_GB2312" pitchFamily="49" charset="-122"/>
              </a:rPr>
              <a:t>9</a:t>
            </a:r>
            <a:r>
              <a:rPr lang="zh-CN" altLang="en-US" sz="2800" b="1" dirty="0">
                <a:solidFill>
                  <a:srgbClr val="660033"/>
                </a:solidFill>
                <a:latin typeface="楷体_GB2312" pitchFamily="49" charset="-122"/>
                <a:ea typeface="楷体_GB2312" pitchFamily="49" charset="-122"/>
              </a:rPr>
              <a:t>月</a:t>
            </a:r>
            <a:r>
              <a:rPr lang="en-US" altLang="zh-CN" sz="2800" b="1" dirty="0">
                <a:solidFill>
                  <a:srgbClr val="660033"/>
                </a:solidFill>
                <a:latin typeface="楷体_GB2312" pitchFamily="49" charset="-122"/>
                <a:ea typeface="楷体_GB2312" pitchFamily="49" charset="-122"/>
              </a:rPr>
              <a:t>9</a:t>
            </a:r>
            <a:r>
              <a:rPr lang="zh-CN" altLang="en-US" sz="2800" b="1" dirty="0">
                <a:solidFill>
                  <a:srgbClr val="660033"/>
                </a:solidFill>
                <a:latin typeface="楷体_GB2312" pitchFamily="49" charset="-122"/>
                <a:ea typeface="楷体_GB2312" pitchFamily="49" charset="-122"/>
              </a:rPr>
              <a:t>日，日本代表冈村宁次向中国代表何应钦呈递降书</a:t>
            </a:r>
            <a:endParaRPr lang="zh-CN" altLang="en-US" sz="2800" b="1" dirty="0">
              <a:solidFill>
                <a:srgbClr val="660033"/>
              </a:solidFill>
              <a:latin typeface="楷体_GB2312" pitchFamily="49" charset="-122"/>
              <a:ea typeface="楷体_GB2312" pitchFamily="49" charset="-122"/>
            </a:endParaRPr>
          </a:p>
        </p:txBody>
      </p:sp>
      <p:pic>
        <p:nvPicPr>
          <p:cNvPr id="39941" name="Picture 5" descr="0159"/>
          <p:cNvPicPr>
            <a:picLocks noChangeAspect="1"/>
          </p:cNvPicPr>
          <p:nvPr/>
        </p:nvPicPr>
        <p:blipFill>
          <a:blip r:embed="rId2"/>
          <a:srcRect l="4807" t="24799" r="53038" b="24014"/>
          <a:stretch>
            <a:fillRect/>
          </a:stretch>
        </p:blipFill>
        <p:spPr>
          <a:xfrm>
            <a:off x="4495800" y="1773238"/>
            <a:ext cx="4572000" cy="3330575"/>
          </a:xfrm>
          <a:prstGeom prst="rect">
            <a:avLst/>
          </a:prstGeom>
          <a:noFill/>
          <a:ln w="76200" cap="flat" cmpd="tri">
            <a:solidFill>
              <a:srgbClr val="660033"/>
            </a:solidFill>
            <a:prstDash val="solid"/>
            <a:miter/>
            <a:headEnd type="none" w="med" len="med"/>
            <a:tailEnd type="none" w="med" len="med"/>
          </a:ln>
        </p:spPr>
      </p:pic>
    </p:spTree>
  </p:cSld>
  <p:clrMapOvr>
    <a:masterClrMapping/>
  </p:clrMapOvr>
  <p:transition>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nodeType="afterEffect">
                                  <p:stCondLst>
                                    <p:cond delay="0"/>
                                  </p:stCondLst>
                                  <p:childTnLst>
                                    <p:set>
                                      <p:cBhvr>
                                        <p:cTn id="6" dur="1" fill="hold">
                                          <p:stCondLst>
                                            <p:cond delay="0"/>
                                          </p:stCondLst>
                                        </p:cTn>
                                        <p:tgtEl>
                                          <p:spTgt spid="39939"/>
                                        </p:tgtEl>
                                        <p:attrNameLst>
                                          <p:attrName>style.visibility</p:attrName>
                                        </p:attrNameLst>
                                      </p:cBhvr>
                                      <p:to>
                                        <p:strVal val="visible"/>
                                      </p:to>
                                    </p:set>
                                    <p:animEffect transition="in" filter="strips(downLeft)">
                                      <p:cBhvr>
                                        <p:cTn id="7" dur="500"/>
                                        <p:tgtEl>
                                          <p:spTgt spid="39939"/>
                                        </p:tgtEl>
                                      </p:cBhvr>
                                    </p:animEffect>
                                  </p:childTnLst>
                                  <p:subTnLst>
                                    <p:audio>
                                      <p:cMediaNode>
                                        <p:cTn display="0" masterRel="sameClick">
                                          <p:stCondLst>
                                            <p:cond evt="begin" delay="0">
                                              <p:tn val="5"/>
                                            </p:cond>
                                          </p:stCondLst>
                                          <p:endCondLst>
                                            <p:cond evt="onStopAudio" delay="0">
                                              <p:tgtEl>
                                                <p:sldTgt/>
                                              </p:tgtEl>
                                            </p:cond>
                                          </p:endCondLst>
                                        </p:cTn>
                                        <p:tgtEl>
                                          <p:sndTgt r:embed="rId3" name="camera.wav"/>
                                        </p:tgtEl>
                                      </p:cMediaNode>
                                    </p:audio>
                                  </p:subTnLst>
                                </p:cTn>
                              </p:par>
                            </p:childTnLst>
                          </p:cTn>
                        </p:par>
                        <p:par>
                          <p:cTn id="8" fill="hold">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39938"/>
                                        </p:tgtEl>
                                        <p:attrNameLst>
                                          <p:attrName>style.visibility</p:attrName>
                                        </p:attrNameLst>
                                      </p:cBhvr>
                                      <p:to>
                                        <p:strVal val="visible"/>
                                      </p:to>
                                    </p:set>
                                    <p:anim calcmode="lin" valueType="num">
                                      <p:cBhvr>
                                        <p:cTn id="11" dur="500" fill="hold"/>
                                        <p:tgtEl>
                                          <p:spTgt spid="39938"/>
                                        </p:tgtEl>
                                        <p:attrNameLst>
                                          <p:attrName>ppt_x</p:attrName>
                                        </p:attrNameLst>
                                      </p:cBhvr>
                                      <p:tavLst>
                                        <p:tav tm="0">
                                          <p:val>
                                            <p:strVal val="0-#ppt_w/2"/>
                                          </p:val>
                                        </p:tav>
                                        <p:tav tm="100000">
                                          <p:val>
                                            <p:strVal val="#ppt_x"/>
                                          </p:val>
                                        </p:tav>
                                      </p:tavLst>
                                    </p:anim>
                                    <p:anim calcmode="lin" valueType="num">
                                      <p:cBhvr>
                                        <p:cTn id="12" dur="500" fill="hold"/>
                                        <p:tgtEl>
                                          <p:spTgt spid="39938"/>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8" presetClass="entr" presetSubtype="12" fill="hold" nodeType="clickEffect">
                                  <p:stCondLst>
                                    <p:cond delay="0"/>
                                  </p:stCondLst>
                                  <p:childTnLst>
                                    <p:set>
                                      <p:cBhvr>
                                        <p:cTn id="16" dur="1" fill="hold">
                                          <p:stCondLst>
                                            <p:cond delay="0"/>
                                          </p:stCondLst>
                                        </p:cTn>
                                        <p:tgtEl>
                                          <p:spTgt spid="39941"/>
                                        </p:tgtEl>
                                        <p:attrNameLst>
                                          <p:attrName>style.visibility</p:attrName>
                                        </p:attrNameLst>
                                      </p:cBhvr>
                                      <p:to>
                                        <p:strVal val="visible"/>
                                      </p:to>
                                    </p:set>
                                    <p:animEffect transition="in" filter="strips(downLeft)">
                                      <p:cBhvr>
                                        <p:cTn id="17" dur="500"/>
                                        <p:tgtEl>
                                          <p:spTgt spid="39941"/>
                                        </p:tgtEl>
                                      </p:cBhvr>
                                    </p:animEffect>
                                  </p:childTnLst>
                                  <p:subTnLst>
                                    <p:audio>
                                      <p:cMediaNode>
                                        <p:cTn display="0" masterRel="sameClick">
                                          <p:stCondLst>
                                            <p:cond evt="begin" delay="0">
                                              <p:tn val="15"/>
                                            </p:cond>
                                          </p:stCondLst>
                                          <p:endCondLst>
                                            <p:cond evt="onStopAudio" delay="0">
                                              <p:tgtEl>
                                                <p:sldTgt/>
                                              </p:tgtEl>
                                            </p:cond>
                                          </p:endCondLst>
                                        </p:cTn>
                                        <p:tgtEl>
                                          <p:sndTgt r:embed="rId3" name="camera.wav"/>
                                        </p:tgtEl>
                                      </p:cMediaNode>
                                    </p:audio>
                                  </p:subTnLst>
                                </p:cTn>
                              </p:par>
                            </p:childTnLst>
                          </p:cTn>
                        </p:par>
                        <p:par>
                          <p:cTn id="18" fill="hold">
                            <p:stCondLst>
                              <p:cond delay="500"/>
                            </p:stCondLst>
                            <p:childTnLst>
                              <p:par>
                                <p:cTn id="19" presetID="12" presetClass="entr" presetSubtype="2" fill="hold" grpId="0" nodeType="afterEffect">
                                  <p:stCondLst>
                                    <p:cond delay="0"/>
                                  </p:stCondLst>
                                  <p:childTnLst>
                                    <p:set>
                                      <p:cBhvr>
                                        <p:cTn id="20" dur="1" fill="hold">
                                          <p:stCondLst>
                                            <p:cond delay="0"/>
                                          </p:stCondLst>
                                        </p:cTn>
                                        <p:tgtEl>
                                          <p:spTgt spid="39940"/>
                                        </p:tgtEl>
                                        <p:attrNameLst>
                                          <p:attrName>style.visibility</p:attrName>
                                        </p:attrNameLst>
                                      </p:cBhvr>
                                      <p:to>
                                        <p:strVal val="visible"/>
                                      </p:to>
                                    </p:set>
                                    <p:animEffect transition="in" filter="slide(fromRight)">
                                      <p:cBhvr>
                                        <p:cTn id="21" dur="500"/>
                                        <p:tgtEl>
                                          <p:spTgt spid="399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38" grpId="0"/>
      <p:bldP spid="39940" grpId="0"/>
    </p:bld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28674" name="Text Box 2"/>
          <p:cNvSpPr txBox="1"/>
          <p:nvPr/>
        </p:nvSpPr>
        <p:spPr>
          <a:xfrm>
            <a:off x="6829425" y="625475"/>
            <a:ext cx="1916113" cy="461963"/>
          </a:xfrm>
          <a:prstGeom prst="rect">
            <a:avLst/>
          </a:prstGeom>
          <a:noFill/>
          <a:ln w="9525">
            <a:noFill/>
          </a:ln>
        </p:spPr>
        <p:txBody>
          <a:bodyPr>
            <a:spAutoFit/>
          </a:bodyPr>
          <a:p>
            <a:pPr>
              <a:spcBef>
                <a:spcPct val="50000"/>
              </a:spcBef>
              <a:buFont typeface="Arial" panose="020B0604020202020204" pitchFamily="34" charset="0"/>
              <a:buNone/>
            </a:pPr>
            <a:endParaRPr dirty="0">
              <a:solidFill>
                <a:srgbClr val="CC3300"/>
              </a:solidFill>
              <a:effectLst>
                <a:outerShdw blurRad="38100" dist="38100" dir="2700000">
                  <a:srgbClr val="C0C0C0"/>
                </a:outerShdw>
              </a:effectLst>
              <a:latin typeface="隶书" panose="02010509060101010101" pitchFamily="49" charset="-122"/>
              <a:ea typeface="隶书" panose="02010509060101010101" pitchFamily="49" charset="-122"/>
            </a:endParaRPr>
          </a:p>
        </p:txBody>
      </p:sp>
      <p:pic>
        <p:nvPicPr>
          <p:cNvPr id="28675" name="Picture 3"/>
          <p:cNvPicPr>
            <a:picLocks noChangeAspect="1"/>
          </p:cNvPicPr>
          <p:nvPr/>
        </p:nvPicPr>
        <p:blipFill>
          <a:blip r:embed="rId1"/>
          <a:stretch>
            <a:fillRect/>
          </a:stretch>
        </p:blipFill>
        <p:spPr>
          <a:xfrm>
            <a:off x="614363" y="638175"/>
            <a:ext cx="8283575" cy="6219825"/>
          </a:xfrm>
          <a:prstGeom prst="rect">
            <a:avLst/>
          </a:prstGeom>
          <a:noFill/>
          <a:ln w="9525">
            <a:noFill/>
          </a:ln>
        </p:spPr>
      </p:pic>
      <p:pic>
        <p:nvPicPr>
          <p:cNvPr id="40964" name="Picture 4" descr="163"/>
          <p:cNvPicPr>
            <a:picLocks noChangeAspect="1"/>
          </p:cNvPicPr>
          <p:nvPr/>
        </p:nvPicPr>
        <p:blipFill>
          <a:blip r:embed="rId2"/>
          <a:srcRect l="45232" t="42165" r="4497" b="4152"/>
          <a:stretch>
            <a:fillRect/>
          </a:stretch>
        </p:blipFill>
        <p:spPr>
          <a:xfrm>
            <a:off x="935038" y="703263"/>
            <a:ext cx="7710487" cy="5545137"/>
          </a:xfrm>
          <a:prstGeom prst="rect">
            <a:avLst/>
          </a:prstGeom>
          <a:noFill/>
          <a:ln w="76200" cap="flat" cmpd="tri">
            <a:solidFill>
              <a:srgbClr val="660033"/>
            </a:solidFill>
            <a:prstDash val="solid"/>
            <a:miter/>
            <a:headEnd type="none" w="med" len="med"/>
            <a:tailEnd type="none" w="med" len="med"/>
          </a:ln>
        </p:spPr>
      </p:pic>
      <p:sp>
        <p:nvSpPr>
          <p:cNvPr id="40965" name="Text Box 5"/>
          <p:cNvSpPr txBox="1"/>
          <p:nvPr/>
        </p:nvSpPr>
        <p:spPr>
          <a:xfrm>
            <a:off x="160338" y="5638800"/>
            <a:ext cx="6769100" cy="584200"/>
          </a:xfrm>
          <a:prstGeom prst="rect">
            <a:avLst/>
          </a:prstGeom>
          <a:noFill/>
          <a:ln w="9525">
            <a:noFill/>
          </a:ln>
        </p:spPr>
        <p:txBody>
          <a:bodyPr>
            <a:spAutoFit/>
          </a:bodyPr>
          <a:p>
            <a:pPr>
              <a:buFont typeface="Arial" panose="020B0604020202020204" pitchFamily="34" charset="0"/>
              <a:buNone/>
            </a:pPr>
            <a:r>
              <a:rPr lang="zh-CN" altLang="en-US" sz="3200" b="1" dirty="0">
                <a:solidFill>
                  <a:srgbClr val="660033"/>
                </a:solidFill>
                <a:latin typeface="Times New Roman" panose="02020603050405020304" pitchFamily="18" charset="0"/>
                <a:ea typeface="楷体_GB2312" pitchFamily="49" charset="-122"/>
              </a:rPr>
              <a:t>中国军方代表在台湾接受日军投降</a:t>
            </a:r>
            <a:endParaRPr lang="zh-CN" altLang="en-US" sz="3200" b="1" dirty="0">
              <a:solidFill>
                <a:srgbClr val="660033"/>
              </a:solidFill>
              <a:latin typeface="Times New Roman" panose="02020603050405020304" pitchFamily="18" charset="0"/>
              <a:ea typeface="楷体_GB2312" pitchFamily="49" charset="-122"/>
            </a:endParaRPr>
          </a:p>
        </p:txBody>
      </p:sp>
      <p:sp>
        <p:nvSpPr>
          <p:cNvPr id="40966" name="Text Box 6"/>
          <p:cNvSpPr txBox="1"/>
          <p:nvPr/>
        </p:nvSpPr>
        <p:spPr>
          <a:xfrm>
            <a:off x="3505200" y="5334000"/>
            <a:ext cx="4495800" cy="1570038"/>
          </a:xfrm>
          <a:prstGeom prst="rect">
            <a:avLst/>
          </a:prstGeom>
          <a:noFill/>
          <a:ln w="9525">
            <a:noFill/>
          </a:ln>
        </p:spPr>
        <p:txBody>
          <a:bodyPr>
            <a:spAutoFit/>
          </a:bodyPr>
          <a:p>
            <a:pPr>
              <a:buFont typeface="Arial" panose="020B0604020202020204" pitchFamily="34" charset="0"/>
              <a:buNone/>
            </a:pPr>
            <a:r>
              <a:rPr lang="zh-CN" altLang="en-US" sz="3200" b="1" dirty="0">
                <a:solidFill>
                  <a:srgbClr val="660033"/>
                </a:solidFill>
                <a:latin typeface="Arial" panose="020B0604020202020204" pitchFamily="34" charset="0"/>
                <a:ea typeface="楷体_GB2312" pitchFamily="49" charset="-122"/>
              </a:rPr>
              <a:t>日本在台湾最后一位总督</a:t>
            </a:r>
            <a:endParaRPr lang="zh-CN" altLang="en-US" sz="3200" b="1" dirty="0">
              <a:solidFill>
                <a:srgbClr val="660033"/>
              </a:solidFill>
              <a:latin typeface="Arial" panose="020B0604020202020204" pitchFamily="34" charset="0"/>
              <a:ea typeface="楷体_GB2312" pitchFamily="49" charset="-122"/>
            </a:endParaRPr>
          </a:p>
          <a:p>
            <a:pPr>
              <a:buFont typeface="Arial" panose="020B0604020202020204" pitchFamily="34" charset="0"/>
              <a:buNone/>
            </a:pPr>
            <a:r>
              <a:rPr lang="zh-CN" altLang="en-US" sz="3200" b="1" dirty="0">
                <a:solidFill>
                  <a:srgbClr val="660033"/>
                </a:solidFill>
                <a:latin typeface="Arial" panose="020B0604020202020204" pitchFamily="34" charset="0"/>
                <a:ea typeface="楷体_GB2312" pitchFamily="49" charset="-122"/>
              </a:rPr>
              <a:t>安藤利吉在协议上签字</a:t>
            </a:r>
            <a:endParaRPr lang="zh-CN" altLang="en-US" sz="3200" b="1" dirty="0">
              <a:solidFill>
                <a:srgbClr val="660033"/>
              </a:solidFill>
              <a:latin typeface="Arial" panose="020B0604020202020204" pitchFamily="34" charset="0"/>
              <a:ea typeface="楷体_GB2312" pitchFamily="49" charset="-122"/>
            </a:endParaRPr>
          </a:p>
        </p:txBody>
      </p:sp>
      <p:pic>
        <p:nvPicPr>
          <p:cNvPr id="40967" name="Picture 7" descr="图片29"/>
          <p:cNvPicPr>
            <a:picLocks noChangeAspect="1"/>
          </p:cNvPicPr>
          <p:nvPr/>
        </p:nvPicPr>
        <p:blipFill>
          <a:blip r:embed="rId3">
            <a:lum bright="23999" contrast="6000"/>
          </a:blip>
          <a:srcRect b="33148"/>
          <a:stretch>
            <a:fillRect/>
          </a:stretch>
        </p:blipFill>
        <p:spPr>
          <a:xfrm>
            <a:off x="1617663" y="844550"/>
            <a:ext cx="7697787" cy="5260975"/>
          </a:xfrm>
          <a:prstGeom prst="rect">
            <a:avLst/>
          </a:prstGeom>
          <a:noFill/>
          <a:ln w="76200" cap="flat" cmpd="tri">
            <a:solidFill>
              <a:srgbClr val="800000"/>
            </a:solidFill>
            <a:prstDash val="solid"/>
            <a:miter/>
            <a:headEnd type="none" w="med" len="med"/>
            <a:tailEnd type="none" w="med" len="med"/>
          </a:ln>
        </p:spPr>
      </p:pic>
    </p:spTree>
  </p:cSld>
  <p:clrMapOvr>
    <a:masterClrMapping/>
  </p:clrMapOvr>
  <p:transition spd="slow">
    <p:pull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afterEffect">
                                  <p:stCondLst>
                                    <p:cond delay="0"/>
                                  </p:stCondLst>
                                  <p:childTnLst>
                                    <p:set>
                                      <p:cBhvr>
                                        <p:cTn id="6" dur="1" fill="hold">
                                          <p:stCondLst>
                                            <p:cond delay="0"/>
                                          </p:stCondLst>
                                        </p:cTn>
                                        <p:tgtEl>
                                          <p:spTgt spid="40964"/>
                                        </p:tgtEl>
                                        <p:attrNameLst>
                                          <p:attrName>style.visibility</p:attrName>
                                        </p:attrNameLst>
                                      </p:cBhvr>
                                      <p:to>
                                        <p:strVal val="visible"/>
                                      </p:to>
                                    </p:set>
                                    <p:anim calcmode="lin" valueType="num">
                                      <p:cBhvr>
                                        <p:cTn id="7" dur="500" fill="hold"/>
                                        <p:tgtEl>
                                          <p:spTgt spid="40964"/>
                                        </p:tgtEl>
                                        <p:attrNameLst>
                                          <p:attrName>ppt_x</p:attrName>
                                        </p:attrNameLst>
                                      </p:cBhvr>
                                      <p:tavLst>
                                        <p:tav tm="0">
                                          <p:val>
                                            <p:strVal val="0-#ppt_w/2"/>
                                          </p:val>
                                        </p:tav>
                                        <p:tav tm="100000">
                                          <p:val>
                                            <p:strVal val="#ppt_x"/>
                                          </p:val>
                                        </p:tav>
                                      </p:tavLst>
                                    </p:anim>
                                    <p:anim calcmode="lin" valueType="num">
                                      <p:cBhvr>
                                        <p:cTn id="8" dur="500" fill="hold"/>
                                        <p:tgtEl>
                                          <p:spTgt spid="40964"/>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12" presetClass="entr" presetSubtype="1" fill="hold" grpId="0" nodeType="afterEffect">
                                  <p:stCondLst>
                                    <p:cond delay="0"/>
                                  </p:stCondLst>
                                  <p:childTnLst>
                                    <p:set>
                                      <p:cBhvr>
                                        <p:cTn id="11" dur="1" fill="hold">
                                          <p:stCondLst>
                                            <p:cond delay="0"/>
                                          </p:stCondLst>
                                        </p:cTn>
                                        <p:tgtEl>
                                          <p:spTgt spid="40965"/>
                                        </p:tgtEl>
                                        <p:attrNameLst>
                                          <p:attrName>style.visibility</p:attrName>
                                        </p:attrNameLst>
                                      </p:cBhvr>
                                      <p:to>
                                        <p:strVal val="visible"/>
                                      </p:to>
                                    </p:set>
                                    <p:animEffect transition="in" filter="slide(fromTop)">
                                      <p:cBhvr>
                                        <p:cTn id="12" dur="500"/>
                                        <p:tgtEl>
                                          <p:spTgt spid="40965"/>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6" fill="hold" nodeType="clickEffect">
                                  <p:stCondLst>
                                    <p:cond delay="0"/>
                                  </p:stCondLst>
                                  <p:childTnLst>
                                    <p:set>
                                      <p:cBhvr>
                                        <p:cTn id="16" dur="1" fill="hold">
                                          <p:stCondLst>
                                            <p:cond delay="0"/>
                                          </p:stCondLst>
                                        </p:cTn>
                                        <p:tgtEl>
                                          <p:spTgt spid="40967"/>
                                        </p:tgtEl>
                                        <p:attrNameLst>
                                          <p:attrName>style.visibility</p:attrName>
                                        </p:attrNameLst>
                                      </p:cBhvr>
                                      <p:to>
                                        <p:strVal val="visible"/>
                                      </p:to>
                                    </p:set>
                                    <p:anim calcmode="lin" valueType="num">
                                      <p:cBhvr>
                                        <p:cTn id="17" dur="500" fill="hold"/>
                                        <p:tgtEl>
                                          <p:spTgt spid="40967"/>
                                        </p:tgtEl>
                                        <p:attrNameLst>
                                          <p:attrName>ppt_x</p:attrName>
                                        </p:attrNameLst>
                                      </p:cBhvr>
                                      <p:tavLst>
                                        <p:tav tm="0">
                                          <p:val>
                                            <p:strVal val="1+#ppt_w/2"/>
                                          </p:val>
                                        </p:tav>
                                        <p:tav tm="100000">
                                          <p:val>
                                            <p:strVal val="#ppt_x"/>
                                          </p:val>
                                        </p:tav>
                                      </p:tavLst>
                                    </p:anim>
                                    <p:anim calcmode="lin" valueType="num">
                                      <p:cBhvr>
                                        <p:cTn id="18" dur="500" fill="hold"/>
                                        <p:tgtEl>
                                          <p:spTgt spid="40967"/>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5"/>
                                            </p:cond>
                                          </p:stCondLst>
                                          <p:endCondLst>
                                            <p:cond evt="onStopAudio" delay="0">
                                              <p:tgtEl>
                                                <p:sldTgt/>
                                              </p:tgtEl>
                                            </p:cond>
                                          </p:endCondLst>
                                        </p:cTn>
                                        <p:tgtEl>
                                          <p:sndTgt r:embed="rId4" name="camera.wav"/>
                                        </p:tgtEl>
                                      </p:cMediaNode>
                                    </p:audio>
                                  </p:subTnLst>
                                </p:cTn>
                              </p:par>
                            </p:childTnLst>
                          </p:cTn>
                        </p:par>
                        <p:par>
                          <p:cTn id="19" fill="hold">
                            <p:stCondLst>
                              <p:cond delay="500"/>
                            </p:stCondLst>
                            <p:childTnLst>
                              <p:par>
                                <p:cTn id="20" presetID="3" presetClass="exit" presetSubtype="10" fill="hold" grpId="1" nodeType="afterEffect">
                                  <p:stCondLst>
                                    <p:cond delay="0"/>
                                  </p:stCondLst>
                                  <p:childTnLst>
                                    <p:animEffect transition="out" filter="blinds(horizontal)">
                                      <p:cBhvr>
                                        <p:cTn id="21" dur="500"/>
                                        <p:tgtEl>
                                          <p:spTgt spid="40965"/>
                                        </p:tgtEl>
                                      </p:cBhvr>
                                    </p:animEffect>
                                    <p:set>
                                      <p:cBhvr>
                                        <p:cTn id="22" dur="1" fill="hold">
                                          <p:stCondLst>
                                            <p:cond delay="499"/>
                                          </p:stCondLst>
                                        </p:cTn>
                                        <p:tgtEl>
                                          <p:spTgt spid="40965"/>
                                        </p:tgtEl>
                                        <p:attrNameLst>
                                          <p:attrName>style.visibility</p:attrName>
                                        </p:attrNameLst>
                                      </p:cBhvr>
                                      <p:to>
                                        <p:strVal val="hidden"/>
                                      </p:to>
                                    </p:set>
                                  </p:childTnLst>
                                </p:cTn>
                              </p:par>
                            </p:childTnLst>
                          </p:cTn>
                        </p:par>
                        <p:par>
                          <p:cTn id="23" fill="hold">
                            <p:stCondLst>
                              <p:cond delay="1000"/>
                            </p:stCondLst>
                            <p:childTnLst>
                              <p:par>
                                <p:cTn id="24" presetID="3" presetClass="exit" presetSubtype="10" fill="hold" nodeType="afterEffect">
                                  <p:stCondLst>
                                    <p:cond delay="0"/>
                                  </p:stCondLst>
                                  <p:childTnLst>
                                    <p:animEffect transition="out" filter="blinds(horizontal)">
                                      <p:cBhvr>
                                        <p:cTn id="25" dur="500"/>
                                        <p:tgtEl>
                                          <p:spTgt spid="40964"/>
                                        </p:tgtEl>
                                      </p:cBhvr>
                                    </p:animEffect>
                                    <p:set>
                                      <p:cBhvr>
                                        <p:cTn id="26" dur="1" fill="hold">
                                          <p:stCondLst>
                                            <p:cond delay="499"/>
                                          </p:stCondLst>
                                        </p:cTn>
                                        <p:tgtEl>
                                          <p:spTgt spid="40964"/>
                                        </p:tgtEl>
                                        <p:attrNameLst>
                                          <p:attrName>style.visibility</p:attrName>
                                        </p:attrNameLst>
                                      </p:cBhvr>
                                      <p:to>
                                        <p:strVal val="hidden"/>
                                      </p:to>
                                    </p:set>
                                  </p:childTnLst>
                                </p:cTn>
                              </p:par>
                            </p:childTnLst>
                          </p:cTn>
                        </p:par>
                        <p:par>
                          <p:cTn id="27" fill="hold">
                            <p:stCondLst>
                              <p:cond delay="1500"/>
                            </p:stCondLst>
                            <p:childTnLst>
                              <p:par>
                                <p:cTn id="28" presetID="12" presetClass="entr" presetSubtype="1" fill="hold" grpId="0" nodeType="afterEffect">
                                  <p:stCondLst>
                                    <p:cond delay="0"/>
                                  </p:stCondLst>
                                  <p:childTnLst>
                                    <p:set>
                                      <p:cBhvr>
                                        <p:cTn id="29" dur="1" fill="hold">
                                          <p:stCondLst>
                                            <p:cond delay="0"/>
                                          </p:stCondLst>
                                        </p:cTn>
                                        <p:tgtEl>
                                          <p:spTgt spid="40966"/>
                                        </p:tgtEl>
                                        <p:attrNameLst>
                                          <p:attrName>style.visibility</p:attrName>
                                        </p:attrNameLst>
                                      </p:cBhvr>
                                      <p:to>
                                        <p:strVal val="visible"/>
                                      </p:to>
                                    </p:set>
                                    <p:animEffect transition="in" filter="slide(fromTop)">
                                      <p:cBhvr>
                                        <p:cTn id="30" dur="500"/>
                                        <p:tgtEl>
                                          <p:spTgt spid="409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5" grpId="0"/>
      <p:bldP spid="40965" grpId="1"/>
      <p:bldP spid="40966" grpId="0"/>
    </p:bld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grpSp>
        <p:nvGrpSpPr>
          <p:cNvPr id="29698" name="Group 3"/>
          <p:cNvGrpSpPr/>
          <p:nvPr/>
        </p:nvGrpSpPr>
        <p:grpSpPr>
          <a:xfrm>
            <a:off x="611188" y="1270000"/>
            <a:ext cx="7524750" cy="4994275"/>
            <a:chOff x="0" y="0"/>
            <a:chExt cx="4740" cy="3146"/>
          </a:xfrm>
        </p:grpSpPr>
        <p:pic>
          <p:nvPicPr>
            <p:cNvPr id="29699" name="Picture 4" descr="0fc62fd8ccfa331a32fa1ca4"/>
            <p:cNvPicPr>
              <a:picLocks noChangeAspect="1"/>
            </p:cNvPicPr>
            <p:nvPr/>
          </p:nvPicPr>
          <p:blipFill>
            <a:blip r:embed="rId1"/>
            <a:stretch>
              <a:fillRect/>
            </a:stretch>
          </p:blipFill>
          <p:spPr>
            <a:xfrm>
              <a:off x="0" y="0"/>
              <a:ext cx="1980" cy="2795"/>
            </a:xfrm>
            <a:prstGeom prst="rect">
              <a:avLst/>
            </a:prstGeom>
            <a:noFill/>
            <a:ln w="38100" cap="flat" cmpd="sng">
              <a:solidFill>
                <a:srgbClr val="FF0000"/>
              </a:solidFill>
              <a:prstDash val="solid"/>
              <a:miter/>
              <a:headEnd type="none" w="med" len="med"/>
              <a:tailEnd type="none" w="med" len="med"/>
            </a:ln>
          </p:spPr>
        </p:pic>
        <p:sp>
          <p:nvSpPr>
            <p:cNvPr id="29700" name="Text Box 5"/>
            <p:cNvSpPr txBox="1"/>
            <p:nvPr/>
          </p:nvSpPr>
          <p:spPr>
            <a:xfrm>
              <a:off x="545" y="2858"/>
              <a:ext cx="4195" cy="288"/>
            </a:xfrm>
            <a:prstGeom prst="rect">
              <a:avLst/>
            </a:prstGeom>
            <a:solidFill>
              <a:srgbClr val="000000"/>
            </a:solidFill>
            <a:ln w="9525">
              <a:noFill/>
            </a:ln>
          </p:spPr>
          <p:txBody>
            <a:bodyPr>
              <a:spAutoFit/>
            </a:bodyPr>
            <a:p>
              <a:pPr marL="342900" indent="-342900">
                <a:spcBef>
                  <a:spcPct val="50000"/>
                </a:spcBef>
                <a:buFont typeface="Arial" panose="020B0604020202020204" pitchFamily="34" charset="0"/>
                <a:buNone/>
              </a:pPr>
              <a:r>
                <a:rPr lang="zh-CN" altLang="zh-CN" sz="2400" b="1" dirty="0">
                  <a:solidFill>
                    <a:schemeClr val="bg1"/>
                  </a:solidFill>
                  <a:latin typeface="Arial" panose="020B0604020202020204" pitchFamily="34" charset="0"/>
                  <a:ea typeface="黑体" panose="02010609060101010101" pitchFamily="49" charset="-122"/>
                </a:rPr>
                <a:t>1945</a:t>
              </a:r>
              <a:r>
                <a:rPr lang="zh-CN" altLang="en-US" sz="2400" b="1" dirty="0">
                  <a:solidFill>
                    <a:schemeClr val="bg1"/>
                  </a:solidFill>
                  <a:latin typeface="Arial" panose="020B0604020202020204" pitchFamily="34" charset="0"/>
                  <a:ea typeface="黑体" panose="02010609060101010101" pitchFamily="49" charset="-122"/>
                </a:rPr>
                <a:t>年</a:t>
              </a:r>
              <a:r>
                <a:rPr lang="zh-CN" altLang="zh-CN" sz="2400" b="1" dirty="0">
                  <a:solidFill>
                    <a:schemeClr val="bg1"/>
                  </a:solidFill>
                  <a:latin typeface="Arial" panose="020B0604020202020204" pitchFamily="34" charset="0"/>
                  <a:ea typeface="黑体" panose="02010609060101010101" pitchFamily="49" charset="-122"/>
                </a:rPr>
                <a:t>10</a:t>
              </a:r>
              <a:r>
                <a:rPr lang="zh-CN" altLang="en-US" sz="2400" b="1" dirty="0">
                  <a:solidFill>
                    <a:schemeClr val="bg1"/>
                  </a:solidFill>
                  <a:latin typeface="Arial" panose="020B0604020202020204" pitchFamily="34" charset="0"/>
                  <a:ea typeface="黑体" panose="02010609060101010101" pitchFamily="49" charset="-122"/>
                </a:rPr>
                <a:t>月</a:t>
              </a:r>
              <a:r>
                <a:rPr lang="zh-CN" altLang="zh-CN" sz="2400" b="1" dirty="0">
                  <a:solidFill>
                    <a:schemeClr val="bg1"/>
                  </a:solidFill>
                  <a:latin typeface="Arial" panose="020B0604020202020204" pitchFamily="34" charset="0"/>
                  <a:ea typeface="黑体" panose="02010609060101010101" pitchFamily="49" charset="-122"/>
                </a:rPr>
                <a:t>25</a:t>
              </a:r>
              <a:r>
                <a:rPr lang="zh-CN" altLang="en-US" sz="2400" b="1" dirty="0">
                  <a:solidFill>
                    <a:schemeClr val="bg1"/>
                  </a:solidFill>
                  <a:latin typeface="Arial" panose="020B0604020202020204" pitchFamily="34" charset="0"/>
                  <a:ea typeface="黑体" panose="02010609060101010101" pitchFamily="49" charset="-122"/>
                </a:rPr>
                <a:t>日，在台湾省举行受降仪式。</a:t>
              </a:r>
              <a:endParaRPr lang="zh-CN" altLang="en-US" sz="2400" b="1" dirty="0">
                <a:solidFill>
                  <a:schemeClr val="bg1"/>
                </a:solidFill>
                <a:latin typeface="Arial" panose="020B0604020202020204" pitchFamily="34" charset="0"/>
                <a:ea typeface="黑体" panose="02010609060101010101" pitchFamily="49" charset="-122"/>
              </a:endParaRPr>
            </a:p>
          </p:txBody>
        </p:sp>
      </p:grpSp>
      <p:pic>
        <p:nvPicPr>
          <p:cNvPr id="40966" name="Picture 6" descr="在大陆的台湾同胞欢呼台湾回归祖国"/>
          <p:cNvPicPr>
            <a:picLocks noChangeAspect="1"/>
          </p:cNvPicPr>
          <p:nvPr/>
        </p:nvPicPr>
        <p:blipFill>
          <a:blip r:embed="rId2"/>
          <a:stretch>
            <a:fillRect/>
          </a:stretch>
        </p:blipFill>
        <p:spPr>
          <a:xfrm>
            <a:off x="4140200" y="1557338"/>
            <a:ext cx="5003800" cy="4010025"/>
          </a:xfrm>
          <a:prstGeom prst="rect">
            <a:avLst/>
          </a:prstGeom>
          <a:noFill/>
          <a:ln w="38100" cap="flat" cmpd="sng">
            <a:solidFill>
              <a:srgbClr val="000080"/>
            </a:solidFill>
            <a:prstDash val="solid"/>
            <a:miter/>
            <a:headEnd type="none" w="med" len="med"/>
            <a:tailEnd type="none" w="med" len="me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nodeType="clickEffect">
                                  <p:stCondLst>
                                    <p:cond delay="0"/>
                                  </p:stCondLst>
                                  <p:childTnLst>
                                    <p:set>
                                      <p:cBhvr>
                                        <p:cTn id="6" dur="1" fill="hold">
                                          <p:stCondLst>
                                            <p:cond delay="0"/>
                                          </p:stCondLst>
                                        </p:cTn>
                                        <p:tgtEl>
                                          <p:spTgt spid="40966"/>
                                        </p:tgtEl>
                                        <p:attrNameLst>
                                          <p:attrName>style.visibility</p:attrName>
                                        </p:attrNameLst>
                                      </p:cBhvr>
                                      <p:to>
                                        <p:strVal val="visible"/>
                                      </p:to>
                                    </p:set>
                                    <p:animEffect transition="in" filter="wedge">
                                      <p:cBhvr>
                                        <p:cTn id="7" dur="1000"/>
                                        <p:tgtEl>
                                          <p:spTgt spid="409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41989" name="Text Box 5"/>
          <p:cNvSpPr txBox="1"/>
          <p:nvPr/>
        </p:nvSpPr>
        <p:spPr>
          <a:xfrm>
            <a:off x="428625" y="1552575"/>
            <a:ext cx="6364605" cy="1322070"/>
          </a:xfrm>
          <a:prstGeom prst="rect">
            <a:avLst/>
          </a:prstGeom>
          <a:noFill/>
          <a:ln w="9525">
            <a:noFill/>
          </a:ln>
        </p:spPr>
        <p:txBody>
          <a:bodyPr wrap="square">
            <a:spAutoFit/>
          </a:bodyPr>
          <a:p>
            <a:pPr>
              <a:buFont typeface="Arial" panose="020B0604020202020204" pitchFamily="34" charset="0"/>
              <a:buNone/>
            </a:pPr>
            <a:r>
              <a:rPr lang="zh-CN" altLang="en-US" sz="4000" dirty="0">
                <a:solidFill>
                  <a:srgbClr val="800000"/>
                </a:solidFill>
                <a:latin typeface="Times New Roman" panose="02020603050405020304" pitchFamily="18" charset="0"/>
                <a:ea typeface="隶书" panose="02010509060101010101" pitchFamily="49" charset="-122"/>
              </a:rPr>
              <a:t>抗日战争以中国的胜利而告终，原因有哪些？</a:t>
            </a:r>
            <a:endParaRPr lang="zh-CN" altLang="en-US" sz="4000" dirty="0">
              <a:solidFill>
                <a:srgbClr val="800000"/>
              </a:solidFill>
              <a:latin typeface="Times New Roman" panose="02020603050405020304" pitchFamily="18" charset="0"/>
              <a:ea typeface="隶书" panose="02010509060101010101" pitchFamily="49" charset="-122"/>
            </a:endParaRPr>
          </a:p>
        </p:txBody>
      </p:sp>
      <p:sp>
        <p:nvSpPr>
          <p:cNvPr id="30726" name="文本框 1"/>
          <p:cNvSpPr txBox="1"/>
          <p:nvPr/>
        </p:nvSpPr>
        <p:spPr>
          <a:xfrm>
            <a:off x="665163" y="690563"/>
            <a:ext cx="7775575" cy="646112"/>
          </a:xfrm>
          <a:prstGeom prst="rect">
            <a:avLst/>
          </a:prstGeom>
          <a:noFill/>
          <a:ln w="9525">
            <a:noFill/>
          </a:ln>
        </p:spPr>
        <p:txBody>
          <a:bodyPr>
            <a:spAutoFit/>
          </a:bodyPr>
          <a:p>
            <a:pPr>
              <a:buFont typeface="Arial" panose="020B0604020202020204" pitchFamily="34" charset="0"/>
              <a:buNone/>
            </a:pPr>
            <a:r>
              <a:rPr lang="zh-CN" altLang="en-US" sz="3600" b="1" dirty="0">
                <a:solidFill>
                  <a:srgbClr val="0000FF"/>
                </a:solidFill>
                <a:latin typeface="Arial" panose="020B0604020202020204" pitchFamily="34" charset="0"/>
              </a:rPr>
              <a:t>四、抗日战争胜利的原因与伟大意义</a:t>
            </a:r>
            <a:endParaRPr lang="zh-CN" altLang="en-US" sz="3600" b="1" dirty="0">
              <a:solidFill>
                <a:srgbClr val="0000FF"/>
              </a:solidFill>
              <a:latin typeface="Arial" panose="020B0604020202020204" pitchFamily="34" charset="0"/>
            </a:endParaRPr>
          </a:p>
        </p:txBody>
      </p:sp>
    </p:spTree>
  </p:cSld>
  <p:clrMapOvr>
    <a:masterClrMapping/>
  </p:clrMapOvr>
  <p:transition>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2" fill="hold" grpId="0" nodeType="afterEffect">
                                  <p:stCondLst>
                                    <p:cond delay="0"/>
                                  </p:stCondLst>
                                  <p:childTnLst>
                                    <p:set>
                                      <p:cBhvr>
                                        <p:cTn id="6" dur="1" fill="hold">
                                          <p:stCondLst>
                                            <p:cond delay="0"/>
                                          </p:stCondLst>
                                        </p:cTn>
                                        <p:tgtEl>
                                          <p:spTgt spid="41989"/>
                                        </p:tgtEl>
                                        <p:attrNameLst>
                                          <p:attrName>style.visibility</p:attrName>
                                        </p:attrNameLst>
                                      </p:cBhvr>
                                      <p:to>
                                        <p:strVal val="visible"/>
                                      </p:to>
                                    </p:set>
                                    <p:animEffect transition="in" filter="slide(fromRight)">
                                      <p:cBhvr>
                                        <p:cTn id="7" dur="500"/>
                                        <p:tgtEl>
                                          <p:spTgt spid="41989"/>
                                        </p:tgtEl>
                                      </p:cBhvr>
                                    </p:animEffect>
                                  </p:childTnLst>
                                  <p:subTnLst>
                                    <p:audio>
                                      <p:cMediaNode>
                                        <p:cTn display="0" masterRel="sameClick">
                                          <p:stCondLst>
                                            <p:cond evt="begin" delay="0">
                                              <p:tn val="5"/>
                                            </p:cond>
                                          </p:stCondLst>
                                          <p:endCondLst>
                                            <p:cond evt="onStopAudio" delay="0">
                                              <p:tgtEl>
                                                <p:sldTgt/>
                                              </p:tgtEl>
                                            </p:cond>
                                          </p:endCondLst>
                                        </p:cTn>
                                        <p:tgtEl>
                                          <p:sndTgt r:embed="rId1" name="camera.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9" grpId="0"/>
    </p:bld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46082" name="Text Box 2"/>
          <p:cNvSpPr txBox="1"/>
          <p:nvPr/>
        </p:nvSpPr>
        <p:spPr>
          <a:xfrm>
            <a:off x="468313" y="1125538"/>
            <a:ext cx="6303962" cy="579437"/>
          </a:xfrm>
          <a:prstGeom prst="rect">
            <a:avLst/>
          </a:prstGeom>
          <a:noFill/>
          <a:ln w="9525">
            <a:noFill/>
          </a:ln>
        </p:spPr>
        <p:txBody>
          <a:bodyPr wrap="none">
            <a:spAutoFit/>
          </a:bodyPr>
          <a:p>
            <a:pPr>
              <a:buFont typeface="Arial" panose="020B0604020202020204" pitchFamily="34" charset="0"/>
              <a:buNone/>
            </a:pPr>
            <a:r>
              <a:rPr lang="zh-CN" altLang="en-US" sz="3200" b="1" dirty="0">
                <a:solidFill>
                  <a:srgbClr val="D60093"/>
                </a:solidFill>
                <a:latin typeface="Arial" panose="020B0604020202020204" pitchFamily="34" charset="0"/>
                <a:ea typeface="隶书" panose="02010509060101010101" pitchFamily="49" charset="-122"/>
              </a:rPr>
              <a:t>中国人民为什么能取得抗战胜利？</a:t>
            </a:r>
            <a:endParaRPr lang="zh-CN" altLang="en-US" sz="3200" b="1" dirty="0">
              <a:solidFill>
                <a:srgbClr val="D60093"/>
              </a:solidFill>
              <a:latin typeface="Arial" panose="020B0604020202020204" pitchFamily="34" charset="0"/>
              <a:ea typeface="隶书" panose="02010509060101010101" pitchFamily="49" charset="-122"/>
            </a:endParaRPr>
          </a:p>
        </p:txBody>
      </p:sp>
      <p:sp>
        <p:nvSpPr>
          <p:cNvPr id="46084" name="Text Box 4"/>
          <p:cNvSpPr txBox="1"/>
          <p:nvPr/>
        </p:nvSpPr>
        <p:spPr>
          <a:xfrm>
            <a:off x="-3175" y="5095875"/>
            <a:ext cx="8710613" cy="954088"/>
          </a:xfrm>
          <a:prstGeom prst="rect">
            <a:avLst/>
          </a:prstGeom>
          <a:noFill/>
          <a:ln w="9525">
            <a:noFill/>
          </a:ln>
        </p:spPr>
        <p:txBody>
          <a:bodyPr>
            <a:spAutoFit/>
          </a:bodyPr>
          <a:p>
            <a:pPr marL="533400" indent="-533400">
              <a:buFont typeface="Arial" panose="020B0604020202020204" pitchFamily="34" charset="0"/>
              <a:buNone/>
            </a:pPr>
            <a:r>
              <a:rPr lang="zh-CN" altLang="en-US" sz="2800" b="1" dirty="0">
                <a:solidFill>
                  <a:srgbClr val="00B050"/>
                </a:solidFill>
                <a:latin typeface="Arial" panose="020B0604020202020204" pitchFamily="34" charset="0"/>
              </a:rPr>
              <a:t>（</a:t>
            </a:r>
            <a:r>
              <a:rPr lang="en-US" altLang="zh-CN" sz="2800" b="1" dirty="0">
                <a:solidFill>
                  <a:srgbClr val="00B050"/>
                </a:solidFill>
                <a:latin typeface="Arial" panose="020B0604020202020204" pitchFamily="34" charset="0"/>
              </a:rPr>
              <a:t>3</a:t>
            </a:r>
            <a:r>
              <a:rPr lang="zh-CN" altLang="en-US" sz="2800" b="1" dirty="0">
                <a:solidFill>
                  <a:srgbClr val="00B050"/>
                </a:solidFill>
                <a:latin typeface="Arial" panose="020B0604020202020204" pitchFamily="34" charset="0"/>
              </a:rPr>
              <a:t>）中国人民抗日战争的胜利，同世界上一切爱好和平与正义的国家和人民的支持，也是分不开的。</a:t>
            </a:r>
            <a:endParaRPr lang="zh-CN" altLang="en-US" sz="2800" b="1" dirty="0">
              <a:solidFill>
                <a:srgbClr val="00B050"/>
              </a:solidFill>
              <a:latin typeface="Arial" panose="020B0604020202020204" pitchFamily="34" charset="0"/>
            </a:endParaRPr>
          </a:p>
        </p:txBody>
      </p:sp>
      <p:sp>
        <p:nvSpPr>
          <p:cNvPr id="46085" name="Text Box 5"/>
          <p:cNvSpPr txBox="1"/>
          <p:nvPr/>
        </p:nvSpPr>
        <p:spPr>
          <a:xfrm>
            <a:off x="74613" y="2327275"/>
            <a:ext cx="8110537" cy="1384300"/>
          </a:xfrm>
          <a:prstGeom prst="rect">
            <a:avLst/>
          </a:prstGeom>
          <a:noFill/>
          <a:ln w="9525">
            <a:noFill/>
          </a:ln>
        </p:spPr>
        <p:txBody>
          <a:bodyPr>
            <a:spAutoFit/>
          </a:bodyPr>
          <a:p>
            <a:pPr marL="533400" indent="-533400">
              <a:buFont typeface="Arial" panose="020B0604020202020204" pitchFamily="34" charset="0"/>
              <a:buNone/>
            </a:pPr>
            <a:r>
              <a:rPr lang="zh-CN" altLang="en-US" sz="2800" b="1" dirty="0">
                <a:solidFill>
                  <a:srgbClr val="0000FF"/>
                </a:solidFill>
                <a:latin typeface="Arial" panose="020B0604020202020204" pitchFamily="34" charset="0"/>
              </a:rPr>
              <a:t>（</a:t>
            </a:r>
            <a:r>
              <a:rPr lang="en-US" altLang="zh-CN" sz="2800" b="1" dirty="0">
                <a:solidFill>
                  <a:srgbClr val="0000FF"/>
                </a:solidFill>
                <a:latin typeface="Arial" panose="020B0604020202020204" pitchFamily="34" charset="0"/>
              </a:rPr>
              <a:t>1</a:t>
            </a:r>
            <a:r>
              <a:rPr lang="zh-CN" altLang="en-US" sz="2800" b="1" dirty="0">
                <a:solidFill>
                  <a:srgbClr val="0000FF"/>
                </a:solidFill>
                <a:latin typeface="Arial" panose="020B0604020202020204" pitchFamily="34" charset="0"/>
              </a:rPr>
              <a:t>）中国人民巨大的民族觉醒、空前的民族团结和英勇的民族抗争，是中国人民抗日战争胜利的决定性因素。</a:t>
            </a:r>
            <a:endParaRPr lang="zh-CN" altLang="en-US" sz="2800" b="1" dirty="0">
              <a:solidFill>
                <a:srgbClr val="0000FF"/>
              </a:solidFill>
              <a:latin typeface="Arial" panose="020B0604020202020204" pitchFamily="34" charset="0"/>
            </a:endParaRPr>
          </a:p>
        </p:txBody>
      </p:sp>
      <p:sp>
        <p:nvSpPr>
          <p:cNvPr id="46086" name="Text Box 6"/>
          <p:cNvSpPr txBox="1"/>
          <p:nvPr/>
        </p:nvSpPr>
        <p:spPr>
          <a:xfrm>
            <a:off x="-42862" y="4035425"/>
            <a:ext cx="8632825" cy="954088"/>
          </a:xfrm>
          <a:prstGeom prst="rect">
            <a:avLst/>
          </a:prstGeom>
          <a:noFill/>
          <a:ln w="9525">
            <a:noFill/>
          </a:ln>
        </p:spPr>
        <p:txBody>
          <a:bodyPr>
            <a:spAutoFit/>
          </a:bodyPr>
          <a:p>
            <a:pPr marL="533400" indent="-533400">
              <a:spcBef>
                <a:spcPct val="50000"/>
              </a:spcBef>
              <a:buFont typeface="Arial" panose="020B0604020202020204" pitchFamily="34" charset="0"/>
              <a:buNone/>
            </a:pPr>
            <a:r>
              <a:rPr lang="zh-CN" altLang="en-US" sz="2800" b="1" dirty="0">
                <a:solidFill>
                  <a:srgbClr val="FF0000"/>
                </a:solidFill>
                <a:latin typeface="Arial" panose="020B0604020202020204" pitchFamily="34" charset="0"/>
              </a:rPr>
              <a:t>（</a:t>
            </a:r>
            <a:r>
              <a:rPr lang="en-US" altLang="zh-CN" sz="2800" b="1" dirty="0">
                <a:solidFill>
                  <a:srgbClr val="FF0000"/>
                </a:solidFill>
                <a:latin typeface="Arial" panose="020B0604020202020204" pitchFamily="34" charset="0"/>
              </a:rPr>
              <a:t>2</a:t>
            </a:r>
            <a:r>
              <a:rPr lang="zh-CN" altLang="en-US" sz="2800" b="1" dirty="0">
                <a:solidFill>
                  <a:srgbClr val="FF0000"/>
                </a:solidFill>
                <a:latin typeface="Arial" panose="020B0604020202020204" pitchFamily="34" charset="0"/>
              </a:rPr>
              <a:t>）中国共产党在全民族抗战中发挥了中流砥柱的作用。</a:t>
            </a:r>
            <a:endParaRPr lang="zh-CN" altLang="en-US" sz="2800" b="1" dirty="0">
              <a:solidFill>
                <a:srgbClr val="FF0000"/>
              </a:solidFill>
              <a:latin typeface="Arial" panose="020B0604020202020204" pitchFamily="34" charset="0"/>
            </a:endParaRPr>
          </a:p>
        </p:txBody>
      </p:sp>
      <p:pic>
        <p:nvPicPr>
          <p:cNvPr id="46087" name="Picture 14" descr="3"/>
          <p:cNvPicPr>
            <a:picLocks noChangeAspect="1"/>
          </p:cNvPicPr>
          <p:nvPr/>
        </p:nvPicPr>
        <p:blipFill>
          <a:blip r:embed="rId1"/>
          <a:stretch>
            <a:fillRect/>
          </a:stretch>
        </p:blipFill>
        <p:spPr>
          <a:xfrm rot="1434520">
            <a:off x="7242175" y="1044575"/>
            <a:ext cx="1320800" cy="990600"/>
          </a:xfrm>
          <a:prstGeom prst="rect">
            <a:avLst/>
          </a:prstGeom>
          <a:noFill/>
          <a:ln w="9525">
            <a:noFill/>
          </a:ln>
        </p:spPr>
      </p:pic>
      <p:sp>
        <p:nvSpPr>
          <p:cNvPr id="46088" name="Text Box 15"/>
          <p:cNvSpPr txBox="1">
            <a:spLocks noChangeArrowheads="1"/>
          </p:cNvSpPr>
          <p:nvPr/>
        </p:nvSpPr>
        <p:spPr bwMode="auto">
          <a:xfrm>
            <a:off x="822325" y="476250"/>
            <a:ext cx="4435475" cy="701675"/>
          </a:xfrm>
          <a:prstGeom prst="rect">
            <a:avLst/>
          </a:prstGeom>
          <a:noFill/>
          <a:ln w="9525">
            <a:noFill/>
            <a:miter lim="800000"/>
          </a:ln>
          <a:effectLst/>
        </p:spPr>
        <p:txBody>
          <a:bodyPr>
            <a:spAutoFit/>
          </a:bodyPr>
          <a:lstStyle/>
          <a:p>
            <a:pPr marR="0" defTabSz="914400">
              <a:buClrTx/>
              <a:buSzTx/>
              <a:buFont typeface="Arial" panose="020B0604020202020204" pitchFamily="34" charset="0"/>
              <a:buNone/>
              <a:defRPr/>
            </a:pPr>
            <a:r>
              <a:rPr kumimoji="0" lang="zh-CN" altLang="en-US" sz="4000" b="1" kern="1200" cap="none" spc="0" normalizeH="0" baseline="0" noProof="0">
                <a:solidFill>
                  <a:srgbClr val="FF0000"/>
                </a:solidFill>
                <a:effectLst>
                  <a:outerShdw blurRad="38100" dist="38100" dir="2700000" algn="tl">
                    <a:srgbClr val="C0C0C0"/>
                  </a:outerShdw>
                </a:effectLst>
                <a:latin typeface="Times New Roman" panose="02020603050405020304" pitchFamily="18" charset="0"/>
                <a:ea typeface="宋体" panose="02010600030101010101" pitchFamily="2" charset="-122"/>
                <a:cs typeface="+mn-cs"/>
              </a:rPr>
              <a:t>抗战胜利原因</a:t>
            </a:r>
            <a:endParaRPr kumimoji="0" lang="zh-CN" altLang="en-US" sz="4000" b="1" kern="1200" cap="none" spc="0" normalizeH="0" baseline="0" noProof="0">
              <a:solidFill>
                <a:srgbClr val="FF0000"/>
              </a:solidFill>
              <a:effectLst>
                <a:outerShdw blurRad="38100" dist="38100" dir="2700000" algn="tl">
                  <a:srgbClr val="C0C0C0"/>
                </a:outerShdw>
              </a:effectLst>
              <a:latin typeface="Times New Roman" panose="02020603050405020304" pitchFamily="18" charset="0"/>
              <a:ea typeface="宋体" panose="02010600030101010101" pitchFamily="2" charset="-122"/>
              <a:cs typeface="+mn-cs"/>
            </a:endParaRPr>
          </a:p>
        </p:txBody>
      </p:sp>
      <p:sp>
        <p:nvSpPr>
          <p:cNvPr id="46089" name="Text Box 16"/>
          <p:cNvSpPr txBox="1">
            <a:spLocks noChangeArrowheads="1"/>
          </p:cNvSpPr>
          <p:nvPr/>
        </p:nvSpPr>
        <p:spPr bwMode="auto">
          <a:xfrm>
            <a:off x="457200" y="0"/>
            <a:ext cx="3444875" cy="457200"/>
          </a:xfrm>
          <a:prstGeom prst="rect">
            <a:avLst/>
          </a:prstGeom>
          <a:noFill/>
          <a:ln w="9525">
            <a:noFill/>
            <a:miter lim="800000"/>
          </a:ln>
          <a:effectLst/>
        </p:spPr>
        <p:txBody>
          <a:bodyPr>
            <a:spAutoFit/>
          </a:bodyPr>
          <a:lstStyle/>
          <a:p>
            <a:pPr marR="0" defTabSz="914400">
              <a:buClrTx/>
              <a:buSzTx/>
              <a:buFont typeface="Arial" panose="020B0604020202020204" pitchFamily="34" charset="0"/>
              <a:buNone/>
              <a:defRPr/>
            </a:pPr>
            <a:endParaRPr kumimoji="0" lang="zh-CN" altLang="en-US" kern="1200" cap="none" spc="0" normalizeH="0" baseline="0" noProof="0">
              <a:effectLst>
                <a:outerShdw blurRad="38100" dist="38100" dir="2700000" algn="tl">
                  <a:srgbClr val="C0C0C0"/>
                </a:outerShdw>
              </a:effectLst>
              <a:latin typeface="Times New Roman" panose="02020603050405020304" pitchFamily="18" charset="0"/>
              <a:ea typeface="宋体" panose="02010600030101010101" pitchFamily="2" charset="-122"/>
              <a:cs typeface="+mn-cs"/>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6087"/>
                                        </p:tgtEl>
                                        <p:attrNameLst>
                                          <p:attrName>style.visibility</p:attrName>
                                        </p:attrNameLst>
                                      </p:cBhvr>
                                      <p:to>
                                        <p:strVal val="visible"/>
                                      </p:to>
                                    </p:set>
                                    <p:animEffect transition="in" filter="blinds(horizontal)">
                                      <p:cBhvr>
                                        <p:cTn id="7" dur="500"/>
                                        <p:tgtEl>
                                          <p:spTgt spid="46087"/>
                                        </p:tgtEl>
                                      </p:cBhvr>
                                    </p:animEffect>
                                  </p:childTnLst>
                                </p:cTn>
                              </p:par>
                            </p:childTnLst>
                          </p:cTn>
                        </p:par>
                        <p:par>
                          <p:cTn id="8" fill="hold">
                            <p:stCondLst>
                              <p:cond delay="500"/>
                            </p:stCondLst>
                            <p:childTnLst>
                              <p:par>
                                <p:cTn id="9" presetID="4" presetClass="entr" presetSubtype="16" fill="hold" grpId="0" nodeType="afterEffect">
                                  <p:stCondLst>
                                    <p:cond delay="0"/>
                                  </p:stCondLst>
                                  <p:childTnLst>
                                    <p:set>
                                      <p:cBhvr>
                                        <p:cTn id="10" dur="1" fill="hold">
                                          <p:stCondLst>
                                            <p:cond delay="0"/>
                                          </p:stCondLst>
                                        </p:cTn>
                                        <p:tgtEl>
                                          <p:spTgt spid="46082"/>
                                        </p:tgtEl>
                                        <p:attrNameLst>
                                          <p:attrName>style.visibility</p:attrName>
                                        </p:attrNameLst>
                                      </p:cBhvr>
                                      <p:to>
                                        <p:strVal val="visible"/>
                                      </p:to>
                                    </p:set>
                                    <p:animEffect transition="in" filter="box(in)">
                                      <p:cBhvr>
                                        <p:cTn id="11" dur="500"/>
                                        <p:tgtEl>
                                          <p:spTgt spid="46082"/>
                                        </p:tgtEl>
                                      </p:cBhvr>
                                    </p:animEffect>
                                  </p:childTnLst>
                                </p:cTn>
                              </p:par>
                            </p:childTnLst>
                          </p:cTn>
                        </p:par>
                      </p:childTnLst>
                    </p:cTn>
                  </p:par>
                  <p:par>
                    <p:cTn id="12" fill="hold">
                      <p:stCondLst>
                        <p:cond delay="indefinite"/>
                      </p:stCondLst>
                      <p:childTnLst>
                        <p:par>
                          <p:cTn id="13" fill="hold">
                            <p:stCondLst>
                              <p:cond delay="0"/>
                            </p:stCondLst>
                            <p:childTnLst>
                              <p:par>
                                <p:cTn id="14" presetID="8" presetClass="entr" presetSubtype="16" fill="hold" grpId="0" nodeType="clickEffect">
                                  <p:stCondLst>
                                    <p:cond delay="0"/>
                                  </p:stCondLst>
                                  <p:childTnLst>
                                    <p:set>
                                      <p:cBhvr>
                                        <p:cTn id="15" dur="1" fill="hold">
                                          <p:stCondLst>
                                            <p:cond delay="0"/>
                                          </p:stCondLst>
                                        </p:cTn>
                                        <p:tgtEl>
                                          <p:spTgt spid="46085"/>
                                        </p:tgtEl>
                                        <p:attrNameLst>
                                          <p:attrName>style.visibility</p:attrName>
                                        </p:attrNameLst>
                                      </p:cBhvr>
                                      <p:to>
                                        <p:strVal val="visible"/>
                                      </p:to>
                                    </p:set>
                                    <p:animEffect transition="in" filter="diamond(in)">
                                      <p:cBhvr>
                                        <p:cTn id="16" dur="500"/>
                                        <p:tgtEl>
                                          <p:spTgt spid="46085"/>
                                        </p:tgtEl>
                                      </p:cBhvr>
                                    </p:animEffec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46086"/>
                                        </p:tgtEl>
                                        <p:attrNameLst>
                                          <p:attrName>style.visibility</p:attrName>
                                        </p:attrNameLst>
                                      </p:cBhvr>
                                      <p:to>
                                        <p:strVal val="visible"/>
                                      </p:to>
                                    </p:set>
                                    <p:anim calcmode="lin" valueType="num">
                                      <p:cBhvr>
                                        <p:cTn id="21" dur="500" fill="hold"/>
                                        <p:tgtEl>
                                          <p:spTgt spid="46086"/>
                                        </p:tgtEl>
                                        <p:attrNameLst>
                                          <p:attrName>ppt_x</p:attrName>
                                        </p:attrNameLst>
                                      </p:cBhvr>
                                      <p:tavLst>
                                        <p:tav tm="0">
                                          <p:val>
                                            <p:strVal val="#ppt_x"/>
                                          </p:val>
                                        </p:tav>
                                        <p:tav tm="100000">
                                          <p:val>
                                            <p:strVal val="#ppt_x"/>
                                          </p:val>
                                        </p:tav>
                                      </p:tavLst>
                                    </p:anim>
                                    <p:anim calcmode="lin" valueType="num">
                                      <p:cBhvr>
                                        <p:cTn id="22" dur="500" fill="hold"/>
                                        <p:tgtEl>
                                          <p:spTgt spid="46086"/>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46084"/>
                                        </p:tgtEl>
                                        <p:attrNameLst>
                                          <p:attrName>style.visibility</p:attrName>
                                        </p:attrNameLst>
                                      </p:cBhvr>
                                      <p:to>
                                        <p:strVal val="visible"/>
                                      </p:to>
                                    </p:set>
                                    <p:animEffect transition="in" filter="blinds(horizontal)">
                                      <p:cBhvr>
                                        <p:cTn id="27" dur="500"/>
                                        <p:tgtEl>
                                          <p:spTgt spid="46084"/>
                                        </p:tgtEl>
                                      </p:cBhvr>
                                    </p:animEffect>
                                  </p:childTnLst>
                                </p:cTn>
                              </p:par>
                            </p:childTnLst>
                          </p:cTn>
                        </p:par>
                        <p:par>
                          <p:cTn id="28" fill="hold">
                            <p:stCondLst>
                              <p:cond delay="500"/>
                            </p:stCondLst>
                            <p:childTnLst>
                              <p:par>
                                <p:cTn id="29" presetID="2" presetClass="entr" presetSubtype="9" fill="hold" nodeType="afterEffect">
                                  <p:stCondLst>
                                    <p:cond delay="0"/>
                                  </p:stCondLst>
                                  <p:childTnLst>
                                    <p:set>
                                      <p:cBhvr>
                                        <p:cTn id="30" dur="1" fill="hold">
                                          <p:stCondLst>
                                            <p:cond delay="0"/>
                                          </p:stCondLst>
                                        </p:cTn>
                                        <p:tgtEl>
                                          <p:spTgt spid="46087"/>
                                        </p:tgtEl>
                                        <p:attrNameLst>
                                          <p:attrName>style.visibility</p:attrName>
                                        </p:attrNameLst>
                                      </p:cBhvr>
                                      <p:to>
                                        <p:strVal val="visible"/>
                                      </p:to>
                                    </p:set>
                                    <p:anim calcmode="lin" valueType="num">
                                      <p:cBhvr>
                                        <p:cTn id="31" dur="500" fill="hold"/>
                                        <p:tgtEl>
                                          <p:spTgt spid="46087"/>
                                        </p:tgtEl>
                                        <p:attrNameLst>
                                          <p:attrName>ppt_x</p:attrName>
                                        </p:attrNameLst>
                                      </p:cBhvr>
                                      <p:tavLst>
                                        <p:tav tm="0">
                                          <p:val>
                                            <p:strVal val="0-#ppt_w/2"/>
                                          </p:val>
                                        </p:tav>
                                        <p:tav tm="100000">
                                          <p:val>
                                            <p:strVal val="#ppt_x"/>
                                          </p:val>
                                        </p:tav>
                                      </p:tavLst>
                                    </p:anim>
                                    <p:anim calcmode="lin" valueType="num">
                                      <p:cBhvr>
                                        <p:cTn id="32" dur="500" fill="hold"/>
                                        <p:tgtEl>
                                          <p:spTgt spid="46087"/>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082" grpId="0"/>
      <p:bldP spid="46084" grpId="0"/>
      <p:bldP spid="46085" grpId="0"/>
      <p:bldP spid="46086" grpId="0"/>
    </p:bld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32770" name="Text Box 2"/>
          <p:cNvSpPr txBox="1"/>
          <p:nvPr/>
        </p:nvSpPr>
        <p:spPr>
          <a:xfrm>
            <a:off x="0" y="1127125"/>
            <a:ext cx="9144000" cy="519113"/>
          </a:xfrm>
          <a:prstGeom prst="rect">
            <a:avLst/>
          </a:prstGeom>
          <a:noFill/>
          <a:ln w="9525">
            <a:noFill/>
          </a:ln>
        </p:spPr>
        <p:txBody>
          <a:bodyPr>
            <a:spAutoFit/>
          </a:bodyPr>
          <a:p>
            <a:pPr algn="ctr">
              <a:buFont typeface="Arial" panose="020B0604020202020204" pitchFamily="34" charset="0"/>
              <a:buNone/>
            </a:pPr>
            <a:r>
              <a:rPr lang="zh-CN" altLang="zh-CN" sz="2800" b="1" dirty="0">
                <a:solidFill>
                  <a:srgbClr val="FF3300"/>
                </a:solidFill>
                <a:effectLst>
                  <a:outerShdw blurRad="38100" dist="38100" dir="2700000">
                    <a:srgbClr val="C0C0C0"/>
                  </a:outerShdw>
                </a:effectLst>
                <a:latin typeface="Arial" panose="020B0604020202020204" pitchFamily="34" charset="0"/>
                <a:ea typeface="华文中宋" panose="02010600040101010101" pitchFamily="2" charset="-122"/>
              </a:rPr>
              <a:t>【</a:t>
            </a:r>
            <a:r>
              <a:rPr lang="zh-CN" altLang="en-US" sz="2800" b="1" dirty="0">
                <a:solidFill>
                  <a:srgbClr val="FF3300"/>
                </a:solidFill>
                <a:effectLst>
                  <a:outerShdw blurRad="38100" dist="38100" dir="2700000">
                    <a:srgbClr val="C0C0C0"/>
                  </a:outerShdw>
                </a:effectLst>
                <a:latin typeface="Arial" panose="020B0604020202020204" pitchFamily="34" charset="0"/>
                <a:ea typeface="华文中宋" panose="02010600040101010101" pitchFamily="2" charset="-122"/>
              </a:rPr>
              <a:t>抗日战争启示录</a:t>
            </a:r>
            <a:r>
              <a:rPr lang="zh-CN" altLang="zh-CN" sz="2800" b="1" dirty="0">
                <a:solidFill>
                  <a:srgbClr val="FF3300"/>
                </a:solidFill>
                <a:effectLst>
                  <a:outerShdw blurRad="38100" dist="38100" dir="2700000">
                    <a:srgbClr val="C0C0C0"/>
                  </a:outerShdw>
                </a:effectLst>
                <a:latin typeface="Arial" panose="020B0604020202020204" pitchFamily="34" charset="0"/>
                <a:ea typeface="华文中宋" panose="02010600040101010101" pitchFamily="2" charset="-122"/>
              </a:rPr>
              <a:t>】</a:t>
            </a:r>
            <a:endParaRPr lang="zh-CN" altLang="zh-CN" sz="2800" b="1" dirty="0">
              <a:solidFill>
                <a:srgbClr val="FF3300"/>
              </a:solidFill>
              <a:effectLst>
                <a:outerShdw blurRad="38100" dist="38100" dir="2700000">
                  <a:srgbClr val="C0C0C0"/>
                </a:outerShdw>
              </a:effectLst>
              <a:latin typeface="Arial" panose="020B0604020202020204" pitchFamily="34" charset="0"/>
              <a:ea typeface="华文中宋" panose="02010600040101010101" pitchFamily="2" charset="-122"/>
            </a:endParaRPr>
          </a:p>
        </p:txBody>
      </p:sp>
      <p:sp>
        <p:nvSpPr>
          <p:cNvPr id="41987" name="Rectangle 3"/>
          <p:cNvSpPr/>
          <p:nvPr/>
        </p:nvSpPr>
        <p:spPr>
          <a:xfrm>
            <a:off x="0" y="2493963"/>
            <a:ext cx="9144000" cy="1555750"/>
          </a:xfrm>
          <a:prstGeom prst="rect">
            <a:avLst/>
          </a:prstGeom>
          <a:noFill/>
          <a:ln w="9525">
            <a:noFill/>
          </a:ln>
        </p:spPr>
        <p:txBody>
          <a:bodyPr anchor="ctr">
            <a:spAutoFit/>
          </a:bodyPr>
          <a:p>
            <a:pPr>
              <a:buFont typeface="Arial" panose="020B0604020202020204" pitchFamily="34" charset="0"/>
              <a:buNone/>
            </a:pPr>
            <a:r>
              <a:rPr lang="zh-CN" altLang="zh-CN" sz="4800" b="1" dirty="0">
                <a:latin typeface="Times New Roman" panose="02020603050405020304" pitchFamily="18" charset="0"/>
                <a:ea typeface="方正综艺简体" pitchFamily="2" charset="-122"/>
              </a:rPr>
              <a:t>      </a:t>
            </a:r>
            <a:r>
              <a:rPr lang="zh-CN" altLang="en-US" sz="4800" b="1" dirty="0">
                <a:latin typeface="Times New Roman" panose="02020603050405020304" pitchFamily="18" charset="0"/>
                <a:ea typeface="方正综艺简体" pitchFamily="2" charset="-122"/>
              </a:rPr>
              <a:t>中国抗日战争在中国近代史上的地位和历史意义？</a:t>
            </a:r>
            <a:endParaRPr lang="zh-CN" altLang="en-US" sz="4800" b="1" dirty="0">
              <a:latin typeface="Times New Roman" panose="02020603050405020304" pitchFamily="18" charset="0"/>
              <a:ea typeface="方正综艺简体"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1" presetClass="entr" presetSubtype="0" fill="hold" grpId="0" nodeType="clickEffect">
                                  <p:stCondLst>
                                    <p:cond delay="0"/>
                                  </p:stCondLst>
                                  <p:childTnLst>
                                    <p:set>
                                      <p:cBhvr>
                                        <p:cTn id="6" dur="1" fill="hold">
                                          <p:stCondLst>
                                            <p:cond delay="0"/>
                                          </p:stCondLst>
                                        </p:cTn>
                                        <p:tgtEl>
                                          <p:spTgt spid="41987"/>
                                        </p:tgtEl>
                                        <p:attrNameLst>
                                          <p:attrName>style.visibility</p:attrName>
                                        </p:attrNameLst>
                                      </p:cBhvr>
                                      <p:to>
                                        <p:strVal val="visible"/>
                                      </p:to>
                                    </p:set>
                                    <p:animEffect transition="in" filter="fade">
                                      <p:cBhvr>
                                        <p:cTn id="7" dur="385" decel="100000"/>
                                        <p:tgtEl>
                                          <p:spTgt spid="41987"/>
                                        </p:tgtEl>
                                      </p:cBhvr>
                                    </p:animEffect>
                                    <p:animScale>
                                      <p:cBhvr>
                                        <p:cTn id="8" dur="385" decel="100000"/>
                                        <p:tgtEl>
                                          <p:spTgt spid="41987"/>
                                        </p:tgtEl>
                                      </p:cBhvr>
                                      <p:from x="10000" y="10000"/>
                                      <p:to x="200000" y="450000"/>
                                    </p:animScale>
                                    <p:animScale>
                                      <p:cBhvr>
                                        <p:cTn id="9" dur="615" accel="100000" fill="hold">
                                          <p:stCondLst>
                                            <p:cond delay="385"/>
                                          </p:stCondLst>
                                        </p:cTn>
                                        <p:tgtEl>
                                          <p:spTgt spid="41987"/>
                                        </p:tgtEl>
                                      </p:cBhvr>
                                      <p:from x="200000" y="450000"/>
                                      <p:to x="100000" y="100000"/>
                                    </p:animScale>
                                    <p:set>
                                      <p:cBhvr>
                                        <p:cTn id="10" dur="385" fill="hold"/>
                                        <p:tgtEl>
                                          <p:spTgt spid="41987"/>
                                        </p:tgtEl>
                                        <p:attrNameLst>
                                          <p:attrName>ppt_x</p:attrName>
                                        </p:attrNameLst>
                                      </p:cBhvr>
                                      <p:to>
                                        <p:strVal val="(0.5)"/>
                                      </p:to>
                                    </p:set>
                                    <p:anim from="(0.5)" to="(#ppt_x)" calcmode="lin" valueType="num">
                                      <p:cBhvr>
                                        <p:cTn id="11" dur="615" accel="100000" fill="hold">
                                          <p:stCondLst>
                                            <p:cond delay="385"/>
                                          </p:stCondLst>
                                        </p:cTn>
                                        <p:tgtEl>
                                          <p:spTgt spid="41987"/>
                                        </p:tgtEl>
                                        <p:attrNameLst>
                                          <p:attrName>ppt_x</p:attrName>
                                        </p:attrNameLst>
                                      </p:cBhvr>
                                    </p:anim>
                                    <p:set>
                                      <p:cBhvr>
                                        <p:cTn id="12" dur="385" fill="hold"/>
                                        <p:tgtEl>
                                          <p:spTgt spid="41987"/>
                                        </p:tgtEl>
                                        <p:attrNameLst>
                                          <p:attrName>ppt_y</p:attrName>
                                        </p:attrNameLst>
                                      </p:cBhvr>
                                      <p:to>
                                        <p:strVal val="(#ppt_y+0.4)"/>
                                      </p:to>
                                    </p:set>
                                    <p:anim from="(#ppt_y+0.4)" to="(#ppt_y)" calcmode="lin" valueType="num">
                                      <p:cBhvr>
                                        <p:cTn id="13" dur="615" accel="100000" fill="hold">
                                          <p:stCondLst>
                                            <p:cond delay="385"/>
                                          </p:stCondLst>
                                        </p:cTn>
                                        <p:tgtEl>
                                          <p:spTgt spid="41987"/>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7" grpId="0"/>
    </p:bld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33794" name="Rectangle 2"/>
          <p:cNvSpPr>
            <a:spLocks noGrp="1"/>
          </p:cNvSpPr>
          <p:nvPr>
            <p:ph type="body"/>
          </p:nvPr>
        </p:nvSpPr>
        <p:spPr>
          <a:xfrm>
            <a:off x="468313" y="549275"/>
            <a:ext cx="8218487" cy="4568825"/>
          </a:xfrm>
        </p:spPr>
        <p:txBody>
          <a:bodyPr vert="horz" wrap="square" lIns="91440" tIns="45720" rIns="91440" bIns="45720" anchor="t"/>
          <a:p>
            <a:pPr>
              <a:buNone/>
            </a:pPr>
            <a:r>
              <a:rPr lang="en-US" altLang="zh-CN" sz="4000" dirty="0"/>
              <a:t>    </a:t>
            </a:r>
            <a:r>
              <a:rPr lang="zh-CN" altLang="en-US" sz="3600" dirty="0">
                <a:solidFill>
                  <a:srgbClr val="D60093"/>
                </a:solidFill>
                <a:ea typeface="隶书" panose="02010509060101010101" pitchFamily="49" charset="-122"/>
              </a:rPr>
              <a:t>说一说抗日战争的胜利的重大意义</a:t>
            </a:r>
            <a:endParaRPr lang="zh-CN" altLang="en-US" sz="2800" dirty="0">
              <a:solidFill>
                <a:srgbClr val="D60093"/>
              </a:solidFill>
              <a:ea typeface="黑体" panose="02010609060101010101" pitchFamily="49" charset="-122"/>
            </a:endParaRPr>
          </a:p>
        </p:txBody>
      </p:sp>
      <p:sp>
        <p:nvSpPr>
          <p:cNvPr id="33795" name="Text Box 3"/>
          <p:cNvSpPr txBox="1"/>
          <p:nvPr/>
        </p:nvSpPr>
        <p:spPr>
          <a:xfrm>
            <a:off x="519113" y="1911350"/>
            <a:ext cx="1162050" cy="396875"/>
          </a:xfrm>
          <a:prstGeom prst="rect">
            <a:avLst/>
          </a:prstGeom>
          <a:noFill/>
          <a:ln w="9525">
            <a:noFill/>
          </a:ln>
        </p:spPr>
        <p:txBody>
          <a:bodyPr wrap="none">
            <a:spAutoFit/>
          </a:bodyPr>
          <a:p>
            <a:pPr>
              <a:buFont typeface="Arial" panose="020B0604020202020204" pitchFamily="34" charset="0"/>
              <a:buNone/>
            </a:pPr>
            <a:r>
              <a:rPr lang="en-US" altLang="zh-CN" sz="2000" dirty="0">
                <a:latin typeface="Arial" panose="020B0604020202020204" pitchFamily="34" charset="0"/>
              </a:rPr>
              <a:t>              </a:t>
            </a:r>
            <a:endParaRPr lang="en-US" altLang="zh-CN" sz="2000" dirty="0">
              <a:latin typeface="Arial" panose="020B0604020202020204" pitchFamily="34" charset="0"/>
            </a:endParaRPr>
          </a:p>
        </p:txBody>
      </p:sp>
      <p:sp>
        <p:nvSpPr>
          <p:cNvPr id="48132" name="Rectangle 4"/>
          <p:cNvSpPr/>
          <p:nvPr/>
        </p:nvSpPr>
        <p:spPr>
          <a:xfrm>
            <a:off x="468313" y="1341438"/>
            <a:ext cx="8351837" cy="3046412"/>
          </a:xfrm>
          <a:prstGeom prst="rect">
            <a:avLst/>
          </a:prstGeom>
          <a:noFill/>
          <a:ln w="9525">
            <a:noFill/>
          </a:ln>
        </p:spPr>
        <p:txBody>
          <a:bodyPr>
            <a:spAutoFit/>
          </a:bodyPr>
          <a:p>
            <a:pPr>
              <a:buFont typeface="Arial" panose="020B0604020202020204" pitchFamily="34" charset="0"/>
              <a:buNone/>
            </a:pPr>
            <a:r>
              <a:rPr lang="en-US" altLang="zh-CN" sz="3200" dirty="0">
                <a:solidFill>
                  <a:srgbClr val="0033CC"/>
                </a:solidFill>
                <a:latin typeface="黑体" panose="02010609060101010101" pitchFamily="49" charset="-122"/>
                <a:ea typeface="黑体" panose="02010609060101010101" pitchFamily="49" charset="-122"/>
              </a:rPr>
              <a:t>    </a:t>
            </a:r>
            <a:r>
              <a:rPr lang="en-US" altLang="zh-CN" sz="3200" dirty="0">
                <a:solidFill>
                  <a:srgbClr val="FF0000"/>
                </a:solidFill>
                <a:latin typeface="黑体" panose="02010609060101010101" pitchFamily="49" charset="-122"/>
                <a:ea typeface="黑体" panose="02010609060101010101" pitchFamily="49" charset="-122"/>
              </a:rPr>
              <a:t>1.</a:t>
            </a:r>
            <a:r>
              <a:rPr lang="zh-CN" altLang="en-US" sz="3200" dirty="0">
                <a:solidFill>
                  <a:srgbClr val="FF0000"/>
                </a:solidFill>
                <a:latin typeface="黑体" panose="02010609060101010101" pitchFamily="49" charset="-122"/>
                <a:ea typeface="黑体" panose="02010609060101010101" pitchFamily="49" charset="-122"/>
              </a:rPr>
              <a:t>抗日战争是中国近代以来反抗外敌入侵第一次取得完全胜利的民族解放战争。它促进了中华民族的觉醒，为中国共产党带领中国人民实现彻底的民族独立和人民解放奠定了重要基础。</a:t>
            </a:r>
            <a:endParaRPr lang="zh-CN" altLang="en-US" sz="3200" dirty="0">
              <a:solidFill>
                <a:srgbClr val="FF0000"/>
              </a:solidFill>
              <a:latin typeface="黑体" panose="02010609060101010101" pitchFamily="49" charset="-122"/>
              <a:ea typeface="黑体" panose="02010609060101010101" pitchFamily="49" charset="-122"/>
            </a:endParaRPr>
          </a:p>
          <a:p>
            <a:pPr>
              <a:buFont typeface="Arial" panose="020B0604020202020204" pitchFamily="34" charset="0"/>
              <a:buNone/>
            </a:pPr>
            <a:r>
              <a:rPr lang="zh-CN" altLang="en-US" sz="3200" dirty="0">
                <a:solidFill>
                  <a:srgbClr val="0033CC"/>
                </a:solidFill>
                <a:latin typeface="黑体" panose="02010609060101010101" pitchFamily="49" charset="-122"/>
                <a:ea typeface="黑体" panose="02010609060101010101" pitchFamily="49" charset="-122"/>
              </a:rPr>
              <a:t>    </a:t>
            </a:r>
            <a:endParaRPr lang="zh-CN" altLang="en-US" sz="2000" dirty="0">
              <a:solidFill>
                <a:srgbClr val="0033CC"/>
              </a:solidFill>
              <a:latin typeface="黑体" panose="02010609060101010101" pitchFamily="49" charset="-122"/>
              <a:ea typeface="黑体" panose="02010609060101010101" pitchFamily="49" charset="-122"/>
            </a:endParaRPr>
          </a:p>
        </p:txBody>
      </p:sp>
      <p:sp>
        <p:nvSpPr>
          <p:cNvPr id="2" name="文本框 1"/>
          <p:cNvSpPr txBox="1"/>
          <p:nvPr/>
        </p:nvSpPr>
        <p:spPr>
          <a:xfrm>
            <a:off x="665163" y="4143375"/>
            <a:ext cx="8462962" cy="2060575"/>
          </a:xfrm>
          <a:prstGeom prst="rect">
            <a:avLst/>
          </a:prstGeom>
          <a:noFill/>
          <a:ln w="9525">
            <a:noFill/>
          </a:ln>
        </p:spPr>
        <p:txBody>
          <a:bodyPr>
            <a:spAutoFit/>
          </a:bodyPr>
          <a:p>
            <a:pPr>
              <a:buFont typeface="Arial" panose="020B0604020202020204" pitchFamily="34" charset="0"/>
              <a:buNone/>
            </a:pPr>
            <a:r>
              <a:rPr lang="en-US" altLang="zh-CN" sz="3200" dirty="0">
                <a:solidFill>
                  <a:srgbClr val="0033CC"/>
                </a:solidFill>
                <a:latin typeface="黑体" panose="02010609060101010101" pitchFamily="49" charset="-122"/>
                <a:ea typeface="黑体" panose="02010609060101010101" pitchFamily="49" charset="-122"/>
              </a:rPr>
              <a:t>    2.</a:t>
            </a:r>
            <a:r>
              <a:rPr lang="zh-CN" altLang="en-US" sz="3200" dirty="0">
                <a:solidFill>
                  <a:srgbClr val="0033CC"/>
                </a:solidFill>
                <a:latin typeface="黑体" panose="02010609060101010101" pitchFamily="49" charset="-122"/>
                <a:ea typeface="黑体" panose="02010609060101010101" pitchFamily="49" charset="-122"/>
                <a:sym typeface="宋体" panose="02010600030101010101" pitchFamily="2" charset="-122"/>
              </a:rPr>
              <a:t>中国开辟了世界反法西斯战争的东方主战场，对世界反法西斯战争的胜利，维护世界和平作出了巨大贡献。中国的国际地位得到提高。  </a:t>
            </a:r>
            <a:r>
              <a:rPr lang="zh-CN" altLang="en-US" dirty="0">
                <a:solidFill>
                  <a:srgbClr val="0033CC"/>
                </a:solidFill>
                <a:latin typeface="黑体" panose="02010609060101010101" pitchFamily="49" charset="-122"/>
                <a:ea typeface="黑体" panose="02010609060101010101" pitchFamily="49" charset="-122"/>
                <a:sym typeface="宋体" panose="02010600030101010101" pitchFamily="2" charset="-122"/>
              </a:rPr>
              <a:t> </a:t>
            </a:r>
            <a:r>
              <a:rPr lang="zh-CN" altLang="en-US" dirty="0">
                <a:solidFill>
                  <a:srgbClr val="0033CC"/>
                </a:solidFill>
                <a:latin typeface="黑体" panose="02010609060101010101" pitchFamily="49" charset="-122"/>
                <a:ea typeface="黑体" panose="02010609060101010101" pitchFamily="49" charset="-122"/>
              </a:rPr>
              <a:t>    </a:t>
            </a:r>
            <a:endParaRPr lang="zh-CN" altLang="en-US" dirty="0">
              <a:latin typeface="Arial" panose="020B0604020202020204" pitchFamily="34" charset="0"/>
            </a:endParaRPr>
          </a:p>
        </p:txBody>
      </p:sp>
    </p:spTree>
  </p:cSld>
  <p:clrMapOvr>
    <a:masterClrMapping/>
  </p:clrMapOvr>
  <p:transition>
    <p:cover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indefinite" fill="hold">
                                          <p:stCondLst>
                                            <p:cond delay="0"/>
                                          </p:stCondLst>
                                        </p:cTn>
                                        <p:tgtEl>
                                          <p:spTgt spid="33794">
                                            <p:txEl>
                                              <p:charRg st="0" end="20"/>
                                            </p:txEl>
                                          </p:spTgt>
                                        </p:tgtEl>
                                        <p:attrNameLst>
                                          <p:attrName>style.visibility</p:attrName>
                                        </p:attrNameLst>
                                      </p:cBhvr>
                                      <p:to>
                                        <p:strVal val="visible"/>
                                      </p:to>
                                    </p:set>
                                    <p:animEffect transition="in" filter="wipe(left)">
                                      <p:cBhvr>
                                        <p:cTn id="7" dur="500"/>
                                        <p:tgtEl>
                                          <p:spTgt spid="33794">
                                            <p:txEl>
                                              <p:charRg st="0" end="2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8132"/>
                                        </p:tgtEl>
                                        <p:attrNameLst>
                                          <p:attrName>style.visibility</p:attrName>
                                        </p:attrNameLst>
                                      </p:cBhvr>
                                      <p:to>
                                        <p:strVal val="visible"/>
                                      </p:to>
                                    </p:set>
                                    <p:anim calcmode="lin" valueType="num">
                                      <p:cBhvr additive="base">
                                        <p:cTn id="12" dur="500" fill="hold"/>
                                        <p:tgtEl>
                                          <p:spTgt spid="48132"/>
                                        </p:tgtEl>
                                        <p:attrNameLst>
                                          <p:attrName>ppt_x</p:attrName>
                                        </p:attrNameLst>
                                      </p:cBhvr>
                                      <p:tavLst>
                                        <p:tav tm="0">
                                          <p:val>
                                            <p:strVal val="#ppt_x"/>
                                          </p:val>
                                        </p:tav>
                                        <p:tav tm="100000">
                                          <p:val>
                                            <p:strVal val="#ppt_x"/>
                                          </p:val>
                                        </p:tav>
                                      </p:tavLst>
                                    </p:anim>
                                    <p:anim calcmode="lin" valueType="num">
                                      <p:cBhvr additive="base">
                                        <p:cTn id="13" dur="500" fill="hold"/>
                                        <p:tgtEl>
                                          <p:spTgt spid="4813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500" fill="hold"/>
                                        <p:tgtEl>
                                          <p:spTgt spid="2"/>
                                        </p:tgtEl>
                                        <p:attrNameLst>
                                          <p:attrName>ppt_x</p:attrName>
                                        </p:attrNameLst>
                                      </p:cBhvr>
                                      <p:tavLst>
                                        <p:tav tm="0">
                                          <p:val>
                                            <p:strVal val="#ppt_x"/>
                                          </p:val>
                                        </p:tav>
                                        <p:tav tm="100000">
                                          <p:val>
                                            <p:strVal val="#ppt_x"/>
                                          </p:val>
                                        </p:tav>
                                      </p:tavLst>
                                    </p:anim>
                                    <p:anim calcmode="lin" valueType="num">
                                      <p:cBhvr additive="base">
                                        <p:cTn id="19"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4" grpId="0" build="p"/>
      <p:bldP spid="48132" grpId="0"/>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49155" name="Text Box 5"/>
          <p:cNvSpPr txBox="1"/>
          <p:nvPr/>
        </p:nvSpPr>
        <p:spPr>
          <a:xfrm>
            <a:off x="696913" y="1219200"/>
            <a:ext cx="5902325" cy="5262563"/>
          </a:xfrm>
          <a:prstGeom prst="rect">
            <a:avLst/>
          </a:prstGeom>
          <a:noFill/>
          <a:ln w="9525">
            <a:noFill/>
          </a:ln>
        </p:spPr>
        <p:txBody>
          <a:bodyPr wrap="none">
            <a:spAutoFit/>
          </a:bodyPr>
          <a:p>
            <a:pPr>
              <a:buFont typeface="Arial" panose="020B0604020202020204" pitchFamily="34" charset="0"/>
              <a:buNone/>
            </a:pPr>
            <a:r>
              <a:rPr lang="en-US" altLang="zh-CN" sz="2800" b="1" dirty="0">
                <a:latin typeface="Arial" panose="020B0604020202020204" pitchFamily="34" charset="0"/>
                <a:ea typeface="华文新魏" panose="02010800040101010101" pitchFamily="2" charset="-122"/>
              </a:rPr>
              <a:t>        </a:t>
            </a:r>
            <a:r>
              <a:rPr lang="en-US" altLang="zh-CN" sz="2800" b="1" dirty="0">
                <a:solidFill>
                  <a:srgbClr val="0000FF"/>
                </a:solidFill>
                <a:latin typeface="Arial" panose="020B0604020202020204" pitchFamily="34" charset="0"/>
                <a:ea typeface="华文新魏" panose="02010800040101010101" pitchFamily="2" charset="-122"/>
              </a:rPr>
              <a:t> </a:t>
            </a:r>
            <a:r>
              <a:rPr lang="zh-CN" altLang="en-US" sz="2800" b="1" dirty="0">
                <a:solidFill>
                  <a:srgbClr val="0000FF"/>
                </a:solidFill>
                <a:latin typeface="Arial" panose="020B0604020202020204" pitchFamily="34" charset="0"/>
                <a:ea typeface="华文新魏" panose="02010800040101010101" pitchFamily="2" charset="-122"/>
              </a:rPr>
              <a:t>抗日战争的胜利</a:t>
            </a:r>
            <a:endParaRPr lang="zh-CN" altLang="en-US" sz="2800" b="1" dirty="0">
              <a:solidFill>
                <a:srgbClr val="0000FF"/>
              </a:solidFill>
              <a:latin typeface="Arial" panose="020B0604020202020204" pitchFamily="34" charset="0"/>
              <a:ea typeface="华文新魏" panose="02010800040101010101" pitchFamily="2" charset="-122"/>
            </a:endParaRPr>
          </a:p>
          <a:p>
            <a:pPr>
              <a:buFont typeface="Arial" panose="020B0604020202020204" pitchFamily="34" charset="0"/>
              <a:buNone/>
            </a:pPr>
            <a:r>
              <a:rPr lang="zh-CN" altLang="en-US" sz="2800" b="1" dirty="0">
                <a:solidFill>
                  <a:srgbClr val="0000FF"/>
                </a:solidFill>
                <a:latin typeface="Arial" panose="020B0604020202020204" pitchFamily="34" charset="0"/>
                <a:ea typeface="华文新魏" panose="02010800040101010101" pitchFamily="2" charset="-122"/>
              </a:rPr>
              <a:t>一、全民坚持抗战</a:t>
            </a:r>
            <a:endParaRPr lang="zh-CN" altLang="en-US" sz="2800" b="1" dirty="0">
              <a:solidFill>
                <a:srgbClr val="0000FF"/>
              </a:solidFill>
              <a:latin typeface="Arial" panose="020B0604020202020204" pitchFamily="34" charset="0"/>
              <a:ea typeface="华文新魏" panose="02010800040101010101" pitchFamily="2" charset="-122"/>
            </a:endParaRPr>
          </a:p>
          <a:p>
            <a:pPr>
              <a:buFont typeface="Arial" panose="020B0604020202020204" pitchFamily="34" charset="0"/>
              <a:buNone/>
            </a:pPr>
            <a:r>
              <a:rPr lang="en-US" altLang="zh-CN" sz="2800" b="1" dirty="0">
                <a:solidFill>
                  <a:srgbClr val="0000FF"/>
                </a:solidFill>
                <a:latin typeface="Arial" panose="020B0604020202020204" pitchFamily="34" charset="0"/>
                <a:ea typeface="华文新魏" panose="02010800040101010101" pitchFamily="2" charset="-122"/>
              </a:rPr>
              <a:t>1</a:t>
            </a:r>
            <a:r>
              <a:rPr lang="zh-CN" altLang="en-US" sz="2800" b="1" dirty="0">
                <a:solidFill>
                  <a:srgbClr val="0000FF"/>
                </a:solidFill>
                <a:latin typeface="Arial" panose="020B0604020202020204" pitchFamily="34" charset="0"/>
                <a:ea typeface="华文新魏" panose="02010800040101010101" pitchFamily="2" charset="-122"/>
              </a:rPr>
              <a:t>、日本侵华方针的改变及影响</a:t>
            </a:r>
            <a:endParaRPr lang="zh-CN" altLang="en-US" sz="2800" b="1" dirty="0">
              <a:solidFill>
                <a:srgbClr val="0000FF"/>
              </a:solidFill>
              <a:latin typeface="Arial" panose="020B0604020202020204" pitchFamily="34" charset="0"/>
              <a:ea typeface="华文新魏" panose="02010800040101010101" pitchFamily="2" charset="-122"/>
            </a:endParaRPr>
          </a:p>
          <a:p>
            <a:pPr>
              <a:buFont typeface="Arial" panose="020B0604020202020204" pitchFamily="34" charset="0"/>
              <a:buNone/>
            </a:pPr>
            <a:r>
              <a:rPr lang="en-US" altLang="zh-CN" sz="2800" b="1" dirty="0">
                <a:solidFill>
                  <a:srgbClr val="0000FF"/>
                </a:solidFill>
                <a:latin typeface="Arial" panose="020B0604020202020204" pitchFamily="34" charset="0"/>
                <a:ea typeface="华文新魏" panose="02010800040101010101" pitchFamily="2" charset="-122"/>
              </a:rPr>
              <a:t>2</a:t>
            </a:r>
            <a:r>
              <a:rPr lang="zh-CN" altLang="en-US" sz="2800" b="1" dirty="0">
                <a:solidFill>
                  <a:srgbClr val="0000FF"/>
                </a:solidFill>
                <a:latin typeface="Arial" panose="020B0604020202020204" pitchFamily="34" charset="0"/>
                <a:ea typeface="华文新魏" panose="02010800040101010101" pitchFamily="2" charset="-122"/>
              </a:rPr>
              <a:t>、坚持全民抗战</a:t>
            </a:r>
            <a:endParaRPr lang="zh-CN" altLang="en-US" sz="2800" b="1" dirty="0">
              <a:solidFill>
                <a:srgbClr val="0000FF"/>
              </a:solidFill>
              <a:latin typeface="Arial" panose="020B0604020202020204" pitchFamily="34" charset="0"/>
              <a:ea typeface="华文新魏" panose="02010800040101010101" pitchFamily="2" charset="-122"/>
            </a:endParaRPr>
          </a:p>
          <a:p>
            <a:pPr>
              <a:buFont typeface="Arial" panose="020B0604020202020204" pitchFamily="34" charset="0"/>
              <a:buNone/>
            </a:pPr>
            <a:r>
              <a:rPr lang="zh-CN" altLang="en-US" sz="2800" b="1" dirty="0">
                <a:solidFill>
                  <a:srgbClr val="0000FF"/>
                </a:solidFill>
                <a:latin typeface="Arial" panose="020B0604020202020204" pitchFamily="34" charset="0"/>
                <a:ea typeface="华文新魏" panose="02010800040101010101" pitchFamily="2" charset="-122"/>
              </a:rPr>
              <a:t>二、中共七大</a:t>
            </a:r>
            <a:endParaRPr lang="zh-CN" altLang="en-US" sz="2800" b="1" dirty="0">
              <a:solidFill>
                <a:srgbClr val="0000FF"/>
              </a:solidFill>
              <a:latin typeface="Arial" panose="020B0604020202020204" pitchFamily="34" charset="0"/>
              <a:ea typeface="华文新魏" panose="02010800040101010101" pitchFamily="2" charset="-122"/>
            </a:endParaRPr>
          </a:p>
          <a:p>
            <a:pPr>
              <a:buFont typeface="Arial" panose="020B0604020202020204" pitchFamily="34" charset="0"/>
              <a:buNone/>
            </a:pPr>
            <a:r>
              <a:rPr lang="en-US" altLang="zh-CN" sz="2800" b="1" dirty="0">
                <a:solidFill>
                  <a:srgbClr val="0000FF"/>
                </a:solidFill>
                <a:latin typeface="Arial" panose="020B0604020202020204" pitchFamily="34" charset="0"/>
                <a:ea typeface="华文新魏" panose="02010800040101010101" pitchFamily="2" charset="-122"/>
              </a:rPr>
              <a:t>1</a:t>
            </a:r>
            <a:r>
              <a:rPr lang="zh-CN" altLang="en-US" sz="2800" b="1" dirty="0">
                <a:solidFill>
                  <a:srgbClr val="0000FF"/>
                </a:solidFill>
                <a:latin typeface="Arial" panose="020B0604020202020204" pitchFamily="34" charset="0"/>
                <a:ea typeface="华文新魏" panose="02010800040101010101" pitchFamily="2" charset="-122"/>
              </a:rPr>
              <a:t>、时间、地点、内容</a:t>
            </a:r>
            <a:endParaRPr lang="zh-CN" altLang="en-US" sz="2800" b="1" dirty="0">
              <a:solidFill>
                <a:srgbClr val="0000FF"/>
              </a:solidFill>
              <a:latin typeface="Arial" panose="020B0604020202020204" pitchFamily="34" charset="0"/>
              <a:ea typeface="华文新魏" panose="02010800040101010101" pitchFamily="2" charset="-122"/>
            </a:endParaRPr>
          </a:p>
          <a:p>
            <a:pPr>
              <a:buFont typeface="Arial" panose="020B0604020202020204" pitchFamily="34" charset="0"/>
              <a:buNone/>
            </a:pPr>
            <a:r>
              <a:rPr lang="en-US" altLang="zh-CN" sz="2800" b="1" dirty="0">
                <a:solidFill>
                  <a:srgbClr val="0000FF"/>
                </a:solidFill>
                <a:latin typeface="Arial" panose="020B0604020202020204" pitchFamily="34" charset="0"/>
                <a:ea typeface="华文新魏" panose="02010800040101010101" pitchFamily="2" charset="-122"/>
              </a:rPr>
              <a:t>2</a:t>
            </a:r>
            <a:r>
              <a:rPr lang="zh-CN" altLang="en-US" sz="2800" b="1" dirty="0">
                <a:solidFill>
                  <a:srgbClr val="0000FF"/>
                </a:solidFill>
                <a:latin typeface="Arial" panose="020B0604020202020204" pitchFamily="34" charset="0"/>
                <a:ea typeface="华文新魏" panose="02010800040101010101" pitchFamily="2" charset="-122"/>
              </a:rPr>
              <a:t>、意义</a:t>
            </a:r>
            <a:endParaRPr lang="zh-CN" altLang="en-US" sz="2800" b="1" dirty="0">
              <a:solidFill>
                <a:srgbClr val="0000FF"/>
              </a:solidFill>
              <a:latin typeface="Arial" panose="020B0604020202020204" pitchFamily="34" charset="0"/>
              <a:ea typeface="华文新魏" panose="02010800040101010101" pitchFamily="2" charset="-122"/>
            </a:endParaRPr>
          </a:p>
          <a:p>
            <a:pPr>
              <a:buFont typeface="Arial" panose="020B0604020202020204" pitchFamily="34" charset="0"/>
              <a:buNone/>
            </a:pPr>
            <a:r>
              <a:rPr lang="zh-CN" altLang="en-US" sz="2800" b="1" dirty="0">
                <a:solidFill>
                  <a:srgbClr val="0000FF"/>
                </a:solidFill>
                <a:latin typeface="Arial" panose="020B0604020202020204" pitchFamily="34" charset="0"/>
                <a:ea typeface="华文新魏" panose="02010800040101010101" pitchFamily="2" charset="-122"/>
              </a:rPr>
              <a:t>三、战略反攻和日本投降</a:t>
            </a:r>
            <a:endParaRPr lang="zh-CN" altLang="en-US" sz="2800" b="1" dirty="0">
              <a:solidFill>
                <a:srgbClr val="0000FF"/>
              </a:solidFill>
              <a:latin typeface="Arial" panose="020B0604020202020204" pitchFamily="34" charset="0"/>
              <a:ea typeface="华文新魏" panose="02010800040101010101" pitchFamily="2" charset="-122"/>
            </a:endParaRPr>
          </a:p>
          <a:p>
            <a:pPr>
              <a:buFont typeface="Arial" panose="020B0604020202020204" pitchFamily="34" charset="0"/>
              <a:buNone/>
            </a:pPr>
            <a:r>
              <a:rPr lang="en-US" altLang="zh-CN" sz="2800" b="1" dirty="0">
                <a:solidFill>
                  <a:srgbClr val="0000FF"/>
                </a:solidFill>
                <a:latin typeface="Arial" panose="020B0604020202020204" pitchFamily="34" charset="0"/>
                <a:ea typeface="华文新魏" panose="02010800040101010101" pitchFamily="2" charset="-122"/>
              </a:rPr>
              <a:t>1</a:t>
            </a:r>
            <a:r>
              <a:rPr lang="zh-CN" altLang="en-US" sz="2800" b="1" dirty="0">
                <a:solidFill>
                  <a:srgbClr val="0000FF"/>
                </a:solidFill>
                <a:latin typeface="Arial" panose="020B0604020202020204" pitchFamily="34" charset="0"/>
                <a:ea typeface="华文新魏" panose="02010800040101010101" pitchFamily="2" charset="-122"/>
              </a:rPr>
              <a:t>、国际国内形势</a:t>
            </a:r>
            <a:endParaRPr lang="zh-CN" altLang="en-US" sz="2800" b="1" dirty="0">
              <a:solidFill>
                <a:srgbClr val="0000FF"/>
              </a:solidFill>
              <a:latin typeface="Arial" panose="020B0604020202020204" pitchFamily="34" charset="0"/>
              <a:ea typeface="华文新魏" panose="02010800040101010101" pitchFamily="2" charset="-122"/>
            </a:endParaRPr>
          </a:p>
          <a:p>
            <a:pPr>
              <a:buFont typeface="Arial" panose="020B0604020202020204" pitchFamily="34" charset="0"/>
              <a:buNone/>
            </a:pPr>
            <a:r>
              <a:rPr lang="en-US" altLang="zh-CN" sz="2800" b="1" dirty="0">
                <a:solidFill>
                  <a:srgbClr val="0000FF"/>
                </a:solidFill>
                <a:latin typeface="Arial" panose="020B0604020202020204" pitchFamily="34" charset="0"/>
                <a:ea typeface="华文新魏" panose="02010800040101010101" pitchFamily="2" charset="-122"/>
              </a:rPr>
              <a:t>2</a:t>
            </a:r>
            <a:r>
              <a:rPr lang="zh-CN" altLang="en-US" sz="2800" b="1" dirty="0">
                <a:solidFill>
                  <a:srgbClr val="0000FF"/>
                </a:solidFill>
                <a:latin typeface="Arial" panose="020B0604020202020204" pitchFamily="34" charset="0"/>
                <a:ea typeface="华文新魏" panose="02010800040101010101" pitchFamily="2" charset="-122"/>
              </a:rPr>
              <a:t>、日本投降：时间、台湾回归</a:t>
            </a:r>
            <a:endParaRPr lang="zh-CN" altLang="en-US" sz="2800" b="1" dirty="0">
              <a:solidFill>
                <a:srgbClr val="0000FF"/>
              </a:solidFill>
              <a:latin typeface="Arial" panose="020B0604020202020204" pitchFamily="34" charset="0"/>
              <a:ea typeface="华文新魏" panose="02010800040101010101" pitchFamily="2" charset="-122"/>
            </a:endParaRPr>
          </a:p>
          <a:p>
            <a:pPr>
              <a:buFont typeface="Arial" panose="020B0604020202020204" pitchFamily="34" charset="0"/>
              <a:buNone/>
            </a:pPr>
            <a:r>
              <a:rPr lang="zh-CN" altLang="en-US" sz="2800" b="1" dirty="0">
                <a:solidFill>
                  <a:srgbClr val="0000FF"/>
                </a:solidFill>
                <a:latin typeface="Arial" panose="020B0604020202020204" pitchFamily="34" charset="0"/>
                <a:ea typeface="华文新魏" panose="02010800040101010101" pitchFamily="2" charset="-122"/>
              </a:rPr>
              <a:t>四、抗日战争胜利的原因与伟大意义</a:t>
            </a:r>
            <a:endParaRPr lang="zh-CN" altLang="en-US" sz="2800" b="1" dirty="0">
              <a:solidFill>
                <a:srgbClr val="0000FF"/>
              </a:solidFill>
              <a:latin typeface="Arial" panose="020B0604020202020204" pitchFamily="34" charset="0"/>
              <a:ea typeface="华文新魏" panose="02010800040101010101" pitchFamily="2" charset="-122"/>
            </a:endParaRPr>
          </a:p>
          <a:p>
            <a:pPr>
              <a:buFont typeface="Arial" panose="020B0604020202020204" pitchFamily="34" charset="0"/>
              <a:buNone/>
            </a:pPr>
            <a:endParaRPr lang="zh-CN" altLang="en-US" sz="2800" b="1" dirty="0">
              <a:solidFill>
                <a:srgbClr val="0000FF"/>
              </a:solidFill>
              <a:latin typeface="Arial" panose="020B0604020202020204" pitchFamily="34" charset="0"/>
              <a:ea typeface="华文新魏" panose="02010800040101010101" pitchFamily="2" charset="-122"/>
            </a:endParaRPr>
          </a:p>
        </p:txBody>
      </p:sp>
      <p:sp>
        <p:nvSpPr>
          <p:cNvPr id="2" name="文本框 1"/>
          <p:cNvSpPr txBox="1"/>
          <p:nvPr/>
        </p:nvSpPr>
        <p:spPr>
          <a:xfrm>
            <a:off x="2956560" y="389255"/>
            <a:ext cx="2760980" cy="829945"/>
          </a:xfrm>
          <a:prstGeom prst="rect">
            <a:avLst/>
          </a:prstGeom>
          <a:noFill/>
        </p:spPr>
        <p:txBody>
          <a:bodyPr wrap="square" rtlCol="0">
            <a:spAutoFit/>
          </a:bodyPr>
          <a:p>
            <a:r>
              <a:rPr lang="zh-CN" altLang="en-US" sz="4800" b="1">
                <a:solidFill>
                  <a:srgbClr val="FF0000"/>
                </a:solidFill>
                <a:latin typeface="微软雅黑" panose="020B0503020204020204" charset="-122"/>
                <a:ea typeface="微软雅黑" panose="020B0503020204020204" charset="-122"/>
              </a:rPr>
              <a:t>课堂小结</a:t>
            </a:r>
            <a:endParaRPr lang="zh-CN" altLang="en-US" sz="4800" b="1">
              <a:solidFill>
                <a:srgbClr val="FF0000"/>
              </a:solidFill>
              <a:latin typeface="微软雅黑" panose="020B0503020204020204" charset="-122"/>
              <a:ea typeface="微软雅黑" panose="020B0503020204020204" charset="-122"/>
            </a:endParaRPr>
          </a:p>
        </p:txBody>
      </p:sp>
    </p:spTree>
  </p:cSld>
  <p:clrMapOvr>
    <a:masterClrMapping/>
  </p:clrMapOvr>
  <p:transition>
    <p:randomBa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49155"/>
                                        </p:tgtEl>
                                        <p:attrNameLst>
                                          <p:attrName>style.visibility</p:attrName>
                                        </p:attrNameLst>
                                      </p:cBhvr>
                                      <p:to>
                                        <p:strVal val="visible"/>
                                      </p:to>
                                    </p:set>
                                    <p:animEffect transition="in" filter="slide(fromBottom)">
                                      <p:cBhvr>
                                        <p:cTn id="7" dur="500"/>
                                        <p:tgtEl>
                                          <p:spTgt spid="491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55" grpId="0"/>
    </p:bld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37891" name="文本框 1"/>
          <p:cNvSpPr txBox="1"/>
          <p:nvPr/>
        </p:nvSpPr>
        <p:spPr>
          <a:xfrm>
            <a:off x="233363" y="1301750"/>
            <a:ext cx="8124825" cy="5262563"/>
          </a:xfrm>
          <a:prstGeom prst="rect">
            <a:avLst/>
          </a:prstGeom>
          <a:noFill/>
          <a:ln w="9525">
            <a:noFill/>
          </a:ln>
        </p:spPr>
        <p:txBody>
          <a:bodyPr>
            <a:spAutoFit/>
          </a:bodyPr>
          <a:p>
            <a:pPr>
              <a:buFont typeface="Arial" panose="020B0604020202020204" pitchFamily="34" charset="0"/>
              <a:buNone/>
            </a:pPr>
            <a:r>
              <a:rPr lang="en-US" altLang="zh-CN" sz="2800" b="1" dirty="0">
                <a:latin typeface="Arial" panose="020B0604020202020204" pitchFamily="34" charset="0"/>
              </a:rPr>
              <a:t>1</a:t>
            </a:r>
            <a:r>
              <a:rPr lang="zh-CN" altLang="en-US" sz="2800" b="1" dirty="0">
                <a:latin typeface="Arial" panose="020B0604020202020204" pitchFamily="34" charset="0"/>
              </a:rPr>
              <a:t>、“日本鬼子野心狼，侵略中国逞凶狂。全国军民齐奋起，打得日寇投了降。”这首童谣反映了中国抗日战争胜利的主要原因是（　　    ）</a:t>
            </a:r>
            <a:endParaRPr lang="zh-CN" altLang="en-US" sz="2800" b="1" dirty="0">
              <a:latin typeface="Arial" panose="020B0604020202020204" pitchFamily="34" charset="0"/>
            </a:endParaRPr>
          </a:p>
          <a:p>
            <a:pPr>
              <a:buFont typeface="Arial" panose="020B0604020202020204" pitchFamily="34" charset="0"/>
              <a:buNone/>
            </a:pPr>
            <a:r>
              <a:rPr lang="en-US" altLang="zh-CN" sz="2800" b="1" dirty="0">
                <a:latin typeface="Arial" panose="020B0604020202020204" pitchFamily="34" charset="0"/>
              </a:rPr>
              <a:t>A</a:t>
            </a:r>
            <a:r>
              <a:rPr lang="zh-CN" altLang="en-US" sz="2800" b="1" dirty="0">
                <a:latin typeface="Arial" panose="020B0604020202020204" pitchFamily="34" charset="0"/>
              </a:rPr>
              <a:t>．实行了全民族的抗战                </a:t>
            </a:r>
            <a:endParaRPr lang="zh-CN" altLang="en-US" sz="2800" b="1" dirty="0">
              <a:latin typeface="Arial" panose="020B0604020202020204" pitchFamily="34" charset="0"/>
            </a:endParaRPr>
          </a:p>
          <a:p>
            <a:pPr>
              <a:buFont typeface="Arial" panose="020B0604020202020204" pitchFamily="34" charset="0"/>
              <a:buNone/>
            </a:pPr>
            <a:r>
              <a:rPr lang="en-US" altLang="zh-CN" sz="2800" b="1" dirty="0">
                <a:latin typeface="Arial" panose="020B0604020202020204" pitchFamily="34" charset="0"/>
              </a:rPr>
              <a:t>B</a:t>
            </a:r>
            <a:r>
              <a:rPr lang="zh-CN" altLang="en-US" sz="2800" b="1" dirty="0">
                <a:latin typeface="Arial" panose="020B0604020202020204" pitchFamily="34" charset="0"/>
              </a:rPr>
              <a:t>．建立了敌后抗日根据地</a:t>
            </a:r>
            <a:endParaRPr lang="zh-CN" altLang="en-US" sz="2800" b="1" dirty="0">
              <a:latin typeface="Arial" panose="020B0604020202020204" pitchFamily="34" charset="0"/>
            </a:endParaRPr>
          </a:p>
          <a:p>
            <a:pPr>
              <a:buFont typeface="Arial" panose="020B0604020202020204" pitchFamily="34" charset="0"/>
              <a:buNone/>
            </a:pPr>
            <a:r>
              <a:rPr lang="en-US" altLang="zh-CN" sz="2800" b="1" dirty="0">
                <a:latin typeface="Arial" panose="020B0604020202020204" pitchFamily="34" charset="0"/>
              </a:rPr>
              <a:t>C</a:t>
            </a:r>
            <a:r>
              <a:rPr lang="zh-CN" altLang="en-US" sz="2800" b="1" dirty="0">
                <a:latin typeface="Arial" panose="020B0604020202020204" pitchFamily="34" charset="0"/>
              </a:rPr>
              <a:t>．进行了正面战场抵抗                </a:t>
            </a:r>
            <a:endParaRPr lang="zh-CN" altLang="en-US" sz="2800" b="1" dirty="0">
              <a:latin typeface="Arial" panose="020B0604020202020204" pitchFamily="34" charset="0"/>
            </a:endParaRPr>
          </a:p>
          <a:p>
            <a:pPr>
              <a:buFont typeface="Arial" panose="020B0604020202020204" pitchFamily="34" charset="0"/>
              <a:buNone/>
            </a:pPr>
            <a:r>
              <a:rPr lang="en-US" altLang="zh-CN" sz="2800" b="1" dirty="0">
                <a:latin typeface="Arial" panose="020B0604020202020204" pitchFamily="34" charset="0"/>
              </a:rPr>
              <a:t>D</a:t>
            </a:r>
            <a:r>
              <a:rPr lang="zh-CN" altLang="en-US" sz="2800" b="1" dirty="0">
                <a:latin typeface="Arial" panose="020B0604020202020204" pitchFamily="34" charset="0"/>
              </a:rPr>
              <a:t>．加入了世界反法西斯同盟  </a:t>
            </a:r>
            <a:endParaRPr lang="zh-CN" altLang="en-US" sz="2800" b="1" dirty="0">
              <a:latin typeface="Arial" panose="020B0604020202020204" pitchFamily="34" charset="0"/>
            </a:endParaRPr>
          </a:p>
          <a:p>
            <a:pPr>
              <a:buFont typeface="Arial" panose="020B0604020202020204" pitchFamily="34" charset="0"/>
              <a:buNone/>
            </a:pPr>
            <a:r>
              <a:rPr lang="en-US" altLang="zh-CN" sz="2800" b="1" dirty="0">
                <a:latin typeface="Arial" panose="020B0604020202020204" pitchFamily="34" charset="0"/>
              </a:rPr>
              <a:t>2</a:t>
            </a:r>
            <a:r>
              <a:rPr lang="zh-CN" altLang="en-US" sz="2800" b="1" dirty="0">
                <a:latin typeface="Arial" panose="020B0604020202020204" pitchFamily="34" charset="0"/>
              </a:rPr>
              <a:t>、毛泽东作了</a:t>
            </a:r>
            <a:r>
              <a:rPr lang="en-US" altLang="zh-CN" sz="2800" b="1" dirty="0">
                <a:latin typeface="Arial" panose="020B0604020202020204" pitchFamily="34" charset="0"/>
              </a:rPr>
              <a:t>《</a:t>
            </a:r>
            <a:r>
              <a:rPr lang="zh-CN" altLang="en-US" sz="2800" b="1" dirty="0">
                <a:latin typeface="Arial" panose="020B0604020202020204" pitchFamily="34" charset="0"/>
              </a:rPr>
              <a:t>论联合政府</a:t>
            </a:r>
            <a:r>
              <a:rPr lang="en-US" altLang="zh-CN" sz="2800" b="1" dirty="0">
                <a:latin typeface="Arial" panose="020B0604020202020204" pitchFamily="34" charset="0"/>
              </a:rPr>
              <a:t>》</a:t>
            </a:r>
            <a:r>
              <a:rPr lang="zh-CN" altLang="en-US" sz="2800" b="1" dirty="0">
                <a:latin typeface="Arial" panose="020B0604020202020204" pitchFamily="34" charset="0"/>
              </a:rPr>
              <a:t>的报告，为争取抗战的胜利和实现中国的光明前途准备了条件的会议是（          ） </a:t>
            </a:r>
            <a:endParaRPr lang="zh-CN" altLang="en-US" sz="2800" b="1" dirty="0">
              <a:latin typeface="Arial" panose="020B0604020202020204" pitchFamily="34" charset="0"/>
            </a:endParaRPr>
          </a:p>
          <a:p>
            <a:pPr>
              <a:buFont typeface="Arial" panose="020B0604020202020204" pitchFamily="34" charset="0"/>
              <a:buNone/>
            </a:pPr>
            <a:r>
              <a:rPr lang="en-US" altLang="zh-CN" sz="2800" b="1" dirty="0">
                <a:latin typeface="Arial" panose="020B0604020202020204" pitchFamily="34" charset="0"/>
              </a:rPr>
              <a:t>A.</a:t>
            </a:r>
            <a:r>
              <a:rPr lang="zh-CN" altLang="en-US" sz="2800" b="1" dirty="0">
                <a:latin typeface="Arial" panose="020B0604020202020204" pitchFamily="34" charset="0"/>
              </a:rPr>
              <a:t>八七会议            </a:t>
            </a:r>
            <a:r>
              <a:rPr lang="en-US" altLang="zh-CN" sz="2800" b="1" dirty="0">
                <a:latin typeface="Arial" panose="020B0604020202020204" pitchFamily="34" charset="0"/>
              </a:rPr>
              <a:t>B.</a:t>
            </a:r>
            <a:r>
              <a:rPr lang="zh-CN" altLang="en-US" sz="2800" b="1" dirty="0">
                <a:latin typeface="Arial" panose="020B0604020202020204" pitchFamily="34" charset="0"/>
              </a:rPr>
              <a:t>遵义会议     </a:t>
            </a:r>
            <a:endParaRPr lang="zh-CN" altLang="en-US" sz="2800" b="1" dirty="0">
              <a:latin typeface="Arial" panose="020B0604020202020204" pitchFamily="34" charset="0"/>
            </a:endParaRPr>
          </a:p>
          <a:p>
            <a:pPr>
              <a:buFont typeface="Arial" panose="020B0604020202020204" pitchFamily="34" charset="0"/>
              <a:buNone/>
            </a:pPr>
            <a:r>
              <a:rPr lang="en-US" altLang="zh-CN" sz="2800" b="1" dirty="0">
                <a:latin typeface="Arial" panose="020B0604020202020204" pitchFamily="34" charset="0"/>
              </a:rPr>
              <a:t>C.</a:t>
            </a:r>
            <a:r>
              <a:rPr lang="zh-CN" altLang="en-US" sz="2800" b="1" dirty="0">
                <a:latin typeface="Arial" panose="020B0604020202020204" pitchFamily="34" charset="0"/>
              </a:rPr>
              <a:t>瓦窑堡会议         </a:t>
            </a:r>
            <a:r>
              <a:rPr lang="en-US" altLang="zh-CN" sz="2800" b="1" dirty="0">
                <a:latin typeface="Arial" panose="020B0604020202020204" pitchFamily="34" charset="0"/>
              </a:rPr>
              <a:t>D.</a:t>
            </a:r>
            <a:r>
              <a:rPr lang="zh-CN" altLang="en-US" sz="2800" b="1" dirty="0">
                <a:latin typeface="Arial" panose="020B0604020202020204" pitchFamily="34" charset="0"/>
              </a:rPr>
              <a:t>中共“七大”  </a:t>
            </a:r>
            <a:endParaRPr lang="zh-CN" altLang="en-US" sz="2800" b="1" dirty="0">
              <a:latin typeface="Arial" panose="020B0604020202020204" pitchFamily="34" charset="0"/>
            </a:endParaRPr>
          </a:p>
        </p:txBody>
      </p:sp>
      <p:sp>
        <p:nvSpPr>
          <p:cNvPr id="3" name="文本框 2"/>
          <p:cNvSpPr txBox="1"/>
          <p:nvPr/>
        </p:nvSpPr>
        <p:spPr>
          <a:xfrm>
            <a:off x="5416550" y="2027238"/>
            <a:ext cx="920750" cy="830262"/>
          </a:xfrm>
          <a:prstGeom prst="rect">
            <a:avLst/>
          </a:prstGeom>
          <a:noFill/>
          <a:ln w="9525">
            <a:noFill/>
          </a:ln>
        </p:spPr>
        <p:txBody>
          <a:bodyPr>
            <a:spAutoFit/>
          </a:bodyPr>
          <a:p>
            <a:pPr>
              <a:buFont typeface="Arial" panose="020B0604020202020204" pitchFamily="34" charset="0"/>
              <a:buNone/>
            </a:pPr>
            <a:r>
              <a:rPr lang="en-US" altLang="zh-CN" sz="4800" b="1" dirty="0">
                <a:solidFill>
                  <a:srgbClr val="FF0000"/>
                </a:solidFill>
                <a:latin typeface="Arial" panose="020B0604020202020204" pitchFamily="34" charset="0"/>
              </a:rPr>
              <a:t>A</a:t>
            </a:r>
            <a:endParaRPr lang="en-US" altLang="zh-CN" sz="4800" b="1" dirty="0">
              <a:solidFill>
                <a:srgbClr val="FF0000"/>
              </a:solidFill>
              <a:latin typeface="Arial" panose="020B0604020202020204" pitchFamily="34" charset="0"/>
            </a:endParaRPr>
          </a:p>
        </p:txBody>
      </p:sp>
      <p:sp>
        <p:nvSpPr>
          <p:cNvPr id="4" name="文本框 3"/>
          <p:cNvSpPr txBox="1"/>
          <p:nvPr/>
        </p:nvSpPr>
        <p:spPr>
          <a:xfrm>
            <a:off x="1360488" y="5019675"/>
            <a:ext cx="622300" cy="830263"/>
          </a:xfrm>
          <a:prstGeom prst="rect">
            <a:avLst/>
          </a:prstGeom>
          <a:noFill/>
          <a:ln w="9525">
            <a:noFill/>
          </a:ln>
        </p:spPr>
        <p:txBody>
          <a:bodyPr wrap="none">
            <a:spAutoFit/>
          </a:bodyPr>
          <a:p>
            <a:pPr>
              <a:buFont typeface="Arial" panose="020B0604020202020204" pitchFamily="34" charset="0"/>
              <a:buNone/>
            </a:pPr>
            <a:r>
              <a:rPr lang="en-US" altLang="zh-CN" sz="4800" b="1" dirty="0">
                <a:solidFill>
                  <a:srgbClr val="FF0000"/>
                </a:solidFill>
                <a:latin typeface="Arial" panose="020B0604020202020204" pitchFamily="34" charset="0"/>
              </a:rPr>
              <a:t>D</a:t>
            </a:r>
            <a:endParaRPr lang="en-US" altLang="zh-CN" sz="4800" b="1" dirty="0">
              <a:solidFill>
                <a:srgbClr val="FF0000"/>
              </a:solidFill>
              <a:latin typeface="Arial" panose="020B0604020202020204" pitchFamily="34" charset="0"/>
            </a:endParaRPr>
          </a:p>
        </p:txBody>
      </p:sp>
      <p:sp>
        <p:nvSpPr>
          <p:cNvPr id="2" name="文本框 1"/>
          <p:cNvSpPr txBox="1"/>
          <p:nvPr/>
        </p:nvSpPr>
        <p:spPr>
          <a:xfrm>
            <a:off x="3136900" y="205740"/>
            <a:ext cx="2621280" cy="829945"/>
          </a:xfrm>
          <a:prstGeom prst="rect">
            <a:avLst/>
          </a:prstGeom>
          <a:noFill/>
        </p:spPr>
        <p:txBody>
          <a:bodyPr wrap="none" rtlCol="0">
            <a:spAutoFit/>
          </a:bodyPr>
          <a:p>
            <a:r>
              <a:rPr lang="zh-CN" altLang="en-US" sz="4800" b="1">
                <a:solidFill>
                  <a:srgbClr val="FF0000"/>
                </a:solidFill>
                <a:latin typeface="微软雅黑" panose="020B0503020204020204" charset="-122"/>
                <a:ea typeface="微软雅黑" panose="020B0503020204020204" charset="-122"/>
              </a:rPr>
              <a:t>课堂练习</a:t>
            </a:r>
            <a:endParaRPr lang="zh-CN" altLang="en-US" sz="4800" b="1">
              <a:solidFill>
                <a:srgbClr val="FF0000"/>
              </a:solidFill>
              <a:latin typeface="微软雅黑" panose="020B0503020204020204" charset="-122"/>
              <a:ea typeface="微软雅黑" panose="020B050302020402020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38914" name="Text Box 2"/>
          <p:cNvSpPr txBox="1"/>
          <p:nvPr/>
        </p:nvSpPr>
        <p:spPr>
          <a:xfrm>
            <a:off x="358775" y="636588"/>
            <a:ext cx="8640763" cy="5775325"/>
          </a:xfrm>
          <a:prstGeom prst="rect">
            <a:avLst/>
          </a:prstGeom>
          <a:noFill/>
          <a:ln w="9525">
            <a:noFill/>
          </a:ln>
        </p:spPr>
        <p:txBody>
          <a:bodyPr>
            <a:spAutoFit/>
          </a:bodyPr>
          <a:p>
            <a:pPr>
              <a:lnSpc>
                <a:spcPct val="120000"/>
              </a:lnSpc>
              <a:buFont typeface="Arial" panose="020B0604020202020204" pitchFamily="34" charset="0"/>
              <a:buNone/>
            </a:pPr>
            <a:r>
              <a:rPr lang="en-US" altLang="zh-CN" sz="2800" b="1" dirty="0">
                <a:solidFill>
                  <a:srgbClr val="000000"/>
                </a:solidFill>
                <a:latin typeface="宋体" panose="02010600030101010101" pitchFamily="2" charset="-122"/>
                <a:sym typeface="宋体" panose="02010600030101010101" pitchFamily="2" charset="-122"/>
              </a:rPr>
              <a:t>3.</a:t>
            </a:r>
            <a:r>
              <a:rPr lang="en-US" altLang="zh-CN" sz="2800" b="1" dirty="0">
                <a:solidFill>
                  <a:srgbClr val="000000"/>
                </a:solidFill>
                <a:latin typeface="Times New Roman" panose="02020603050405020304" pitchFamily="18" charset="0"/>
                <a:sym typeface="宋体" panose="02010600030101010101" pitchFamily="2" charset="-122"/>
              </a:rPr>
              <a:t>“</a:t>
            </a:r>
            <a:r>
              <a:rPr lang="zh-CN" altLang="en-US" sz="2800" b="1" dirty="0">
                <a:solidFill>
                  <a:srgbClr val="000000"/>
                </a:solidFill>
                <a:latin typeface="宋体" panose="02010600030101010101" pitchFamily="2" charset="-122"/>
                <a:sym typeface="宋体" panose="02010600030101010101" pitchFamily="2" charset="-122"/>
              </a:rPr>
              <a:t>这里本是黄土高原上一片贫瘠的土地，自从红军长征来到这里，它就由一个默默无闻的地名逐渐成为决定中国命运的思想制高点。</a:t>
            </a:r>
            <a:r>
              <a:rPr lang="zh-CN" altLang="en-US" sz="2800" b="1" dirty="0">
                <a:solidFill>
                  <a:srgbClr val="000000"/>
                </a:solidFill>
                <a:latin typeface="Times New Roman" panose="02020603050405020304" pitchFamily="18" charset="0"/>
                <a:sym typeface="宋体" panose="02010600030101010101" pitchFamily="2" charset="-122"/>
              </a:rPr>
              <a:t>”</a:t>
            </a:r>
            <a:r>
              <a:rPr lang="zh-CN" altLang="en-US" sz="2800" b="1" dirty="0">
                <a:solidFill>
                  <a:srgbClr val="000000"/>
                </a:solidFill>
                <a:latin typeface="宋体" panose="02010600030101010101" pitchFamily="2" charset="-122"/>
                <a:sym typeface="宋体" panose="02010600030101010101" pitchFamily="2" charset="-122"/>
              </a:rPr>
              <a:t>下列各项能体现材料观点的是（     ）</a:t>
            </a:r>
            <a:endParaRPr lang="zh-CN" altLang="en-US" sz="2800" b="1" dirty="0">
              <a:solidFill>
                <a:srgbClr val="000000"/>
              </a:solidFill>
              <a:latin typeface="宋体" panose="02010600030101010101" pitchFamily="2" charset="-122"/>
              <a:sym typeface="宋体" panose="02010600030101010101" pitchFamily="2" charset="-122"/>
            </a:endParaRPr>
          </a:p>
          <a:p>
            <a:pPr>
              <a:lnSpc>
                <a:spcPct val="120000"/>
              </a:lnSpc>
              <a:buFont typeface="Arial" panose="020B0604020202020204" pitchFamily="34" charset="0"/>
              <a:buNone/>
            </a:pPr>
            <a:r>
              <a:rPr lang="en-US" altLang="zh-CN" sz="2800" b="1" dirty="0">
                <a:solidFill>
                  <a:srgbClr val="000000"/>
                </a:solidFill>
                <a:latin typeface="宋体" panose="02010600030101010101" pitchFamily="2" charset="-122"/>
                <a:sym typeface="宋体" panose="02010600030101010101" pitchFamily="2" charset="-122"/>
              </a:rPr>
              <a:t>A</a:t>
            </a:r>
            <a:r>
              <a:rPr lang="zh-CN" altLang="en-US" sz="2800" b="1" dirty="0">
                <a:solidFill>
                  <a:srgbClr val="000000"/>
                </a:solidFill>
                <a:latin typeface="宋体" panose="02010600030101010101" pitchFamily="2" charset="-122"/>
                <a:sym typeface="宋体" panose="02010600030101010101" pitchFamily="2" charset="-122"/>
              </a:rPr>
              <a:t>．创建了第一个农村革命根据地，开辟了农村包围城市、武装夺取政权的革命道路</a:t>
            </a:r>
            <a:endParaRPr lang="zh-CN" altLang="en-US" sz="2800" b="1" dirty="0">
              <a:solidFill>
                <a:srgbClr val="000000"/>
              </a:solidFill>
              <a:latin typeface="宋体" panose="02010600030101010101" pitchFamily="2" charset="-122"/>
              <a:sym typeface="宋体" panose="02010600030101010101" pitchFamily="2" charset="-122"/>
            </a:endParaRPr>
          </a:p>
          <a:p>
            <a:pPr>
              <a:lnSpc>
                <a:spcPct val="120000"/>
              </a:lnSpc>
              <a:buFont typeface="Arial" panose="020B0604020202020204" pitchFamily="34" charset="0"/>
              <a:buNone/>
            </a:pPr>
            <a:r>
              <a:rPr lang="en-US" altLang="zh-CN" sz="2800" b="1" dirty="0">
                <a:solidFill>
                  <a:srgbClr val="000000"/>
                </a:solidFill>
                <a:latin typeface="宋体" panose="02010600030101010101" pitchFamily="2" charset="-122"/>
                <a:sym typeface="宋体" panose="02010600030101010101" pitchFamily="2" charset="-122"/>
              </a:rPr>
              <a:t>B</a:t>
            </a:r>
            <a:r>
              <a:rPr lang="zh-CN" altLang="en-US" sz="2800" b="1" dirty="0">
                <a:solidFill>
                  <a:srgbClr val="000000"/>
                </a:solidFill>
                <a:latin typeface="宋体" panose="02010600030101010101" pitchFamily="2" charset="-122"/>
                <a:sym typeface="宋体" panose="02010600030101010101" pitchFamily="2" charset="-122"/>
              </a:rPr>
              <a:t>．召开了中共中央政治局扩大会议，成为党的历史上生死攸关的转折点</a:t>
            </a:r>
            <a:endParaRPr lang="zh-CN" altLang="en-US" sz="2800" b="1" dirty="0">
              <a:solidFill>
                <a:srgbClr val="000000"/>
              </a:solidFill>
              <a:latin typeface="宋体" panose="02010600030101010101" pitchFamily="2" charset="-122"/>
              <a:sym typeface="宋体" panose="02010600030101010101" pitchFamily="2" charset="-122"/>
            </a:endParaRPr>
          </a:p>
          <a:p>
            <a:pPr>
              <a:lnSpc>
                <a:spcPct val="120000"/>
              </a:lnSpc>
              <a:buFont typeface="Arial" panose="020B0604020202020204" pitchFamily="34" charset="0"/>
              <a:buNone/>
            </a:pPr>
            <a:r>
              <a:rPr lang="en-US" altLang="zh-CN" sz="2800" b="1" dirty="0">
                <a:solidFill>
                  <a:srgbClr val="000000"/>
                </a:solidFill>
                <a:latin typeface="宋体" panose="02010600030101010101" pitchFamily="2" charset="-122"/>
                <a:sym typeface="宋体" panose="02010600030101010101" pitchFamily="2" charset="-122"/>
              </a:rPr>
              <a:t>C</a:t>
            </a:r>
            <a:r>
              <a:rPr lang="zh-CN" altLang="en-US" sz="2800" b="1" dirty="0">
                <a:solidFill>
                  <a:srgbClr val="000000"/>
                </a:solidFill>
                <a:latin typeface="宋体" panose="02010600030101010101" pitchFamily="2" charset="-122"/>
                <a:sym typeface="宋体" panose="02010600030101010101" pitchFamily="2" charset="-122"/>
              </a:rPr>
              <a:t>．和平解决西安事变，国共第二次合作初步形成</a:t>
            </a:r>
            <a:endParaRPr lang="zh-CN" altLang="en-US" sz="2800" b="1" dirty="0">
              <a:solidFill>
                <a:srgbClr val="000000"/>
              </a:solidFill>
              <a:latin typeface="宋体" panose="02010600030101010101" pitchFamily="2" charset="-122"/>
              <a:sym typeface="宋体" panose="02010600030101010101" pitchFamily="2" charset="-122"/>
            </a:endParaRPr>
          </a:p>
          <a:p>
            <a:pPr>
              <a:lnSpc>
                <a:spcPct val="120000"/>
              </a:lnSpc>
              <a:buFont typeface="Arial" panose="020B0604020202020204" pitchFamily="34" charset="0"/>
              <a:buNone/>
            </a:pPr>
            <a:r>
              <a:rPr lang="en-US" altLang="zh-CN" sz="2800" b="1" dirty="0">
                <a:solidFill>
                  <a:srgbClr val="000000"/>
                </a:solidFill>
                <a:latin typeface="宋体" panose="02010600030101010101" pitchFamily="2" charset="-122"/>
                <a:sym typeface="宋体" panose="02010600030101010101" pitchFamily="2" charset="-122"/>
              </a:rPr>
              <a:t>D</a:t>
            </a:r>
            <a:r>
              <a:rPr lang="zh-CN" altLang="en-US" sz="2800" b="1" dirty="0">
                <a:solidFill>
                  <a:srgbClr val="000000"/>
                </a:solidFill>
                <a:latin typeface="宋体" panose="02010600030101010101" pitchFamily="2" charset="-122"/>
                <a:sym typeface="宋体" panose="02010600030101010101" pitchFamily="2" charset="-122"/>
              </a:rPr>
              <a:t>．召开中共</a:t>
            </a:r>
            <a:r>
              <a:rPr lang="zh-CN" altLang="en-US" sz="2800" b="1" dirty="0">
                <a:solidFill>
                  <a:srgbClr val="000000"/>
                </a:solidFill>
                <a:latin typeface="Times New Roman" panose="02020603050405020304" pitchFamily="18" charset="0"/>
                <a:sym typeface="宋体" panose="02010600030101010101" pitchFamily="2" charset="-122"/>
              </a:rPr>
              <a:t>“</a:t>
            </a:r>
            <a:r>
              <a:rPr lang="zh-CN" altLang="en-US" sz="2800" b="1" dirty="0">
                <a:solidFill>
                  <a:srgbClr val="000000"/>
                </a:solidFill>
                <a:latin typeface="宋体" panose="02010600030101010101" pitchFamily="2" charset="-122"/>
                <a:sym typeface="宋体" panose="02010600030101010101" pitchFamily="2" charset="-122"/>
              </a:rPr>
              <a:t>七大</a:t>
            </a:r>
            <a:r>
              <a:rPr lang="zh-CN" altLang="en-US" sz="2800" b="1" dirty="0">
                <a:solidFill>
                  <a:srgbClr val="000000"/>
                </a:solidFill>
                <a:latin typeface="Times New Roman" panose="02020603050405020304" pitchFamily="18" charset="0"/>
                <a:sym typeface="宋体" panose="02010600030101010101" pitchFamily="2" charset="-122"/>
              </a:rPr>
              <a:t>”</a:t>
            </a:r>
            <a:r>
              <a:rPr lang="zh-CN" altLang="en-US" sz="2800" b="1" dirty="0">
                <a:solidFill>
                  <a:srgbClr val="000000"/>
                </a:solidFill>
                <a:latin typeface="宋体" panose="02010600030101010101" pitchFamily="2" charset="-122"/>
                <a:sym typeface="宋体" panose="02010600030101010101" pitchFamily="2" charset="-122"/>
              </a:rPr>
              <a:t>，毛泽东思想被确立为党的指导思想</a:t>
            </a:r>
            <a:endParaRPr lang="zh-CN" altLang="en-US" sz="2800" b="1" dirty="0">
              <a:solidFill>
                <a:srgbClr val="000000"/>
              </a:solidFill>
              <a:latin typeface="宋体" panose="02010600030101010101" pitchFamily="2" charset="-122"/>
              <a:sym typeface="宋体" panose="02010600030101010101" pitchFamily="2" charset="-122"/>
            </a:endParaRPr>
          </a:p>
        </p:txBody>
      </p:sp>
      <p:sp>
        <p:nvSpPr>
          <p:cNvPr id="52227" name="Text Box 3"/>
          <p:cNvSpPr txBox="1"/>
          <p:nvPr/>
        </p:nvSpPr>
        <p:spPr>
          <a:xfrm>
            <a:off x="2438400" y="2209800"/>
            <a:ext cx="822325" cy="639763"/>
          </a:xfrm>
          <a:prstGeom prst="rect">
            <a:avLst/>
          </a:prstGeom>
          <a:noFill/>
          <a:ln w="9525">
            <a:noFill/>
          </a:ln>
        </p:spPr>
        <p:txBody>
          <a:bodyPr>
            <a:spAutoFit/>
          </a:bodyPr>
          <a:p>
            <a:pPr>
              <a:buFont typeface="Arial" panose="020B0604020202020204" pitchFamily="34" charset="0"/>
              <a:buNone/>
            </a:pPr>
            <a:r>
              <a:rPr lang="en-US" altLang="zh-CN" sz="3600" b="1" dirty="0">
                <a:solidFill>
                  <a:srgbClr val="FF0000"/>
                </a:solidFill>
                <a:latin typeface="Times New Roman" panose="02020603050405020304" pitchFamily="18" charset="0"/>
                <a:ea typeface="黑体" panose="02010609060101010101" pitchFamily="49" charset="-122"/>
              </a:rPr>
              <a:t>D</a:t>
            </a:r>
            <a:endParaRPr lang="en-US" altLang="zh-CN" dirty="0">
              <a:latin typeface="Times New Roman" panose="02020603050405020304" pitchFamily="18" charset="0"/>
            </a:endParaRPr>
          </a:p>
        </p:txBody>
      </p:sp>
    </p:spTree>
  </p:cSld>
  <p:clrMapOvr>
    <a:masterClrMapping/>
  </p:clrMapOvr>
  <p:transition>
    <p:blinds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2227"/>
                                        </p:tgtEl>
                                        <p:attrNameLst>
                                          <p:attrName>style.visibility</p:attrName>
                                        </p:attrNameLst>
                                      </p:cBhvr>
                                      <p:to>
                                        <p:strVal val="visible"/>
                                      </p:to>
                                    </p:set>
                                    <p:animEffect transition="in" filter="blinds(horizontal)">
                                      <p:cBhvr>
                                        <p:cTn id="7" dur="500"/>
                                        <p:tgtEl>
                                          <p:spTgt spid="522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27" grpId="0" bldLvl="0"/>
    </p:bld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39938" name="文本框 1"/>
          <p:cNvSpPr txBox="1"/>
          <p:nvPr/>
        </p:nvSpPr>
        <p:spPr>
          <a:xfrm>
            <a:off x="488950" y="1165225"/>
            <a:ext cx="7281863" cy="2676525"/>
          </a:xfrm>
          <a:prstGeom prst="rect">
            <a:avLst/>
          </a:prstGeom>
          <a:noFill/>
          <a:ln w="9525">
            <a:noFill/>
          </a:ln>
        </p:spPr>
        <p:txBody>
          <a:bodyPr>
            <a:spAutoFit/>
          </a:bodyPr>
          <a:p>
            <a:pPr>
              <a:buFont typeface="Arial" panose="020B0604020202020204" pitchFamily="34" charset="0"/>
              <a:buNone/>
            </a:pPr>
            <a:r>
              <a:rPr lang="en-US" altLang="zh-CN" sz="2800" b="1" dirty="0">
                <a:latin typeface="Arial" panose="020B0604020202020204" pitchFamily="34" charset="0"/>
              </a:rPr>
              <a:t>5</a:t>
            </a:r>
            <a:r>
              <a:rPr lang="zh-CN" altLang="en-US" sz="2800" b="1" dirty="0">
                <a:latin typeface="Arial" panose="020B0604020202020204" pitchFamily="34" charset="0"/>
              </a:rPr>
              <a:t>、</a:t>
            </a:r>
            <a:r>
              <a:rPr lang="en-US" altLang="zh-CN" sz="2800" b="1" dirty="0">
                <a:latin typeface="Arial" panose="020B0604020202020204" pitchFamily="34" charset="0"/>
              </a:rPr>
              <a:t>1945</a:t>
            </a:r>
            <a:r>
              <a:rPr lang="zh-CN" altLang="en-US" sz="2800" b="1" dirty="0">
                <a:latin typeface="Arial" panose="020B0604020202020204" pitchFamily="34" charset="0"/>
              </a:rPr>
              <a:t>年</a:t>
            </a:r>
            <a:r>
              <a:rPr lang="en-US" altLang="zh-CN" sz="2800" b="1" dirty="0">
                <a:latin typeface="Arial" panose="020B0604020202020204" pitchFamily="34" charset="0"/>
              </a:rPr>
              <a:t>8</a:t>
            </a:r>
            <a:r>
              <a:rPr lang="zh-CN" altLang="en-US" sz="2800" b="1" dirty="0">
                <a:latin typeface="Arial" panose="020B0604020202020204" pitchFamily="34" charset="0"/>
              </a:rPr>
              <a:t>月，</a:t>
            </a:r>
            <a:r>
              <a:rPr lang="en-US" altLang="zh-CN" sz="2800" b="1" dirty="0">
                <a:latin typeface="Arial" panose="020B0604020202020204" pitchFamily="34" charset="0"/>
              </a:rPr>
              <a:t>《</a:t>
            </a:r>
            <a:r>
              <a:rPr lang="zh-CN" altLang="en-US" sz="2800" b="1" dirty="0">
                <a:latin typeface="Arial" panose="020B0604020202020204" pitchFamily="34" charset="0"/>
              </a:rPr>
              <a:t>新华日报</a:t>
            </a:r>
            <a:r>
              <a:rPr lang="en-US" altLang="zh-CN" sz="2800" b="1" dirty="0">
                <a:latin typeface="Arial" panose="020B0604020202020204" pitchFamily="34" charset="0"/>
              </a:rPr>
              <a:t>》</a:t>
            </a:r>
            <a:r>
              <a:rPr lang="zh-CN" altLang="en-US" sz="2800" b="1" dirty="0">
                <a:latin typeface="Arial" panose="020B0604020202020204" pitchFamily="34" charset="0"/>
              </a:rPr>
              <a:t>的一篇社论中写道：“八年间的死亡留徙，苦难艰辛，在今天获得了报酬了</a:t>
            </a:r>
            <a:r>
              <a:rPr lang="en-US" altLang="zh-CN" sz="2800" b="1" dirty="0">
                <a:latin typeface="Arial" panose="020B0604020202020204" pitchFamily="34" charset="0"/>
              </a:rPr>
              <a:t>……</a:t>
            </a:r>
            <a:r>
              <a:rPr lang="zh-CN" altLang="en-US" sz="2800" b="1" dirty="0">
                <a:latin typeface="Arial" panose="020B0604020202020204" pitchFamily="34" charset="0"/>
              </a:rPr>
              <a:t>接受了他们的无条件投降。”材料中的“这一天”是   （        ）</a:t>
            </a:r>
            <a:endParaRPr lang="zh-CN" altLang="en-US" sz="2800" b="1" dirty="0">
              <a:latin typeface="Arial" panose="020B0604020202020204" pitchFamily="34" charset="0"/>
            </a:endParaRPr>
          </a:p>
          <a:p>
            <a:pPr>
              <a:buFont typeface="Arial" panose="020B0604020202020204" pitchFamily="34" charset="0"/>
              <a:buNone/>
            </a:pPr>
            <a:r>
              <a:rPr lang="en-US" altLang="zh-CN" sz="2800" b="1" dirty="0">
                <a:latin typeface="Arial" panose="020B0604020202020204" pitchFamily="34" charset="0"/>
              </a:rPr>
              <a:t>A</a:t>
            </a:r>
            <a:r>
              <a:rPr lang="zh-CN" altLang="en-US" sz="2800" b="1" dirty="0">
                <a:latin typeface="Arial" panose="020B0604020202020204" pitchFamily="34" charset="0"/>
              </a:rPr>
              <a:t>．</a:t>
            </a:r>
            <a:r>
              <a:rPr lang="en-US" altLang="zh-CN" sz="2800" b="1" dirty="0">
                <a:latin typeface="Arial" panose="020B0604020202020204" pitchFamily="34" charset="0"/>
              </a:rPr>
              <a:t>8</a:t>
            </a:r>
            <a:r>
              <a:rPr lang="zh-CN" altLang="en-US" sz="2800" b="1" dirty="0">
                <a:latin typeface="Arial" panose="020B0604020202020204" pitchFamily="34" charset="0"/>
              </a:rPr>
              <a:t>月</a:t>
            </a:r>
            <a:r>
              <a:rPr lang="en-US" altLang="zh-CN" sz="2800" b="1" dirty="0">
                <a:latin typeface="Arial" panose="020B0604020202020204" pitchFamily="34" charset="0"/>
              </a:rPr>
              <a:t>5</a:t>
            </a:r>
            <a:r>
              <a:rPr lang="zh-CN" altLang="en-US" sz="2800" b="1" dirty="0">
                <a:latin typeface="Arial" panose="020B0604020202020204" pitchFamily="34" charset="0"/>
              </a:rPr>
              <a:t>日            </a:t>
            </a:r>
            <a:r>
              <a:rPr lang="en-US" altLang="zh-CN" sz="2800" b="1" dirty="0">
                <a:latin typeface="Arial" panose="020B0604020202020204" pitchFamily="34" charset="0"/>
              </a:rPr>
              <a:t>B</a:t>
            </a:r>
            <a:r>
              <a:rPr lang="zh-CN" altLang="en-US" sz="2800" b="1" dirty="0">
                <a:latin typeface="Arial" panose="020B0604020202020204" pitchFamily="34" charset="0"/>
              </a:rPr>
              <a:t>．</a:t>
            </a:r>
            <a:r>
              <a:rPr lang="en-US" altLang="zh-CN" sz="2800" b="1" dirty="0">
                <a:latin typeface="Arial" panose="020B0604020202020204" pitchFamily="34" charset="0"/>
              </a:rPr>
              <a:t>8</a:t>
            </a:r>
            <a:r>
              <a:rPr lang="zh-CN" altLang="en-US" sz="2800" b="1" dirty="0">
                <a:latin typeface="Arial" panose="020B0604020202020204" pitchFamily="34" charset="0"/>
              </a:rPr>
              <a:t>月</a:t>
            </a:r>
            <a:r>
              <a:rPr lang="en-US" altLang="zh-CN" sz="2800" b="1" dirty="0">
                <a:latin typeface="Arial" panose="020B0604020202020204" pitchFamily="34" charset="0"/>
              </a:rPr>
              <a:t>10</a:t>
            </a:r>
            <a:r>
              <a:rPr lang="zh-CN" altLang="en-US" sz="2800" b="1" dirty="0">
                <a:latin typeface="Arial" panose="020B0604020202020204" pitchFamily="34" charset="0"/>
              </a:rPr>
              <a:t>日  </a:t>
            </a:r>
            <a:endParaRPr lang="zh-CN" altLang="en-US" sz="2800" b="1" dirty="0">
              <a:latin typeface="Arial" panose="020B0604020202020204" pitchFamily="34" charset="0"/>
            </a:endParaRPr>
          </a:p>
          <a:p>
            <a:pPr>
              <a:buFont typeface="Arial" panose="020B0604020202020204" pitchFamily="34" charset="0"/>
              <a:buNone/>
            </a:pPr>
            <a:r>
              <a:rPr lang="en-US" altLang="zh-CN" sz="2800" b="1" dirty="0">
                <a:latin typeface="Arial" panose="020B0604020202020204" pitchFamily="34" charset="0"/>
              </a:rPr>
              <a:t>C</a:t>
            </a:r>
            <a:r>
              <a:rPr lang="zh-CN" altLang="en-US" sz="2800" b="1" dirty="0">
                <a:latin typeface="Arial" panose="020B0604020202020204" pitchFamily="34" charset="0"/>
              </a:rPr>
              <a:t>．</a:t>
            </a:r>
            <a:r>
              <a:rPr lang="en-US" altLang="zh-CN" sz="2800" b="1" dirty="0">
                <a:latin typeface="Arial" panose="020B0604020202020204" pitchFamily="34" charset="0"/>
              </a:rPr>
              <a:t>8</a:t>
            </a:r>
            <a:r>
              <a:rPr lang="zh-CN" altLang="en-US" sz="2800" b="1" dirty="0">
                <a:latin typeface="Arial" panose="020B0604020202020204" pitchFamily="34" charset="0"/>
              </a:rPr>
              <a:t>月</a:t>
            </a:r>
            <a:r>
              <a:rPr lang="en-US" altLang="zh-CN" sz="2800" b="1" dirty="0">
                <a:latin typeface="Arial" panose="020B0604020202020204" pitchFamily="34" charset="0"/>
              </a:rPr>
              <a:t>12</a:t>
            </a:r>
            <a:r>
              <a:rPr lang="zh-CN" altLang="en-US" sz="2800" b="1" dirty="0">
                <a:latin typeface="Arial" panose="020B0604020202020204" pitchFamily="34" charset="0"/>
              </a:rPr>
              <a:t>日          </a:t>
            </a:r>
            <a:r>
              <a:rPr lang="en-US" altLang="zh-CN" sz="2800" b="1" dirty="0">
                <a:latin typeface="Arial" panose="020B0604020202020204" pitchFamily="34" charset="0"/>
              </a:rPr>
              <a:t>D</a:t>
            </a:r>
            <a:r>
              <a:rPr lang="zh-CN" altLang="en-US" sz="2800" b="1" dirty="0">
                <a:latin typeface="Arial" panose="020B0604020202020204" pitchFamily="34" charset="0"/>
              </a:rPr>
              <a:t>．</a:t>
            </a:r>
            <a:r>
              <a:rPr lang="en-US" altLang="zh-CN" sz="2800" b="1" dirty="0">
                <a:latin typeface="Arial" panose="020B0604020202020204" pitchFamily="34" charset="0"/>
              </a:rPr>
              <a:t>8</a:t>
            </a:r>
            <a:r>
              <a:rPr lang="zh-CN" altLang="en-US" sz="2800" b="1" dirty="0">
                <a:latin typeface="Arial" panose="020B0604020202020204" pitchFamily="34" charset="0"/>
              </a:rPr>
              <a:t>月</a:t>
            </a:r>
            <a:r>
              <a:rPr lang="en-US" altLang="zh-CN" sz="2800" b="1" dirty="0">
                <a:latin typeface="Arial" panose="020B0604020202020204" pitchFamily="34" charset="0"/>
              </a:rPr>
              <a:t>15</a:t>
            </a:r>
            <a:r>
              <a:rPr lang="zh-CN" altLang="en-US" sz="2800" b="1" dirty="0">
                <a:latin typeface="Arial" panose="020B0604020202020204" pitchFamily="34" charset="0"/>
              </a:rPr>
              <a:t>日</a:t>
            </a:r>
            <a:endParaRPr lang="zh-CN" altLang="en-US" sz="2800" b="1" dirty="0">
              <a:latin typeface="Arial" panose="020B0604020202020204" pitchFamily="34" charset="0"/>
            </a:endParaRPr>
          </a:p>
        </p:txBody>
      </p:sp>
      <p:sp>
        <p:nvSpPr>
          <p:cNvPr id="3" name="文本框 2"/>
          <p:cNvSpPr txBox="1"/>
          <p:nvPr/>
        </p:nvSpPr>
        <p:spPr>
          <a:xfrm>
            <a:off x="6343650" y="2476500"/>
            <a:ext cx="622300" cy="828675"/>
          </a:xfrm>
          <a:prstGeom prst="rect">
            <a:avLst/>
          </a:prstGeom>
          <a:noFill/>
          <a:ln w="9525">
            <a:noFill/>
          </a:ln>
        </p:spPr>
        <p:txBody>
          <a:bodyPr wrap="none">
            <a:spAutoFit/>
          </a:bodyPr>
          <a:p>
            <a:pPr>
              <a:buFont typeface="Arial" panose="020B0604020202020204" pitchFamily="34" charset="0"/>
              <a:buNone/>
            </a:pPr>
            <a:r>
              <a:rPr lang="en-US" altLang="zh-CN" sz="4800" b="1" dirty="0">
                <a:solidFill>
                  <a:srgbClr val="FF0000"/>
                </a:solidFill>
                <a:latin typeface="Arial" panose="020B0604020202020204" pitchFamily="34" charset="0"/>
              </a:rPr>
              <a:t>D</a:t>
            </a:r>
            <a:endParaRPr lang="en-US" altLang="zh-CN" sz="4800" b="1" dirty="0">
              <a:solidFill>
                <a:srgbClr val="FF0000"/>
              </a:solidFill>
              <a:latin typeface="Arial" panose="020B0604020202020204"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40962" name="Text Box 2"/>
          <p:cNvSpPr txBox="1"/>
          <p:nvPr/>
        </p:nvSpPr>
        <p:spPr>
          <a:xfrm>
            <a:off x="358775" y="712788"/>
            <a:ext cx="8640763" cy="5262562"/>
          </a:xfrm>
          <a:prstGeom prst="rect">
            <a:avLst/>
          </a:prstGeom>
          <a:noFill/>
          <a:ln w="9525">
            <a:noFill/>
          </a:ln>
        </p:spPr>
        <p:txBody>
          <a:bodyPr>
            <a:spAutoFit/>
          </a:bodyPr>
          <a:p>
            <a:pPr>
              <a:lnSpc>
                <a:spcPct val="150000"/>
              </a:lnSpc>
              <a:buFont typeface="Arial" panose="020B0604020202020204" pitchFamily="34" charset="0"/>
              <a:buNone/>
            </a:pPr>
            <a:r>
              <a:rPr lang="en-US" altLang="zh-CN" sz="2800" b="1" dirty="0">
                <a:solidFill>
                  <a:srgbClr val="000000"/>
                </a:solidFill>
                <a:latin typeface="宋体" panose="02010600030101010101" pitchFamily="2" charset="-122"/>
                <a:sym typeface="宋体" panose="02010600030101010101" pitchFamily="2" charset="-122"/>
              </a:rPr>
              <a:t>6.</a:t>
            </a:r>
            <a:r>
              <a:rPr lang="zh-CN" altLang="en-US" sz="2800" b="1" dirty="0">
                <a:solidFill>
                  <a:srgbClr val="000000"/>
                </a:solidFill>
                <a:latin typeface="宋体" panose="02010600030101010101" pitchFamily="2" charset="-122"/>
                <a:sym typeface="宋体" panose="02010600030101010101" pitchFamily="2" charset="-122"/>
              </a:rPr>
              <a:t>硝烟散尽，回望历史，抗战精神将化为永恒，它激励着我们为实现中华民族伟大复兴而努力奋斗</a:t>
            </a:r>
            <a:r>
              <a:rPr lang="en-US" altLang="zh-CN" sz="2800" b="1" dirty="0">
                <a:solidFill>
                  <a:srgbClr val="000000"/>
                </a:solidFill>
                <a:latin typeface="宋体" panose="02010600030101010101" pitchFamily="2" charset="-122"/>
                <a:sym typeface="宋体" panose="02010600030101010101" pitchFamily="2" charset="-122"/>
              </a:rPr>
              <a:t>!</a:t>
            </a:r>
            <a:r>
              <a:rPr lang="zh-CN" altLang="en-US" sz="2800" b="1" dirty="0">
                <a:solidFill>
                  <a:srgbClr val="000000"/>
                </a:solidFill>
                <a:latin typeface="宋体" panose="02010600030101010101" pitchFamily="2" charset="-122"/>
                <a:sym typeface="宋体" panose="02010600030101010101" pitchFamily="2" charset="-122"/>
              </a:rPr>
              <a:t>下列与抗日战争胜利的历史意义无关的是（     ）</a:t>
            </a:r>
            <a:endParaRPr lang="zh-CN" altLang="en-US" sz="2800" b="1" dirty="0">
              <a:solidFill>
                <a:srgbClr val="000000"/>
              </a:solidFill>
              <a:latin typeface="宋体" panose="02010600030101010101" pitchFamily="2" charset="-122"/>
              <a:sym typeface="宋体" panose="02010600030101010101" pitchFamily="2" charset="-122"/>
            </a:endParaRPr>
          </a:p>
          <a:p>
            <a:pPr>
              <a:lnSpc>
                <a:spcPct val="150000"/>
              </a:lnSpc>
              <a:buFont typeface="Arial" panose="020B0604020202020204" pitchFamily="34" charset="0"/>
              <a:buNone/>
            </a:pPr>
            <a:r>
              <a:rPr lang="en-US" altLang="zh-CN" sz="2800" b="1" dirty="0">
                <a:solidFill>
                  <a:srgbClr val="000000"/>
                </a:solidFill>
                <a:latin typeface="宋体" panose="02010600030101010101" pitchFamily="2" charset="-122"/>
                <a:sym typeface="宋体" panose="02010600030101010101" pitchFamily="2" charset="-122"/>
              </a:rPr>
              <a:t>A</a:t>
            </a:r>
            <a:r>
              <a:rPr lang="zh-CN" altLang="en-US" sz="2800" b="1" dirty="0">
                <a:solidFill>
                  <a:srgbClr val="000000"/>
                </a:solidFill>
                <a:latin typeface="宋体" panose="02010600030101010101" pitchFamily="2" charset="-122"/>
                <a:sym typeface="宋体" panose="02010600030101010101" pitchFamily="2" charset="-122"/>
              </a:rPr>
              <a:t>．中国人民实现了真正的和平与民主</a:t>
            </a:r>
            <a:endParaRPr lang="zh-CN" altLang="en-US" sz="2800" b="1" dirty="0">
              <a:solidFill>
                <a:srgbClr val="000000"/>
              </a:solidFill>
              <a:latin typeface="宋体" panose="02010600030101010101" pitchFamily="2" charset="-122"/>
              <a:sym typeface="宋体" panose="02010600030101010101" pitchFamily="2" charset="-122"/>
            </a:endParaRPr>
          </a:p>
          <a:p>
            <a:pPr>
              <a:lnSpc>
                <a:spcPct val="150000"/>
              </a:lnSpc>
              <a:buFont typeface="Arial" panose="020B0604020202020204" pitchFamily="34" charset="0"/>
              <a:buNone/>
            </a:pPr>
            <a:r>
              <a:rPr lang="en-US" altLang="zh-CN" sz="2800" b="1" dirty="0">
                <a:solidFill>
                  <a:srgbClr val="000000"/>
                </a:solidFill>
                <a:latin typeface="宋体" panose="02010600030101010101" pitchFamily="2" charset="-122"/>
                <a:sym typeface="宋体" panose="02010600030101010101" pitchFamily="2" charset="-122"/>
              </a:rPr>
              <a:t>B</a:t>
            </a:r>
            <a:r>
              <a:rPr lang="zh-CN" altLang="en-US" sz="2800" b="1" dirty="0">
                <a:solidFill>
                  <a:srgbClr val="000000"/>
                </a:solidFill>
                <a:latin typeface="宋体" panose="02010600030101010101" pitchFamily="2" charset="-122"/>
                <a:sym typeface="宋体" panose="02010600030101010101" pitchFamily="2" charset="-122"/>
              </a:rPr>
              <a:t>．</a:t>
            </a:r>
            <a:r>
              <a:rPr lang="zh-CN" altLang="en-US" sz="2800" dirty="0">
                <a:latin typeface="黑体" panose="02010609060101010101" pitchFamily="49" charset="-122"/>
                <a:ea typeface="黑体" panose="02010609060101010101" pitchFamily="49" charset="-122"/>
              </a:rPr>
              <a:t>它促进了中华民族的觉醒</a:t>
            </a:r>
            <a:endParaRPr lang="zh-CN" altLang="en-US" sz="2800" b="1" dirty="0">
              <a:latin typeface="黑体" panose="02010609060101010101" pitchFamily="49" charset="-122"/>
              <a:ea typeface="黑体" panose="02010609060101010101" pitchFamily="49" charset="-122"/>
            </a:endParaRPr>
          </a:p>
          <a:p>
            <a:pPr>
              <a:lnSpc>
                <a:spcPct val="150000"/>
              </a:lnSpc>
              <a:buFont typeface="Arial" panose="020B0604020202020204" pitchFamily="34" charset="0"/>
              <a:buNone/>
            </a:pPr>
            <a:r>
              <a:rPr lang="en-US" altLang="zh-CN" sz="2800" b="1" dirty="0">
                <a:solidFill>
                  <a:srgbClr val="000000"/>
                </a:solidFill>
                <a:latin typeface="宋体" panose="02010600030101010101" pitchFamily="2" charset="-122"/>
                <a:sym typeface="宋体" panose="02010600030101010101" pitchFamily="2" charset="-122"/>
              </a:rPr>
              <a:t>C</a:t>
            </a:r>
            <a:r>
              <a:rPr lang="zh-CN" altLang="en-US" sz="2800" b="1" dirty="0">
                <a:solidFill>
                  <a:srgbClr val="000000"/>
                </a:solidFill>
                <a:latin typeface="宋体" panose="02010600030101010101" pitchFamily="2" charset="-122"/>
                <a:sym typeface="宋体" panose="02010600030101010101" pitchFamily="2" charset="-122"/>
              </a:rPr>
              <a:t>．为世界反法西斯战争胜利做出了巨大贡献</a:t>
            </a:r>
            <a:endParaRPr lang="zh-CN" altLang="en-US" sz="2800" b="1" dirty="0">
              <a:solidFill>
                <a:srgbClr val="000000"/>
              </a:solidFill>
              <a:latin typeface="宋体" panose="02010600030101010101" pitchFamily="2" charset="-122"/>
              <a:sym typeface="宋体" panose="02010600030101010101" pitchFamily="2" charset="-122"/>
            </a:endParaRPr>
          </a:p>
          <a:p>
            <a:pPr>
              <a:lnSpc>
                <a:spcPct val="150000"/>
              </a:lnSpc>
              <a:buFont typeface="Arial" panose="020B0604020202020204" pitchFamily="34" charset="0"/>
              <a:buNone/>
            </a:pPr>
            <a:r>
              <a:rPr lang="en-US" altLang="zh-CN" sz="2800" b="1" dirty="0">
                <a:solidFill>
                  <a:srgbClr val="000000"/>
                </a:solidFill>
                <a:latin typeface="宋体" panose="02010600030101010101" pitchFamily="2" charset="-122"/>
                <a:sym typeface="宋体" panose="02010600030101010101" pitchFamily="2" charset="-122"/>
              </a:rPr>
              <a:t>D</a:t>
            </a:r>
            <a:r>
              <a:rPr lang="zh-CN" altLang="en-US" sz="2800" b="1" dirty="0">
                <a:solidFill>
                  <a:srgbClr val="000000"/>
                </a:solidFill>
                <a:latin typeface="宋体" panose="02010600030101010101" pitchFamily="2" charset="-122"/>
                <a:sym typeface="宋体" panose="02010600030101010101" pitchFamily="2" charset="-122"/>
              </a:rPr>
              <a:t>．</a:t>
            </a:r>
            <a:r>
              <a:rPr lang="zh-CN" altLang="en-US" sz="2800" dirty="0">
                <a:latin typeface="黑体" panose="02010609060101010101" pitchFamily="49" charset="-122"/>
                <a:ea typeface="黑体" panose="02010609060101010101" pitchFamily="49" charset="-122"/>
              </a:rPr>
              <a:t>中国近代以来反抗外敌入侵第一次取得完全胜利的民族解放战争</a:t>
            </a:r>
            <a:endParaRPr lang="zh-CN" altLang="en-US" sz="2800" b="1" dirty="0">
              <a:latin typeface="黑体" panose="02010609060101010101" pitchFamily="49" charset="-122"/>
              <a:ea typeface="黑体" panose="02010609060101010101" pitchFamily="49" charset="-122"/>
            </a:endParaRPr>
          </a:p>
        </p:txBody>
      </p:sp>
      <p:sp>
        <p:nvSpPr>
          <p:cNvPr id="53251" name="Text Box 3"/>
          <p:cNvSpPr txBox="1"/>
          <p:nvPr/>
        </p:nvSpPr>
        <p:spPr>
          <a:xfrm>
            <a:off x="6324600" y="2133600"/>
            <a:ext cx="820738" cy="639763"/>
          </a:xfrm>
          <a:prstGeom prst="rect">
            <a:avLst/>
          </a:prstGeom>
          <a:noFill/>
          <a:ln w="9525">
            <a:noFill/>
          </a:ln>
        </p:spPr>
        <p:txBody>
          <a:bodyPr>
            <a:spAutoFit/>
          </a:bodyPr>
          <a:p>
            <a:pPr>
              <a:buFont typeface="Arial" panose="020B0604020202020204" pitchFamily="34" charset="0"/>
              <a:buNone/>
            </a:pPr>
            <a:r>
              <a:rPr lang="en-US" altLang="zh-CN" sz="3600" b="1" dirty="0">
                <a:solidFill>
                  <a:srgbClr val="FF0000"/>
                </a:solidFill>
                <a:latin typeface="Times New Roman" panose="02020603050405020304" pitchFamily="18" charset="0"/>
                <a:ea typeface="黑体" panose="02010609060101010101" pitchFamily="49" charset="-122"/>
              </a:rPr>
              <a:t>A</a:t>
            </a:r>
            <a:endParaRPr lang="en-US" altLang="zh-CN" dirty="0">
              <a:latin typeface="Times New Roman" panose="02020603050405020304" pitchFamily="18" charset="0"/>
            </a:endParaRPr>
          </a:p>
        </p:txBody>
      </p:sp>
    </p:spTree>
  </p:cSld>
  <p:clrMapOvr>
    <a:masterClrMapping/>
  </p:clrMapOvr>
  <p:transition>
    <p:blinds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3251"/>
                                        </p:tgtEl>
                                        <p:attrNameLst>
                                          <p:attrName>style.visibility</p:attrName>
                                        </p:attrNameLst>
                                      </p:cBhvr>
                                      <p:to>
                                        <p:strVal val="visible"/>
                                      </p:to>
                                    </p:set>
                                    <p:animEffect transition="in" filter="blinds(horizontal)">
                                      <p:cBhvr>
                                        <p:cTn id="7" dur="500"/>
                                        <p:tgtEl>
                                          <p:spTgt spid="532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1" grpId="0" bldLvl="0"/>
    </p:bld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2912</Words>
  <Application>WPS 演示</Application>
  <PresentationFormat>宽屏</PresentationFormat>
  <Paragraphs>192</Paragraphs>
  <Slides>27</Slides>
  <Notes>0</Notes>
  <HiddenSlides>0</HiddenSlides>
  <MMClips>0</MMClips>
  <ScaleCrop>false</ScaleCrop>
  <HeadingPairs>
    <vt:vector size="6" baseType="variant">
      <vt:variant>
        <vt:lpstr>已用的字体</vt:lpstr>
      </vt:variant>
      <vt:variant>
        <vt:i4>16</vt:i4>
      </vt:variant>
      <vt:variant>
        <vt:lpstr>主题</vt:lpstr>
      </vt:variant>
      <vt:variant>
        <vt:i4>1</vt:i4>
      </vt:variant>
      <vt:variant>
        <vt:lpstr>幻灯片标题</vt:lpstr>
      </vt:variant>
      <vt:variant>
        <vt:i4>27</vt:i4>
      </vt:variant>
    </vt:vector>
  </HeadingPairs>
  <TitlesOfParts>
    <vt:vector size="44" baseType="lpstr">
      <vt:lpstr>Arial</vt:lpstr>
      <vt:lpstr>宋体</vt:lpstr>
      <vt:lpstr>Wingdings</vt:lpstr>
      <vt:lpstr>微软雅黑 Light</vt:lpstr>
      <vt:lpstr>微软雅黑</vt:lpstr>
      <vt:lpstr>华文中宋</vt:lpstr>
      <vt:lpstr>楷体_GB2312</vt:lpstr>
      <vt:lpstr>Times New Roman</vt:lpstr>
      <vt:lpstr>新宋体</vt:lpstr>
      <vt:lpstr>华文新魏</vt:lpstr>
      <vt:lpstr>Arial Unicode MS</vt:lpstr>
      <vt:lpstr>Calibri</vt:lpstr>
      <vt:lpstr>黑体</vt:lpstr>
      <vt:lpstr>隶书</vt:lpstr>
      <vt:lpstr>方正综艺简体</vt:lpstr>
      <vt:lpstr>方正小标宋简体</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苏联参加对日作战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dell</dc:creator>
  <cp:lastModifiedBy>Administrator</cp:lastModifiedBy>
  <cp:revision>123</cp:revision>
  <dcterms:created xsi:type="dcterms:W3CDTF">2017-08-03T09:01:00Z</dcterms:created>
  <dcterms:modified xsi:type="dcterms:W3CDTF">2020-12-26T14:11:40Z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2052-11.3.0.9228</vt:lpwstr>
  </property>
</Properties>
</file>