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75" r:id="rId3"/>
    <p:sldId id="256" r:id="rId4"/>
    <p:sldId id="257" r:id="rId5"/>
    <p:sldId id="259" r:id="rId6"/>
    <p:sldId id="377" r:id="rId7"/>
    <p:sldId id="344" r:id="rId8"/>
    <p:sldId id="260" r:id="rId9"/>
    <p:sldId id="346" r:id="rId10"/>
    <p:sldId id="269" r:id="rId11"/>
    <p:sldId id="267" r:id="rId12"/>
    <p:sldId id="263" r:id="rId13"/>
    <p:sldId id="270" r:id="rId14"/>
    <p:sldId id="302" r:id="rId15"/>
    <p:sldId id="274" r:id="rId16"/>
    <p:sldId id="275" r:id="rId17"/>
    <p:sldId id="276" r:id="rId18"/>
    <p:sldId id="305" r:id="rId19"/>
    <p:sldId id="291" r:id="rId20"/>
    <p:sldId id="292" r:id="rId21"/>
    <p:sldId id="295" r:id="rId22"/>
    <p:sldId id="367" r:id="rId23"/>
    <p:sldId id="368" r:id="rId24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59"/>
        <p:guide pos="2880"/>
      </p:guideLst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  <p:gridSpacing cx="72005" cy="72005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tags" Target="tags/tag46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2052" name="幻灯片图像占位符 3"/>
          <p:cNvSpPr>
            <a:spLocks noGrp="1" noRot="1" noChangeAspect="1"/>
          </p:cNvSpPr>
          <p:nvPr>
            <p:ph type="sldImg" idx="6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 idx="7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29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22530" name="文本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gif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Relationship Id="rId4" Type="http://schemas.openxmlformats.org/officeDocument/2006/relationships/image" Target="../media/image11.png" /><Relationship Id="rId5" Type="http://schemas.openxmlformats.org/officeDocument/2006/relationships/image" Target="../media/image12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jpeg" /><Relationship Id="rId3" Type="http://schemas.openxmlformats.org/officeDocument/2006/relationships/image" Target="../media/image15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9.xml" /><Relationship Id="rId11" Type="http://schemas.openxmlformats.org/officeDocument/2006/relationships/tags" Target="../tags/tag10.xml" /><Relationship Id="rId12" Type="http://schemas.openxmlformats.org/officeDocument/2006/relationships/tags" Target="../tags/tag11.xml" /><Relationship Id="rId13" Type="http://schemas.openxmlformats.org/officeDocument/2006/relationships/tags" Target="../tags/tag12.xml" /><Relationship Id="rId14" Type="http://schemas.openxmlformats.org/officeDocument/2006/relationships/tags" Target="../tags/tag13.xml" /><Relationship Id="rId15" Type="http://schemas.openxmlformats.org/officeDocument/2006/relationships/tags" Target="../tags/tag14.xml" /><Relationship Id="rId16" Type="http://schemas.openxmlformats.org/officeDocument/2006/relationships/tags" Target="../tags/tag15.xml" /><Relationship Id="rId17" Type="http://schemas.openxmlformats.org/officeDocument/2006/relationships/tags" Target="../tags/tag16.xml" /><Relationship Id="rId18" Type="http://schemas.openxmlformats.org/officeDocument/2006/relationships/tags" Target="../tags/tag17.xml" /><Relationship Id="rId19" Type="http://schemas.openxmlformats.org/officeDocument/2006/relationships/tags" Target="../tags/tag18.xml" /><Relationship Id="rId2" Type="http://schemas.openxmlformats.org/officeDocument/2006/relationships/tags" Target="../tags/tag1.xml" /><Relationship Id="rId20" Type="http://schemas.openxmlformats.org/officeDocument/2006/relationships/tags" Target="../tags/tag19.xml" /><Relationship Id="rId21" Type="http://schemas.openxmlformats.org/officeDocument/2006/relationships/tags" Target="../tags/tag20.xml" /><Relationship Id="rId22" Type="http://schemas.openxmlformats.org/officeDocument/2006/relationships/tags" Target="../tags/tag21.xml" /><Relationship Id="rId23" Type="http://schemas.openxmlformats.org/officeDocument/2006/relationships/tags" Target="../tags/tag22.xml" /><Relationship Id="rId24" Type="http://schemas.openxmlformats.org/officeDocument/2006/relationships/tags" Target="../tags/tag23.xml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tags" Target="../tags/tag4.xml" /><Relationship Id="rId6" Type="http://schemas.openxmlformats.org/officeDocument/2006/relationships/tags" Target="../tags/tag5.xml" /><Relationship Id="rId7" Type="http://schemas.openxmlformats.org/officeDocument/2006/relationships/tags" Target="../tags/tag6.xml" /><Relationship Id="rId8" Type="http://schemas.openxmlformats.org/officeDocument/2006/relationships/tags" Target="../tags/tag7.xml" /><Relationship Id="rId9" Type="http://schemas.openxmlformats.org/officeDocument/2006/relationships/tags" Target="../tags/tag8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png" /><Relationship Id="rId3" Type="http://schemas.openxmlformats.org/officeDocument/2006/relationships/image" Target="../media/image21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Relationship Id="rId4" Type="http://schemas.openxmlformats.org/officeDocument/2006/relationships/image" Target="../media/image27.png" /><Relationship Id="rId5" Type="http://schemas.openxmlformats.org/officeDocument/2006/relationships/image" Target="../media/image28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2.xml" /><Relationship Id="rId11" Type="http://schemas.openxmlformats.org/officeDocument/2006/relationships/tags" Target="../tags/tag33.xml" /><Relationship Id="rId12" Type="http://schemas.openxmlformats.org/officeDocument/2006/relationships/tags" Target="../tags/tag34.xml" /><Relationship Id="rId13" Type="http://schemas.openxmlformats.org/officeDocument/2006/relationships/tags" Target="../tags/tag35.xml" /><Relationship Id="rId14" Type="http://schemas.openxmlformats.org/officeDocument/2006/relationships/tags" Target="../tags/tag36.xml" /><Relationship Id="rId15" Type="http://schemas.openxmlformats.org/officeDocument/2006/relationships/tags" Target="../tags/tag37.xml" /><Relationship Id="rId16" Type="http://schemas.openxmlformats.org/officeDocument/2006/relationships/tags" Target="../tags/tag38.xml" /><Relationship Id="rId17" Type="http://schemas.openxmlformats.org/officeDocument/2006/relationships/tags" Target="../tags/tag39.xml" /><Relationship Id="rId18" Type="http://schemas.openxmlformats.org/officeDocument/2006/relationships/tags" Target="../tags/tag40.xml" /><Relationship Id="rId19" Type="http://schemas.openxmlformats.org/officeDocument/2006/relationships/tags" Target="../tags/tag41.xml" /><Relationship Id="rId2" Type="http://schemas.openxmlformats.org/officeDocument/2006/relationships/tags" Target="../tags/tag24.xml" /><Relationship Id="rId20" Type="http://schemas.openxmlformats.org/officeDocument/2006/relationships/tags" Target="../tags/tag42.xml" /><Relationship Id="rId21" Type="http://schemas.openxmlformats.org/officeDocument/2006/relationships/tags" Target="../tags/tag43.xml" /><Relationship Id="rId22" Type="http://schemas.openxmlformats.org/officeDocument/2006/relationships/tags" Target="../tags/tag44.xml" /><Relationship Id="rId23" Type="http://schemas.openxmlformats.org/officeDocument/2006/relationships/image" Target="../media/image29.png" /><Relationship Id="rId24" Type="http://schemas.openxmlformats.org/officeDocument/2006/relationships/image" Target="../media/image30.jpeg" /><Relationship Id="rId25" Type="http://schemas.openxmlformats.org/officeDocument/2006/relationships/tags" Target="../tags/tag45.xml" /><Relationship Id="rId3" Type="http://schemas.openxmlformats.org/officeDocument/2006/relationships/tags" Target="../tags/tag25.xml" /><Relationship Id="rId4" Type="http://schemas.openxmlformats.org/officeDocument/2006/relationships/tags" Target="../tags/tag26.xml" /><Relationship Id="rId5" Type="http://schemas.openxmlformats.org/officeDocument/2006/relationships/tags" Target="../tags/tag27.xml" /><Relationship Id="rId6" Type="http://schemas.openxmlformats.org/officeDocument/2006/relationships/tags" Target="../tags/tag28.xml" /><Relationship Id="rId7" Type="http://schemas.openxmlformats.org/officeDocument/2006/relationships/tags" Target="../tags/tag29.xml" /><Relationship Id="rId8" Type="http://schemas.openxmlformats.org/officeDocument/2006/relationships/tags" Target="../tags/tag30.xml" /><Relationship Id="rId9" Type="http://schemas.openxmlformats.org/officeDocument/2006/relationships/tags" Target="../tags/tag3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3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png" /><Relationship Id="rId3" Type="http://schemas.openxmlformats.org/officeDocument/2006/relationships/image" Target="../media/image35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png" /><Relationship Id="rId3" Type="http://schemas.openxmlformats.org/officeDocument/2006/relationships/hyperlink" Target="&#12304;&#37324;&#32422;&#22885;&#36816;&#12305;&#183;&#20013;&#21307;&#25300;&#32592;&#36479;&#32418;&#37324;&#32422;&#36187;&#22330;&#65306;&#22806;&#23186;&#20105;&#30456;&#25253;&#36947;%20&#25163;&#27573;&#33457;&#26679;&#32763;&#26032;%20-%201.1(Av5760145,P1).Flv" TargetMode="Ex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png" /><Relationship Id="rId3" Type="http://schemas.openxmlformats.org/officeDocument/2006/relationships/image" Target="../media/image38.png" /><Relationship Id="rId4" Type="http://schemas.openxmlformats.org/officeDocument/2006/relationships/image" Target="../media/image3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3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pic>
        <p:nvPicPr>
          <p:cNvPr id="307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3652" y="-52387"/>
            <a:ext cx="9170987" cy="6824662"/>
          </a:xfrm>
        </p:spPr>
      </p:pic>
      <p:sp>
        <p:nvSpPr>
          <p:cNvPr id="2" name="文本框 1"/>
          <p:cNvSpPr txBox="1"/>
          <p:nvPr/>
        </p:nvSpPr>
        <p:spPr>
          <a:xfrm>
            <a:off x="3761105" y="2562860"/>
            <a:ext cx="36468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-13335" y="36195"/>
            <a:ext cx="5120005" cy="52197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zh-CN" sz="280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身体不舒服时，有人会告诉你</a:t>
            </a:r>
            <a:endParaRPr lang="zh-CN" altLang="zh-CN" sz="2800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17060" y="4163695"/>
            <a:ext cx="17792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多喝热水</a:t>
            </a:r>
            <a:endParaRPr lang="zh-CN" altLang="en-US" sz="28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15" y="1270"/>
            <a:ext cx="9155430" cy="6855460"/>
          </a:xfrm>
          <a:prstGeom prst="rect">
            <a:avLst/>
          </a:prstGeom>
        </p:spPr>
      </p:pic>
      <p:sp>
        <p:nvSpPr>
          <p:cNvPr id="4097" name="标题 3073"/>
          <p:cNvSpPr>
            <a:spLocks noGrp="1"/>
          </p:cNvSpPr>
          <p:nvPr>
            <p:ph type="ctrTitle"/>
          </p:nvPr>
        </p:nvSpPr>
        <p:spPr>
          <a:xfrm>
            <a:off x="619125" y="755650"/>
            <a:ext cx="7772400" cy="1470025"/>
          </a:xfrm>
        </p:spPr>
        <p:txBody>
          <a:bodyPr anchor="ctr"/>
          <a:lstStyle/>
          <a:p>
            <a:pPr defTabSz="914400">
              <a:buNone/>
            </a:pPr>
            <a:r>
              <a:rPr lang="zh-CN" altLang="zh-CN" sz="4400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第</a:t>
            </a:r>
            <a:r>
              <a:rPr lang="en-US" altLang="zh-CN" sz="4400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14</a:t>
            </a:r>
            <a:r>
              <a:rPr lang="zh-CN" altLang="en-US" sz="4400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课 古代疫病与医学成就</a:t>
            </a:r>
            <a:endParaRPr lang="zh-CN" altLang="en-US" sz="4400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92250" y="3216275"/>
            <a:ext cx="6026150" cy="2246313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 fontAlgn="base"/>
            <a:r>
              <a:rPr lang="zh-CN" altLang="en-US" sz="2800" b="1" strike="noStrike" noProof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课程标准</a:t>
            </a:r>
            <a:endParaRPr lang="zh-CN" altLang="en-US" sz="2800" b="1" strike="noStrike" noProof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 fontAlgn="base"/>
            <a:r>
              <a:rPr lang="zh-CN" altLang="en-US" sz="2800" b="1" strike="noStrike" noProof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知道古代疫病的流行与影响</a:t>
            </a:r>
            <a:endParaRPr lang="zh-CN" altLang="en-US" sz="2800" b="1" strike="noStrike" noProof="1">
              <a:latin typeface="微软雅黑" panose="020b0503020204020204" charset="-122"/>
              <a:ea typeface="微软雅黑" panose="020b0503020204020204" charset="-122"/>
            </a:endParaRPr>
          </a:p>
          <a:p>
            <a:pPr algn="l" fontAlgn="base"/>
            <a:r>
              <a:rPr lang="zh-CN" altLang="en-US" sz="2800" b="1" strike="noStrike" noProof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了解中医药的主要成就与西医在中国的传播发展过程</a:t>
            </a:r>
            <a:endParaRPr lang="en-US" altLang="zh-CN" sz="2800" strike="noStrike" noProof="1"/>
          </a:p>
          <a:p>
            <a:pPr algn="l" fontAlgn="base"/>
            <a:endParaRPr lang="en-US" altLang="zh-CN" sz="2800" strike="noStrike" noProof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1" name="文本框 6"/>
          <p:cNvSpPr txBox="1"/>
          <p:nvPr/>
        </p:nvSpPr>
        <p:spPr>
          <a:xfrm>
            <a:off x="-39687" y="-14287"/>
            <a:ext cx="9221787" cy="1198562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探究一：</a:t>
            </a:r>
            <a:r>
              <a:rPr lang="en-US" altLang="zh-CN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死神</a:t>
            </a:r>
            <a:r>
              <a:rPr lang="en-US" altLang="zh-CN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来了</a:t>
            </a:r>
            <a:endParaRPr lang="en-US" altLang="zh-CN" sz="36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——</a:t>
            </a:r>
            <a:r>
              <a:rPr lang="zh-CN" altLang="en-US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古代的疫病</a:t>
            </a:r>
            <a:endParaRPr lang="zh-CN" altLang="en-US" sz="36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122" name="内容占位符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" y="1184275"/>
            <a:ext cx="9144000" cy="5730875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8" name="文本框 4"/>
          <p:cNvSpPr txBox="1"/>
          <p:nvPr/>
        </p:nvSpPr>
        <p:spPr>
          <a:xfrm>
            <a:off x="5556250" y="346075"/>
            <a:ext cx="3271838" cy="50149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0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zh-CN" altLang="en-US" sz="20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最近的研究趋势表明，在四年的时间里，45%到50%的欧洲人口死亡。地理差异相当大。在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地中海欧洲</a:t>
            </a:r>
            <a:r>
              <a:rPr lang="zh-CN" altLang="en-US" sz="20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，例如意大利、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法国南部和西班牙</a:t>
            </a:r>
            <a:r>
              <a:rPr lang="zh-CN" altLang="en-US" sz="20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，瘟疫连续四年，可能接近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人口的75-80%</a:t>
            </a:r>
            <a:r>
              <a:rPr lang="zh-CN" altLang="en-US" sz="20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。在</a:t>
            </a:r>
            <a:r>
              <a:rPr lang="zh-CN" altLang="en-US" sz="2000" b="1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德国和英国</a:t>
            </a:r>
            <a:r>
              <a:rPr lang="zh-CN" altLang="en-US" sz="20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……可能接近</a:t>
            </a:r>
            <a:r>
              <a:rPr lang="zh-CN" altLang="en-US" sz="2000" b="1" noProof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20%</a:t>
            </a:r>
            <a:r>
              <a:rPr lang="zh-CN" altLang="en-US" sz="20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2000" b="1" noProof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 b="1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这些数据足够广泛而且数量众多，使得黑死病有可能席卷了欧洲大约60%的人口。一般认为，当时欧洲人口大约有8000万。这意味着大约有5000万人死于黑死病。</a:t>
            </a:r>
            <a:endParaRPr lang="zh-CN" altLang="en-US" sz="2000" b="1" noProof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000" b="1" noProof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146" name="文本框 5"/>
          <p:cNvSpPr txBox="1"/>
          <p:nvPr/>
        </p:nvSpPr>
        <p:spPr>
          <a:xfrm>
            <a:off x="2065338" y="5360988"/>
            <a:ext cx="6762750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Ole J. Benedictow, "The Black Death: The Greatest Catastrophe Ever", History TodayVolume 55 Issue 3 March 2005 </a:t>
            </a: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6147" name="内容占位符 4" descr="2b2e587041d0559320e84e7b32d5da16_Spread-Of-The-Black-Death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563" y="188913"/>
            <a:ext cx="5237162" cy="3990975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69" name="内容占位符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988" y="15875"/>
            <a:ext cx="4814887" cy="4041775"/>
          </a:xfrm>
        </p:spPr>
      </p:pic>
      <p:sp>
        <p:nvSpPr>
          <p:cNvPr id="7170" name="文本框 5"/>
          <p:cNvSpPr txBox="1"/>
          <p:nvPr/>
        </p:nvSpPr>
        <p:spPr>
          <a:xfrm>
            <a:off x="251460" y="4589463"/>
            <a:ext cx="4084638" cy="1476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“我不想变成上帝，或者居在永恒之中......属于人的那种光荣对我来就够了。这是我所祈求的一切，我自己是凡人，我只要凡人的的幸福。”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  ——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彼特拉克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171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8538" y="2520950"/>
            <a:ext cx="4391025" cy="4391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2" name="文本框 4"/>
          <p:cNvSpPr txBox="1"/>
          <p:nvPr/>
        </p:nvSpPr>
        <p:spPr>
          <a:xfrm>
            <a:off x="4910138" y="676275"/>
            <a:ext cx="4187825" cy="1476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人口的大规模匮乏，导致农奴制瓦解，大片农田荒芜，整个社会经济一片凋敝。意大利最初的资本家们开始寻求先进的技术弥补减少的工人的产量，越来越多先进技术出现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3" name="文本框 5"/>
          <p:cNvSpPr txBox="1"/>
          <p:nvPr/>
        </p:nvSpPr>
        <p:spPr>
          <a:xfrm>
            <a:off x="4841875" y="2152650"/>
            <a:ext cx="254000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彼得·勃鲁盖尔于1561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4"/>
          <p:cNvSpPr txBox="1"/>
          <p:nvPr/>
        </p:nvSpPr>
        <p:spPr>
          <a:xfrm>
            <a:off x="4841558" y="83820"/>
            <a:ext cx="4187825" cy="3683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思考：瘟疫对社会生活带来哪些影响？</a:t>
            </a:r>
            <a:endParaRPr lang="zh-CN" altLang="en-US" b="1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0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3" name="文本框 4"/>
          <p:cNvSpPr txBox="1"/>
          <p:nvPr/>
        </p:nvSpPr>
        <p:spPr>
          <a:xfrm>
            <a:off x="68263" y="4940300"/>
            <a:ext cx="9174162" cy="1752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这场毁灭性的大流行是历史上最致命的瘟疫之一，估计在两百年的复发中造成2,500万至5,000万人死亡，相当于第一次爆发时世界人口的13%至26%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>
              <a:latin typeface="Arial" pitchFamily="34" charset="0"/>
              <a:ea typeface="宋体" pitchFamily="2" charset="-122"/>
            </a:endParaRPr>
          </a:p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Rosen, William (2007), Justinian's Flea: Plague, Empire, and the Birth of Europe. Viking Adult; pg 3; ISBN 978-0-670-03855-8.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819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12" y="3175"/>
            <a:ext cx="9174162" cy="4937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5500" y="3175"/>
            <a:ext cx="3232150" cy="4356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17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64138" y="566738"/>
            <a:ext cx="3292475" cy="4906962"/>
          </a:xfrm>
        </p:spPr>
      </p:pic>
      <p:sp>
        <p:nvSpPr>
          <p:cNvPr id="9218" name="文本框 5"/>
          <p:cNvSpPr txBox="1"/>
          <p:nvPr/>
        </p:nvSpPr>
        <p:spPr>
          <a:xfrm>
            <a:off x="358775" y="1789113"/>
            <a:ext cx="4103688" cy="22447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“我不想变成上帝，或者居在永恒之中......属于人的那种光荣对我来就够了。这是我所祈求的一切，我自己是凡人，我只要凡人的的幸福。</a:t>
            </a:r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r"/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</a:rPr>
              <a:t>彼特拉克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921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3" y="14288"/>
            <a:ext cx="9070975" cy="6829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13" y="4683125"/>
            <a:ext cx="1684337" cy="2160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1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4680" y="4594225"/>
            <a:ext cx="2143125" cy="22494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1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pic>
        <p:nvPicPr>
          <p:cNvPr id="10243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571625"/>
            <a:ext cx="3232150" cy="5151438"/>
          </a:xfrm>
        </p:spPr>
      </p:pic>
      <p:sp>
        <p:nvSpPr>
          <p:cNvPr id="10244" name="文本框 5"/>
          <p:cNvSpPr txBox="1"/>
          <p:nvPr/>
        </p:nvSpPr>
        <p:spPr>
          <a:xfrm>
            <a:off x="3756025" y="1662113"/>
            <a:ext cx="4676775" cy="30448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有些传染病经常光顾拥挤的欧亚大陆社会，许多欧亚人也因此形成了遗传免疫力。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这些病毒包括：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天花。麻疹、鼠疫、霍乱、疟疾、肺结核等，美洲人基本对这些病毒没有抵抗力。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70" name="文本框 6"/>
          <p:cNvSpPr txBox="1"/>
          <p:nvPr/>
        </p:nvSpPr>
        <p:spPr>
          <a:xfrm>
            <a:off x="154305" y="219075"/>
            <a:ext cx="8835390" cy="1198880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探究二：抗击</a:t>
            </a:r>
            <a:r>
              <a:rPr lang="en-US" altLang="zh-CN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死神</a:t>
            </a:r>
            <a:r>
              <a:rPr lang="en-US" altLang="zh-CN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endParaRPr lang="en-US" altLang="zh-CN" sz="36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——</a:t>
            </a:r>
            <a:r>
              <a:rPr lang="zh-CN" altLang="en-US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古代防疫与医学进步</a:t>
            </a:r>
            <a:endParaRPr lang="zh-CN" altLang="en-US" sz="36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46" name="文本框 1"/>
          <p:cNvSpPr txBox="1"/>
          <p:nvPr/>
        </p:nvSpPr>
        <p:spPr>
          <a:xfrm>
            <a:off x="3756025" y="5140325"/>
            <a:ext cx="527367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1495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年，圣多明戈原著人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80%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被天花灭绝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1515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年，天花消灭了波多黎各印第安人三分之二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欧洲人来到墨西哥后，原著人口从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2500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万减少到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650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万，降低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74%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，保守统计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天花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造成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死亡超过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65%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02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5" name="图片 4" descr="eaf0e454e07287f7662e4784caa0eb02_v2-60a607c40743a765651f652f4b3adbcc_h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938" y="2301875"/>
            <a:ext cx="4125912" cy="2478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3778250"/>
            <a:ext cx="4492625" cy="2987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文本框 6"/>
          <p:cNvSpPr txBox="1"/>
          <p:nvPr/>
        </p:nvSpPr>
        <p:spPr>
          <a:xfrm>
            <a:off x="4278313" y="977900"/>
            <a:ext cx="4140200" cy="1198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“凡井水有远从地脉来者为上，有从近处江湖渗来者次之，其城市近沟渠污水杂入者成碱，用须煮滚。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                      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《本草纲目》水部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68" name="文本框 7"/>
          <p:cNvSpPr txBox="1"/>
          <p:nvPr/>
        </p:nvSpPr>
        <p:spPr>
          <a:xfrm>
            <a:off x="34925" y="57150"/>
            <a:ext cx="5722938" cy="522288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一、中国的防疫与中医药学成就</a:t>
            </a:r>
            <a:endParaRPr lang="zh-CN" altLang="en-US" sz="28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89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175" y="152400"/>
            <a:ext cx="3286125" cy="2192338"/>
          </a:xfrm>
        </p:spPr>
      </p:pic>
      <p:sp>
        <p:nvSpPr>
          <p:cNvPr id="12290" name="文本框 4"/>
          <p:cNvSpPr txBox="1"/>
          <p:nvPr/>
        </p:nvSpPr>
        <p:spPr>
          <a:xfrm>
            <a:off x="4265613" y="776288"/>
            <a:ext cx="3576637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粪口（oral-fecal）途径传染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2291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" y="3486150"/>
            <a:ext cx="4735513" cy="314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文本框 8"/>
          <p:cNvSpPr txBox="1"/>
          <p:nvPr/>
        </p:nvSpPr>
        <p:spPr>
          <a:xfrm>
            <a:off x="641350" y="2641600"/>
            <a:ext cx="4424363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《唐律疏议》中明确规定，“穿垣出秽污者，杖六十；出水者，勿论”。</a:t>
            </a:r>
            <a:endParaRPr lang="zh-CN" altLang="en-US" b="1"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12293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1763" y="1471613"/>
            <a:ext cx="3649662" cy="2420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文本框 2"/>
          <p:cNvSpPr txBox="1"/>
          <p:nvPr/>
        </p:nvSpPr>
        <p:spPr>
          <a:xfrm>
            <a:off x="5765800" y="4208463"/>
            <a:ext cx="254000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汉长安城直城门南门道地下3米处发现的巨型排水涵洞</a:t>
            </a:r>
            <a:endParaRPr lang="zh-CN" altLang="en-US" sz="2400" b="1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3" name="内容占位符 2"/>
          <p:cNvSpPr>
            <a:spLocks noGrp="1"/>
          </p:cNvSpPr>
          <p:nvPr>
            <p:ph idx="1"/>
          </p:nvPr>
        </p:nvSpPr>
        <p:spPr>
          <a:xfrm>
            <a:off x="193675" y="473075"/>
            <a:ext cx="8756650" cy="3556000"/>
          </a:xfrm>
        </p:spPr>
        <p:txBody>
          <a:bodyPr anchor="t"/>
          <a:lstStyle/>
          <a:p>
            <a:pPr marL="0" indent="0">
              <a:buNone/>
            </a:pP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“国初人多畏出痘，至朕得种痘方，诸子女及尔等子女，</a:t>
            </a:r>
            <a:r>
              <a:rPr lang="zh-CN" altLang="en-US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皆以种痘得无恙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。今边外四十九旗及喀尔喀诸藩，</a:t>
            </a:r>
            <a:r>
              <a:rPr lang="zh-CN" altLang="en-US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俱命种痘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；凡所种</a:t>
            </a:r>
            <a:r>
              <a:rPr lang="zh-CN" altLang="en-US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皆得善愈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。尝记初种时，年老人尚以为怪，朕坚意为之，遂全此千万人之生者，岂偶然耶？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buNone/>
            </a:pP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                                      ——康熙皇帝于1682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3314" name="图片 5" descr="tim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" y="3671888"/>
            <a:ext cx="4695825" cy="3060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7" name="内容占位符 2"/>
          <p:cNvSpPr>
            <a:spLocks noGrp="1"/>
          </p:cNvSpPr>
          <p:nvPr>
            <p:ph idx="1"/>
          </p:nvPr>
        </p:nvSpPr>
        <p:spPr>
          <a:xfrm>
            <a:off x="285750" y="300038"/>
            <a:ext cx="8401050" cy="5826125"/>
          </a:xfrm>
        </p:spPr>
        <p:txBody>
          <a:bodyPr anchor="t"/>
          <a:lstStyle/>
          <a:p>
            <a:pPr marL="0" indent="0"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汉代“病迁坊”设施用来隔离麻风病人。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南齐：六疾管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唐朝时，还有佛教会设立的“病人坊”用于隔离麻风病人，内有僧人为患者治病，相当现代的慈善机构。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武则天时期，改称为“悲田养病坊”，由政府出面管理。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“凡有海艘回国，及各国船到本国，必先遣人查看有无出痘疮者，若有则不许入口，须待痘疮平愈，方得进港内。”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                              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清朝《海录》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1" name="标题 1"/>
          <p:cNvSpPr>
            <a:spLocks noGrp="1"/>
          </p:cNvSpPr>
          <p:nvPr>
            <p:ph type="title"/>
          </p:nvPr>
        </p:nvSpPr>
        <p:spPr>
          <a:xfrm>
            <a:off x="393700" y="827088"/>
            <a:ext cx="8229600" cy="1143000"/>
          </a:xfrm>
        </p:spPr>
        <p:txBody>
          <a:bodyPr anchor="ctr"/>
          <a:lstStyle/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中医药的成就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>
            <p:custDataLst>
              <p:tags r:id="rId2"/>
            </p:custDataLst>
          </p:nvPr>
        </p:nvSpPr>
        <p:spPr>
          <a:xfrm>
            <a:off x="92075" y="2638425"/>
            <a:ext cx="8723313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lumMod val="95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200" strike="noStrike" noProof="1">
              <a:sym typeface="Arial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3"/>
            </p:custDataLst>
          </p:nvPr>
        </p:nvCxnSpPr>
        <p:spPr>
          <a:xfrm>
            <a:off x="444500" y="4519613"/>
            <a:ext cx="810418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412" name="组合 15"/>
          <p:cNvGrpSpPr/>
          <p:nvPr/>
        </p:nvGrpSpPr>
        <p:grpSpPr>
          <a:xfrm>
            <a:off x="293688" y="2725738"/>
            <a:ext cx="1903412" cy="1901825"/>
            <a:chOff x="520110" y="2898187"/>
            <a:chExt cx="1526405" cy="1569317"/>
          </a:xfrm>
        </p:grpSpPr>
        <p:sp>
          <p:nvSpPr>
            <p:cNvPr id="17" name="椭圆 16"/>
            <p:cNvSpPr/>
            <p:nvPr>
              <p:custDataLst>
                <p:tags r:id="rId4"/>
              </p:custDataLst>
            </p:nvPr>
          </p:nvSpPr>
          <p:spPr>
            <a:xfrm>
              <a:off x="1175657" y="4293332"/>
              <a:ext cx="174172" cy="1741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fontAlgn="base"/>
              <a:endParaRPr lang="zh-CN" altLang="en-US" sz="200" strike="noStrike" noProof="1">
                <a:sym typeface="Arial" pitchFamily="34" charset="0"/>
              </a:endParaRPr>
            </a:p>
          </p:txBody>
        </p:sp>
        <p:cxnSp>
          <p:nvCxnSpPr>
            <p:cNvPr id="18" name="直接箭头连接符 17"/>
            <p:cNvCxnSpPr>
              <a:stCxn id="17" idx="0"/>
            </p:cNvCxnSpPr>
            <p:nvPr>
              <p:custDataLst>
                <p:tags r:id="rId5"/>
              </p:custDataLst>
            </p:nvPr>
          </p:nvCxnSpPr>
          <p:spPr>
            <a:xfrm flipH="1" flipV="1">
              <a:off x="1262742" y="3910154"/>
              <a:ext cx="1" cy="383178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67" name="标题 1"/>
            <p:cNvSpPr txBox="1"/>
            <p:nvPr>
              <p:custDataLst>
                <p:tags r:id="rId6"/>
              </p:custDataLst>
            </p:nvPr>
          </p:nvSpPr>
          <p:spPr>
            <a:xfrm>
              <a:off x="535713" y="3488833"/>
              <a:ext cx="1495198" cy="4149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 algn="ctr">
                <a:lnSpc>
                  <a:spcPct val="130000"/>
                </a:lnSpc>
              </a:pPr>
              <a:r>
                <a:rPr lang="zh-CN" altLang="en-US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战国</a:t>
              </a:r>
              <a:endPara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endParaRPr>
            </a:p>
          </p:txBody>
        </p:sp>
        <p:sp>
          <p:nvSpPr>
            <p:cNvPr id="15368" name="标题 1"/>
            <p:cNvSpPr txBox="1"/>
            <p:nvPr>
              <p:custDataLst>
                <p:tags r:id="rId7"/>
              </p:custDataLst>
            </p:nvPr>
          </p:nvSpPr>
          <p:spPr>
            <a:xfrm>
              <a:off x="520110" y="2898187"/>
              <a:ext cx="1526405" cy="7017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b"/>
            <a:lstStyle/>
            <a:p>
              <a:pPr algn="ctr">
                <a:lnSpc>
                  <a:spcPct val="110000"/>
                </a:lnSpc>
              </a:pPr>
              <a:r>
                <a:rPr lang="zh-CN" altLang="en-US" sz="2000" b="1">
                  <a:latin typeface="微软雅黑" panose="020b0503020204020204" charset="-122"/>
                  <a:ea typeface="微软雅黑" panose="020b0503020204020204" charset="-122"/>
                </a:rPr>
                <a:t>扁鹊望闻</a:t>
              </a:r>
              <a:endParaRPr lang="zh-CN" altLang="en-US" sz="2000" b="1"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2000" b="1">
                  <a:latin typeface="微软雅黑" panose="020b0503020204020204" charset="-122"/>
                  <a:ea typeface="微软雅黑" panose="020b0503020204020204" charset="-122"/>
                </a:rPr>
                <a:t>问切四诊疗法</a:t>
              </a:r>
              <a:endParaRPr lang="zh-CN" altLang="en-US" sz="2000" b="1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7417" name="组合 20"/>
          <p:cNvGrpSpPr/>
          <p:nvPr/>
        </p:nvGrpSpPr>
        <p:grpSpPr>
          <a:xfrm>
            <a:off x="2962275" y="2638425"/>
            <a:ext cx="2813050" cy="1989138"/>
            <a:chOff x="3104357" y="2874548"/>
            <a:chExt cx="2210013" cy="1592956"/>
          </a:xfrm>
        </p:grpSpPr>
        <p:grpSp>
          <p:nvGrpSpPr>
            <p:cNvPr id="15370" name="组合 21"/>
            <p:cNvGrpSpPr/>
            <p:nvPr/>
          </p:nvGrpSpPr>
          <p:grpSpPr>
            <a:xfrm>
              <a:off x="3854414" y="3910154"/>
              <a:ext cx="174172" cy="557350"/>
              <a:chOff x="4476216" y="3039291"/>
              <a:chExt cx="174172" cy="557350"/>
            </a:xfrm>
          </p:grpSpPr>
          <p:sp>
            <p:nvSpPr>
              <p:cNvPr id="23" name="椭圆 22"/>
              <p:cNvSpPr/>
              <p:nvPr>
                <p:custDataLst>
                  <p:tags r:id="rId8"/>
                </p:custDataLst>
              </p:nvPr>
            </p:nvSpPr>
            <p:spPr>
              <a:xfrm>
                <a:off x="4476216" y="3422469"/>
                <a:ext cx="174172" cy="17417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 fontAlgn="base"/>
                <a:endParaRPr lang="zh-CN" altLang="en-US" sz="200" strike="noStrike" noProof="1">
                  <a:sym typeface="Arial" panose="020b0604020202020204" pitchFamily="34" charset="0"/>
                </a:endParaRPr>
              </a:p>
            </p:txBody>
          </p:sp>
          <p:cxnSp>
            <p:nvCxnSpPr>
              <p:cNvPr id="24" name="直接箭头连接符 23"/>
              <p:cNvCxnSpPr>
                <a:stCxn id="23" idx="0"/>
              </p:cNvCxnSpPr>
              <p:nvPr>
                <p:custDataLst>
                  <p:tags r:id="rId9"/>
                </p:custDataLst>
              </p:nvPr>
            </p:nvCxnSpPr>
            <p:spPr>
              <a:xfrm flipH="1" flipV="1">
                <a:off x="4563302" y="3039291"/>
                <a:ext cx="0" cy="38317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373" name="标题 1"/>
            <p:cNvSpPr txBox="1"/>
            <p:nvPr>
              <p:custDataLst>
                <p:tags r:id="rId10"/>
              </p:custDataLst>
            </p:nvPr>
          </p:nvSpPr>
          <p:spPr>
            <a:xfrm>
              <a:off x="3322095" y="3495443"/>
              <a:ext cx="1495198" cy="4149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 algn="ctr">
                <a:lnSpc>
                  <a:spcPct val="130000"/>
                </a:lnSpc>
              </a:pPr>
              <a:r>
                <a:rPr lang="zh-CN" altLang="en-US" sz="16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东汉晚期</a:t>
              </a:r>
              <a:endPara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endParaRPr>
            </a:p>
          </p:txBody>
        </p:sp>
        <p:sp>
          <p:nvSpPr>
            <p:cNvPr id="15374" name="标题 1"/>
            <p:cNvSpPr txBox="1"/>
            <p:nvPr>
              <p:custDataLst>
                <p:tags r:id="rId11"/>
              </p:custDataLst>
            </p:nvPr>
          </p:nvSpPr>
          <p:spPr>
            <a:xfrm>
              <a:off x="3104357" y="2874548"/>
              <a:ext cx="2210013" cy="7018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b"/>
            <a:lstStyle/>
            <a:p>
              <a:pPr algn="ctr">
                <a:lnSpc>
                  <a:spcPct val="110000"/>
                </a:lnSpc>
              </a:pPr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</a:rPr>
                <a:t>张仲景</a:t>
              </a:r>
              <a:endParaRPr lang="zh-CN" altLang="en-US" sz="2400" b="1"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</a:rPr>
                <a:t>《伤寒杂病论》</a:t>
              </a:r>
              <a:endParaRPr lang="zh-CN" altLang="en-US" sz="2400" b="1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7423" name="组合 42"/>
          <p:cNvGrpSpPr/>
          <p:nvPr/>
        </p:nvGrpSpPr>
        <p:grpSpPr>
          <a:xfrm>
            <a:off x="6465888" y="2638425"/>
            <a:ext cx="2490787" cy="1984375"/>
            <a:chOff x="5836329" y="2898187"/>
            <a:chExt cx="2000950" cy="1569317"/>
          </a:xfrm>
        </p:grpSpPr>
        <p:grpSp>
          <p:nvGrpSpPr>
            <p:cNvPr id="15376" name="组合 30"/>
            <p:cNvGrpSpPr/>
            <p:nvPr/>
          </p:nvGrpSpPr>
          <p:grpSpPr>
            <a:xfrm>
              <a:off x="6533171" y="3910154"/>
              <a:ext cx="174172" cy="557350"/>
              <a:chOff x="4476216" y="3039291"/>
              <a:chExt cx="174172" cy="557350"/>
            </a:xfrm>
          </p:grpSpPr>
          <p:sp>
            <p:nvSpPr>
              <p:cNvPr id="32" name="椭圆 31"/>
              <p:cNvSpPr/>
              <p:nvPr>
                <p:custDataLst>
                  <p:tags r:id="rId12"/>
                </p:custDataLst>
              </p:nvPr>
            </p:nvSpPr>
            <p:spPr>
              <a:xfrm>
                <a:off x="4476216" y="3422469"/>
                <a:ext cx="174172" cy="174172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 fontAlgn="base"/>
                <a:endParaRPr lang="zh-CN" altLang="en-US" sz="200" strike="noStrike" noProof="1">
                  <a:sym typeface="Arial" panose="020b0604020202020204" pitchFamily="34" charset="0"/>
                </a:endParaRPr>
              </a:p>
            </p:txBody>
          </p:sp>
          <p:cxnSp>
            <p:nvCxnSpPr>
              <p:cNvPr id="35" name="直接箭头连接符 34"/>
              <p:cNvCxnSpPr>
                <a:stCxn id="32" idx="0"/>
              </p:cNvCxnSpPr>
              <p:nvPr>
                <p:custDataLst>
                  <p:tags r:id="rId13"/>
                </p:custDataLst>
              </p:nvPr>
            </p:nvCxnSpPr>
            <p:spPr>
              <a:xfrm flipH="1" flipV="1">
                <a:off x="4563302" y="3039291"/>
                <a:ext cx="0" cy="38317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379" name="标题 1"/>
            <p:cNvSpPr txBox="1"/>
            <p:nvPr>
              <p:custDataLst>
                <p:tags r:id="rId14"/>
              </p:custDataLst>
            </p:nvPr>
          </p:nvSpPr>
          <p:spPr>
            <a:xfrm>
              <a:off x="5836329" y="3494894"/>
              <a:ext cx="1495198" cy="4149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 algn="ctr">
                <a:lnSpc>
                  <a:spcPct val="130000"/>
                </a:lnSpc>
              </a:pPr>
              <a:r>
                <a:rPr lang="zh-CN" altLang="zh-CN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明代</a:t>
              </a:r>
              <a:endParaRPr lang="zh-CN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endParaRPr>
            </a:p>
          </p:txBody>
        </p:sp>
        <p:sp>
          <p:nvSpPr>
            <p:cNvPr id="15380" name="标题 1"/>
            <p:cNvSpPr txBox="1"/>
            <p:nvPr>
              <p:custDataLst>
                <p:tags r:id="rId15"/>
              </p:custDataLst>
            </p:nvPr>
          </p:nvSpPr>
          <p:spPr>
            <a:xfrm>
              <a:off x="5836329" y="2898187"/>
              <a:ext cx="2000950" cy="6782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b"/>
            <a:lstStyle/>
            <a:p>
              <a:pPr algn="ctr">
                <a:lnSpc>
                  <a:spcPct val="110000"/>
                </a:lnSpc>
              </a:pPr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李时珍</a:t>
              </a:r>
              <a:endParaRPr lang="zh-CN" altLang="en-US" sz="24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endParaRPr>
            </a:p>
            <a:p>
              <a:pPr algn="ctr">
                <a:lnSpc>
                  <a:spcPct val="110000"/>
                </a:lnSpc>
              </a:pPr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《本草纲目</a:t>
              </a:r>
              <a:r>
                <a:rPr lang="zh-CN" altLang="en-US" sz="1600" b="1"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》</a:t>
              </a:r>
              <a:endParaRPr lang="zh-CN" altLang="en-US" sz="1600" b="1"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endParaRPr>
            </a:p>
          </p:txBody>
        </p:sp>
      </p:grpSp>
      <p:grpSp>
        <p:nvGrpSpPr>
          <p:cNvPr id="17429" name="组合 37"/>
          <p:cNvGrpSpPr/>
          <p:nvPr/>
        </p:nvGrpSpPr>
        <p:grpSpPr>
          <a:xfrm>
            <a:off x="1651000" y="4319588"/>
            <a:ext cx="1958975" cy="2232025"/>
            <a:chOff x="1823313" y="4171410"/>
            <a:chExt cx="1881092" cy="2143680"/>
          </a:xfrm>
        </p:grpSpPr>
        <p:grpSp>
          <p:nvGrpSpPr>
            <p:cNvPr id="15382" name="组合 38"/>
            <p:cNvGrpSpPr/>
            <p:nvPr/>
          </p:nvGrpSpPr>
          <p:grpSpPr>
            <a:xfrm>
              <a:off x="2410532" y="4171410"/>
              <a:ext cx="383179" cy="383179"/>
              <a:chOff x="2717077" y="3300547"/>
              <a:chExt cx="383179" cy="383179"/>
            </a:xfrm>
          </p:grpSpPr>
          <p:sp>
            <p:nvSpPr>
              <p:cNvPr id="40" name="椭圆 39"/>
              <p:cNvSpPr/>
              <p:nvPr>
                <p:custDataLst>
                  <p:tags r:id="rId16"/>
                </p:custDataLst>
              </p:nvPr>
            </p:nvSpPr>
            <p:spPr>
              <a:xfrm>
                <a:off x="2717077" y="3300547"/>
                <a:ext cx="383179" cy="383179"/>
              </a:xfrm>
              <a:prstGeom prst="ellipse">
                <a:avLst/>
              </a:prstGeom>
              <a:solidFill>
                <a:schemeClr val="tx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 fontAlgn="base"/>
                <a:endParaRPr lang="zh-CN" altLang="en-US" sz="1050" strike="noStrike" noProof="1">
                  <a:sym typeface="Arial" pitchFamily="34" charset="0"/>
                </a:endParaRPr>
              </a:p>
            </p:txBody>
          </p:sp>
          <p:sp>
            <p:nvSpPr>
              <p:cNvPr id="42" name="椭圆 41"/>
              <p:cNvSpPr/>
              <p:nvPr>
                <p:custDataLst>
                  <p:tags r:id="rId17"/>
                </p:custDataLst>
              </p:nvPr>
            </p:nvSpPr>
            <p:spPr>
              <a:xfrm>
                <a:off x="2786746" y="3370216"/>
                <a:ext cx="243840" cy="24384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rmAutofit/>
              </a:bodyPr>
              <a:lstStyle/>
              <a:p>
                <a:pPr algn="ctr" fontAlgn="base"/>
                <a:endParaRPr lang="zh-CN" altLang="en-US" sz="300" strike="noStrike" noProof="1">
                  <a:sym typeface="Arial" pitchFamily="34" charset="0"/>
                </a:endParaRPr>
              </a:p>
            </p:txBody>
          </p:sp>
        </p:grpSp>
        <p:sp>
          <p:nvSpPr>
            <p:cNvPr id="15385" name="标题 1"/>
            <p:cNvSpPr txBox="1"/>
            <p:nvPr>
              <p:custDataLst>
                <p:tags r:id="rId18"/>
              </p:custDataLst>
            </p:nvPr>
          </p:nvSpPr>
          <p:spPr>
            <a:xfrm>
              <a:off x="1854520" y="4890912"/>
              <a:ext cx="1495198" cy="4149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 algn="ctr">
                <a:lnSpc>
                  <a:spcPct val="130000"/>
                </a:lnSpc>
              </a:pPr>
              <a:r>
                <a:rPr lang="zh-CN" altLang="en-US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汉代</a:t>
              </a:r>
              <a:endPara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itchFamily="2" charset="-122"/>
              </a:endParaRPr>
            </a:p>
          </p:txBody>
        </p:sp>
        <p:sp>
          <p:nvSpPr>
            <p:cNvPr id="15386" name="标题 1"/>
            <p:cNvSpPr txBox="1"/>
            <p:nvPr>
              <p:custDataLst>
                <p:tags r:id="rId19"/>
              </p:custDataLst>
            </p:nvPr>
          </p:nvSpPr>
          <p:spPr>
            <a:xfrm>
              <a:off x="1823313" y="5259102"/>
              <a:ext cx="1881092" cy="10559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>
                <a:lnSpc>
                  <a:spcPct val="130000"/>
                </a:lnSpc>
              </a:pPr>
              <a:r>
                <a:rPr lang="en-US" altLang="zh-CN" sz="120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</a:rPr>
                <a:t>《黄帝内经》</a:t>
              </a:r>
              <a:endParaRPr lang="zh-CN" altLang="en-US" sz="2400" b="1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7436" name="组合 49"/>
          <p:cNvGrpSpPr/>
          <p:nvPr/>
        </p:nvGrpSpPr>
        <p:grpSpPr>
          <a:xfrm>
            <a:off x="5226050" y="4343400"/>
            <a:ext cx="2089150" cy="2025650"/>
            <a:chOff x="4502071" y="4171410"/>
            <a:chExt cx="2005522" cy="1947190"/>
          </a:xfrm>
        </p:grpSpPr>
        <p:grpSp>
          <p:nvGrpSpPr>
            <p:cNvPr id="15388" name="组合 50"/>
            <p:cNvGrpSpPr/>
            <p:nvPr/>
          </p:nvGrpSpPr>
          <p:grpSpPr>
            <a:xfrm>
              <a:off x="5089289" y="4171410"/>
              <a:ext cx="383179" cy="383179"/>
              <a:chOff x="2717077" y="3300547"/>
              <a:chExt cx="383179" cy="383179"/>
            </a:xfrm>
          </p:grpSpPr>
          <p:sp>
            <p:nvSpPr>
              <p:cNvPr id="52" name="椭圆 51"/>
              <p:cNvSpPr/>
              <p:nvPr>
                <p:custDataLst>
                  <p:tags r:id="rId20"/>
                </p:custDataLst>
              </p:nvPr>
            </p:nvSpPr>
            <p:spPr>
              <a:xfrm>
                <a:off x="2717077" y="3300547"/>
                <a:ext cx="383179" cy="383179"/>
              </a:xfrm>
              <a:prstGeom prst="ellipse">
                <a:avLst/>
              </a:prstGeom>
              <a:solidFill>
                <a:schemeClr val="tx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 fontAlgn="base"/>
                <a:endParaRPr lang="zh-CN" altLang="en-US" sz="1050" strike="noStrike" noProof="1">
                  <a:sym typeface="Arial" panose="020b0604020202020204" pitchFamily="34" charset="0"/>
                </a:endParaRPr>
              </a:p>
            </p:txBody>
          </p:sp>
          <p:sp>
            <p:nvSpPr>
              <p:cNvPr id="53" name="椭圆 52"/>
              <p:cNvSpPr/>
              <p:nvPr>
                <p:custDataLst>
                  <p:tags r:id="rId21"/>
                </p:custDataLst>
              </p:nvPr>
            </p:nvSpPr>
            <p:spPr>
              <a:xfrm>
                <a:off x="2786746" y="3370216"/>
                <a:ext cx="243840" cy="24384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rmAutofit/>
              </a:bodyPr>
              <a:lstStyle/>
              <a:p>
                <a:pPr algn="ctr" fontAlgn="base"/>
                <a:endParaRPr lang="zh-CN" altLang="en-US" sz="300" strike="noStrike" noProof="1"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5" name="标题 1"/>
            <p:cNvSpPr txBox="1"/>
            <p:nvPr>
              <p:custDataLst>
                <p:tags r:id="rId22"/>
              </p:custDataLst>
            </p:nvPr>
          </p:nvSpPr>
          <p:spPr>
            <a:xfrm>
              <a:off x="4533888" y="4844536"/>
              <a:ext cx="1495198" cy="414985"/>
            </a:xfrm>
            <a:prstGeom prst="rect">
              <a:avLst/>
            </a:prstGeom>
            <a:noFill/>
          </p:spPr>
          <p:txBody>
            <a:bodyPr wrap="square" rtlCol="0">
              <a:normAutofit lnSpcReduction="10000"/>
            </a:bodyPr>
            <a:lstStyle>
              <a:defPPr>
                <a:defRPr lang="zh-CN"/>
              </a:defPPr>
              <a:lvl1pPr>
                <a:lnSpc>
                  <a:spcPct val="130000"/>
                </a:lnSpc>
                <a:defRPr sz="1200"/>
              </a:lvl1pPr>
            </a:lstStyle>
            <a:p>
              <a:pPr algn="ctr" fontAlgn="base"/>
              <a:r>
                <a:rPr lang="zh-CN" altLang="en-US" sz="1800" b="1" strike="noStrike" noProof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  <a:sym typeface="+mn-ea"/>
                </a:rPr>
                <a:t>唐代</a:t>
              </a:r>
              <a:endParaRPr lang="en-US" altLang="zh-CN" sz="1800" b="1" strike="noStrike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Arial" pitchFamily="34" charset="0"/>
              </a:endParaRPr>
            </a:p>
            <a:p>
              <a:pPr algn="ctr" fontAlgn="base"/>
              <a:endParaRPr lang="zh-CN" altLang="en-US" strike="noStrike" noProof="1">
                <a:sym typeface="+mn-ea"/>
              </a:endParaRPr>
            </a:p>
            <a:p>
              <a:pPr algn="ctr" fontAlgn="base"/>
              <a:endParaRPr lang="en-US" altLang="zh-CN" strike="noStrike" noProof="1">
                <a:solidFill>
                  <a:schemeClr val="accent3"/>
                </a:solidFill>
                <a:latin typeface="+mj-lt"/>
                <a:ea typeface="+mj-ea"/>
                <a:cs typeface="+mj-cs"/>
                <a:sym typeface="Arial" pitchFamily="34" charset="0"/>
              </a:endParaRPr>
            </a:p>
          </p:txBody>
        </p:sp>
        <p:sp>
          <p:nvSpPr>
            <p:cNvPr id="15392" name="标题 1"/>
            <p:cNvSpPr txBox="1"/>
            <p:nvPr>
              <p:custDataLst>
                <p:tags r:id="rId23"/>
              </p:custDataLst>
            </p:nvPr>
          </p:nvSpPr>
          <p:spPr>
            <a:xfrm>
              <a:off x="4502071" y="5259420"/>
              <a:ext cx="2005522" cy="8591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/>
            <a:lstStyle/>
            <a:p>
              <a:pPr algn="ctr">
                <a:lnSpc>
                  <a:spcPct val="110000"/>
                </a:lnSpc>
              </a:pPr>
              <a:r>
                <a:rPr lang="zh-CN" altLang="en-US" sz="2800" b="1"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《新修本草》</a:t>
              </a:r>
              <a:endParaRPr lang="en-US" altLang="zh-CN" sz="28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endParaRPr>
            </a:p>
            <a:p>
              <a:pPr algn="ctr">
                <a:lnSpc>
                  <a:spcPct val="110000"/>
                </a:lnSpc>
              </a:pPr>
              <a:endParaRPr lang="en-US" altLang="zh-CN" sz="2800" b="1"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6" name="虚尾箭头 95"/>
          <p:cNvSpPr/>
          <p:nvPr/>
        </p:nvSpPr>
        <p:spPr>
          <a:xfrm>
            <a:off x="8496300" y="4368800"/>
            <a:ext cx="458788" cy="1778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97" name="虚尾箭头 96"/>
          <p:cNvSpPr/>
          <p:nvPr/>
        </p:nvSpPr>
        <p:spPr>
          <a:xfrm>
            <a:off x="377825" y="4384675"/>
            <a:ext cx="458788" cy="176213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5395" name="内容占位符 2"/>
          <p:cNvSpPr>
            <a:spLocks noGrp="1"/>
          </p:cNvSpPr>
          <p:nvPr>
            <p:ph idx="1"/>
          </p:nvPr>
        </p:nvSpPr>
        <p:spPr>
          <a:xfrm>
            <a:off x="457200" y="1743075"/>
            <a:ext cx="8229600" cy="701675"/>
          </a:xfrm>
          <a:solidFill>
            <a:srgbClr val="FFFF00"/>
          </a:solidFill>
        </p:spPr>
        <p:txBody>
          <a:bodyPr anchor="t"/>
          <a:lstStyle/>
          <a:p>
            <a:pPr marL="0" indent="0">
              <a:buNone/>
            </a:pPr>
            <a:r>
              <a:rPr lang="zh-CN" altLang="en-US" b="1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结合所学知识，谈一谈你对中医药的认识</a:t>
            </a:r>
            <a:endParaRPr lang="zh-CN" altLang="en-US" b="1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2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95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5" name="标题 1"/>
          <p:cNvSpPr>
            <a:spLocks noGrp="1"/>
          </p:cNvSpPr>
          <p:nvPr>
            <p:ph type="title"/>
          </p:nvPr>
        </p:nvSpPr>
        <p:spPr>
          <a:xfrm>
            <a:off x="23813" y="12700"/>
            <a:ext cx="4879975" cy="655638"/>
          </a:xfrm>
          <a:solidFill>
            <a:srgbClr val="0070C0"/>
          </a:solidFill>
          <a:ln>
            <a:solidFill>
              <a:srgbClr val="0070C0"/>
            </a:solidFill>
            <a:miter/>
          </a:ln>
        </p:spPr>
        <p:txBody>
          <a:bodyPr anchor="ctr"/>
          <a:lstStyle/>
          <a:p>
            <a:pPr algn="l"/>
            <a:r>
              <a:rPr lang="zh-CN" altLang="en-US" sz="28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二、西方医学的进步与传播</a:t>
            </a:r>
            <a:endParaRPr lang="zh-CN" altLang="en-US" sz="28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6386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175" y="1314450"/>
            <a:ext cx="4225925" cy="4689475"/>
          </a:xfrm>
        </p:spPr>
      </p:pic>
      <p:pic>
        <p:nvPicPr>
          <p:cNvPr id="16387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6100" y="3533775"/>
            <a:ext cx="4284663" cy="3000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09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pic>
        <p:nvPicPr>
          <p:cNvPr id="17410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38625" y="2754313"/>
            <a:ext cx="4876800" cy="3981450"/>
          </a:xfrm>
        </p:spPr>
      </p:pic>
      <p:pic>
        <p:nvPicPr>
          <p:cNvPr id="17411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168" y="67945"/>
            <a:ext cx="4119562" cy="37068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775" y="3846513"/>
            <a:ext cx="3502025" cy="2889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8433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7000" y="152400"/>
            <a:ext cx="3778250" cy="3071813"/>
          </a:xfrm>
        </p:spPr>
      </p:pic>
      <p:pic>
        <p:nvPicPr>
          <p:cNvPr id="18434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1450" y="1035050"/>
            <a:ext cx="3575050" cy="4787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5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1650" y="3322638"/>
            <a:ext cx="2133600" cy="3205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888" y="3322638"/>
            <a:ext cx="2665412" cy="3152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8" name="直接连接符 7"/>
          <p:cNvCxnSpPr/>
          <p:nvPr>
            <p:custDataLst>
              <p:tags r:id="rId2"/>
            </p:custDataLst>
          </p:nvPr>
        </p:nvCxnSpPr>
        <p:spPr>
          <a:xfrm flipH="1">
            <a:off x="92075" y="3286125"/>
            <a:ext cx="8943975" cy="3267075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506" name="组合 8"/>
          <p:cNvGrpSpPr/>
          <p:nvPr/>
        </p:nvGrpSpPr>
        <p:grpSpPr>
          <a:xfrm>
            <a:off x="373063" y="3719513"/>
            <a:ext cx="1430337" cy="2519362"/>
            <a:chOff x="654686" y="3182636"/>
            <a:chExt cx="1458338" cy="2567780"/>
          </a:xfrm>
        </p:grpSpPr>
        <p:sp>
          <p:nvSpPr>
            <p:cNvPr id="10" name="圆角矩形 9"/>
            <p:cNvSpPr/>
            <p:nvPr>
              <p:custDataLst>
                <p:tags r:id="rId3"/>
              </p:custDataLst>
            </p:nvPr>
          </p:nvSpPr>
          <p:spPr>
            <a:xfrm>
              <a:off x="654686" y="3182636"/>
              <a:ext cx="1458338" cy="2059975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0000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 fontAlgn="base"/>
              <a:r>
                <a:rPr lang="zh-CN" altLang="en-US" sz="2000" b="1" strike="noStrike" noProof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人文主义</a:t>
              </a:r>
              <a:endParaRPr lang="zh-CN" altLang="en-US" sz="2000" b="1" strike="noStrike" noProof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ctr" fontAlgn="base"/>
              <a:r>
                <a:rPr lang="zh-CN" altLang="en-US" b="1" strike="noStrike" noProof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解刨学</a:t>
              </a:r>
              <a:r>
                <a:rPr lang="zh-CN" altLang="en-US" strike="noStrike" noProof="1"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，解刨学</a:t>
              </a:r>
              <a:endParaRPr lang="zh-CN" altLang="en-US" strike="noStrike" noProof="1">
                <a:latin typeface="Arial" pitchFamily="34" charset="0"/>
                <a:ea typeface="宋体" pitchFamily="2" charset="-122"/>
              </a:endParaRPr>
            </a:p>
            <a:p>
              <a:pPr algn="ctr" fontAlgn="base"/>
              <a:endParaRPr lang="da-DK" altLang="zh-CN" strike="noStrike" noProof="1" smtClean="0">
                <a:solidFill>
                  <a:srgbClr val="F07F09"/>
                </a:solidFill>
              </a:endParaRPr>
            </a:p>
          </p:txBody>
        </p:sp>
        <p:sp>
          <p:nvSpPr>
            <p:cNvPr id="11" name="泪滴形 10"/>
            <p:cNvSpPr/>
            <p:nvPr>
              <p:custDataLst>
                <p:tags r:id="rId4"/>
              </p:custDataLst>
            </p:nvPr>
          </p:nvSpPr>
          <p:spPr>
            <a:xfrm rot="8100000">
              <a:off x="1173972" y="5030124"/>
              <a:ext cx="426786" cy="426786"/>
            </a:xfrm>
            <a:prstGeom prst="teardrop">
              <a:avLst>
                <a:gd name="adj" fmla="val 125412"/>
              </a:avLst>
            </a:prstGeom>
            <a:solidFill>
              <a:srgbClr val="F07F09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72500"/>
            </a:bodyPr>
            <a:lstStyle/>
            <a:p>
              <a:pPr algn="ctr" fontAlgn="base"/>
              <a:endParaRPr lang="zh-CN" altLang="en-US" strike="noStrike" noProof="1">
                <a:solidFill>
                  <a:srgbClr val="FFFFFF"/>
                </a:solidFill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5"/>
              </p:custDataLst>
            </p:nvPr>
          </p:nvSpPr>
          <p:spPr>
            <a:xfrm rot="8100000">
              <a:off x="1273023" y="5129176"/>
              <a:ext cx="221664" cy="22166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 fontAlgn="base"/>
              <a:endParaRPr lang="zh-CN" altLang="en-US" strike="noStrike" noProof="1">
                <a:solidFill>
                  <a:srgbClr val="FFFFFF"/>
                </a:solidFill>
              </a:endParaRPr>
            </a:p>
          </p:txBody>
        </p:sp>
        <p:sp>
          <p:nvSpPr>
            <p:cNvPr id="17" name="椭圆 16"/>
            <p:cNvSpPr/>
            <p:nvPr>
              <p:custDataLst>
                <p:tags r:id="rId6"/>
              </p:custDataLst>
            </p:nvPr>
          </p:nvSpPr>
          <p:spPr>
            <a:xfrm>
              <a:off x="1343925" y="5663536"/>
              <a:ext cx="86880" cy="86880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 fontAlgn="base"/>
              <a:endParaRPr lang="zh-CN" altLang="en-US" strike="noStrike" noProof="1">
                <a:solidFill>
                  <a:srgbClr val="FFFFFF"/>
                </a:solidFill>
              </a:endParaRPr>
            </a:p>
          </p:txBody>
        </p:sp>
      </p:grpSp>
      <p:grpSp>
        <p:nvGrpSpPr>
          <p:cNvPr id="21511" name="组合 33"/>
          <p:cNvGrpSpPr/>
          <p:nvPr/>
        </p:nvGrpSpPr>
        <p:grpSpPr>
          <a:xfrm>
            <a:off x="6740525" y="1395413"/>
            <a:ext cx="1430338" cy="2519362"/>
            <a:chOff x="7147427" y="804745"/>
            <a:chExt cx="1458338" cy="2567780"/>
          </a:xfrm>
        </p:grpSpPr>
        <p:sp>
          <p:nvSpPr>
            <p:cNvPr id="23" name="圆角矩形 22"/>
            <p:cNvSpPr/>
            <p:nvPr>
              <p:custDataLst>
                <p:tags r:id="rId7"/>
              </p:custDataLst>
            </p:nvPr>
          </p:nvSpPr>
          <p:spPr>
            <a:xfrm>
              <a:off x="7147427" y="804745"/>
              <a:ext cx="1458338" cy="2059975"/>
            </a:xfrm>
            <a:prstGeom prst="roundRect">
              <a:avLst/>
            </a:prstGeom>
            <a:noFill/>
            <a:ln w="38100">
              <a:solidFill>
                <a:srgbClr val="C0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4E8542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90000" lnSpcReduction="20000"/>
            </a:bodyPr>
            <a:lstStyle/>
            <a:p>
              <a:pPr algn="ctr" fontAlgn="base"/>
              <a:endParaRPr lang="zh-CN" altLang="en-US" strike="noStrike" noProof="1">
                <a:solidFill>
                  <a:schemeClr val="tx1"/>
                </a:solidFill>
                <a:latin typeface="Arial" pitchFamily="34" charset="0"/>
                <a:ea typeface="宋体" pitchFamily="2" charset="-122"/>
                <a:sym typeface="+mn-ea"/>
              </a:endParaRPr>
            </a:p>
            <a:p>
              <a:pPr algn="ctr" fontAlgn="base"/>
              <a:r>
                <a:rPr lang="zh-CN" altLang="en-US" sz="2400" b="1" strike="noStrike" noProof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大发展</a:t>
              </a:r>
              <a:endParaRPr lang="zh-CN" altLang="en-US" sz="2400" b="1" strike="noStrike" noProof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ctr" fontAlgn="base"/>
              <a:r>
                <a:rPr lang="zh-CN" altLang="en-US" b="1" strike="noStrike" noProof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细胞学</a:t>
              </a:r>
              <a:endParaRPr lang="zh-CN" altLang="en-US" b="1" strike="noStrike" noProof="1">
                <a:solidFill>
                  <a:schemeClr val="tx1"/>
                </a:solidFill>
                <a:latin typeface="Arial" pitchFamily="34" charset="0"/>
                <a:ea typeface="宋体" pitchFamily="2" charset="-122"/>
                <a:sym typeface="+mn-ea"/>
              </a:endParaRPr>
            </a:p>
            <a:p>
              <a:pPr algn="ctr" fontAlgn="base"/>
              <a:r>
                <a:rPr lang="zh-CN" altLang="en-US" b="1" strike="noStrike" noProof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细菌学</a:t>
              </a:r>
              <a:endParaRPr lang="zh-CN" altLang="en-US" b="1" strike="noStrike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endParaRPr>
            </a:p>
            <a:p>
              <a:pPr algn="ctr" fontAlgn="base"/>
              <a:r>
                <a:rPr lang="zh-CN" altLang="en-US" b="1" strike="noStrike" noProof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诊断学</a:t>
              </a:r>
              <a:endParaRPr lang="zh-CN" altLang="en-US" b="1" strike="noStrike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endParaRPr>
            </a:p>
            <a:p>
              <a:pPr algn="ctr" fontAlgn="base"/>
              <a:r>
                <a:rPr lang="zh-CN" altLang="da-DK" b="1" strike="noStrike" noProof="1" smtClean="0">
                  <a:solidFill>
                    <a:schemeClr val="tx1"/>
                  </a:solidFill>
                </a:rPr>
                <a:t>药理学</a:t>
              </a:r>
              <a:endParaRPr lang="zh-CN" altLang="da-DK" b="1" strike="noStrike" noProof="1" smtClean="0">
                <a:solidFill>
                  <a:schemeClr val="tx1"/>
                </a:solidFill>
              </a:endParaRPr>
            </a:p>
            <a:p>
              <a:pPr algn="ctr" fontAlgn="base"/>
              <a:r>
                <a:rPr lang="zh-CN" altLang="da-DK" b="1" strike="noStrike" noProof="1" smtClean="0">
                  <a:solidFill>
                    <a:schemeClr val="tx1"/>
                  </a:solidFill>
                </a:rPr>
                <a:t>外科学</a:t>
              </a:r>
              <a:endParaRPr lang="zh-CN" altLang="da-DK" b="1" strike="noStrike" noProof="1" smtClean="0">
                <a:solidFill>
                  <a:schemeClr val="tx1"/>
                </a:solidFill>
              </a:endParaRPr>
            </a:p>
            <a:p>
              <a:pPr algn="ctr" fontAlgn="base"/>
              <a:r>
                <a:rPr lang="zh-CN" altLang="da-DK" b="1" strike="noStrike" noProof="1" smtClean="0">
                  <a:solidFill>
                    <a:schemeClr val="tx1"/>
                  </a:solidFill>
                </a:rPr>
                <a:t>护理学</a:t>
              </a:r>
              <a:r>
                <a:rPr lang="zh-CN" altLang="da-DK" strike="noStrike" noProof="1" smtClean="0">
                  <a:solidFill>
                    <a:srgbClr val="4E8542"/>
                  </a:solidFill>
                </a:rPr>
                <a:t> </a:t>
              </a:r>
              <a:endParaRPr lang="zh-CN" altLang="da-DK" strike="noStrike" noProof="1" smtClean="0">
                <a:solidFill>
                  <a:srgbClr val="4E8542"/>
                </a:solidFill>
              </a:endParaRPr>
            </a:p>
            <a:p>
              <a:pPr algn="ctr" fontAlgn="base"/>
              <a:endParaRPr lang="zh-CN" altLang="da-DK" strike="noStrike" noProof="1" smtClean="0">
                <a:solidFill>
                  <a:srgbClr val="4E8542"/>
                </a:solidFill>
              </a:endParaRPr>
            </a:p>
            <a:p>
              <a:pPr algn="ctr" fontAlgn="base"/>
              <a:endParaRPr lang="zh-CN" altLang="da-DK" strike="noStrike" noProof="1" smtClean="0">
                <a:solidFill>
                  <a:srgbClr val="4E8542"/>
                </a:solidFill>
              </a:endParaRPr>
            </a:p>
          </p:txBody>
        </p:sp>
        <p:sp>
          <p:nvSpPr>
            <p:cNvPr id="24" name="泪滴形 23"/>
            <p:cNvSpPr/>
            <p:nvPr>
              <p:custDataLst>
                <p:tags r:id="rId8"/>
              </p:custDataLst>
            </p:nvPr>
          </p:nvSpPr>
          <p:spPr>
            <a:xfrm rot="8100000">
              <a:off x="7666713" y="2652233"/>
              <a:ext cx="426786" cy="426786"/>
            </a:xfrm>
            <a:prstGeom prst="teardrop">
              <a:avLst>
                <a:gd name="adj" fmla="val 125412"/>
              </a:avLst>
            </a:prstGeom>
            <a:solidFill>
              <a:srgbClr val="4E8542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lnSpcReduction="10000"/>
            </a:bodyPr>
            <a:lstStyle/>
            <a:p>
              <a:pPr algn="ctr" fontAlgn="base"/>
              <a:endParaRPr lang="zh-CN" altLang="en-US" sz="1400" strike="noStrike" noProof="1">
                <a:solidFill>
                  <a:srgbClr val="FFFFFF"/>
                </a:solidFill>
              </a:endParaRPr>
            </a:p>
          </p:txBody>
        </p:sp>
        <p:sp>
          <p:nvSpPr>
            <p:cNvPr id="25" name="椭圆 24"/>
            <p:cNvSpPr/>
            <p:nvPr>
              <p:custDataLst>
                <p:tags r:id="rId9"/>
              </p:custDataLst>
            </p:nvPr>
          </p:nvSpPr>
          <p:spPr>
            <a:xfrm rot="8100000">
              <a:off x="7765764" y="2751285"/>
              <a:ext cx="221664" cy="22166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32500" lnSpcReduction="20000"/>
            </a:bodyPr>
            <a:lstStyle/>
            <a:p>
              <a:pPr algn="ctr" fontAlgn="base"/>
              <a:endParaRPr lang="zh-CN" altLang="en-US" sz="1400" strike="noStrike" noProof="1">
                <a:solidFill>
                  <a:srgbClr val="FFFFFF"/>
                </a:solidFill>
              </a:endParaRPr>
            </a:p>
          </p:txBody>
        </p:sp>
        <p:sp>
          <p:nvSpPr>
            <p:cNvPr id="26" name="椭圆 25"/>
            <p:cNvSpPr/>
            <p:nvPr>
              <p:custDataLst>
                <p:tags r:id="rId10"/>
              </p:custDataLst>
            </p:nvPr>
          </p:nvSpPr>
          <p:spPr>
            <a:xfrm>
              <a:off x="7836666" y="3285645"/>
              <a:ext cx="86880" cy="86880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 fontAlgn="base"/>
              <a:endParaRPr lang="zh-CN" altLang="en-US" sz="1400" strike="noStrike" noProof="1">
                <a:solidFill>
                  <a:srgbClr val="FFFFFF"/>
                </a:solidFill>
              </a:endParaRPr>
            </a:p>
          </p:txBody>
        </p:sp>
      </p:grpSp>
      <p:grpSp>
        <p:nvGrpSpPr>
          <p:cNvPr id="21516" name="组合 29"/>
          <p:cNvGrpSpPr/>
          <p:nvPr/>
        </p:nvGrpSpPr>
        <p:grpSpPr>
          <a:xfrm>
            <a:off x="4618038" y="2165350"/>
            <a:ext cx="1430337" cy="2517775"/>
            <a:chOff x="4983180" y="1597375"/>
            <a:chExt cx="1458338" cy="2567780"/>
          </a:xfrm>
        </p:grpSpPr>
        <p:sp>
          <p:nvSpPr>
            <p:cNvPr id="35" name="圆角矩形 34"/>
            <p:cNvSpPr/>
            <p:nvPr>
              <p:custDataLst>
                <p:tags r:id="rId11"/>
              </p:custDataLst>
            </p:nvPr>
          </p:nvSpPr>
          <p:spPr>
            <a:xfrm>
              <a:off x="4983180" y="1597375"/>
              <a:ext cx="1458338" cy="2059975"/>
            </a:xfrm>
            <a:prstGeom prst="roundRect">
              <a:avLst/>
            </a:prstGeom>
            <a:noFill/>
            <a:ln w="38100">
              <a:solidFill>
                <a:srgbClr val="C0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1B587C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lnSpcReduction="10000"/>
            </a:bodyPr>
            <a:lstStyle/>
            <a:p>
              <a:pPr algn="ctr" fontAlgn="base"/>
              <a:r>
                <a:rPr lang="zh-CN" altLang="en-US" sz="2000" b="1" strike="noStrike" noProof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系统分类</a:t>
              </a:r>
              <a:endParaRPr lang="zh-CN" altLang="en-US" sz="2400" b="1" strike="noStrike" noProof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 fontAlgn="base"/>
              <a:r>
                <a:rPr lang="zh-CN" altLang="en-US" strike="noStrike" noProof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病理解剖</a:t>
              </a:r>
              <a:endParaRPr lang="zh-CN" altLang="en-US" strike="noStrike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endParaRPr>
            </a:p>
            <a:p>
              <a:pPr algn="ctr" fontAlgn="base"/>
              <a:r>
                <a:rPr lang="zh-CN" altLang="en-US" strike="noStrike" noProof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叩诊</a:t>
              </a:r>
              <a:endParaRPr lang="zh-CN" altLang="en-US" strike="noStrike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 fontAlgn="base"/>
              <a:r>
                <a:rPr lang="zh-CN" altLang="en-US" strike="noStrike" noProof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临床教学</a:t>
              </a:r>
              <a:endParaRPr lang="zh-CN" altLang="en-US" strike="noStrike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 fontAlgn="base"/>
              <a:r>
                <a:rPr lang="zh-CN" altLang="en-US" strike="noStrike" noProof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预防医学</a:t>
              </a:r>
              <a:endParaRPr lang="zh-CN" altLang="en-US" strike="noStrike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 fontAlgn="base"/>
              <a:endParaRPr lang="zh-CN" altLang="en-US" strike="noStrike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6" name="泪滴形 35"/>
            <p:cNvSpPr/>
            <p:nvPr>
              <p:custDataLst>
                <p:tags r:id="rId12"/>
              </p:custDataLst>
            </p:nvPr>
          </p:nvSpPr>
          <p:spPr>
            <a:xfrm rot="8100000">
              <a:off x="5502466" y="3444863"/>
              <a:ext cx="426786" cy="426786"/>
            </a:xfrm>
            <a:prstGeom prst="teardrop">
              <a:avLst>
                <a:gd name="adj" fmla="val 125412"/>
              </a:avLst>
            </a:prstGeom>
            <a:solidFill>
              <a:srgbClr val="1B587C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lnSpcReduction="10000"/>
            </a:bodyPr>
            <a:lstStyle/>
            <a:p>
              <a:pPr algn="ctr" fontAlgn="base"/>
              <a:endParaRPr lang="zh-CN" altLang="en-US" sz="1400" strike="noStrike" noProof="1">
                <a:solidFill>
                  <a:srgbClr val="FFFFFF"/>
                </a:solidFill>
              </a:endParaRPr>
            </a:p>
          </p:txBody>
        </p:sp>
        <p:sp>
          <p:nvSpPr>
            <p:cNvPr id="37" name="椭圆 36"/>
            <p:cNvSpPr/>
            <p:nvPr>
              <p:custDataLst>
                <p:tags r:id="rId13"/>
              </p:custDataLst>
            </p:nvPr>
          </p:nvSpPr>
          <p:spPr>
            <a:xfrm rot="8100000">
              <a:off x="5601517" y="3543915"/>
              <a:ext cx="221664" cy="22166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32500" lnSpcReduction="20000"/>
            </a:bodyPr>
            <a:lstStyle/>
            <a:p>
              <a:pPr algn="ctr" fontAlgn="base"/>
              <a:endParaRPr lang="zh-CN" altLang="en-US" sz="1400" strike="noStrike" noProof="1">
                <a:solidFill>
                  <a:srgbClr val="FFFFFF"/>
                </a:solidFill>
              </a:endParaRPr>
            </a:p>
          </p:txBody>
        </p:sp>
        <p:sp>
          <p:nvSpPr>
            <p:cNvPr id="38" name="椭圆 37"/>
            <p:cNvSpPr/>
            <p:nvPr>
              <p:custDataLst>
                <p:tags r:id="rId14"/>
              </p:custDataLst>
            </p:nvPr>
          </p:nvSpPr>
          <p:spPr>
            <a:xfrm>
              <a:off x="5672419" y="4078275"/>
              <a:ext cx="86880" cy="86880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 fontAlgn="base"/>
              <a:endParaRPr lang="zh-CN" altLang="en-US" sz="1400" strike="noStrike" noProof="1">
                <a:solidFill>
                  <a:srgbClr val="FFFFFF"/>
                </a:solidFill>
              </a:endParaRPr>
            </a:p>
          </p:txBody>
        </p:sp>
      </p:grpSp>
      <p:grpSp>
        <p:nvGrpSpPr>
          <p:cNvPr id="21521" name="组合 38"/>
          <p:cNvGrpSpPr/>
          <p:nvPr/>
        </p:nvGrpSpPr>
        <p:grpSpPr>
          <a:xfrm>
            <a:off x="2495550" y="2941638"/>
            <a:ext cx="1430338" cy="2519362"/>
            <a:chOff x="2818933" y="2390005"/>
            <a:chExt cx="1458338" cy="2567780"/>
          </a:xfrm>
        </p:grpSpPr>
        <p:sp>
          <p:nvSpPr>
            <p:cNvPr id="40" name="圆角矩形 39"/>
            <p:cNvSpPr/>
            <p:nvPr>
              <p:custDataLst>
                <p:tags r:id="rId15"/>
              </p:custDataLst>
            </p:nvPr>
          </p:nvSpPr>
          <p:spPr>
            <a:xfrm>
              <a:off x="2818933" y="2390005"/>
              <a:ext cx="1458338" cy="2059975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9F2936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90000"/>
            </a:bodyPr>
            <a:lstStyle/>
            <a:p>
              <a:pPr algn="ctr" fontAlgn="base"/>
              <a:r>
                <a:rPr lang="zh-CN" altLang="en-US" b="1" strike="noStrike" noProof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医学开始进入科学轨道</a:t>
              </a:r>
              <a:endParaRPr lang="zh-CN" altLang="en-US" strike="noStrike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endParaRPr>
            </a:p>
            <a:p>
              <a:pPr algn="ctr" fontAlgn="base"/>
              <a:r>
                <a:rPr lang="zh-CN" altLang="en-US" strike="noStrike" noProof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   实验、度量的工具</a:t>
              </a:r>
              <a:endParaRPr lang="zh-CN" altLang="en-US" strike="noStrike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 fontAlgn="base"/>
              <a:r>
                <a:rPr lang="zh-CN" altLang="en-US" strike="noStrike" noProof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发现血液循环</a:t>
              </a:r>
              <a:endPara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 fontAlgn="base"/>
              <a:endParaRPr lang="da-DK" altLang="zh-CN" strike="noStrike" noProof="1" smtClean="0">
                <a:solidFill>
                  <a:srgbClr val="9F2936"/>
                </a:solidFill>
              </a:endParaRPr>
            </a:p>
          </p:txBody>
        </p:sp>
        <p:sp>
          <p:nvSpPr>
            <p:cNvPr id="41" name="泪滴形 40"/>
            <p:cNvSpPr/>
            <p:nvPr>
              <p:custDataLst>
                <p:tags r:id="rId16"/>
              </p:custDataLst>
            </p:nvPr>
          </p:nvSpPr>
          <p:spPr>
            <a:xfrm rot="8100000">
              <a:off x="3338219" y="4237493"/>
              <a:ext cx="426786" cy="426786"/>
            </a:xfrm>
            <a:prstGeom prst="teardrop">
              <a:avLst>
                <a:gd name="adj" fmla="val 125412"/>
              </a:avLst>
            </a:prstGeom>
            <a:solidFill>
              <a:srgbClr val="9F2936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lnSpcReduction="10000"/>
            </a:bodyPr>
            <a:lstStyle/>
            <a:p>
              <a:pPr algn="ctr" fontAlgn="base"/>
              <a:endParaRPr lang="zh-CN" altLang="en-US" sz="1400" strike="noStrike" noProof="1">
                <a:solidFill>
                  <a:srgbClr val="FFFFFF"/>
                </a:solidFill>
              </a:endParaRPr>
            </a:p>
          </p:txBody>
        </p:sp>
        <p:sp>
          <p:nvSpPr>
            <p:cNvPr id="42" name="椭圆 41"/>
            <p:cNvSpPr/>
            <p:nvPr>
              <p:custDataLst>
                <p:tags r:id="rId17"/>
              </p:custDataLst>
            </p:nvPr>
          </p:nvSpPr>
          <p:spPr>
            <a:xfrm rot="8100000">
              <a:off x="3437270" y="4336545"/>
              <a:ext cx="221664" cy="22166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32500" lnSpcReduction="20000"/>
            </a:bodyPr>
            <a:lstStyle/>
            <a:p>
              <a:pPr algn="ctr" fontAlgn="base"/>
              <a:endParaRPr lang="zh-CN" altLang="en-US" sz="1400" strike="noStrike" noProof="1">
                <a:solidFill>
                  <a:srgbClr val="FFFFFF"/>
                </a:solidFill>
              </a:endParaRPr>
            </a:p>
          </p:txBody>
        </p:sp>
        <p:sp>
          <p:nvSpPr>
            <p:cNvPr id="43" name="椭圆 42"/>
            <p:cNvSpPr/>
            <p:nvPr>
              <p:custDataLst>
                <p:tags r:id="rId18"/>
              </p:custDataLst>
            </p:nvPr>
          </p:nvSpPr>
          <p:spPr>
            <a:xfrm>
              <a:off x="3508172" y="4870905"/>
              <a:ext cx="86880" cy="86880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 fontAlgn="base"/>
              <a:endParaRPr lang="zh-CN" altLang="en-US" sz="1400" strike="noStrike" noProof="1">
                <a:solidFill>
                  <a:srgbClr val="FFFFFF"/>
                </a:solidFill>
              </a:endParaRPr>
            </a:p>
          </p:txBody>
        </p:sp>
      </p:grpSp>
      <p:sp>
        <p:nvSpPr>
          <p:cNvPr id="19478" name="文本框 43"/>
          <p:cNvSpPr txBox="1"/>
          <p:nvPr>
            <p:custDataLst>
              <p:tags r:id="rId19"/>
            </p:custDataLst>
          </p:nvPr>
        </p:nvSpPr>
        <p:spPr>
          <a:xfrm>
            <a:off x="627063" y="6384925"/>
            <a:ext cx="1868487" cy="361950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lstStyle/>
          <a:p>
            <a:pPr>
              <a:lnSpc>
                <a:spcPct val="90000"/>
              </a:lnSpc>
            </a:pPr>
            <a:r>
              <a:rPr lang="en-US" altLang="zh-CN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15</a:t>
            </a:r>
            <a:r>
              <a:rPr lang="zh-CN" altLang="en-US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16</a:t>
            </a:r>
            <a:r>
              <a:rPr lang="zh-CN" altLang="en-US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世纪</a:t>
            </a:r>
            <a:endParaRPr lang="zh-CN" altLang="en-US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文本框 44"/>
          <p:cNvSpPr txBox="1"/>
          <p:nvPr>
            <p:custDataLst>
              <p:tags r:id="rId20"/>
            </p:custDataLst>
          </p:nvPr>
        </p:nvSpPr>
        <p:spPr>
          <a:xfrm>
            <a:off x="2693988" y="5624513"/>
            <a:ext cx="1868488" cy="361950"/>
          </a:xfrm>
          <a:prstGeom prst="rect">
            <a:avLst/>
          </a:prstGeom>
          <a:noFill/>
        </p:spPr>
        <p:txBody>
          <a:bodyPr wrap="square" rtlCol="0">
            <a:normAutofit fontScale="90000"/>
          </a:bodyPr>
          <a:lstStyle/>
          <a:p>
            <a:r>
              <a:rPr lang="en-US" altLang="zh-CN" b="1" noProof="1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17</a:t>
            </a:r>
            <a:r>
              <a:rPr lang="zh-CN" altLang="en-US" b="1" noProof="1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</a:t>
            </a:r>
            <a:endParaRPr lang="zh-CN" altLang="en-US" b="1" noProof="1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6" name="文本框 45"/>
          <p:cNvSpPr txBox="1"/>
          <p:nvPr>
            <p:custDataLst>
              <p:tags r:id="rId21"/>
            </p:custDataLst>
          </p:nvPr>
        </p:nvSpPr>
        <p:spPr>
          <a:xfrm>
            <a:off x="4705350" y="4962525"/>
            <a:ext cx="1868488" cy="361950"/>
          </a:xfrm>
          <a:prstGeom prst="rect">
            <a:avLst/>
          </a:prstGeom>
          <a:noFill/>
        </p:spPr>
        <p:txBody>
          <a:bodyPr wrap="square" rtlCol="0">
            <a:normAutofit fontScale="90000"/>
          </a:bodyPr>
          <a:lstStyle/>
          <a:p>
            <a:r>
              <a:rPr lang="en-US" altLang="zh-CN" b="1" noProof="1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</a:t>
            </a:r>
            <a:r>
              <a:rPr lang="zh-CN" altLang="en-US" b="1" noProof="1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</a:t>
            </a:r>
            <a:endParaRPr lang="zh-CN" altLang="en-US" b="1" noProof="1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7" name="文本框 46"/>
          <p:cNvSpPr txBox="1"/>
          <p:nvPr>
            <p:custDataLst>
              <p:tags r:id="rId22"/>
            </p:custDataLst>
          </p:nvPr>
        </p:nvSpPr>
        <p:spPr>
          <a:xfrm>
            <a:off x="6861175" y="4119563"/>
            <a:ext cx="1870075" cy="363538"/>
          </a:xfrm>
          <a:prstGeom prst="rect">
            <a:avLst/>
          </a:prstGeom>
          <a:noFill/>
        </p:spPr>
        <p:txBody>
          <a:bodyPr wrap="square" rtlCol="0">
            <a:normAutofit fontScale="90000"/>
          </a:bodyPr>
          <a:lstStyle/>
          <a:p>
            <a:r>
              <a:rPr lang="en-US" altLang="zh-CN" b="1" noProof="1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b="1" noProof="1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</a:t>
            </a:r>
            <a:endParaRPr lang="zh-CN" altLang="en-US" b="1" noProof="1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9482" name="图片 51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486525" y="4481513"/>
            <a:ext cx="2619375" cy="2387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83" name="图片 1" descr="timg[3]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9050" y="-4762"/>
            <a:ext cx="2262188" cy="33528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1" name="标题 1"/>
          <p:cNvSpPr>
            <a:spLocks noGrp="1"/>
          </p:cNvSpPr>
          <p:nvPr>
            <p:ph type="title"/>
          </p:nvPr>
        </p:nvSpPr>
        <p:spPr>
          <a:xfrm>
            <a:off x="-9525" y="-12700"/>
            <a:ext cx="4879975" cy="655638"/>
          </a:xfrm>
          <a:solidFill>
            <a:srgbClr val="0070C0"/>
          </a:solidFill>
          <a:ln>
            <a:solidFill>
              <a:srgbClr val="0070C0"/>
            </a:solidFill>
            <a:miter/>
          </a:ln>
        </p:spPr>
        <p:txBody>
          <a:bodyPr anchor="ctr"/>
          <a:lstStyle/>
          <a:p>
            <a:pPr algn="l"/>
            <a:r>
              <a:rPr lang="zh-CN" altLang="en-US" sz="28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三、西方医学在中国的传播</a:t>
            </a:r>
            <a:endParaRPr lang="zh-CN" altLang="en-US" sz="28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530" name="文本框 7"/>
          <p:cNvSpPr txBox="1"/>
          <p:nvPr/>
        </p:nvSpPr>
        <p:spPr>
          <a:xfrm>
            <a:off x="915988" y="1462088"/>
            <a:ext cx="2876550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</a:rPr>
              <a:t>1892年7月23日孙中山在香港西医书院毕业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2531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4013" y="2257425"/>
            <a:ext cx="2820987" cy="4060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2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938" y="2324100"/>
            <a:ext cx="2874962" cy="3925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3" name="文本框 13"/>
          <p:cNvSpPr txBox="1"/>
          <p:nvPr/>
        </p:nvSpPr>
        <p:spPr>
          <a:xfrm>
            <a:off x="5511800" y="1462088"/>
            <a:ext cx="2665413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</a:rPr>
              <a:t>1904年9月，入仙台医学专门学校肄业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1505" name="内容占位符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5725" y="303213"/>
            <a:ext cx="4319588" cy="6251575"/>
          </a:xfrm>
        </p:spPr>
      </p:pic>
      <p:sp>
        <p:nvSpPr>
          <p:cNvPr id="21506" name="文本框 5"/>
          <p:cNvSpPr txBox="1"/>
          <p:nvPr/>
        </p:nvSpPr>
        <p:spPr>
          <a:xfrm>
            <a:off x="4405313" y="1048385"/>
            <a:ext cx="4621212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1835年11月4日，一家名为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广州眼科医局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的西式医院在珠江边上开张了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07" name="文本框 6"/>
          <p:cNvSpPr txBox="1"/>
          <p:nvPr/>
        </p:nvSpPr>
        <p:spPr>
          <a:xfrm>
            <a:off x="4520248" y="1694815"/>
            <a:ext cx="4368800" cy="708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</a:rPr>
              <a:t>广州眼科医局的创办者，为来华的第一个医疗传教士伯驾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08" name="文本框 1"/>
          <p:cNvSpPr txBox="1"/>
          <p:nvPr/>
        </p:nvSpPr>
        <p:spPr>
          <a:xfrm>
            <a:off x="4525963" y="2487613"/>
            <a:ext cx="4368800" cy="28305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在这里，伯驾创下了中国近现代医学史上的多个记录。比如，首次在中国实施白内障手术，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首次</a:t>
            </a:r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摘除扁桃腺，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首次</a:t>
            </a:r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摘除结石，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首次</a:t>
            </a:r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实施乙醚麻醉和氯仿麻醉。此外，伯驾还是第一个在中国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培养</a:t>
            </a:r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西医医生的外国医生。比如，有着“本土西医第一人”之称的关韬，即是伯驾的学生。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9" name="文本框 2"/>
          <p:cNvSpPr txBox="1"/>
          <p:nvPr/>
        </p:nvSpPr>
        <p:spPr>
          <a:xfrm>
            <a:off x="4520248" y="5194935"/>
            <a:ext cx="4500562" cy="16303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</a:rPr>
              <a:t>眼科医局患者的登记内容包括病案的编号、姓名、性别、年龄、籍贯、处方用药、治疗效果、手术种类、手术时间的长短，连取出的肿瘤或结石的大小等都有详细的记录。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26280" y="95250"/>
            <a:ext cx="4097655" cy="95313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总结：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近代西医对中国的影响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3" name="内容占位符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75" y="26988"/>
            <a:ext cx="5094288" cy="3109912"/>
          </a:xfrm>
        </p:spPr>
      </p:pic>
      <p:sp>
        <p:nvSpPr>
          <p:cNvPr id="23554" name="文本框 2"/>
          <p:cNvSpPr txBox="1"/>
          <p:nvPr/>
        </p:nvSpPr>
        <p:spPr>
          <a:xfrm>
            <a:off x="5146675" y="1277620"/>
            <a:ext cx="3817938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中医万能论：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中医制本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”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中草药没有毒副作用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”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“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某某药方包治百病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”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  <a:sym typeface="宋体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5251450" y="3992563"/>
            <a:ext cx="3903663" cy="173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endParaRPr lang="zh-CN" sz="1050" noProof="1">
              <a:solidFill>
                <a:srgbClr val="FF0000"/>
              </a:solidFill>
              <a:latin typeface="Calibri"/>
              <a:ea typeface="宋体" pitchFamily="2" charset="-122"/>
            </a:endParaRPr>
          </a:p>
          <a:p>
            <a:r>
              <a:rPr lang="zh-CN" sz="24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中医无用论：</a:t>
            </a:r>
            <a:endParaRPr lang="zh-CN" sz="2400" b="1" noProof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2400" b="1" noProof="1">
                <a:latin typeface="微软雅黑" panose="020b0503020204020204" charset="-122"/>
                <a:ea typeface="微软雅黑" panose="020b0503020204020204" charset="-122"/>
                <a:cs typeface="+mn-cs"/>
              </a:rPr>
              <a:t>“</a:t>
            </a:r>
            <a:r>
              <a:rPr lang="zh-CN" sz="2400" b="1" noProof="1">
                <a:latin typeface="微软雅黑" panose="020b0503020204020204" charset="-122"/>
                <a:ea typeface="微软雅黑" panose="020b0503020204020204" charset="-122"/>
                <a:cs typeface="+mn-cs"/>
              </a:rPr>
              <a:t>中医没有科学依据</a:t>
            </a:r>
            <a:r>
              <a:rPr lang="en-US" altLang="zh-CN" sz="2400" b="1" noProof="1">
                <a:latin typeface="微软雅黑" panose="020b0503020204020204" charset="-122"/>
                <a:ea typeface="微软雅黑" panose="020b0503020204020204" charset="-122"/>
                <a:cs typeface="+mn-cs"/>
              </a:rPr>
              <a:t>”</a:t>
            </a:r>
            <a:endParaRPr lang="zh-CN" sz="2400" b="1" noProof="1"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r>
              <a:rPr lang="en-US" altLang="zh-CN" sz="2400" b="1" noProof="1">
                <a:latin typeface="微软雅黑" panose="020b0503020204020204" charset="-122"/>
                <a:ea typeface="微软雅黑" panose="020b0503020204020204" charset="-122"/>
                <a:cs typeface="+mn-cs"/>
              </a:rPr>
              <a:t>“</a:t>
            </a:r>
            <a:r>
              <a:rPr lang="zh-CN" sz="2400" b="1" noProof="1">
                <a:latin typeface="微软雅黑" panose="020b0503020204020204" charset="-122"/>
                <a:ea typeface="微软雅黑" panose="020b0503020204020204" charset="-122"/>
                <a:cs typeface="+mn-cs"/>
              </a:rPr>
              <a:t>中医已经落后于时代</a:t>
            </a:r>
            <a:r>
              <a:rPr lang="en-US" altLang="zh-CN" sz="2400" b="1" noProof="1">
                <a:latin typeface="微软雅黑" panose="020b0503020204020204" charset="-122"/>
                <a:ea typeface="微软雅黑" panose="020b0503020204020204" charset="-122"/>
                <a:cs typeface="+mn-cs"/>
              </a:rPr>
              <a:t>”</a:t>
            </a:r>
            <a:endParaRPr lang="zh-CN" sz="2400" b="1" noProof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2400" b="1" noProof="1">
                <a:latin typeface="微软雅黑" panose="020b0503020204020204" charset="-122"/>
                <a:ea typeface="微软雅黑" panose="020b0503020204020204" charset="-122"/>
                <a:cs typeface="+mn-cs"/>
              </a:rPr>
              <a:t>“</a:t>
            </a:r>
            <a:r>
              <a:rPr lang="zh-CN" sz="2400" b="1" noProof="1">
                <a:latin typeface="微软雅黑" panose="020b0503020204020204" charset="-122"/>
                <a:ea typeface="微软雅黑" panose="020b0503020204020204" charset="-122"/>
                <a:cs typeface="+mn-cs"/>
              </a:rPr>
              <a:t>中医根本就是迷信巫术</a:t>
            </a:r>
            <a:r>
              <a:rPr lang="en-US" altLang="zh-CN" sz="2400" b="1" noProof="1">
                <a:latin typeface="微软雅黑" panose="020b0503020204020204" charset="-122"/>
                <a:ea typeface="微软雅黑" panose="020b0503020204020204" charset="-122"/>
                <a:cs typeface="+mn-cs"/>
              </a:rPr>
              <a:t>”</a:t>
            </a:r>
            <a:endParaRPr lang="en-US" altLang="zh-CN" sz="2400" b="1" noProof="1"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2355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5" y="3375025"/>
            <a:ext cx="5130800" cy="3421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146675" y="287020"/>
            <a:ext cx="302704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如何看待中西医？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7" name="内容占位符 2"/>
          <p:cNvSpPr>
            <a:spLocks noGrp="1"/>
          </p:cNvSpPr>
          <p:nvPr>
            <p:ph idx="1"/>
          </p:nvPr>
        </p:nvSpPr>
        <p:spPr>
          <a:xfrm>
            <a:off x="127000" y="200025"/>
            <a:ext cx="8872538" cy="5926138"/>
          </a:xfrm>
        </p:spPr>
        <p:txBody>
          <a:bodyPr anchor="t"/>
          <a:lstStyle/>
          <a:p>
            <a:pPr marL="0" indent="0">
              <a:buNone/>
            </a:pP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藏器曰∶兔尻有孔，子从口出，故妊妇忌之，非独为缺唇也。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buNone/>
            </a:pP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</a:rPr>
              <a:t>       ——《本草纲目》第十四卷 兽部  兽类  兔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4578" name="图片 3">
            <a:hlinkClick r:id="rId3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59013"/>
            <a:ext cx="7011988" cy="45259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601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175" y="4048760"/>
            <a:ext cx="4314190" cy="2838450"/>
          </a:xfrm>
        </p:spPr>
      </p:pic>
      <p:sp>
        <p:nvSpPr>
          <p:cNvPr id="25603" name="文本框 5"/>
          <p:cNvSpPr txBox="1"/>
          <p:nvPr/>
        </p:nvSpPr>
        <p:spPr>
          <a:xfrm>
            <a:off x="-3810" y="177800"/>
            <a:ext cx="918591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“应该学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外国近代的东西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，学了以后来研究中国的东西。就医学来说，要以西方的近代科学来研究中国的传统医学的规律，要发展中国的新医学。</a:t>
            </a:r>
            <a:r>
              <a:rPr lang="zh-CN" altLang="en-US" sz="200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                                                  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604" name="文本框 6"/>
          <p:cNvSpPr txBox="1"/>
          <p:nvPr/>
        </p:nvSpPr>
        <p:spPr>
          <a:xfrm>
            <a:off x="100965" y="1654175"/>
            <a:ext cx="826706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中国医药学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是一个伟大的宝库，应当努力发掘，加以提高。”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560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015" y="4048760"/>
            <a:ext cx="4812665" cy="2838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082040" y="3275330"/>
            <a:ext cx="7856220" cy="3067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1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１９５８年１０月１１日，毛泽东在对卫生部党组《关于西医学中医离职学习班的总结报告》</a:t>
            </a:r>
            <a:endParaRPr lang="zh-CN" altLang="en-US" sz="1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5606" name="New picture" hidden="1"/>
          <p:cNvPicPr/>
          <p:nvPr/>
        </p:nvPicPr>
        <p:blipFill>
          <a:blip r:embed="rId4"/>
          <a:stretch>
            <a:fillRect/>
          </a:stretch>
        </p:blipFill>
        <p:spPr>
          <a:xfrm>
            <a:off x="11696700" y="10553700"/>
            <a:ext cx="317500" cy="381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FILL_FORE_SCHEMECOLOR_INDEX" val="14"/>
  <p:tag name="KSO_WM_UNIT_FILL_TYPE" val="1"/>
  <p:tag name="KSO_WM_UNIT_ID" val="diagram187_1*m_i*1_1"/>
  <p:tag name="KSO_WM_UNIT_INDEX" val="1_1"/>
  <p:tag name="KSO_WM_UNIT_LAYERLEVEL" val="1_1"/>
  <p:tag name="KSO_WM_UNIT_TEXT_FILL_FORE_SCHEMECOLOR_INDEX" val="2"/>
  <p:tag name="KSO_WM_UNIT_TEXT_FILL_TYPE" val="1"/>
  <p:tag name="KSO_WM_UNIT_TYPE" val="m_i"/>
  <p:tag name="KSO_WM_UNIT_USESOURCEFORMAT_APPLY" val="0"/>
</p:tagLst>
</file>

<file path=ppt/tags/tag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ID" val="diagram187_1*m_i*1_2"/>
  <p:tag name="KSO_WM_UNIT_INDEX" val="1_2"/>
  <p:tag name="KSO_WM_UNIT_LAYERLEVEL" val="1_1"/>
  <p:tag name="KSO_WM_UNIT_LINE_FILL_TYPE" val="2"/>
  <p:tag name="KSO_WM_UNIT_LINE_FORE_SCHEMECOLOR_INDEX" val="13"/>
  <p:tag name="KSO_WM_UNIT_TYPE" val="m_i"/>
  <p:tag name="KSO_WM_UNIT_USESOURCEFORMAT_APPLY" val="0"/>
</p:tagLst>
</file>

<file path=ppt/tags/tag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FILL_FORE_SCHEMECOLOR_INDEX" val="13"/>
  <p:tag name="KSO_WM_UNIT_FILL_TYPE" val="1"/>
  <p:tag name="KSO_WM_UNIT_ID" val="diagram187_1*m_i*1_3"/>
  <p:tag name="KSO_WM_UNIT_INDEX" val="1_3"/>
  <p:tag name="KSO_WM_UNIT_LAYERLEVEL" val="1_1"/>
  <p:tag name="KSO_WM_UNIT_TEXT_FILL_FORE_SCHEMECOLOR_INDEX" val="2"/>
  <p:tag name="KSO_WM_UNIT_TEXT_FILL_TYPE" val="1"/>
  <p:tag name="KSO_WM_UNIT_TYPE" val="m_i"/>
  <p:tag name="KSO_WM_UNIT_USESOURCEFORMAT_APPLY" val="0"/>
</p:tagLst>
</file>

<file path=ppt/tags/tag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ID" val="diagram187_1*m_i*1_4"/>
  <p:tag name="KSO_WM_UNIT_INDEX" val="1_4"/>
  <p:tag name="KSO_WM_UNIT_LAYERLEVEL" val="1_1"/>
  <p:tag name="KSO_WM_UNIT_LINE_FILL_TYPE" val="2"/>
  <p:tag name="KSO_WM_UNIT_LINE_FORE_SCHEMECOLOR_INDEX" val="13"/>
  <p:tag name="KSO_WM_UNIT_TYPE" val="m_i"/>
  <p:tag name="KSO_WM_UNIT_USESOURCEFORMAT_APPLY" val="0"/>
</p:tagLst>
</file>

<file path=ppt/tags/tag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COMPATIBLE" val="0"/>
  <p:tag name="KSO_WM_UNIT_HIGHLIGHT" val="0"/>
  <p:tag name="KSO_WM_UNIT_ID" val="diagram187_1*m_h_a*1_1_1"/>
  <p:tag name="KSO_WM_UNIT_INDEX" val="1_1_1"/>
  <p:tag name="KSO_WM_UNIT_LAYERLEVEL" val="1_1_1"/>
  <p:tag name="KSO_WM_UNIT_PRESET_TEXT" val="EIUSMOD"/>
  <p:tag name="KSO_WM_UNIT_TEXT_FILL_FORE_SCHEMECOLOR_INDEX" val="6"/>
  <p:tag name="KSO_WM_UNIT_TEXT_FILL_TYPE" val="1"/>
  <p:tag name="KSO_WM_UNIT_TYPE" val="m_h_a"/>
  <p:tag name="KSO_WM_UNIT_USESOURCEFORMAT_APPLY" val="0"/>
  <p:tag name="KSO_WM_UNIT_VALUE" val="8"/>
</p:tagLst>
</file>

<file path=ppt/tags/tag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COMPATIBLE" val="0"/>
  <p:tag name="KSO_WM_UNIT_HIGHLIGHT" val="0"/>
  <p:tag name="KSO_WM_UNIT_ID" val="diagram187_1*m_h_f*1_1_1"/>
  <p:tag name="KSO_WM_UNIT_INDEX" val="1_1_1"/>
  <p:tag name="KSO_WM_UNIT_LAYERLEVEL" val="1_1_1"/>
  <p:tag name="KSO_WM_UNIT_PRESET_TEXT" val="INCIDIDUNT LABORE ET"/>
  <p:tag name="KSO_WM_UNIT_TEXT_FILL_FORE_SCHEMECOLOR_INDEX" val="13"/>
  <p:tag name="KSO_WM_UNIT_TEXT_FILL_TYPE" val="1"/>
  <p:tag name="KSO_WM_UNIT_TYPE" val="m_h_f"/>
  <p:tag name="KSO_WM_UNIT_USESOURCEFORMAT_APPLY" val="0"/>
  <p:tag name="KSO_WM_UNIT_VALUE" val="24"/>
</p:tagLst>
</file>

<file path=ppt/tags/tag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FILL_FORE_SCHEMECOLOR_INDEX" val="13"/>
  <p:tag name="KSO_WM_UNIT_FILL_TYPE" val="1"/>
  <p:tag name="KSO_WM_UNIT_ID" val="diagram187_1*m_i*1_5"/>
  <p:tag name="KSO_WM_UNIT_INDEX" val="1_5"/>
  <p:tag name="KSO_WM_UNIT_LAYERLEVEL" val="1_1"/>
  <p:tag name="KSO_WM_UNIT_TEXT_FILL_FORE_SCHEMECOLOR_INDEX" val="2"/>
  <p:tag name="KSO_WM_UNIT_TEXT_FILL_TYPE" val="1"/>
  <p:tag name="KSO_WM_UNIT_TYPE" val="m_i"/>
  <p:tag name="KSO_WM_UNIT_USESOURCEFORMAT_APPLY" val="0"/>
</p:tagLst>
</file>

<file path=ppt/tags/tag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ID" val="diagram187_1*m_i*1_6"/>
  <p:tag name="KSO_WM_UNIT_INDEX" val="1_6"/>
  <p:tag name="KSO_WM_UNIT_LAYERLEVEL" val="1_1"/>
  <p:tag name="KSO_WM_UNIT_LINE_FILL_TYPE" val="2"/>
  <p:tag name="KSO_WM_UNIT_LINE_FORE_SCHEMECOLOR_INDEX" val="13"/>
  <p:tag name="KSO_WM_UNIT_TYPE" val="m_i"/>
  <p:tag name="KSO_WM_UNIT_USESOURCEFORMAT_APPLY" val="0"/>
</p:tagLst>
</file>

<file path=ppt/tags/tag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COMPATIBLE" val="0"/>
  <p:tag name="KSO_WM_UNIT_HIGHLIGHT" val="0"/>
  <p:tag name="KSO_WM_UNIT_ID" val="diagram187_1*m_h_a*1_3_1"/>
  <p:tag name="KSO_WM_UNIT_INDEX" val="1_3_1"/>
  <p:tag name="KSO_WM_UNIT_LAYERLEVEL" val="1_1_1"/>
  <p:tag name="KSO_WM_UNIT_PRESET_TEXT" val="EIUSMOD"/>
  <p:tag name="KSO_WM_UNIT_TEXT_FILL_FORE_SCHEMECOLOR_INDEX" val="6"/>
  <p:tag name="KSO_WM_UNIT_TEXT_FILL_TYPE" val="1"/>
  <p:tag name="KSO_WM_UNIT_TYPE" val="m_h_a"/>
  <p:tag name="KSO_WM_UNIT_USESOURCEFORMAT_APPLY" val="0"/>
  <p:tag name="KSO_WM_UNIT_VALUE" val="8"/>
</p:tagLst>
</file>

<file path=ppt/tags/tag1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COMPATIBLE" val="0"/>
  <p:tag name="KSO_WM_UNIT_HIGHLIGHT" val="0"/>
  <p:tag name="KSO_WM_UNIT_ID" val="diagram187_1*m_h_f*1_3_1"/>
  <p:tag name="KSO_WM_UNIT_INDEX" val="1_3_1"/>
  <p:tag name="KSO_WM_UNIT_LAYERLEVEL" val="1_1_1"/>
  <p:tag name="KSO_WM_UNIT_PRESET_TEXT" val="INCIDIDUNT LABORE ET"/>
  <p:tag name="KSO_WM_UNIT_TEXT_FILL_FORE_SCHEMECOLOR_INDEX" val="13"/>
  <p:tag name="KSO_WM_UNIT_TEXT_FILL_TYPE" val="1"/>
  <p:tag name="KSO_WM_UNIT_TYPE" val="m_h_f"/>
  <p:tag name="KSO_WM_UNIT_USESOURCEFORMAT_APPLY" val="0"/>
  <p:tag name="KSO_WM_UNIT_VALUE" val="24"/>
</p:tagLst>
</file>

<file path=ppt/tags/tag1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FILL_FORE_SCHEMECOLOR_INDEX" val="13"/>
  <p:tag name="KSO_WM_UNIT_FILL_TYPE" val="1"/>
  <p:tag name="KSO_WM_UNIT_ID" val="diagram187_1*m_i*1_7"/>
  <p:tag name="KSO_WM_UNIT_INDEX" val="1_7"/>
  <p:tag name="KSO_WM_UNIT_LAYERLEVEL" val="1_1"/>
  <p:tag name="KSO_WM_UNIT_TEXT_FILL_FORE_SCHEMECOLOR_INDEX" val="2"/>
  <p:tag name="KSO_WM_UNIT_TEXT_FILL_TYPE" val="1"/>
  <p:tag name="KSO_WM_UNIT_TYPE" val="m_i"/>
  <p:tag name="KSO_WM_UNIT_USESOURCEFORMAT_APPLY" val="0"/>
</p:tagLst>
</file>

<file path=ppt/tags/tag1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ID" val="diagram187_1*m_i*1_8"/>
  <p:tag name="KSO_WM_UNIT_INDEX" val="1_8"/>
  <p:tag name="KSO_WM_UNIT_LAYERLEVEL" val="1_1"/>
  <p:tag name="KSO_WM_UNIT_LINE_FILL_TYPE" val="2"/>
  <p:tag name="KSO_WM_UNIT_LINE_FORE_SCHEMECOLOR_INDEX" val="13"/>
  <p:tag name="KSO_WM_UNIT_TYPE" val="m_i"/>
  <p:tag name="KSO_WM_UNIT_USESOURCEFORMAT_APPLY" val="0"/>
</p:tagLst>
</file>

<file path=ppt/tags/tag1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COMPATIBLE" val="0"/>
  <p:tag name="KSO_WM_UNIT_HIGHLIGHT" val="0"/>
  <p:tag name="KSO_WM_UNIT_ID" val="diagram187_1*m_h_a*1_5_1"/>
  <p:tag name="KSO_WM_UNIT_INDEX" val="1_5_1"/>
  <p:tag name="KSO_WM_UNIT_LAYERLEVEL" val="1_1_1"/>
  <p:tag name="KSO_WM_UNIT_PRESET_TEXT" val="EIUSMOD"/>
  <p:tag name="KSO_WM_UNIT_TEXT_FILL_FORE_SCHEMECOLOR_INDEX" val="6"/>
  <p:tag name="KSO_WM_UNIT_TEXT_FILL_TYPE" val="1"/>
  <p:tag name="KSO_WM_UNIT_TYPE" val="m_h_a"/>
  <p:tag name="KSO_WM_UNIT_USESOURCEFORMAT_APPLY" val="0"/>
  <p:tag name="KSO_WM_UNIT_VALUE" val="8"/>
</p:tagLst>
</file>

<file path=ppt/tags/tag1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COMPATIBLE" val="0"/>
  <p:tag name="KSO_WM_UNIT_HIGHLIGHT" val="0"/>
  <p:tag name="KSO_WM_UNIT_ID" val="diagram187_1*m_h_f*1_5_1"/>
  <p:tag name="KSO_WM_UNIT_INDEX" val="1_5_1"/>
  <p:tag name="KSO_WM_UNIT_LAYERLEVEL" val="1_1_1"/>
  <p:tag name="KSO_WM_UNIT_PRESET_TEXT" val="INCIDIDUNT LABORE ET"/>
  <p:tag name="KSO_WM_UNIT_TEXT_FILL_FORE_SCHEMECOLOR_INDEX" val="13"/>
  <p:tag name="KSO_WM_UNIT_TEXT_FILL_TYPE" val="1"/>
  <p:tag name="KSO_WM_UNIT_TYPE" val="m_h_f"/>
  <p:tag name="KSO_WM_UNIT_USESOURCEFORMAT_APPLY" val="0"/>
  <p:tag name="KSO_WM_UNIT_VALUE" val="24"/>
</p:tagLst>
</file>

<file path=ppt/tags/tag1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FILL_FORE_SCHEMECOLOR_INDEX" val="13"/>
  <p:tag name="KSO_WM_UNIT_FILL_TYPE" val="1"/>
  <p:tag name="KSO_WM_UNIT_ID" val="diagram187_1*m_i*1_9"/>
  <p:tag name="KSO_WM_UNIT_INDEX" val="1_9"/>
  <p:tag name="KSO_WM_UNIT_LAYERLEVEL" val="1_1"/>
  <p:tag name="KSO_WM_UNIT_TEXT_FILL_FORE_SCHEMECOLOR_INDEX" val="2"/>
  <p:tag name="KSO_WM_UNIT_TEXT_FILL_TYPE" val="1"/>
  <p:tag name="KSO_WM_UNIT_TYPE" val="m_i"/>
  <p:tag name="KSO_WM_UNIT_USESOURCEFORMAT_APPLY" val="0"/>
</p:tagLst>
</file>

<file path=ppt/tags/tag1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FILL_FORE_SCHEMECOLOR_INDEX" val="14"/>
  <p:tag name="KSO_WM_UNIT_FILL_TYPE" val="1"/>
  <p:tag name="KSO_WM_UNIT_ID" val="diagram187_1*m_i*1_10"/>
  <p:tag name="KSO_WM_UNIT_INDEX" val="1_10"/>
  <p:tag name="KSO_WM_UNIT_LAYERLEVEL" val="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m_i"/>
  <p:tag name="KSO_WM_UNIT_USESOURCEFORMAT_APPLY" val="0"/>
</p:tagLst>
</file>

<file path=ppt/tags/tag1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COMPATIBLE" val="0"/>
  <p:tag name="KSO_WM_UNIT_HIGHLIGHT" val="0"/>
  <p:tag name="KSO_WM_UNIT_ID" val="diagram187_1*m_h_a*1_2_1"/>
  <p:tag name="KSO_WM_UNIT_INDEX" val="1_2_1"/>
  <p:tag name="KSO_WM_UNIT_LAYERLEVEL" val="1_1_1"/>
  <p:tag name="KSO_WM_UNIT_PRESET_TEXT" val="EIUSMOD"/>
  <p:tag name="KSO_WM_UNIT_TEXT_FILL_FORE_SCHEMECOLOR_INDEX" val="7"/>
  <p:tag name="KSO_WM_UNIT_TEXT_FILL_TYPE" val="1"/>
  <p:tag name="KSO_WM_UNIT_TYPE" val="m_h_a"/>
  <p:tag name="KSO_WM_UNIT_USESOURCEFORMAT_APPLY" val="0"/>
  <p:tag name="KSO_WM_UNIT_VALUE" val="8"/>
</p:tagLst>
</file>

<file path=ppt/tags/tag1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COMPATIBLE" val="0"/>
  <p:tag name="KSO_WM_UNIT_HIGHLIGHT" val="0"/>
  <p:tag name="KSO_WM_UNIT_ID" val="diagram187_1*m_h_f*1_2_1"/>
  <p:tag name="KSO_WM_UNIT_INDEX" val="1_2_1"/>
  <p:tag name="KSO_WM_UNIT_LAYERLEVEL" val="1_1_1"/>
  <p:tag name="KSO_WM_UNIT_PRESET_TEXT" val="INCIDIDUNT LABORE ET"/>
  <p:tag name="KSO_WM_UNIT_TEXT_FILL_FORE_SCHEMECOLOR_INDEX" val="13"/>
  <p:tag name="KSO_WM_UNIT_TEXT_FILL_TYPE" val="1"/>
  <p:tag name="KSO_WM_UNIT_TYPE" val="m_h_f"/>
  <p:tag name="KSO_WM_UNIT_USESOURCEFORMAT_APPLY" val="0"/>
  <p:tag name="KSO_WM_UNIT_VALUE" val="24"/>
</p:tagLst>
</file>

<file path=ppt/tags/tag1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FILL_FORE_SCHEMECOLOR_INDEX" val="13"/>
  <p:tag name="KSO_WM_UNIT_FILL_TYPE" val="1"/>
  <p:tag name="KSO_WM_UNIT_ID" val="diagram187_1*m_i*1_12"/>
  <p:tag name="KSO_WM_UNIT_INDEX" val="1_12"/>
  <p:tag name="KSO_WM_UNIT_LAYERLEVEL" val="1_1"/>
  <p:tag name="KSO_WM_UNIT_TEXT_FILL_FORE_SCHEMECOLOR_INDEX" val="2"/>
  <p:tag name="KSO_WM_UNIT_TEXT_FILL_TYPE" val="1"/>
  <p:tag name="KSO_WM_UNIT_TYPE" val="m_i"/>
  <p:tag name="KSO_WM_UNIT_USESOURCEFORMAT_APPLY" val="0"/>
</p:tagLst>
</file>

<file path=ppt/tags/tag2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FILL_FORE_SCHEMECOLOR_INDEX" val="14"/>
  <p:tag name="KSO_WM_UNIT_FILL_TYPE" val="1"/>
  <p:tag name="KSO_WM_UNIT_ID" val="diagram187_1*m_i*1_13"/>
  <p:tag name="KSO_WM_UNIT_INDEX" val="1_13"/>
  <p:tag name="KSO_WM_UNIT_LAYERLEVEL" val="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m_i"/>
  <p:tag name="KSO_WM_UNIT_USESOURCEFORMAT_APPLY" val="0"/>
</p:tagLst>
</file>

<file path=ppt/tags/tag2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COMPATIBLE" val="0"/>
  <p:tag name="KSO_WM_UNIT_HIGHLIGHT" val="0"/>
  <p:tag name="KSO_WM_UNIT_ID" val="diagram187_1*m_h_a*1_4_1"/>
  <p:tag name="KSO_WM_UNIT_INDEX" val="1_4_1"/>
  <p:tag name="KSO_WM_UNIT_LAYERLEVEL" val="1_1_1"/>
  <p:tag name="KSO_WM_UNIT_PRESET_TEXT" val="EIUSMOD"/>
  <p:tag name="KSO_WM_UNIT_TEXT_FILL_FORE_SCHEMECOLOR_INDEX" val="7"/>
  <p:tag name="KSO_WM_UNIT_TEXT_FILL_TYPE" val="1"/>
  <p:tag name="KSO_WM_UNIT_TYPE" val="m_h_a"/>
  <p:tag name="KSO_WM_UNIT_USESOURCEFORMAT_APPLY" val="0"/>
  <p:tag name="KSO_WM_UNIT_VALUE" val="8"/>
</p:tagLst>
</file>

<file path=ppt/tags/tag2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87"/>
  <p:tag name="KSO_WM_UNIT_CLEAR" val="1"/>
  <p:tag name="KSO_WM_UNIT_COMPATIBLE" val="0"/>
  <p:tag name="KSO_WM_UNIT_HIGHLIGHT" val="0"/>
  <p:tag name="KSO_WM_UNIT_ID" val="diagram187_1*m_h_f*1_4_1"/>
  <p:tag name="KSO_WM_UNIT_INDEX" val="1_4_1"/>
  <p:tag name="KSO_WM_UNIT_LAYERLEVEL" val="1_1_1"/>
  <p:tag name="KSO_WM_UNIT_PRESET_TEXT" val="INCIDIDUNT LABORE ET"/>
  <p:tag name="KSO_WM_UNIT_TEXT_FILL_FORE_SCHEMECOLOR_INDEX" val="13"/>
  <p:tag name="KSO_WM_UNIT_TEXT_FILL_TYPE" val="1"/>
  <p:tag name="KSO_WM_UNIT_TYPE" val="m_h_f"/>
  <p:tag name="KSO_WM_UNIT_USESOURCEFORMAT_APPLY" val="0"/>
  <p:tag name="KSO_WM_UNIT_VALUE" val="24"/>
</p:tagLst>
</file>

<file path=ppt/tags/tag23.xml><?xml version="1.0" encoding="utf-8"?>
<p:tagLst xmlns:p="http://schemas.openxmlformats.org/presentationml/2006/main">
  <p:tag name="KSO_WM_SLIDE_ITEM_CNT" val="6"/>
</p:tagLst>
</file>

<file path=ppt/tags/tag2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ID" val="diagram433_3*m_i*1_1"/>
  <p:tag name="KSO_WM_UNIT_INDEX" val="1_1"/>
  <p:tag name="KSO_WM_UNIT_LAYERLEVEL" val="1_1"/>
  <p:tag name="KSO_WM_UNIT_LINE_FILL_TYPE" val="2"/>
  <p:tag name="KSO_WM_UNIT_LINE_FORE_SCHEMECOLOR_INDEX" val="13"/>
  <p:tag name="KSO_WM_UNIT_TYPE" val="m_i"/>
  <p:tag name="KSO_WM_UNIT_USESOURCEFORMAT_APPLY" val="0"/>
</p:tagLst>
</file>

<file path=ppt/tags/tag2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COMPATIBLE" val="0"/>
  <p:tag name="KSO_WM_UNIT_FILL_FORE_SCHEMECOLOR_INDEX" val="5"/>
  <p:tag name="KSO_WM_UNIT_FILL_TYPE" val="1"/>
  <p:tag name="KSO_WM_UNIT_HIGHLIGHT" val="0"/>
  <p:tag name="KSO_WM_UNIT_ID" val="diagram433_3*m_h_f*1_1_1"/>
  <p:tag name="KSO_WM_UNIT_INDEX" val="1_1_1"/>
  <p:tag name="KSO_WM_UNIT_LAYERLEVEL" val="1_1_1"/>
  <p:tag name="KSO_WM_UNIT_PRESET_TEXT_INDEX" val="4"/>
  <p:tag name="KSO_WM_UNIT_PRESET_TEXT_LEN" val="26"/>
  <p:tag name="KSO_WM_UNIT_TEXT_FILL_FORE_SCHEMECOLOR_INDEX" val="5"/>
  <p:tag name="KSO_WM_UNIT_TEXT_FILL_TYPE" val="1"/>
  <p:tag name="KSO_WM_UNIT_TYPE" val="m_h_f"/>
  <p:tag name="KSO_WM_UNIT_USESOURCEFORMAT_APPLY" val="0"/>
  <p:tag name="KSO_WM_UNIT_VALUE" val="35"/>
</p:tagLst>
</file>

<file path=ppt/tags/tag2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5"/>
  <p:tag name="KSO_WM_UNIT_FILL_TYPE" val="1"/>
  <p:tag name="KSO_WM_UNIT_ID" val="diagram433_3*m_i*1_2"/>
  <p:tag name="KSO_WM_UNIT_INDEX" val="1_2"/>
  <p:tag name="KSO_WM_UNIT_LAYERLEVEL" val="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m_i"/>
  <p:tag name="KSO_WM_UNIT_USESOURCEFORMAT_APPLY" val="0"/>
</p:tagLst>
</file>

<file path=ppt/tags/tag2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14"/>
  <p:tag name="KSO_WM_UNIT_FILL_TYPE" val="1"/>
  <p:tag name="KSO_WM_UNIT_ID" val="diagram433_3*m_i*1_3"/>
  <p:tag name="KSO_WM_UNIT_INDEX" val="1_3"/>
  <p:tag name="KSO_WM_UNIT_LAYERLEVEL" val="1_1"/>
  <p:tag name="KSO_WM_UNIT_TEXT_FILL_FORE_SCHEMECOLOR_INDEX" val="2"/>
  <p:tag name="KSO_WM_UNIT_TEXT_FILL_TYPE" val="1"/>
  <p:tag name="KSO_WM_UNIT_TYPE" val="m_i"/>
  <p:tag name="KSO_WM_UNIT_USESOURCEFORMAT_APPLY" val="0"/>
</p:tagLst>
</file>

<file path=ppt/tags/tag2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14"/>
  <p:tag name="KSO_WM_UNIT_FILL_TYPE" val="1"/>
  <p:tag name="KSO_WM_UNIT_ID" val="diagram433_3*m_i*1_4"/>
  <p:tag name="KSO_WM_UNIT_INDEX" val="1_4"/>
  <p:tag name="KSO_WM_UNIT_LAYERLEVEL" val="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m_i"/>
  <p:tag name="KSO_WM_UNIT_USESOURCEFORMAT_APPLY" val="0"/>
</p:tagLst>
</file>

<file path=ppt/tags/tag2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COMPATIBLE" val="0"/>
  <p:tag name="KSO_WM_UNIT_FILL_FORE_SCHEMECOLOR_INDEX" val="8"/>
  <p:tag name="KSO_WM_UNIT_FILL_TYPE" val="1"/>
  <p:tag name="KSO_WM_UNIT_HIGHLIGHT" val="0"/>
  <p:tag name="KSO_WM_UNIT_ID" val="diagram433_3*m_h_f*1_4_1"/>
  <p:tag name="KSO_WM_UNIT_INDEX" val="1_4_1"/>
  <p:tag name="KSO_WM_UNIT_LAYERLEVEL" val="1_1_1"/>
  <p:tag name="KSO_WM_UNIT_PRESET_TEXT_INDEX" val="4"/>
  <p:tag name="KSO_WM_UNIT_PRESET_TEXT_LEN" val="26"/>
  <p:tag name="KSO_WM_UNIT_TEXT_FILL_FORE_SCHEMECOLOR_INDEX" val="8"/>
  <p:tag name="KSO_WM_UNIT_TEXT_FILL_TYPE" val="1"/>
  <p:tag name="KSO_WM_UNIT_TYPE" val="m_h_f"/>
  <p:tag name="KSO_WM_UNIT_USESOURCEFORMAT_APPLY" val="0"/>
  <p:tag name="KSO_WM_UNIT_VALUE" val="35"/>
</p:tagLst>
</file>

<file path=ppt/tags/tag3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8"/>
  <p:tag name="KSO_WM_UNIT_FILL_TYPE" val="1"/>
  <p:tag name="KSO_WM_UNIT_ID" val="diagram433_3*m_i*1_5"/>
  <p:tag name="KSO_WM_UNIT_INDEX" val="1_5"/>
  <p:tag name="KSO_WM_UNIT_LAYERLEVEL" val="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m_i"/>
  <p:tag name="KSO_WM_UNIT_USESOURCEFORMAT_APPLY" val="0"/>
</p:tagLst>
</file>

<file path=ppt/tags/tag3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14"/>
  <p:tag name="KSO_WM_UNIT_FILL_TYPE" val="1"/>
  <p:tag name="KSO_WM_UNIT_ID" val="diagram433_3*m_i*1_6"/>
  <p:tag name="KSO_WM_UNIT_INDEX" val="1_6"/>
  <p:tag name="KSO_WM_UNIT_LAYERLEVEL" val="1_1"/>
  <p:tag name="KSO_WM_UNIT_TEXT_FILL_FORE_SCHEMECOLOR_INDEX" val="2"/>
  <p:tag name="KSO_WM_UNIT_TEXT_FILL_TYPE" val="1"/>
  <p:tag name="KSO_WM_UNIT_TYPE" val="m_i"/>
  <p:tag name="KSO_WM_UNIT_USESOURCEFORMAT_APPLY" val="0"/>
</p:tagLst>
</file>

<file path=ppt/tags/tag3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14"/>
  <p:tag name="KSO_WM_UNIT_FILL_TYPE" val="1"/>
  <p:tag name="KSO_WM_UNIT_ID" val="diagram433_3*m_i*1_7"/>
  <p:tag name="KSO_WM_UNIT_INDEX" val="1_7"/>
  <p:tag name="KSO_WM_UNIT_LAYERLEVEL" val="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m_i"/>
  <p:tag name="KSO_WM_UNIT_USESOURCEFORMAT_APPLY" val="0"/>
</p:tagLst>
</file>

<file path=ppt/tags/tag3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COMPATIBLE" val="0"/>
  <p:tag name="KSO_WM_UNIT_FILL_FORE_SCHEMECOLOR_INDEX" val="7"/>
  <p:tag name="KSO_WM_UNIT_FILL_TYPE" val="1"/>
  <p:tag name="KSO_WM_UNIT_HIGHLIGHT" val="0"/>
  <p:tag name="KSO_WM_UNIT_ID" val="diagram433_3*m_h_f*1_3_1"/>
  <p:tag name="KSO_WM_UNIT_INDEX" val="1_3_1"/>
  <p:tag name="KSO_WM_UNIT_LAYERLEVEL" val="1_1_1"/>
  <p:tag name="KSO_WM_UNIT_PRESET_TEXT_INDEX" val="4"/>
  <p:tag name="KSO_WM_UNIT_PRESET_TEXT_LEN" val="26"/>
  <p:tag name="KSO_WM_UNIT_TEXT_FILL_FORE_SCHEMECOLOR_INDEX" val="7"/>
  <p:tag name="KSO_WM_UNIT_TEXT_FILL_TYPE" val="1"/>
  <p:tag name="KSO_WM_UNIT_TYPE" val="m_h_f"/>
  <p:tag name="KSO_WM_UNIT_USESOURCEFORMAT_APPLY" val="0"/>
  <p:tag name="KSO_WM_UNIT_VALUE" val="35"/>
</p:tagLst>
</file>

<file path=ppt/tags/tag3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7"/>
  <p:tag name="KSO_WM_UNIT_FILL_TYPE" val="1"/>
  <p:tag name="KSO_WM_UNIT_ID" val="diagram433_3*m_i*1_8"/>
  <p:tag name="KSO_WM_UNIT_INDEX" val="1_8"/>
  <p:tag name="KSO_WM_UNIT_LAYERLEVEL" val="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m_i"/>
  <p:tag name="KSO_WM_UNIT_USESOURCEFORMAT_APPLY" val="0"/>
</p:tagLst>
</file>

<file path=ppt/tags/tag3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14"/>
  <p:tag name="KSO_WM_UNIT_FILL_TYPE" val="1"/>
  <p:tag name="KSO_WM_UNIT_ID" val="diagram433_3*m_i*1_9"/>
  <p:tag name="KSO_WM_UNIT_INDEX" val="1_9"/>
  <p:tag name="KSO_WM_UNIT_LAYERLEVEL" val="1_1"/>
  <p:tag name="KSO_WM_UNIT_TEXT_FILL_FORE_SCHEMECOLOR_INDEX" val="2"/>
  <p:tag name="KSO_WM_UNIT_TEXT_FILL_TYPE" val="1"/>
  <p:tag name="KSO_WM_UNIT_TYPE" val="m_i"/>
  <p:tag name="KSO_WM_UNIT_USESOURCEFORMAT_APPLY" val="0"/>
</p:tagLst>
</file>

<file path=ppt/tags/tag3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14"/>
  <p:tag name="KSO_WM_UNIT_FILL_TYPE" val="1"/>
  <p:tag name="KSO_WM_UNIT_ID" val="diagram433_3*m_i*1_10"/>
  <p:tag name="KSO_WM_UNIT_INDEX" val="1_10"/>
  <p:tag name="KSO_WM_UNIT_LAYERLEVEL" val="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m_i"/>
  <p:tag name="KSO_WM_UNIT_USESOURCEFORMAT_APPLY" val="0"/>
</p:tagLst>
</file>

<file path=ppt/tags/tag3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COMPATIBLE" val="0"/>
  <p:tag name="KSO_WM_UNIT_FILL_FORE_SCHEMECOLOR_INDEX" val="6"/>
  <p:tag name="KSO_WM_UNIT_FILL_TYPE" val="1"/>
  <p:tag name="KSO_WM_UNIT_HIGHLIGHT" val="0"/>
  <p:tag name="KSO_WM_UNIT_ID" val="diagram433_3*m_h_f*1_2_1"/>
  <p:tag name="KSO_WM_UNIT_INDEX" val="1_2_1"/>
  <p:tag name="KSO_WM_UNIT_LAYERLEVEL" val="1_1_1"/>
  <p:tag name="KSO_WM_UNIT_PRESET_TEXT_INDEX" val="4"/>
  <p:tag name="KSO_WM_UNIT_PRESET_TEXT_LEN" val="26"/>
  <p:tag name="KSO_WM_UNIT_TEXT_FILL_FORE_SCHEMECOLOR_INDEX" val="6"/>
  <p:tag name="KSO_WM_UNIT_TEXT_FILL_TYPE" val="1"/>
  <p:tag name="KSO_WM_UNIT_TYPE" val="m_h_f"/>
  <p:tag name="KSO_WM_UNIT_USESOURCEFORMAT_APPLY" val="0"/>
  <p:tag name="KSO_WM_UNIT_VALUE" val="35"/>
</p:tagLst>
</file>

<file path=ppt/tags/tag3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6"/>
  <p:tag name="KSO_WM_UNIT_FILL_TYPE" val="1"/>
  <p:tag name="KSO_WM_UNIT_ID" val="diagram433_3*m_i*1_11"/>
  <p:tag name="KSO_WM_UNIT_INDEX" val="1_11"/>
  <p:tag name="KSO_WM_UNIT_LAYERLEVEL" val="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m_i"/>
  <p:tag name="KSO_WM_UNIT_USESOURCEFORMAT_APPLY" val="0"/>
</p:tagLst>
</file>

<file path=ppt/tags/tag3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14"/>
  <p:tag name="KSO_WM_UNIT_FILL_TYPE" val="1"/>
  <p:tag name="KSO_WM_UNIT_ID" val="diagram433_3*m_i*1_12"/>
  <p:tag name="KSO_WM_UNIT_INDEX" val="1_12"/>
  <p:tag name="KSO_WM_UNIT_LAYERLEVEL" val="1_1"/>
  <p:tag name="KSO_WM_UNIT_TEXT_FILL_FORE_SCHEMECOLOR_INDEX" val="2"/>
  <p:tag name="KSO_WM_UNIT_TEXT_FILL_TYPE" val="1"/>
  <p:tag name="KSO_WM_UNIT_TYPE" val="m_i"/>
  <p:tag name="KSO_WM_UNIT_USESOURCEFORMAT_APPLY" val="0"/>
</p:tagLst>
</file>

<file path=ppt/tags/tag4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FILL_FORE_SCHEMECOLOR_INDEX" val="14"/>
  <p:tag name="KSO_WM_UNIT_FILL_TYPE" val="1"/>
  <p:tag name="KSO_WM_UNIT_ID" val="diagram433_3*m_i*1_13"/>
  <p:tag name="KSO_WM_UNIT_INDEX" val="1_13"/>
  <p:tag name="KSO_WM_UNIT_LAYERLEVEL" val="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m_i"/>
  <p:tag name="KSO_WM_UNIT_USESOURCEFORMAT_APPLY" val="0"/>
</p:tagLst>
</file>

<file path=ppt/tags/tag4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COMPATIBLE" val="0"/>
  <p:tag name="KSO_WM_UNIT_HIGHLIGHT" val="0"/>
  <p:tag name="KSO_WM_UNIT_ID" val="diagram433_3*m_h_a*1_1_1"/>
  <p:tag name="KSO_WM_UNIT_INDEX" val="1_1_1"/>
  <p:tag name="KSO_WM_UNIT_LAYERLEVEL" val="1_1_1"/>
  <p:tag name="KSO_WM_UNIT_PRESET_TEXT_INDEX" val="4"/>
  <p:tag name="KSO_WM_UNIT_PRESET_TEXT_LEN" val="12"/>
  <p:tag name="KSO_WM_UNIT_TEXT_FILL_FORE_SCHEMECOLOR_INDEX" val="13"/>
  <p:tag name="KSO_WM_UNIT_TEXT_FILL_TYPE" val="1"/>
  <p:tag name="KSO_WM_UNIT_TYPE" val="m_h_a"/>
  <p:tag name="KSO_WM_UNIT_USESOURCEFORMAT_APPLY" val="0"/>
  <p:tag name="KSO_WM_UNIT_VALUE" val="7"/>
</p:tagLst>
</file>

<file path=ppt/tags/tag4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COMPATIBLE" val="0"/>
  <p:tag name="KSO_WM_UNIT_HIGHLIGHT" val="0"/>
  <p:tag name="KSO_WM_UNIT_ID" val="diagram433_3*m_h_a*1_2_1"/>
  <p:tag name="KSO_WM_UNIT_INDEX" val="1_2_1"/>
  <p:tag name="KSO_WM_UNIT_LAYERLEVEL" val="1_1_1"/>
  <p:tag name="KSO_WM_UNIT_PRESET_TEXT_INDEX" val="4"/>
  <p:tag name="KSO_WM_UNIT_PRESET_TEXT_LEN" val="12"/>
  <p:tag name="KSO_WM_UNIT_TEXT_FILL_FORE_SCHEMECOLOR_INDEX" val="13"/>
  <p:tag name="KSO_WM_UNIT_TEXT_FILL_TYPE" val="1"/>
  <p:tag name="KSO_WM_UNIT_TYPE" val="m_h_a"/>
  <p:tag name="KSO_WM_UNIT_USESOURCEFORMAT_APPLY" val="0"/>
  <p:tag name="KSO_WM_UNIT_VALUE" val="7"/>
</p:tagLst>
</file>

<file path=ppt/tags/tag4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COMPATIBLE" val="0"/>
  <p:tag name="KSO_WM_UNIT_HIGHLIGHT" val="0"/>
  <p:tag name="KSO_WM_UNIT_ID" val="diagram433_3*m_h_a*1_3_1"/>
  <p:tag name="KSO_WM_UNIT_INDEX" val="1_3_1"/>
  <p:tag name="KSO_WM_UNIT_LAYERLEVEL" val="1_1_1"/>
  <p:tag name="KSO_WM_UNIT_PRESET_TEXT_INDEX" val="4"/>
  <p:tag name="KSO_WM_UNIT_PRESET_TEXT_LEN" val="12"/>
  <p:tag name="KSO_WM_UNIT_TEXT_FILL_FORE_SCHEMECOLOR_INDEX" val="13"/>
  <p:tag name="KSO_WM_UNIT_TEXT_FILL_TYPE" val="1"/>
  <p:tag name="KSO_WM_UNIT_TYPE" val="m_h_a"/>
  <p:tag name="KSO_WM_UNIT_USESOURCEFORMAT_APPLY" val="0"/>
  <p:tag name="KSO_WM_UNIT_VALUE" val="7"/>
</p:tagLst>
</file>

<file path=ppt/tags/tag4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433"/>
  <p:tag name="KSO_WM_UNIT_CLEAR" val="1"/>
  <p:tag name="KSO_WM_UNIT_COMPATIBLE" val="0"/>
  <p:tag name="KSO_WM_UNIT_HIGHLIGHT" val="0"/>
  <p:tag name="KSO_WM_UNIT_ID" val="diagram433_3*m_h_a*1_4_1"/>
  <p:tag name="KSO_WM_UNIT_INDEX" val="1_4_1"/>
  <p:tag name="KSO_WM_UNIT_LAYERLEVEL" val="1_1_1"/>
  <p:tag name="KSO_WM_UNIT_PRESET_TEXT_INDEX" val="4"/>
  <p:tag name="KSO_WM_UNIT_PRESET_TEXT_LEN" val="12"/>
  <p:tag name="KSO_WM_UNIT_TEXT_FILL_FORE_SCHEMECOLOR_INDEX" val="13"/>
  <p:tag name="KSO_WM_UNIT_TEXT_FILL_TYPE" val="1"/>
  <p:tag name="KSO_WM_UNIT_TYPE" val="m_h_a"/>
  <p:tag name="KSO_WM_UNIT_USESOURCEFORMAT_APPLY" val="0"/>
  <p:tag name="KSO_WM_UNIT_VALUE" val="7"/>
</p:tagLst>
</file>

<file path=ppt/tags/tag45.xml><?xml version="1.0" encoding="utf-8"?>
<p:tagLst xmlns:p="http://schemas.openxmlformats.org/presentationml/2006/main">
  <p:tag name="KSO_WM_SLIDE_ITEM_CNT" val="4"/>
</p:tagLst>
</file>

<file path=ppt/tags/tag46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103</Paragraphs>
  <Slides>22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baseType="lpstr" size="28">
      <vt:lpstr>Arial</vt:lpstr>
      <vt:lpstr>宋体</vt:lpstr>
      <vt:lpstr>Calibri Light</vt:lpstr>
      <vt:lpstr>Calibri</vt:lpstr>
      <vt:lpstr>微软雅黑</vt:lpstr>
      <vt:lpstr>默认设计模板</vt:lpstr>
      <vt:lpstr>PowerPoint Presentation</vt:lpstr>
      <vt:lpstr>第14课 古代疫病与医学成就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中医药的成就</vt:lpstr>
      <vt:lpstr>二、西方医学的进步与传播</vt:lpstr>
      <vt:lpstr>PowerPoint Presentation</vt:lpstr>
      <vt:lpstr>PowerPoint Presentation</vt:lpstr>
      <vt:lpstr>PowerPoint Presentation</vt:lpstr>
      <vt:lpstr>三、西方医学在中国的传播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2018-12-18T06:53:00Z</dcterms:created>
  <dcterms:modified xsi:type="dcterms:W3CDTF">2020-07-05T03:05:39Z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