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53" r:id="rId3"/>
    <p:sldId id="256" r:id="rId4"/>
    <p:sldId id="259" r:id="rId5"/>
    <p:sldId id="261" r:id="rId6"/>
    <p:sldId id="262" r:id="rId7"/>
    <p:sldId id="264" r:id="rId8"/>
    <p:sldId id="288" r:id="rId9"/>
    <p:sldId id="266" r:id="rId10"/>
    <p:sldId id="268" r:id="rId11"/>
    <p:sldId id="269" r:id="rId12"/>
    <p:sldId id="332" r:id="rId13"/>
    <p:sldId id="308" r:id="rId14"/>
    <p:sldId id="309" r:id="rId15"/>
    <p:sldId id="310" r:id="rId16"/>
    <p:sldId id="333" r:id="rId17"/>
    <p:sldId id="311" r:id="rId18"/>
    <p:sldId id="331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271" r:id="rId30"/>
    <p:sldId id="306" r:id="rId31"/>
    <p:sldId id="273" r:id="rId32"/>
    <p:sldId id="354" r:id="rId33"/>
    <p:sldId id="335" r:id="rId34"/>
  </p:sldIdLst>
  <p:sldSz cx="9144000" cy="6858000" type="screen4x3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116" y="-126"/>
      </p:cViewPr>
      <p:guideLst>
        <p:guide orient="horz" pos="215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tags" Target="tags/tag1.xml" /><Relationship Id="rId36" Type="http://schemas.openxmlformats.org/officeDocument/2006/relationships/presProps" Target="presProps.xml" /><Relationship Id="rId37" Type="http://schemas.openxmlformats.org/officeDocument/2006/relationships/viewProps" Target="viewProps.xml" /><Relationship Id="rId38" Type="http://schemas.openxmlformats.org/officeDocument/2006/relationships/theme" Target="theme/theme1.xml" /><Relationship Id="rId39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6B313756-87E7-4F83-A8CD-ABE365421596}" type="doc">
      <dgm:prSet loTypeId="urn:microsoft.com/office/officeart/2008/layout/HorizontalMultiLevelHierarchy#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8AE13599-76D4-448A-932A-F0CE49B5322A}" type="parTrans" cxnId="{9A5CB031-CBD4-499A-83B5-2E4089F83D8E}">
      <dgm:prSet/>
      <dgm:spPr/>
      <dgm:t>
        <a:bodyPr/>
        <a:lstStyle/>
        <a:p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297B217-FE97-4380-9836-DC8F73313856}">
      <dgm:prSet phldrT="[文本]" custT="1"/>
      <dgm:spPr>
        <a:solidFill>
          <a:schemeClr val="bg1"/>
        </a:solidFill>
      </dgm:spPr>
      <dgm:t>
        <a:bodyPr vert="vert"/>
        <a:lstStyle/>
        <a:p>
          <a:pPr algn="ctr"/>
          <a:r>
            <a:rPr lang="zh-CN" altLang="en-US" sz="4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魏晋南北朝时期</a:t>
          </a:r>
        </a:p>
      </dgm:t>
    </dgm:pt>
    <dgm:pt modelId="{300132C3-069B-43C0-AE9B-7B877F5F75EB}" type="parTrans" cxnId="{97084518-EC8D-4701-A0C6-D01BD7EB06BA}">
      <dgm:prSet/>
      <dgm:spPr/>
      <dgm:t>
        <a:bodyPr/>
        <a:lstStyle/>
        <a:p>
          <a:pPr algn="l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A3B0890-5D33-4121-B4D1-3694AA113913}">
      <dgm:prSet phldrT="[文本]" custT="0"/>
      <dgm:spPr>
        <a:noFill/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曹操父子为代表的建安文学</a:t>
          </a:r>
          <a:r>
            <a:rPr lang="en-US" altLang="zh-CN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yi</a:t>
          </a:r>
          <a:endParaRPr lang="en-US" altLang="zh-CN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78ECBAA-4B22-477F-9C0F-210A310709DB}" type="sibTrans" cxnId="{97084518-EC8D-4701-A0C6-D01BD7EB06BA}">
      <dgm:prSet/>
      <dgm:spPr/>
      <dgm:t>
        <a:bodyPr/>
        <a:lstStyle/>
        <a:p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E789BEE-CF15-4140-8EBC-30DD6DEB4BC6}" type="parTrans" cxnId="{B6826079-829B-4C75-9775-6AC4E9025810}">
      <dgm:prSet/>
      <dgm:spPr/>
      <dgm:t>
        <a:bodyPr/>
        <a:lstStyle/>
        <a:p>
          <a:pPr algn="l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B214AF0-9F84-46DE-A4A4-E4B6CE74079C}">
      <dgm:prSet phldrT="[文本]"/>
      <dgm:spPr>
        <a:solidFill>
          <a:schemeClr val="bg1"/>
        </a:solidFill>
      </dgm:spPr>
      <dgm:t>
        <a:bodyPr/>
        <a:lstStyle/>
        <a:p>
          <a:pPr algn="l"/>
          <a:r>
            <a:rPr lang="zh-CN" alt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东晋陶渊明的田园诗</a:t>
          </a:r>
        </a:p>
      </dgm:t>
    </dgm:pt>
    <dgm:pt modelId="{D5542440-EABB-47F2-81D7-667702D685C9}" type="sibTrans" cxnId="{B6826079-829B-4C75-9775-6AC4E9025810}">
      <dgm:prSet/>
      <dgm:spPr/>
      <dgm:t>
        <a:bodyPr/>
        <a:lstStyle/>
        <a:p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36D1E174-7D5E-4CB7-82E8-870DAD2C7DBB}" type="parTrans" cxnId="{E45E3615-7554-4EDD-956D-3D4237CB38D4}">
      <dgm:prSet/>
      <dgm:spPr/>
      <dgm:t>
        <a:bodyPr/>
        <a:lstStyle/>
        <a:p>
          <a:pPr algn="l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C293392-E610-4315-BE52-548F52D5C8A5}">
      <dgm:prSet/>
      <dgm:spPr>
        <a:solidFill>
          <a:schemeClr val="bg1"/>
        </a:solidFill>
      </dgm:spPr>
      <dgm:t>
        <a:bodyPr/>
        <a:lstStyle/>
        <a:p>
          <a:pPr algn="l"/>
          <a:r>
            <a:rPr lang="zh-CN" alt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南朝骈文</a:t>
          </a:r>
          <a:endParaRPr lang="en-US" altLang="zh-CN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CFE3BED-6109-480E-BEB6-2AED67288BF2}" type="sibTrans" cxnId="{E45E3615-7554-4EDD-956D-3D4237CB38D4}">
      <dgm:prSet/>
      <dgm:spPr/>
      <dgm:t>
        <a:bodyPr/>
        <a:lstStyle/>
        <a:p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BE267BC-6042-4F1F-9102-1390D57C65E4}" type="parTrans" cxnId="{EDD86169-7F24-4435-8DD9-8FCCA92E6DE9}">
      <dgm:prSet/>
      <dgm:spPr/>
      <dgm:t>
        <a:bodyPr/>
        <a:lstStyle/>
        <a:p>
          <a:pPr algn="l"/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E51643A-239E-4E94-A3BB-7563D747D465}">
      <dgm:prSet/>
      <dgm:spPr>
        <a:solidFill>
          <a:schemeClr val="bg1"/>
        </a:solidFill>
      </dgm:spPr>
      <dgm:t>
        <a:bodyPr/>
        <a:lstStyle/>
        <a:p>
          <a:pPr algn="l"/>
          <a:r>
            <a:rPr lang="zh-CN" alt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南北朝民歌</a:t>
          </a:r>
        </a:p>
      </dgm:t>
    </dgm:pt>
    <dgm:pt modelId="{ADC61834-9D0C-42AD-B8A9-79D9F10C9ACB}" type="sibTrans" cxnId="{EDD86169-7F24-4435-8DD9-8FCCA92E6DE9}">
      <dgm:prSet/>
      <dgm:spPr/>
      <dgm:t>
        <a:bodyPr/>
        <a:lstStyle/>
        <a:p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FE82AE8-A860-4538-A0EE-CE401C4861DD}" type="sibTrans" cxnId="{9A5CB031-CBD4-499A-83B5-2E4089F83D8E}">
      <dgm:prSet/>
      <dgm:spPr/>
      <dgm:t>
        <a:bodyPr/>
        <a:lstStyle/>
        <a:p>
          <a:endParaRPr lang="zh-CN" altLang="en-US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8263CA97-2FAF-4CEA-AD5A-ABE854011CE4}" type="pres">
      <dgm:prSet presAssocID="{6B313756-87E7-4F83-A8CD-ABE365421596}" presName="Name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/>
      </dgm:t>
    </dgm:pt>
    <dgm:pt modelId="{1CB5D866-130A-47FD-8E96-218042C991FE}" type="pres">
      <dgm:prSet presAssocID="{2297B217-FE97-4380-9836-DC8F73313856}" presName="root1"/>
      <dgm:spPr/>
      <dgm:t>
        <a:bodyPr/>
        <a:lstStyle/>
        <a:p/>
      </dgm:t>
    </dgm:pt>
    <dgm:pt modelId="{60520E36-E4BB-48D3-A5C4-FB4DABB8EE1B}" type="pres">
      <dgm:prSet presAssocID="{2297B217-FE97-4380-9836-DC8F73313856}" presName="LevelOneTextNode" presStyleLbl="node0" presStyleCnt="1">
        <dgm:presLayoutVars>
          <dgm:chPref val="3"/>
        </dgm:presLayoutVars>
      </dgm:prSet>
      <dgm:spPr/>
      <dgm:t>
        <a:bodyPr/>
        <a:lstStyle/>
        <a:p/>
      </dgm:t>
    </dgm:pt>
    <dgm:pt modelId="{77D2206C-36F2-4613-840D-B83F6A8E0F4E}" type="pres">
      <dgm:prSet presAssocID="{2297B217-FE97-4380-9836-DC8F73313856}" presName="level2hierChild"/>
      <dgm:spPr/>
      <dgm:t>
        <a:bodyPr/>
        <a:lstStyle/>
        <a:p/>
      </dgm:t>
    </dgm:pt>
    <dgm:pt modelId="{36C8B375-CDFC-44EF-A8B1-4BB867633093}" type="pres">
      <dgm:prSet presAssocID="{300132C3-069B-43C0-AE9B-7B877F5F75EB}" presName="conn2-1" presStyleLbl="parChTrans1D2" presStyleIdx="3" presStyleCnt="4"/>
      <dgm:spPr/>
      <dgm:t>
        <a:bodyPr/>
        <a:lstStyle/>
        <a:p/>
      </dgm:t>
    </dgm:pt>
    <dgm:pt modelId="{4A3D6986-87FE-419B-AB41-519DB498F268}" type="pres">
      <dgm:prSet presAssocID="{300132C3-069B-43C0-AE9B-7B877F5F75EB}" presName="connTx" presStyleLbl="parChTrans2D2" presStyleCnt="4"/>
      <dgm:spPr/>
      <dgm:t>
        <a:bodyPr/>
        <a:lstStyle/>
        <a:p/>
      </dgm:t>
    </dgm:pt>
    <dgm:pt modelId="{605D8177-5AFA-49BD-9528-46231EABC5D0}" type="pres">
      <dgm:prSet presAssocID="{AA3B0890-5D33-4121-B4D1-3694AA113913}" presName="root2"/>
      <dgm:spPr/>
      <dgm:t>
        <a:bodyPr/>
        <a:lstStyle/>
        <a:p/>
      </dgm:t>
    </dgm:pt>
    <dgm:pt modelId="{6A799F07-7F53-49B3-9B14-42CF551E9863}" type="pres">
      <dgm:prSet presAssocID="{AA3B0890-5D33-4121-B4D1-3694AA113913}" presName="LevelTwoTextNode" presStyleLbl="node2" presStyleCnt="4" custScaleX="164659">
        <dgm:presLayoutVars>
          <dgm:chPref val="3"/>
        </dgm:presLayoutVars>
      </dgm:prSet>
      <dgm:spPr/>
      <dgm:t>
        <a:bodyPr/>
        <a:lstStyle/>
        <a:p/>
      </dgm:t>
    </dgm:pt>
    <dgm:pt modelId="{6BE28A78-A922-44CF-88BD-7CA88E983537}" type="pres">
      <dgm:prSet presAssocID="{AA3B0890-5D33-4121-B4D1-3694AA113913}" presName="level3hierChild"/>
      <dgm:spPr/>
      <dgm:t>
        <a:bodyPr/>
        <a:lstStyle/>
        <a:p/>
      </dgm:t>
    </dgm:pt>
    <dgm:pt modelId="{18763CC9-ED7C-498B-AA7E-2C0BCAFA169D}" type="pres">
      <dgm:prSet presAssocID="{BE789BEE-CF15-4140-8EBC-30DD6DEB4BC6}" presName="conn2-1" presStyleLbl="parChTrans1D2" presStyleIdx="2" presStyleCnt="4"/>
      <dgm:spPr/>
      <dgm:t>
        <a:bodyPr/>
        <a:lstStyle/>
        <a:p/>
      </dgm:t>
    </dgm:pt>
    <dgm:pt modelId="{245475A2-5152-47D1-AA2B-129831434AF6}" type="pres">
      <dgm:prSet presAssocID="{BE789BEE-CF15-4140-8EBC-30DD6DEB4BC6}" presName="connTx" presStyleLbl="parChTrans2D2" presStyleIdx="1" presStyleCnt="4"/>
      <dgm:spPr/>
      <dgm:t>
        <a:bodyPr/>
        <a:lstStyle/>
        <a:p/>
      </dgm:t>
    </dgm:pt>
    <dgm:pt modelId="{C3F08C31-1831-489D-B166-F2F7D24B3177}" type="pres">
      <dgm:prSet presAssocID="{EB214AF0-9F84-46DE-A4A4-E4B6CE74079C}" presName="root2"/>
      <dgm:spPr/>
      <dgm:t>
        <a:bodyPr/>
        <a:lstStyle/>
        <a:p/>
      </dgm:t>
    </dgm:pt>
    <dgm:pt modelId="{86A234D4-C37A-4EED-AF61-EC6E443FB436}" type="pres">
      <dgm:prSet presAssocID="{EB214AF0-9F84-46DE-A4A4-E4B6CE74079C}" presName="LevelTwoTextNode" presStyleLbl="node2" presStyleIdx="1" presStyleCnt="4" custScaleX="180488">
        <dgm:presLayoutVars>
          <dgm:chPref val="3"/>
        </dgm:presLayoutVars>
      </dgm:prSet>
      <dgm:spPr/>
      <dgm:t>
        <a:bodyPr/>
        <a:lstStyle/>
        <a:p/>
      </dgm:t>
    </dgm:pt>
    <dgm:pt modelId="{24F9AD37-6613-4FDA-95CE-3F4E9B39297B}" type="pres">
      <dgm:prSet presAssocID="{EB214AF0-9F84-46DE-A4A4-E4B6CE74079C}" presName="level3hierChild"/>
      <dgm:spPr/>
      <dgm:t>
        <a:bodyPr/>
        <a:lstStyle/>
        <a:p/>
      </dgm:t>
    </dgm:pt>
    <dgm:pt modelId="{97245ACC-6543-4718-9B26-C53EAD8E3DBB}" type="pres">
      <dgm:prSet presAssocID="{36D1E174-7D5E-4CB7-82E8-870DAD2C7DBB}" presName="conn2-1" presStyleLbl="parChTrans1D2" presStyleIdx="1" presStyleCnt="4"/>
      <dgm:spPr/>
      <dgm:t>
        <a:bodyPr/>
        <a:lstStyle/>
        <a:p/>
      </dgm:t>
    </dgm:pt>
    <dgm:pt modelId="{82AA7971-BD1B-4A0B-9E55-D3ECC6707DE2}" type="pres">
      <dgm:prSet presAssocID="{36D1E174-7D5E-4CB7-82E8-870DAD2C7DBB}" presName="connTx" presStyleLbl="parChTrans2D2" presStyleIdx="2" presStyleCnt="4"/>
      <dgm:spPr/>
      <dgm:t>
        <a:bodyPr/>
        <a:lstStyle/>
        <a:p/>
      </dgm:t>
    </dgm:pt>
    <dgm:pt modelId="{C856B4ED-9C4C-4A57-880B-C51D45F25452}" type="pres">
      <dgm:prSet presAssocID="{2C293392-E610-4315-BE52-548F52D5C8A5}" presName="root2"/>
      <dgm:spPr/>
      <dgm:t>
        <a:bodyPr/>
        <a:lstStyle/>
        <a:p/>
      </dgm:t>
    </dgm:pt>
    <dgm:pt modelId="{FC0AD63B-BFE4-48AE-AAB5-52E393FCDB20}" type="pres">
      <dgm:prSet presAssocID="{2C293392-E610-4315-BE52-548F52D5C8A5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/>
      </dgm:t>
    </dgm:pt>
    <dgm:pt modelId="{B79D9EE2-8126-4907-A3A1-251B315FA42E}" type="pres">
      <dgm:prSet presAssocID="{2C293392-E610-4315-BE52-548F52D5C8A5}" presName="level3hierChild"/>
      <dgm:spPr/>
      <dgm:t>
        <a:bodyPr/>
        <a:lstStyle/>
        <a:p/>
      </dgm:t>
    </dgm:pt>
    <dgm:pt modelId="{4BBD9ABA-BC82-4F18-AC05-5054C3109502}" type="pres">
      <dgm:prSet presAssocID="{DBE267BC-6042-4F1F-9102-1390D57C65E4}" presName="conn2-1" presStyleLbl="parChTrans1D2" presStyleCnt="4"/>
      <dgm:spPr/>
      <dgm:t>
        <a:bodyPr/>
        <a:lstStyle/>
        <a:p/>
      </dgm:t>
    </dgm:pt>
    <dgm:pt modelId="{DA2F29B6-6D4D-4AE5-9C4B-0D45CD0CC9BB}" type="pres">
      <dgm:prSet presAssocID="{DBE267BC-6042-4F1F-9102-1390D57C65E4}" presName="connTx" presStyleLbl="parChTrans2D2" presStyleIdx="3" presStyleCnt="4"/>
      <dgm:spPr/>
      <dgm:t>
        <a:bodyPr/>
        <a:lstStyle/>
        <a:p/>
      </dgm:t>
    </dgm:pt>
    <dgm:pt modelId="{C0FF258A-2E0C-44F2-824F-F48A90481BB3}" type="pres">
      <dgm:prSet presAssocID="{EE51643A-239E-4E94-A3BB-7563D747D465}" presName="root2"/>
      <dgm:spPr/>
      <dgm:t>
        <a:bodyPr/>
        <a:lstStyle/>
        <a:p/>
      </dgm:t>
    </dgm:pt>
    <dgm:pt modelId="{1971F3BC-05C3-4FD4-BC24-1BAF474318C4}" type="pres">
      <dgm:prSet presAssocID="{EE51643A-239E-4E94-A3BB-7563D747D465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/>
      </dgm:t>
    </dgm:pt>
    <dgm:pt modelId="{CFFC6061-28B4-4F5B-8647-9BA922847B0C}" type="pres">
      <dgm:prSet presAssocID="{EE51643A-239E-4E94-A3BB-7563D747D465}" presName="level3hierChild"/>
      <dgm:spPr/>
      <dgm:t>
        <a:bodyPr/>
        <a:lstStyle/>
        <a:p/>
      </dgm:t>
    </dgm:pt>
  </dgm:ptLst>
  <dgm:cxnLst>
    <dgm:cxn modelId="{9A5CB031-CBD4-499A-83B5-2E4089F83D8E}" srcId="{6B313756-87E7-4F83-A8CD-ABE365421596}" destId="{2297B217-FE97-4380-9836-DC8F73313856}" srcOrd="0" destOrd="0" parTransId="{8AE13599-76D4-448A-932A-F0CE49B5322A}" sibTransId="{0FE82AE8-A860-4538-A0EE-CE401C4861DD}"/>
    <dgm:cxn modelId="{97084518-EC8D-4701-A0C6-D01BD7EB06BA}" srcId="{2297B217-FE97-4380-9836-DC8F73313856}" destId="{AA3B0890-5D33-4121-B4D1-3694AA113913}" srcOrd="0" destOrd="0" parTransId="{300132C3-069B-43C0-AE9B-7B877F5F75EB}" sibTransId="{878ECBAA-4B22-477F-9C0F-210A310709DB}"/>
    <dgm:cxn modelId="{B6826079-829B-4C75-9775-6AC4E9025810}" srcId="{2297B217-FE97-4380-9836-DC8F73313856}" destId="{EB214AF0-9F84-46DE-A4A4-E4B6CE74079C}" srcOrd="1" destOrd="0" parTransId="{BE789BEE-CF15-4140-8EBC-30DD6DEB4BC6}" sibTransId="{D5542440-EABB-47F2-81D7-667702D685C9}"/>
    <dgm:cxn modelId="{E45E3615-7554-4EDD-956D-3D4237CB38D4}" srcId="{2297B217-FE97-4380-9836-DC8F73313856}" destId="{2C293392-E610-4315-BE52-548F52D5C8A5}" srcOrd="2" destOrd="0" parTransId="{36D1E174-7D5E-4CB7-82E8-870DAD2C7DBB}" sibTransId="{BCFE3BED-6109-480E-BEB6-2AED67288BF2}"/>
    <dgm:cxn modelId="{EDD86169-7F24-4435-8DD9-8FCCA92E6DE9}" srcId="{2297B217-FE97-4380-9836-DC8F73313856}" destId="{EE51643A-239E-4E94-A3BB-7563D747D465}" srcOrd="3" destOrd="0" parTransId="{DBE267BC-6042-4F1F-9102-1390D57C65E4}" sibTransId="{ADC61834-9D0C-42AD-B8A9-79D9F10C9ACB}"/>
    <dgm:cxn modelId="{59FCCF17-CD9E-4E01-8507-3EF9A7B95852}" type="presOf" srcId="{6B313756-87E7-4F83-A8CD-ABE365421596}" destId="{8263CA97-2FAF-4CEA-AD5A-ABE854011CE4}" srcOrd="0" destOrd="0" presId="urn:microsoft.com/office/officeart/2008/layout/HorizontalMultiLevelHierarchy#1"/>
    <dgm:cxn modelId="{B2026D88-6B64-45FB-9653-D37496A5DC63}" type="presParOf" srcId="{8263CA97-2FAF-4CEA-AD5A-ABE854011CE4}" destId="{1CB5D866-130A-47FD-8E96-218042C991FE}" srcOrd="0" destOrd="0" presId="urn:microsoft.com/office/officeart/2008/layout/HorizontalMultiLevelHierarchy#1"/>
    <dgm:cxn modelId="{A9181B69-E38B-4523-A501-776FF82AA7C4}" type="presParOf" srcId="{1CB5D866-130A-47FD-8E96-218042C991FE}" destId="{60520E36-E4BB-48D3-A5C4-FB4DABB8EE1B}" srcOrd="0" destOrd="0" presId="urn:microsoft.com/office/officeart/2008/layout/HorizontalMultiLevelHierarchy#1"/>
    <dgm:cxn modelId="{6B32AFE0-BB7D-478A-8DAA-2C16EA342B84}" type="presOf" srcId="{2297B217-FE97-4380-9836-DC8F73313856}" destId="{60520E36-E4BB-48D3-A5C4-FB4DABB8EE1B}" srcOrd="0" destOrd="0" presId="urn:microsoft.com/office/officeart/2008/layout/HorizontalMultiLevelHierarchy#1"/>
    <dgm:cxn modelId="{90A99158-C643-4ACD-8A2C-C808C2F7DDEC}" type="presParOf" srcId="{1CB5D866-130A-47FD-8E96-218042C991FE}" destId="{77D2206C-36F2-4613-840D-B83F6A8E0F4E}" srcOrd="1" destOrd="0" presId="urn:microsoft.com/office/officeart/2008/layout/HorizontalMultiLevelHierarchy#1"/>
    <dgm:cxn modelId="{744A5544-BB22-4E78-B1AD-9C1E359E15E8}" type="presParOf" srcId="{77D2206C-36F2-4613-840D-B83F6A8E0F4E}" destId="{36C8B375-CDFC-44EF-A8B1-4BB867633093}" srcOrd="0" destOrd="0" presId="urn:microsoft.com/office/officeart/2008/layout/HorizontalMultiLevelHierarchy#1"/>
    <dgm:cxn modelId="{79FEA5BB-7A75-49E9-BE50-8CA112A8713E}" type="presOf" srcId="{300132C3-069B-43C0-AE9B-7B877F5F75EB}" destId="{36C8B375-CDFC-44EF-A8B1-4BB867633093}" srcOrd="0" destOrd="0" presId="urn:microsoft.com/office/officeart/2008/layout/HorizontalMultiLevelHierarchy#1"/>
    <dgm:cxn modelId="{6EA9A4F2-D1CE-4278-8411-AECA5FFE191E}" type="presParOf" srcId="{36C8B375-CDFC-44EF-A8B1-4BB867633093}" destId="{4A3D6986-87FE-419B-AB41-519DB498F268}" srcOrd="0" destOrd="0" presId="urn:microsoft.com/office/officeart/2008/layout/HorizontalMultiLevelHierarchy#1"/>
    <dgm:cxn modelId="{8F22379F-23B6-48FD-872F-B4B1D1B22E59}" type="presOf" srcId="{300132C3-069B-43C0-AE9B-7B877F5F75EB}" destId="{4A3D6986-87FE-419B-AB41-519DB498F268}" srcOrd="1" destOrd="0" presId="urn:microsoft.com/office/officeart/2008/layout/HorizontalMultiLevelHierarchy#1"/>
    <dgm:cxn modelId="{B933CC28-7EAE-4861-9A7B-07FA3F95968B}" type="presParOf" srcId="{77D2206C-36F2-4613-840D-B83F6A8E0F4E}" destId="{605D8177-5AFA-49BD-9528-46231EABC5D0}" srcOrd="1" destOrd="0" presId="urn:microsoft.com/office/officeart/2008/layout/HorizontalMultiLevelHierarchy#1"/>
    <dgm:cxn modelId="{93934198-D6CD-43D5-91DE-5CBB11E467D3}" type="presParOf" srcId="{605D8177-5AFA-49BD-9528-46231EABC5D0}" destId="{6A799F07-7F53-49B3-9B14-42CF551E9863}" srcOrd="0" destOrd="0" presId="urn:microsoft.com/office/officeart/2008/layout/HorizontalMultiLevelHierarchy#1"/>
    <dgm:cxn modelId="{42B78F77-F137-4F7D-9237-0B4FC9A5F20C}" type="presOf" srcId="{AA3B0890-5D33-4121-B4D1-3694AA113913}" destId="{6A799F07-7F53-49B3-9B14-42CF551E9863}" srcOrd="0" destOrd="0" presId="urn:microsoft.com/office/officeart/2008/layout/HorizontalMultiLevelHierarchy#1"/>
    <dgm:cxn modelId="{C582654B-644B-429A-BB0D-A2D07B9831E6}" type="presParOf" srcId="{605D8177-5AFA-49BD-9528-46231EABC5D0}" destId="{6BE28A78-A922-44CF-88BD-7CA88E983537}" srcOrd="1" destOrd="0" presId="urn:microsoft.com/office/officeart/2008/layout/HorizontalMultiLevelHierarchy#1"/>
    <dgm:cxn modelId="{7118EA67-DAAA-4A92-99A3-004978C05686}" type="presParOf" srcId="{77D2206C-36F2-4613-840D-B83F6A8E0F4E}" destId="{18763CC9-ED7C-498B-AA7E-2C0BCAFA169D}" srcOrd="2" destOrd="0" presId="urn:microsoft.com/office/officeart/2008/layout/HorizontalMultiLevelHierarchy#1"/>
    <dgm:cxn modelId="{8606AF84-C2D2-45ED-AE57-BECD2DD4DE77}" type="presOf" srcId="{BE789BEE-CF15-4140-8EBC-30DD6DEB4BC6}" destId="{18763CC9-ED7C-498B-AA7E-2C0BCAFA169D}" srcOrd="0" destOrd="0" presId="urn:microsoft.com/office/officeart/2008/layout/HorizontalMultiLevelHierarchy#1"/>
    <dgm:cxn modelId="{C3D66612-9A81-486C-9C7E-0CC847DAA6BD}" type="presParOf" srcId="{18763CC9-ED7C-498B-AA7E-2C0BCAFA169D}" destId="{245475A2-5152-47D1-AA2B-129831434AF6}" srcOrd="0" destOrd="0" presId="urn:microsoft.com/office/officeart/2008/layout/HorizontalMultiLevelHierarchy#1"/>
    <dgm:cxn modelId="{9C5F5D71-4AAA-4F17-985C-9265E88637FD}" type="presOf" srcId="{BE789BEE-CF15-4140-8EBC-30DD6DEB4BC6}" destId="{245475A2-5152-47D1-AA2B-129831434AF6}" srcOrd="1" destOrd="0" presId="urn:microsoft.com/office/officeart/2008/layout/HorizontalMultiLevelHierarchy#1"/>
    <dgm:cxn modelId="{52D75F4A-4D97-45E4-A588-B9FACC0BB309}" type="presParOf" srcId="{77D2206C-36F2-4613-840D-B83F6A8E0F4E}" destId="{C3F08C31-1831-489D-B166-F2F7D24B3177}" srcOrd="3" destOrd="0" presId="urn:microsoft.com/office/officeart/2008/layout/HorizontalMultiLevelHierarchy#1"/>
    <dgm:cxn modelId="{1F4FB13C-FEA0-4C86-B081-C631FB367D4F}" type="presParOf" srcId="{C3F08C31-1831-489D-B166-F2F7D24B3177}" destId="{86A234D4-C37A-4EED-AF61-EC6E443FB436}" srcOrd="0" destOrd="0" presId="urn:microsoft.com/office/officeart/2008/layout/HorizontalMultiLevelHierarchy#1"/>
    <dgm:cxn modelId="{2751ED5A-DB53-4A50-B6E2-AA70527A317F}" type="presOf" srcId="{EB214AF0-9F84-46DE-A4A4-E4B6CE74079C}" destId="{86A234D4-C37A-4EED-AF61-EC6E443FB436}" srcOrd="0" destOrd="0" presId="urn:microsoft.com/office/officeart/2008/layout/HorizontalMultiLevelHierarchy#1"/>
    <dgm:cxn modelId="{9A4D76DC-8772-444C-A751-BA356DE12300}" type="presParOf" srcId="{C3F08C31-1831-489D-B166-F2F7D24B3177}" destId="{24F9AD37-6613-4FDA-95CE-3F4E9B39297B}" srcOrd="1" destOrd="0" presId="urn:microsoft.com/office/officeart/2008/layout/HorizontalMultiLevelHierarchy#1"/>
    <dgm:cxn modelId="{9B44F891-5F84-49CF-97F9-5C7ACD1E6FC8}" type="presParOf" srcId="{77D2206C-36F2-4613-840D-B83F6A8E0F4E}" destId="{97245ACC-6543-4718-9B26-C53EAD8E3DBB}" srcOrd="4" destOrd="0" presId="urn:microsoft.com/office/officeart/2008/layout/HorizontalMultiLevelHierarchy#1"/>
    <dgm:cxn modelId="{426ABF54-3319-4AF5-99D5-0CD44D233532}" type="presOf" srcId="{36D1E174-7D5E-4CB7-82E8-870DAD2C7DBB}" destId="{97245ACC-6543-4718-9B26-C53EAD8E3DBB}" srcOrd="0" destOrd="0" presId="urn:microsoft.com/office/officeart/2008/layout/HorizontalMultiLevelHierarchy#1"/>
    <dgm:cxn modelId="{F4865162-60B9-4B58-A99B-57353B1358F7}" type="presParOf" srcId="{97245ACC-6543-4718-9B26-C53EAD8E3DBB}" destId="{82AA7971-BD1B-4A0B-9E55-D3ECC6707DE2}" srcOrd="0" destOrd="0" presId="urn:microsoft.com/office/officeart/2008/layout/HorizontalMultiLevelHierarchy#1"/>
    <dgm:cxn modelId="{EFEBC137-0BC4-487E-8D69-77528040D6CB}" type="presOf" srcId="{36D1E174-7D5E-4CB7-82E8-870DAD2C7DBB}" destId="{82AA7971-BD1B-4A0B-9E55-D3ECC6707DE2}" srcOrd="1" destOrd="0" presId="urn:microsoft.com/office/officeart/2008/layout/HorizontalMultiLevelHierarchy#1"/>
    <dgm:cxn modelId="{B1E158C9-9E32-4488-B245-4CABDEF8570E}" type="presParOf" srcId="{77D2206C-36F2-4613-840D-B83F6A8E0F4E}" destId="{C856B4ED-9C4C-4A57-880B-C51D45F25452}" srcOrd="5" destOrd="0" presId="urn:microsoft.com/office/officeart/2008/layout/HorizontalMultiLevelHierarchy#1"/>
    <dgm:cxn modelId="{BD275FCD-438B-4068-8644-5D34F12F5435}" type="presParOf" srcId="{C856B4ED-9C4C-4A57-880B-C51D45F25452}" destId="{FC0AD63B-BFE4-48AE-AAB5-52E393FCDB20}" srcOrd="0" destOrd="0" presId="urn:microsoft.com/office/officeart/2008/layout/HorizontalMultiLevelHierarchy#1"/>
    <dgm:cxn modelId="{EF5E280E-9788-46EF-B880-270D6E3B6B63}" type="presOf" srcId="{2C293392-E610-4315-BE52-548F52D5C8A5}" destId="{FC0AD63B-BFE4-48AE-AAB5-52E393FCDB20}" srcOrd="0" destOrd="0" presId="urn:microsoft.com/office/officeart/2008/layout/HorizontalMultiLevelHierarchy#1"/>
    <dgm:cxn modelId="{FAF062AA-C0C6-4D9C-A947-3BE4E4A92B13}" type="presParOf" srcId="{C856B4ED-9C4C-4A57-880B-C51D45F25452}" destId="{B79D9EE2-8126-4907-A3A1-251B315FA42E}" srcOrd="1" destOrd="0" presId="urn:microsoft.com/office/officeart/2008/layout/HorizontalMultiLevelHierarchy#1"/>
    <dgm:cxn modelId="{C2417E35-0F35-428E-BF04-9C4588A03FAC}" type="presParOf" srcId="{77D2206C-36F2-4613-840D-B83F6A8E0F4E}" destId="{4BBD9ABA-BC82-4F18-AC05-5054C3109502}" srcOrd="6" destOrd="0" presId="urn:microsoft.com/office/officeart/2008/layout/HorizontalMultiLevelHierarchy#1"/>
    <dgm:cxn modelId="{1854E5AF-4491-445C-A4DD-E2901200BF8B}" type="presOf" srcId="{DBE267BC-6042-4F1F-9102-1390D57C65E4}" destId="{4BBD9ABA-BC82-4F18-AC05-5054C3109502}" srcOrd="0" destOrd="0" presId="urn:microsoft.com/office/officeart/2008/layout/HorizontalMultiLevelHierarchy#1"/>
    <dgm:cxn modelId="{83D48F0B-9F41-4E31-9849-E4B4CCC3EE0A}" type="presParOf" srcId="{4BBD9ABA-BC82-4F18-AC05-5054C3109502}" destId="{DA2F29B6-6D4D-4AE5-9C4B-0D45CD0CC9BB}" srcOrd="0" destOrd="0" presId="urn:microsoft.com/office/officeart/2008/layout/HorizontalMultiLevelHierarchy#1"/>
    <dgm:cxn modelId="{A0ABC941-02FC-4FB6-AAE5-A923E7CD8304}" type="presOf" srcId="{DBE267BC-6042-4F1F-9102-1390D57C65E4}" destId="{DA2F29B6-6D4D-4AE5-9C4B-0D45CD0CC9BB}" srcOrd="1" destOrd="0" presId="urn:microsoft.com/office/officeart/2008/layout/HorizontalMultiLevelHierarchy#1"/>
    <dgm:cxn modelId="{609E08BC-35DD-440F-BB07-C9B7EEC012FB}" type="presParOf" srcId="{77D2206C-36F2-4613-840D-B83F6A8E0F4E}" destId="{C0FF258A-2E0C-44F2-824F-F48A90481BB3}" srcOrd="7" destOrd="0" presId="urn:microsoft.com/office/officeart/2008/layout/HorizontalMultiLevelHierarchy#1"/>
    <dgm:cxn modelId="{C0279253-B090-40AA-A996-E74AB9438184}" type="presParOf" srcId="{C0FF258A-2E0C-44F2-824F-F48A90481BB3}" destId="{1971F3BC-05C3-4FD4-BC24-1BAF474318C4}" srcOrd="0" destOrd="0" presId="urn:microsoft.com/office/officeart/2008/layout/HorizontalMultiLevelHierarchy#1"/>
    <dgm:cxn modelId="{34870EC2-60BD-4A3D-A527-D9E07F39CEE8}" type="presOf" srcId="{EE51643A-239E-4E94-A3BB-7563D747D465}" destId="{1971F3BC-05C3-4FD4-BC24-1BAF474318C4}" srcOrd="0" destOrd="0" presId="urn:microsoft.com/office/officeart/2008/layout/HorizontalMultiLevelHierarchy#1"/>
    <dgm:cxn modelId="{28912CE7-3C99-48AC-ACA4-F7E3564ABA09}" type="presParOf" srcId="{C0FF258A-2E0C-44F2-824F-F48A90481BB3}" destId="{CFFC6061-28B4-4F5B-8647-9BA922847B0C}" srcOrd="1" destOrd="0" presId="urn:microsoft.com/office/officeart/2008/layout/HorizontalMultiLevelHierarchy#1"/>
  </dgm:cxnLst>
  <dgm:bg>
    <a:noFill/>
  </dgm:bg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8/layout/HorizontalMultiLevelHierarchy#1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rot="270" type="rect" r:blip="">
                  <dgm:adjLst/>
                </dgm:shape>
              </dgm:if>
              <dgm:else name="Name11">
                <dgm:shape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fact="0.25"/>
                      <dgm:rule type="w" fact="0.8"/>
                      <dgm:rule type="primFontSz" val="5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mtClean="0"/>
              <a:t>道教除了出世，还强调现世，考验天赋，也考验财力。三教并存，各行其道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6E961A-5175-4C05-B7C2-64689C7CC361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>
    <p:zoom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image" Target="../media/image9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Relationship Id="rId7" Type="http://schemas.openxmlformats.org/officeDocument/2006/relationships/image" Target="../media/image11.png" /><Relationship Id="rId8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6.jpe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Relationship Id="rId6" Type="http://schemas.openxmlformats.org/officeDocument/2006/relationships/image" Target="../media/image19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5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jpeg" /><Relationship Id="rId3" Type="http://schemas.openxmlformats.org/officeDocument/2006/relationships/image" Target="../media/image27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Relationship Id="rId4" Type="http://schemas.openxmlformats.org/officeDocument/2006/relationships/image" Target="../media/image35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7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1510" y="1760538"/>
            <a:ext cx="8229600" cy="1143000"/>
          </a:xfrm>
        </p:spPr>
        <p:txBody>
          <a:bodyPr/>
          <a:lstStyle/>
          <a:p>
            <a:r>
              <a:rPr lang="zh-CN" altLang="en-US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第8课 三国至隋唐的文化</a:t>
            </a:r>
            <a:r>
              <a:rPr lang="zh-CN" altLang="en-US"/>
              <a:t> 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728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581128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虎溪三笑图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endParaRPr lang="en-US" altLang="zh-CN" sz="28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980728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chemeClr val="bg1"/>
                </a:solidFill>
              </a:rPr>
              <a:t>僧：慧     远   </a:t>
            </a:r>
            <a:endParaRPr lang="en-US" altLang="zh-CN" sz="3200" b="1" smtClean="0">
              <a:solidFill>
                <a:schemeClr val="bg1"/>
              </a:solidFill>
            </a:endParaRPr>
          </a:p>
          <a:p>
            <a:pPr algn="ctr"/>
            <a:r>
              <a:rPr lang="zh-CN" altLang="en-US" sz="3200" b="1" smtClean="0">
                <a:solidFill>
                  <a:schemeClr val="bg1"/>
                </a:solidFill>
              </a:rPr>
              <a:t>儒：陶渊明  </a:t>
            </a:r>
            <a:endParaRPr lang="en-US" altLang="zh-CN" sz="3200" b="1" smtClean="0">
              <a:solidFill>
                <a:schemeClr val="bg1"/>
              </a:solidFill>
            </a:endParaRPr>
          </a:p>
          <a:p>
            <a:pPr algn="ctr"/>
            <a:r>
              <a:rPr lang="zh-CN" altLang="en-US" sz="3200" b="1" smtClean="0">
                <a:solidFill>
                  <a:schemeClr val="bg1"/>
                </a:solidFill>
              </a:rPr>
              <a:t>道：陆修静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5576" y="5445224"/>
            <a:ext cx="792088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作者借“虎溪三笑”，表达了怎样的意图？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6" name="直接连接符 5"/>
          <p:cNvCxnSpPr/>
          <p:nvPr/>
        </p:nvCxnSpPr>
        <p:spPr>
          <a:xfrm flipH="1">
            <a:off x="1547664" y="1052736"/>
            <a:ext cx="0" cy="367240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115616" y="1196752"/>
            <a:ext cx="100602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899592" y="620688"/>
            <a:ext cx="13078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  <a:cs typeface="+mn-cs"/>
              </a:defRPr>
            </a:lvl9pPr>
          </a:lstStyle>
          <a:p>
            <a:pPr algn="ctr"/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公元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340768"/>
            <a:ext cx="889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魏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547664" y="1628800"/>
            <a:ext cx="40241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683568" y="1988840"/>
            <a:ext cx="8079714" cy="544173"/>
            <a:chOff x="668750" y="2420888"/>
            <a:chExt cx="8079714" cy="544173"/>
          </a:xfrm>
        </p:grpSpPr>
        <p:sp>
          <p:nvSpPr>
            <p:cNvPr id="12" name="TextBox 11"/>
            <p:cNvSpPr txBox="1"/>
            <p:nvPr/>
          </p:nvSpPr>
          <p:spPr>
            <a:xfrm>
              <a:off x="2051720" y="2420888"/>
              <a:ext cx="66967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265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8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司马炎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代魏称帝，是为晋武帝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1532846" y="2708920"/>
              <a:ext cx="40241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668750" y="2441841"/>
              <a:ext cx="9058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晋</a:t>
              </a:r>
              <a:endPara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051720" y="1340768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220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年，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曹丕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代汉称帝，是为魏文帝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95536" y="2636912"/>
            <a:ext cx="7805486" cy="523220"/>
            <a:chOff x="395536" y="3212976"/>
            <a:chExt cx="7805486" cy="523220"/>
          </a:xfrm>
        </p:grpSpPr>
        <p:sp>
          <p:nvSpPr>
            <p:cNvPr id="17" name="矩形 16"/>
            <p:cNvSpPr/>
            <p:nvPr/>
          </p:nvSpPr>
          <p:spPr>
            <a:xfrm>
              <a:off x="2051720" y="3212976"/>
              <a:ext cx="614930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420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8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刘裕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代晋称帝，是为宋武帝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577301" y="3541125"/>
              <a:ext cx="40241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395536" y="3212976"/>
              <a:ext cx="15478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南朝</a:t>
              </a:r>
              <a:endPara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3568" y="3284984"/>
            <a:ext cx="7431642" cy="523220"/>
            <a:chOff x="668750" y="4096549"/>
            <a:chExt cx="7431642" cy="523220"/>
          </a:xfrm>
        </p:grpSpPr>
        <p:sp>
          <p:nvSpPr>
            <p:cNvPr id="21" name="矩形 20"/>
            <p:cNvSpPr/>
            <p:nvPr/>
          </p:nvSpPr>
          <p:spPr>
            <a:xfrm>
              <a:off x="2051720" y="4096549"/>
              <a:ext cx="604867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534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年，北魏分裂，</a:t>
              </a:r>
              <a:r>
                <a:rPr lang="zh-CN" altLang="en-US" sz="28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军将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执权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1532846" y="4384581"/>
              <a:ext cx="40241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668750" y="4096549"/>
              <a:ext cx="9175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北朝</a:t>
              </a:r>
              <a:endPara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83568" y="3933056"/>
            <a:ext cx="7527467" cy="523220"/>
            <a:chOff x="680430" y="4987069"/>
            <a:chExt cx="7527467" cy="523220"/>
          </a:xfrm>
        </p:grpSpPr>
        <p:sp>
          <p:nvSpPr>
            <p:cNvPr id="25" name="矩形 24"/>
            <p:cNvSpPr/>
            <p:nvPr/>
          </p:nvSpPr>
          <p:spPr>
            <a:xfrm>
              <a:off x="2051721" y="4987069"/>
              <a:ext cx="615617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581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年，</a:t>
              </a:r>
              <a:r>
                <a:rPr lang="zh-CN" altLang="en-US" sz="2800" b="1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杨坚</a:t>
              </a:r>
              <a:r>
                <a:rPr lang="zh-CN" altLang="en-US" sz="28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代周称帝，是为隋文帝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1544526" y="5275101"/>
              <a:ext cx="402411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680430" y="4987069"/>
              <a:ext cx="93339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北朝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539552" y="5013176"/>
            <a:ext cx="795637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chemeClr val="tx1"/>
                </a:solidFill>
              </a:rPr>
              <a:t>思考：上述人物行为反映了什么历史现象？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172400" y="116632"/>
            <a:ext cx="749405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3600" b="1" smtClean="0">
                <a:solidFill>
                  <a:prstClr val="black"/>
                </a:solidFill>
                <a:latin typeface="宋体" panose="02010600030101010101" pitchFamily="2" charset="-122"/>
              </a:rPr>
              <a:t>王朝更迭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172400" y="2564904"/>
            <a:ext cx="749405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3600" b="1" smtClean="0">
                <a:solidFill>
                  <a:prstClr val="black"/>
                </a:solidFill>
                <a:latin typeface="宋体" panose="02010600030101010101" pitchFamily="2" charset="-122"/>
              </a:rPr>
              <a:t>纲常败坏</a:t>
            </a:r>
            <a:endParaRPr lang="zh-CN" altLang="en-US" sz="3600" b="1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7504" y="87474"/>
            <a:ext cx="5688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一、秩序的崩解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正统逊位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1"/>
      <p:bldP spid="33" grpId="2"/>
      <p:bldP spid="35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447100" y="585128"/>
            <a:ext cx="5976664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老庄再起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上流玄学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8"/>
          <p:cNvSpPr txBox="1"/>
          <p:nvPr/>
        </p:nvSpPr>
        <p:spPr>
          <a:xfrm>
            <a:off x="5580112" y="1268760"/>
            <a:ext cx="3563888" cy="47705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魏晋玄学：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特点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借用老庄思想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解释儒家经典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主张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①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崇无贵道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（哲学核心）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en-US" altLang="zh-CN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②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政治应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无为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③生活要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自然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④社交可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清谈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。</a:t>
            </a:r>
            <a:endParaRPr lang="zh-CN" altLang="en-US" sz="32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2" name="TextBox 4"/>
          <p:cNvSpPr txBox="1"/>
          <p:nvPr/>
        </p:nvSpPr>
        <p:spPr>
          <a:xfrm>
            <a:off x="80328" y="-21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  <p:grpSp>
        <p:nvGrpSpPr>
          <p:cNvPr id="6" name="组合 5"/>
          <p:cNvGrpSpPr/>
          <p:nvPr/>
        </p:nvGrpSpPr>
        <p:grpSpPr>
          <a:xfrm>
            <a:off x="-36195" y="1268730"/>
            <a:ext cx="5360035" cy="4857767"/>
            <a:chOff x="449542" y="2276871"/>
            <a:chExt cx="4500500" cy="434940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542" y="2276871"/>
              <a:ext cx="4500500" cy="3846042"/>
            </a:xfrm>
            <a:prstGeom prst="rect">
              <a:avLst/>
            </a:prstGeom>
          </p:spPr>
        </p:pic>
        <p:sp>
          <p:nvSpPr>
            <p:cNvPr id="9" name="TextBox 3"/>
            <p:cNvSpPr txBox="1"/>
            <p:nvPr/>
          </p:nvSpPr>
          <p:spPr>
            <a:xfrm>
              <a:off x="1115615" y="6158925"/>
              <a:ext cx="3168352" cy="4673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smtClean="0"/>
                <a:t>“</a:t>
              </a:r>
              <a:r>
                <a:rPr lang="zh-CN" altLang="en-US" sz="2800" b="1"/>
                <a:t>竹林七贤</a:t>
              </a:r>
              <a:r>
                <a:rPr lang="zh-CN" altLang="en-US" sz="2800" b="1" smtClean="0"/>
                <a:t>”</a:t>
              </a:r>
              <a:endParaRPr lang="zh-CN" altLang="en-US" sz="2800" b="1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lum contrast="24000"/>
          </a:blip>
          <a:stretch>
            <a:fillRect/>
          </a:stretch>
        </p:blipFill>
        <p:spPr>
          <a:xfrm>
            <a:off x="323528" y="1196752"/>
            <a:ext cx="3779912" cy="4230648"/>
          </a:xfrm>
          <a:prstGeom prst="rect">
            <a:avLst/>
          </a:prstGeom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331640" y="5445224"/>
            <a:ext cx="1872208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道教三清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8"/>
          <p:cNvSpPr txBox="1"/>
          <p:nvPr/>
        </p:nvSpPr>
        <p:spPr>
          <a:xfrm>
            <a:off x="4211960" y="1268760"/>
            <a:ext cx="4752528" cy="33670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道教：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产生：民间信仰融合道家、阴阳家学说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传播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起于民间、传向精英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主张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①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尊道</a:t>
            </a:r>
            <a:r>
              <a:rPr lang="zh-CN" altLang="en-US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；</a:t>
            </a:r>
            <a:r>
              <a:rPr lang="en-US" altLang="zh-CN" sz="32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②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贵儒</a:t>
            </a:r>
            <a:endParaRPr lang="en-US" altLang="zh-CN" sz="32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3" name="TextBox 4"/>
          <p:cNvSpPr txBox="1"/>
          <p:nvPr/>
        </p:nvSpPr>
        <p:spPr>
          <a:xfrm>
            <a:off x="-36512" y="-2053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佛教东渐、往来不绝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 descr="C:\Users\yjwu\Documents\高一课件2020-2021\第二单元\中古文化\洛阳白马寺，截图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3528" y="1268760"/>
            <a:ext cx="3600400" cy="2427856"/>
          </a:xfrm>
          <a:prstGeom prst="rect">
            <a:avLst/>
          </a:prstGeom>
          <a:noFill/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lum bright="-30000" contrast="30000"/>
          </a:blip>
          <a:stretch>
            <a:fillRect/>
          </a:stretch>
        </p:blipFill>
        <p:spPr>
          <a:xfrm flipH="1">
            <a:off x="6214110" y="1634490"/>
            <a:ext cx="2929890" cy="5223510"/>
          </a:xfrm>
          <a:prstGeom prst="rect">
            <a:avLst/>
          </a:prstGeom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43608" y="3717032"/>
            <a:ext cx="2232248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洛阳白马寺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107504" y="4509120"/>
            <a:ext cx="5904656" cy="9110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东汉：胡僧东来、白马驮经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标志佛教正式传入中国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660232" y="1052736"/>
            <a:ext cx="2232248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法显大师像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3"/>
          <p:cNvSpPr txBox="1"/>
          <p:nvPr/>
        </p:nvSpPr>
        <p:spPr>
          <a:xfrm>
            <a:off x="107504" y="5877272"/>
            <a:ext cx="5904656" cy="5016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东晋十六国：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西行取经</a:t>
            </a: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、收集梵典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2" name="TextBox 4"/>
          <p:cNvSpPr txBox="1"/>
          <p:nvPr/>
        </p:nvSpPr>
        <p:spPr>
          <a:xfrm>
            <a:off x="-36512" y="-2053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/>
      <p:bldP spid="11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251520" y="2482219"/>
            <a:ext cx="86409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思考：佛教被统治者打击的原因是什么？</a:t>
            </a:r>
            <a:endParaRPr lang="zh-CN" altLang="en-US" sz="3200" b="1"/>
          </a:p>
        </p:txBody>
      </p:sp>
      <p:sp>
        <p:nvSpPr>
          <p:cNvPr id="7" name="矩形 6"/>
          <p:cNvSpPr/>
          <p:nvPr/>
        </p:nvSpPr>
        <p:spPr>
          <a:xfrm>
            <a:off x="513264" y="3204524"/>
            <a:ext cx="8136904" cy="11988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  “天下多虞，王役尤甚，于是所在编民，相与入道，</a:t>
            </a:r>
            <a:r>
              <a:rPr lang="zh-CN" altLang="en-US" sz="2400" b="1" smtClean="0">
                <a:solidFill>
                  <a:srgbClr val="0000FF"/>
                </a:solidFill>
                <a:latin typeface="+mn-ea"/>
              </a:rPr>
              <a:t>假慕沙门，实避调役</a:t>
            </a:r>
            <a:r>
              <a:rPr lang="zh-CN" altLang="en-US" sz="2400" b="1" smtClean="0">
                <a:latin typeface="+mn-ea"/>
              </a:rPr>
              <a:t>，狠滥之极。”</a:t>
            </a:r>
            <a:endParaRPr lang="zh-CN" altLang="en-US" sz="2400" b="1">
              <a:latin typeface="+mn-ea"/>
            </a:endParaRPr>
          </a:p>
          <a:p>
            <a:pPr algn="r"/>
            <a:r>
              <a:rPr lang="en-US" altLang="zh-CN" sz="2400" b="1" smtClean="0">
                <a:latin typeface="+mn-ea"/>
              </a:rPr>
              <a:t>——《</a:t>
            </a:r>
            <a:r>
              <a:rPr lang="zh-CN" altLang="en-US" sz="2400" b="1" smtClean="0">
                <a:latin typeface="+mn-ea"/>
              </a:rPr>
              <a:t>魏书</a:t>
            </a:r>
            <a:r>
              <a:rPr lang="en-US" altLang="zh-CN" sz="2400" b="1" smtClean="0">
                <a:latin typeface="+mn-ea"/>
              </a:rPr>
              <a:t>·</a:t>
            </a:r>
            <a:r>
              <a:rPr lang="zh-CN" altLang="en-US" sz="2400" b="1" smtClean="0">
                <a:latin typeface="+mn-ea"/>
              </a:rPr>
              <a:t>释老志</a:t>
            </a:r>
            <a:r>
              <a:rPr lang="en-US" altLang="zh-CN" sz="2400" b="1" smtClean="0">
                <a:latin typeface="+mn-ea"/>
              </a:rPr>
              <a:t>》</a:t>
            </a:r>
            <a:endParaRPr lang="zh-CN" altLang="en-US" sz="2400" b="1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3105" y="5162487"/>
            <a:ext cx="8118648" cy="11988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smtClean="0"/>
              <a:t>    “</a:t>
            </a:r>
            <a:r>
              <a:rPr lang="zh-CN" altLang="en-US" sz="2400" b="1" smtClean="0">
                <a:solidFill>
                  <a:srgbClr val="0000FF"/>
                </a:solidFill>
              </a:rPr>
              <a:t>家家</a:t>
            </a:r>
            <a:r>
              <a:rPr lang="zh-CN" altLang="en-US" sz="2400" b="1">
                <a:solidFill>
                  <a:srgbClr val="0000FF"/>
                </a:solidFill>
              </a:rPr>
              <a:t>弃其亲爱</a:t>
            </a:r>
            <a:r>
              <a:rPr lang="zh-CN" altLang="en-US" sz="2400" b="1" smtClean="0">
                <a:solidFill>
                  <a:srgbClr val="0000FF"/>
                </a:solidFill>
              </a:rPr>
              <a:t>，人人</a:t>
            </a:r>
            <a:r>
              <a:rPr lang="zh-CN" altLang="en-US" sz="2400" b="1">
                <a:solidFill>
                  <a:srgbClr val="0000FF"/>
                </a:solidFill>
              </a:rPr>
              <a:t>绝其嗣续</a:t>
            </a:r>
            <a:r>
              <a:rPr lang="zh-CN" altLang="en-US" sz="2400" b="1"/>
              <a:t>，致使兵挫于行间，丈空与官府，粟馨于</a:t>
            </a:r>
            <a:r>
              <a:rPr lang="zh-CN" altLang="en-US" sz="2400" b="1" smtClean="0"/>
              <a:t>惰游</a:t>
            </a:r>
            <a:r>
              <a:rPr lang="zh-CN" altLang="en-US" sz="2400" b="1"/>
              <a:t>，货殚于土木。</a:t>
            </a:r>
            <a:r>
              <a:rPr lang="zh-CN" altLang="en-US" sz="2400" b="1" smtClean="0"/>
              <a:t>”</a:t>
            </a:r>
            <a:endParaRPr lang="en-US" altLang="zh-CN" sz="2400" b="1" smtClean="0"/>
          </a:p>
          <a:p>
            <a:pPr algn="r"/>
            <a:r>
              <a:rPr lang="en-US" altLang="zh-CN" sz="2400" b="1" smtClean="0"/>
              <a:t>——《</a:t>
            </a:r>
            <a:r>
              <a:rPr lang="zh-CN" altLang="en-US" sz="2400" b="1" smtClean="0"/>
              <a:t>梁书</a:t>
            </a:r>
            <a:r>
              <a:rPr lang="en-US" altLang="zh-CN" sz="2400" b="1" smtClean="0">
                <a:latin typeface="+mn-ea"/>
              </a:rPr>
              <a:t>·</a:t>
            </a:r>
            <a:r>
              <a:rPr lang="zh-CN" altLang="en-US" sz="2400" b="1">
                <a:latin typeface="+mn-ea"/>
              </a:rPr>
              <a:t>范缜</a:t>
            </a:r>
            <a:r>
              <a:rPr lang="en-US" altLang="zh-CN" sz="2400" b="1" smtClean="0"/>
              <a:t>》</a:t>
            </a:r>
            <a:endParaRPr lang="zh-CN" altLang="en-US" sz="2400" b="1"/>
          </a:p>
        </p:txBody>
      </p:sp>
      <p:sp>
        <p:nvSpPr>
          <p:cNvPr id="9" name="TextBox 8"/>
          <p:cNvSpPr txBox="1"/>
          <p:nvPr/>
        </p:nvSpPr>
        <p:spPr>
          <a:xfrm>
            <a:off x="1630147" y="4510031"/>
            <a:ext cx="547260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寺院经济不利于国家的赋税徭役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0214" y="6503050"/>
            <a:ext cx="547260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u="sng" smtClean="0">
                <a:solidFill>
                  <a:srgbClr val="FF0000"/>
                </a:solidFill>
              </a:rPr>
              <a:t>出世</a:t>
            </a:r>
            <a:r>
              <a:rPr lang="zh-CN" altLang="en-US" sz="2400" b="1" smtClean="0">
                <a:solidFill>
                  <a:srgbClr val="FF0000"/>
                </a:solidFill>
              </a:rPr>
              <a:t>态度有悖于儒家伦理纲常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lum contrast="54000"/>
          </a:blip>
          <a:stretch>
            <a:fillRect/>
          </a:stretch>
        </p:blipFill>
        <p:spPr>
          <a:xfrm>
            <a:off x="178435" y="635"/>
            <a:ext cx="3903980" cy="248158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lum contrast="24000"/>
          </a:blip>
          <a:stretch>
            <a:fillRect/>
          </a:stretch>
        </p:blipFill>
        <p:spPr>
          <a:xfrm flipH="1">
            <a:off x="0" y="1196752"/>
            <a:ext cx="2886075" cy="456057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lum contrast="18000"/>
          </a:blip>
          <a:stretch>
            <a:fillRect/>
          </a:stretch>
        </p:blipFill>
        <p:spPr>
          <a:xfrm>
            <a:off x="2915816" y="1196752"/>
            <a:ext cx="2834005" cy="45612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C:\Users\yjwu\Documents\高一课件2020-2021\第二单元\中古文化\王维像，肥腴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787224" y="1196752"/>
            <a:ext cx="3356776" cy="41044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文本框 1"/>
          <p:cNvSpPr txBox="1"/>
          <p:nvPr/>
        </p:nvSpPr>
        <p:spPr>
          <a:xfrm>
            <a:off x="107504" y="5157192"/>
            <a:ext cx="2664296" cy="584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200" b="1" smtClean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“诗仙”李白</a:t>
            </a:r>
            <a:endParaRPr lang="zh-CN" altLang="en-US" sz="3200" b="1"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7" name="文本框 1"/>
          <p:cNvSpPr txBox="1"/>
          <p:nvPr/>
        </p:nvSpPr>
        <p:spPr>
          <a:xfrm>
            <a:off x="2987824" y="5157192"/>
            <a:ext cx="2664296" cy="584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200" b="1" smtClean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“诗圣”杜甫</a:t>
            </a:r>
            <a:endParaRPr lang="zh-CN" altLang="en-US" sz="3200" b="1"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8" name="文本框 1"/>
          <p:cNvSpPr txBox="1"/>
          <p:nvPr/>
        </p:nvSpPr>
        <p:spPr>
          <a:xfrm>
            <a:off x="6228184" y="5157192"/>
            <a:ext cx="2664296" cy="5847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200" b="1" smtClean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“诗佛”王维</a:t>
            </a:r>
            <a:endParaRPr lang="zh-CN" altLang="en-US" sz="3200" b="1"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043608" y="6021288"/>
            <a:ext cx="1080120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求仙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95936" y="6021288"/>
            <a:ext cx="1080120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致圣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236296" y="6021288"/>
            <a:ext cx="1080120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修禅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诗存三教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4"/>
          <p:cNvSpPr txBox="1"/>
          <p:nvPr/>
        </p:nvSpPr>
        <p:spPr>
          <a:xfrm>
            <a:off x="-36512" y="-2053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8" grpId="2"/>
      <p:bldP spid="9" grpId="3"/>
      <p:bldP spid="10" grpId="4"/>
      <p:bldP spid="11" grpId="5"/>
      <p:bldP spid="12" grpId="6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7"/>
          <p:cNvSpPr txBox="1"/>
          <p:nvPr/>
        </p:nvSpPr>
        <p:spPr>
          <a:xfrm>
            <a:off x="0" y="1196752"/>
            <a:ext cx="914400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中国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长期存在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夷夏之辨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”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。为统治中原，少数民族常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利用儒学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，从文化上确立华夏正统的地位。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4"/>
          <p:cNvSpPr txBox="1"/>
          <p:nvPr/>
        </p:nvSpPr>
        <p:spPr>
          <a:xfrm>
            <a:off x="0" y="4509120"/>
            <a:ext cx="914400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道教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为中国本土宗教，奉李聃（老子）为鼻祖。隋唐之际民间流传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天道将改，将有老子子孙治世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之说。</a:t>
            </a:r>
          </a:p>
        </p:txBody>
      </p:sp>
      <p:sp>
        <p:nvSpPr>
          <p:cNvPr id="7" name="文本框 3"/>
          <p:cNvSpPr txBox="1"/>
          <p:nvPr/>
        </p:nvSpPr>
        <p:spPr>
          <a:xfrm>
            <a:off x="0" y="5904865"/>
            <a:ext cx="9144000" cy="95313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高祖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武德八年（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625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年）下诏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叙三教先后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，结果是老先、次孔、末释。</a:t>
            </a:r>
          </a:p>
        </p:txBody>
      </p:sp>
      <p:sp>
        <p:nvSpPr>
          <p:cNvPr id="8" name="文本框 1"/>
          <p:cNvSpPr txBox="1"/>
          <p:nvPr/>
        </p:nvSpPr>
        <p:spPr>
          <a:xfrm>
            <a:off x="0" y="2420888"/>
            <a:ext cx="9144000" cy="181588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北魏的第三任皇帝信仰道教并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试图压制佛教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，后来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北魏皇室又恢复了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以信仰佛教作为标识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的统治家族身份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。在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北魏都城之外的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云冈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，最初开凿的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五座石窟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也是将北魏统治者当作佛陀来纪念。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267744" y="1196752"/>
            <a:ext cx="4824536" cy="1077218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隋朝：“三教合归儒”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儒为主，调和、吸收佛道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0" name="直接箭头连接符 9"/>
          <p:cNvCxnSpPr>
            <a:stCxn id="9" idx="2"/>
          </p:cNvCxnSpPr>
          <p:nvPr/>
        </p:nvCxnSpPr>
        <p:spPr>
          <a:xfrm>
            <a:off x="4680012" y="2273970"/>
            <a:ext cx="36004" cy="1515070"/>
          </a:xfrm>
          <a:prstGeom prst="straightConnector1">
            <a:avLst/>
          </a:prstGeom>
          <a:ln w="38100">
            <a:solidFill>
              <a:srgbClr val="03469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3"/>
          <p:cNvSpPr txBox="1"/>
          <p:nvPr/>
        </p:nvSpPr>
        <p:spPr>
          <a:xfrm>
            <a:off x="1547664" y="3789040"/>
            <a:ext cx="5976664" cy="10261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唐朝：三教并行、尊老崇道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并行合归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7" name="直接箭头连接符 26"/>
          <p:cNvCxnSpPr/>
          <p:nvPr/>
        </p:nvCxnSpPr>
        <p:spPr>
          <a:xfrm flipH="1">
            <a:off x="4788024" y="4797152"/>
            <a:ext cx="0" cy="648072"/>
          </a:xfrm>
          <a:prstGeom prst="straightConnector1">
            <a:avLst/>
          </a:prstGeom>
          <a:ln w="38100">
            <a:solidFill>
              <a:srgbClr val="03469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"/>
          <p:cNvSpPr txBox="1"/>
          <p:nvPr/>
        </p:nvSpPr>
        <p:spPr>
          <a:xfrm>
            <a:off x="1547664" y="5445224"/>
            <a:ext cx="5976664" cy="10279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主观目的：调和三教、共致太平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客观影响：挑战儒学的正统地位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2" name="TextBox 4"/>
          <p:cNvSpPr txBox="1"/>
          <p:nvPr/>
        </p:nvSpPr>
        <p:spPr>
          <a:xfrm>
            <a:off x="-36512" y="-2053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二、秩序的重整</a:t>
            </a:r>
            <a:r>
              <a:rPr lang="en-US" altLang="zh-CN" sz="3200" b="1" smtClean="0"/>
              <a:t>——</a:t>
            </a:r>
            <a:r>
              <a:rPr lang="zh-CN" altLang="en-US" sz="3200" b="1" smtClean="0"/>
              <a:t>多元激荡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1"/>
      <p:bldP spid="29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1"/>
          <p:cNvSpPr txBox="1"/>
          <p:nvPr/>
        </p:nvSpPr>
        <p:spPr>
          <a:xfrm>
            <a:off x="0" y="1268760"/>
            <a:ext cx="9144000" cy="310854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老者曰：“孔子，吾师之弟子也。”佛者曰：“孔子，吾师之弟子也。”（韩愈）曰：“</a:t>
            </a:r>
            <a:r>
              <a:rPr lang="zh-CN" altLang="en-US" sz="2800" b="1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斯吾所谓道也，非向所谓老与佛之道也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。尧舜、禹汤、文武、周公传之孔子，孔子传之孟轲，轲之死，不得其传焉。</a:t>
            </a:r>
            <a:r>
              <a:rPr lang="zh-CN" altLang="en-US" sz="2800" b="1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由周公而上，上而为君，故其事行。由周公而下，下而为臣，故其说长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。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明先王之道以道之，鳏寡孤独废疾者有养也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。”</a:t>
            </a:r>
            <a:endParaRPr lang="en-US" altLang="zh-CN" sz="2800" b="1" smtClean="0">
              <a:latin typeface="楷体" panose="02010609060101010101" pitchFamily="49" charset="-122"/>
              <a:ea typeface="楷体" panose="02010609060101010101" pitchFamily="49" charset="-122"/>
              <a:cs typeface="方正清刻本悦宋简体" panose="02000000000000000000" charset="-122"/>
            </a:endParaRPr>
          </a:p>
          <a:p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                                   ——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韩愈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《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原道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》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方正清刻本悦宋简体" panose="02000000000000000000" charset="-122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复古求新、振奋儒学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4725144"/>
            <a:ext cx="7452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尊崇先王圣人、排斥佛老二教、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复兴儒学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至道</a:t>
            </a:r>
            <a:endParaRPr lang="en-US" altLang="zh-CN" sz="2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天命论、纲常观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67744" y="5877272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目的：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巩固儒学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维护统治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111070" y="-25807"/>
            <a:ext cx="7848872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rgbClr val="FF0000"/>
                </a:solidFill>
              </a:rPr>
              <a:t>三、秩序的落成</a:t>
            </a:r>
            <a:r>
              <a:rPr lang="en-US" altLang="zh-CN" sz="3600" b="1" smtClean="0">
                <a:solidFill>
                  <a:srgbClr val="FF0000"/>
                </a:solidFill>
              </a:rPr>
              <a:t>——</a:t>
            </a:r>
            <a:r>
              <a:rPr lang="zh-CN" altLang="en-US" sz="3600" b="1" smtClean="0">
                <a:solidFill>
                  <a:srgbClr val="FF0000"/>
                </a:solidFill>
              </a:rPr>
              <a:t>复兴儒学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1"/>
      <p:bldP spid="2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535898" y="1211403"/>
            <a:ext cx="8072204" cy="413131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000"/>
              <a:t>儒学</a:t>
            </a:r>
          </a:p>
          <a:p>
            <a:pPr marL="134620" indent="-134620">
              <a:lnSpc>
                <a:spcPct val="150000"/>
              </a:lnSpc>
              <a:buFont typeface="Wingdings" pitchFamily="2" charset="2"/>
              <a:buChar char="l"/>
              <a:tabLst>
                <a:tab pos="201930"/>
              </a:tabLst>
            </a:pPr>
            <a:r>
              <a:rPr lang="zh-CN" altLang="en-US" sz="2100"/>
              <a:t>汉武帝：</a:t>
            </a:r>
            <a:r>
              <a:rPr lang="zh-CN" altLang="en-US" sz="2100">
                <a:solidFill>
                  <a:schemeClr val="tx1"/>
                </a:solidFill>
              </a:rPr>
              <a:t>罢黜百家独尊儒术，儒学地位独尊</a:t>
            </a:r>
            <a:r>
              <a:rPr lang="en-US" altLang="zh-CN" sz="2100">
                <a:solidFill>
                  <a:schemeClr val="tx1"/>
                </a:solidFill>
              </a:rPr>
              <a:t>——</a:t>
            </a:r>
            <a:r>
              <a:rPr lang="zh-CN" altLang="en-US" sz="2100">
                <a:solidFill>
                  <a:schemeClr val="tx1"/>
                </a:solidFill>
              </a:rPr>
              <a:t>呈现繁盛之势</a:t>
            </a:r>
          </a:p>
          <a:p>
            <a:pPr marL="257175" indent="-257175">
              <a:lnSpc>
                <a:spcPct val="150000"/>
              </a:lnSpc>
              <a:buFont typeface="Wingdings" pitchFamily="2" charset="2"/>
              <a:buChar char="l"/>
            </a:pPr>
            <a:r>
              <a:rPr lang="zh-CN" altLang="en-US" sz="2100"/>
              <a:t>魏晋南北朝：</a:t>
            </a:r>
            <a:r>
              <a:rPr lang="zh-CN" altLang="en-US" sz="2100">
                <a:solidFill>
                  <a:schemeClr val="tx1"/>
                </a:solidFill>
              </a:rPr>
              <a:t>儒学自身开始吸收佛教和道教的精神</a:t>
            </a:r>
            <a:r>
              <a:rPr lang="en-US" altLang="zh-CN" sz="2100">
                <a:solidFill>
                  <a:schemeClr val="tx1"/>
                </a:solidFill>
              </a:rPr>
              <a:t>——</a:t>
            </a:r>
            <a:r>
              <a:rPr lang="zh-CN" altLang="en-US" sz="2100">
                <a:solidFill>
                  <a:schemeClr val="tx1"/>
                </a:solidFill>
              </a:rPr>
              <a:t>新的发展</a:t>
            </a:r>
          </a:p>
          <a:p>
            <a:pPr marL="257175" indent="-257175">
              <a:lnSpc>
                <a:spcPct val="150000"/>
              </a:lnSpc>
              <a:buFont typeface="Wingdings" pitchFamily="2" charset="2"/>
              <a:buChar char="l"/>
            </a:pPr>
            <a:r>
              <a:rPr lang="zh-CN" altLang="en-US" sz="2100"/>
              <a:t>隋朝时期</a:t>
            </a:r>
            <a:r>
              <a:rPr lang="en-US" altLang="zh-CN" sz="2100"/>
              <a:t>:</a:t>
            </a:r>
            <a:r>
              <a:rPr lang="zh-CN" altLang="en-US" sz="2100">
                <a:solidFill>
                  <a:schemeClr val="tx1"/>
                </a:solidFill>
              </a:rPr>
              <a:t>儒学家提出儒、佛、道“三教合归儒”</a:t>
            </a:r>
            <a:r>
              <a:rPr lang="en-US" altLang="zh-CN" sz="2100">
                <a:solidFill>
                  <a:schemeClr val="tx1"/>
                </a:solidFill>
              </a:rPr>
              <a:t>——</a:t>
            </a:r>
            <a:r>
              <a:rPr lang="zh-CN" altLang="en-US" sz="2100">
                <a:solidFill>
                  <a:schemeClr val="tx1"/>
                </a:solidFill>
              </a:rPr>
              <a:t> 三教合一</a:t>
            </a:r>
          </a:p>
          <a:p>
            <a:pPr marL="257175" indent="-257175">
              <a:lnSpc>
                <a:spcPct val="150000"/>
              </a:lnSpc>
              <a:buFont typeface="Wingdings" pitchFamily="2" charset="2"/>
              <a:buChar char="l"/>
            </a:pPr>
            <a:r>
              <a:rPr lang="zh-CN" altLang="en-US" sz="2100"/>
              <a:t>唐朝时期：</a:t>
            </a:r>
            <a:r>
              <a:rPr lang="zh-CN" altLang="en-US" sz="2100">
                <a:solidFill>
                  <a:schemeClr val="tx1"/>
                </a:solidFill>
              </a:rPr>
              <a:t>唐朝统治者奉行三教并行政策；唐中期儒学大师韩愈率先提出复兴儒学。他从维护封建统治出发，用儒家的天命论和封建纲常来反对佛教的观点，巩固儒学主流思想的统治地位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8813" y="1451690"/>
            <a:ext cx="707465" cy="1067801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 bwMode="auto">
          <a:xfrm>
            <a:off x="112427" y="857251"/>
            <a:ext cx="4982210" cy="745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rtlCol="0" anchor="t" anchorCtr="0" compatLnSpc="1">
            <a:spAutoFit/>
          </a:bodyPr>
          <a:lstStyle/>
          <a:p>
            <a:pPr algn="l" defTabSz="685800"/>
            <a:r>
              <a:rPr lang="zh-CN" altLang="en-US" sz="4400" spc="78">
                <a:ln>
                  <a:solidFill>
                    <a:schemeClr val="bg1"/>
                  </a:solidFill>
                </a:ln>
                <a:latin typeface="江西拙楷" panose="02010600040101010101" pitchFamily="2" charset="-122"/>
                <a:ea typeface="江西拙楷" panose="02010600040101010101" pitchFamily="2" charset="-122"/>
              </a:rPr>
              <a:t>0</a:t>
            </a:r>
            <a:r>
              <a:rPr lang="zh-CN" altLang="en-US" sz="4400" spc="78">
                <a:ln>
                  <a:solidFill>
                    <a:schemeClr val="bg1"/>
                  </a:solidFill>
                </a:ln>
                <a:latin typeface="江西拙楷" panose="02010600040101010101" pitchFamily="2" charset="-122"/>
                <a:ea typeface="江西拙楷" panose="02010600040101010101" pitchFamily="2" charset="-122"/>
              </a:rPr>
              <a:t>2.文学艺术的自觉</a:t>
            </a:r>
            <a:endParaRPr lang="zh-CN" altLang="en-US" sz="4400" spc="78">
              <a:ln>
                <a:solidFill>
                  <a:schemeClr val="bg1"/>
                </a:solidFill>
              </a:ln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2533479" y="1588125"/>
          <a:ext cx="5437541" cy="406400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426" y="1588124"/>
            <a:ext cx="2328863" cy="24431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9172" y="3270126"/>
            <a:ext cx="1719009" cy="238199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200650" y="1234440"/>
            <a:ext cx="1325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  <a:tabLst>
                <a:tab pos="2700655"/>
              </a:tabLst>
            </a:pPr>
            <a:r>
              <a:rPr lang="zh-CN" altLang="en-US" kern="1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（一）文学</a:t>
            </a:r>
          </a:p>
        </p:txBody>
      </p:sp>
    </p:spTree>
  </p:cSld>
  <p:clrMapOvr>
    <a:masterClrMapping/>
  </p:clrMapOvr>
  <p:transition>
    <p:zoom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342741" y="1095693"/>
            <a:ext cx="6101238" cy="478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 fontAlgn="auto">
              <a:lnSpc>
                <a:spcPct val="120000"/>
              </a:lnSpc>
              <a:buFont typeface="Wingdings"/>
              <a:buChar char="n"/>
            </a:pP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唐朝：诗歌创作进入黄金时代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0055" y="1911985"/>
            <a:ext cx="8507095" cy="1383665"/>
          </a:xfrm>
          <a:prstGeom prst="rect">
            <a:avLst/>
          </a:prstGeom>
          <a:solidFill>
            <a:schemeClr val="bg1">
              <a:alpha val="39000"/>
            </a:schemeClr>
          </a:solidFill>
          <a:ln w="9525" cmpd="sng">
            <a:solidFill>
              <a:schemeClr val="tx1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00000"/>
              </a:lnSpc>
              <a:spcAft>
                <a:spcPct val="0"/>
              </a:spcAft>
              <a:tabLst>
                <a:tab pos="2700655"/>
              </a:tabLst>
            </a:pPr>
            <a:r>
              <a:rPr lang="en-US" sz="21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二十年间，禁省、观寺、邮候墙壁之上</a:t>
            </a:r>
            <a:r>
              <a:rPr sz="21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无不书</a:t>
            </a:r>
            <a:r>
              <a:rPr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，王公妾妇、牛童马走之口</a:t>
            </a:r>
            <a:r>
              <a:rPr sz="21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无不道</a:t>
            </a:r>
            <a:r>
              <a:rPr sz="21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r>
              <a:rPr sz="2100" b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至于</a:t>
            </a:r>
            <a:r>
              <a:rPr sz="21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缮写模勒</a:t>
            </a:r>
            <a:r>
              <a:rPr sz="21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炫卖于市井，或</a:t>
            </a:r>
            <a:r>
              <a:rPr sz="21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持之以交酒茗</a:t>
            </a:r>
            <a:r>
              <a:rPr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者，处处皆是。</a:t>
            </a:r>
            <a:r>
              <a:rPr lang="en-US" altLang="zh-CN"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其甚者，杂乱间厕</a:t>
            </a:r>
            <a:r>
              <a:rPr lang="zh-CN" altLang="en-US"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，无可奈何。</a:t>
            </a:r>
            <a:endParaRPr lang="en-US" altLang="zh-CN" sz="21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l" fontAlgn="auto">
              <a:lnSpc>
                <a:spcPct val="100000"/>
              </a:lnSpc>
              <a:spcAft>
                <a:spcPct val="0"/>
              </a:spcAft>
              <a:tabLst>
                <a:tab pos="2700655"/>
              </a:tabLst>
            </a:pPr>
            <a:r>
              <a:rPr lang="en-US" altLang="zh-CN" sz="21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                        </a:t>
            </a:r>
            <a:r>
              <a:rPr lang="en-US" altLang="zh-CN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——</a:t>
            </a:r>
            <a:r>
              <a:rPr lang="zh-CN" altLang="en-US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《元稹集</a:t>
            </a:r>
            <a:r>
              <a:rPr lang="en-US" altLang="zh-CN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·</a:t>
            </a:r>
            <a:r>
              <a:rPr lang="zh-CN" altLang="en-US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白氏长庆集序》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160395" y="4163060"/>
            <a:ext cx="189166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7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李杜诗篇</a:t>
            </a:r>
          </a:p>
          <a:p>
            <a:pPr algn="ctr"/>
            <a:r>
              <a:rPr lang="zh-CN" altLang="en-US" sz="27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万口传</a:t>
            </a:r>
            <a:endParaRPr lang="en-US" altLang="zh-CN" sz="27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24864" y="1756783"/>
            <a:ext cx="5318760" cy="43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唐朝时中国历史上诗歌创作的黄金时期</a:t>
            </a:r>
          </a:p>
        </p:txBody>
      </p:sp>
      <p:pic>
        <p:nvPicPr>
          <p:cNvPr id="8" name="图片 3" descr="1246118_e88faf85ccfbbaf935bad3aa56c372f6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23975" y="4283721"/>
            <a:ext cx="98941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图片 1" descr="110727135429734658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323975" y="2695427"/>
            <a:ext cx="1004888" cy="126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图片 3" descr="sx53jww81lu6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 flipH="1">
            <a:off x="6381750" y="2372768"/>
            <a:ext cx="1093470" cy="145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对角圆角矩形 9"/>
          <p:cNvSpPr/>
          <p:nvPr/>
        </p:nvSpPr>
        <p:spPr>
          <a:xfrm>
            <a:off x="2664619" y="2715667"/>
            <a:ext cx="3228023" cy="1243013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l"/>
            <a:r>
              <a:rPr lang="zh-CN" altLang="en-US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李白的诗飘逸洒脱，充满想象力和感染力，具有浓郁的浪漫情怀，李白因此享有“诗仙”的美誉</a:t>
            </a:r>
          </a:p>
        </p:txBody>
      </p:sp>
      <p:sp>
        <p:nvSpPr>
          <p:cNvPr id="12" name="对角圆角矩形 11"/>
          <p:cNvSpPr/>
          <p:nvPr/>
        </p:nvSpPr>
        <p:spPr>
          <a:xfrm>
            <a:off x="2611042" y="4318249"/>
            <a:ext cx="3040856" cy="1241822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l">
              <a:lnSpc>
                <a:spcPct val="110000"/>
              </a:lnSpc>
            </a:pPr>
            <a:r>
              <a:rPr lang="zh-CN" altLang="en-US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杜甫的诗反映了历史的真情实况，故有“诗史”之称，他被誉为“诗圣”</a:t>
            </a:r>
          </a:p>
        </p:txBody>
      </p:sp>
      <p:sp>
        <p:nvSpPr>
          <p:cNvPr id="13" name="对角圆角矩形 12"/>
          <p:cNvSpPr/>
          <p:nvPr/>
        </p:nvSpPr>
        <p:spPr>
          <a:xfrm>
            <a:off x="5881688" y="3909150"/>
            <a:ext cx="1935956" cy="1746409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l">
              <a:lnSpc>
                <a:spcPct val="110000"/>
              </a:lnSpc>
            </a:pPr>
            <a:r>
              <a:rPr lang="zh-CN" altLang="en-US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白居易的诗歌平易近人，通俗易懂，妇孺都会吟唱，深受大众欢迎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1"/>
      <p:bldP spid="12" grpId="2"/>
      <p:bldP spid="13" grpId="3"/>
      <p:bldP spid="13" grpId="4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1"/>
          <p:cNvSpPr txBox="1"/>
          <p:nvPr/>
        </p:nvSpPr>
        <p:spPr>
          <a:xfrm>
            <a:off x="0" y="1268760"/>
            <a:ext cx="9144000" cy="224676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予始与乐天同校秘书之名，多以诗章相赠答。鸡林（唐代朝鲜半岛上的新罗王国）贾人求市颇切，自云：“本国宰相每以百金换一篇，其甚伪者，宰相辄能辨别之。”自篇章已来，未有如是流传之广者。</a:t>
            </a:r>
            <a:endParaRPr lang="en-US" altLang="zh-CN" sz="2800" b="1" smtClean="0">
              <a:latin typeface="楷体" panose="02010609060101010101" pitchFamily="49" charset="-122"/>
              <a:ea typeface="楷体" panose="02010609060101010101" pitchFamily="49" charset="-122"/>
              <a:cs typeface="方正清刻本悦宋简体" panose="02000000000000000000" charset="-122"/>
            </a:endParaRPr>
          </a:p>
          <a:p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                           ——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元稹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《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白氏长庆集序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》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方正清刻本悦宋简体" panose="02000000000000000000" charset="-122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东亚同文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3645024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元白诗文流传异域，他国士人汉文深湛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（东亚同文）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4365104"/>
            <a:ext cx="9144000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chemeClr val="tx1"/>
                </a:solidFill>
              </a:rPr>
              <a:t>思考：</a:t>
            </a:r>
            <a:endParaRPr lang="en-US" altLang="zh-CN" sz="3200" b="1" smtClean="0">
              <a:solidFill>
                <a:schemeClr val="tx1"/>
              </a:solidFill>
            </a:endParaRPr>
          </a:p>
          <a:p>
            <a:r>
              <a:rPr lang="zh-CN" altLang="en-US" sz="3200" b="1" smtClean="0">
                <a:solidFill>
                  <a:schemeClr val="tx1"/>
                </a:solidFill>
              </a:rPr>
              <a:t>除了诗文，唐朝与东亚各国还存在哪些方面交流？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566124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制度教化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律令制（官制、法制、礼制）</a:t>
            </a:r>
            <a:endParaRPr lang="en-US" altLang="zh-CN" sz="2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思想宗教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儒学、佛教；③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生活习俗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物质技术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119960" y="228"/>
            <a:ext cx="7848872" cy="6451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rgbClr val="FF0000"/>
                </a:solidFill>
              </a:rPr>
              <a:t>四、秩序的外延</a:t>
            </a:r>
            <a:r>
              <a:rPr lang="en-US" altLang="zh-CN" sz="3600" b="1" smtClean="0">
                <a:solidFill>
                  <a:srgbClr val="FF0000"/>
                </a:solidFill>
              </a:rPr>
              <a:t>——</a:t>
            </a:r>
            <a:r>
              <a:rPr lang="zh-CN" altLang="en-US" sz="3600" b="1" smtClean="0">
                <a:solidFill>
                  <a:srgbClr val="FF0000"/>
                </a:solidFill>
              </a:rPr>
              <a:t>光照四邻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  <p:bldP spid="2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2827496" y="1062990"/>
            <a:ext cx="2917508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fontAlgn="auto">
              <a:lnSpc>
                <a:spcPct val="100000"/>
              </a:lnSpc>
              <a:spcAft>
                <a:spcPct val="0"/>
              </a:spcAft>
              <a:tabLst>
                <a:tab pos="2700655"/>
              </a:tabLst>
            </a:pPr>
            <a:r>
              <a:rPr lang="zh-CN" altLang="en-US" sz="2400" b="1" kern="1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（二）艺术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7196" y="1709261"/>
            <a:ext cx="8481536" cy="1706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 fontAlgn="auto">
              <a:lnSpc>
                <a:spcPct val="100000"/>
              </a:lnSpc>
              <a:buFont typeface="Wingdings"/>
              <a:buChar char="n"/>
            </a:pP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东汉末年：书法成为一种艺术。</a:t>
            </a:r>
          </a:p>
          <a:p>
            <a:pPr marL="457200" indent="-457200" algn="l" fontAlgn="auto">
              <a:lnSpc>
                <a:spcPct val="100000"/>
              </a:lnSpc>
              <a:buFont typeface="Wingdings"/>
              <a:buChar char="n"/>
            </a:pP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魏晋南北朝：隶书、草书、行书和楷书等各种书体均已完备。</a:t>
            </a:r>
          </a:p>
          <a:p>
            <a:pPr marL="457200" indent="-457200" algn="l" fontAlgn="auto">
              <a:lnSpc>
                <a:spcPct val="100000"/>
              </a:lnSpc>
              <a:buFont typeface="Wingdings"/>
              <a:buChar char="n"/>
            </a:pPr>
            <a:r>
              <a:rPr lang="zh-CN" altLang="en-US" sz="21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东晋</a:t>
            </a: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大书法家</a:t>
            </a:r>
            <a:r>
              <a:rPr lang="zh-CN" altLang="en-US" sz="21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王羲之</a:t>
            </a: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博采众长，诸体兼精，世称</a:t>
            </a:r>
            <a:r>
              <a:rPr lang="zh-CN" altLang="en-US" sz="2100" b="1" kern="100">
                <a:solidFill>
                  <a:srgbClr val="C00000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“书圣”</a:t>
            </a: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。</a:t>
            </a:r>
          </a:p>
          <a:p>
            <a:pPr marL="457200" indent="-457200" algn="l" fontAlgn="auto">
              <a:lnSpc>
                <a:spcPct val="100000"/>
              </a:lnSpc>
              <a:buFont typeface="Wingdings"/>
              <a:buChar char="n"/>
            </a:pPr>
            <a:r>
              <a:rPr lang="zh-CN" altLang="en-US" sz="2100" b="1" kern="1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隋唐时期的书法艺术融合了南朝的秀美和北朝的雄健，颜真卿和柳公权最为有名</a:t>
            </a:r>
          </a:p>
        </p:txBody>
      </p:sp>
      <p:sp>
        <p:nvSpPr>
          <p:cNvPr id="11" name="矩形 10"/>
          <p:cNvSpPr/>
          <p:nvPr/>
        </p:nvSpPr>
        <p:spPr>
          <a:xfrm>
            <a:off x="5573554" y="1109186"/>
            <a:ext cx="1227773" cy="414020"/>
          </a:xfrm>
          <a:prstGeom prst="rect">
            <a:avLst/>
          </a:prstGeom>
          <a:solidFill>
            <a:srgbClr val="FF3300"/>
          </a:solidFill>
          <a:ln w="9525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bg1"/>
              </a:buClr>
              <a:buSzTx/>
              <a:buFontTx/>
              <a:buNone/>
            </a:pPr>
            <a:r>
              <a:rPr kumimoji="0" lang="en-US" altLang="zh-CN" sz="21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1.</a:t>
            </a:r>
            <a:r>
              <a:rPr kumimoji="0" lang="zh-CN" altLang="en-US" sz="2100" b="1" i="0" u="none" strike="noStrike" kern="1200" cap="none" spc="0" normalizeH="0" baseline="0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书法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-123586" y="3322638"/>
            <a:ext cx="2786539" cy="2967990"/>
            <a:chOff x="4151773" y="1394567"/>
            <a:chExt cx="3715385" cy="3957320"/>
          </a:xfrm>
        </p:grpSpPr>
        <p:pic>
          <p:nvPicPr>
            <p:cNvPr id="3079" name="Picture 7" descr="C:\Users\ASUS\Documents\Tencent Files\957602240\Image\C2C\7C01BAA2C47AF4522F628299A59CE5BD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36583" y="1394567"/>
              <a:ext cx="2862580" cy="35280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8"/>
            <p:cNvSpPr txBox="1"/>
            <p:nvPr/>
          </p:nvSpPr>
          <p:spPr>
            <a:xfrm>
              <a:off x="4151773" y="4922627"/>
              <a:ext cx="3715385" cy="4292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b="1">
                  <a:latin typeface="宋体" panose="02010600030101010101" pitchFamily="2" charset="-122"/>
                  <a:ea typeface="宋体" pitchFamily="2" charset="-122"/>
                </a:rPr>
                <a:t>李斯《秦始皇廿六年诏铭</a:t>
              </a:r>
              <a:r>
                <a:rPr lang="en-US" altLang="zh-CN" sz="1500" b="1">
                  <a:latin typeface="宋体" panose="02010600030101010101" pitchFamily="2" charset="-122"/>
                  <a:ea typeface="宋体" pitchFamily="2" charset="-122"/>
                </a:rPr>
                <a:t>》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42904" y="3303270"/>
            <a:ext cx="2786539" cy="2927985"/>
            <a:chOff x="-195" y="4193"/>
            <a:chExt cx="5851" cy="6148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30" y="4193"/>
              <a:ext cx="2802" cy="5421"/>
            </a:xfrm>
            <a:prstGeom prst="rect">
              <a:avLst/>
            </a:prstGeom>
          </p:spPr>
        </p:pic>
        <p:sp>
          <p:nvSpPr>
            <p:cNvPr id="15" name="TextBox 8"/>
            <p:cNvSpPr txBox="1"/>
            <p:nvPr/>
          </p:nvSpPr>
          <p:spPr>
            <a:xfrm>
              <a:off x="-195" y="9568"/>
              <a:ext cx="5851" cy="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>
                  <a:latin typeface="宋体" panose="02010600030101010101" pitchFamily="2" charset="-122"/>
                  <a:ea typeface="宋体" pitchFamily="2" charset="-122"/>
                </a:rPr>
                <a:t>《曹全碑</a:t>
              </a:r>
              <a:r>
                <a:rPr lang="en-US" altLang="zh-CN" b="1">
                  <a:latin typeface="宋体" panose="02010600030101010101" pitchFamily="2" charset="-122"/>
                  <a:ea typeface="宋体" pitchFamily="2" charset="-122"/>
                </a:rPr>
                <a:t>》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46195" y="3677285"/>
            <a:ext cx="2596515" cy="2738120"/>
            <a:chOff x="8453" y="4791"/>
            <a:chExt cx="5074" cy="574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5"/>
            <a:srcRect l="24678"/>
            <a:stretch>
              <a:fillRect/>
            </a:stretch>
          </p:blipFill>
          <p:spPr>
            <a:xfrm>
              <a:off x="8453" y="4791"/>
              <a:ext cx="5074" cy="5022"/>
            </a:xfrm>
            <a:prstGeom prst="rect">
              <a:avLst/>
            </a:prstGeom>
            <a:effectLst>
              <a:softEdge rad="31750"/>
            </a:effectLst>
          </p:spPr>
        </p:pic>
        <p:sp>
          <p:nvSpPr>
            <p:cNvPr id="18" name="文本框 17"/>
            <p:cNvSpPr txBox="1"/>
            <p:nvPr/>
          </p:nvSpPr>
          <p:spPr>
            <a:xfrm>
              <a:off x="8990" y="9767"/>
              <a:ext cx="4000" cy="77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b="1">
                  <a:latin typeface="宋体" panose="02010600030101010101" pitchFamily="2" charset="-122"/>
                  <a:ea typeface="宋体" pitchFamily="2" charset="-122"/>
                </a:rPr>
                <a:t>怀素《自叙帖》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471433" y="3088005"/>
            <a:ext cx="2630657" cy="3032429"/>
            <a:chOff x="13646" y="4173"/>
            <a:chExt cx="5406" cy="6367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47" y="4173"/>
              <a:ext cx="5405" cy="582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1" name="TextBox 9"/>
            <p:cNvSpPr txBox="1"/>
            <p:nvPr/>
          </p:nvSpPr>
          <p:spPr>
            <a:xfrm>
              <a:off x="13646" y="9767"/>
              <a:ext cx="5016" cy="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b="1">
                  <a:latin typeface="宋体" panose="02010600030101010101" pitchFamily="2" charset="-122"/>
                  <a:ea typeface="宋体" pitchFamily="2" charset="-122"/>
                </a:rPr>
                <a:t>王羲之</a:t>
              </a:r>
              <a:r>
                <a:rPr lang="en-US" altLang="zh-CN" b="1">
                  <a:latin typeface="宋体" panose="02010600030101010101" pitchFamily="2" charset="-122"/>
                  <a:ea typeface="宋体" pitchFamily="2" charset="-122"/>
                </a:rPr>
                <a:t>《</a:t>
              </a:r>
              <a:r>
                <a:rPr lang="zh-CN" altLang="en-US" b="1">
                  <a:latin typeface="宋体" panose="02010600030101010101" pitchFamily="2" charset="-122"/>
                  <a:ea typeface="宋体" pitchFamily="2" charset="-122"/>
                </a:rPr>
                <a:t>兰亭集序</a:t>
              </a:r>
              <a:r>
                <a:rPr lang="en-US" altLang="zh-CN" b="1">
                  <a:latin typeface="宋体" panose="02010600030101010101" pitchFamily="2" charset="-122"/>
                  <a:ea typeface="宋体" pitchFamily="2" charset="-122"/>
                </a:rPr>
                <a:t>》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77629" y="5554980"/>
            <a:ext cx="2147411" cy="414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indent="0" algn="ctr" fontAlgn="auto">
              <a:lnSpc>
                <a:spcPct val="100000"/>
              </a:lnSpc>
              <a:buFont typeface="Wingdings"/>
              <a:buNone/>
            </a:pPr>
            <a:r>
              <a:rPr lang="zh-CN" altLang="en-US" sz="2100" kern="1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宋体" panose="02010600030101010101" pitchFamily="2" charset="-122"/>
                <a:sym typeface="+mn-ea"/>
              </a:rPr>
              <a:t>小篆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369344" y="5554980"/>
            <a:ext cx="1333976" cy="414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indent="0" algn="ctr" fontAlgn="auto">
              <a:lnSpc>
                <a:spcPct val="100000"/>
              </a:lnSpc>
              <a:buFont typeface="Wingdings"/>
              <a:buNone/>
            </a:pPr>
            <a:r>
              <a:rPr lang="zh-CN" altLang="en-US" sz="2100" kern="1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宋体" panose="02010600030101010101" pitchFamily="2" charset="-122"/>
                <a:sym typeface="+mn-ea"/>
              </a:rPr>
              <a:t>隶书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025741" y="5554980"/>
            <a:ext cx="2416969" cy="414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indent="0" algn="ctr" fontAlgn="auto">
              <a:lnSpc>
                <a:spcPct val="100000"/>
              </a:lnSpc>
              <a:buFont typeface="Wingdings"/>
              <a:buNone/>
            </a:pPr>
            <a:r>
              <a:rPr lang="zh-CN" altLang="en-US" sz="2100" kern="1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宋体" panose="02010600030101010101" pitchFamily="2" charset="-122"/>
                <a:sym typeface="+mn-ea"/>
              </a:rPr>
              <a:t>草书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535103" y="5554980"/>
            <a:ext cx="2502218" cy="414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indent="0" algn="ctr" fontAlgn="auto">
              <a:lnSpc>
                <a:spcPct val="100000"/>
              </a:lnSpc>
              <a:buFont typeface="Wingdings"/>
              <a:buNone/>
            </a:pPr>
            <a:r>
              <a:rPr lang="zh-CN" altLang="en-US" sz="2100" kern="1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宋体" panose="02010600030101010101" pitchFamily="2" charset="-122"/>
                <a:sym typeface="+mn-ea"/>
              </a:rPr>
              <a:t>行书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3" grpId="1"/>
      <p:bldP spid="24" grpId="2"/>
      <p:bldP spid="25" grpId="3"/>
      <p:bldP spid="26" grpId="4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89" y="807791"/>
            <a:ext cx="2918298" cy="5259722"/>
            <a:chOff x="1179913" y="1077031"/>
            <a:chExt cx="2918298" cy="5259722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9913" y="1077031"/>
              <a:ext cx="2918298" cy="4286250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1283855" y="5363281"/>
              <a:ext cx="2256460" cy="973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7200" algn="ctr">
                <a:lnSpc>
                  <a:spcPct val="125000"/>
                </a:lnSpc>
              </a:pPr>
              <a:r>
                <a:rPr lang="zh-CN" altLang="en-US" sz="2400">
                  <a:latin typeface="微软雅黑" panose="020b0503020204020204" charset="-122"/>
                  <a:ea typeface="微软雅黑" panose="020b0503020204020204" charset="-122"/>
                </a:rPr>
                <a:t>   颜真卿</a:t>
              </a:r>
              <a:endParaRPr lang="en-US" altLang="zh-CN" sz="2400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indent="457200" algn="ctr">
                <a:lnSpc>
                  <a:spcPct val="125000"/>
                </a:lnSpc>
              </a:pPr>
              <a:r>
                <a:rPr lang="en-US" altLang="zh-CN" sz="2400">
                  <a:latin typeface="微软雅黑" panose="020b0503020204020204" charset="-122"/>
                  <a:ea typeface="微软雅黑" panose="020b0503020204020204" charset="-122"/>
                </a:rPr>
                <a:t>《</a:t>
              </a:r>
              <a:r>
                <a:rPr lang="zh-CN" altLang="en-US" sz="2400">
                  <a:latin typeface="微软雅黑" panose="020b0503020204020204" charset="-122"/>
                  <a:ea typeface="微软雅黑" panose="020b0503020204020204" charset="-122"/>
                </a:rPr>
                <a:t>多宝塔碑</a:t>
              </a:r>
              <a:r>
                <a:rPr lang="en-US" altLang="zh-CN" sz="2400">
                  <a:latin typeface="微软雅黑" panose="020b0503020204020204" charset="-122"/>
                  <a:ea typeface="微软雅黑" panose="020b0503020204020204" charset="-122"/>
                </a:rPr>
                <a:t>》</a:t>
              </a:r>
              <a:endParaRPr lang="zh-CN" altLang="en-US"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31792" y="730849"/>
            <a:ext cx="3067775" cy="5365239"/>
            <a:chOff x="4882617" y="971514"/>
            <a:chExt cx="3067775" cy="536523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882617" y="971514"/>
              <a:ext cx="3067775" cy="4586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文本框 18"/>
            <p:cNvSpPr txBox="1"/>
            <p:nvPr/>
          </p:nvSpPr>
          <p:spPr>
            <a:xfrm>
              <a:off x="5012489" y="5363281"/>
              <a:ext cx="2256460" cy="973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7200" algn="ctr">
                <a:lnSpc>
                  <a:spcPct val="125000"/>
                </a:lnSpc>
              </a:pPr>
              <a:r>
                <a:rPr lang="zh-CN" altLang="en-US" sz="2400">
                  <a:latin typeface="微软雅黑" panose="020b0503020204020204" charset="-122"/>
                  <a:ea typeface="微软雅黑" panose="020b0503020204020204" charset="-122"/>
                </a:rPr>
                <a:t>   柳公权</a:t>
              </a:r>
              <a:endParaRPr lang="en-US" altLang="zh-CN" sz="2400">
                <a:latin typeface="微软雅黑" panose="020b0503020204020204" charset="-122"/>
                <a:ea typeface="微软雅黑" panose="020b0503020204020204" charset="-122"/>
              </a:endParaRPr>
            </a:p>
            <a:p>
              <a:pPr indent="457200" algn="ctr">
                <a:lnSpc>
                  <a:spcPct val="125000"/>
                </a:lnSpc>
              </a:pPr>
              <a:r>
                <a:rPr lang="en-US" altLang="zh-CN" sz="2400">
                  <a:latin typeface="微软雅黑" panose="020b0503020204020204" charset="-122"/>
                  <a:ea typeface="微软雅黑" panose="020b0503020204020204" charset="-122"/>
                </a:rPr>
                <a:t>《</a:t>
              </a:r>
              <a:r>
                <a:rPr lang="zh-CN" altLang="en-US" sz="2400">
                  <a:latin typeface="微软雅黑" panose="020b0503020204020204" charset="-122"/>
                  <a:ea typeface="微软雅黑" panose="020b0503020204020204" charset="-122"/>
                </a:rPr>
                <a:t>玄秘塔碑</a:t>
              </a:r>
              <a:r>
                <a:rPr lang="en-US" altLang="zh-CN" sz="2400">
                  <a:latin typeface="微软雅黑" panose="020b0503020204020204" charset="-122"/>
                  <a:ea typeface="微软雅黑" panose="020b0503020204020204" charset="-122"/>
                </a:rPr>
                <a:t>》</a:t>
              </a:r>
              <a:endParaRPr lang="zh-CN" altLang="en-US" sz="24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7890" name="Picture 2" descr="顾恺之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63316" y="1844278"/>
            <a:ext cx="5670947" cy="3186113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520554" y="5103019"/>
            <a:ext cx="4104084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996633"/>
              </a:buClr>
              <a:buSzPct val="70000"/>
              <a:buFont typeface="Wingdings" pitchFamily="2" charset="2"/>
              <a:buNone/>
            </a:pP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三绝：才绝、画绝、痴绝</a:t>
            </a:r>
            <a:endParaRPr lang="zh-CN" altLang="zh-CN" sz="27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1007604" y="1430964"/>
            <a:ext cx="1350169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/>
          <a:lstStyle/>
          <a:p>
            <a:pPr algn="ctr"/>
            <a:r>
              <a:rPr lang="zh-CN" altLang="en-US" sz="27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绘 画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533651" y="5049441"/>
            <a:ext cx="3928745" cy="43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r>
              <a:rPr lang="zh-CN" altLang="zh-CN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女史箴图</a:t>
            </a:r>
            <a:r>
              <a:rPr lang="zh-CN" altLang="zh-CN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（摹本</a:t>
            </a:r>
            <a:r>
              <a:rPr lang="zh-CN" altLang="zh-CN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•</a:t>
            </a:r>
            <a:r>
              <a:rPr lang="zh-CN" altLang="en-US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局部）</a:t>
            </a:r>
          </a:p>
        </p:txBody>
      </p:sp>
      <p:pic>
        <p:nvPicPr>
          <p:cNvPr id="38915" name="Picture 3" descr="女史箴图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01391" y="1431131"/>
            <a:ext cx="5940028" cy="350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05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547813" y="1376363"/>
            <a:ext cx="6060281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525316" y="5218510"/>
            <a:ext cx="3937397" cy="43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r>
              <a:rPr lang="zh-CN" altLang="zh-CN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《洛神赋</a:t>
            </a:r>
            <a:r>
              <a:rPr lang="zh-CN" altLang="en-US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图</a:t>
            </a:r>
            <a:r>
              <a:rPr lang="zh-CN" altLang="zh-CN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（摹本</a:t>
            </a:r>
            <a:r>
              <a:rPr lang="zh-CN" altLang="zh-CN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•</a:t>
            </a:r>
            <a:r>
              <a:rPr lang="zh-CN" altLang="en-US" sz="240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局部）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矩形 7197"/>
          <p:cNvSpPr>
            <a:spLocks noChangeArrowheads="1"/>
          </p:cNvSpPr>
          <p:nvPr/>
        </p:nvSpPr>
        <p:spPr bwMode="auto">
          <a:xfrm>
            <a:off x="1339593" y="1957735"/>
            <a:ext cx="1965960" cy="43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科学家祖冲之</a:t>
            </a:r>
            <a:endParaRPr lang="zh-CN" altLang="zh-CN" sz="2400"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5" name="文本框 6159"/>
          <p:cNvSpPr txBox="1">
            <a:spLocks noChangeArrowheads="1"/>
          </p:cNvSpPr>
          <p:nvPr/>
        </p:nvSpPr>
        <p:spPr bwMode="auto">
          <a:xfrm>
            <a:off x="4013835" y="2480316"/>
            <a:ext cx="3750469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祖冲之（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420-500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年）字文远，今河北人，古代杰出的大科学家。他在数学、天文历法、机械制造等方面有着巨大贡献。</a:t>
            </a:r>
          </a:p>
        </p:txBody>
      </p:sp>
      <p:pic>
        <p:nvPicPr>
          <p:cNvPr id="14340" name="Picture 3" descr="7a217dd440fb581ba08bb73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183404" y="2569058"/>
            <a:ext cx="2464594" cy="2657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 bwMode="auto">
          <a:xfrm>
            <a:off x="112395" y="857250"/>
            <a:ext cx="3728085" cy="745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rtlCol="0" anchor="t" anchorCtr="0" compatLnSpc="1">
            <a:spAutoFit/>
          </a:bodyPr>
          <a:lstStyle/>
          <a:p>
            <a:pPr defTabSz="685800"/>
            <a:r>
              <a:rPr lang="zh-CN" altLang="en-US" sz="4400" spc="78">
                <a:ln>
                  <a:solidFill>
                    <a:schemeClr val="bg1"/>
                  </a:solidFill>
                </a:ln>
                <a:latin typeface="江西拙楷" panose="02010600040101010101" pitchFamily="2" charset="-122"/>
                <a:ea typeface="江西拙楷" panose="02010600040101010101" pitchFamily="2" charset="-122"/>
              </a:rPr>
              <a:t>03科技技术</a:t>
            </a:r>
            <a:endParaRPr lang="zh-CN" altLang="en-US" sz="4400" spc="78">
              <a:ln>
                <a:solidFill>
                  <a:schemeClr val="bg1"/>
                </a:solidFill>
              </a:ln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Text Box 4"/>
          <p:cNvSpPr txBox="1">
            <a:spLocks noChangeArrowheads="1"/>
          </p:cNvSpPr>
          <p:nvPr/>
        </p:nvSpPr>
        <p:spPr bwMode="auto">
          <a:xfrm>
            <a:off x="1357312" y="1444229"/>
            <a:ext cx="4612520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我国古代对圆周率的研究：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032397" y="2611041"/>
            <a:ext cx="3714750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西汉  刘  歆  </a:t>
            </a: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</a:rPr>
              <a:t>3.1547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032397" y="3205163"/>
            <a:ext cx="3618309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东汉  张  衡  </a:t>
            </a: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</a:rPr>
              <a:t>3.16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018110" y="3751660"/>
            <a:ext cx="3543300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曹魏  刘  徽  </a:t>
            </a: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</a:rPr>
              <a:t>3.14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043113" y="4298156"/>
            <a:ext cx="4572000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南朝  祖冲之  </a:t>
            </a: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</a:rPr>
              <a:t>3.1415926(7)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5219700" y="3715941"/>
            <a:ext cx="1620441" cy="4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700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700">
                <a:latin typeface="微软雅黑" panose="020b0503020204020204" charset="-122"/>
                <a:ea typeface="微软雅黑" panose="020b0503020204020204" charset="-122"/>
              </a:rPr>
              <a:t>割圆术”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4" descr="贾思勰种植农作物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733925" y="1567123"/>
            <a:ext cx="2805113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947047" y="4750854"/>
            <a:ext cx="2537222" cy="514350"/>
          </a:xfrm>
          <a:prstGeom prst="rect">
            <a:avLst/>
          </a:prstGeom>
          <a:solidFill>
            <a:srgbClr val="FF3300">
              <a:alpha val="0"/>
            </a:srgbClr>
          </a:solidFill>
          <a:ln w="12700" cap="sq">
            <a:solidFill>
              <a:srgbClr val="FFFFFF">
                <a:alpha val="0"/>
              </a:srgbClr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68580" tIns="34290" rIns="68580" bIns="34290" anchor="ctr"/>
          <a:lstStyle/>
          <a:p>
            <a:pPr>
              <a:buFontTx/>
              <a:buNone/>
              <a:defRPr/>
            </a:pPr>
            <a:r>
              <a:rPr kumimoji="1" lang="zh-CN" altLang="en-US" sz="2100" noProof="1">
                <a:latin typeface="微软雅黑" panose="020b0503020204020204" charset="-122"/>
                <a:ea typeface="微软雅黑" panose="020b0503020204020204" charset="-122"/>
                <a:cs typeface="+mn-ea"/>
              </a:rPr>
              <a:t>贾思勰在种植农作物</a:t>
            </a:r>
            <a:endParaRPr kumimoji="1" lang="zh-CN" altLang="en-US" sz="2100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197"/>
          <p:cNvSpPr>
            <a:spLocks noChangeArrowheads="1"/>
          </p:cNvSpPr>
          <p:nvPr/>
        </p:nvSpPr>
        <p:spPr bwMode="auto">
          <a:xfrm>
            <a:off x="1270458" y="1808560"/>
            <a:ext cx="3185160" cy="43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贾思勰和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《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齐民要术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》</a:t>
            </a:r>
            <a:endParaRPr lang="zh-CN" altLang="zh-CN" sz="2400"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9" name="Picture 3" descr="贾思勰像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05690" y="2452478"/>
            <a:ext cx="3281033" cy="30323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343025" y="3107532"/>
            <a:ext cx="6429375" cy="807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想一想，为什么贾思勰强调农业生产要顺应天时地利？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2" name="矩形 3"/>
          <p:cNvSpPr>
            <a:spLocks noChangeArrowheads="1"/>
          </p:cNvSpPr>
          <p:nvPr/>
        </p:nvSpPr>
        <p:spPr bwMode="auto">
          <a:xfrm>
            <a:off x="1343026" y="1484785"/>
            <a:ext cx="6450806" cy="1176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r>
              <a:rPr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材料分析：</a:t>
            </a:r>
            <a:endParaRPr lang="en-US" altLang="zh-CN" sz="24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《</a:t>
            </a:r>
            <a:r>
              <a:rPr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齐民要术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种谷</a:t>
            </a:r>
            <a:r>
              <a:rPr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写道：“顺天时，量地利，则用力少而成功多。任情返道，劳而无获。”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350169" y="4227910"/>
            <a:ext cx="6429375" cy="807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r>
              <a:rPr lang="zh-CN" altLang="en-US" sz="2400">
                <a:ea typeface="微软雅黑" panose="020b0503020204020204" charset="-122"/>
              </a:rPr>
              <a:t>        他认为只有掌握天时和土壤条件来进行生产，才能获得好收成。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864412" y="1732836"/>
            <a:ext cx="4180878" cy="339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世纪英国著名生物学家达尔文先生称</a:t>
            </a:r>
            <a:r>
              <a:rPr lang="en-US" altLang="zh-CN" sz="24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齐民要术</a:t>
            </a:r>
            <a:r>
              <a:rPr lang="en-US" altLang="zh-CN" sz="2400" b="1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为</a:t>
            </a:r>
            <a:r>
              <a:rPr lang="zh-CN" altLang="en-US" sz="2400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“古代中国的百科全书”。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这一书被翻译成多种外文传阅，在国际上有着广泛影响，尤其是日本非常重视此书。</a:t>
            </a: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40129" y="1823438"/>
            <a:ext cx="2498929" cy="333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41" y="1829327"/>
            <a:ext cx="3084262" cy="31993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176" y="1782304"/>
            <a:ext cx="4182607" cy="3293391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88167" y="5208145"/>
            <a:ext cx="2450892" cy="3454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/>
              <a:t>西晋地图学家裴秀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587584" y="5208145"/>
            <a:ext cx="1866275" cy="3454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/>
              <a:t>《</a:t>
            </a:r>
            <a:r>
              <a:rPr lang="zh-CN" altLang="en-US"/>
              <a:t>禹贡地域图</a:t>
            </a:r>
            <a:r>
              <a:rPr lang="en-US" altLang="zh-CN"/>
              <a:t>》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: 圆角 1"/>
          <p:cNvSpPr/>
          <p:nvPr/>
        </p:nvSpPr>
        <p:spPr bwMode="auto">
          <a:xfrm>
            <a:off x="1146748" y="1329440"/>
            <a:ext cx="2231960" cy="38284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rtlCol="0" anchor="t" anchorCtr="0" compatLnSpc="1">
            <a:spAutoFit/>
          </a:bodyPr>
          <a:lstStyle/>
          <a:p>
            <a:pPr defTabSz="685800"/>
            <a:r>
              <a:rPr lang="zh-CN" altLang="en-US">
                <a:cs typeface="Times New Roman" panose="02020603050405020304" pitchFamily="18" charset="0"/>
              </a:rPr>
              <a:t>隋唐科技进一步发展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384170" y="2138910"/>
            <a:ext cx="5329004" cy="330009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257175" indent="-257175">
              <a:buFont typeface="Wingdings" pitchFamily="2" charset="2"/>
              <a:buChar char="l"/>
            </a:pPr>
            <a:r>
              <a:rPr lang="zh-CN" altLang="en-US" sz="2100">
                <a:solidFill>
                  <a:schemeClr val="tx1"/>
                </a:solidFill>
              </a:rPr>
              <a:t>唐朝已经有了</a:t>
            </a:r>
            <a:r>
              <a:rPr lang="zh-CN" altLang="en-US" sz="2100">
                <a:solidFill>
                  <a:srgbClr val="FF0000"/>
                </a:solidFill>
                <a:uFillTx/>
              </a:rPr>
              <a:t>雕版印刷</a:t>
            </a:r>
            <a:r>
              <a:rPr lang="zh-CN" altLang="en-US" sz="2100">
                <a:solidFill>
                  <a:schemeClr val="tx1"/>
                </a:solidFill>
              </a:rPr>
              <a:t>的佛经、日历和书籍。</a:t>
            </a:r>
            <a:endParaRPr lang="en-US" altLang="zh-CN" sz="2100">
              <a:solidFill>
                <a:schemeClr val="tx1"/>
              </a:solidFill>
            </a:endParaRPr>
          </a:p>
          <a:p>
            <a:pPr marL="257175" indent="-257175">
              <a:buFont typeface="Wingdings" pitchFamily="2" charset="2"/>
              <a:buChar char="l"/>
            </a:pPr>
            <a:r>
              <a:rPr lang="zh-CN" altLang="en-US" sz="2100">
                <a:solidFill>
                  <a:schemeClr val="tx1"/>
                </a:solidFill>
              </a:rPr>
              <a:t>唐中期的书籍记载了火药的配方。唐末，火药开始用于战争，火箭是最早的火药武器。</a:t>
            </a:r>
            <a:endParaRPr lang="en-US" altLang="zh-CN" sz="2100">
              <a:solidFill>
                <a:schemeClr val="tx1"/>
              </a:solidFill>
            </a:endParaRPr>
          </a:p>
          <a:p>
            <a:pPr marL="257175" indent="-257175">
              <a:buFont typeface="Wingdings" pitchFamily="2" charset="2"/>
              <a:buChar char="l"/>
            </a:pPr>
            <a:r>
              <a:rPr lang="zh-CN" altLang="en-US" sz="2100">
                <a:solidFill>
                  <a:schemeClr val="tx1"/>
                </a:solidFill>
              </a:rPr>
              <a:t>唐朝天文学家僧一行，是世界上用科学方法实测地球子午线长度的创始人。</a:t>
            </a:r>
            <a:endParaRPr lang="en-US" altLang="zh-CN" sz="2100">
              <a:solidFill>
                <a:schemeClr val="tx1"/>
              </a:solidFill>
            </a:endParaRPr>
          </a:p>
          <a:p>
            <a:pPr marL="257175" indent="-257175">
              <a:buFont typeface="Wingdings" pitchFamily="2" charset="2"/>
              <a:buChar char="l"/>
            </a:pPr>
            <a:r>
              <a:rPr lang="zh-CN" altLang="en-US" sz="2100">
                <a:solidFill>
                  <a:schemeClr val="tx1"/>
                </a:solidFill>
              </a:rPr>
              <a:t>医学家孙思邈完成医学名著</a:t>
            </a:r>
            <a:r>
              <a:rPr lang="en-US" altLang="zh-CN" sz="2100">
                <a:solidFill>
                  <a:schemeClr val="tx1"/>
                </a:solidFill>
              </a:rPr>
              <a:t>《</a:t>
            </a:r>
            <a:r>
              <a:rPr lang="zh-CN" altLang="en-US" sz="2100">
                <a:solidFill>
                  <a:schemeClr val="tx1"/>
                </a:solidFill>
              </a:rPr>
              <a:t>千金方</a:t>
            </a:r>
            <a:r>
              <a:rPr lang="en-US" altLang="zh-CN" sz="2100">
                <a:solidFill>
                  <a:schemeClr val="tx1"/>
                </a:solidFill>
              </a:rPr>
              <a:t>》</a:t>
            </a:r>
            <a:r>
              <a:rPr lang="zh-CN" altLang="en-US" sz="2100">
                <a:solidFill>
                  <a:schemeClr val="tx1"/>
                </a:solidFill>
              </a:rPr>
              <a:t>。唐高宗时编修的</a:t>
            </a:r>
            <a:r>
              <a:rPr lang="en-US" altLang="zh-CN" sz="2100">
                <a:solidFill>
                  <a:schemeClr val="tx1"/>
                </a:solidFill>
              </a:rPr>
              <a:t>《</a:t>
            </a:r>
            <a:r>
              <a:rPr lang="zh-CN" altLang="en-US" sz="2100">
                <a:solidFill>
                  <a:schemeClr val="tx1"/>
                </a:solidFill>
              </a:rPr>
              <a:t>唐本草</a:t>
            </a:r>
            <a:r>
              <a:rPr lang="en-US" altLang="zh-CN" sz="2100">
                <a:solidFill>
                  <a:schemeClr val="tx1"/>
                </a:solidFill>
              </a:rPr>
              <a:t>》</a:t>
            </a:r>
            <a:r>
              <a:rPr lang="zh-CN" altLang="en-US" sz="2100">
                <a:solidFill>
                  <a:schemeClr val="tx1"/>
                </a:solidFill>
              </a:rPr>
              <a:t>，是世界上最早由国家颁行的药典。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315" y="2138910"/>
            <a:ext cx="2237423" cy="183147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315" y="4043823"/>
            <a:ext cx="2237423" cy="1603979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东亚同文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佛教继续东传的枢纽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lum contrast="36000"/>
          </a:blip>
          <a:stretch>
            <a:fillRect/>
          </a:stretch>
        </p:blipFill>
        <p:spPr>
          <a:xfrm flipH="1">
            <a:off x="0" y="1268760"/>
            <a:ext cx="3059832" cy="4993791"/>
          </a:xfrm>
          <a:prstGeom prst="rect">
            <a:avLst/>
          </a:prstGeom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95536" y="6273225"/>
            <a:ext cx="2232248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玄奘大师像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3"/>
          <p:cNvSpPr txBox="1"/>
          <p:nvPr/>
        </p:nvSpPr>
        <p:spPr>
          <a:xfrm>
            <a:off x="683568" y="4077072"/>
            <a:ext cx="1728192" cy="21390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玄奘：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周游天竺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钻研瑜伽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曲女辩经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破恶扬名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lum contrast="24000"/>
          </a:blip>
          <a:stretch>
            <a:fillRect/>
          </a:stretch>
        </p:blipFill>
        <p:spPr>
          <a:xfrm flipH="1">
            <a:off x="3131840" y="1268760"/>
            <a:ext cx="2880320" cy="5024618"/>
          </a:xfrm>
          <a:prstGeom prst="rect">
            <a:avLst/>
          </a:prstGeom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491880" y="6273225"/>
            <a:ext cx="2232248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鉴真大师像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3"/>
          <p:cNvSpPr txBox="1"/>
          <p:nvPr/>
        </p:nvSpPr>
        <p:spPr>
          <a:xfrm>
            <a:off x="3707904" y="4077072"/>
            <a:ext cx="1728192" cy="21390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鉴真：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律宗大师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东渡日本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六次方成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存身招提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1027" name="Picture 3" descr="C:\Users\yjwu\Documents\高一课件2020-2021\第二单元\中古文化\空海大师，画像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936551" y="1268760"/>
            <a:ext cx="3207449" cy="4305798"/>
          </a:xfrm>
          <a:prstGeom prst="rect">
            <a:avLst/>
          </a:prstGeom>
          <a:noFill/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6444208" y="6273225"/>
            <a:ext cx="2232248" cy="58477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空海大师像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文本框 3"/>
          <p:cNvSpPr txBox="1"/>
          <p:nvPr/>
        </p:nvSpPr>
        <p:spPr>
          <a:xfrm>
            <a:off x="6660232" y="3573016"/>
            <a:ext cx="1728192" cy="25483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空海：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日人学僧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赴唐求密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青龙慧果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文境秘府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>
              <a:lnSpc>
                <a:spcPct val="95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存唐格律</a:t>
            </a:r>
            <a:endParaRPr lang="en-US" altLang="zh-CN" sz="2800" b="1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" y="228"/>
            <a:ext cx="78488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rgbClr val="FF0000"/>
                </a:solidFill>
              </a:rPr>
              <a:t>三、秩序的外延</a:t>
            </a:r>
            <a:r>
              <a:rPr lang="en-US" altLang="zh-CN" sz="3600" b="1" smtClean="0">
                <a:solidFill>
                  <a:srgbClr val="FF0000"/>
                </a:solidFill>
              </a:rPr>
              <a:t>——</a:t>
            </a:r>
            <a:r>
              <a:rPr lang="zh-CN" altLang="en-US" sz="3600" b="1" smtClean="0">
                <a:solidFill>
                  <a:srgbClr val="FF0000"/>
                </a:solidFill>
              </a:rPr>
              <a:t>光照四邻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1" grpId="2"/>
      <p:bldP spid="12" grpId="3"/>
      <p:bldP spid="13" grpId="4"/>
      <p:bldP spid="14" grpId="5"/>
      <p:bldP spid="2" grpId="6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丝路辉煌、交融四方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268760"/>
            <a:ext cx="8303260" cy="48380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20072" y="2420888"/>
            <a:ext cx="165618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国际都会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275856" y="2060848"/>
            <a:ext cx="165618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陆上丝路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76056" y="3861048"/>
            <a:ext cx="165618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海上丝路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948264" y="2996952"/>
            <a:ext cx="1656184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书籍之路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3"/>
          <p:cNvSpPr txBox="1"/>
          <p:nvPr/>
        </p:nvSpPr>
        <p:spPr>
          <a:xfrm>
            <a:off x="395536" y="4581128"/>
            <a:ext cx="8208912" cy="5016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800" b="1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西亚商人、东亚使节、留学生、留学僧、宾贡进士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2" name="文本框 3"/>
          <p:cNvSpPr txBox="1"/>
          <p:nvPr/>
        </p:nvSpPr>
        <p:spPr>
          <a:xfrm>
            <a:off x="395536" y="6237312"/>
            <a:ext cx="8244408" cy="5003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>
              <a:lnSpc>
                <a:spcPct val="95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陆上丝路为主转为海上丝路为主</a:t>
            </a:r>
            <a:endParaRPr lang="en-US" altLang="zh-CN" sz="2800" b="1" smtClean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" y="228"/>
            <a:ext cx="78488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rgbClr val="FF0000"/>
                </a:solidFill>
              </a:rPr>
              <a:t>三、秩序的外延</a:t>
            </a:r>
            <a:r>
              <a:rPr lang="en-US" altLang="zh-CN" sz="3600" b="1" smtClean="0">
                <a:solidFill>
                  <a:srgbClr val="FF0000"/>
                </a:solidFill>
              </a:rPr>
              <a:t>——</a:t>
            </a:r>
            <a:r>
              <a:rPr lang="zh-CN" altLang="en-US" sz="3600" b="1" smtClean="0">
                <a:solidFill>
                  <a:srgbClr val="FF0000"/>
                </a:solidFill>
              </a:rPr>
              <a:t>光照四邻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  <p:bldP spid="10" grpId="3"/>
      <p:bldP spid="11" grpId="4"/>
      <p:bldP spid="12" grpId="5"/>
      <p:bldP spid="2" grpId="6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51520" y="620688"/>
            <a:ext cx="691276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SzTx/>
            </a:pP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丝路辉煌、交融四方                                                   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7"/>
          <p:cNvSpPr txBox="1"/>
          <p:nvPr/>
        </p:nvSpPr>
        <p:spPr>
          <a:xfrm>
            <a:off x="1" y="1268760"/>
            <a:ext cx="9144000" cy="4524315"/>
          </a:xfrm>
          <a:prstGeom prst="rect">
            <a:avLst/>
          </a:prstGeom>
          <a:solidFill>
            <a:schemeClr val="bg1">
              <a:alpha val="60000"/>
            </a:schemeClr>
          </a:solidFill>
          <a:ln w="28575"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李唐起自西陲，历事周隋，不唯政制多袭前代之旧，一切文物亦复不闻华夷，兼收并蓄。第七世纪以降之长安，几乎为一国际的都会，各种人民，各种宗教，无不可于长安得之……异族入居长安者多，于是长安胡化盛极一时，此种胡化大率为西域风之好尚：服饰、饮食、宫室、乐舞</a:t>
            </a:r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、绘画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，竞事纷泊；其极社会各方面，隐约皆有所化，好之者盖不仅帝王及一二贵戚达官已也。</a:t>
            </a:r>
          </a:p>
          <a:p>
            <a:pPr algn="r"/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方正清刻本悦宋简体" panose="02000000000000000000" charset="-122"/>
              </a:rPr>
              <a:t>——向达《唐代长安与西域文明》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9552" y="5949280"/>
            <a:ext cx="820891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chemeClr val="tx1"/>
                </a:solidFill>
              </a:rPr>
              <a:t>思考：唐代交融外来文化，主要在哪些方面？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8" name="文本框 3"/>
          <p:cNvSpPr txBox="1"/>
          <p:nvPr/>
        </p:nvSpPr>
        <p:spPr>
          <a:xfrm>
            <a:off x="807770" y="5727963"/>
            <a:ext cx="7344816" cy="10279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t" anchorCtr="0" forceAA="0" compatLnSpc="1">
            <a:spAutoFit/>
          </a:bodyPr>
          <a:lstStyle/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宗教信仰：佛教、祆教、景教（三夷教）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lvl="0" algn="l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  <a:sym typeface="+mn-ea"/>
              </a:rPr>
              <a:t>娱乐风尚：服饰饮食、乐舞绘画</a:t>
            </a:r>
            <a:endParaRPr lang="en-US" altLang="zh-CN" sz="3200" b="1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" y="228"/>
            <a:ext cx="78488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solidFill>
                  <a:srgbClr val="FF0000"/>
                </a:solidFill>
              </a:rPr>
              <a:t>三、秩序的外延</a:t>
            </a:r>
            <a:r>
              <a:rPr lang="en-US" altLang="zh-CN" sz="3600" b="1" smtClean="0">
                <a:solidFill>
                  <a:srgbClr val="FF0000"/>
                </a:solidFill>
              </a:rPr>
              <a:t>——</a:t>
            </a:r>
            <a:r>
              <a:rPr lang="zh-CN" altLang="en-US" sz="3600" b="1" smtClean="0">
                <a:solidFill>
                  <a:srgbClr val="FF0000"/>
                </a:solidFill>
              </a:rPr>
              <a:t>光照四邻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90805" y="613410"/>
            <a:ext cx="8905240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课堂小结</a:t>
            </a:r>
            <a:endParaRPr lang="zh-CN" altLang="en-US" sz="2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zh-CN" altLang="en-US" sz="2800">
                <a:solidFill>
                  <a:schemeClr val="accent4"/>
                </a:solidFill>
              </a:rPr>
              <a:t>        </a:t>
            </a:r>
          </a:p>
          <a:p>
            <a:r>
              <a:rPr lang="zh-CN" altLang="en-US" sz="2800">
                <a:solidFill>
                  <a:schemeClr val="accent4"/>
                </a:solidFill>
              </a:rPr>
              <a:t>         从三国至隋唐五代,在这700多年时间里,中国社会经历了分裂、统一、再分裂的发展过程,然而,不管是分裂时期的三国魏晋南北朝,还是大一统时期的隋唐,在思想文化领域都取得了非常了不起的成就。思想方面,儒释道的碰撞与交融丰富了中国人的精神生活;文学艺术方面书法、绘画、雕塑、唐诗等大放异彩;科技方面,数学农学、医药学和地理学都取得了新的成果;这一时期的中外文化交流频繁,促成了中国历史上的一次文化高峰。</a:t>
            </a: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643890" y="1017270"/>
            <a:ext cx="76727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FillTx/>
              </a:rPr>
              <a:t>魏晋南北朝隋唐时期文学艺术达到高峰的原因</a:t>
            </a:r>
            <a:endParaRPr lang="zh-CN" altLang="en-US" sz="2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FillTx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7190" y="1711325"/>
            <a:ext cx="6525260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zh-CN" altLang="en-US" sz="2800">
                <a:solidFill>
                  <a:schemeClr val="accent4"/>
                </a:solidFill>
                <a:effectLst/>
              </a:rPr>
              <a:t>经济的发展与繁荣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85290" y="2297430"/>
            <a:ext cx="64871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选官制度的发展提供了人才基础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800860" y="2894330"/>
            <a:ext cx="65157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安定的社会环境</a:t>
            </a:r>
            <a:endParaRPr lang="zh-CN" altLang="en-US" sz="2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91335" y="3683000"/>
            <a:ext cx="6309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民族的交融以及开放包容的文化政策</a:t>
            </a:r>
            <a:endParaRPr lang="zh-CN" altLang="en-US" sz="28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98345" y="4433570"/>
            <a:ext cx="61023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隋唐中外文化交流频繁</a:t>
            </a:r>
          </a:p>
        </p:txBody>
      </p:sp>
      <p:pic>
        <p:nvPicPr>
          <p:cNvPr id="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8400" y="115824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202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主题</vt:lpstr>
      <vt:lpstr>第8课 三国至隋唐的文化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2020-11-03T15:30:40Z</cp:lastPrinted>
  <dcterms:created xsi:type="dcterms:W3CDTF">2020-11-03T15:30:40Z</dcterms:created>
  <dcterms:modified xsi:type="dcterms:W3CDTF">2020-11-03T07:30:42Z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