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handoutMasterIdLst>
    <p:handoutMasterId r:id="rId27"/>
  </p:handoutMasterIdLst>
  <p:sldIdLst>
    <p:sldId id="493" r:id="rId3"/>
    <p:sldId id="492" r:id="rId4"/>
    <p:sldId id="470" r:id="rId5"/>
    <p:sldId id="487" r:id="rId6"/>
    <p:sldId id="374" r:id="rId8"/>
    <p:sldId id="486" r:id="rId9"/>
    <p:sldId id="471" r:id="rId10"/>
    <p:sldId id="484" r:id="rId11"/>
    <p:sldId id="485" r:id="rId12"/>
    <p:sldId id="475" r:id="rId13"/>
    <p:sldId id="394" r:id="rId14"/>
    <p:sldId id="396" r:id="rId15"/>
    <p:sldId id="477" r:id="rId16"/>
    <p:sldId id="482" r:id="rId17"/>
    <p:sldId id="489" r:id="rId18"/>
    <p:sldId id="483" r:id="rId19"/>
    <p:sldId id="478" r:id="rId20"/>
    <p:sldId id="479" r:id="rId21"/>
    <p:sldId id="480" r:id="rId22"/>
    <p:sldId id="481" r:id="rId23"/>
    <p:sldId id="490" r:id="rId24"/>
    <p:sldId id="491" r:id="rId25"/>
    <p:sldId id="494" r:id="rId26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FF"/>
    <a:srgbClr val="FFFFFF"/>
    <a:srgbClr val="FFFFCC"/>
    <a:srgbClr val="0000FF"/>
    <a:srgbClr val="FF6600"/>
    <a:srgbClr val="99CC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5332" autoAdjust="0"/>
  </p:normalViewPr>
  <p:slideViewPr>
    <p:cSldViewPr snapToGrid="0" showGuides="1">
      <p:cViewPr varScale="1">
        <p:scale>
          <a:sx n="108" d="100"/>
          <a:sy n="108" d="100"/>
        </p:scale>
        <p:origin x="739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gs" Target="tags/tag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r>
              <a:rPr lang="zh-CN" altLang="en-US"/>
              <a:t>状元成才路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C3A0373-B966-41D6-B9FF-0BD44F52025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zh-CN" altLang="en-US"/>
              <a:t>状元成才路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BC4BE82E-2D60-4CF1-AA9C-9F80C656A8D1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r>
              <a:rPr lang="zh-CN" altLang="en-US"/>
              <a:t>状元成才路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A2DAAEB-FCED-4DC3-ACEB-93A5503C68D5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r>
              <a:rPr lang="zh-CN" altLang="en-US"/>
              <a:t>状元成才路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06E72FBB-AC39-432B-AFAA-376BCF1FD90A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8196" name="页眉占位符 3"/>
          <p:cNvSpPr>
            <a:spLocks noGrp="1"/>
          </p:cNvSpPr>
          <p:nvPr>
            <p:ph type="hdr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/>
              <a:t>状元成才路</a:t>
            </a:r>
            <a:endParaRPr lang="zh-CN" altLang="en-US" smtClean="0"/>
          </a:p>
        </p:txBody>
      </p:sp>
      <p:sp>
        <p:nvSpPr>
          <p:cNvPr id="8197" name="页脚占位符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/>
              <a:t>状元成才路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13316" name="页眉占位符 3"/>
          <p:cNvSpPr>
            <a:spLocks noGrp="1"/>
          </p:cNvSpPr>
          <p:nvPr>
            <p:ph type="hdr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/>
              <a:t>状元成才路</a:t>
            </a:r>
            <a:endParaRPr lang="zh-CN" altLang="en-US" smtClean="0"/>
          </a:p>
        </p:txBody>
      </p:sp>
      <p:sp>
        <p:nvSpPr>
          <p:cNvPr id="13317" name="页脚占位符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/>
              <a:t>状元成才路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17412" name="页眉占位符 3"/>
          <p:cNvSpPr>
            <a:spLocks noGrp="1"/>
          </p:cNvSpPr>
          <p:nvPr>
            <p:ph type="hdr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/>
              <a:t>状元成才路</a:t>
            </a:r>
            <a:endParaRPr lang="zh-CN" altLang="en-US" smtClean="0"/>
          </a:p>
        </p:txBody>
      </p:sp>
      <p:sp>
        <p:nvSpPr>
          <p:cNvPr id="17413" name="页脚占位符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/>
              <a:t>状元成才路</a:t>
            </a: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411163" y="385763"/>
            <a:ext cx="8362950" cy="43719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0525" y="385762"/>
            <a:ext cx="8362950" cy="43719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171700" y="1997075"/>
            <a:ext cx="48006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zh-CN" altLang="en-US" sz="6000" b="1">
                <a:latin typeface="汉仪昌黎宋刻本原版W" panose="00020600040101010101" pitchFamily="18" charset="-122"/>
                <a:ea typeface="汉仪昌黎宋刻本原版W" panose="00020600040101010101" pitchFamily="18" charset="-122"/>
                <a:cs typeface="+mn-ea"/>
                <a:sym typeface="+mn-lt"/>
              </a:rPr>
              <a:t>古代两河流域</a:t>
            </a:r>
            <a:endParaRPr lang="zh-CN" altLang="en-US" sz="6000" b="1">
              <a:latin typeface="汉仪昌黎宋刻本原版W" panose="00020600040101010101" pitchFamily="18" charset="-122"/>
              <a:ea typeface="汉仪昌黎宋刻本原版W" panose="00020600040101010101" pitchFamily="18" charset="-122"/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16266" y="3397250"/>
            <a:ext cx="309880" cy="368300"/>
          </a:xfrm>
          <a:prstGeom prst="rect">
            <a:avLst/>
          </a:prstGeom>
          <a:solidFill>
            <a:srgbClr val="00B050"/>
          </a:solidFill>
        </p:spPr>
        <p:txBody>
          <a:bodyPr wrap="none">
            <a:spAutoFit/>
          </a:bodyPr>
          <a:lstStyle/>
          <a:p>
            <a:pPr algn="ctr">
              <a:defRPr/>
            </a:pPr>
            <a:endParaRPr lang="zh-CN" altLang="en-US" b="1" spc="750">
              <a:solidFill>
                <a:schemeClr val="bg1"/>
              </a:solidFill>
              <a:latin typeface="宋体" panose="02010600030101010101" pitchFamily="2" charset="-122"/>
              <a:cs typeface="+mn-ea"/>
              <a:sym typeface="+mn-lt"/>
            </a:endParaRPr>
          </a:p>
        </p:txBody>
      </p:sp>
      <p:sp>
        <p:nvSpPr>
          <p:cNvPr id="9" name="文本框 4"/>
          <p:cNvSpPr txBox="1"/>
          <p:nvPr/>
        </p:nvSpPr>
        <p:spPr>
          <a:xfrm>
            <a:off x="2663825" y="1314450"/>
            <a:ext cx="3857625" cy="3683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b="1" spc="225">
                <a:cs typeface="+mn-ea"/>
                <a:sym typeface="+mn-lt"/>
              </a:rPr>
              <a:t>人教</a:t>
            </a:r>
            <a:r>
              <a:rPr lang="zh-CN" altLang="en-US" b="1" spc="225" smtClean="0">
                <a:cs typeface="+mn-ea"/>
                <a:sym typeface="+mn-lt"/>
              </a:rPr>
              <a:t>版 历史 </a:t>
            </a:r>
            <a:r>
              <a:rPr lang="zh-CN" altLang="en-US" b="1" spc="225">
                <a:cs typeface="+mn-ea"/>
                <a:sym typeface="+mn-lt"/>
              </a:rPr>
              <a:t>九</a:t>
            </a:r>
            <a:r>
              <a:rPr lang="zh-CN" altLang="en-US" b="1" spc="225" smtClean="0">
                <a:cs typeface="+mn-ea"/>
                <a:sym typeface="+mn-lt"/>
              </a:rPr>
              <a:t>年级上册</a:t>
            </a:r>
            <a:endParaRPr lang="zh-CN" altLang="en-US" b="1" spc="225">
              <a:cs typeface="+mn-ea"/>
              <a:sym typeface="+mn-lt"/>
            </a:endParaRPr>
          </a:p>
        </p:txBody>
      </p:sp>
    </p:spTree>
  </p:cSld>
  <p:clrMapOvr>
    <a:masterClrMapping/>
  </p:clrMapOvr>
  <p:transition spd="slow" advClick="0" advTm="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1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文本框 2"/>
          <p:cNvSpPr txBox="1">
            <a:spLocks noChangeArrowheads="1"/>
          </p:cNvSpPr>
          <p:nvPr/>
        </p:nvSpPr>
        <p:spPr bwMode="auto">
          <a:xfrm>
            <a:off x="3352800" y="4030663"/>
            <a:ext cx="28495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古巴比伦城遗址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78"/>
          <a:stretch>
            <a:fillRect/>
          </a:stretch>
        </p:blipFill>
        <p:spPr>
          <a:xfrm>
            <a:off x="2349043" y="1259076"/>
            <a:ext cx="4217466" cy="2310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738187" y="1450545"/>
            <a:ext cx="7667625" cy="224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    古代西亚的两河流域是人类最早的文明发祥地之一。古巴比伦王国是古代两河流域文明发展的一个高峰。有人说，</a:t>
            </a:r>
            <a:r>
              <a:rPr lang="en-US" altLang="zh-CN" sz="2400" b="1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2400" b="1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是两河流域文明留给人类的宝贵文化遗产。为什么这样说呢？</a:t>
            </a:r>
            <a:endParaRPr lang="zh-CN" altLang="en-US" sz="24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3367881" y="774464"/>
            <a:ext cx="18891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学习目标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50081" y="1503126"/>
            <a:ext cx="7843837" cy="2867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等线 Light" panose="02010600030101010101" pitchFamily="2" charset="-122"/>
              <a:buAutoNum type="arabicPeriod"/>
            </a:pP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了解两河流域的地理位置，以及从这里发展起来的古代文明。</a:t>
            </a:r>
            <a:endParaRPr lang="zh-CN" altLang="en-US" sz="24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等线 Light" panose="02010600030101010101" pitchFamily="2" charset="-122"/>
              <a:buAutoNum type="arabicPeriod"/>
            </a:pP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知道古巴比伦王国兴起的基本情况，以及其著名的国王汉谟拉比。（重点）</a:t>
            </a:r>
            <a:endParaRPr lang="zh-CN" altLang="en-US" sz="24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等线 Light" panose="02010600030101010101" pitchFamily="2" charset="-122"/>
              <a:buAutoNum type="arabicPeriod"/>
            </a:pP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掌握古巴比伦王国国王汉谟拉比的统治措施，特别是颁布</a:t>
            </a:r>
            <a:r>
              <a:rPr lang="en-US" altLang="zh-CN" sz="2400" b="1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2400" b="1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的意义。（难点）</a:t>
            </a:r>
            <a:endParaRPr lang="zh-CN" altLang="en-US" sz="24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2522490" y="1272321"/>
            <a:ext cx="4751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latin typeface="+mn-lt"/>
                <a:ea typeface="+mn-ea"/>
                <a:cs typeface="+mn-ea"/>
                <a:sym typeface="+mn-lt"/>
              </a:rPr>
              <a:t>古代两河流域文明</a:t>
            </a:r>
            <a:endParaRPr lang="zh-CN" altLang="en-US" sz="32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160415" y="2470883"/>
            <a:ext cx="7723187" cy="1157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  “两河”是指西亚的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____________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和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____________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。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092652" y="2470883"/>
            <a:ext cx="2274887" cy="597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幼发拉底河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384252" y="2947768"/>
            <a:ext cx="2276475" cy="597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底格里斯河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1"/>
      <p:bldP spid="8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536575" y="1601788"/>
            <a:ext cx="810577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3200" b="1">
                <a:latin typeface="+mn-lt"/>
                <a:ea typeface="+mn-ea"/>
                <a:cs typeface="+mn-ea"/>
                <a:sym typeface="+mn-lt"/>
              </a:rPr>
              <a:t>    两河流域，又称“美索不达米亚”，意即“两河之间的地方”，大体上是以今天伊拉克首都巴格达为中心的狭长地带。</a:t>
            </a:r>
            <a:endParaRPr lang="zh-CN" altLang="en-US" sz="32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"/>
          <p:cNvSpPr>
            <a:spLocks noChangeArrowheads="1"/>
          </p:cNvSpPr>
          <p:nvPr/>
        </p:nvSpPr>
        <p:spPr bwMode="auto">
          <a:xfrm>
            <a:off x="852588" y="584200"/>
            <a:ext cx="2329633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出现：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52589" y="1033463"/>
            <a:ext cx="7438822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  约从公元前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3500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年起，两河流域南部逐渐产生了一些以城市为中心的小国。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852588" y="2571750"/>
            <a:ext cx="2329633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统一：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852589" y="3273425"/>
            <a:ext cx="7438822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  大约在公元前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24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世纪，两河流域实现了初步统一。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2382838" y="754063"/>
            <a:ext cx="20208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+mn-lt"/>
                <a:ea typeface="+mn-ea"/>
                <a:cs typeface="+mn-ea"/>
                <a:sym typeface="+mn-lt"/>
              </a:rPr>
              <a:t>相关史事</a:t>
            </a:r>
            <a:endParaRPr lang="zh-CN" altLang="en-US" sz="3200" b="1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69963" y="1487981"/>
            <a:ext cx="7111628" cy="3037982"/>
            <a:chOff x="1077651" y="1305684"/>
            <a:chExt cx="7111966" cy="3037848"/>
          </a:xfrm>
        </p:grpSpPr>
        <p:pic>
          <p:nvPicPr>
            <p:cNvPr id="26626" name="Picture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334635" y="1305684"/>
              <a:ext cx="2854982" cy="276907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2293" name="矩形 2"/>
            <p:cNvSpPr>
              <a:spLocks noChangeArrowheads="1"/>
            </p:cNvSpPr>
            <p:nvPr/>
          </p:nvSpPr>
          <p:spPr bwMode="auto">
            <a:xfrm>
              <a:off x="1077651" y="1450559"/>
              <a:ext cx="3907516" cy="2892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lang="zh-CN" altLang="en-US" sz="2000" b="1">
                  <a:latin typeface="+mn-lt"/>
                  <a:ea typeface="+mn-ea"/>
                  <a:cs typeface="+mn-ea"/>
                  <a:sym typeface="+mn-lt"/>
                </a:rPr>
                <a:t>    两河流域的苏美尔人很早就发明了文字。他们通常用削成尖头的芦秆或木棒做笔，在未干的软泥版上压刻出符号。这些符号的线条由粗到细，很像木楔，所以由这种笔画构成的文字被称为“楔形文字”。</a:t>
              </a:r>
              <a:endParaRPr lang="zh-CN" altLang="en-US" sz="2000" b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"/>
          <p:cNvSpPr>
            <a:spLocks noChangeArrowheads="1"/>
          </p:cNvSpPr>
          <p:nvPr/>
        </p:nvSpPr>
        <p:spPr bwMode="auto">
          <a:xfrm>
            <a:off x="866775" y="1404937"/>
            <a:ext cx="7586663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  苏美尔人还根据月亮的盈亏变化制定了阴历，一年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354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天，并设置闰月来调整阴历和阳历之间的天数差距。计数法中的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60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进位制也是两河流域人发明的。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130401" y="746663"/>
            <a:ext cx="4751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latin typeface="+mn-lt"/>
                <a:ea typeface="+mn-ea"/>
                <a:cs typeface="+mn-ea"/>
                <a:sym typeface="+mn-lt"/>
              </a:rPr>
              <a:t>古巴比伦王国</a:t>
            </a:r>
            <a:endParaRPr lang="zh-CN" altLang="en-US" sz="32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992163" y="1461038"/>
            <a:ext cx="3432175" cy="59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汉谟拉比的统治：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714422" y="1977364"/>
            <a:ext cx="487362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    公元前</a:t>
            </a:r>
            <a:r>
              <a:rPr lang="en-US" altLang="zh-CN" sz="2400" b="1">
                <a:latin typeface="+mn-lt"/>
                <a:ea typeface="+mn-ea"/>
                <a:cs typeface="+mn-ea"/>
                <a:sym typeface="+mn-lt"/>
              </a:rPr>
              <a:t>18</a:t>
            </a:r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世纪，第六代国王汉谟拉比在位时，对外采取各个击破的策略，完成了两河流域中下游地区的统一事业，建立了统一、强大的奴隶制国家。</a:t>
            </a:r>
            <a:endParaRPr lang="zh-CN" altLang="en-US" sz="2400" b="1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5365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7" t="-12132" r="827" b="12132"/>
          <a:stretch>
            <a:fillRect/>
          </a:stretch>
        </p:blipFill>
        <p:spPr bwMode="auto">
          <a:xfrm>
            <a:off x="876985" y="2189134"/>
            <a:ext cx="2639258" cy="2068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4124865" y="1494581"/>
            <a:ext cx="43434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2400" b="1" smtClean="0">
                <a:latin typeface="+mn-lt"/>
                <a:ea typeface="+mn-ea"/>
                <a:cs typeface="+mn-ea"/>
                <a:sym typeface="+mn-lt"/>
              </a:rPr>
              <a:t>    汉谟拉比实行君主专制制度，加强中央集权，还制定了一部较为系统和完整的法典。他在位时是古巴比伦王国最强盛的时期。</a:t>
            </a:r>
            <a:endParaRPr lang="zh-CN" altLang="en-US" sz="2400" b="1" smtClean="0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6387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957" y="1494581"/>
            <a:ext cx="3060936" cy="2295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4"/>
          <p:cNvSpPr txBox="1">
            <a:spLocks noChangeArrowheads="1"/>
          </p:cNvSpPr>
          <p:nvPr/>
        </p:nvSpPr>
        <p:spPr bwMode="auto">
          <a:xfrm>
            <a:off x="2510141" y="759061"/>
            <a:ext cx="47513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600" b="1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3600" b="1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3600" b="1">
                <a:latin typeface="+mn-lt"/>
                <a:ea typeface="+mn-ea"/>
                <a:cs typeface="+mn-ea"/>
                <a:sym typeface="+mn-lt"/>
              </a:rPr>
              <a:t>》</a:t>
            </a:r>
            <a:endParaRPr lang="zh-CN" altLang="en-US" sz="36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908354" y="1624248"/>
            <a:ext cx="2449512" cy="67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3200" b="1">
                <a:latin typeface="+mn-lt"/>
                <a:ea typeface="+mn-ea"/>
                <a:cs typeface="+mn-ea"/>
                <a:sym typeface="+mn-lt"/>
              </a:rPr>
              <a:t>地位：</a:t>
            </a:r>
            <a:endParaRPr lang="zh-CN" altLang="en-US" sz="32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816914" y="2376039"/>
            <a:ext cx="4394200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  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是迄今已知世界上第一部较为完整的成文法典。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8437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58"/>
          <a:stretch>
            <a:fillRect/>
          </a:stretch>
        </p:blipFill>
        <p:spPr bwMode="auto">
          <a:xfrm>
            <a:off x="5302554" y="1741252"/>
            <a:ext cx="2992539" cy="2616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56901" y="1788708"/>
            <a:ext cx="5054600" cy="2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 smtClean="0">
                <a:latin typeface="+mn-lt"/>
                <a:ea typeface="+mn-ea"/>
                <a:cs typeface="+mn-ea"/>
                <a:sym typeface="+mn-lt"/>
              </a:rPr>
              <a:t>    法典刻在一块黑色石柱上，除前言外，正文共有</a:t>
            </a:r>
            <a:r>
              <a:rPr lang="en-US" altLang="zh-CN" sz="2800" b="1" smtClean="0">
                <a:latin typeface="+mn-lt"/>
                <a:ea typeface="+mn-ea"/>
                <a:cs typeface="+mn-ea"/>
                <a:sym typeface="+mn-lt"/>
              </a:rPr>
              <a:t>282</a:t>
            </a:r>
            <a:r>
              <a:rPr lang="zh-CN" altLang="en-US" sz="2800" b="1" smtClean="0">
                <a:latin typeface="+mn-lt"/>
                <a:ea typeface="+mn-ea"/>
                <a:cs typeface="+mn-ea"/>
                <a:sym typeface="+mn-lt"/>
              </a:rPr>
              <a:t>条，内容十分广泛，从中可以清晰地了解古巴比伦社会。</a:t>
            </a:r>
            <a:endParaRPr lang="zh-CN" altLang="en-US" sz="2800" b="1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559" name="矩形 3"/>
          <p:cNvSpPr>
            <a:spLocks noChangeArrowheads="1"/>
          </p:cNvSpPr>
          <p:nvPr/>
        </p:nvSpPr>
        <p:spPr bwMode="auto">
          <a:xfrm>
            <a:off x="756901" y="850495"/>
            <a:ext cx="2449512" cy="59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 smtClean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概况：</a:t>
            </a:r>
            <a:endParaRPr lang="zh-CN" altLang="en-US" sz="2800" b="1" smtClean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4"/>
          <a:stretch>
            <a:fillRect/>
          </a:stretch>
        </p:blipFill>
        <p:spPr bwMode="auto">
          <a:xfrm>
            <a:off x="6466732" y="1593543"/>
            <a:ext cx="1787261" cy="2528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706437" y="1310616"/>
            <a:ext cx="7731125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 smtClean="0">
                <a:latin typeface="+mn-lt"/>
                <a:ea typeface="+mn-ea"/>
                <a:cs typeface="+mn-ea"/>
                <a:sym typeface="+mn-lt"/>
              </a:rPr>
              <a:t>    从法典中可知，古巴比伦分为拥有公民权的自由民、无公民权的自由民和奴隶三个严格的社会等级。奴隶制度在古巴比伦相当发达。同时，法典中有许多关于租赁、雇佣、交换、借贷等方面的规定，说明商品经济在古巴比伦比较活跃。</a:t>
            </a:r>
            <a:endParaRPr lang="zh-CN" altLang="en-US" sz="2800" b="1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483" name="矩形 2"/>
          <p:cNvSpPr>
            <a:spLocks noChangeArrowheads="1"/>
          </p:cNvSpPr>
          <p:nvPr/>
        </p:nvSpPr>
        <p:spPr bwMode="auto">
          <a:xfrm>
            <a:off x="1176679" y="639054"/>
            <a:ext cx="2449512" cy="59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2800" b="1" smtClean="0">
                <a:latin typeface="+mn-lt"/>
                <a:ea typeface="+mn-ea"/>
                <a:cs typeface="+mn-ea"/>
                <a:sym typeface="+mn-lt"/>
              </a:rPr>
              <a:t>内容：</a:t>
            </a:r>
            <a:endParaRPr lang="zh-CN" altLang="en-US" sz="2800" b="1" smtClean="0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765151" y="1691787"/>
            <a:ext cx="7797800" cy="224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defRPr/>
            </a:pPr>
            <a:r>
              <a:rPr lang="zh-CN" altLang="en-US" sz="2400" b="1" smtClean="0">
                <a:latin typeface="+mn-lt"/>
                <a:ea typeface="+mn-ea"/>
                <a:cs typeface="+mn-ea"/>
                <a:sym typeface="+mn-lt"/>
              </a:rPr>
              <a:t>    </a:t>
            </a:r>
            <a:r>
              <a:rPr lang="en-US" altLang="zh-CN" sz="2400" b="1" smtClean="0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400" b="1" smtClean="0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2400" b="1" smtClean="0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400" b="1" smtClean="0">
                <a:latin typeface="+mn-lt"/>
                <a:ea typeface="+mn-ea"/>
                <a:cs typeface="+mn-ea"/>
                <a:sym typeface="+mn-lt"/>
              </a:rPr>
              <a:t>严格保护奴隶主的利益，规定：拐带奴隶、帮助奴隶逃跑或窝藏奴隶者，都要被处以死刑。奴隶打自由民的嘴巴或不承认自己的主人，要被处以割耳之刑。</a:t>
            </a:r>
            <a:endParaRPr lang="zh-CN" altLang="en-US" sz="2400" b="1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507" name="TextBox 1"/>
          <p:cNvSpPr txBox="1">
            <a:spLocks noChangeArrowheads="1"/>
          </p:cNvSpPr>
          <p:nvPr/>
        </p:nvSpPr>
        <p:spPr bwMode="auto">
          <a:xfrm>
            <a:off x="3853010" y="577826"/>
            <a:ext cx="1881187" cy="580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2400" b="1" smtClean="0">
                <a:latin typeface="+mn-lt"/>
                <a:ea typeface="+mn-ea"/>
                <a:cs typeface="+mn-ea"/>
                <a:sym typeface="+mn-lt"/>
              </a:rPr>
              <a:t>相关史事</a:t>
            </a:r>
            <a:endParaRPr lang="zh-CN" altLang="en-US" sz="2400" b="1" smtClean="0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"/>
          <p:cNvSpPr>
            <a:spLocks noChangeArrowheads="1"/>
          </p:cNvSpPr>
          <p:nvPr/>
        </p:nvSpPr>
        <p:spPr bwMode="auto">
          <a:xfrm>
            <a:off x="4154488" y="836613"/>
            <a:ext cx="2449512" cy="67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3200" b="1" smtClean="0">
                <a:latin typeface="+mn-lt"/>
                <a:ea typeface="+mn-ea"/>
                <a:cs typeface="+mn-ea"/>
                <a:sym typeface="+mn-lt"/>
              </a:rPr>
              <a:t>影响：</a:t>
            </a:r>
            <a:endParaRPr lang="zh-CN" altLang="en-US" sz="3200" b="1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59247" y="1915775"/>
            <a:ext cx="7625505" cy="2012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defRPr/>
            </a:pPr>
            <a:r>
              <a:rPr lang="zh-CN" altLang="en-US" sz="3200" b="1" smtClean="0">
                <a:latin typeface="+mn-lt"/>
                <a:ea typeface="+mn-ea"/>
                <a:cs typeface="+mn-ea"/>
                <a:sym typeface="+mn-lt"/>
              </a:rPr>
              <a:t>    </a:t>
            </a:r>
            <a:r>
              <a:rPr lang="en-US" altLang="zh-CN" sz="3200" b="1" smtClean="0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3200" b="1" smtClean="0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3200" b="1" smtClean="0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3200" b="1" smtClean="0">
                <a:latin typeface="+mn-lt"/>
                <a:ea typeface="+mn-ea"/>
                <a:cs typeface="+mn-ea"/>
                <a:sym typeface="+mn-lt"/>
              </a:rPr>
              <a:t>是古巴比伦王国留给人类的宝贵文化遗产，表明人类社会的法制传统源远流长。</a:t>
            </a:r>
            <a:endParaRPr lang="zh-CN" altLang="en-US" sz="3200" b="1" smtClean="0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849313" y="487363"/>
            <a:ext cx="1889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+mn-lt"/>
                <a:ea typeface="+mn-ea"/>
                <a:cs typeface="+mn-ea"/>
                <a:sym typeface="+mn-lt"/>
              </a:rPr>
              <a:t>板书设计</a:t>
            </a:r>
            <a:endParaRPr lang="zh-CN" altLang="en-US" sz="24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25935" y="1025525"/>
            <a:ext cx="615553" cy="324643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古代两河流域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55875" y="885825"/>
            <a:ext cx="5362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两河：幼发拉底河、底格里斯河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555875" y="1593850"/>
            <a:ext cx="53625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国家产生：约公元前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3500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年起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555875" y="2300288"/>
            <a:ext cx="5362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初步统一：约公元前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24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世纪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555875" y="3008313"/>
            <a:ext cx="53625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主要文明：古巴比伦文明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0" name="直接连接符 9"/>
          <p:cNvCxnSpPr/>
          <p:nvPr/>
        </p:nvCxnSpPr>
        <p:spPr bwMode="auto">
          <a:xfrm flipH="1">
            <a:off x="1741488" y="1157288"/>
            <a:ext cx="8143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 bwMode="auto">
          <a:xfrm flipH="1">
            <a:off x="1741488" y="1865313"/>
            <a:ext cx="8143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 bwMode="auto">
          <a:xfrm flipH="1">
            <a:off x="1741488" y="2576513"/>
            <a:ext cx="8143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 bwMode="auto">
          <a:xfrm flipH="1">
            <a:off x="1741488" y="3324225"/>
            <a:ext cx="8143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555875" y="3640138"/>
            <a:ext cx="5362575" cy="108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文明成就：楔形文字</a:t>
            </a:r>
            <a:endParaRPr lang="en-US" altLang="zh-CN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                《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》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9" name="直接连接符 18"/>
          <p:cNvCxnSpPr/>
          <p:nvPr/>
        </p:nvCxnSpPr>
        <p:spPr bwMode="auto">
          <a:xfrm flipH="1">
            <a:off x="1741488" y="4000500"/>
            <a:ext cx="8143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1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2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4" presetClass="entr" presetSubtype="10" fill="hold" grpId="3" nodeType="after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4" presetClass="entr" presetSubtype="10" fill="hold" grpId="4" nodeType="after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4" presetClass="entr" presetSubtype="10" fill="hold" grpId="5" nodeType="after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  <p:bldP spid="18" grpId="5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3627438" y="609600"/>
            <a:ext cx="1889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+mn-lt"/>
                <a:ea typeface="+mn-ea"/>
                <a:cs typeface="+mn-ea"/>
                <a:sym typeface="+mn-lt"/>
              </a:rPr>
              <a:t>课堂习题</a:t>
            </a:r>
            <a:endParaRPr lang="zh-CN" altLang="en-US" sz="32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508" name="矩形 1"/>
          <p:cNvSpPr>
            <a:spLocks noChangeArrowheads="1"/>
          </p:cNvSpPr>
          <p:nvPr/>
        </p:nvSpPr>
        <p:spPr bwMode="auto">
          <a:xfrm>
            <a:off x="587375" y="1193800"/>
            <a:ext cx="796925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两河流域是世界文明的发祥地之一，“两河”指的是（    ）</a:t>
            </a:r>
            <a:endParaRPr lang="en-US" altLang="zh-CN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①幼发拉底河     ②底格里斯河</a:t>
            </a:r>
            <a:endParaRPr lang="en-US" altLang="zh-CN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③尼罗河         ④黄河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A.①②     B.③④     C.①③     D.②④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2333991" y="1924050"/>
            <a:ext cx="9128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A</a:t>
            </a:r>
            <a:endParaRPr lang="zh-CN" altLang="en-US" sz="3600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"/>
          <p:cNvSpPr>
            <a:spLocks noChangeArrowheads="1"/>
          </p:cNvSpPr>
          <p:nvPr/>
        </p:nvSpPr>
        <p:spPr bwMode="auto">
          <a:xfrm>
            <a:off x="820839" y="1232693"/>
            <a:ext cx="796925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 eaLnBrk="1" hangingPunct="1">
              <a:lnSpc>
                <a:spcPct val="150000"/>
              </a:lnSpc>
              <a:buFont typeface="+mj-lt"/>
              <a:buAutoNum type="arabicPeriod" startAt="2"/>
              <a:defRPr/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完成了两河流域中下游统一事业的古巴比伦国王是（    ）</a:t>
            </a:r>
            <a:endParaRPr lang="en-US" altLang="zh-CN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 A.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汉谟拉比          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B.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胡夫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 C.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图特摩斯三世      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D.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哈佛拉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222065" y="1925636"/>
            <a:ext cx="912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A</a:t>
            </a:r>
            <a:endParaRPr lang="zh-CN" altLang="en-US" sz="3600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" name="矩形 1"/>
          <p:cNvSpPr>
            <a:spLocks noChangeArrowheads="1"/>
          </p:cNvSpPr>
          <p:nvPr/>
        </p:nvSpPr>
        <p:spPr bwMode="auto">
          <a:xfrm>
            <a:off x="587375" y="565150"/>
            <a:ext cx="7969250" cy="401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 eaLnBrk="1" hangingPunct="1">
              <a:lnSpc>
                <a:spcPct val="130000"/>
              </a:lnSpc>
              <a:buFont typeface="+mj-lt"/>
              <a:buAutoNum type="arabicPeriod" startAt="3"/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《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汉谟拉比法典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》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的内容十分广泛，从中可以清晰地了解古巴比伦社会。下列选项中能说明商品经济在古巴比伦比较活跃是（  </a:t>
            </a:r>
            <a:r>
              <a:rPr lang="en-US" altLang="zh-CN" sz="2800" b="1" smtClean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B</a:t>
            </a:r>
            <a:r>
              <a:rPr lang="zh-CN" altLang="en-US" sz="2800" b="1" smtClean="0">
                <a:latin typeface="+mn-lt"/>
                <a:ea typeface="+mn-ea"/>
                <a:cs typeface="+mn-ea"/>
                <a:sym typeface="+mn-lt"/>
              </a:rPr>
              <a:t>  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）</a:t>
            </a:r>
            <a:endParaRPr lang="en-US" altLang="zh-CN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 A.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三个严格的社会等级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 B.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租赁、雇佣、交换、借贷等规定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 C.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家庭奴隶制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30000"/>
              </a:lnSpc>
              <a:defRPr/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   D.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买卖奴隶现象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1"/>
          <p:cNvSpPr>
            <a:spLocks noChangeArrowheads="1"/>
          </p:cNvSpPr>
          <p:nvPr/>
        </p:nvSpPr>
        <p:spPr bwMode="auto">
          <a:xfrm>
            <a:off x="2670310" y="1013501"/>
            <a:ext cx="4061230" cy="59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4.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阅读材料，回答问题。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651" name="矩形 2"/>
          <p:cNvSpPr>
            <a:spLocks noChangeArrowheads="1"/>
          </p:cNvSpPr>
          <p:nvPr/>
        </p:nvSpPr>
        <p:spPr bwMode="auto">
          <a:xfrm>
            <a:off x="856440" y="2182509"/>
            <a:ext cx="7604125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    法典宣扬“君权神授”。它还规定：奴隶可以买卖，可用来抵债；奴隶可以被任意杀死，凶手只需赔偿奴隶主的财产损失，无须偿命。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1"/>
          <p:cNvSpPr>
            <a:spLocks noChangeArrowheads="1"/>
          </p:cNvSpPr>
          <p:nvPr/>
        </p:nvSpPr>
        <p:spPr bwMode="auto">
          <a:xfrm>
            <a:off x="330444" y="1423988"/>
            <a:ext cx="83693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（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1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）上述材料指的是世界古代史上哪部法典？</a:t>
            </a:r>
            <a:endParaRPr lang="en-US" altLang="zh-CN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（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）从法典内容可以看出，这部法典维护谁的利益？</a:t>
            </a:r>
            <a:endParaRPr lang="en-US" altLang="zh-CN" sz="2800" b="1">
              <a:latin typeface="+mn-lt"/>
              <a:ea typeface="+mn-ea"/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（</a:t>
            </a:r>
            <a:r>
              <a:rPr lang="en-US" altLang="zh-CN" sz="2800" b="1">
                <a:latin typeface="+mn-lt"/>
                <a:ea typeface="+mn-ea"/>
                <a:cs typeface="+mn-ea"/>
                <a:sym typeface="+mn-lt"/>
              </a:rPr>
              <a:t>3</a:t>
            </a:r>
            <a:r>
              <a:rPr lang="zh-CN" altLang="en-US" sz="2800" b="1">
                <a:latin typeface="+mn-lt"/>
                <a:ea typeface="+mn-ea"/>
                <a:cs typeface="+mn-ea"/>
                <a:sym typeface="+mn-lt"/>
              </a:rPr>
              <a:t>）这部法典在当时起到了什么样的作用？</a:t>
            </a:r>
            <a:endParaRPr lang="zh-CN" altLang="en-US" sz="2800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1163" y="385763"/>
            <a:ext cx="8362950" cy="43719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377330" y="1997075"/>
            <a:ext cx="438934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zh-CN" altLang="en-US" sz="6600" b="1" smtClean="0">
                <a:latin typeface="汉仪昌黎宋刻本原版W" panose="00020600040101010101" pitchFamily="18" charset="-122"/>
                <a:ea typeface="汉仪昌黎宋刻本原版W" panose="00020600040101010101" pitchFamily="18" charset="-122"/>
                <a:cs typeface="+mn-ea"/>
                <a:sym typeface="+mn-lt"/>
              </a:rPr>
              <a:t>谢 谢 聆 听</a:t>
            </a:r>
            <a:endParaRPr lang="zh-CN" altLang="en-US" sz="6600" b="1">
              <a:latin typeface="汉仪昌黎宋刻本原版W" panose="00020600040101010101" pitchFamily="18" charset="-122"/>
              <a:ea typeface="汉仪昌黎宋刻本原版W" panose="00020600040101010101" pitchFamily="18" charset="-122"/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01843" y="3397250"/>
            <a:ext cx="2138726" cy="369332"/>
          </a:xfrm>
          <a:prstGeom prst="rect">
            <a:avLst/>
          </a:prstGeom>
          <a:solidFill>
            <a:srgbClr val="00B050"/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b="1" spc="750">
                <a:solidFill>
                  <a:schemeClr val="bg1"/>
                </a:solidFill>
                <a:latin typeface="宋体" panose="02010600030101010101" pitchFamily="2" charset="-122"/>
                <a:cs typeface="+mn-ea"/>
                <a:sym typeface="+mn-lt"/>
              </a:rPr>
              <a:t>教学</a:t>
            </a:r>
            <a:r>
              <a:rPr lang="en-US" altLang="zh-CN" b="1" spc="750">
                <a:solidFill>
                  <a:schemeClr val="bg1"/>
                </a:solidFill>
                <a:latin typeface="宋体" panose="02010600030101010101" pitchFamily="2" charset="-122"/>
                <a:cs typeface="+mn-ea"/>
                <a:sym typeface="+mn-lt"/>
              </a:rPr>
              <a:t>PPT</a:t>
            </a:r>
            <a:r>
              <a:rPr lang="zh-CN" altLang="en-US" b="1" spc="750">
                <a:solidFill>
                  <a:schemeClr val="bg1"/>
                </a:solidFill>
                <a:latin typeface="宋体" panose="02010600030101010101" pitchFamily="2" charset="-122"/>
                <a:cs typeface="+mn-ea"/>
                <a:sym typeface="+mn-lt"/>
              </a:rPr>
              <a:t>课件</a:t>
            </a:r>
            <a:endParaRPr lang="zh-CN" altLang="en-US" b="1" spc="750">
              <a:solidFill>
                <a:schemeClr val="bg1"/>
              </a:solidFill>
              <a:latin typeface="宋体" panose="02010600030101010101" pitchFamily="2" charset="-122"/>
              <a:cs typeface="+mn-ea"/>
              <a:sym typeface="+mn-lt"/>
            </a:endParaRPr>
          </a:p>
        </p:txBody>
      </p:sp>
      <p:sp>
        <p:nvSpPr>
          <p:cNvPr id="9" name="文本框 4"/>
          <p:cNvSpPr txBox="1"/>
          <p:nvPr/>
        </p:nvSpPr>
        <p:spPr>
          <a:xfrm>
            <a:off x="2663825" y="1314450"/>
            <a:ext cx="3857625" cy="3683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zh-CN" altLang="en-US" b="1" spc="225">
                <a:cs typeface="+mn-ea"/>
                <a:sym typeface="+mn-lt"/>
              </a:rPr>
              <a:t>人教</a:t>
            </a:r>
            <a:r>
              <a:rPr lang="zh-CN" altLang="en-US" b="1" spc="225" smtClean="0">
                <a:cs typeface="+mn-ea"/>
                <a:sym typeface="+mn-lt"/>
              </a:rPr>
              <a:t>版 历史 </a:t>
            </a:r>
            <a:r>
              <a:rPr lang="zh-CN" altLang="en-US" b="1" spc="225">
                <a:cs typeface="+mn-ea"/>
                <a:sym typeface="+mn-lt"/>
              </a:rPr>
              <a:t>九</a:t>
            </a:r>
            <a:r>
              <a:rPr lang="zh-CN" altLang="en-US" b="1" spc="225" smtClean="0">
                <a:cs typeface="+mn-ea"/>
                <a:sym typeface="+mn-lt"/>
              </a:rPr>
              <a:t>年级上册</a:t>
            </a:r>
            <a:endParaRPr lang="zh-CN" altLang="en-US" b="1" spc="225">
              <a:cs typeface="+mn-ea"/>
              <a:sym typeface="+mn-lt"/>
            </a:endParaRPr>
          </a:p>
        </p:txBody>
      </p:sp>
      <p:pic>
        <p:nvPicPr>
          <p:cNvPr id="1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061700" y="122174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 spd="slow" advClick="0" advTm="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1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自定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51psvl1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1618</Words>
  <PresentationFormat>On-screen Show (16:9)</PresentationFormat>
  <Paragraphs>118</Paragraphs>
  <Slides>23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Arial</vt:lpstr>
      <vt:lpstr>宋体</vt:lpstr>
      <vt:lpstr>Wingdings</vt:lpstr>
      <vt:lpstr>等线 Light</vt:lpstr>
      <vt:lpstr>汉仪昌黎宋刻本原版W</vt:lpstr>
      <vt:lpstr>微软雅黑</vt:lpstr>
      <vt:lpstr>Arial Unicode MS</vt:lpstr>
      <vt:lpstr>等线</vt:lpstr>
      <vt:lpstr>自定义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Printed>2020-12-24T22:06:00Z</cp:lastPrinted>
  <dcterms:created xsi:type="dcterms:W3CDTF">2020-12-24T22:06:00Z</dcterms:created>
  <dcterms:modified xsi:type="dcterms:W3CDTF">2021-01-09T01:22:14Z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2052-11.1.0.10228</vt:lpwstr>
  </property>
</Properties>
</file>