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tags/tag3.xml" ContentType="application/vnd.openxmlformats-officedocument.presentationml.tags+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1" r:id="rId2"/>
    <p:sldMasterId id="2147483684" r:id="rId3"/>
  </p:sldMasterIdLst>
  <p:notesMasterIdLst>
    <p:notesMasterId r:id="rId42"/>
  </p:notesMasterIdLst>
  <p:sldIdLst>
    <p:sldId id="283" r:id="rId4"/>
    <p:sldId id="256" r:id="rId5"/>
    <p:sldId id="301" r:id="rId6"/>
    <p:sldId id="302" r:id="rId7"/>
    <p:sldId id="311" r:id="rId8"/>
    <p:sldId id="294" r:id="rId9"/>
    <p:sldId id="259" r:id="rId10"/>
    <p:sldId id="303" r:id="rId11"/>
    <p:sldId id="312" r:id="rId12"/>
    <p:sldId id="295" r:id="rId13"/>
    <p:sldId id="296" r:id="rId14"/>
    <p:sldId id="305" r:id="rId15"/>
    <p:sldId id="306" r:id="rId16"/>
    <p:sldId id="307" r:id="rId17"/>
    <p:sldId id="297" r:id="rId18"/>
    <p:sldId id="265" r:id="rId19"/>
    <p:sldId id="266" r:id="rId20"/>
    <p:sldId id="267" r:id="rId21"/>
    <p:sldId id="300" r:id="rId22"/>
    <p:sldId id="271" r:id="rId23"/>
    <p:sldId id="272" r:id="rId24"/>
    <p:sldId id="273" r:id="rId25"/>
    <p:sldId id="274" r:id="rId26"/>
    <p:sldId id="282" r:id="rId27"/>
    <p:sldId id="275" r:id="rId28"/>
    <p:sldId id="298" r:id="rId29"/>
    <p:sldId id="278" r:id="rId30"/>
    <p:sldId id="281" r:id="rId31"/>
    <p:sldId id="279" r:id="rId32"/>
    <p:sldId id="299" r:id="rId33"/>
    <p:sldId id="291" r:id="rId34"/>
    <p:sldId id="309" r:id="rId35"/>
    <p:sldId id="310" r:id="rId36"/>
    <p:sldId id="308" r:id="rId37"/>
    <p:sldId id="287" r:id="rId38"/>
    <p:sldId id="288" r:id="rId39"/>
    <p:sldId id="292" r:id="rId40"/>
    <p:sldId id="293" r:id="rId41"/>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89" d="100"/>
          <a:sy n="89" d="100"/>
        </p:scale>
        <p:origin x="-16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2018/11/13</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1.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5122" name="Rectangle 7"/>
          <p:cNvSpPr txBox="1">
            <a:spLocks noGrp="1" noChangeArrowheads="1"/>
          </p:cNvSpPr>
          <p:nvPr/>
        </p:nvSpPr>
        <p:spPr bwMode="auto">
          <a:xfrm>
            <a:off x="4022347" y="9721106"/>
            <a:ext cx="3080072" cy="511731"/>
          </a:xfrm>
          <a:prstGeom prst="rect">
            <a:avLst/>
          </a:prstGeom>
          <a:noFill/>
          <a:ln w="9525">
            <a:noFill/>
            <a:miter lim="800000"/>
            <a:headEnd/>
            <a:tailEnd/>
          </a:ln>
        </p:spPr>
        <p:txBody>
          <a:bodyPr lIns="99075" tIns="49538" rIns="99075" bIns="49538" anchor="b"/>
          <a:lstStyle/>
          <a:p>
            <a:pPr algn="r" eaLnBrk="1" hangingPunct="1"/>
            <a:fld id="{0538EA92-734E-4796-A17E-8791A252E493}" type="slidenum">
              <a:rPr lang="en-US" altLang="zh-CN" sz="1300"/>
              <a:pPr algn="r" eaLnBrk="1" hangingPunct="1"/>
              <a:t>1</a:t>
            </a:fld>
            <a:endParaRPr lang="en-US" altLang="zh-CN" sz="1300" dirty="0"/>
          </a:p>
        </p:txBody>
      </p:sp>
      <p:sp>
        <p:nvSpPr>
          <p:cNvPr id="5123" name="Rectangle 2"/>
          <p:cNvSpPr>
            <a:spLocks noGrp="1" noRot="1" noChangeAspect="1" noChangeArrowheads="1" noTextEdit="1"/>
          </p:cNvSpPr>
          <p:nvPr>
            <p:ph type="sldImg" idx="4294967295"/>
          </p:nvPr>
        </p:nvSpPr>
        <p:spPr>
          <a:xfrm>
            <a:off x="481013" y="1279525"/>
            <a:ext cx="6140450" cy="3454400"/>
          </a:xfrm>
        </p:spPr>
      </p:sp>
      <p:sp>
        <p:nvSpPr>
          <p:cNvPr id="5124" name="Rectangle 3"/>
          <p:cNvSpPr>
            <a:spLocks noGrp="1" noChangeArrowheads="1"/>
          </p:cNvSpPr>
          <p:nvPr>
            <p:ph type="body" idx="4294967295"/>
          </p:nvPr>
        </p:nvSpPr>
        <p:spPr/>
        <p:txBody>
          <a:bodyPr anchor="t">
            <a:prstTxWarp prst="textNoShape">
              <a:avLst/>
            </a:prstTxWarp>
          </a:bodyPr>
          <a:lstStyle/>
          <a:p>
            <a:pPr eaLnBrk="1" hangingPunct="1">
              <a:spcBef>
                <a:spcPct val="0"/>
              </a:spcBef>
            </a:pPr>
            <a:r>
              <a:rPr lang="zh-CN" altLang="en-US" b="1" smtClean="0">
                <a:solidFill>
                  <a:srgbClr val="0000FF"/>
                </a:solidFill>
              </a:rPr>
              <a:t>这三国完成历史转折的过程中，都发生了</a:t>
            </a:r>
            <a:r>
              <a:rPr lang="zh-CN" altLang="en-US" b="1" smtClean="0">
                <a:solidFill>
                  <a:srgbClr val="CC3300"/>
                </a:solidFill>
              </a:rPr>
              <a:t>战争</a:t>
            </a:r>
            <a:r>
              <a:rPr lang="zh-CN" altLang="en-US" b="1" smtClean="0">
                <a:solidFill>
                  <a:srgbClr val="0000FF"/>
                </a:solidFill>
              </a:rPr>
              <a:t>，都采用了</a:t>
            </a:r>
            <a:r>
              <a:rPr lang="zh-CN" altLang="en-US" b="1" smtClean="0">
                <a:solidFill>
                  <a:srgbClr val="CC3300"/>
                </a:solidFill>
              </a:rPr>
              <a:t>暴力手段（英国资产阶级革命、美国独立战争和南北战争、法国大革命）</a:t>
            </a:r>
            <a:r>
              <a:rPr lang="zh-CN" altLang="en-US" b="1" smtClean="0">
                <a:solidFill>
                  <a:srgbClr val="0000FF"/>
                </a:solidFill>
              </a:rPr>
              <a:t>。当资产阶级的政权建立并巩固之后，由于它们在政治上比封建制度先进，在科技上发明成果累累，在经济上迅速富裕起来，人们生活水平提高很快</a:t>
            </a:r>
            <a:r>
              <a:rPr lang="en-US" altLang="zh-CN" b="1" smtClean="0">
                <a:solidFill>
                  <a:srgbClr val="0000FF"/>
                </a:solidFill>
              </a:rPr>
              <a:t>……</a:t>
            </a:r>
            <a:r>
              <a:rPr lang="zh-CN" altLang="en-US" b="1" smtClean="0">
                <a:solidFill>
                  <a:srgbClr val="0000FF"/>
                </a:solidFill>
              </a:rPr>
              <a:t>体现出全方位的优越性，形成了</a:t>
            </a:r>
            <a:r>
              <a:rPr lang="zh-CN" altLang="en-US" b="1" smtClean="0">
                <a:solidFill>
                  <a:srgbClr val="CC3300"/>
                </a:solidFill>
              </a:rPr>
              <a:t>资本主义时代</a:t>
            </a:r>
            <a:r>
              <a:rPr lang="zh-CN" altLang="en-US" b="1" smtClean="0">
                <a:solidFill>
                  <a:srgbClr val="0000FF"/>
                </a:solidFill>
              </a:rPr>
              <a:t>潮流，世界各国必然要被卷入进来。 今天我们就来了解一下在世界资本主义和工业革命潮流涌动下，另外</a:t>
            </a:r>
            <a:r>
              <a:rPr lang="en-US" altLang="zh-CN" b="1" smtClean="0">
                <a:solidFill>
                  <a:srgbClr val="0000FF"/>
                </a:solidFill>
              </a:rPr>
              <a:t>2</a:t>
            </a:r>
            <a:r>
              <a:rPr lang="zh-CN" altLang="en-US" b="1" smtClean="0">
                <a:solidFill>
                  <a:srgbClr val="0000FF"/>
                </a:solidFill>
              </a:rPr>
              <a:t>个国家在与先进资本主义国家的碰撞中该往何处去。（资本主义的发展模式）</a:t>
            </a:r>
          </a:p>
          <a:p>
            <a:pPr eaLnBrk="1" hangingPunct="1"/>
            <a:endParaRPr lang="en-US" altLang="zh-CN" b="1" smtClean="0">
              <a:solidFill>
                <a:srgbClr val="0000FF"/>
              </a:solidFill>
            </a:endParaRPr>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16</a:t>
            </a:fld>
            <a:endParaRPr lang="en-US" altLang="zh-CN" sz="1200" b="0" dirty="0">
              <a:solidFill>
                <a:schemeClr val="tx1"/>
              </a:solidFill>
              <a:ea typeface="宋体" panose="02010600030101010101" pitchFamily="2" charset="-122"/>
            </a:endParaRPr>
          </a:p>
        </p:txBody>
      </p:sp>
      <p:sp>
        <p:nvSpPr>
          <p:cNvPr id="11266" name="幻灯片图像占位符 1"/>
          <p:cNvSpPr>
            <a:spLocks noGrp="1" noRot="1" noChangeAspect="1" noTextEdit="1"/>
          </p:cNvSpPr>
          <p:nvPr>
            <p:ph type="sldImg"/>
          </p:nvPr>
        </p:nvSpPr>
        <p:spPr/>
      </p:sp>
      <p:sp>
        <p:nvSpPr>
          <p:cNvPr id="11267"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11268"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16</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18</a:t>
            </a:fld>
            <a:endParaRPr lang="en-US" altLang="zh-CN" sz="1200" b="0" dirty="0">
              <a:solidFill>
                <a:schemeClr val="tx1"/>
              </a:solidFill>
              <a:ea typeface="宋体" panose="02010600030101010101" pitchFamily="2" charset="-122"/>
            </a:endParaRPr>
          </a:p>
        </p:txBody>
      </p:sp>
      <p:sp>
        <p:nvSpPr>
          <p:cNvPr id="14338" name="幻灯片图像占位符 1"/>
          <p:cNvSpPr>
            <a:spLocks noGrp="1" noRot="1" noChangeAspect="1" noTextEdit="1"/>
          </p:cNvSpPr>
          <p:nvPr>
            <p:ph type="sldImg"/>
          </p:nvPr>
        </p:nvSpPr>
        <p:spPr>
          <a:xfrm>
            <a:off x="481013" y="1279525"/>
            <a:ext cx="6140450" cy="3454400"/>
          </a:xfrm>
        </p:spPr>
      </p:sp>
      <p:sp>
        <p:nvSpPr>
          <p:cNvPr id="14339"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14340"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18</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25</a:t>
            </a:fld>
            <a:endParaRPr lang="en-US" altLang="zh-CN" sz="1200" b="0" dirty="0">
              <a:solidFill>
                <a:schemeClr val="tx1"/>
              </a:solidFill>
              <a:ea typeface="宋体" panose="02010600030101010101" pitchFamily="2" charset="-122"/>
            </a:endParaRPr>
          </a:p>
        </p:txBody>
      </p:sp>
      <p:sp>
        <p:nvSpPr>
          <p:cNvPr id="25602" name="幻灯片图像占位符 1"/>
          <p:cNvSpPr>
            <a:spLocks noGrp="1" noRot="1" noChangeAspect="1" noTextEdit="1"/>
          </p:cNvSpPr>
          <p:nvPr>
            <p:ph type="sldImg"/>
          </p:nvPr>
        </p:nvSpPr>
        <p:spPr>
          <a:xfrm>
            <a:off x="481013" y="1279525"/>
            <a:ext cx="6140450" cy="3454400"/>
          </a:xfrm>
        </p:spPr>
      </p:sp>
      <p:sp>
        <p:nvSpPr>
          <p:cNvPr id="25603"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25604"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25</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lstStyle/>
          <a:p>
            <a:pPr lvl="0" indent="0" algn="r"/>
            <a:fld id="{9A0DB2DC-4C9A-4742-B13C-FB6460FD3503}" type="slidenum">
              <a:rPr lang="en-US" altLang="zh-CN" sz="1200" b="0" dirty="0">
                <a:solidFill>
                  <a:schemeClr val="tx1"/>
                </a:solidFill>
                <a:ea typeface="宋体" panose="02010600030101010101" pitchFamily="2" charset="-122"/>
              </a:rPr>
              <a:pPr lvl="0" indent="0" algn="r"/>
              <a:t>29</a:t>
            </a:fld>
            <a:endParaRPr lang="en-US" altLang="zh-CN" sz="1200" b="0" dirty="0">
              <a:solidFill>
                <a:schemeClr val="tx1"/>
              </a:solidFill>
              <a:ea typeface="宋体" panose="02010600030101010101" pitchFamily="2" charset="-122"/>
            </a:endParaRPr>
          </a:p>
        </p:txBody>
      </p:sp>
      <p:sp>
        <p:nvSpPr>
          <p:cNvPr id="30722" name="幻灯片图像占位符 1"/>
          <p:cNvSpPr>
            <a:spLocks noGrp="1" noRot="1" noChangeAspect="1" noTextEdit="1"/>
          </p:cNvSpPr>
          <p:nvPr>
            <p:ph type="sldImg"/>
          </p:nvPr>
        </p:nvSpPr>
        <p:spPr/>
      </p:sp>
      <p:sp>
        <p:nvSpPr>
          <p:cNvPr id="30723" name="备注占位符 2"/>
          <p:cNvSpPr>
            <a:spLocks noGrp="1"/>
          </p:cNvSpPr>
          <p:nvPr>
            <p:ph type="body"/>
          </p:nvPr>
        </p:nvSpPr>
        <p:spPr/>
        <p:txBody>
          <a:bodyPr wrap="square" lIns="91440" tIns="45720" rIns="91440" bIns="45720" anchor="t"/>
          <a:lstStyle/>
          <a:p>
            <a:pPr lvl="0" eaLnBrk="1" hangingPunct="1"/>
            <a:r>
              <a:rPr lang="zh-CN" altLang="en-US" dirty="0"/>
              <a:t>本资料来自于资源最齐全的２１世纪教育网</a:t>
            </a:r>
            <a:r>
              <a:rPr lang="en-US" altLang="zh-CN" dirty="0"/>
              <a:t>www.21cnjy.com</a:t>
            </a:r>
          </a:p>
        </p:txBody>
      </p:sp>
      <p:sp>
        <p:nvSpPr>
          <p:cNvPr id="30724" name="灯片编号占位符 3"/>
          <p:cNvSpPr txBox="1">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pPr lvl="0" indent="0" algn="r"/>
              <a:t>29</a:t>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2018/11/13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9" name="灯片编号占位符 8"/>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灯片编号占位符 3"/>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264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8"/>
            <a:ext cx="109728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609600" y="457200"/>
            <a:ext cx="10972800" cy="1371600"/>
          </a:xfrm>
        </p:spPr>
        <p:txBody>
          <a:bodyPr/>
          <a:lstStyle/>
          <a:p>
            <a:r>
              <a:rPr lang="zh-CN" altLang="en-US" noProof="1"/>
              <a:t>单击此处编辑母版标题样式</a:t>
            </a:r>
          </a:p>
        </p:txBody>
      </p:sp>
      <p:sp>
        <p:nvSpPr>
          <p:cNvPr id="3" name="表格占位符 2"/>
          <p:cNvSpPr>
            <a:spLocks noGrp="1"/>
          </p:cNvSpPr>
          <p:nvPr>
            <p:ph type="tbl" idx="1"/>
          </p:nvPr>
        </p:nvSpPr>
        <p:spPr>
          <a:xfrm>
            <a:off x="609600" y="1981200"/>
            <a:ext cx="10972800" cy="3886200"/>
          </a:xfrm>
        </p:spPr>
        <p:txBody>
          <a:bodyPr/>
          <a:lstStyle/>
          <a:p>
            <a:pPr lvl="0"/>
            <a:endParaRPr lang="zh-CN" altLang="en-US" noProof="0"/>
          </a:p>
        </p:txBody>
      </p:sp>
      <p:sp>
        <p:nvSpPr>
          <p:cNvPr id="4" name="Rectangle 2"/>
          <p:cNvSpPr>
            <a:spLocks noGrp="1" noChangeArrowheads="1"/>
          </p:cNvSpPr>
          <p:nvPr>
            <p:ph type="ftr" sz="quarter"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fld id="{2FCF40FA-AC25-4AD4-BF8D-7969123DCCF8}" type="slidenum">
              <a:rPr lang="en-US" altLang="zh-CN"/>
              <a:pPr/>
              <a:t>‹#›</a:t>
            </a:fld>
            <a:endParaRPr lang="en-US" altLang="zh-CN"/>
          </a:p>
        </p:txBody>
      </p:sp>
      <p:sp>
        <p:nvSpPr>
          <p:cNvPr id="6" name="Rectangle 16"/>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914400" y="1981200"/>
            <a:ext cx="5077968" cy="4114800"/>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9632" y="1981200"/>
            <a:ext cx="5077968" cy="4114800"/>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1186775" y="2665379"/>
            <a:ext cx="4873575"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fontAlgn="base"/>
            <a:endParaRPr lang="zh-CN" altLang="en-US" strike="noStrike" noProof="1"/>
          </a:p>
        </p:txBody>
      </p:sp>
      <p:sp>
        <p:nvSpPr>
          <p:cNvPr id="8" name="页脚占位符 7"/>
          <p:cNvSpPr>
            <a:spLocks noGrp="1"/>
          </p:cNvSpPr>
          <p:nvPr>
            <p:ph type="ftr" sz="quarter" idx="11"/>
          </p:nvPr>
        </p:nvSpPr>
        <p:spPr/>
        <p:txBody>
          <a:bodyPr/>
          <a:lstStyle/>
          <a:p>
            <a:pPr lvl="0" fontAlgn="base"/>
            <a:endParaRPr lang="zh-CN" strike="noStrike" noProof="1"/>
          </a:p>
        </p:txBody>
      </p:sp>
      <p:sp>
        <p:nvSpPr>
          <p:cNvPr id="9" name="灯片编号占位符 8"/>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p>
        </p:txBody>
      </p:sp>
      <p:sp>
        <p:nvSpPr>
          <p:cNvPr id="4" name="页脚占位符 3"/>
          <p:cNvSpPr>
            <a:spLocks noGrp="1"/>
          </p:cNvSpPr>
          <p:nvPr>
            <p:ph type="ftr" sz="quarter" idx="11"/>
          </p:nvPr>
        </p:nvSpPr>
        <p:spPr/>
        <p:txBody>
          <a:bodyPr/>
          <a:lstStyle/>
          <a:p>
            <a:pPr lvl="0" fontAlgn="base"/>
            <a:endParaRPr lang="zh-CN" strike="noStrike" noProof="1"/>
          </a:p>
        </p:txBody>
      </p:sp>
      <p:sp>
        <p:nvSpPr>
          <p:cNvPr id="5" name="灯片编号占位符 4"/>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p>
        </p:txBody>
      </p:sp>
      <p:sp>
        <p:nvSpPr>
          <p:cNvPr id="3" name="页脚占位符 2"/>
          <p:cNvSpPr>
            <a:spLocks noGrp="1"/>
          </p:cNvSpPr>
          <p:nvPr>
            <p:ph type="ftr" sz="quarter" idx="11"/>
          </p:nvPr>
        </p:nvSpPr>
        <p:spPr/>
        <p:txBody>
          <a:bodyPr/>
          <a:lstStyle/>
          <a:p>
            <a:pPr lvl="0" fontAlgn="base"/>
            <a:endParaRPr lang="zh-CN" strike="noStrike" noProof="1"/>
          </a:p>
        </p:txBody>
      </p:sp>
      <p:sp>
        <p:nvSpPr>
          <p:cNvPr id="4" name="灯片编号占位符 3"/>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86800" y="609600"/>
            <a:ext cx="2590800" cy="54864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914400" y="609600"/>
            <a:ext cx="7622209" cy="54864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1.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2018/11/13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zh-CN" altLang="en-US" dirty="0"/>
              <a:t>单击此处编辑母版标题样式</a:t>
            </a:r>
          </a:p>
        </p:txBody>
      </p:sp>
      <p:sp>
        <p:nvSpPr>
          <p:cNvPr id="1027" name="Rectangle 3"/>
          <p:cNvSpPr>
            <a:spLocks noGrp="1"/>
          </p:cNvSpPr>
          <p:nvPr>
            <p:ph type="body"/>
          </p:nvPr>
        </p:nvSpPr>
        <p:spPr>
          <a:xfrm>
            <a:off x="609600" y="1600200"/>
            <a:ext cx="10972800" cy="4525963"/>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ln>
          <a:effectLst/>
        </p:spPr>
        <p:txBody>
          <a:bodyPr vert="horz" wrap="square" lIns="91440" tIns="45720" rIns="91440" bIns="45720" numCol="1" anchor="t" anchorCtr="0" compatLnSpc="1"/>
          <a:lstStyle>
            <a:lvl1pPr algn="l">
              <a:defRPr sz="1400" b="0">
                <a:solidFill>
                  <a:schemeClr val="tx1"/>
                </a:solidFill>
                <a:latin typeface="Arial" panose="020B0604020202020204" pitchFamily="34" charset="0"/>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ln>
          <a:effectLst/>
        </p:spPr>
        <p:txBody>
          <a:bodyPr vert="horz" wrap="square" lIns="91440" tIns="45720" rIns="91440" bIns="45720" numCol="1" anchor="t" anchorCtr="0" compatLnSpc="1"/>
          <a:lstStyle>
            <a:lvl1pPr>
              <a:defRPr sz="1400" b="0">
                <a:solidFill>
                  <a:schemeClr val="tx1"/>
                </a:solidFill>
                <a:latin typeface="Arial" panose="020B0604020202020204" pitchFamily="34" charset="0"/>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ln>
          <a:effectLst/>
        </p:spPr>
        <p:txBody>
          <a:bodyPr vert="horz" wrap="square" lIns="91440" tIns="45720" rIns="91440" bIns="45720" numCol="1" anchor="t" anchorCtr="0" compatLnSpc="1"/>
          <a:lstStyle/>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pPr lvl="0" algn="r" eaLnBrk="1" fontAlgn="base" hangingPunct="1"/>
              <a:t>‹#›</a:t>
            </a:fld>
            <a:endParaRPr lang="en-US" altLang="zh-CN" sz="1400" b="0" strike="noStrike" noProof="1">
              <a:solidFill>
                <a:schemeClr val="tx1"/>
              </a:solidFill>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96" r:id="rId13"/>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050" name="标题 100353"/>
          <p:cNvSpPr>
            <a:spLocks noGrp="1"/>
          </p:cNvSpPr>
          <p:nvPr>
            <p:ph type="title"/>
          </p:nvPr>
        </p:nvSpPr>
        <p:spPr>
          <a:xfrm>
            <a:off x="914400" y="609600"/>
            <a:ext cx="10363200" cy="1143000"/>
          </a:xfrm>
          <a:prstGeom prst="rect">
            <a:avLst/>
          </a:prstGeom>
          <a:noFill/>
          <a:ln w="9525">
            <a:noFill/>
          </a:ln>
        </p:spPr>
        <p:txBody>
          <a:bodyPr anchor="ctr"/>
          <a:lstStyle/>
          <a:p>
            <a:pPr lvl="0" indent="0"/>
            <a:r>
              <a:rPr lang="zh-CN" altLang="en-US" dirty="0"/>
              <a:t>单击此处编辑母版标题样式</a:t>
            </a:r>
          </a:p>
        </p:txBody>
      </p:sp>
      <p:sp>
        <p:nvSpPr>
          <p:cNvPr id="2051" name="文本占位符 100354"/>
          <p:cNvSpPr>
            <a:spLocks noGrp="1"/>
          </p:cNvSpPr>
          <p:nvPr>
            <p:ph type="body"/>
          </p:nvPr>
        </p:nvSpPr>
        <p:spPr>
          <a:xfrm>
            <a:off x="914400" y="1981200"/>
            <a:ext cx="10363200" cy="4114800"/>
          </a:xfrm>
          <a:prstGeom prst="rect">
            <a:avLst/>
          </a:prstGeom>
          <a:noFill/>
          <a:ln w="9525">
            <a:noFill/>
          </a:ln>
        </p:spPr>
        <p:txBody>
          <a:bodyPr anchor="t"/>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0356" name="日期占位符 100355"/>
          <p:cNvSpPr>
            <a:spLocks noGrp="1"/>
          </p:cNvSpPr>
          <p:nvPr>
            <p:ph type="dt" sz="half" idx="2"/>
          </p:nvPr>
        </p:nvSpPr>
        <p:spPr>
          <a:xfrm>
            <a:off x="914400" y="6248400"/>
            <a:ext cx="2540000" cy="457200"/>
          </a:xfrm>
          <a:prstGeom prst="rect">
            <a:avLst/>
          </a:prstGeom>
          <a:noFill/>
          <a:ln w="9525">
            <a:noFill/>
          </a:ln>
        </p:spPr>
        <p:txBody>
          <a:bodyPr/>
          <a:lstStyle>
            <a:lvl1pPr>
              <a:defRPr sz="1400"/>
            </a:lvl1pPr>
          </a:lstStyle>
          <a:p>
            <a:pPr lvl="0" fontAlgn="base"/>
            <a:endParaRPr lang="zh-CN" altLang="en-US" strike="noStrike" noProof="1"/>
          </a:p>
        </p:txBody>
      </p:sp>
      <p:sp>
        <p:nvSpPr>
          <p:cNvPr id="100357" name="页脚占位符 100356"/>
          <p:cNvSpPr>
            <a:spLocks noGrp="1"/>
          </p:cNvSpPr>
          <p:nvPr>
            <p:ph type="ftr" sz="quarter" idx="3"/>
          </p:nvPr>
        </p:nvSpPr>
        <p:spPr>
          <a:xfrm>
            <a:off x="4165600" y="6248400"/>
            <a:ext cx="3860800" cy="457200"/>
          </a:xfrm>
          <a:prstGeom prst="rect">
            <a:avLst/>
          </a:prstGeom>
          <a:noFill/>
          <a:ln w="9525">
            <a:noFill/>
          </a:ln>
        </p:spPr>
        <p:txBody>
          <a:bodyPr/>
          <a:lstStyle>
            <a:lvl1pPr algn="ctr">
              <a:defRPr sz="1400"/>
            </a:lvl1pPr>
          </a:lstStyle>
          <a:p>
            <a:pPr lvl="0" fontAlgn="base"/>
            <a:endParaRPr lang="zh-CN" strike="noStrike" noProof="1"/>
          </a:p>
        </p:txBody>
      </p:sp>
      <p:sp>
        <p:nvSpPr>
          <p:cNvPr id="100358" name="灯片编号占位符 100357"/>
          <p:cNvSpPr>
            <a:spLocks noGrp="1"/>
          </p:cNvSpPr>
          <p:nvPr>
            <p:ph type="sldNum" sz="quarter" idx="4"/>
          </p:nvPr>
        </p:nvSpPr>
        <p:spPr>
          <a:xfrm>
            <a:off x="8737600" y="6248400"/>
            <a:ext cx="2540000" cy="457200"/>
          </a:xfrm>
          <a:prstGeom prst="rect">
            <a:avLst/>
          </a:prstGeom>
          <a:noFill/>
          <a:ln w="9525">
            <a:noFill/>
          </a:ln>
        </p:spPr>
        <p:txBody>
          <a:bodyPr/>
          <a:lstStyle>
            <a:lvl1pPr algn="r">
              <a:defRPr sz="1400"/>
            </a:lvl1pPr>
          </a:lstStyle>
          <a:p>
            <a:pPr lvl="0" fontAlgn="base"/>
            <a:fld id="{9A0DB2DC-4C9A-4742-B13C-FB6460FD3503}" type="slidenum">
              <a:rPr lang="en-US" altLang="zh-CN" strike="noStrike" noProof="1" dirty="0">
                <a:latin typeface="Times New Roman" panose="02020603050405020304" pitchFamily="18" charset="0"/>
                <a:ea typeface="宋体" panose="02010600030101010101" pitchFamily="2" charset="-122"/>
                <a:cs typeface="+mn-ea"/>
              </a:rPr>
              <a:pPr lvl="0" fontAlgn="base"/>
              <a:t>‹#›</a:t>
            </a:fld>
            <a:endParaRPr lang="zh-CN" strike="noStrike" noProof="1"/>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2.xml"/><Relationship Id="rId7" Type="http://schemas.microsoft.com/office/2007/relationships/media" Target="file:///G:\&#21475;&#29748;%20-%20&#19977;&#22871;&#36710;%20-%20&#21475;&#29748;&#21450;&#22823;&#25552;&#29748;00.mp3" TargetMode="External"/><Relationship Id="rId2" Type="http://schemas.openxmlformats.org/officeDocument/2006/relationships/slideLayout" Target="../slideLayouts/slideLayout17.xml"/><Relationship Id="rId1" Type="http://schemas.openxmlformats.org/officeDocument/2006/relationships/audio" Target="file:///G:\&#21475;&#29748;%20-%20&#19977;&#22871;&#36710;%20-%20&#21475;&#29748;&#21450;&#22823;&#25552;&#29748;00.mp3" TargetMode="External"/><Relationship Id="rId6" Type="http://schemas.openxmlformats.org/officeDocument/2006/relationships/image" Target="../media/image12.png"/><Relationship Id="rId5" Type="http://schemas.openxmlformats.org/officeDocument/2006/relationships/hyperlink" Target="&#19977;&#22871;&#36710;-&#21475;&#29748;&#29256;.f4v" TargetMode="Externa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14.jpeg"/><Relationship Id="rId4"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4.xml"/><Relationship Id="rId1" Type="http://schemas.openxmlformats.org/officeDocument/2006/relationships/slideLayout" Target="../slideLayouts/slideLayout17.xml"/><Relationship Id="rId5" Type="http://schemas.openxmlformats.org/officeDocument/2006/relationships/audio" Target="../media/audio1.wav"/><Relationship Id="rId4" Type="http://schemas.openxmlformats.org/officeDocument/2006/relationships/audio" Target="../media/audio5.wav"/></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WordArt 2"/>
          <p:cNvSpPr>
            <a:spLocks noChangeArrowheads="1" noChangeShapeType="1" noTextEdit="1"/>
          </p:cNvSpPr>
          <p:nvPr/>
        </p:nvSpPr>
        <p:spPr bwMode="auto">
          <a:xfrm>
            <a:off x="0" y="0"/>
            <a:ext cx="3744384" cy="1533525"/>
          </a:xfrm>
          <a:prstGeom prst="rect">
            <a:avLst/>
          </a:prstGeom>
        </p:spPr>
        <p:txBody>
          <a:bodyPr wrap="none" fromWordArt="1">
            <a:prstTxWarp prst="textCascadeUp">
              <a:avLst>
                <a:gd name="adj" fmla="val 71250"/>
              </a:avLst>
            </a:prstTxWarp>
            <a:scene3d>
              <a:camera prst="legacyPerspectiveFront">
                <a:rot lat="20519990" lon="1080000" rev="0"/>
              </a:camera>
              <a:lightRig rig="legacyFlat3" dir="r"/>
            </a:scene3d>
            <a:sp3d extrusionH="430200" prstMaterial="legacyMatte">
              <a:extrusionClr>
                <a:srgbClr val="FF6600"/>
              </a:extrusionClr>
            </a:sp3d>
          </a:bodyPr>
          <a:lstStyle/>
          <a:p>
            <a:pPr algn="ctr"/>
            <a:r>
              <a:rPr lang="zh-CN" altLang="en-US" sz="3600" kern="10" dirty="0">
                <a:ln w="9525">
                  <a:round/>
                  <a:headEnd/>
                  <a:tailEnd/>
                </a:ln>
                <a:gradFill rotWithShape="1">
                  <a:gsLst>
                    <a:gs pos="0">
                      <a:srgbClr val="FFE701"/>
                    </a:gs>
                    <a:gs pos="100000">
                      <a:srgbClr val="FE3E02"/>
                    </a:gs>
                  </a:gsLst>
                  <a:lin ang="5400000" scaled="1"/>
                </a:gradFill>
                <a:latin typeface="宋体"/>
                <a:ea typeface="宋体"/>
              </a:rPr>
              <a:t>温故知新</a:t>
            </a:r>
          </a:p>
        </p:txBody>
      </p:sp>
      <p:sp>
        <p:nvSpPr>
          <p:cNvPr id="4099" name="Rectangle 3"/>
          <p:cNvSpPr>
            <a:spLocks noChangeArrowheads="1"/>
          </p:cNvSpPr>
          <p:nvPr/>
        </p:nvSpPr>
        <p:spPr bwMode="auto">
          <a:xfrm>
            <a:off x="143933" y="1508125"/>
            <a:ext cx="12048067" cy="1446550"/>
          </a:xfrm>
          <a:prstGeom prst="rect">
            <a:avLst/>
          </a:prstGeom>
          <a:noFill/>
          <a:ln w="9525">
            <a:noFill/>
            <a:miter lim="800000"/>
            <a:headEnd/>
            <a:tailEnd/>
          </a:ln>
        </p:spPr>
        <p:txBody>
          <a:bodyPr anchor="ctr">
            <a:spAutoFit/>
          </a:bodyPr>
          <a:lstStyle/>
          <a:p>
            <a:pPr eaLnBrk="1" hangingPunct="1">
              <a:buFont typeface="Arial" pitchFamily="34" charset="0"/>
              <a:buNone/>
            </a:pPr>
            <a:r>
              <a:rPr lang="en-US" altLang="zh-CN" sz="4400" b="1">
                <a:latin typeface="Times New Roman" pitchFamily="18" charset="0"/>
              </a:rPr>
              <a:t>        </a:t>
            </a:r>
            <a:r>
              <a:rPr lang="zh-CN" altLang="en-US" sz="4400" b="1">
                <a:latin typeface="Times New Roman" pitchFamily="18" charset="0"/>
              </a:rPr>
              <a:t>到</a:t>
            </a:r>
            <a:r>
              <a:rPr lang="en-US" altLang="zh-CN" sz="4400" b="1">
                <a:solidFill>
                  <a:srgbClr val="FF0000"/>
                </a:solidFill>
                <a:latin typeface="Times New Roman" pitchFamily="18" charset="0"/>
              </a:rPr>
              <a:t>19</a:t>
            </a:r>
            <a:r>
              <a:rPr lang="zh-CN" altLang="en-US" sz="4400" b="1">
                <a:solidFill>
                  <a:srgbClr val="FF0000"/>
                </a:solidFill>
                <a:latin typeface="Times New Roman" pitchFamily="18" charset="0"/>
              </a:rPr>
              <a:t>世纪中期</a:t>
            </a:r>
            <a:r>
              <a:rPr lang="zh-CN" altLang="en-US" sz="4400" b="1">
                <a:latin typeface="Times New Roman" pitchFamily="18" charset="0"/>
              </a:rPr>
              <a:t>，已有哪些国家建立了资产阶级政权？ 是通过什么方式建立的？</a:t>
            </a:r>
          </a:p>
        </p:txBody>
      </p:sp>
      <p:sp>
        <p:nvSpPr>
          <p:cNvPr id="4100" name="Rectangle 4"/>
          <p:cNvSpPr>
            <a:spLocks noChangeArrowheads="1"/>
          </p:cNvSpPr>
          <p:nvPr/>
        </p:nvSpPr>
        <p:spPr bwMode="auto">
          <a:xfrm>
            <a:off x="1488017" y="3594100"/>
            <a:ext cx="7422225" cy="1015663"/>
          </a:xfrm>
          <a:prstGeom prst="rect">
            <a:avLst/>
          </a:prstGeom>
          <a:noFill/>
          <a:ln w="9525">
            <a:noFill/>
            <a:miter lim="800000"/>
            <a:headEnd/>
            <a:tailEnd/>
          </a:ln>
        </p:spPr>
        <p:txBody>
          <a:bodyPr wrap="none" anchor="ctr">
            <a:spAutoFit/>
          </a:bodyPr>
          <a:lstStyle/>
          <a:p>
            <a:pPr eaLnBrk="1" hangingPunct="1">
              <a:buFont typeface="Arial" pitchFamily="34" charset="0"/>
              <a:buNone/>
            </a:pPr>
            <a:r>
              <a:rPr lang="zh-CN" altLang="en-US" sz="6000" b="1">
                <a:solidFill>
                  <a:srgbClr val="800080"/>
                </a:solidFill>
                <a:latin typeface="黑体" pitchFamily="49" charset="-122"/>
                <a:ea typeface="黑体" pitchFamily="49" charset="-122"/>
              </a:rPr>
              <a:t>英国、美国、法国等</a:t>
            </a:r>
            <a:r>
              <a:rPr lang="zh-CN" altLang="en-US" sz="4400" b="1">
                <a:solidFill>
                  <a:srgbClr val="800080"/>
                </a:solidFill>
                <a:latin typeface="黑体" pitchFamily="49" charset="-122"/>
                <a:ea typeface="黑体" pitchFamily="49" charset="-122"/>
              </a:rPr>
              <a:t> </a:t>
            </a:r>
          </a:p>
        </p:txBody>
      </p:sp>
      <p:sp>
        <p:nvSpPr>
          <p:cNvPr id="4101" name="Text Box 5"/>
          <p:cNvSpPr txBox="1">
            <a:spLocks noChangeArrowheads="1"/>
          </p:cNvSpPr>
          <p:nvPr/>
        </p:nvSpPr>
        <p:spPr bwMode="auto">
          <a:xfrm>
            <a:off x="143934" y="4797425"/>
            <a:ext cx="11808884" cy="1016000"/>
          </a:xfrm>
          <a:prstGeom prst="rect">
            <a:avLst/>
          </a:prstGeom>
          <a:noFill/>
          <a:ln w="9525">
            <a:noFill/>
            <a:miter lim="800000"/>
            <a:headEnd/>
            <a:tailEnd/>
          </a:ln>
        </p:spPr>
        <p:txBody>
          <a:bodyPr>
            <a:spAutoFit/>
          </a:bodyPr>
          <a:lstStyle/>
          <a:p>
            <a:pPr eaLnBrk="1" hangingPunct="1">
              <a:spcBef>
                <a:spcPct val="50000"/>
              </a:spcBef>
              <a:buFont typeface="Arial" pitchFamily="34" charset="0"/>
              <a:buNone/>
            </a:pPr>
            <a:r>
              <a:rPr lang="zh-CN" altLang="en-US" sz="6000" b="1">
                <a:solidFill>
                  <a:srgbClr val="0033CC"/>
                </a:solidFill>
                <a:ea typeface="黑体" pitchFamily="49" charset="-122"/>
              </a:rPr>
              <a:t>自下而上的资产阶级革命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in)">
                                      <p:cBhvr>
                                        <p:cTn id="7" dur="500"/>
                                        <p:tgtEl>
                                          <p:spTgt spid="410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01"/>
                                        </p:tgtEl>
                                        <p:attrNameLst>
                                          <p:attrName>style.visibility</p:attrName>
                                        </p:attrNameLst>
                                      </p:cBhvr>
                                      <p:to>
                                        <p:strVal val="visible"/>
                                      </p:to>
                                    </p:set>
                                    <p:animEffect transition="in" filter="strips(downLeft)">
                                      <p:cBhvr>
                                        <p:cTn id="12" dur="5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410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ss"/>
          <p:cNvPicPr>
            <a:picLocks noChangeAspect="1"/>
          </p:cNvPicPr>
          <p:nvPr/>
        </p:nvPicPr>
        <p:blipFill>
          <a:blip r:embed="rId2"/>
          <a:stretch>
            <a:fillRect/>
          </a:stretch>
        </p:blipFill>
        <p:spPr>
          <a:xfrm>
            <a:off x="-23495" y="6350"/>
            <a:ext cx="12186285" cy="6840855"/>
          </a:xfrm>
          <a:prstGeom prst="rect">
            <a:avLst/>
          </a:prstGeom>
        </p:spPr>
      </p:pic>
      <p:sp>
        <p:nvSpPr>
          <p:cNvPr id="2" name="标题 1"/>
          <p:cNvSpPr>
            <a:spLocks noGrp="1"/>
          </p:cNvSpPr>
          <p:nvPr>
            <p:ph type="ctrTitle"/>
          </p:nvPr>
        </p:nvSpPr>
        <p:spPr>
          <a:xfrm>
            <a:off x="1806088" y="483866"/>
            <a:ext cx="9144000" cy="1282304"/>
          </a:xfrm>
        </p:spPr>
        <p:txBody>
          <a:bodyPr/>
          <a:lstStyle/>
          <a:p>
            <a:r>
              <a:rPr lang="zh-CN" altLang="en-US" sz="7200" b="1" dirty="0">
                <a:latin typeface="楷体" panose="02010609060101010101" charset="-122"/>
                <a:ea typeface="楷体" panose="02010609060101010101" charset="-122"/>
                <a:cs typeface="楷体" panose="02010609060101010101" charset="-122"/>
              </a:rPr>
              <a:t>第</a:t>
            </a:r>
            <a:r>
              <a:rPr lang="en-US" altLang="zh-CN" sz="7200" b="1" dirty="0">
                <a:latin typeface="楷体" panose="02010609060101010101" charset="-122"/>
                <a:ea typeface="楷体" panose="02010609060101010101" charset="-122"/>
                <a:cs typeface="楷体" panose="02010609060101010101" charset="-122"/>
              </a:rPr>
              <a:t>2</a:t>
            </a:r>
            <a:r>
              <a:rPr lang="zh-CN" altLang="en-US" sz="7200" b="1" dirty="0">
                <a:latin typeface="楷体" panose="02010609060101010101" charset="-122"/>
                <a:ea typeface="楷体" panose="02010609060101010101" charset="-122"/>
                <a:cs typeface="楷体" panose="02010609060101010101" charset="-122"/>
              </a:rPr>
              <a:t>课  俄国的改革</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标题 1"/>
          <p:cNvSpPr>
            <a:spLocks noGrp="1" noChangeArrowheads="1"/>
          </p:cNvSpPr>
          <p:nvPr>
            <p:ph type="title"/>
          </p:nvPr>
        </p:nvSpPr>
        <p:spPr>
          <a:xfrm>
            <a:off x="4055534" y="947738"/>
            <a:ext cx="4474633" cy="654050"/>
          </a:xfrm>
        </p:spPr>
        <p:txBody>
          <a:bodyPr>
            <a:normAutofit fontScale="90000"/>
          </a:bodyPr>
          <a:lstStyle/>
          <a:p>
            <a:r>
              <a:rPr lang="zh-CN" altLang="en-US" b="1" smtClean="0"/>
              <a:t>学习目标</a:t>
            </a:r>
          </a:p>
        </p:txBody>
      </p:sp>
      <p:sp>
        <p:nvSpPr>
          <p:cNvPr id="6146" name="内容占位符 2"/>
          <p:cNvSpPr>
            <a:spLocks noGrp="1" noChangeArrowheads="1"/>
          </p:cNvSpPr>
          <p:nvPr>
            <p:ph idx="1"/>
          </p:nvPr>
        </p:nvSpPr>
        <p:spPr>
          <a:xfrm>
            <a:off x="381001" y="1601788"/>
            <a:ext cx="11459633" cy="4110037"/>
          </a:xfrm>
          <a:ln>
            <a:solidFill>
              <a:srgbClr val="FF0000"/>
            </a:solidFill>
          </a:ln>
        </p:spPr>
        <p:txBody>
          <a:bodyPr>
            <a:noAutofit/>
          </a:bodyPr>
          <a:lstStyle/>
          <a:p>
            <a:pPr marL="0" indent="0">
              <a:lnSpc>
                <a:spcPct val="170000"/>
              </a:lnSpc>
              <a:buFontTx/>
              <a:buNone/>
            </a:pPr>
            <a:r>
              <a:rPr lang="zh-CN" altLang="en-US" b="1" dirty="0" smtClean="0">
                <a:latin typeface="宋体" pitchFamily="2" charset="-122"/>
              </a:rPr>
              <a:t>了解</a:t>
            </a:r>
            <a:r>
              <a:rPr lang="zh-CN" altLang="en-US" b="1" dirty="0" smtClean="0">
                <a:solidFill>
                  <a:srgbClr val="FF0000"/>
                </a:solidFill>
                <a:latin typeface="宋体" pitchFamily="2" charset="-122"/>
              </a:rPr>
              <a:t>俄罗斯</a:t>
            </a:r>
            <a:r>
              <a:rPr lang="zh-CN" altLang="en-US" b="1" dirty="0" smtClean="0">
                <a:latin typeface="宋体" pitchFamily="2" charset="-122"/>
              </a:rPr>
              <a:t>的起源</a:t>
            </a:r>
          </a:p>
          <a:p>
            <a:pPr marL="0" indent="0">
              <a:lnSpc>
                <a:spcPct val="170000"/>
              </a:lnSpc>
              <a:buFontTx/>
              <a:buNone/>
            </a:pPr>
            <a:r>
              <a:rPr lang="zh-CN" altLang="en-US" b="1" dirty="0" smtClean="0">
                <a:latin typeface="宋体" pitchFamily="2" charset="-122"/>
              </a:rPr>
              <a:t>了解分析</a:t>
            </a:r>
            <a:r>
              <a:rPr lang="zh-CN" altLang="en-US" b="1" dirty="0" smtClean="0">
                <a:solidFill>
                  <a:srgbClr val="FF0000"/>
                </a:solidFill>
                <a:latin typeface="宋体" pitchFamily="2" charset="-122"/>
              </a:rPr>
              <a:t>彼得一世改革</a:t>
            </a:r>
            <a:r>
              <a:rPr lang="zh-CN" altLang="en-US" b="1" dirty="0" smtClean="0">
                <a:latin typeface="宋体" pitchFamily="2" charset="-122"/>
              </a:rPr>
              <a:t>的背景 </a:t>
            </a:r>
          </a:p>
          <a:p>
            <a:pPr marL="0" indent="0">
              <a:lnSpc>
                <a:spcPct val="170000"/>
              </a:lnSpc>
              <a:buFontTx/>
              <a:buNone/>
            </a:pPr>
            <a:r>
              <a:rPr lang="zh-CN" altLang="en-US" b="1" dirty="0" smtClean="0">
                <a:latin typeface="宋体" pitchFamily="2" charset="-122"/>
              </a:rPr>
              <a:t>掌握</a:t>
            </a:r>
            <a:r>
              <a:rPr lang="zh-CN" altLang="en-US" b="1" dirty="0" smtClean="0">
                <a:solidFill>
                  <a:srgbClr val="C00000"/>
                </a:solidFill>
                <a:latin typeface="宋体" pitchFamily="2" charset="-122"/>
              </a:rPr>
              <a:t>彼得一世改革的内容及影响</a:t>
            </a:r>
            <a:endParaRPr lang="zh-CN" altLang="en-US" b="1" dirty="0" smtClean="0">
              <a:latin typeface="宋体" pitchFamily="2" charset="-122"/>
            </a:endParaRPr>
          </a:p>
          <a:p>
            <a:pPr marL="0" indent="0">
              <a:lnSpc>
                <a:spcPct val="170000"/>
              </a:lnSpc>
              <a:buFontTx/>
              <a:buNone/>
            </a:pPr>
            <a:r>
              <a:rPr lang="zh-CN" altLang="en-US" b="1" dirty="0" smtClean="0">
                <a:latin typeface="宋体" pitchFamily="2" charset="-122"/>
              </a:rPr>
              <a:t>掌握</a:t>
            </a:r>
            <a:r>
              <a:rPr lang="zh-CN" altLang="en-US" b="1" dirty="0" smtClean="0">
                <a:solidFill>
                  <a:srgbClr val="C00000"/>
                </a:solidFill>
                <a:latin typeface="宋体" pitchFamily="2" charset="-122"/>
              </a:rPr>
              <a:t>1861年改革的内容及影响</a:t>
            </a:r>
            <a:endParaRPr lang="zh-CN" altLang="en-US" b="1" dirty="0" smtClean="0">
              <a:latin typeface="宋体" pitchFamily="2" charset="-122"/>
            </a:endParaRPr>
          </a:p>
          <a:p>
            <a:pPr marL="0" indent="0">
              <a:lnSpc>
                <a:spcPct val="170000"/>
              </a:lnSpc>
              <a:buFontTx/>
              <a:buNone/>
            </a:pPr>
            <a:r>
              <a:rPr lang="zh-CN" altLang="en-US" b="1" dirty="0" smtClean="0">
                <a:latin typeface="宋体" pitchFamily="2" charset="-122"/>
              </a:rPr>
              <a:t>比较彼得一世改革和</a:t>
            </a:r>
            <a:r>
              <a:rPr lang="en-US" altLang="zh-CN" b="1" dirty="0" smtClean="0">
                <a:latin typeface="宋体" pitchFamily="2" charset="-122"/>
              </a:rPr>
              <a:t>1861</a:t>
            </a:r>
            <a:r>
              <a:rPr lang="zh-CN" altLang="en-US" b="1" dirty="0" smtClean="0">
                <a:latin typeface="宋体" pitchFamily="2" charset="-122"/>
              </a:rPr>
              <a:t>年农奴制改革的</a:t>
            </a:r>
            <a:r>
              <a:rPr lang="zh-CN" altLang="en-US" b="1" dirty="0" smtClean="0">
                <a:solidFill>
                  <a:srgbClr val="C00000"/>
                </a:solidFill>
                <a:latin typeface="宋体" pitchFamily="2" charset="-122"/>
              </a:rPr>
              <a:t>相同点</a:t>
            </a:r>
            <a:r>
              <a:rPr lang="zh-CN" altLang="en-US" sz="3200" b="1" dirty="0" smtClean="0">
                <a:latin typeface="宋体" pitchFamily="2" charset="-122"/>
              </a:rPr>
              <a:t> </a:t>
            </a: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文本框 8"/>
          <p:cNvSpPr txBox="1">
            <a:spLocks noChangeArrowheads="1"/>
          </p:cNvSpPr>
          <p:nvPr/>
        </p:nvSpPr>
        <p:spPr bwMode="auto">
          <a:xfrm>
            <a:off x="444500" y="2623457"/>
            <a:ext cx="8195733" cy="520700"/>
          </a:xfrm>
          <a:prstGeom prst="rect">
            <a:avLst/>
          </a:prstGeom>
          <a:noFill/>
          <a:ln w="9525">
            <a:noFill/>
            <a:miter lim="800000"/>
            <a:headEnd/>
            <a:tailEnd/>
          </a:ln>
        </p:spPr>
        <p:txBody>
          <a:bodyPr>
            <a:spAutoFit/>
          </a:bodyPr>
          <a:lstStyle/>
          <a:p>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rPr>
              <a:t>2</a:t>
            </a:r>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sym typeface="宋体" pitchFamily="2" charset="-122"/>
              </a:rPr>
              <a:t>9</a:t>
            </a:r>
            <a:r>
              <a:rPr lang="zh-CN" altLang="en-US" sz="2800" b="1" dirty="0">
                <a:solidFill>
                  <a:srgbClr val="0000FF"/>
                </a:solidFill>
                <a:latin typeface="宋体" pitchFamily="2" charset="-122"/>
                <a:sym typeface="宋体" pitchFamily="2" charset="-122"/>
              </a:rPr>
              <a:t>世纪晚期</a:t>
            </a:r>
            <a:r>
              <a:rPr lang="zh-CN" altLang="en-US" sz="2800" b="1" dirty="0">
                <a:solidFill>
                  <a:srgbClr val="0000FF"/>
                </a:solidFill>
                <a:latin typeface="宋体" pitchFamily="2" charset="-122"/>
              </a:rPr>
              <a:t>建立</a:t>
            </a:r>
            <a:r>
              <a:rPr lang="en-US" altLang="zh-CN" sz="2800" b="1" dirty="0">
                <a:solidFill>
                  <a:srgbClr val="0000FF"/>
                </a:solidFill>
                <a:latin typeface="宋体" pitchFamily="2" charset="-122"/>
              </a:rPr>
              <a:t>__________</a:t>
            </a:r>
            <a:endParaRPr lang="en-US" altLang="zh-CN" sz="2800" b="1" dirty="0">
              <a:solidFill>
                <a:srgbClr val="0000FF"/>
              </a:solidFill>
              <a:latin typeface="宋体" pitchFamily="2" charset="-122"/>
              <a:sym typeface="宋体" pitchFamily="2" charset="-122"/>
            </a:endParaRPr>
          </a:p>
        </p:txBody>
      </p:sp>
      <p:sp>
        <p:nvSpPr>
          <p:cNvPr id="7170" name="文本框 4"/>
          <p:cNvSpPr txBox="1">
            <a:spLocks noChangeArrowheads="1"/>
          </p:cNvSpPr>
          <p:nvPr/>
        </p:nvSpPr>
        <p:spPr bwMode="auto">
          <a:xfrm>
            <a:off x="444501" y="1782082"/>
            <a:ext cx="8580967" cy="522288"/>
          </a:xfrm>
          <a:prstGeom prst="rect">
            <a:avLst/>
          </a:prstGeom>
          <a:noFill/>
          <a:ln w="9525">
            <a:noFill/>
            <a:miter lim="800000"/>
            <a:headEnd/>
            <a:tailEnd/>
          </a:ln>
        </p:spPr>
        <p:txBody>
          <a:bodyPr>
            <a:spAutoFit/>
          </a:bodyPr>
          <a:lstStyle/>
          <a:p>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rPr>
              <a:t>1</a:t>
            </a:r>
            <a:r>
              <a:rPr lang="zh-CN" altLang="en-US" sz="2800" b="1" dirty="0">
                <a:solidFill>
                  <a:srgbClr val="0000FF"/>
                </a:solidFill>
                <a:latin typeface="宋体" pitchFamily="2" charset="-122"/>
              </a:rPr>
              <a:t>）俄罗斯人的祖先：</a:t>
            </a:r>
            <a:r>
              <a:rPr lang="en-US" altLang="zh-CN" sz="2800" b="1" dirty="0">
                <a:solidFill>
                  <a:srgbClr val="0000FF"/>
                </a:solidFill>
                <a:latin typeface="宋体" pitchFamily="2" charset="-122"/>
              </a:rPr>
              <a:t>_____________</a:t>
            </a:r>
          </a:p>
        </p:txBody>
      </p:sp>
      <p:sp>
        <p:nvSpPr>
          <p:cNvPr id="100" name="文本框 99"/>
          <p:cNvSpPr txBox="1">
            <a:spLocks noChangeArrowheads="1"/>
          </p:cNvSpPr>
          <p:nvPr/>
        </p:nvSpPr>
        <p:spPr bwMode="auto">
          <a:xfrm>
            <a:off x="4310743" y="1677989"/>
            <a:ext cx="2173817" cy="522287"/>
          </a:xfrm>
          <a:prstGeom prst="rect">
            <a:avLst/>
          </a:prstGeom>
          <a:noFill/>
          <a:ln w="9525">
            <a:noFill/>
            <a:miter lim="800000"/>
            <a:headEnd/>
            <a:tailEnd/>
          </a:ln>
        </p:spPr>
        <p:txBody>
          <a:bodyPr>
            <a:spAutoFit/>
          </a:bodyPr>
          <a:lstStyle/>
          <a:p>
            <a:r>
              <a:rPr lang="zh-CN" altLang="en-US" sz="2800" b="1" dirty="0" smtClean="0">
                <a:solidFill>
                  <a:srgbClr val="FF0000"/>
                </a:solidFill>
                <a:latin typeface="宋体" pitchFamily="2" charset="-122"/>
              </a:rPr>
              <a:t>东斯拉夫人</a:t>
            </a:r>
            <a:endParaRPr lang="zh-CN" altLang="en-US" sz="2800" b="1" dirty="0">
              <a:solidFill>
                <a:srgbClr val="FF0000"/>
              </a:solidFill>
              <a:latin typeface="宋体" pitchFamily="2" charset="-122"/>
            </a:endParaRPr>
          </a:p>
        </p:txBody>
      </p:sp>
      <p:sp>
        <p:nvSpPr>
          <p:cNvPr id="7174" name="文本框 6"/>
          <p:cNvSpPr txBox="1">
            <a:spLocks noChangeArrowheads="1"/>
          </p:cNvSpPr>
          <p:nvPr/>
        </p:nvSpPr>
        <p:spPr bwMode="auto">
          <a:xfrm>
            <a:off x="444500" y="3464153"/>
            <a:ext cx="10659533" cy="522287"/>
          </a:xfrm>
          <a:prstGeom prst="rect">
            <a:avLst/>
          </a:prstGeom>
          <a:noFill/>
          <a:ln w="9525">
            <a:noFill/>
            <a:miter lim="800000"/>
            <a:headEnd/>
            <a:tailEnd/>
          </a:ln>
        </p:spPr>
        <p:txBody>
          <a:bodyPr>
            <a:spAutoFit/>
          </a:bodyPr>
          <a:lstStyle/>
          <a:p>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rPr>
              <a:t>3</a:t>
            </a:r>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sym typeface="宋体" pitchFamily="2" charset="-122"/>
              </a:rPr>
              <a:t>13</a:t>
            </a:r>
            <a:r>
              <a:rPr lang="zh-CN" altLang="en-US" sz="2800" b="1" dirty="0">
                <a:solidFill>
                  <a:srgbClr val="0000FF"/>
                </a:solidFill>
                <a:latin typeface="宋体" pitchFamily="2" charset="-122"/>
                <a:sym typeface="宋体" pitchFamily="2" charset="-122"/>
              </a:rPr>
              <a:t>世纪上半叶</a:t>
            </a:r>
            <a:r>
              <a:rPr lang="zh-CN" altLang="en-US" sz="2800" b="1" dirty="0">
                <a:solidFill>
                  <a:srgbClr val="0000FF"/>
                </a:solidFill>
                <a:latin typeface="宋体" pitchFamily="2" charset="-122"/>
              </a:rPr>
              <a:t>基辅罗斯被</a:t>
            </a:r>
            <a:r>
              <a:rPr lang="en-US" altLang="zh-CN" sz="2800" b="1" dirty="0">
                <a:solidFill>
                  <a:srgbClr val="0000FF"/>
                </a:solidFill>
                <a:latin typeface="宋体" pitchFamily="2" charset="-122"/>
              </a:rPr>
              <a:t>________</a:t>
            </a:r>
            <a:r>
              <a:rPr lang="zh-CN" altLang="en-US" sz="2800" b="1" dirty="0">
                <a:solidFill>
                  <a:srgbClr val="0000FF"/>
                </a:solidFill>
                <a:latin typeface="宋体" pitchFamily="2" charset="-122"/>
              </a:rPr>
              <a:t>征服：</a:t>
            </a:r>
          </a:p>
        </p:txBody>
      </p:sp>
      <p:sp>
        <p:nvSpPr>
          <p:cNvPr id="8" name="文本框 7"/>
          <p:cNvSpPr txBox="1">
            <a:spLocks noChangeArrowheads="1"/>
          </p:cNvSpPr>
          <p:nvPr/>
        </p:nvSpPr>
        <p:spPr bwMode="auto">
          <a:xfrm>
            <a:off x="3986893" y="2525486"/>
            <a:ext cx="2819400" cy="520700"/>
          </a:xfrm>
          <a:prstGeom prst="rect">
            <a:avLst/>
          </a:prstGeom>
          <a:noFill/>
          <a:ln w="9525">
            <a:noFill/>
            <a:miter lim="800000"/>
            <a:headEnd/>
            <a:tailEnd/>
          </a:ln>
        </p:spPr>
        <p:txBody>
          <a:bodyPr>
            <a:spAutoFit/>
          </a:bodyPr>
          <a:lstStyle/>
          <a:p>
            <a:r>
              <a:rPr lang="zh-CN" altLang="en-US" sz="2800" b="1" dirty="0">
                <a:solidFill>
                  <a:srgbClr val="FF0000"/>
                </a:solidFill>
                <a:latin typeface="宋体" pitchFamily="2" charset="-122"/>
                <a:sym typeface="宋体" pitchFamily="2" charset="-122"/>
              </a:rPr>
              <a:t>基辅罗斯</a:t>
            </a:r>
          </a:p>
        </p:txBody>
      </p:sp>
      <p:sp>
        <p:nvSpPr>
          <p:cNvPr id="13" name="文本框 12"/>
          <p:cNvSpPr txBox="1">
            <a:spLocks noChangeArrowheads="1"/>
          </p:cNvSpPr>
          <p:nvPr/>
        </p:nvSpPr>
        <p:spPr bwMode="auto">
          <a:xfrm>
            <a:off x="5312833" y="3417435"/>
            <a:ext cx="2819400" cy="522287"/>
          </a:xfrm>
          <a:prstGeom prst="rect">
            <a:avLst/>
          </a:prstGeom>
          <a:noFill/>
          <a:ln w="9525">
            <a:noFill/>
            <a:miter lim="800000"/>
            <a:headEnd/>
            <a:tailEnd/>
          </a:ln>
        </p:spPr>
        <p:txBody>
          <a:bodyPr>
            <a:spAutoFit/>
          </a:bodyPr>
          <a:lstStyle/>
          <a:p>
            <a:r>
              <a:rPr lang="zh-CN" altLang="en-US" sz="2800" b="1" dirty="0">
                <a:solidFill>
                  <a:srgbClr val="FF0000"/>
                </a:solidFill>
                <a:latin typeface="宋体" pitchFamily="2" charset="-122"/>
                <a:sym typeface="宋体" pitchFamily="2" charset="-122"/>
              </a:rPr>
              <a:t>蒙古人</a:t>
            </a:r>
          </a:p>
        </p:txBody>
      </p:sp>
      <p:sp>
        <p:nvSpPr>
          <p:cNvPr id="7177" name="文本框 13"/>
          <p:cNvSpPr txBox="1">
            <a:spLocks noChangeArrowheads="1"/>
          </p:cNvSpPr>
          <p:nvPr/>
        </p:nvSpPr>
        <p:spPr bwMode="auto">
          <a:xfrm>
            <a:off x="444500" y="4362450"/>
            <a:ext cx="9931400" cy="522288"/>
          </a:xfrm>
          <a:prstGeom prst="rect">
            <a:avLst/>
          </a:prstGeom>
          <a:noFill/>
          <a:ln w="9525">
            <a:noFill/>
            <a:miter lim="800000"/>
            <a:headEnd/>
            <a:tailEnd/>
          </a:ln>
        </p:spPr>
        <p:txBody>
          <a:bodyPr>
            <a:spAutoFit/>
          </a:bodyPr>
          <a:lstStyle/>
          <a:p>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rPr>
              <a:t>4</a:t>
            </a:r>
            <a:r>
              <a:rPr lang="zh-CN" altLang="en-US" sz="2800" b="1" dirty="0">
                <a:solidFill>
                  <a:srgbClr val="0000FF"/>
                </a:solidFill>
                <a:latin typeface="宋体" pitchFamily="2" charset="-122"/>
              </a:rPr>
              <a:t>）</a:t>
            </a:r>
            <a:r>
              <a:rPr lang="en-US" altLang="zh-CN" sz="2800" b="1" dirty="0" smtClean="0">
                <a:solidFill>
                  <a:srgbClr val="0000FF"/>
                </a:solidFill>
                <a:latin typeface="宋体" pitchFamily="2" charset="-122"/>
                <a:sym typeface="宋体" pitchFamily="2" charset="-122"/>
              </a:rPr>
              <a:t>16</a:t>
            </a:r>
            <a:r>
              <a:rPr lang="zh-CN" altLang="en-US" sz="2800" b="1" dirty="0" smtClean="0">
                <a:solidFill>
                  <a:srgbClr val="0000FF"/>
                </a:solidFill>
                <a:latin typeface="宋体" pitchFamily="2" charset="-122"/>
                <a:sym typeface="宋体" pitchFamily="2" charset="-122"/>
              </a:rPr>
              <a:t>世纪</a:t>
            </a:r>
            <a:r>
              <a:rPr lang="zh-CN" altLang="en-US" sz="2800" b="1" dirty="0">
                <a:solidFill>
                  <a:srgbClr val="0000FF"/>
                </a:solidFill>
                <a:latin typeface="宋体" pitchFamily="2" charset="-122"/>
                <a:sym typeface="宋体" pitchFamily="2" charset="-122"/>
              </a:rPr>
              <a:t>初</a:t>
            </a:r>
            <a:r>
              <a:rPr lang="en-US" altLang="zh-CN" sz="2800" b="1" dirty="0" smtClean="0">
                <a:solidFill>
                  <a:srgbClr val="0000FF"/>
                </a:solidFill>
                <a:latin typeface="宋体" pitchFamily="2" charset="-122"/>
                <a:sym typeface="宋体" pitchFamily="2" charset="-122"/>
              </a:rPr>
              <a:t>__________</a:t>
            </a:r>
            <a:r>
              <a:rPr lang="zh-CN" altLang="en-US" sz="2800" b="1" dirty="0">
                <a:solidFill>
                  <a:srgbClr val="0000FF"/>
                </a:solidFill>
                <a:latin typeface="宋体" pitchFamily="2" charset="-122"/>
              </a:rPr>
              <a:t>统一</a:t>
            </a:r>
            <a:r>
              <a:rPr lang="zh-CN" altLang="en-US" sz="2800" b="1" dirty="0" smtClean="0">
                <a:solidFill>
                  <a:srgbClr val="0000FF"/>
                </a:solidFill>
                <a:latin typeface="宋体" pitchFamily="2" charset="-122"/>
              </a:rPr>
              <a:t>俄国</a:t>
            </a:r>
            <a:r>
              <a:rPr lang="en-US" altLang="zh-CN" sz="2800" b="1" dirty="0" smtClean="0">
                <a:solidFill>
                  <a:srgbClr val="0000FF"/>
                </a:solidFill>
                <a:latin typeface="宋体" pitchFamily="2" charset="-122"/>
              </a:rPr>
              <a:t>.</a:t>
            </a:r>
            <a:endParaRPr lang="en-US" altLang="zh-CN" sz="2800" b="1" dirty="0">
              <a:solidFill>
                <a:srgbClr val="0000FF"/>
              </a:solidFill>
              <a:latin typeface="宋体" pitchFamily="2" charset="-122"/>
            </a:endParaRPr>
          </a:p>
        </p:txBody>
      </p:sp>
      <p:sp>
        <p:nvSpPr>
          <p:cNvPr id="15" name="文本框 14"/>
          <p:cNvSpPr txBox="1">
            <a:spLocks noChangeArrowheads="1"/>
          </p:cNvSpPr>
          <p:nvPr/>
        </p:nvSpPr>
        <p:spPr bwMode="auto">
          <a:xfrm>
            <a:off x="2853874" y="4308022"/>
            <a:ext cx="2662767" cy="522288"/>
          </a:xfrm>
          <a:prstGeom prst="rect">
            <a:avLst/>
          </a:prstGeom>
          <a:noFill/>
          <a:ln w="9525">
            <a:noFill/>
            <a:miter lim="800000"/>
            <a:headEnd/>
            <a:tailEnd/>
          </a:ln>
        </p:spPr>
        <p:txBody>
          <a:bodyPr>
            <a:spAutoFit/>
          </a:bodyPr>
          <a:lstStyle/>
          <a:p>
            <a:r>
              <a:rPr lang="zh-CN" altLang="en-US" sz="2800" b="1" dirty="0">
                <a:solidFill>
                  <a:srgbClr val="FF0000"/>
                </a:solidFill>
                <a:latin typeface="宋体" pitchFamily="2" charset="-122"/>
                <a:sym typeface="宋体" pitchFamily="2" charset="-122"/>
              </a:rPr>
              <a:t>莫斯科</a:t>
            </a:r>
            <a:r>
              <a:rPr lang="zh-CN" altLang="en-US" sz="2800" b="1" dirty="0" smtClean="0">
                <a:solidFill>
                  <a:srgbClr val="FF0000"/>
                </a:solidFill>
                <a:latin typeface="宋体" pitchFamily="2" charset="-122"/>
                <a:sym typeface="宋体" pitchFamily="2" charset="-122"/>
              </a:rPr>
              <a:t>公国  </a:t>
            </a:r>
            <a:endParaRPr lang="zh-CN" altLang="en-US" sz="2800" b="1" dirty="0">
              <a:solidFill>
                <a:srgbClr val="FF0000"/>
              </a:solidFill>
              <a:latin typeface="宋体" pitchFamily="2" charset="-122"/>
              <a:sym typeface="宋体" pitchFamily="2" charset="-122"/>
            </a:endParaRPr>
          </a:p>
        </p:txBody>
      </p:sp>
      <p:sp>
        <p:nvSpPr>
          <p:cNvPr id="7179" name="文本框 15"/>
          <p:cNvSpPr txBox="1">
            <a:spLocks noChangeArrowheads="1"/>
          </p:cNvSpPr>
          <p:nvPr/>
        </p:nvSpPr>
        <p:spPr bwMode="auto">
          <a:xfrm>
            <a:off x="444500" y="5099050"/>
            <a:ext cx="11747500" cy="952500"/>
          </a:xfrm>
          <a:prstGeom prst="rect">
            <a:avLst/>
          </a:prstGeom>
          <a:noFill/>
          <a:ln w="9525">
            <a:noFill/>
            <a:miter lim="800000"/>
            <a:headEnd/>
            <a:tailEnd/>
          </a:ln>
        </p:spPr>
        <p:txBody>
          <a:bodyPr wrap="square">
            <a:spAutoFit/>
          </a:bodyPr>
          <a:lstStyle/>
          <a:p>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rPr>
              <a:t>5</a:t>
            </a:r>
            <a:r>
              <a:rPr lang="zh-CN" altLang="en-US" sz="2800" b="1" dirty="0">
                <a:solidFill>
                  <a:srgbClr val="0000FF"/>
                </a:solidFill>
                <a:latin typeface="宋体" pitchFamily="2" charset="-122"/>
              </a:rPr>
              <a:t>）</a:t>
            </a:r>
            <a:r>
              <a:rPr lang="en-US" altLang="zh-CN" sz="2800" b="1" dirty="0">
                <a:solidFill>
                  <a:srgbClr val="0000FF"/>
                </a:solidFill>
                <a:latin typeface="宋体" pitchFamily="2" charset="-122"/>
                <a:sym typeface="宋体" pitchFamily="2" charset="-122"/>
              </a:rPr>
              <a:t>___________________</a:t>
            </a:r>
            <a:r>
              <a:rPr lang="zh-CN" altLang="zh-CN" sz="2800" b="1" dirty="0">
                <a:solidFill>
                  <a:srgbClr val="0000FF"/>
                </a:solidFill>
                <a:latin typeface="宋体" pitchFamily="2" charset="-122"/>
              </a:rPr>
              <a:t>即位后，正式采用“沙皇”的称号，强化了沙皇的专制权力。</a:t>
            </a:r>
            <a:endParaRPr lang="en-US" altLang="zh-CN" sz="2800" b="1" dirty="0">
              <a:solidFill>
                <a:srgbClr val="0000FF"/>
              </a:solidFill>
              <a:latin typeface="宋体" pitchFamily="2" charset="-122"/>
            </a:endParaRPr>
          </a:p>
        </p:txBody>
      </p:sp>
      <p:sp>
        <p:nvSpPr>
          <p:cNvPr id="17" name="文本框 16"/>
          <p:cNvSpPr txBox="1">
            <a:spLocks noChangeArrowheads="1"/>
          </p:cNvSpPr>
          <p:nvPr/>
        </p:nvSpPr>
        <p:spPr bwMode="auto">
          <a:xfrm>
            <a:off x="1502834" y="5041900"/>
            <a:ext cx="4914900" cy="520700"/>
          </a:xfrm>
          <a:prstGeom prst="rect">
            <a:avLst/>
          </a:prstGeom>
          <a:noFill/>
          <a:ln w="9525">
            <a:noFill/>
            <a:miter lim="800000"/>
            <a:headEnd/>
            <a:tailEnd/>
          </a:ln>
        </p:spPr>
        <p:txBody>
          <a:bodyPr>
            <a:spAutoFit/>
          </a:bodyPr>
          <a:lstStyle/>
          <a:p>
            <a:r>
              <a:rPr lang="zh-CN" altLang="en-US" sz="2800" b="1">
                <a:solidFill>
                  <a:srgbClr val="FF0000"/>
                </a:solidFill>
                <a:latin typeface="宋体" pitchFamily="2" charset="-122"/>
              </a:rPr>
              <a:t>莫斯科大公伊凡四世</a:t>
            </a:r>
          </a:p>
        </p:txBody>
      </p:sp>
      <p:sp>
        <p:nvSpPr>
          <p:cNvPr id="16" name="标题 1"/>
          <p:cNvSpPr>
            <a:spLocks noGrp="1"/>
          </p:cNvSpPr>
          <p:nvPr>
            <p:ph type="title"/>
          </p:nvPr>
        </p:nvSpPr>
        <p:spPr>
          <a:xfrm>
            <a:off x="0" y="0"/>
            <a:ext cx="10515600" cy="718457"/>
          </a:xfrm>
        </p:spPr>
        <p:txBody>
          <a:bodyPr/>
          <a:lstStyle/>
          <a:p>
            <a:r>
              <a:rPr lang="zh-CN" altLang="en-US" b="1" dirty="0"/>
              <a:t>一、彼得一世改革</a:t>
            </a:r>
          </a:p>
        </p:txBody>
      </p:sp>
      <p:sp>
        <p:nvSpPr>
          <p:cNvPr id="19" name="矩形 18"/>
          <p:cNvSpPr/>
          <p:nvPr/>
        </p:nvSpPr>
        <p:spPr>
          <a:xfrm>
            <a:off x="282711" y="715917"/>
            <a:ext cx="5421403" cy="707886"/>
          </a:xfrm>
          <a:prstGeom prst="rect">
            <a:avLst/>
          </a:prstGeom>
          <a:noFill/>
          <a:ln>
            <a:noFill/>
          </a:ln>
        </p:spPr>
        <p:txBody>
          <a:bodyPr wrap="square" rtlCol="0" anchor="t">
            <a:spAutoFit/>
          </a:bodyPr>
          <a:lstStyle/>
          <a:p>
            <a:pPr algn="ctr"/>
            <a:r>
              <a:rPr lang="en-US" altLang="zh-CN" sz="4000" b="1" dirty="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Segoe UI" pitchFamily="34" charset="0"/>
                <a:ea typeface="Segoe UI" pitchFamily="34" charset="0"/>
                <a:cs typeface="Segoe UI" pitchFamily="34" charset="0"/>
              </a:rPr>
              <a:t>1</a:t>
            </a:r>
            <a:r>
              <a:rPr lang="zh-CN" altLang="en-US" sz="4000" b="1" dirty="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Segoe UI" pitchFamily="34" charset="0"/>
                <a:ea typeface="楷体" panose="02010609060101010101" charset="-122"/>
                <a:cs typeface="Segoe UI" pitchFamily="34" charset="0"/>
              </a:rPr>
              <a:t>、俄国的发展历程</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p:cTn id="7" dur="500" fill="hold"/>
                                        <p:tgtEl>
                                          <p:spTgt spid="100"/>
                                        </p:tgtEl>
                                        <p:attrNameLst>
                                          <p:attrName>ppt_x</p:attrName>
                                        </p:attrNameLst>
                                      </p:cBhvr>
                                      <p:tavLst>
                                        <p:tav tm="0">
                                          <p:val>
                                            <p:strVal val="#ppt_x"/>
                                          </p:val>
                                        </p:tav>
                                        <p:tav tm="100000">
                                          <p:val>
                                            <p:strVal val="#ppt_x"/>
                                          </p:val>
                                        </p:tav>
                                      </p:tavLst>
                                    </p:anim>
                                    <p:anim calcmode="lin" valueType="num">
                                      <p:cBhvr>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ppt_x</p:attrName>
                                        </p:attrNameLst>
                                      </p:cBhvr>
                                      <p:tavLst>
                                        <p:tav tm="0">
                                          <p:val>
                                            <p:strVal val="#ppt_x"/>
                                          </p:val>
                                        </p:tav>
                                        <p:tav tm="100000">
                                          <p:val>
                                            <p:strVal val="#ppt_x"/>
                                          </p:val>
                                        </p:tav>
                                      </p:tavLst>
                                    </p:anim>
                                    <p:anim calcmode="lin" valueType="num">
                                      <p:cBhvr>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8" grpId="0" bldLvl="0" animBg="1"/>
      <p:bldP spid="13" grpId="0" bldLvl="0" animBg="1"/>
      <p:bldP spid="15" grpId="0" bldLvl="0" animBg="1"/>
      <p:bldP spid="17"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
          <p:cNvSpPr/>
          <p:nvPr/>
        </p:nvSpPr>
        <p:spPr>
          <a:xfrm>
            <a:off x="2748915" y="1057275"/>
            <a:ext cx="6354445" cy="52622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lr>
                <a:schemeClr val="bg2"/>
              </a:buClr>
              <a:buSzPct val="75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anose="05000000000000000000" pitchFamily="2" charset="2"/>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bg2"/>
              </a:buClr>
              <a:buSzPct val="65000"/>
              <a:buFont typeface="Wingdings" panose="05000000000000000000" pitchFamily="2" charset="2"/>
              <a:buChar char="n"/>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mn-lt"/>
                <a:ea typeface="+mn-ea"/>
              </a:defRPr>
            </a:lvl5pPr>
          </a:lstStyle>
          <a:p>
            <a:pPr marL="0" lvl="0" indent="0" eaLnBrk="1" hangingPunct="1">
              <a:spcBef>
                <a:spcPct val="0"/>
              </a:spcBef>
              <a:buClrTx/>
              <a:buSzPct val="100000"/>
              <a:buFont typeface="Arial" panose="020B0604020202020204" pitchFamily="34" charset="0"/>
              <a:buNone/>
            </a:pPr>
            <a:r>
              <a:rPr lang="zh-CN" altLang="en-US" sz="2800" b="1" dirty="0"/>
              <a:t>        此时，几乎控制了全球贸易的</a:t>
            </a:r>
            <a:r>
              <a:rPr lang="zh-CN" altLang="en-US" sz="2800" b="1" dirty="0">
                <a:solidFill>
                  <a:srgbClr val="0033CC"/>
                </a:solidFill>
              </a:rPr>
              <a:t>荷兰</a:t>
            </a:r>
            <a:r>
              <a:rPr lang="zh-CN" altLang="en-US" sz="2800" b="1" dirty="0"/>
              <a:t>已经</a:t>
            </a:r>
            <a:r>
              <a:rPr lang="zh-CN" altLang="en-US" sz="2800" b="1" dirty="0">
                <a:solidFill>
                  <a:srgbClr val="0033CC"/>
                </a:solidFill>
              </a:rPr>
              <a:t>辉煌了近百年</a:t>
            </a:r>
            <a:r>
              <a:rPr lang="zh-CN" altLang="en-US" sz="2800" b="1" dirty="0"/>
              <a:t>；通过海外贸易和掠夺积累了大量财富，并占有广阔市场的</a:t>
            </a:r>
            <a:r>
              <a:rPr lang="zh-CN" altLang="en-US" sz="2800" b="1" dirty="0">
                <a:solidFill>
                  <a:srgbClr val="0033CC"/>
                </a:solidFill>
              </a:rPr>
              <a:t>英国</a:t>
            </a:r>
            <a:r>
              <a:rPr lang="zh-CN" altLang="en-US" sz="2800" b="1" dirty="0"/>
              <a:t>，正在</a:t>
            </a:r>
            <a:r>
              <a:rPr lang="zh-CN" altLang="en-US" sz="2800" b="1" dirty="0">
                <a:solidFill>
                  <a:srgbClr val="0033CC"/>
                </a:solidFill>
              </a:rPr>
              <a:t>孕育工业革命</a:t>
            </a:r>
            <a:r>
              <a:rPr lang="zh-CN" altLang="en-US" sz="2800" b="1" dirty="0"/>
              <a:t>；</a:t>
            </a:r>
            <a:r>
              <a:rPr lang="zh-CN" altLang="en-US" sz="2800" b="1" dirty="0">
                <a:solidFill>
                  <a:srgbClr val="0033CC"/>
                </a:solidFill>
              </a:rPr>
              <a:t>法国</a:t>
            </a:r>
            <a:r>
              <a:rPr lang="zh-CN" altLang="en-US" sz="2800" b="1" dirty="0"/>
              <a:t>在路易十四的强权领导下，已发展为</a:t>
            </a:r>
            <a:r>
              <a:rPr lang="en-US" altLang="zh-CN" sz="2800" b="1" dirty="0"/>
              <a:t>17</a:t>
            </a:r>
            <a:r>
              <a:rPr lang="zh-CN" altLang="en-US" sz="2800" b="1" dirty="0"/>
              <a:t>世纪中叶的</a:t>
            </a:r>
            <a:r>
              <a:rPr lang="zh-CN" altLang="en-US" sz="2800" b="1" dirty="0">
                <a:solidFill>
                  <a:srgbClr val="0033CC"/>
                </a:solidFill>
              </a:rPr>
              <a:t>欧陆首强</a:t>
            </a:r>
            <a:r>
              <a:rPr lang="zh-CN" altLang="en-US" sz="2800" b="1" dirty="0"/>
              <a:t>。而当时</a:t>
            </a:r>
            <a:r>
              <a:rPr lang="zh-CN" altLang="en-US" sz="2800" b="1" dirty="0">
                <a:solidFill>
                  <a:srgbClr val="FF0000"/>
                </a:solidFill>
              </a:rPr>
              <a:t>俄国的经济完全依赖于农业</a:t>
            </a:r>
            <a:r>
              <a:rPr lang="zh-CN" altLang="en-US" sz="2800" b="1" dirty="0"/>
              <a:t>，全国只有几十个手工工场，商业几乎全部把持在外国人手中。教育由东正教会垄断，普通民众知识贫乏。即使在首都莫斯科，一百个人中间识字的也不超过三个。</a:t>
            </a:r>
            <a:endParaRPr lang="en-US" altLang="zh-CN" sz="2800" b="1" dirty="0"/>
          </a:p>
          <a:p>
            <a:pPr marL="0" lvl="0" indent="0" eaLnBrk="1" hangingPunct="1">
              <a:spcBef>
                <a:spcPct val="0"/>
              </a:spcBef>
              <a:buClrTx/>
              <a:buSzPct val="100000"/>
              <a:buFont typeface="Arial" panose="020B0604020202020204" pitchFamily="34" charset="0"/>
              <a:buNone/>
            </a:pPr>
            <a:r>
              <a:rPr lang="en-US" altLang="zh-CN" sz="2800" b="1" dirty="0"/>
              <a:t>                               ——《</a:t>
            </a:r>
            <a:r>
              <a:rPr lang="zh-CN" altLang="en-US" sz="2800" b="1" dirty="0"/>
              <a:t>大国崛起</a:t>
            </a:r>
            <a:r>
              <a:rPr lang="en-US" altLang="zh-CN" sz="2800" b="1" dirty="0"/>
              <a:t>》</a:t>
            </a:r>
            <a:endParaRPr lang="zh-CN" altLang="en-US" sz="2800" b="1" dirty="0"/>
          </a:p>
        </p:txBody>
      </p:sp>
      <p:sp>
        <p:nvSpPr>
          <p:cNvPr id="4" name="文本框 3"/>
          <p:cNvSpPr txBox="1"/>
          <p:nvPr/>
        </p:nvSpPr>
        <p:spPr>
          <a:xfrm>
            <a:off x="264160" y="2060575"/>
            <a:ext cx="2055495" cy="460375"/>
          </a:xfrm>
          <a:prstGeom prst="rect">
            <a:avLst/>
          </a:prstGeom>
          <a:noFill/>
        </p:spPr>
        <p:txBody>
          <a:bodyPr wrap="square" rtlCol="0">
            <a:spAutoFit/>
          </a:bodyPr>
          <a:lstStyle/>
          <a:p>
            <a:r>
              <a:rPr lang="zh-CN" altLang="zh-CN" sz="2400" b="1">
                <a:latin typeface="微软雅黑" panose="020B0503020204020204" charset="-122"/>
                <a:ea typeface="微软雅黑" panose="020B0503020204020204" charset="-122"/>
              </a:rPr>
              <a:t>西欧国家</a:t>
            </a:r>
          </a:p>
        </p:txBody>
      </p:sp>
      <p:sp>
        <p:nvSpPr>
          <p:cNvPr id="5" name="文本框 4"/>
          <p:cNvSpPr txBox="1"/>
          <p:nvPr/>
        </p:nvSpPr>
        <p:spPr>
          <a:xfrm>
            <a:off x="264160" y="3658870"/>
            <a:ext cx="1849755" cy="460375"/>
          </a:xfrm>
          <a:prstGeom prst="rect">
            <a:avLst/>
          </a:prstGeom>
          <a:noFill/>
        </p:spPr>
        <p:txBody>
          <a:bodyPr wrap="square" rtlCol="0">
            <a:spAutoFit/>
          </a:bodyPr>
          <a:lstStyle/>
          <a:p>
            <a:r>
              <a:rPr lang="zh-CN" altLang="en-US" sz="2400" b="1">
                <a:latin typeface="微软雅黑" panose="020B0503020204020204" charset="-122"/>
                <a:ea typeface="微软雅黑" panose="020B0503020204020204" charset="-122"/>
              </a:rPr>
              <a:t>当时的俄国</a:t>
            </a:r>
          </a:p>
        </p:txBody>
      </p:sp>
      <p:sp>
        <p:nvSpPr>
          <p:cNvPr id="6" name="右箭头 5"/>
          <p:cNvSpPr/>
          <p:nvPr/>
        </p:nvSpPr>
        <p:spPr>
          <a:xfrm>
            <a:off x="1894205" y="2089150"/>
            <a:ext cx="855345" cy="431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右箭头 6"/>
          <p:cNvSpPr/>
          <p:nvPr/>
        </p:nvSpPr>
        <p:spPr>
          <a:xfrm>
            <a:off x="1894205" y="3687445"/>
            <a:ext cx="855345" cy="431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79" name="Picture 7" descr="globe"/>
          <p:cNvPicPr>
            <a:picLocks noChangeAspect="1" noChangeArrowheads="1"/>
          </p:cNvPicPr>
          <p:nvPr/>
        </p:nvPicPr>
        <p:blipFill>
          <a:blip r:embed="rId2" cstate="print"/>
          <a:srcRect/>
          <a:stretch>
            <a:fillRect/>
          </a:stretch>
        </p:blipFill>
        <p:spPr bwMode="auto">
          <a:xfrm>
            <a:off x="626718" y="307673"/>
            <a:ext cx="719138" cy="7207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pic>
      <p:sp>
        <p:nvSpPr>
          <p:cNvPr id="3074" name="Rectangle 2"/>
          <p:cNvSpPr>
            <a:spLocks noGrp="1" noChangeArrowheads="1"/>
          </p:cNvSpPr>
          <p:nvPr/>
        </p:nvSpPr>
        <p:spPr>
          <a:xfrm>
            <a:off x="1521361" y="326088"/>
            <a:ext cx="9149779" cy="702468"/>
          </a:xfrm>
          <a:prstGeom prst="rect">
            <a:avLst/>
          </a:prstGeom>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lstStyle>
            <a:lvl1pPr algn="ctr" rtl="0" eaLnBrk="0" fontAlgn="base" hangingPunct="0">
              <a:spcBef>
                <a:spcPct val="0"/>
              </a:spcBef>
              <a:spcAft>
                <a:spcPct val="0"/>
              </a:spcAft>
              <a:defRPr sz="4400" kern="1200">
                <a:solidFill>
                  <a:schemeClr val="dk1"/>
                </a:solidFill>
                <a:latin typeface="+mj-lt"/>
                <a:ea typeface="+mj-ea"/>
                <a:cs typeface="+mj-cs"/>
              </a:defRPr>
            </a:lvl1pPr>
            <a:lvl2pPr algn="ctr" rtl="0" eaLnBrk="0" fontAlgn="base" hangingPunct="0">
              <a:spcBef>
                <a:spcPct val="0"/>
              </a:spcBef>
              <a:spcAft>
                <a:spcPct val="0"/>
              </a:spcAft>
              <a:defRPr sz="4400">
                <a:solidFill>
                  <a:schemeClr val="dk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dk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dk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dk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dk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dk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dk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dk1"/>
                </a:solidFill>
                <a:latin typeface="Calibri" panose="020F0502020204030204" pitchFamily="34" charset="0"/>
                <a:ea typeface="宋体" panose="02010600030101010101" pitchFamily="2" charset="-122"/>
              </a:defRPr>
            </a:lvl9pPr>
          </a:lstStyle>
          <a:p>
            <a:pPr eaLnBrk="1" hangingPunct="1"/>
            <a:r>
              <a:rPr lang="zh-CN" altLang="en-US" sz="3200" b="1" dirty="0">
                <a:solidFill>
                  <a:srgbClr val="0000FF"/>
                </a:solidFill>
                <a:latin typeface="+mn-ea"/>
              </a:rPr>
              <a:t>世 界 发 展 形 势</a:t>
            </a:r>
          </a:p>
        </p:txBody>
      </p:sp>
      <p:sp>
        <p:nvSpPr>
          <p:cNvPr id="3080" name="Text Box 8"/>
          <p:cNvSpPr txBox="1">
            <a:spLocks noChangeArrowheads="1"/>
          </p:cNvSpPr>
          <p:nvPr/>
        </p:nvSpPr>
        <p:spPr bwMode="auto">
          <a:xfrm>
            <a:off x="9787878" y="1988647"/>
            <a:ext cx="2160239" cy="632460"/>
          </a:xfrm>
          <a:prstGeom prst="rect">
            <a:avLst/>
          </a:prstGeom>
          <a:solidFill>
            <a:srgbClr val="FFFF00"/>
          </a:solidFill>
          <a:ln w="38100">
            <a:noFill/>
            <a:miter lim="800000"/>
          </a:ln>
          <a:effectLst/>
        </p:spPr>
        <p:txBody>
          <a:bodyPr wrap="square" lIns="90170" tIns="46990" rIns="90170" bIns="46990">
            <a:spAutoFit/>
          </a:bodyPr>
          <a:lstStyle>
            <a:lvl1pPr marL="342900" indent="-342900">
              <a:defRPr>
                <a:solidFill>
                  <a:schemeClr val="tx1"/>
                </a:solidFill>
                <a:latin typeface="Arial" panose="020B0604020202020204" pitchFamily="34" charset="0"/>
                <a:ea typeface="宋体" panose="02010600030101010101" pitchFamily="2" charset="-122"/>
              </a:defRPr>
            </a:lvl1pPr>
            <a:lvl2pPr marL="800100" indent="-342900">
              <a:defRPr>
                <a:solidFill>
                  <a:schemeClr val="tx1"/>
                </a:solidFill>
                <a:latin typeface="Arial" panose="020B0604020202020204" pitchFamily="34" charset="0"/>
                <a:ea typeface="宋体" panose="02010600030101010101" pitchFamily="2" charset="-122"/>
              </a:defRPr>
            </a:lvl2pPr>
            <a:lvl3pPr marL="1257300" indent="-342900">
              <a:defRPr>
                <a:solidFill>
                  <a:schemeClr val="tx1"/>
                </a:solidFill>
                <a:latin typeface="Arial" panose="020B0604020202020204" pitchFamily="34" charset="0"/>
                <a:ea typeface="宋体" panose="02010600030101010101" pitchFamily="2" charset="-122"/>
              </a:defRPr>
            </a:lvl3pPr>
            <a:lvl4pPr marL="1714500" indent="-342900">
              <a:defRPr>
                <a:solidFill>
                  <a:schemeClr val="tx1"/>
                </a:solidFill>
                <a:latin typeface="Arial" panose="020B0604020202020204" pitchFamily="34" charset="0"/>
                <a:ea typeface="宋体" panose="02010600030101010101" pitchFamily="2" charset="-122"/>
              </a:defRPr>
            </a:lvl4pPr>
            <a:lvl5pPr marL="2171700" indent="-342900">
              <a:defRPr>
                <a:solidFill>
                  <a:schemeClr val="tx1"/>
                </a:solidFill>
                <a:latin typeface="Arial" panose="020B0604020202020204" pitchFamily="34" charset="0"/>
                <a:ea typeface="宋体" panose="02010600030101010101" pitchFamily="2" charset="-122"/>
              </a:defRPr>
            </a:lvl5pPr>
            <a:lvl6pPr marL="2628900" indent="-3429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3086100" indent="-3429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543300" indent="-3429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4000500" indent="-3429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5000"/>
              </a:lnSpc>
              <a:buFont typeface="Arial" panose="020B0604020202020204" pitchFamily="34" charset="0"/>
              <a:buNone/>
            </a:pPr>
            <a:r>
              <a:rPr lang="zh-CN" altLang="en-US" sz="2800" b="1" dirty="0">
                <a:solidFill>
                  <a:srgbClr val="FF0000"/>
                </a:solidFill>
                <a:latin typeface="微软雅黑" panose="020B0503020204020204" charset="-122"/>
                <a:ea typeface="微软雅黑" panose="020B0503020204020204" charset="-122"/>
              </a:rPr>
              <a:t>资本主义</a:t>
            </a:r>
          </a:p>
        </p:txBody>
      </p:sp>
      <p:sp>
        <p:nvSpPr>
          <p:cNvPr id="8" name="文本框 7"/>
          <p:cNvSpPr txBox="1"/>
          <p:nvPr/>
        </p:nvSpPr>
        <p:spPr>
          <a:xfrm>
            <a:off x="9787890" y="3687445"/>
            <a:ext cx="1612900" cy="953135"/>
          </a:xfrm>
          <a:prstGeom prst="rect">
            <a:avLst/>
          </a:prstGeom>
          <a:solidFill>
            <a:srgbClr val="FFFF00"/>
          </a:solidFill>
        </p:spPr>
        <p:txBody>
          <a:bodyPr wrap="none" rtlCol="0" anchor="t">
            <a:spAutoFit/>
          </a:bodyPr>
          <a:lstStyle/>
          <a:p>
            <a:r>
              <a:rPr lang="zh-CN" altLang="en-US" sz="2800" b="1" dirty="0">
                <a:solidFill>
                  <a:srgbClr val="FF0000"/>
                </a:solidFill>
                <a:latin typeface="微软雅黑" panose="020B0503020204020204" charset="-122"/>
                <a:ea typeface="微软雅黑" panose="020B0503020204020204" charset="-122"/>
                <a:sym typeface="+mn-ea"/>
              </a:rPr>
              <a:t>农奴制</a:t>
            </a:r>
          </a:p>
          <a:p>
            <a:r>
              <a:rPr lang="zh-CN" altLang="en-US" sz="2800" b="1" dirty="0">
                <a:solidFill>
                  <a:srgbClr val="FF0000"/>
                </a:solidFill>
                <a:latin typeface="微软雅黑" panose="020B0503020204020204" charset="-122"/>
                <a:ea typeface="微软雅黑" panose="020B0503020204020204" charset="-122"/>
                <a:sym typeface="+mn-ea"/>
              </a:rPr>
              <a:t>封闭落后</a:t>
            </a:r>
            <a:endParaRPr lang="zh-CN" altLang="en-US" sz="2800" b="1">
              <a:latin typeface="微软雅黑" panose="020B0503020204020204" charset="-122"/>
              <a:ea typeface="微软雅黑" panose="020B0503020204020204" charset="-122"/>
            </a:endParaRPr>
          </a:p>
        </p:txBody>
      </p:sp>
      <p:sp>
        <p:nvSpPr>
          <p:cNvPr id="9" name="右箭头 8"/>
          <p:cNvSpPr/>
          <p:nvPr/>
        </p:nvSpPr>
        <p:spPr>
          <a:xfrm>
            <a:off x="8932545" y="2175510"/>
            <a:ext cx="855345" cy="431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右箭头 9"/>
          <p:cNvSpPr/>
          <p:nvPr/>
        </p:nvSpPr>
        <p:spPr>
          <a:xfrm>
            <a:off x="8932545" y="3773805"/>
            <a:ext cx="855345" cy="431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ppt_x</p:attrName>
                                        </p:attrNameLst>
                                      </p:cBhvr>
                                      <p:tavLst>
                                        <p:tav tm="0">
                                          <p:val>
                                            <p:strVal val="#ppt_x-#ppt_w*1.125000"/>
                                          </p:val>
                                        </p:tav>
                                        <p:tav tm="100000">
                                          <p:val>
                                            <p:strVal val="#ppt_x"/>
                                          </p:val>
                                        </p:tav>
                                      </p:tavLst>
                                    </p:anim>
                                    <p:animEffect transition="in" filter="wipe(right)">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p:tgtEl>
                                          <p:spTgt spid="7"/>
                                        </p:tgtEl>
                                        <p:attrNameLst>
                                          <p:attrName>ppt_x</p:attrName>
                                        </p:attrNameLst>
                                      </p:cBhvr>
                                      <p:tavLst>
                                        <p:tav tm="0">
                                          <p:val>
                                            <p:strVal val="#ppt_x-#ppt_w*1.125000"/>
                                          </p:val>
                                        </p:tav>
                                        <p:tav tm="100000">
                                          <p:val>
                                            <p:strVal val="#ppt_x"/>
                                          </p:val>
                                        </p:tav>
                                      </p:tavLst>
                                    </p:anim>
                                    <p:animEffect transition="in" filter="wipe(right)">
                                      <p:cBhvr>
                                        <p:cTn id="12" dur="500"/>
                                        <p:tgtEl>
                                          <p:spTgt spid="7"/>
                                        </p:tgtEl>
                                      </p:cBhvr>
                                    </p:animEffect>
                                  </p:childTnLst>
                                </p:cTn>
                              </p:par>
                            </p:childTnLst>
                          </p:cTn>
                        </p:par>
                        <p:par>
                          <p:cTn id="13" fill="hold">
                            <p:stCondLst>
                              <p:cond delay="500"/>
                            </p:stCondLst>
                            <p:childTnLst>
                              <p:par>
                                <p:cTn id="14" presetID="14" presetClass="entr" presetSubtype="10" fill="hold" grpId="0" nodeType="afterEffect">
                                  <p:stCondLst>
                                    <p:cond delay="0"/>
                                  </p:stCondLst>
                                  <p:childTnLst>
                                    <p:set>
                                      <p:cBhvr>
                                        <p:cTn id="15" dur="1" fill="hold">
                                          <p:stCondLst>
                                            <p:cond delay="0"/>
                                          </p:stCondLst>
                                        </p:cTn>
                                        <p:tgtEl>
                                          <p:spTgt spid="10242"/>
                                        </p:tgtEl>
                                        <p:attrNameLst>
                                          <p:attrName>style.visibility</p:attrName>
                                        </p:attrNameLst>
                                      </p:cBhvr>
                                      <p:to>
                                        <p:strVal val="visible"/>
                                      </p:to>
                                    </p:set>
                                    <p:animEffect transition="in" filter="randombar(horizontal)">
                                      <p:cBhvr>
                                        <p:cTn id="16" dur="500"/>
                                        <p:tgtEl>
                                          <p:spTgt spid="10242"/>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p:tgtEl>
                                          <p:spTgt spid="9"/>
                                        </p:tgtEl>
                                        <p:attrNameLst>
                                          <p:attrName>ppt_x</p:attrName>
                                        </p:attrNameLst>
                                      </p:cBhvr>
                                      <p:tavLst>
                                        <p:tav tm="0">
                                          <p:val>
                                            <p:strVal val="#ppt_x-#ppt_w*1.125000"/>
                                          </p:val>
                                        </p:tav>
                                        <p:tav tm="100000">
                                          <p:val>
                                            <p:strVal val="#ppt_x"/>
                                          </p:val>
                                        </p:tav>
                                      </p:tavLst>
                                    </p:anim>
                                    <p:animEffect transition="in" filter="wipe(right)">
                                      <p:cBhvr>
                                        <p:cTn id="22" dur="500"/>
                                        <p:tgtEl>
                                          <p:spTgt spid="9"/>
                                        </p:tgtEl>
                                      </p:cBhvr>
                                    </p:animEffect>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080"/>
                                        </p:tgtEl>
                                        <p:attrNameLst>
                                          <p:attrName>style.visibility</p:attrName>
                                        </p:attrNameLst>
                                      </p:cBhvr>
                                      <p:to>
                                        <p:strVal val="visible"/>
                                      </p:to>
                                    </p:set>
                                    <p:anim calcmode="lin" valueType="num">
                                      <p:cBhvr additive="base">
                                        <p:cTn id="26" dur="500"/>
                                        <p:tgtEl>
                                          <p:spTgt spid="3080"/>
                                        </p:tgtEl>
                                        <p:attrNameLst>
                                          <p:attrName>ppt_y</p:attrName>
                                        </p:attrNameLst>
                                      </p:cBhvr>
                                      <p:tavLst>
                                        <p:tav tm="0">
                                          <p:val>
                                            <p:strVal val="#ppt_y+#ppt_h*1.125000"/>
                                          </p:val>
                                        </p:tav>
                                        <p:tav tm="100000">
                                          <p:val>
                                            <p:strVal val="#ppt_y"/>
                                          </p:val>
                                        </p:tav>
                                      </p:tavLst>
                                    </p:anim>
                                    <p:animEffect transition="in" filter="wipe(up)">
                                      <p:cBhvr>
                                        <p:cTn id="27" dur="500"/>
                                        <p:tgtEl>
                                          <p:spTgt spid="3080"/>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p:tgtEl>
                                          <p:spTgt spid="10"/>
                                        </p:tgtEl>
                                        <p:attrNameLst>
                                          <p:attrName>ppt_x</p:attrName>
                                        </p:attrNameLst>
                                      </p:cBhvr>
                                      <p:tavLst>
                                        <p:tav tm="0">
                                          <p:val>
                                            <p:strVal val="#ppt_x-#ppt_w*1.125000"/>
                                          </p:val>
                                        </p:tav>
                                        <p:tav tm="100000">
                                          <p:val>
                                            <p:strVal val="#ppt_x"/>
                                          </p:val>
                                        </p:tav>
                                      </p:tavLst>
                                    </p:anim>
                                    <p:animEffect transition="in" filter="wipe(right)">
                                      <p:cBhvr>
                                        <p:cTn id="33" dur="500"/>
                                        <p:tgtEl>
                                          <p:spTgt spid="10"/>
                                        </p:tgtEl>
                                      </p:cBhvr>
                                    </p:animEffect>
                                  </p:childTnLst>
                                </p:cTn>
                              </p:par>
                            </p:childTnLst>
                          </p:cTn>
                        </p:par>
                        <p:par>
                          <p:cTn id="34" fill="hold">
                            <p:stCondLst>
                              <p:cond delay="500"/>
                            </p:stCondLst>
                            <p:childTnLst>
                              <p:par>
                                <p:cTn id="35" presetID="12" presetClass="entr" presetSubtype="4"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ppt_y</p:attrName>
                                        </p:attrNameLst>
                                      </p:cBhvr>
                                      <p:tavLst>
                                        <p:tav tm="0">
                                          <p:val>
                                            <p:strVal val="#ppt_y+#ppt_h*1.125000"/>
                                          </p:val>
                                        </p:tav>
                                        <p:tav tm="100000">
                                          <p:val>
                                            <p:strVal val="#ppt_y"/>
                                          </p:val>
                                        </p:tav>
                                      </p:tavLst>
                                    </p:anim>
                                    <p:animEffect transition="in" filter="wipe(up)">
                                      <p:cBhvr>
                                        <p:cTn id="3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6" grpId="0" bldLvl="0" animBg="1"/>
      <p:bldP spid="7" grpId="0" bldLvl="0" animBg="1"/>
      <p:bldP spid="3080" grpId="0" bldLvl="0" animBg="1"/>
      <p:bldP spid="8" grpId="0" animBg="1"/>
      <p:bldP spid="9" grpId="0" bldLvl="0" animBg="1"/>
      <p:bldP spid="1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文本框 80897"/>
          <p:cNvSpPr txBox="1"/>
          <p:nvPr/>
        </p:nvSpPr>
        <p:spPr>
          <a:xfrm>
            <a:off x="0" y="200025"/>
            <a:ext cx="12048565" cy="5416868"/>
          </a:xfrm>
          <a:prstGeom prst="rect">
            <a:avLst/>
          </a:prstGeom>
          <a:noFill/>
          <a:ln w="9525">
            <a:noFill/>
          </a:ln>
        </p:spPr>
        <p:txBody>
          <a:bodyPr wrap="square">
            <a:spAutoFit/>
          </a:bodyPr>
          <a:lstStyle/>
          <a:p>
            <a:pPr algn="ctr">
              <a:buClrTx/>
            </a:pPr>
            <a:r>
              <a:rPr lang="en-US" altLang="zh-CN" sz="4000" b="1" dirty="0">
                <a:solidFill>
                  <a:srgbClr val="FF3300"/>
                </a:solidFill>
                <a:latin typeface="黑体" panose="02010609060101010101" pitchFamily="49" charset="-122"/>
                <a:ea typeface="黑体" panose="02010609060101010101" pitchFamily="49" charset="-122"/>
              </a:rPr>
              <a:t>17</a:t>
            </a:r>
            <a:r>
              <a:rPr lang="zh-CN" altLang="en-US" sz="4000" b="1" dirty="0">
                <a:solidFill>
                  <a:srgbClr val="FF3300"/>
                </a:solidFill>
                <a:latin typeface="黑体" panose="02010609060101010101" pitchFamily="49" charset="-122"/>
                <a:ea typeface="黑体" panose="02010609060101010101" pitchFamily="49" charset="-122"/>
              </a:rPr>
              <a:t>世纪末</a:t>
            </a:r>
            <a:r>
              <a:rPr lang="zh-CN" altLang="en-US" sz="4000" b="1" dirty="0">
                <a:solidFill>
                  <a:srgbClr val="FF3300"/>
                </a:solidFill>
                <a:latin typeface="黑体" panose="02010609060101010101" pitchFamily="49" charset="-122"/>
                <a:ea typeface="黑体" panose="02010609060101010101" pitchFamily="49" charset="-122"/>
                <a:sym typeface="+mn-ea"/>
              </a:rPr>
              <a:t>的</a:t>
            </a:r>
            <a:r>
              <a:rPr lang="zh-CN" altLang="en-US" sz="4000" b="1" dirty="0">
                <a:solidFill>
                  <a:srgbClr val="FF3300"/>
                </a:solidFill>
                <a:latin typeface="黑体" panose="02010609060101010101" pitchFamily="49" charset="-122"/>
                <a:ea typeface="黑体" panose="02010609060101010101" pitchFamily="49" charset="-122"/>
              </a:rPr>
              <a:t>俄国状况</a:t>
            </a:r>
          </a:p>
          <a:p>
            <a:pPr algn="l" fontAlgn="auto">
              <a:lnSpc>
                <a:spcPct val="150000"/>
              </a:lnSpc>
              <a:buClrTx/>
            </a:pPr>
            <a:r>
              <a:rPr lang="en-US" altLang="zh-CN" sz="3600" b="1" dirty="0">
                <a:solidFill>
                  <a:srgbClr val="0000FF"/>
                </a:solidFill>
                <a:latin typeface="黑体" panose="02010609060101010101" pitchFamily="49" charset="-122"/>
                <a:ea typeface="黑体" panose="02010609060101010101" pitchFamily="49" charset="-122"/>
              </a:rPr>
              <a:t>1</a:t>
            </a:r>
            <a:r>
              <a:rPr lang="zh-CN" altLang="en-US" sz="3600" b="1" dirty="0">
                <a:solidFill>
                  <a:srgbClr val="0000FF"/>
                </a:solidFill>
                <a:latin typeface="黑体" panose="02010609060101010101" pitchFamily="49" charset="-122"/>
                <a:ea typeface="黑体" panose="02010609060101010101" pitchFamily="49" charset="-122"/>
              </a:rPr>
              <a:t>、军事上没有海军只有陆军</a:t>
            </a:r>
          </a:p>
          <a:p>
            <a:pPr algn="l" fontAlgn="auto">
              <a:lnSpc>
                <a:spcPct val="150000"/>
              </a:lnSpc>
              <a:buClrTx/>
            </a:pPr>
            <a:r>
              <a:rPr lang="en-US" altLang="zh-CN" sz="3600" b="1" dirty="0">
                <a:solidFill>
                  <a:srgbClr val="0000FF"/>
                </a:solidFill>
                <a:latin typeface="黑体" panose="02010609060101010101" pitchFamily="49" charset="-122"/>
                <a:ea typeface="黑体" panose="02010609060101010101" pitchFamily="49" charset="-122"/>
              </a:rPr>
              <a:t>2</a:t>
            </a:r>
            <a:r>
              <a:rPr lang="zh-CN" altLang="en-US" sz="3600" b="1" dirty="0">
                <a:solidFill>
                  <a:srgbClr val="0000FF"/>
                </a:solidFill>
                <a:latin typeface="黑体" panose="02010609060101010101" pitchFamily="49" charset="-122"/>
                <a:ea typeface="黑体" panose="02010609060101010101" pitchFamily="49" charset="-122"/>
              </a:rPr>
              <a:t>、经济上只有</a:t>
            </a:r>
            <a:r>
              <a:rPr lang="en-US" altLang="zh-CN" sz="3600" b="1" dirty="0">
                <a:solidFill>
                  <a:srgbClr val="0000FF"/>
                </a:solidFill>
                <a:latin typeface="黑体" panose="02010609060101010101" pitchFamily="49" charset="-122"/>
                <a:ea typeface="黑体" panose="02010609060101010101" pitchFamily="49" charset="-122"/>
              </a:rPr>
              <a:t>21</a:t>
            </a:r>
            <a:r>
              <a:rPr lang="zh-CN" altLang="en-US" sz="3600" b="1" dirty="0">
                <a:solidFill>
                  <a:srgbClr val="0000FF"/>
                </a:solidFill>
                <a:latin typeface="黑体" panose="02010609060101010101" pitchFamily="49" charset="-122"/>
                <a:ea typeface="黑体" panose="02010609060101010101" pitchFamily="49" charset="-122"/>
              </a:rPr>
              <a:t>个手工工场</a:t>
            </a:r>
          </a:p>
          <a:p>
            <a:pPr algn="l" fontAlgn="auto">
              <a:lnSpc>
                <a:spcPct val="150000"/>
              </a:lnSpc>
              <a:buClrTx/>
            </a:pPr>
            <a:r>
              <a:rPr lang="en-US" altLang="zh-CN" sz="3600" b="1" dirty="0">
                <a:solidFill>
                  <a:srgbClr val="0000FF"/>
                </a:solidFill>
                <a:latin typeface="黑体" panose="02010609060101010101" pitchFamily="49" charset="-122"/>
                <a:ea typeface="黑体" panose="02010609060101010101" pitchFamily="49" charset="-122"/>
              </a:rPr>
              <a:t>3</a:t>
            </a:r>
            <a:r>
              <a:rPr lang="zh-CN" altLang="en-US" sz="3600" b="1" dirty="0">
                <a:solidFill>
                  <a:srgbClr val="0000FF"/>
                </a:solidFill>
                <a:latin typeface="黑体" panose="02010609060101010101" pitchFamily="49" charset="-122"/>
                <a:ea typeface="黑体" panose="02010609060101010101" pitchFamily="49" charset="-122"/>
              </a:rPr>
              <a:t>、政治上部门职责不清，贪赃枉法，地方势力成为独霸一方的小沙皇</a:t>
            </a:r>
          </a:p>
          <a:p>
            <a:pPr algn="l" fontAlgn="auto">
              <a:lnSpc>
                <a:spcPct val="150000"/>
              </a:lnSpc>
              <a:buClrTx/>
            </a:pPr>
            <a:r>
              <a:rPr lang="en-US" altLang="zh-CN" sz="3600" b="1" dirty="0">
                <a:solidFill>
                  <a:srgbClr val="0000FF"/>
                </a:solidFill>
                <a:latin typeface="黑体" panose="02010609060101010101" pitchFamily="49" charset="-122"/>
                <a:ea typeface="黑体" panose="02010609060101010101" pitchFamily="49" charset="-122"/>
              </a:rPr>
              <a:t>4</a:t>
            </a:r>
            <a:r>
              <a:rPr lang="zh-CN" altLang="en-US" sz="3600" b="1" dirty="0">
                <a:solidFill>
                  <a:srgbClr val="0000FF"/>
                </a:solidFill>
                <a:latin typeface="黑体" panose="02010609060101010101" pitchFamily="49" charset="-122"/>
                <a:ea typeface="黑体" panose="02010609060101010101" pitchFamily="49" charset="-122"/>
              </a:rPr>
              <a:t>、识字率最高的莫斯科，识字的居民只占</a:t>
            </a:r>
            <a:r>
              <a:rPr lang="en-US" altLang="zh-CN" sz="3600" b="1" dirty="0">
                <a:solidFill>
                  <a:srgbClr val="0000FF"/>
                </a:solidFill>
                <a:latin typeface="黑体" panose="02010609060101010101" pitchFamily="49" charset="-122"/>
                <a:ea typeface="黑体" panose="02010609060101010101" pitchFamily="49" charset="-122"/>
                <a:sym typeface="+mn-ea"/>
              </a:rPr>
              <a:t>23.6%.</a:t>
            </a:r>
            <a:endParaRPr lang="zh-CN" altLang="en-US" sz="3600" b="1" dirty="0">
              <a:solidFill>
                <a:srgbClr val="0000FF"/>
              </a:solidFill>
              <a:latin typeface="黑体" panose="02010609060101010101" pitchFamily="49" charset="-122"/>
              <a:ea typeface="黑体" panose="02010609060101010101" pitchFamily="49" charset="-122"/>
            </a:endParaRPr>
          </a:p>
          <a:p>
            <a:pPr>
              <a:buClrTx/>
            </a:pPr>
            <a:r>
              <a:rPr lang="zh-CN" altLang="en-US" sz="3600" b="1" dirty="0">
                <a:solidFill>
                  <a:srgbClr val="0000FF"/>
                </a:solidFill>
                <a:latin typeface="黑体" panose="02010609060101010101" pitchFamily="49" charset="-122"/>
                <a:ea typeface="黑体" panose="02010609060101010101" pitchFamily="49" charset="-122"/>
              </a:rPr>
              <a:t>    </a:t>
            </a:r>
            <a:endParaRPr lang="en-US" altLang="zh-CN" sz="3600" b="1" dirty="0">
              <a:solidFill>
                <a:srgbClr val="0000FF"/>
              </a:solidFill>
              <a:latin typeface="黑体" panose="02010609060101010101" pitchFamily="49" charset="-122"/>
              <a:ea typeface="黑体" panose="02010609060101010101" pitchFamily="49" charset="-122"/>
            </a:endParaRPr>
          </a:p>
        </p:txBody>
      </p:sp>
      <p:sp>
        <p:nvSpPr>
          <p:cNvPr id="79876" name="文本框 79875"/>
          <p:cNvSpPr txBox="1"/>
          <p:nvPr/>
        </p:nvSpPr>
        <p:spPr>
          <a:xfrm>
            <a:off x="-1" y="5092321"/>
            <a:ext cx="11081657" cy="1198880"/>
          </a:xfrm>
          <a:prstGeom prst="rect">
            <a:avLst/>
          </a:prstGeom>
          <a:noFill/>
          <a:ln w="9525">
            <a:noFill/>
          </a:ln>
        </p:spPr>
        <p:txBody>
          <a:bodyPr wrap="square">
            <a:spAutoFit/>
          </a:bodyPr>
          <a:lstStyle/>
          <a:p>
            <a:pPr>
              <a:buClrTx/>
            </a:pPr>
            <a:r>
              <a:rPr lang="en-US" altLang="zh-CN" sz="3600" b="1" dirty="0">
                <a:solidFill>
                  <a:srgbClr val="0000FF"/>
                </a:solidFill>
                <a:latin typeface="黑体" panose="02010609060101010101" pitchFamily="49" charset="-122"/>
                <a:ea typeface="黑体" panose="02010609060101010101" pitchFamily="49" charset="-122"/>
              </a:rPr>
              <a:t>5</a:t>
            </a:r>
            <a:r>
              <a:rPr lang="zh-CN" altLang="en-US" sz="3600" b="1" dirty="0">
                <a:solidFill>
                  <a:srgbClr val="0000FF"/>
                </a:solidFill>
                <a:latin typeface="黑体" panose="02010609060101010101" pitchFamily="49" charset="-122"/>
                <a:ea typeface="黑体" panose="02010609060101010101" pitchFamily="49" charset="-122"/>
              </a:rPr>
              <a:t>、当时还处于内陆的俄国急于打开通向欧洲的南北海路</a:t>
            </a:r>
            <a:r>
              <a:rPr lang="en-US" altLang="zh-CN" sz="3600" b="1" dirty="0">
                <a:solidFill>
                  <a:srgbClr val="0000FF"/>
                </a:solidFill>
                <a:latin typeface="Arial" panose="020B0604020202020204" pitchFamily="34" charset="0"/>
                <a:ea typeface="黑体" panose="02010609060101010101" pitchFamily="49" charset="-122"/>
              </a:rPr>
              <a:t>——</a:t>
            </a:r>
            <a:r>
              <a:rPr lang="zh-CN" altLang="en-US" sz="3600" b="1" dirty="0">
                <a:solidFill>
                  <a:srgbClr val="0000FF"/>
                </a:solidFill>
                <a:latin typeface="黑体" panose="02010609060101010101" pitchFamily="49" charset="-122"/>
                <a:ea typeface="黑体" panose="02010609060101010101" pitchFamily="49" charset="-122"/>
              </a:rPr>
              <a:t>黑海和波罗的海的出海口</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9876"/>
                                        </p:tgtEl>
                                        <p:attrNameLst>
                                          <p:attrName>style.visibility</p:attrName>
                                        </p:attrNameLst>
                                      </p:cBhvr>
                                      <p:to>
                                        <p:strVal val="visible"/>
                                      </p:to>
                                    </p:set>
                                    <p:anim calcmode="lin" valueType="num">
                                      <p:cBhvr additive="base">
                                        <p:cTn id="7" dur="500" fill="hold"/>
                                        <p:tgtEl>
                                          <p:spTgt spid="79876"/>
                                        </p:tgtEl>
                                        <p:attrNameLst>
                                          <p:attrName>ppt_x</p:attrName>
                                        </p:attrNameLst>
                                      </p:cBhvr>
                                      <p:tavLst>
                                        <p:tav tm="0">
                                          <p:val>
                                            <p:strVal val="0-#ppt_w/2"/>
                                          </p:val>
                                        </p:tav>
                                        <p:tav tm="100000">
                                          <p:val>
                                            <p:strVal val="#ppt_x"/>
                                          </p:val>
                                        </p:tav>
                                      </p:tavLst>
                                    </p:anim>
                                    <p:anim calcmode="lin" valueType="num">
                                      <p:cBhvr additive="base">
                                        <p:cTn id="8" dur="500" fill="hold"/>
                                        <p:tgtEl>
                                          <p:spTgt spid="798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2014121174830857"/>
          <p:cNvPicPr>
            <a:picLocks noChangeAspect="1"/>
          </p:cNvPicPr>
          <p:nvPr/>
        </p:nvPicPr>
        <p:blipFill>
          <a:blip r:embed="rId2"/>
          <a:stretch>
            <a:fillRect/>
          </a:stretch>
        </p:blipFill>
        <p:spPr>
          <a:xfrm>
            <a:off x="29845" y="-1270"/>
            <a:ext cx="12162790" cy="6859270"/>
          </a:xfrm>
          <a:prstGeom prst="rect">
            <a:avLst/>
          </a:prstGeom>
        </p:spPr>
      </p:pic>
      <p:sp>
        <p:nvSpPr>
          <p:cNvPr id="2" name="标题 1"/>
          <p:cNvSpPr>
            <a:spLocks noGrp="1"/>
          </p:cNvSpPr>
          <p:nvPr>
            <p:ph type="title"/>
          </p:nvPr>
        </p:nvSpPr>
        <p:spPr>
          <a:xfrm>
            <a:off x="838200" y="-1270"/>
            <a:ext cx="10515600" cy="1593850"/>
          </a:xfrm>
        </p:spPr>
        <p:txBody>
          <a:bodyPr>
            <a:normAutofit/>
          </a:bodyPr>
          <a:lstStyle/>
          <a:p>
            <a:r>
              <a:rPr lang="en-US" altLang="zh-CN" sz="4800" b="1">
                <a:solidFill>
                  <a:srgbClr val="FF0000"/>
                </a:solidFill>
              </a:rPr>
              <a:t>2</a:t>
            </a:r>
            <a:r>
              <a:rPr lang="zh-CN" altLang="en-US" sz="4800" b="1">
                <a:solidFill>
                  <a:srgbClr val="FF0000"/>
                </a:solidFill>
              </a:rPr>
              <a:t>、彼得一世改革的背景</a:t>
            </a:r>
            <a:br>
              <a:rPr lang="zh-CN" altLang="en-US" sz="4800" b="1">
                <a:solidFill>
                  <a:srgbClr val="FF0000"/>
                </a:solidFill>
              </a:rPr>
            </a:br>
            <a:endParaRPr lang="zh-CN" altLang="en-US" sz="4800" b="1">
              <a:solidFill>
                <a:srgbClr val="FF0000"/>
              </a:solidFill>
            </a:endParaRPr>
          </a:p>
        </p:txBody>
      </p:sp>
      <p:sp>
        <p:nvSpPr>
          <p:cNvPr id="3" name="内容占位符 2"/>
          <p:cNvSpPr>
            <a:spLocks noGrp="1"/>
          </p:cNvSpPr>
          <p:nvPr>
            <p:ph idx="1"/>
          </p:nvPr>
        </p:nvSpPr>
        <p:spPr>
          <a:xfrm>
            <a:off x="0" y="905419"/>
            <a:ext cx="11944574" cy="4857115"/>
          </a:xfrm>
        </p:spPr>
        <p:txBody>
          <a:bodyPr/>
          <a:lstStyle/>
          <a:p>
            <a:pPr>
              <a:buNone/>
            </a:pPr>
            <a:r>
              <a:rPr lang="zh-CN" altLang="en-US" sz="3600" b="1" dirty="0">
                <a:solidFill>
                  <a:srgbClr val="7030A0"/>
                </a:solidFill>
                <a:effectLst>
                  <a:outerShdw blurRad="38100" dist="19050" dir="2700000" algn="tl" rotWithShape="0">
                    <a:schemeClr val="dk1">
                      <a:alpha val="40000"/>
                    </a:schemeClr>
                  </a:outerShdw>
                </a:effectLst>
                <a:sym typeface="+mn-ea"/>
              </a:rPr>
              <a:t>根据课文、相关史事和人物扫描概括彼得一世改革的背景：</a:t>
            </a:r>
            <a:endParaRPr lang="zh-CN" altLang="en-US" sz="3200" b="1" dirty="0"/>
          </a:p>
          <a:p>
            <a:endParaRPr lang="zh-CN" altLang="en-US" sz="3200" b="1" dirty="0"/>
          </a:p>
        </p:txBody>
      </p:sp>
      <p:sp>
        <p:nvSpPr>
          <p:cNvPr id="4" name="文本框 3"/>
          <p:cNvSpPr txBox="1"/>
          <p:nvPr/>
        </p:nvSpPr>
        <p:spPr>
          <a:xfrm>
            <a:off x="810986" y="1965869"/>
            <a:ext cx="11010900" cy="1198880"/>
          </a:xfrm>
          <a:prstGeom prst="rect">
            <a:avLst/>
          </a:prstGeom>
          <a:noFill/>
        </p:spPr>
        <p:txBody>
          <a:bodyPr wrap="square" rtlCol="0">
            <a:spAutoFit/>
          </a:bodyPr>
          <a:lstStyle/>
          <a:p>
            <a:r>
              <a:rPr lang="en-US" altLang="zh-CN" sz="3600" b="1" dirty="0" smtClean="0"/>
              <a:t>(1)</a:t>
            </a:r>
            <a:r>
              <a:rPr lang="zh-CN" altLang="en-US" sz="3600" b="1" dirty="0" smtClean="0"/>
              <a:t>、</a:t>
            </a:r>
            <a:r>
              <a:rPr lang="en-US" altLang="zh-CN" sz="3600" b="1" dirty="0" smtClean="0"/>
              <a:t>17</a:t>
            </a:r>
            <a:r>
              <a:rPr lang="zh-CN" altLang="en-US" sz="3600" b="1" dirty="0"/>
              <a:t>世纪，西欧各国发展迅速，而俄国仍然是一个封闭落后的封建农奴制国家。</a:t>
            </a:r>
          </a:p>
        </p:txBody>
      </p:sp>
      <p:sp>
        <p:nvSpPr>
          <p:cNvPr id="5" name="文本框 4"/>
          <p:cNvSpPr txBox="1"/>
          <p:nvPr/>
        </p:nvSpPr>
        <p:spPr>
          <a:xfrm>
            <a:off x="838200" y="3488690"/>
            <a:ext cx="10818495" cy="645160"/>
          </a:xfrm>
          <a:prstGeom prst="rect">
            <a:avLst/>
          </a:prstGeom>
          <a:noFill/>
        </p:spPr>
        <p:txBody>
          <a:bodyPr wrap="square" rtlCol="0">
            <a:spAutoFit/>
          </a:bodyPr>
          <a:lstStyle/>
          <a:p>
            <a:r>
              <a:rPr lang="en-US" altLang="zh-CN" sz="3600" b="1" dirty="0" smtClean="0"/>
              <a:t>(2)</a:t>
            </a:r>
            <a:r>
              <a:rPr lang="zh-CN" altLang="en-US" sz="3600" b="1" dirty="0" smtClean="0"/>
              <a:t>、</a:t>
            </a:r>
            <a:r>
              <a:rPr lang="zh-CN" altLang="en-US" sz="3600" b="1" dirty="0"/>
              <a:t>虽然出现手工工场，但工商业发展缓慢。</a:t>
            </a:r>
          </a:p>
        </p:txBody>
      </p:sp>
      <p:sp>
        <p:nvSpPr>
          <p:cNvPr id="6" name="文本框 5"/>
          <p:cNvSpPr txBox="1"/>
          <p:nvPr/>
        </p:nvSpPr>
        <p:spPr>
          <a:xfrm>
            <a:off x="772886" y="4642485"/>
            <a:ext cx="11419114" cy="646331"/>
          </a:xfrm>
          <a:prstGeom prst="rect">
            <a:avLst/>
          </a:prstGeom>
          <a:noFill/>
        </p:spPr>
        <p:txBody>
          <a:bodyPr wrap="square" rtlCol="0">
            <a:spAutoFit/>
          </a:bodyPr>
          <a:lstStyle/>
          <a:p>
            <a:r>
              <a:rPr lang="en-US" altLang="zh-CN" sz="3600" b="1" dirty="0" smtClean="0"/>
              <a:t>(3)</a:t>
            </a:r>
            <a:r>
              <a:rPr lang="zh-CN" altLang="en-US" sz="3600" b="1" dirty="0" smtClean="0"/>
              <a:t>、</a:t>
            </a:r>
            <a:r>
              <a:rPr lang="zh-CN" altLang="en-US" sz="3600" b="1" dirty="0"/>
              <a:t>彼得一世到西欧各国考察，决定学习西方进行改革。</a:t>
            </a:r>
          </a:p>
        </p:txBody>
      </p:sp>
      <p:sp>
        <p:nvSpPr>
          <p:cNvPr id="9" name="矩形 8"/>
          <p:cNvSpPr/>
          <p:nvPr/>
        </p:nvSpPr>
        <p:spPr>
          <a:xfrm>
            <a:off x="614927" y="5671848"/>
            <a:ext cx="2039341" cy="584775"/>
          </a:xfrm>
          <a:prstGeom prst="rect">
            <a:avLst/>
          </a:prstGeom>
        </p:spPr>
        <p:txBody>
          <a:bodyPr wrap="none">
            <a:spAutoFit/>
          </a:bodyPr>
          <a:lstStyle/>
          <a:p>
            <a:r>
              <a:rPr lang="en-US" altLang="zh-CN" sz="3200" b="1" dirty="0" smtClean="0">
                <a:solidFill>
                  <a:srgbClr val="FF0000"/>
                </a:solidFill>
                <a:latin typeface="黑体" pitchFamily="2" charset="-122"/>
                <a:ea typeface="黑体" pitchFamily="2" charset="-122"/>
              </a:rPr>
              <a:t>3</a:t>
            </a:r>
            <a:r>
              <a:rPr lang="zh-CN" altLang="en-US" sz="3200" b="1" dirty="0" smtClean="0">
                <a:solidFill>
                  <a:srgbClr val="FF0000"/>
                </a:solidFill>
                <a:latin typeface="黑体" pitchFamily="2" charset="-122"/>
                <a:ea typeface="黑体" pitchFamily="2" charset="-122"/>
              </a:rPr>
              <a:t>、目的：</a:t>
            </a:r>
            <a:endParaRPr lang="zh-CN" altLang="en-US" sz="3200" dirty="0">
              <a:solidFill>
                <a:srgbClr val="FF0000"/>
              </a:solidFill>
            </a:endParaRPr>
          </a:p>
        </p:txBody>
      </p:sp>
      <p:sp>
        <p:nvSpPr>
          <p:cNvPr id="10" name="矩形 9"/>
          <p:cNvSpPr/>
          <p:nvPr/>
        </p:nvSpPr>
        <p:spPr>
          <a:xfrm>
            <a:off x="2816125" y="5639191"/>
            <a:ext cx="6776214" cy="584775"/>
          </a:xfrm>
          <a:prstGeom prst="rect">
            <a:avLst/>
          </a:prstGeom>
        </p:spPr>
        <p:txBody>
          <a:bodyPr wrap="none">
            <a:spAutoFit/>
          </a:bodyPr>
          <a:lstStyle/>
          <a:p>
            <a:r>
              <a:rPr lang="zh-CN" altLang="en-US" sz="3200" b="1" dirty="0" smtClean="0">
                <a:latin typeface="黑体" pitchFamily="2" charset="-122"/>
                <a:ea typeface="黑体" pitchFamily="2" charset="-122"/>
              </a:rPr>
              <a:t>改变俄国落后面貌，实现富国强兵。</a:t>
            </a:r>
            <a:endParaRPr lang="zh-CN" alt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文本框 4"/>
          <p:cNvSpPr txBox="1">
            <a:spLocks noChangeArrowheads="1"/>
          </p:cNvSpPr>
          <p:nvPr/>
        </p:nvSpPr>
        <p:spPr bwMode="auto">
          <a:xfrm>
            <a:off x="55034" y="203200"/>
            <a:ext cx="6616700" cy="523220"/>
          </a:xfrm>
          <a:prstGeom prst="rect">
            <a:avLst/>
          </a:prstGeom>
          <a:noFill/>
          <a:ln w="9525">
            <a:noFill/>
            <a:miter lim="800000"/>
            <a:headEnd/>
            <a:tailEnd/>
          </a:ln>
        </p:spPr>
        <p:txBody>
          <a:bodyPr>
            <a:spAutoFit/>
          </a:bodyPr>
          <a:lstStyle/>
          <a:p>
            <a:r>
              <a:rPr lang="en-US" altLang="zh-CN" sz="2800" b="1" dirty="0" smtClean="0">
                <a:latin typeface="微软雅黑" pitchFamily="34" charset="-122"/>
                <a:ea typeface="微软雅黑" pitchFamily="34" charset="-122"/>
              </a:rPr>
              <a:t>4</a:t>
            </a:r>
            <a:r>
              <a:rPr lang="zh-CN" altLang="en-US" sz="2800" b="1" dirty="0" smtClean="0">
                <a:latin typeface="微软雅黑" pitchFamily="34" charset="-122"/>
                <a:ea typeface="微软雅黑" pitchFamily="34" charset="-122"/>
              </a:rPr>
              <a:t>、彼</a:t>
            </a:r>
            <a:r>
              <a:rPr lang="zh-CN" altLang="en-US" sz="2800" b="1" dirty="0">
                <a:latin typeface="微软雅黑" pitchFamily="34" charset="-122"/>
                <a:ea typeface="微软雅黑" pitchFamily="34" charset="-122"/>
              </a:rPr>
              <a:t>得一世改革的内容：</a:t>
            </a:r>
          </a:p>
        </p:txBody>
      </p:sp>
      <p:sp>
        <p:nvSpPr>
          <p:cNvPr id="8" name="文本框 7"/>
          <p:cNvSpPr txBox="1">
            <a:spLocks noChangeArrowheads="1"/>
          </p:cNvSpPr>
          <p:nvPr/>
        </p:nvSpPr>
        <p:spPr bwMode="auto">
          <a:xfrm>
            <a:off x="156634" y="1157289"/>
            <a:ext cx="1790700" cy="522287"/>
          </a:xfrm>
          <a:prstGeom prst="rect">
            <a:avLst/>
          </a:prstGeom>
          <a:noFill/>
          <a:ln w="9525">
            <a:solidFill>
              <a:srgbClr val="FF0000"/>
            </a:solidFill>
            <a:round/>
            <a:headEnd/>
            <a:tailEnd/>
          </a:ln>
        </p:spPr>
        <p:txBody>
          <a:bodyPr>
            <a:spAutoFit/>
          </a:bodyPr>
          <a:lstStyle/>
          <a:p>
            <a:r>
              <a:rPr lang="zh-CN" altLang="zh-CN" sz="2800" b="1">
                <a:latin typeface="宋体" pitchFamily="2" charset="-122"/>
                <a:sym typeface="宋体" pitchFamily="2" charset="-122"/>
              </a:rPr>
              <a:t>①政治</a:t>
            </a:r>
            <a:endParaRPr lang="zh-CN" altLang="en-US" sz="2800" b="1">
              <a:latin typeface="宋体" pitchFamily="2" charset="-122"/>
              <a:sym typeface="宋体" pitchFamily="2" charset="-122"/>
            </a:endParaRPr>
          </a:p>
        </p:txBody>
      </p:sp>
      <p:sp>
        <p:nvSpPr>
          <p:cNvPr id="9" name="文本框 8"/>
          <p:cNvSpPr txBox="1">
            <a:spLocks noChangeArrowheads="1"/>
          </p:cNvSpPr>
          <p:nvPr/>
        </p:nvSpPr>
        <p:spPr bwMode="auto">
          <a:xfrm>
            <a:off x="2262718" y="941388"/>
            <a:ext cx="9925049" cy="952500"/>
          </a:xfrm>
          <a:prstGeom prst="rect">
            <a:avLst/>
          </a:prstGeom>
          <a:solidFill>
            <a:srgbClr val="A3A3E0"/>
          </a:solidFill>
          <a:ln w="9525">
            <a:solidFill>
              <a:srgbClr val="FF0000"/>
            </a:solidFill>
            <a:round/>
            <a:headEnd/>
            <a:tailEnd/>
          </a:ln>
        </p:spPr>
        <p:txBody>
          <a:bodyPr>
            <a:spAutoFit/>
          </a:bodyPr>
          <a:lstStyle/>
          <a:p>
            <a:r>
              <a:rPr lang="zh-CN" altLang="zh-CN" sz="2800" b="1">
                <a:latin typeface="宋体" pitchFamily="2" charset="-122"/>
                <a:sym typeface="宋体" pitchFamily="2" charset="-122"/>
              </a:rPr>
              <a:t>改组行政机构，建立了中央集权的行政体制，进一步加强了沙皇的专制权力。</a:t>
            </a:r>
          </a:p>
        </p:txBody>
      </p:sp>
      <p:sp>
        <p:nvSpPr>
          <p:cNvPr id="10" name="文本框 9"/>
          <p:cNvSpPr txBox="1">
            <a:spLocks noChangeArrowheads="1"/>
          </p:cNvSpPr>
          <p:nvPr/>
        </p:nvSpPr>
        <p:spPr bwMode="auto">
          <a:xfrm>
            <a:off x="55034" y="2435225"/>
            <a:ext cx="1892300" cy="520700"/>
          </a:xfrm>
          <a:prstGeom prst="rect">
            <a:avLst/>
          </a:prstGeom>
          <a:noFill/>
          <a:ln w="9525">
            <a:solidFill>
              <a:srgbClr val="FF0000"/>
            </a:solidFill>
            <a:round/>
            <a:headEnd/>
            <a:tailEnd/>
          </a:ln>
        </p:spPr>
        <p:txBody>
          <a:bodyPr>
            <a:spAutoFit/>
          </a:bodyPr>
          <a:lstStyle/>
          <a:p>
            <a:r>
              <a:rPr lang="zh-CN" altLang="zh-CN" sz="2800" b="1">
                <a:latin typeface="宋体" pitchFamily="2" charset="-122"/>
                <a:sym typeface="宋体" pitchFamily="2" charset="-122"/>
              </a:rPr>
              <a:t>②军事</a:t>
            </a:r>
            <a:endParaRPr lang="zh-CN" altLang="en-US" sz="2800" b="1">
              <a:latin typeface="宋体" pitchFamily="2" charset="-122"/>
              <a:sym typeface="宋体" pitchFamily="2" charset="-122"/>
            </a:endParaRPr>
          </a:p>
        </p:txBody>
      </p:sp>
      <p:sp>
        <p:nvSpPr>
          <p:cNvPr id="11" name="文本框 10"/>
          <p:cNvSpPr txBox="1">
            <a:spLocks noChangeArrowheads="1"/>
          </p:cNvSpPr>
          <p:nvPr/>
        </p:nvSpPr>
        <p:spPr bwMode="auto">
          <a:xfrm>
            <a:off x="2262718" y="2090738"/>
            <a:ext cx="9925049" cy="952500"/>
          </a:xfrm>
          <a:prstGeom prst="rect">
            <a:avLst/>
          </a:prstGeom>
          <a:solidFill>
            <a:srgbClr val="FFFF00"/>
          </a:solidFill>
          <a:ln w="9525">
            <a:solidFill>
              <a:srgbClr val="FF0000"/>
            </a:solidFill>
            <a:round/>
            <a:headEnd/>
            <a:tailEnd/>
          </a:ln>
        </p:spPr>
        <p:txBody>
          <a:bodyPr>
            <a:spAutoFit/>
          </a:bodyPr>
          <a:lstStyle/>
          <a:p>
            <a:r>
              <a:rPr lang="zh-CN" altLang="zh-CN" sz="2800" b="1">
                <a:latin typeface="宋体" pitchFamily="2" charset="-122"/>
                <a:sym typeface="宋体" pitchFamily="2" charset="-122"/>
              </a:rPr>
              <a:t>创建新式常备军，要求贵族必须到军队或行政机构为国家服务，按功劳和才能提拔人才；</a:t>
            </a:r>
          </a:p>
        </p:txBody>
      </p:sp>
      <p:sp>
        <p:nvSpPr>
          <p:cNvPr id="12" name="文本框 11"/>
          <p:cNvSpPr txBox="1">
            <a:spLocks noChangeArrowheads="1"/>
          </p:cNvSpPr>
          <p:nvPr/>
        </p:nvSpPr>
        <p:spPr bwMode="auto">
          <a:xfrm>
            <a:off x="55034" y="3633789"/>
            <a:ext cx="1792817" cy="522287"/>
          </a:xfrm>
          <a:prstGeom prst="rect">
            <a:avLst/>
          </a:prstGeom>
          <a:noFill/>
          <a:ln w="9525">
            <a:solidFill>
              <a:srgbClr val="FF0000"/>
            </a:solidFill>
            <a:round/>
            <a:headEnd/>
            <a:tailEnd/>
          </a:ln>
        </p:spPr>
        <p:txBody>
          <a:bodyPr>
            <a:spAutoFit/>
          </a:bodyPr>
          <a:lstStyle/>
          <a:p>
            <a:r>
              <a:rPr lang="zh-CN" altLang="zh-CN" sz="2800" b="1">
                <a:latin typeface="宋体" pitchFamily="2" charset="-122"/>
                <a:sym typeface="宋体" pitchFamily="2" charset="-122"/>
              </a:rPr>
              <a:t>③经济</a:t>
            </a:r>
            <a:endParaRPr lang="zh-CN" altLang="en-US" sz="2800" b="1">
              <a:latin typeface="宋体" pitchFamily="2" charset="-122"/>
              <a:sym typeface="宋体" pitchFamily="2" charset="-122"/>
            </a:endParaRPr>
          </a:p>
        </p:txBody>
      </p:sp>
      <p:sp>
        <p:nvSpPr>
          <p:cNvPr id="13" name="文本框 12"/>
          <p:cNvSpPr txBox="1">
            <a:spLocks noChangeArrowheads="1"/>
          </p:cNvSpPr>
          <p:nvPr/>
        </p:nvSpPr>
        <p:spPr bwMode="auto">
          <a:xfrm>
            <a:off x="2262718" y="3290888"/>
            <a:ext cx="9925049" cy="523220"/>
          </a:xfrm>
          <a:prstGeom prst="rect">
            <a:avLst/>
          </a:prstGeom>
          <a:solidFill>
            <a:srgbClr val="92D050"/>
          </a:solidFill>
          <a:ln w="9525">
            <a:solidFill>
              <a:srgbClr val="FF0000"/>
            </a:solidFill>
            <a:round/>
            <a:headEnd/>
            <a:tailEnd/>
          </a:ln>
        </p:spPr>
        <p:txBody>
          <a:bodyPr>
            <a:spAutoFit/>
          </a:bodyPr>
          <a:lstStyle/>
          <a:p>
            <a:r>
              <a:rPr lang="zh-CN" altLang="zh-CN" sz="2800" b="1">
                <a:latin typeface="宋体" pitchFamily="2" charset="-122"/>
                <a:sym typeface="宋体" pitchFamily="2" charset="-122"/>
              </a:rPr>
              <a:t>鼓励兴办手工工场，准许工场主购买整个村庄的农奴；</a:t>
            </a:r>
          </a:p>
        </p:txBody>
      </p:sp>
      <p:sp>
        <p:nvSpPr>
          <p:cNvPr id="14" name="文本框 13"/>
          <p:cNvSpPr txBox="1">
            <a:spLocks noChangeArrowheads="1"/>
          </p:cNvSpPr>
          <p:nvPr/>
        </p:nvSpPr>
        <p:spPr bwMode="auto">
          <a:xfrm>
            <a:off x="105834" y="4772025"/>
            <a:ext cx="1790700" cy="522288"/>
          </a:xfrm>
          <a:prstGeom prst="rect">
            <a:avLst/>
          </a:prstGeom>
          <a:noFill/>
          <a:ln w="9525">
            <a:solidFill>
              <a:srgbClr val="FF0000"/>
            </a:solidFill>
            <a:round/>
            <a:headEnd/>
            <a:tailEnd/>
          </a:ln>
        </p:spPr>
        <p:txBody>
          <a:bodyPr>
            <a:spAutoFit/>
          </a:bodyPr>
          <a:lstStyle/>
          <a:p>
            <a:r>
              <a:rPr lang="zh-CN" altLang="zh-CN" sz="2800" b="1">
                <a:latin typeface="宋体" pitchFamily="2" charset="-122"/>
                <a:sym typeface="宋体" pitchFamily="2" charset="-122"/>
              </a:rPr>
              <a:t>④文教</a:t>
            </a:r>
            <a:endParaRPr lang="zh-CN" altLang="en-US" sz="2800" b="1">
              <a:latin typeface="宋体" pitchFamily="2" charset="-122"/>
              <a:sym typeface="宋体" pitchFamily="2" charset="-122"/>
            </a:endParaRPr>
          </a:p>
        </p:txBody>
      </p:sp>
      <p:sp>
        <p:nvSpPr>
          <p:cNvPr id="15" name="文本框 14"/>
          <p:cNvSpPr txBox="1"/>
          <p:nvPr/>
        </p:nvSpPr>
        <p:spPr>
          <a:xfrm>
            <a:off x="2262718" y="4433888"/>
            <a:ext cx="9925049" cy="952500"/>
          </a:xfrm>
          <a:prstGeom prst="rect">
            <a:avLst/>
          </a:prstGeom>
          <a:solidFill>
            <a:schemeClr val="accent4">
              <a:lumMod val="20000"/>
              <a:lumOff val="80000"/>
            </a:schemeClr>
          </a:solidFill>
          <a:ln w="9525">
            <a:solidFill>
              <a:srgbClr val="FF0000"/>
            </a:solidFill>
          </a:ln>
        </p:spPr>
        <p:txBody>
          <a:bodyPr>
            <a:spAutoFit/>
          </a:bodyPr>
          <a:lstStyle/>
          <a:p>
            <a:r>
              <a:rPr lang="zh-CN" sz="2800" b="1" noProof="1">
                <a:latin typeface="宋体" panose="02010600030101010101" pitchFamily="2" charset="-122"/>
                <a:sym typeface="+mn-ea"/>
              </a:rPr>
              <a:t>派遣留学生，创办科学院，开办学校，创办报纸，推行文化教育；</a:t>
            </a:r>
          </a:p>
        </p:txBody>
      </p:sp>
      <p:sp>
        <p:nvSpPr>
          <p:cNvPr id="16" name="文本框 15"/>
          <p:cNvSpPr txBox="1">
            <a:spLocks noChangeArrowheads="1"/>
          </p:cNvSpPr>
          <p:nvPr/>
        </p:nvSpPr>
        <p:spPr bwMode="auto">
          <a:xfrm>
            <a:off x="-2117" y="5715000"/>
            <a:ext cx="2766484" cy="522288"/>
          </a:xfrm>
          <a:prstGeom prst="rect">
            <a:avLst/>
          </a:prstGeom>
          <a:noFill/>
          <a:ln w="9525">
            <a:solidFill>
              <a:srgbClr val="FF0000"/>
            </a:solidFill>
            <a:round/>
            <a:headEnd/>
            <a:tailEnd/>
          </a:ln>
        </p:spPr>
        <p:txBody>
          <a:bodyPr>
            <a:spAutoFit/>
          </a:bodyPr>
          <a:lstStyle/>
          <a:p>
            <a:r>
              <a:rPr lang="zh-CN" altLang="zh-CN" sz="2800" b="1">
                <a:latin typeface="宋体" pitchFamily="2" charset="-122"/>
                <a:sym typeface="宋体" pitchFamily="2" charset="-122"/>
              </a:rPr>
              <a:t>⑤社会习俗</a:t>
            </a:r>
            <a:endParaRPr lang="zh-CN" altLang="en-US" sz="2800" b="1">
              <a:latin typeface="宋体" pitchFamily="2" charset="-122"/>
              <a:sym typeface="宋体" pitchFamily="2" charset="-122"/>
            </a:endParaRPr>
          </a:p>
        </p:txBody>
      </p:sp>
      <p:sp>
        <p:nvSpPr>
          <p:cNvPr id="17" name="文本框 16"/>
          <p:cNvSpPr txBox="1">
            <a:spLocks noChangeArrowheads="1"/>
          </p:cNvSpPr>
          <p:nvPr/>
        </p:nvSpPr>
        <p:spPr bwMode="auto">
          <a:xfrm>
            <a:off x="2872317" y="5715000"/>
            <a:ext cx="8574616" cy="522288"/>
          </a:xfrm>
          <a:prstGeom prst="rect">
            <a:avLst/>
          </a:prstGeom>
          <a:solidFill>
            <a:srgbClr val="00B0F0"/>
          </a:solidFill>
          <a:ln w="9525">
            <a:solidFill>
              <a:srgbClr val="FF0000"/>
            </a:solidFill>
            <a:round/>
            <a:headEnd/>
            <a:tailEnd/>
          </a:ln>
        </p:spPr>
        <p:txBody>
          <a:bodyPr>
            <a:spAutoFit/>
          </a:bodyPr>
          <a:lstStyle/>
          <a:p>
            <a:r>
              <a:rPr lang="zh-CN" altLang="zh-CN" sz="2800" b="1">
                <a:latin typeface="宋体" pitchFamily="2" charset="-122"/>
                <a:sym typeface="宋体" pitchFamily="2" charset="-122"/>
              </a:rPr>
              <a:t>提倡西方的礼节服饰与生活方式。</a:t>
            </a:r>
          </a:p>
        </p:txBody>
      </p:sp>
      <p:sp>
        <p:nvSpPr>
          <p:cNvPr id="18" name="矩形 17"/>
          <p:cNvSpPr/>
          <p:nvPr/>
        </p:nvSpPr>
        <p:spPr>
          <a:xfrm>
            <a:off x="4462713" y="174563"/>
            <a:ext cx="1832553" cy="584775"/>
          </a:xfrm>
          <a:prstGeom prst="rect">
            <a:avLst/>
          </a:prstGeom>
        </p:spPr>
        <p:txBody>
          <a:bodyPr wrap="none">
            <a:spAutoFit/>
          </a:bodyPr>
          <a:lstStyle/>
          <a:p>
            <a:r>
              <a:rPr lang="en-US" altLang="zh-CN" sz="3200" dirty="0" smtClean="0">
                <a:solidFill>
                  <a:srgbClr val="FF0000"/>
                </a:solidFill>
              </a:rPr>
              <a:t>18</a:t>
            </a:r>
            <a:r>
              <a:rPr lang="zh-CN" altLang="en-US" sz="3200" dirty="0" smtClean="0">
                <a:solidFill>
                  <a:srgbClr val="FF0000"/>
                </a:solidFill>
              </a:rPr>
              <a:t>世纪初</a:t>
            </a:r>
            <a:endParaRPr lang="zh-CN" altLang="en-US" sz="3200" dirty="0">
              <a:solidFill>
                <a:srgbClr val="FF000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ppt_x</p:attrName>
                                        </p:attrNameLst>
                                      </p:cBhvr>
                                      <p:tavLst>
                                        <p:tav tm="0">
                                          <p:val>
                                            <p:strVal val="#ppt_x"/>
                                          </p:val>
                                        </p:tav>
                                        <p:tav tm="100000">
                                          <p:val>
                                            <p:strVal val="#ppt_x"/>
                                          </p:val>
                                        </p:tav>
                                      </p:tavLst>
                                    </p:anim>
                                    <p:anim calcmode="lin" valueType="num">
                                      <p:cBhvr>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ppt_x</p:attrName>
                                        </p:attrNameLst>
                                      </p:cBhvr>
                                      <p:tavLst>
                                        <p:tav tm="0">
                                          <p:val>
                                            <p:strVal val="#ppt_x"/>
                                          </p:val>
                                        </p:tav>
                                        <p:tav tm="100000">
                                          <p:val>
                                            <p:strVal val="#ppt_x"/>
                                          </p:val>
                                        </p:tav>
                                      </p:tavLst>
                                    </p:anim>
                                    <p:anim calcmode="lin" valueType="num">
                                      <p:cBhvr>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ppt_x</p:attrName>
                                        </p:attrNameLst>
                                      </p:cBhvr>
                                      <p:tavLst>
                                        <p:tav tm="0">
                                          <p:val>
                                            <p:strVal val="#ppt_x"/>
                                          </p:val>
                                        </p:tav>
                                        <p:tav tm="100000">
                                          <p:val>
                                            <p:strVal val="#ppt_x"/>
                                          </p:val>
                                        </p:tav>
                                      </p:tavLst>
                                    </p:anim>
                                    <p:anim calcmode="lin" valueType="num">
                                      <p:cBhvr>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ppt_x</p:attrName>
                                        </p:attrNameLst>
                                      </p:cBhvr>
                                      <p:tavLst>
                                        <p:tav tm="0">
                                          <p:val>
                                            <p:strVal val="#ppt_x"/>
                                          </p:val>
                                        </p:tav>
                                        <p:tav tm="100000">
                                          <p:val>
                                            <p:strVal val="#ppt_x"/>
                                          </p:val>
                                        </p:tav>
                                      </p:tavLst>
                                    </p:anim>
                                    <p:anim calcmode="lin" valueType="num">
                                      <p:cBhvr>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ppt_x</p:attrName>
                                        </p:attrNameLst>
                                      </p:cBhvr>
                                      <p:tavLst>
                                        <p:tav tm="0">
                                          <p:val>
                                            <p:strVal val="#ppt_x"/>
                                          </p:val>
                                        </p:tav>
                                        <p:tav tm="100000">
                                          <p:val>
                                            <p:strVal val="#ppt_x"/>
                                          </p:val>
                                        </p:tav>
                                      </p:tavLst>
                                    </p:anim>
                                    <p:anim calcmode="lin" valueType="num">
                                      <p:cBhvr>
                                        <p:cTn id="4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ppt_x</p:attrName>
                                        </p:attrNameLst>
                                      </p:cBhvr>
                                      <p:tavLst>
                                        <p:tav tm="0">
                                          <p:val>
                                            <p:strVal val="#ppt_x"/>
                                          </p:val>
                                        </p:tav>
                                        <p:tav tm="100000">
                                          <p:val>
                                            <p:strVal val="#ppt_x"/>
                                          </p:val>
                                        </p:tav>
                                      </p:tavLst>
                                    </p:anim>
                                    <p:anim calcmode="lin" valueType="num">
                                      <p:cBhvr>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ppt_x</p:attrName>
                                        </p:attrNameLst>
                                      </p:cBhvr>
                                      <p:tavLst>
                                        <p:tav tm="0">
                                          <p:val>
                                            <p:strVal val="#ppt_x"/>
                                          </p:val>
                                        </p:tav>
                                        <p:tav tm="100000">
                                          <p:val>
                                            <p:strVal val="#ppt_x"/>
                                          </p:val>
                                        </p:tav>
                                      </p:tavLst>
                                    </p:anim>
                                    <p:anim calcmode="lin" valueType="num">
                                      <p:cBhvr>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ppt_x</p:attrName>
                                        </p:attrNameLst>
                                      </p:cBhvr>
                                      <p:tavLst>
                                        <p:tav tm="0">
                                          <p:val>
                                            <p:strVal val="#ppt_x"/>
                                          </p:val>
                                        </p:tav>
                                        <p:tav tm="100000">
                                          <p:val>
                                            <p:strVal val="#ppt_x"/>
                                          </p:val>
                                        </p:tav>
                                      </p:tavLst>
                                    </p:anim>
                                    <p:anim calcmode="lin" valueType="num">
                                      <p:cBhvr>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28625"/>
            <a:ext cx="12192000" cy="5262979"/>
          </a:xfrm>
          <a:prstGeom prst="rect">
            <a:avLst/>
          </a:prstGeom>
          <a:noFill/>
          <a:ln w="9525">
            <a:noFill/>
          </a:ln>
        </p:spPr>
        <p:txBody>
          <a:bodyPr wrap="square">
            <a:spAutoFit/>
          </a:bodyPr>
          <a:lstStyle/>
          <a:p>
            <a:pPr>
              <a:lnSpc>
                <a:spcPct val="150000"/>
              </a:lnSpc>
            </a:pPr>
            <a:r>
              <a:rPr lang="zh-CN" altLang="en-US" sz="2400" b="1" dirty="0">
                <a:latin typeface="宋体" panose="02010600030101010101" pitchFamily="2" charset="-122"/>
              </a:rPr>
              <a:t>    </a:t>
            </a:r>
            <a:r>
              <a:rPr lang="zh-CN" altLang="en-US" sz="3200" b="1" dirty="0">
                <a:latin typeface="宋体" panose="02010600030101010101" pitchFamily="2" charset="-122"/>
              </a:rPr>
              <a:t>如何理解彼得一世用允许购买农奴的办法来</a:t>
            </a:r>
            <a:r>
              <a:rPr lang="zh-CN" altLang="en-US" sz="3200" b="1" dirty="0" smtClean="0">
                <a:latin typeface="宋体" panose="02010600030101010101" pitchFamily="2" charset="-122"/>
              </a:rPr>
              <a:t>发展工场手工业</a:t>
            </a:r>
            <a:r>
              <a:rPr lang="zh-CN" altLang="en-US" sz="3200" b="1" dirty="0">
                <a:latin typeface="宋体" panose="02010600030101010101" pitchFamily="2" charset="-122"/>
              </a:rPr>
              <a:t>？</a:t>
            </a:r>
            <a:endParaRPr lang="zh-CN" altLang="en-US" sz="3200" dirty="0">
              <a:latin typeface="宋体" panose="02010600030101010101" pitchFamily="2" charset="-122"/>
            </a:endParaRPr>
          </a:p>
          <a:p>
            <a:pPr>
              <a:lnSpc>
                <a:spcPct val="150000"/>
              </a:lnSpc>
            </a:pPr>
            <a:r>
              <a:rPr lang="zh-CN" altLang="en-US" sz="3200" b="1" dirty="0">
                <a:solidFill>
                  <a:srgbClr val="FF0000"/>
                </a:solidFill>
                <a:latin typeface="宋体" panose="02010600030101010101" pitchFamily="2" charset="-122"/>
              </a:rPr>
              <a:t>　  提示</a:t>
            </a:r>
          </a:p>
          <a:p>
            <a:pPr>
              <a:lnSpc>
                <a:spcPct val="150000"/>
              </a:lnSpc>
            </a:pPr>
            <a:r>
              <a:rPr lang="en-US" altLang="zh-CN" sz="3200" b="1" dirty="0">
                <a:latin typeface="宋体" panose="02010600030101010101" pitchFamily="2" charset="-122"/>
              </a:rPr>
              <a:t>(1)</a:t>
            </a:r>
            <a:r>
              <a:rPr lang="zh-CN" altLang="en-US" sz="3200" b="1" dirty="0">
                <a:latin typeface="宋体" panose="02010600030101010101" pitchFamily="2" charset="-122"/>
              </a:rPr>
              <a:t>由于俄国落后于西欧国家，为了鼓励发展工场手工业，彼得一世允许购买农奴作为劳动力。</a:t>
            </a:r>
            <a:endParaRPr lang="zh-CN" altLang="en-US" sz="3200" dirty="0">
              <a:latin typeface="宋体" panose="02010600030101010101" pitchFamily="2" charset="-122"/>
            </a:endParaRPr>
          </a:p>
          <a:p>
            <a:pPr>
              <a:lnSpc>
                <a:spcPct val="150000"/>
              </a:lnSpc>
            </a:pPr>
            <a:r>
              <a:rPr lang="en-US" altLang="zh-CN" sz="3200" b="1" dirty="0">
                <a:latin typeface="宋体" panose="02010600030101010101" pitchFamily="2" charset="-122"/>
              </a:rPr>
              <a:t>(2)</a:t>
            </a:r>
            <a:r>
              <a:rPr lang="zh-CN" altLang="en-US" sz="3200" b="1" dirty="0">
                <a:latin typeface="宋体" panose="02010600030101010101" pitchFamily="2" charset="-122"/>
              </a:rPr>
              <a:t>从其作用和影响来看：此政策为手工工场提供了大量劳动力，促进了俄国资本主义的发展；但从俄国长远发展来看，由于此政策的实质是进一步加强农奴制，所以对俄国经济发展起了阻碍作用。</a:t>
            </a:r>
            <a:endParaRPr lang="zh-CN" altLang="en-US" sz="3200"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45" end="95"/>
                                            </p:txEl>
                                          </p:spTgt>
                                        </p:tgtEl>
                                        <p:attrNameLst>
                                          <p:attrName>style.visibility</p:attrName>
                                        </p:attrNameLst>
                                      </p:cBhvr>
                                      <p:to>
                                        <p:strVal val="visible"/>
                                      </p:to>
                                    </p:set>
                                    <p:anim calcmode="lin" valueType="num">
                                      <p:cBhvr additive="base">
                                        <p:cTn id="7" dur="500" fill="hold"/>
                                        <p:tgtEl>
                                          <p:spTgt spid="2">
                                            <p:txEl>
                                              <p:charRg st="45" end="9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45" end="9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charRg st="2" end="2"/>
                                            </p:txEl>
                                          </p:spTgt>
                                        </p:tgtEl>
                                        <p:attrNameLst>
                                          <p:attrName>style.visibility</p:attrName>
                                        </p:attrNameLst>
                                      </p:cBhvr>
                                      <p:to>
                                        <p:strVal val="visible"/>
                                      </p:to>
                                    </p:set>
                                    <p:anim calcmode="lin" valueType="num">
                                      <p:cBhvr additive="base">
                                        <p:cTn id="13" dur="500" fill="hold"/>
                                        <p:tgtEl>
                                          <p:spTgt spid="2">
                                            <p:txEl>
                                              <p:char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char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charRg st="95" end="148"/>
                                            </p:txEl>
                                          </p:spTgt>
                                        </p:tgtEl>
                                        <p:attrNameLst>
                                          <p:attrName>style.visibility</p:attrName>
                                        </p:attrNameLst>
                                      </p:cBhvr>
                                      <p:to>
                                        <p:strVal val="visible"/>
                                      </p:to>
                                    </p:set>
                                    <p:anim calcmode="lin" valueType="num">
                                      <p:cBhvr additive="base">
                                        <p:cTn id="17" dur="500" fill="hold"/>
                                        <p:tgtEl>
                                          <p:spTgt spid="2">
                                            <p:txEl>
                                              <p:charRg st="95" end="148"/>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charRg st="95" end="14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40" name="图片 5139" descr="胡子"/>
          <p:cNvPicPr>
            <a:picLocks noChangeAspect="1"/>
          </p:cNvPicPr>
          <p:nvPr/>
        </p:nvPicPr>
        <p:blipFill>
          <a:blip r:embed="rId2"/>
          <a:srcRect l="10732" t="5431" r="9091" b="16533"/>
          <a:stretch>
            <a:fillRect/>
          </a:stretch>
        </p:blipFill>
        <p:spPr>
          <a:xfrm>
            <a:off x="0" y="0"/>
            <a:ext cx="4946650" cy="6858000"/>
          </a:xfrm>
          <a:prstGeom prst="rect">
            <a:avLst/>
          </a:prstGeom>
          <a:noFill/>
          <a:ln w="9525">
            <a:noFill/>
          </a:ln>
        </p:spPr>
      </p:pic>
      <p:pic>
        <p:nvPicPr>
          <p:cNvPr id="5124" name="图片 5123"/>
          <p:cNvPicPr>
            <a:picLocks noChangeAspect="1"/>
          </p:cNvPicPr>
          <p:nvPr/>
        </p:nvPicPr>
        <p:blipFill>
          <a:blip r:embed="rId3"/>
          <a:srcRect b="7469"/>
          <a:stretch>
            <a:fillRect/>
          </a:stretch>
        </p:blipFill>
        <p:spPr>
          <a:xfrm>
            <a:off x="8610600" y="1981200"/>
            <a:ext cx="3581400" cy="4876800"/>
          </a:xfrm>
          <a:prstGeom prst="rect">
            <a:avLst/>
          </a:prstGeom>
          <a:noFill/>
          <a:ln w="9525">
            <a:noFill/>
          </a:ln>
        </p:spPr>
      </p:pic>
      <p:sp>
        <p:nvSpPr>
          <p:cNvPr id="5125" name="文本框 5124"/>
          <p:cNvSpPr txBox="1"/>
          <p:nvPr/>
        </p:nvSpPr>
        <p:spPr>
          <a:xfrm>
            <a:off x="8959850" y="4215728"/>
            <a:ext cx="3232150" cy="523220"/>
          </a:xfrm>
          <a:prstGeom prst="rect">
            <a:avLst/>
          </a:prstGeom>
          <a:solidFill>
            <a:srgbClr val="FFFFCC"/>
          </a:solidFill>
          <a:ln w="9525">
            <a:noFill/>
          </a:ln>
        </p:spPr>
        <p:txBody>
          <a:bodyPr>
            <a:spAutoFit/>
          </a:bodyPr>
          <a:lstStyle/>
          <a:p>
            <a:pPr algn="dist"/>
            <a:r>
              <a:rPr lang="zh-CN" altLang="en-US" sz="2800" b="1" dirty="0">
                <a:solidFill>
                  <a:srgbClr val="0000FF"/>
                </a:solidFill>
                <a:latin typeface="Times New Roman" panose="02020603050405020304" pitchFamily="18" charset="0"/>
                <a:ea typeface="黑体" panose="02010609060101010101" pitchFamily="49" charset="-122"/>
              </a:rPr>
              <a:t>留胡须许可证</a:t>
            </a:r>
          </a:p>
        </p:txBody>
      </p:sp>
      <p:sp>
        <p:nvSpPr>
          <p:cNvPr id="5130" name="文本框 5129"/>
          <p:cNvSpPr txBox="1"/>
          <p:nvPr/>
        </p:nvSpPr>
        <p:spPr>
          <a:xfrm>
            <a:off x="4883972" y="0"/>
            <a:ext cx="7308028" cy="2031325"/>
          </a:xfrm>
          <a:prstGeom prst="rect">
            <a:avLst/>
          </a:prstGeom>
          <a:solidFill>
            <a:schemeClr val="bg1">
              <a:alpha val="50000"/>
            </a:schemeClr>
          </a:solidFill>
          <a:ln w="9525">
            <a:noFill/>
          </a:ln>
        </p:spPr>
        <p:txBody>
          <a:bodyPr wrap="square">
            <a:spAutoFit/>
          </a:bodyPr>
          <a:lstStyle/>
          <a:p>
            <a:r>
              <a:rPr lang="en-US" altLang="zh-CN" b="1" dirty="0">
                <a:solidFill>
                  <a:srgbClr val="FF3300"/>
                </a:solidFill>
                <a:latin typeface="黑体" panose="02010609060101010101" pitchFamily="49" charset="-122"/>
                <a:ea typeface="黑体" panose="02010609060101010101" pitchFamily="49" charset="-122"/>
              </a:rPr>
              <a:t>    </a:t>
            </a:r>
            <a:r>
              <a:rPr lang="zh-CN" altLang="en-US" b="1" dirty="0">
                <a:latin typeface="+mn-ea"/>
              </a:rPr>
              <a:t>他的一些做法在我们看来可能很小很怪甚至很可笑，然而彼得大帝却让人们明白他不是在开玩笑，为此而送命的人，据说占了当时国家人口的三分之一。“他用野蛮制服了俄罗斯的野蛮”（马克思语）。这也可以帮助我们理解：为什么一些在我们一些中国人看来诸如随地吐痰、衣冠不整、大声喧哗等等的“小事情”，在别人那里，却可能引发非常强烈的情绪反应。因为早在彼得大帝那个年代，他们已经为如此的改革付出了巨大的代价。</a:t>
            </a:r>
          </a:p>
        </p:txBody>
      </p:sp>
      <p:sp>
        <p:nvSpPr>
          <p:cNvPr id="5139" name="文本框 5138"/>
          <p:cNvSpPr txBox="1"/>
          <p:nvPr/>
        </p:nvSpPr>
        <p:spPr>
          <a:xfrm>
            <a:off x="4883973" y="4758690"/>
            <a:ext cx="4466198" cy="1753235"/>
          </a:xfrm>
          <a:prstGeom prst="rect">
            <a:avLst/>
          </a:prstGeom>
          <a:solidFill>
            <a:schemeClr val="bg1">
              <a:alpha val="49001"/>
            </a:schemeClr>
          </a:solidFill>
          <a:ln w="9525">
            <a:noFill/>
          </a:ln>
        </p:spPr>
        <p:txBody>
          <a:bodyPr wrap="square">
            <a:spAutoFit/>
          </a:bodyPr>
          <a:lstStyle/>
          <a:p>
            <a:r>
              <a:rPr lang="zh-CN" altLang="en-US" b="1" dirty="0">
                <a:solidFill>
                  <a:srgbClr val="FF3300"/>
                </a:solidFill>
                <a:latin typeface="+mn-ea"/>
              </a:rPr>
              <a:t>彼得的剪须运动 描图画 </a:t>
            </a:r>
            <a:r>
              <a:rPr lang="en-US" altLang="zh-CN" b="1" dirty="0">
                <a:solidFill>
                  <a:srgbClr val="FF3300"/>
                </a:solidFill>
                <a:latin typeface="+mn-ea"/>
              </a:rPr>
              <a:t>17</a:t>
            </a:r>
            <a:r>
              <a:rPr lang="zh-CN" altLang="en-US" b="1" dirty="0">
                <a:solidFill>
                  <a:srgbClr val="FF3300"/>
                </a:solidFill>
                <a:latin typeface="+mn-ea"/>
              </a:rPr>
              <a:t>世纪</a:t>
            </a:r>
            <a:br>
              <a:rPr lang="zh-CN" altLang="en-US" b="1" dirty="0">
                <a:solidFill>
                  <a:srgbClr val="FF3300"/>
                </a:solidFill>
                <a:latin typeface="+mn-ea"/>
              </a:rPr>
            </a:br>
            <a:r>
              <a:rPr lang="zh-CN" altLang="en-US" b="1" dirty="0">
                <a:solidFill>
                  <a:srgbClr val="FF3300"/>
                </a:solidFill>
                <a:latin typeface="+mn-ea"/>
              </a:rPr>
              <a:t>　　俄国人把剪胡子视为违背上帝的罪孽，但彼得大帝则深信胡须是落后的标志。彼得的“剪须运动”迅速波及全国，为了缓和因此产生的冲突，彼得允许通过上缴高额税款以保住胡须。</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3" name="文本框 57352"/>
          <p:cNvSpPr txBox="1"/>
          <p:nvPr/>
        </p:nvSpPr>
        <p:spPr>
          <a:xfrm>
            <a:off x="0" y="0"/>
            <a:ext cx="12192000" cy="2123658"/>
          </a:xfrm>
          <a:prstGeom prst="rect">
            <a:avLst/>
          </a:prstGeom>
          <a:noFill/>
          <a:ln w="9525">
            <a:noFill/>
          </a:ln>
        </p:spPr>
        <p:txBody>
          <a:bodyPr wrap="square">
            <a:spAutoFit/>
          </a:bodyPr>
          <a:lstStyle/>
          <a:p>
            <a:r>
              <a:rPr lang="en-US" altLang="zh-CN" sz="36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俄罗斯哲学家别尔嘉耶夫说：“彼得大帝的改革是带强制性的上层革命</a:t>
            </a:r>
            <a:r>
              <a:rPr lang="en-US" altLang="zh-CN" sz="3200" b="1" dirty="0">
                <a:latin typeface="Times New Roman" panose="02020603050405020304" pitchFamily="18" charset="0"/>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彼得大帝的改革对人民是如此巨大的痛苦，但没有彼得的强制性改革，俄罗斯就不能完成自己在世界历史中的使命，也不能在世界历史上获得自己的发言权。”</a:t>
            </a:r>
          </a:p>
        </p:txBody>
      </p:sp>
      <p:sp>
        <p:nvSpPr>
          <p:cNvPr id="74759" name="文本框 74758"/>
          <p:cNvSpPr txBox="1"/>
          <p:nvPr/>
        </p:nvSpPr>
        <p:spPr>
          <a:xfrm>
            <a:off x="0" y="2886709"/>
            <a:ext cx="9676765" cy="1200329"/>
          </a:xfrm>
          <a:prstGeom prst="rect">
            <a:avLst/>
          </a:prstGeom>
          <a:noFill/>
          <a:ln w="9525">
            <a:noFill/>
          </a:ln>
        </p:spPr>
        <p:txBody>
          <a:bodyPr wrap="square">
            <a:spAutoFit/>
          </a:bodyPr>
          <a:lstStyle/>
          <a:p>
            <a:pPr algn="l">
              <a:buClrTx/>
            </a:pPr>
            <a:r>
              <a:rPr lang="zh-CN" altLang="en-US" sz="4000" b="1" dirty="0">
                <a:solidFill>
                  <a:srgbClr val="C00000"/>
                </a:solidFill>
                <a:latin typeface="Times New Roman" panose="02020603050405020304" pitchFamily="18" charset="0"/>
                <a:ea typeface="华文中宋" pitchFamily="2" charset="-122"/>
              </a:rPr>
              <a:t>思考：</a:t>
            </a:r>
          </a:p>
          <a:p>
            <a:pPr algn="ctr">
              <a:buClrTx/>
            </a:pPr>
            <a:r>
              <a:rPr lang="zh-CN" altLang="en-US" sz="3200" b="1" dirty="0">
                <a:solidFill>
                  <a:schemeClr val="tx1"/>
                </a:solidFill>
                <a:latin typeface="Times New Roman" panose="02020603050405020304" pitchFamily="18" charset="0"/>
                <a:ea typeface="华文中宋" pitchFamily="2" charset="-122"/>
              </a:rPr>
              <a:t>试结合所学知识谈谈你对上述材料的理解。</a:t>
            </a:r>
          </a:p>
        </p:txBody>
      </p:sp>
      <p:pic>
        <p:nvPicPr>
          <p:cNvPr id="4" name="图片 178177" descr="比的一">
            <a:hlinkClick r:id="rId2" action="ppaction://hlinksldjump"/>
          </p:cNvPr>
          <p:cNvPicPr>
            <a:picLocks noChangeAspect="1"/>
          </p:cNvPicPr>
          <p:nvPr/>
        </p:nvPicPr>
        <p:blipFill>
          <a:blip r:embed="rId3"/>
          <a:stretch>
            <a:fillRect/>
          </a:stretch>
        </p:blipFill>
        <p:spPr>
          <a:xfrm>
            <a:off x="8533910" y="2449287"/>
            <a:ext cx="3658090" cy="4408714"/>
          </a:xfrm>
          <a:prstGeom prst="rect">
            <a:avLst/>
          </a:prstGeom>
          <a:noFill/>
          <a:ln w="9525">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文本框 4"/>
          <p:cNvSpPr txBox="1">
            <a:spLocks noChangeArrowheads="1"/>
          </p:cNvSpPr>
          <p:nvPr/>
        </p:nvSpPr>
        <p:spPr bwMode="auto">
          <a:xfrm>
            <a:off x="270934" y="354014"/>
            <a:ext cx="6040967" cy="522287"/>
          </a:xfrm>
          <a:prstGeom prst="rect">
            <a:avLst/>
          </a:prstGeom>
          <a:noFill/>
          <a:ln w="9525">
            <a:noFill/>
            <a:miter lim="800000"/>
            <a:headEnd/>
            <a:tailEnd/>
          </a:ln>
        </p:spPr>
        <p:txBody>
          <a:bodyPr>
            <a:spAutoFit/>
          </a:bodyPr>
          <a:lstStyle/>
          <a:p>
            <a:r>
              <a:rPr lang="en-US" altLang="zh-CN" sz="2800" b="1" dirty="0" smtClean="0">
                <a:latin typeface="微软雅黑" pitchFamily="34" charset="-122"/>
                <a:ea typeface="微软雅黑" pitchFamily="34" charset="-122"/>
              </a:rPr>
              <a:t>5</a:t>
            </a:r>
            <a:r>
              <a:rPr lang="zh-CN" altLang="en-US" sz="2800" b="1" dirty="0" smtClean="0">
                <a:latin typeface="微软雅黑" pitchFamily="34" charset="-122"/>
                <a:ea typeface="微软雅黑" pitchFamily="34" charset="-122"/>
              </a:rPr>
              <a:t>、改革</a:t>
            </a:r>
            <a:r>
              <a:rPr lang="zh-CN" altLang="en-US" sz="2800" b="1" dirty="0">
                <a:latin typeface="微软雅黑" pitchFamily="34" charset="-122"/>
                <a:ea typeface="微软雅黑" pitchFamily="34" charset="-122"/>
              </a:rPr>
              <a:t>的作用或影响：</a:t>
            </a:r>
          </a:p>
        </p:txBody>
      </p:sp>
      <p:sp>
        <p:nvSpPr>
          <p:cNvPr id="9" name="文本框 8"/>
          <p:cNvSpPr txBox="1">
            <a:spLocks noChangeArrowheads="1"/>
          </p:cNvSpPr>
          <p:nvPr/>
        </p:nvSpPr>
        <p:spPr bwMode="auto">
          <a:xfrm>
            <a:off x="281517" y="1082675"/>
            <a:ext cx="11800416" cy="1569660"/>
          </a:xfrm>
          <a:prstGeom prst="rect">
            <a:avLst/>
          </a:prstGeom>
          <a:solidFill>
            <a:srgbClr val="B2FDF8"/>
          </a:solidFill>
          <a:ln w="9525">
            <a:solidFill>
              <a:srgbClr val="FF0000"/>
            </a:solidFill>
            <a:round/>
            <a:headEnd/>
            <a:tailEnd/>
          </a:ln>
        </p:spPr>
        <p:txBody>
          <a:bodyPr>
            <a:spAutoFit/>
          </a:bodyPr>
          <a:lstStyle/>
          <a:p>
            <a:r>
              <a:rPr lang="zh-CN" altLang="zh-CN" sz="3200" b="1" dirty="0">
                <a:latin typeface="Calibri" pitchFamily="34" charset="0"/>
                <a:sym typeface="宋体" pitchFamily="2" charset="-122"/>
              </a:rPr>
              <a:t>①积极影响：</a:t>
            </a:r>
            <a:r>
              <a:rPr lang="zh-CN" altLang="zh-CN" sz="3200" b="1" dirty="0">
                <a:solidFill>
                  <a:srgbClr val="D60093"/>
                </a:solidFill>
                <a:latin typeface="Calibri" pitchFamily="34" charset="0"/>
                <a:sym typeface="宋体" pitchFamily="2" charset="-122"/>
              </a:rPr>
              <a:t>通过改革，俄国的经济、军事实力大大增强，一跃成为欧洲军事强国，为对外扩张准备了条件。彼得一世改革以强兵和学习西方科学技术为目标，开启了俄国近代化的进程。</a:t>
            </a:r>
          </a:p>
        </p:txBody>
      </p:sp>
      <p:sp>
        <p:nvSpPr>
          <p:cNvPr id="17" name="文本框 16"/>
          <p:cNvSpPr txBox="1">
            <a:spLocks noChangeArrowheads="1"/>
          </p:cNvSpPr>
          <p:nvPr/>
        </p:nvSpPr>
        <p:spPr bwMode="auto">
          <a:xfrm>
            <a:off x="216202" y="3206070"/>
            <a:ext cx="11800416" cy="584775"/>
          </a:xfrm>
          <a:prstGeom prst="rect">
            <a:avLst/>
          </a:prstGeom>
          <a:solidFill>
            <a:srgbClr val="89FAFE"/>
          </a:solidFill>
          <a:ln w="9525">
            <a:solidFill>
              <a:srgbClr val="FF0000"/>
            </a:solidFill>
            <a:round/>
            <a:headEnd/>
            <a:tailEnd/>
          </a:ln>
        </p:spPr>
        <p:txBody>
          <a:bodyPr>
            <a:spAutoFit/>
          </a:bodyPr>
          <a:lstStyle/>
          <a:p>
            <a:r>
              <a:rPr lang="zh-CN" altLang="zh-CN" sz="3200" b="1" dirty="0">
                <a:latin typeface="Calibri" pitchFamily="34" charset="0"/>
                <a:sym typeface="宋体" pitchFamily="2" charset="-122"/>
              </a:rPr>
              <a:t>②局限性：</a:t>
            </a:r>
            <a:r>
              <a:rPr lang="zh-CN" altLang="zh-CN" sz="3200" b="1" dirty="0">
                <a:solidFill>
                  <a:srgbClr val="D60093"/>
                </a:solidFill>
                <a:latin typeface="Calibri" pitchFamily="34" charset="0"/>
                <a:sym typeface="宋体" pitchFamily="2" charset="-122"/>
              </a:rPr>
              <a:t>进一步强化了农奴制，后来成为俄国社会发展的障碍。</a:t>
            </a:r>
          </a:p>
        </p:txBody>
      </p:sp>
      <p:sp>
        <p:nvSpPr>
          <p:cNvPr id="14340" name="文本框 6"/>
          <p:cNvSpPr txBox="1">
            <a:spLocks noChangeArrowheads="1"/>
          </p:cNvSpPr>
          <p:nvPr/>
        </p:nvSpPr>
        <p:spPr bwMode="auto">
          <a:xfrm>
            <a:off x="110067" y="4505325"/>
            <a:ext cx="7850717" cy="520700"/>
          </a:xfrm>
          <a:prstGeom prst="rect">
            <a:avLst/>
          </a:prstGeom>
          <a:noFill/>
          <a:ln w="9525">
            <a:noFill/>
            <a:miter lim="800000"/>
            <a:headEnd/>
            <a:tailEnd/>
          </a:ln>
        </p:spPr>
        <p:txBody>
          <a:bodyPr>
            <a:spAutoFit/>
          </a:bodyPr>
          <a:lstStyle/>
          <a:p>
            <a:r>
              <a:rPr lang="en-US" altLang="zh-CN" sz="2800" b="1" smtClean="0">
                <a:latin typeface="微软雅黑" pitchFamily="34" charset="-122"/>
                <a:ea typeface="微软雅黑" pitchFamily="34" charset="-122"/>
              </a:rPr>
              <a:t>6</a:t>
            </a:r>
            <a:r>
              <a:rPr lang="zh-CN" altLang="en-US" sz="2800" b="1" smtClean="0">
                <a:latin typeface="微软雅黑" pitchFamily="34" charset="-122"/>
                <a:ea typeface="微软雅黑" pitchFamily="34" charset="-122"/>
              </a:rPr>
              <a:t>、彼得一世的扩张及营建新都：</a:t>
            </a:r>
            <a:endParaRPr lang="zh-CN" altLang="en-US" sz="2800" b="1" dirty="0">
              <a:latin typeface="微软雅黑" pitchFamily="34" charset="-122"/>
              <a:ea typeface="微软雅黑" pitchFamily="34" charset="-122"/>
            </a:endParaRPr>
          </a:p>
        </p:txBody>
      </p:sp>
      <p:sp>
        <p:nvSpPr>
          <p:cNvPr id="8" name="文本框 7"/>
          <p:cNvSpPr txBox="1">
            <a:spLocks noChangeArrowheads="1"/>
          </p:cNvSpPr>
          <p:nvPr/>
        </p:nvSpPr>
        <p:spPr bwMode="auto">
          <a:xfrm>
            <a:off x="110067" y="5326063"/>
            <a:ext cx="11971867" cy="1077218"/>
          </a:xfrm>
          <a:prstGeom prst="rect">
            <a:avLst/>
          </a:prstGeom>
          <a:solidFill>
            <a:srgbClr val="A8F9FA"/>
          </a:solidFill>
          <a:ln w="9525">
            <a:solidFill>
              <a:srgbClr val="FF0000"/>
            </a:solidFill>
            <a:round/>
            <a:headEnd/>
            <a:tailEnd/>
          </a:ln>
        </p:spPr>
        <p:txBody>
          <a:bodyPr>
            <a:spAutoFit/>
          </a:bodyPr>
          <a:lstStyle/>
          <a:p>
            <a:r>
              <a:rPr lang="zh-CN" altLang="zh-CN" sz="3200" b="1" dirty="0">
                <a:solidFill>
                  <a:srgbClr val="D60093"/>
                </a:solidFill>
                <a:latin typeface="Calibri" pitchFamily="34" charset="0"/>
                <a:sym typeface="宋体" pitchFamily="2" charset="-122"/>
              </a:rPr>
              <a:t>1700年-1721年，俄国打败</a:t>
            </a:r>
            <a:r>
              <a:rPr lang="zh-CN" altLang="zh-CN" sz="3200" b="1" dirty="0">
                <a:latin typeface="Calibri" pitchFamily="34" charset="0"/>
                <a:sym typeface="宋体" pitchFamily="2" charset="-122"/>
              </a:rPr>
              <a:t>瑞典</a:t>
            </a:r>
            <a:r>
              <a:rPr lang="zh-CN" altLang="zh-CN" sz="3200" b="1" dirty="0">
                <a:solidFill>
                  <a:srgbClr val="D60093"/>
                </a:solidFill>
                <a:latin typeface="Calibri" pitchFamily="34" charset="0"/>
                <a:sym typeface="宋体" pitchFamily="2" charset="-122"/>
              </a:rPr>
              <a:t>，夺取了</a:t>
            </a:r>
            <a:r>
              <a:rPr lang="zh-CN" altLang="zh-CN" sz="3200" b="1" dirty="0">
                <a:latin typeface="Calibri" pitchFamily="34" charset="0"/>
                <a:sym typeface="宋体" pitchFamily="2" charset="-122"/>
              </a:rPr>
              <a:t>波罗的海</a:t>
            </a:r>
            <a:r>
              <a:rPr lang="zh-CN" altLang="zh-CN" sz="3200" b="1" dirty="0">
                <a:solidFill>
                  <a:srgbClr val="D60093"/>
                </a:solidFill>
                <a:latin typeface="Calibri" pitchFamily="34" charset="0"/>
                <a:sym typeface="宋体" pitchFamily="2" charset="-122"/>
              </a:rPr>
              <a:t>的出海口，并在这个过程中，营建了新首都——</a:t>
            </a:r>
            <a:r>
              <a:rPr lang="zh-CN" altLang="zh-CN" sz="3200" b="1" dirty="0">
                <a:latin typeface="Calibri" pitchFamily="34" charset="0"/>
                <a:sym typeface="宋体" pitchFamily="2" charset="-122"/>
              </a:rPr>
              <a:t>圣彼得堡</a:t>
            </a:r>
            <a:r>
              <a:rPr lang="zh-CN" altLang="zh-CN" sz="3200" b="1" dirty="0">
                <a:solidFill>
                  <a:srgbClr val="D60093"/>
                </a:solidFill>
                <a:latin typeface="Calibri" pitchFamily="34" charset="0"/>
                <a:sym typeface="宋体" pitchFamily="2" charset="-122"/>
              </a:rPr>
              <a:t>。</a:t>
            </a:r>
          </a:p>
        </p:txBody>
      </p:sp>
      <p:sp>
        <p:nvSpPr>
          <p:cNvPr id="7" name="矩形 6"/>
          <p:cNvSpPr/>
          <p:nvPr/>
        </p:nvSpPr>
        <p:spPr>
          <a:xfrm>
            <a:off x="2518687" y="2634733"/>
            <a:ext cx="6364243" cy="584775"/>
          </a:xfrm>
          <a:prstGeom prst="rect">
            <a:avLst/>
          </a:prstGeom>
        </p:spPr>
        <p:txBody>
          <a:bodyPr wrap="none">
            <a:spAutoFit/>
          </a:bodyPr>
          <a:lstStyle/>
          <a:p>
            <a:r>
              <a:rPr lang="zh-CN" altLang="en-US" sz="3200" b="1" dirty="0" smtClean="0">
                <a:solidFill>
                  <a:srgbClr val="FF0000"/>
                </a:solidFill>
                <a:latin typeface="黑体" panose="02010609060101010101" pitchFamily="49" charset="-122"/>
                <a:ea typeface="黑体" panose="02010609060101010101" pitchFamily="49" charset="-122"/>
                <a:cs typeface="+mn-ea"/>
                <a:sym typeface="+mn-ea"/>
              </a:rPr>
              <a:t>客观上推动了俄国资本主义的发展</a:t>
            </a:r>
            <a:endParaRPr lang="zh-CN" altLang="en-US" sz="3200" dirty="0"/>
          </a:p>
        </p:txBody>
      </p:sp>
      <p:sp>
        <p:nvSpPr>
          <p:cNvPr id="10" name="文本框 6"/>
          <p:cNvSpPr txBox="1"/>
          <p:nvPr/>
        </p:nvSpPr>
        <p:spPr>
          <a:xfrm>
            <a:off x="4392749" y="196760"/>
            <a:ext cx="1561738" cy="645160"/>
          </a:xfrm>
          <a:prstGeom prst="rect">
            <a:avLst/>
          </a:prstGeom>
          <a:noFill/>
          <a:extLst>
            <a:ext uri="{909E8E84-426E-40DD-AFC4-6F175D3DCCD1}">
              <a14:hiddenFill xmlns="" xmlns:a14="http://schemas.microsoft.com/office/drawing/2010/main">
                <a:solidFill>
                  <a:schemeClr val="bg1"/>
                </a:solidFill>
              </a14:hiddenFill>
            </a:ext>
          </a:extLst>
        </p:spPr>
        <p:txBody>
          <a:bodyPr wrap="square" rtlCol="0">
            <a:spAutoFit/>
          </a:bodyPr>
          <a:lstStyle/>
          <a:p>
            <a:r>
              <a:rPr lang="zh-CN" altLang="en-US" sz="3600" b="1" dirty="0">
                <a:solidFill>
                  <a:srgbClr val="C00000"/>
                </a:solidFill>
              </a:rPr>
              <a:t>性质：</a:t>
            </a:r>
            <a:endParaRPr lang="zh-CN" altLang="en-US" sz="3600" b="1" dirty="0">
              <a:solidFill>
                <a:srgbClr val="0810B8"/>
              </a:solidFill>
              <a:sym typeface="+mn-ea"/>
            </a:endParaRPr>
          </a:p>
        </p:txBody>
      </p:sp>
      <p:sp>
        <p:nvSpPr>
          <p:cNvPr id="11" name="文本框 7"/>
          <p:cNvSpPr txBox="1"/>
          <p:nvPr/>
        </p:nvSpPr>
        <p:spPr>
          <a:xfrm>
            <a:off x="5719262" y="203926"/>
            <a:ext cx="3041015" cy="645160"/>
          </a:xfrm>
          <a:prstGeom prst="rect">
            <a:avLst/>
          </a:prstGeom>
          <a:noFill/>
        </p:spPr>
        <p:txBody>
          <a:bodyPr wrap="none" rtlCol="0" anchor="t">
            <a:spAutoFit/>
          </a:bodyPr>
          <a:lstStyle/>
          <a:p>
            <a:r>
              <a:rPr lang="zh-CN" altLang="en-US" sz="3600" b="1" dirty="0">
                <a:solidFill>
                  <a:srgbClr val="C00000"/>
                </a:solidFill>
                <a:sym typeface="+mn-ea"/>
              </a:rPr>
              <a:t> </a:t>
            </a:r>
            <a:r>
              <a:rPr lang="zh-CN" altLang="en-US" sz="3600" b="1" dirty="0">
                <a:solidFill>
                  <a:srgbClr val="0810B8"/>
                </a:solidFill>
                <a:sym typeface="+mn-ea"/>
              </a:rPr>
              <a:t>地主阶级改革</a:t>
            </a:r>
            <a:endParaRPr lang="zh-CN" altLang="en-US"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100000">
                                          <p:val>
                                            <p:strVal val="#ppt_x"/>
                                          </p:val>
                                        </p:tav>
                                      </p:tavLst>
                                    </p:anim>
                                    <p:anim calcmode="lin" valueType="num">
                                      <p:cBhvr>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ppt_x</p:attrName>
                                        </p:attrNameLst>
                                      </p:cBhvr>
                                      <p:tavLst>
                                        <p:tav tm="0">
                                          <p:val>
                                            <p:strVal val="#ppt_x"/>
                                          </p:val>
                                        </p:tav>
                                        <p:tav tm="100000">
                                          <p:val>
                                            <p:strVal val="#ppt_x"/>
                                          </p:val>
                                        </p:tav>
                                      </p:tavLst>
                                    </p:anim>
                                    <p:anim calcmode="lin" valueType="num">
                                      <p:cBhvr>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100000">
                                          <p:val>
                                            <p:strVal val="#ppt_x"/>
                                          </p:val>
                                        </p:tav>
                                      </p:tavLst>
                                    </p:anim>
                                    <p:anim calcmode="lin" valueType="num">
                                      <p:cBhvr>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7" grpId="0" bldLvl="0" animBg="1"/>
      <p:bldP spid="8" grpId="0" bldLvl="0" animBg="1"/>
      <p:bldP spid="7" grpId="0"/>
      <p:bldP spid="10" grpId="0" bldLvl="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1"/>
          <p:cNvSpPr>
            <a:spLocks noGrp="1" noChangeArrowheads="1"/>
          </p:cNvSpPr>
          <p:nvPr>
            <p:ph type="title"/>
          </p:nvPr>
        </p:nvSpPr>
        <p:spPr>
          <a:xfrm>
            <a:off x="5615517" y="1014413"/>
            <a:ext cx="5901267" cy="4894262"/>
          </a:xfrm>
          <a:ln>
            <a:solidFill>
              <a:srgbClr val="C00000"/>
            </a:solidFill>
          </a:ln>
        </p:spPr>
        <p:txBody>
          <a:bodyPr/>
          <a:lstStyle/>
          <a:p>
            <a:r>
              <a:rPr lang="en-US" altLang="zh-CN" sz="3200" b="1" smtClean="0"/>
              <a:t>      </a:t>
            </a:r>
            <a:r>
              <a:rPr lang="zh-CN" altLang="en-US" sz="3200" b="1" smtClean="0"/>
              <a:t>圣彼得堡1703年5月彼得一世在涅瓦河的一个小岛上建立城堡，这就是</a:t>
            </a:r>
            <a:r>
              <a:rPr lang="zh-CN" altLang="en-US" sz="3200" b="1" smtClean="0">
                <a:solidFill>
                  <a:srgbClr val="FF0000"/>
                </a:solidFill>
              </a:rPr>
              <a:t>圣彼得堡</a:t>
            </a:r>
            <a:r>
              <a:rPr lang="zh-CN" altLang="en-US" sz="3200" b="1" smtClean="0"/>
              <a:t>的由来。1712年，彼得堡成为俄国的首都。1924年列宁逝世后，将市名改为列宁格勒。1991年苏联解体后，经市民投票，恢复圣彼得堡的旧名。</a:t>
            </a:r>
          </a:p>
        </p:txBody>
      </p:sp>
      <p:pic>
        <p:nvPicPr>
          <p:cNvPr id="15362" name="内容占位符 4"/>
          <p:cNvPicPr>
            <a:picLocks noGrp="1" noChangeAspect="1" noChangeArrowheads="1"/>
          </p:cNvPicPr>
          <p:nvPr>
            <p:ph sz="half" idx="1"/>
          </p:nvPr>
        </p:nvPicPr>
        <p:blipFill>
          <a:blip r:embed="rId3"/>
          <a:srcRect/>
          <a:stretch>
            <a:fillRect/>
          </a:stretch>
        </p:blipFill>
        <p:spPr>
          <a:xfrm>
            <a:off x="101601" y="1014413"/>
            <a:ext cx="5001684" cy="4773612"/>
          </a:xfrm>
        </p:spPr>
      </p:pic>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图片 10"/>
          <p:cNvPicPr>
            <a:picLocks noChangeAspect="1" noChangeArrowheads="1"/>
          </p:cNvPicPr>
          <p:nvPr/>
        </p:nvPicPr>
        <p:blipFill>
          <a:blip r:embed="rId3"/>
          <a:srcRect/>
          <a:stretch>
            <a:fillRect/>
          </a:stretch>
        </p:blipFill>
        <p:spPr bwMode="auto">
          <a:xfrm>
            <a:off x="156633" y="954089"/>
            <a:ext cx="11658600" cy="3976687"/>
          </a:xfrm>
          <a:prstGeom prst="rect">
            <a:avLst/>
          </a:prstGeom>
          <a:noFill/>
          <a:ln w="9525">
            <a:noFill/>
            <a:miter lim="800000"/>
            <a:headEnd/>
            <a:tailEnd/>
          </a:ln>
        </p:spPr>
      </p:pic>
      <p:sp>
        <p:nvSpPr>
          <p:cNvPr id="16386" name="文本框 16"/>
          <p:cNvSpPr txBox="1">
            <a:spLocks noChangeArrowheads="1"/>
          </p:cNvSpPr>
          <p:nvPr/>
        </p:nvSpPr>
        <p:spPr bwMode="auto">
          <a:xfrm>
            <a:off x="2859618" y="4775200"/>
            <a:ext cx="8108949" cy="584200"/>
          </a:xfrm>
          <a:prstGeom prst="rect">
            <a:avLst/>
          </a:prstGeom>
          <a:solidFill>
            <a:srgbClr val="BAE18F"/>
          </a:solidFill>
          <a:ln w="9525">
            <a:solidFill>
              <a:srgbClr val="FF0000"/>
            </a:solidFill>
            <a:round/>
            <a:headEnd/>
            <a:tailEnd/>
          </a:ln>
        </p:spPr>
        <p:txBody>
          <a:bodyPr>
            <a:spAutoFit/>
          </a:bodyPr>
          <a:lstStyle/>
          <a:p>
            <a:r>
              <a:rPr lang="en-US" altLang="zh-CN" sz="3200" b="1">
                <a:latin typeface="微软雅黑" pitchFamily="34" charset="-122"/>
                <a:ea typeface="微软雅黑" pitchFamily="34" charset="-122"/>
                <a:sym typeface="宋体" pitchFamily="2" charset="-122"/>
              </a:rPr>
              <a:t>15--18</a:t>
            </a:r>
            <a:r>
              <a:rPr lang="zh-CN" altLang="en-US" sz="3200" b="1">
                <a:latin typeface="微软雅黑" pitchFamily="34" charset="-122"/>
                <a:ea typeface="微软雅黑" pitchFamily="34" charset="-122"/>
                <a:sym typeface="宋体" pitchFamily="2" charset="-122"/>
              </a:rPr>
              <a:t>世纪俄罗斯疆域的扩张图</a:t>
            </a:r>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98" name="对象 46097"/>
          <p:cNvGraphicFramePr>
            <a:graphicFrameLocks/>
          </p:cNvGraphicFramePr>
          <p:nvPr/>
        </p:nvGraphicFramePr>
        <p:xfrm>
          <a:off x="1524000" y="4343400"/>
          <a:ext cx="9144000" cy="2514600"/>
        </p:xfrm>
        <a:graphic>
          <a:graphicData uri="http://schemas.openxmlformats.org/presentationml/2006/ole">
            <p:oleObj spid="_x0000_s76802" r:id="rId3" imgW="1861686" imgH="461311" progId="">
              <p:embed/>
            </p:oleObj>
          </a:graphicData>
        </a:graphic>
      </p:graphicFrame>
      <p:grpSp>
        <p:nvGrpSpPr>
          <p:cNvPr id="2" name="组合 46098"/>
          <p:cNvGrpSpPr/>
          <p:nvPr/>
        </p:nvGrpSpPr>
        <p:grpSpPr>
          <a:xfrm>
            <a:off x="1981200" y="914400"/>
            <a:ext cx="7854950" cy="4814888"/>
            <a:chOff x="192" y="513"/>
            <a:chExt cx="4948" cy="3033"/>
          </a:xfrm>
        </p:grpSpPr>
        <p:sp>
          <p:nvSpPr>
            <p:cNvPr id="46094" name="椭圆 46093"/>
            <p:cNvSpPr/>
            <p:nvPr/>
          </p:nvSpPr>
          <p:spPr>
            <a:xfrm>
              <a:off x="1680" y="1488"/>
              <a:ext cx="1056" cy="624"/>
            </a:xfrm>
            <a:prstGeom prst="ellipse">
              <a:avLst/>
            </a:prstGeom>
            <a:solidFill>
              <a:schemeClr val="accent1">
                <a:alpha val="50000"/>
              </a:schemeClr>
            </a:solidFill>
            <a:ln w="9525" cap="flat" cmpd="sng">
              <a:solidFill>
                <a:schemeClr val="tx1"/>
              </a:solidFill>
              <a:prstDash val="solid"/>
              <a:headEnd type="none" w="med" len="med"/>
              <a:tailEnd type="none" w="med" len="med"/>
            </a:ln>
            <a:effectLst>
              <a:outerShdw dist="92457" dir="956723" algn="ctr" rotWithShape="0">
                <a:schemeClr val="bg1"/>
              </a:outerShdw>
            </a:effectLst>
          </p:spPr>
          <p:txBody>
            <a:bodyPr wrap="none" anchor="ctr"/>
            <a:lstStyle/>
            <a:p>
              <a:pPr algn="ctr"/>
              <a:r>
                <a:rPr lang="zh-CN" altLang="en-US" sz="4000" b="1" dirty="0">
                  <a:latin typeface="Times New Roman" panose="02020603050405020304" pitchFamily="18" charset="0"/>
                </a:rPr>
                <a:t>沙俄</a:t>
              </a:r>
              <a:endParaRPr lang="zh-CN" altLang="en-US" sz="4000" b="1">
                <a:latin typeface="Times New Roman" panose="02020603050405020304" pitchFamily="18" charset="0"/>
              </a:endParaRPr>
            </a:p>
          </p:txBody>
        </p:sp>
        <p:sp>
          <p:nvSpPr>
            <p:cNvPr id="46083" name="直接连接符 46082"/>
            <p:cNvSpPr/>
            <p:nvPr/>
          </p:nvSpPr>
          <p:spPr>
            <a:xfrm>
              <a:off x="2208" y="2160"/>
              <a:ext cx="0" cy="960"/>
            </a:xfrm>
            <a:prstGeom prst="line">
              <a:avLst/>
            </a:prstGeom>
            <a:ln w="57150" cap="flat" cmpd="sng">
              <a:solidFill>
                <a:srgbClr val="FF5050"/>
              </a:solidFill>
              <a:prstDash val="solid"/>
              <a:headEnd type="none" w="med" len="med"/>
              <a:tailEnd type="triangle" w="med" len="med"/>
            </a:ln>
          </p:spPr>
        </p:sp>
        <p:sp>
          <p:nvSpPr>
            <p:cNvPr id="46084" name="直接连接符 46083"/>
            <p:cNvSpPr/>
            <p:nvPr/>
          </p:nvSpPr>
          <p:spPr>
            <a:xfrm flipV="1">
              <a:off x="2208" y="912"/>
              <a:ext cx="0" cy="576"/>
            </a:xfrm>
            <a:prstGeom prst="line">
              <a:avLst/>
            </a:prstGeom>
            <a:ln w="57150" cap="flat" cmpd="sng">
              <a:solidFill>
                <a:srgbClr val="FF5050"/>
              </a:solidFill>
              <a:prstDash val="solid"/>
              <a:headEnd type="none" w="med" len="med"/>
              <a:tailEnd type="triangle" w="med" len="med"/>
            </a:ln>
          </p:spPr>
        </p:sp>
        <p:sp>
          <p:nvSpPr>
            <p:cNvPr id="46085" name="直接连接符 46084"/>
            <p:cNvSpPr/>
            <p:nvPr/>
          </p:nvSpPr>
          <p:spPr>
            <a:xfrm flipH="1">
              <a:off x="1152" y="1824"/>
              <a:ext cx="528" cy="0"/>
            </a:xfrm>
            <a:prstGeom prst="line">
              <a:avLst/>
            </a:prstGeom>
            <a:ln w="57150" cap="flat" cmpd="sng">
              <a:solidFill>
                <a:srgbClr val="FF5050"/>
              </a:solidFill>
              <a:prstDash val="solid"/>
              <a:headEnd type="none" w="med" len="med"/>
              <a:tailEnd type="triangle" w="med" len="med"/>
            </a:ln>
          </p:spPr>
        </p:sp>
        <p:sp>
          <p:nvSpPr>
            <p:cNvPr id="46086" name="直接连接符 46085"/>
            <p:cNvSpPr/>
            <p:nvPr/>
          </p:nvSpPr>
          <p:spPr>
            <a:xfrm>
              <a:off x="2736" y="1824"/>
              <a:ext cx="480" cy="0"/>
            </a:xfrm>
            <a:prstGeom prst="line">
              <a:avLst/>
            </a:prstGeom>
            <a:ln w="57150" cap="flat" cmpd="sng">
              <a:solidFill>
                <a:srgbClr val="FF5050"/>
              </a:solidFill>
              <a:prstDash val="solid"/>
              <a:headEnd type="none" w="med" len="med"/>
              <a:tailEnd type="triangle" w="med" len="med"/>
            </a:ln>
          </p:spPr>
        </p:sp>
        <p:sp>
          <p:nvSpPr>
            <p:cNvPr id="46087" name="文本框 46086"/>
            <p:cNvSpPr txBox="1"/>
            <p:nvPr/>
          </p:nvSpPr>
          <p:spPr>
            <a:xfrm>
              <a:off x="1584" y="513"/>
              <a:ext cx="1272" cy="406"/>
            </a:xfrm>
            <a:prstGeom prst="rect">
              <a:avLst/>
            </a:prstGeom>
            <a:noFill/>
            <a:ln w="38100" cap="flat" cmpd="sng">
              <a:solidFill>
                <a:srgbClr val="FF3300"/>
              </a:solidFill>
              <a:prstDash val="solid"/>
              <a:miter/>
              <a:headEnd type="none" w="med" len="med"/>
              <a:tailEnd type="none" w="med" len="med"/>
            </a:ln>
          </p:spPr>
          <p:txBody>
            <a:bodyPr wrap="none" anchor="t">
              <a:spAutoFit/>
            </a:bodyPr>
            <a:lstStyle/>
            <a:p>
              <a:r>
                <a:rPr lang="zh-CN" altLang="en-US" sz="3600" b="1" dirty="0">
                  <a:solidFill>
                    <a:srgbClr val="FF3300"/>
                  </a:solidFill>
                  <a:latin typeface="Times New Roman" panose="02020603050405020304" pitchFamily="18" charset="0"/>
                </a:rPr>
                <a:t>波罗的海</a:t>
              </a:r>
              <a:endParaRPr lang="zh-CN" altLang="en-US" sz="3600" b="1">
                <a:solidFill>
                  <a:srgbClr val="FF3300"/>
                </a:solidFill>
                <a:latin typeface="Times New Roman" panose="02020603050405020304" pitchFamily="18" charset="0"/>
              </a:endParaRPr>
            </a:p>
          </p:txBody>
        </p:sp>
        <p:sp>
          <p:nvSpPr>
            <p:cNvPr id="46088" name="文本框 46087"/>
            <p:cNvSpPr txBox="1"/>
            <p:nvPr/>
          </p:nvSpPr>
          <p:spPr>
            <a:xfrm>
              <a:off x="2208" y="1008"/>
              <a:ext cx="2031" cy="329"/>
            </a:xfrm>
            <a:prstGeom prst="rect">
              <a:avLst/>
            </a:prstGeom>
            <a:noFill/>
            <a:ln w="28575" cap="flat" cmpd="sng">
              <a:solidFill>
                <a:srgbClr val="FF3300"/>
              </a:solidFill>
              <a:prstDash val="solid"/>
              <a:miter/>
              <a:headEnd type="none" w="med" len="med"/>
              <a:tailEnd type="none" w="med" len="med"/>
            </a:ln>
          </p:spPr>
          <p:txBody>
            <a:bodyPr wrap="none" anchor="t">
              <a:spAutoFit/>
            </a:bodyPr>
            <a:lstStyle/>
            <a:p>
              <a:r>
                <a:rPr lang="en-US" altLang="zh-CN" sz="2800" b="1" dirty="0">
                  <a:solidFill>
                    <a:schemeClr val="accent2"/>
                  </a:solidFill>
                  <a:latin typeface="黑体" panose="02010609060101010101" pitchFamily="49" charset="-122"/>
                  <a:ea typeface="黑体" panose="02010609060101010101" pitchFamily="49" charset="-122"/>
                </a:rPr>
                <a:t>(</a:t>
              </a:r>
              <a:r>
                <a:rPr lang="zh-CN" altLang="en-US" sz="2800" b="1" dirty="0">
                  <a:solidFill>
                    <a:schemeClr val="accent2"/>
                  </a:solidFill>
                  <a:latin typeface="黑体" panose="02010609060101010101" pitchFamily="49" charset="-122"/>
                  <a:ea typeface="黑体" panose="02010609060101010101" pitchFamily="49" charset="-122"/>
                </a:rPr>
                <a:t>瑞典</a:t>
              </a:r>
              <a:r>
                <a:rPr lang="en-US" altLang="zh-CN" sz="2800" b="1" dirty="0">
                  <a:solidFill>
                    <a:schemeClr val="accent2"/>
                  </a:solidFill>
                  <a:latin typeface="黑体" panose="02010609060101010101" pitchFamily="49" charset="-122"/>
                  <a:ea typeface="黑体" panose="02010609060101010101" pitchFamily="49" charset="-122"/>
                </a:rPr>
                <a:t>,</a:t>
              </a:r>
              <a:r>
                <a:rPr lang="zh-CN" altLang="en-US" sz="2800" b="1" dirty="0">
                  <a:solidFill>
                    <a:schemeClr val="accent2"/>
                  </a:solidFill>
                  <a:latin typeface="黑体" panose="02010609060101010101" pitchFamily="49" charset="-122"/>
                  <a:ea typeface="黑体" panose="02010609060101010101" pitchFamily="49" charset="-122"/>
                </a:rPr>
                <a:t>彼得大帝时</a:t>
              </a:r>
              <a:r>
                <a:rPr lang="en-US" altLang="zh-CN" sz="2800" b="1">
                  <a:solidFill>
                    <a:schemeClr val="accent2"/>
                  </a:solidFill>
                  <a:latin typeface="黑体" panose="02010609060101010101" pitchFamily="49" charset="-122"/>
                  <a:ea typeface="黑体" panose="02010609060101010101" pitchFamily="49" charset="-122"/>
                </a:rPr>
                <a:t>)</a:t>
              </a:r>
            </a:p>
          </p:txBody>
        </p:sp>
        <p:sp>
          <p:nvSpPr>
            <p:cNvPr id="46089" name="文本框 46088"/>
            <p:cNvSpPr txBox="1"/>
            <p:nvPr/>
          </p:nvSpPr>
          <p:spPr>
            <a:xfrm>
              <a:off x="3216" y="1470"/>
              <a:ext cx="1401" cy="678"/>
            </a:xfrm>
            <a:prstGeom prst="rect">
              <a:avLst/>
            </a:prstGeom>
            <a:noFill/>
            <a:ln w="28575" cap="flat" cmpd="sng">
              <a:solidFill>
                <a:srgbClr val="FF3300"/>
              </a:solidFill>
              <a:prstDash val="solid"/>
              <a:miter/>
              <a:headEnd type="none" w="med" len="med"/>
              <a:tailEnd type="none" w="med" len="med"/>
            </a:ln>
          </p:spPr>
          <p:txBody>
            <a:bodyPr wrap="none" anchor="t">
              <a:spAutoFit/>
            </a:bodyPr>
            <a:lstStyle/>
            <a:p>
              <a:r>
                <a:rPr lang="zh-CN" altLang="en-US" sz="3200" b="1" dirty="0">
                  <a:solidFill>
                    <a:srgbClr val="FF3300"/>
                  </a:solidFill>
                  <a:latin typeface="Times New Roman" panose="02020603050405020304" pitchFamily="18" charset="0"/>
                </a:rPr>
                <a:t>西伯利亚、</a:t>
              </a:r>
            </a:p>
            <a:p>
              <a:r>
                <a:rPr lang="zh-CN" altLang="en-US" sz="3200" b="1" dirty="0">
                  <a:solidFill>
                    <a:srgbClr val="FF3300"/>
                  </a:solidFill>
                  <a:latin typeface="Times New Roman" panose="02020603050405020304" pitchFamily="18" charset="0"/>
                </a:rPr>
                <a:t>中亚、中国</a:t>
              </a:r>
              <a:endParaRPr lang="zh-CN" altLang="en-US" sz="3200" b="1">
                <a:solidFill>
                  <a:srgbClr val="FF3300"/>
                </a:solidFill>
                <a:latin typeface="Times New Roman" panose="02020603050405020304" pitchFamily="18" charset="0"/>
              </a:endParaRPr>
            </a:p>
          </p:txBody>
        </p:sp>
        <p:sp>
          <p:nvSpPr>
            <p:cNvPr id="46090" name="文本框 46089"/>
            <p:cNvSpPr txBox="1"/>
            <p:nvPr/>
          </p:nvSpPr>
          <p:spPr>
            <a:xfrm>
              <a:off x="1824" y="3140"/>
              <a:ext cx="768" cy="406"/>
            </a:xfrm>
            <a:prstGeom prst="rect">
              <a:avLst/>
            </a:prstGeom>
            <a:noFill/>
            <a:ln w="28575" cap="flat" cmpd="sng">
              <a:solidFill>
                <a:srgbClr val="FF3300"/>
              </a:solidFill>
              <a:prstDash val="solid"/>
              <a:miter/>
              <a:headEnd type="none" w="med" len="med"/>
              <a:tailEnd type="none" w="med" len="med"/>
            </a:ln>
            <a:effectLst>
              <a:outerShdw dist="35921" dir="2699999" algn="ctr" rotWithShape="0">
                <a:schemeClr val="bg1"/>
              </a:outerShdw>
            </a:effectLst>
          </p:spPr>
          <p:txBody>
            <a:bodyPr>
              <a:spAutoFit/>
            </a:bodyPr>
            <a:lstStyle/>
            <a:p>
              <a:r>
                <a:rPr lang="zh-CN" altLang="en-US" sz="3600" b="1" dirty="0">
                  <a:solidFill>
                    <a:srgbClr val="FF3300"/>
                  </a:solidFill>
                  <a:latin typeface="Times New Roman" panose="02020603050405020304" pitchFamily="18" charset="0"/>
                </a:rPr>
                <a:t>黑海</a:t>
              </a:r>
              <a:endParaRPr lang="zh-CN" altLang="en-US" sz="3600" b="1">
                <a:solidFill>
                  <a:srgbClr val="FF3300"/>
                </a:solidFill>
                <a:latin typeface="Times New Roman" panose="02020603050405020304" pitchFamily="18" charset="0"/>
              </a:endParaRPr>
            </a:p>
          </p:txBody>
        </p:sp>
        <p:sp>
          <p:nvSpPr>
            <p:cNvPr id="46091" name="文本框 46090"/>
            <p:cNvSpPr txBox="1"/>
            <p:nvPr/>
          </p:nvSpPr>
          <p:spPr>
            <a:xfrm>
              <a:off x="192" y="1470"/>
              <a:ext cx="960" cy="678"/>
            </a:xfrm>
            <a:prstGeom prst="rect">
              <a:avLst/>
            </a:prstGeom>
            <a:noFill/>
            <a:ln w="28575" cap="flat" cmpd="sng">
              <a:solidFill>
                <a:srgbClr val="FF3300"/>
              </a:solidFill>
              <a:prstDash val="solid"/>
              <a:miter/>
              <a:headEnd type="none" w="med" len="med"/>
              <a:tailEnd type="none" w="med" len="med"/>
            </a:ln>
          </p:spPr>
          <p:txBody>
            <a:bodyPr>
              <a:spAutoFit/>
            </a:bodyPr>
            <a:lstStyle/>
            <a:p>
              <a:r>
                <a:rPr lang="zh-CN" altLang="en-US" sz="3200" b="1" dirty="0">
                  <a:latin typeface="Times New Roman" panose="02020603050405020304" pitchFamily="18" charset="0"/>
                </a:rPr>
                <a:t>三次瓜</a:t>
              </a:r>
            </a:p>
            <a:p>
              <a:r>
                <a:rPr lang="zh-CN" altLang="en-US" sz="3200" b="1" dirty="0">
                  <a:latin typeface="Times New Roman" panose="02020603050405020304" pitchFamily="18" charset="0"/>
                </a:rPr>
                <a:t>分波兰</a:t>
              </a:r>
              <a:endParaRPr lang="zh-CN" altLang="en-US" sz="3200" b="1">
                <a:latin typeface="Times New Roman" panose="02020603050405020304" pitchFamily="18" charset="0"/>
              </a:endParaRPr>
            </a:p>
          </p:txBody>
        </p:sp>
        <p:sp>
          <p:nvSpPr>
            <p:cNvPr id="46092" name="文本框 46091"/>
            <p:cNvSpPr txBox="1"/>
            <p:nvPr/>
          </p:nvSpPr>
          <p:spPr>
            <a:xfrm>
              <a:off x="336" y="2208"/>
              <a:ext cx="4494" cy="368"/>
            </a:xfrm>
            <a:prstGeom prst="rect">
              <a:avLst/>
            </a:prstGeom>
            <a:noFill/>
            <a:ln w="9525">
              <a:noFill/>
            </a:ln>
          </p:spPr>
          <p:txBody>
            <a:bodyPr wrap="none" anchor="t">
              <a:spAutoFit/>
            </a:bodyPr>
            <a:lstStyle/>
            <a:p>
              <a:r>
                <a:rPr lang="zh-CN" altLang="en-US" sz="3200" b="1" dirty="0">
                  <a:latin typeface="Times New Roman" panose="02020603050405020304" pitchFamily="18" charset="0"/>
                </a:rPr>
                <a:t>（</a:t>
              </a:r>
              <a:r>
                <a:rPr lang="en-US" altLang="zh-CN" sz="3200" b="1" dirty="0">
                  <a:latin typeface="Times New Roman" panose="02020603050405020304" pitchFamily="18" charset="0"/>
                </a:rPr>
                <a:t>20</a:t>
              </a:r>
              <a:r>
                <a:rPr lang="zh-CN" altLang="en-US" sz="3200" b="1" dirty="0">
                  <a:latin typeface="Times New Roman" panose="02020603050405020304" pitchFamily="18" charset="0"/>
                </a:rPr>
                <a:t>世纪初，</a:t>
              </a:r>
              <a:r>
                <a:rPr lang="en-US" altLang="zh-CN" sz="3200" b="1">
                  <a:latin typeface="Times New Roman" panose="02020603050405020304" pitchFamily="18" charset="0"/>
                </a:rPr>
                <a:t>2200</a:t>
              </a:r>
              <a:r>
                <a:rPr lang="zh-CN" altLang="en-US" sz="3200" b="1">
                  <a:latin typeface="Times New Roman" panose="02020603050405020304" pitchFamily="18" charset="0"/>
                </a:rPr>
                <a:t>万</a:t>
              </a:r>
              <a:r>
                <a:rPr lang="en-US" altLang="zh-CN" sz="3200" b="1">
                  <a:latin typeface="Times New Roman" panose="02020603050405020304" pitchFamily="18" charset="0"/>
                </a:rPr>
                <a:t>KM</a:t>
              </a:r>
              <a:r>
                <a:rPr lang="en-US" altLang="zh-CN" sz="3200" b="1" baseline="30000">
                  <a:latin typeface="Times New Roman" panose="02020603050405020304" pitchFamily="18" charset="0"/>
                </a:rPr>
                <a:t>2</a:t>
              </a:r>
              <a:r>
                <a:rPr lang="zh-CN" altLang="en-US" sz="3200" b="1" dirty="0">
                  <a:latin typeface="Times New Roman" panose="02020603050405020304" pitchFamily="18" charset="0"/>
                </a:rPr>
                <a:t>，地跨欧亚）</a:t>
              </a:r>
              <a:endParaRPr lang="zh-CN" altLang="en-US" sz="3200" b="1">
                <a:latin typeface="Times New Roman" panose="02020603050405020304" pitchFamily="18" charset="0"/>
              </a:endParaRPr>
            </a:p>
          </p:txBody>
        </p:sp>
        <p:sp>
          <p:nvSpPr>
            <p:cNvPr id="46093" name="文本框 46092"/>
            <p:cNvSpPr txBox="1"/>
            <p:nvPr/>
          </p:nvSpPr>
          <p:spPr>
            <a:xfrm>
              <a:off x="2208" y="2703"/>
              <a:ext cx="2932" cy="329"/>
            </a:xfrm>
            <a:prstGeom prst="rect">
              <a:avLst/>
            </a:prstGeom>
            <a:noFill/>
            <a:ln w="38100" cap="flat" cmpd="sng">
              <a:solidFill>
                <a:srgbClr val="FF3300"/>
              </a:solidFill>
              <a:prstDash val="solid"/>
              <a:miter/>
              <a:headEnd type="none" w="med" len="med"/>
              <a:tailEnd type="none" w="med" len="med"/>
            </a:ln>
            <a:effectLst>
              <a:outerShdw dist="35921" dir="2699999" algn="ctr" rotWithShape="0">
                <a:schemeClr val="bg1"/>
              </a:outerShdw>
            </a:effectLst>
          </p:spPr>
          <p:txBody>
            <a:bodyPr wrap="none" anchor="t">
              <a:spAutoFit/>
            </a:bodyPr>
            <a:lstStyle/>
            <a:p>
              <a:r>
                <a:rPr lang="en-US" altLang="zh-CN" sz="2800" b="1" dirty="0">
                  <a:solidFill>
                    <a:schemeClr val="accent2"/>
                  </a:solidFill>
                  <a:latin typeface="黑体" panose="02010609060101010101" pitchFamily="49" charset="-122"/>
                  <a:ea typeface="黑体" panose="02010609060101010101" pitchFamily="49" charset="-122"/>
                </a:rPr>
                <a:t>(</a:t>
              </a:r>
              <a:r>
                <a:rPr lang="zh-CN" altLang="en-US" sz="2800" b="1" dirty="0">
                  <a:solidFill>
                    <a:schemeClr val="accent2"/>
                  </a:solidFill>
                  <a:latin typeface="黑体" panose="02010609060101010101" pitchFamily="49" charset="-122"/>
                  <a:ea typeface="黑体" panose="02010609060101010101" pitchFamily="49" charset="-122"/>
                </a:rPr>
                <a:t>土耳其</a:t>
              </a:r>
              <a:r>
                <a:rPr lang="en-US" altLang="zh-CN" sz="2800" b="1" dirty="0">
                  <a:solidFill>
                    <a:schemeClr val="accent2"/>
                  </a:solidFill>
                  <a:latin typeface="黑体" panose="02010609060101010101" pitchFamily="49" charset="-122"/>
                  <a:ea typeface="黑体" panose="02010609060101010101" pitchFamily="49" charset="-122"/>
                </a:rPr>
                <a:t>,</a:t>
              </a:r>
              <a:r>
                <a:rPr lang="zh-CN" altLang="en-US" sz="2800" b="1" dirty="0">
                  <a:solidFill>
                    <a:schemeClr val="accent2"/>
                  </a:solidFill>
                  <a:latin typeface="黑体" panose="02010609060101010101" pitchFamily="49" charset="-122"/>
                  <a:ea typeface="黑体" panose="02010609060101010101" pitchFamily="49" charset="-122"/>
                </a:rPr>
                <a:t>叶卡特林娜二世时</a:t>
              </a:r>
              <a:r>
                <a:rPr lang="en-US" altLang="zh-CN" sz="2800" b="1">
                  <a:solidFill>
                    <a:schemeClr val="accent2"/>
                  </a:solidFill>
                  <a:latin typeface="黑体" panose="02010609060101010101" pitchFamily="49" charset="-122"/>
                  <a:ea typeface="黑体" panose="02010609060101010101" pitchFamily="49" charset="-122"/>
                </a:rPr>
                <a:t>)</a:t>
              </a:r>
            </a:p>
          </p:txBody>
        </p:sp>
      </p:grpSp>
      <p:sp>
        <p:nvSpPr>
          <p:cNvPr id="46097" name="文本框 46096"/>
          <p:cNvSpPr txBox="1"/>
          <p:nvPr/>
        </p:nvSpPr>
        <p:spPr>
          <a:xfrm>
            <a:off x="1524000" y="0"/>
            <a:ext cx="4114800" cy="706755"/>
          </a:xfrm>
          <a:prstGeom prst="rect">
            <a:avLst/>
          </a:prstGeom>
          <a:noFill/>
          <a:ln w="9525">
            <a:noFill/>
          </a:ln>
        </p:spPr>
        <p:txBody>
          <a:bodyPr>
            <a:spAutoFit/>
          </a:bodyPr>
          <a:lstStyle/>
          <a:p>
            <a:r>
              <a:rPr lang="zh-CN" altLang="en-US" sz="4000" b="1" dirty="0">
                <a:solidFill>
                  <a:schemeClr val="accent2"/>
                </a:solidFill>
                <a:latin typeface="Times New Roman" panose="02020603050405020304" pitchFamily="18" charset="0"/>
                <a:ea typeface="华文中宋" pitchFamily="2" charset="-122"/>
              </a:rPr>
              <a:t>俄国的扩张</a:t>
            </a:r>
            <a:endParaRPr lang="zh-CN" altLang="en-US" sz="4000" b="1">
              <a:solidFill>
                <a:schemeClr val="accent2"/>
              </a:solidFill>
              <a:latin typeface="Times New Roman" panose="02020603050405020304" pitchFamily="18" charset="0"/>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6098"/>
                                        </p:tgtEl>
                                        <p:attrNameLst>
                                          <p:attrName>style.visibility</p:attrName>
                                        </p:attrNameLst>
                                      </p:cBhvr>
                                      <p:to>
                                        <p:strVal val="visible"/>
                                      </p:to>
                                    </p:set>
                                    <p:anim calcmode="lin" valueType="num">
                                      <p:cBhvr additive="base">
                                        <p:cTn id="11" dur="500" fill="hold"/>
                                        <p:tgtEl>
                                          <p:spTgt spid="46098"/>
                                        </p:tgtEl>
                                        <p:attrNameLst>
                                          <p:attrName>ppt_x</p:attrName>
                                        </p:attrNameLst>
                                      </p:cBhvr>
                                      <p:tavLst>
                                        <p:tav tm="0">
                                          <p:val>
                                            <p:strVal val="#ppt_x"/>
                                          </p:val>
                                        </p:tav>
                                        <p:tav tm="100000">
                                          <p:val>
                                            <p:strVal val="#ppt_x"/>
                                          </p:val>
                                        </p:tav>
                                      </p:tavLst>
                                    </p:anim>
                                    <p:anim calcmode="lin" valueType="num">
                                      <p:cBhvr additive="base">
                                        <p:cTn id="12" dur="500" fill="hold"/>
                                        <p:tgtEl>
                                          <p:spTgt spid="46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3" descr="img725"/>
          <p:cNvPicPr>
            <a:picLocks noChangeAspect="1"/>
          </p:cNvPicPr>
          <p:nvPr/>
        </p:nvPicPr>
        <p:blipFill>
          <a:blip r:embed="rId4"/>
          <a:stretch>
            <a:fillRect/>
          </a:stretch>
        </p:blipFill>
        <p:spPr>
          <a:xfrm>
            <a:off x="1524000" y="0"/>
            <a:ext cx="9144000" cy="6858000"/>
          </a:xfrm>
          <a:prstGeom prst="rect">
            <a:avLst/>
          </a:prstGeom>
          <a:solidFill>
            <a:schemeClr val="bg1"/>
          </a:solidFill>
          <a:ln w="9525">
            <a:noFill/>
          </a:ln>
        </p:spPr>
      </p:pic>
      <p:sp>
        <p:nvSpPr>
          <p:cNvPr id="10242" name="AutoShape 2"/>
          <p:cNvSpPr>
            <a:spLocks noGrp="1"/>
          </p:cNvSpPr>
          <p:nvPr>
            <p:ph type="title"/>
          </p:nvPr>
        </p:nvSpPr>
        <p:spPr>
          <a:xfrm>
            <a:off x="1524000" y="0"/>
            <a:ext cx="7138988" cy="836613"/>
          </a:xfrm>
        </p:spPr>
        <p:txBody>
          <a:bodyPr wrap="square" lIns="91440" tIns="45720" rIns="91440" bIns="45720" anchor="ctr"/>
          <a:lstStyle/>
          <a:p>
            <a:pPr algn="l" eaLnBrk="1" hangingPunct="1"/>
            <a:r>
              <a:rPr lang="zh-CN" altLang="en-US" sz="4800" b="1" dirty="0">
                <a:solidFill>
                  <a:srgbClr val="FF0000"/>
                </a:solidFill>
                <a:latin typeface="黑体" panose="02010609060101010101" charset="-122"/>
                <a:ea typeface="黑体" panose="02010609060101010101" charset="-122"/>
              </a:rPr>
              <a:t>二、废除农奴制</a:t>
            </a:r>
          </a:p>
        </p:txBody>
      </p:sp>
      <p:pic>
        <p:nvPicPr>
          <p:cNvPr id="4" name="Picture 3" descr="亚厉三大二世">
            <a:hlinkClick r:id="rId5" action="ppaction://hlinkfile"/>
          </p:cNvPr>
          <p:cNvPicPr>
            <a:picLocks noChangeAspect="1"/>
          </p:cNvPicPr>
          <p:nvPr/>
        </p:nvPicPr>
        <p:blipFill>
          <a:blip r:embed="rId6"/>
          <a:stretch>
            <a:fillRect/>
          </a:stretch>
        </p:blipFill>
        <p:spPr>
          <a:xfrm>
            <a:off x="1356360" y="1268730"/>
            <a:ext cx="4282440" cy="5328920"/>
          </a:xfrm>
          <a:prstGeom prst="rect">
            <a:avLst/>
          </a:prstGeom>
          <a:noFill/>
          <a:ln w="57150" cap="flat" cmpd="thickThin">
            <a:solidFill>
              <a:srgbClr val="FFCC99"/>
            </a:solidFill>
            <a:prstDash val="solid"/>
            <a:miter/>
            <a:headEnd type="none" w="med" len="med"/>
            <a:tailEnd type="none" w="med" len="med"/>
          </a:ln>
        </p:spPr>
      </p:pic>
      <p:sp>
        <p:nvSpPr>
          <p:cNvPr id="98309" name="Text Box 5"/>
          <p:cNvSpPr txBox="1">
            <a:spLocks noChangeArrowheads="1"/>
          </p:cNvSpPr>
          <p:nvPr/>
        </p:nvSpPr>
        <p:spPr bwMode="auto">
          <a:xfrm>
            <a:off x="6581140" y="1532890"/>
            <a:ext cx="4634865" cy="3169285"/>
          </a:xfrm>
          <a:prstGeom prst="rect">
            <a:avLst/>
          </a:prstGeom>
          <a:noFill/>
          <a:ln w="9525">
            <a:noFill/>
            <a:miter lim="800000"/>
          </a:ln>
          <a:effectLst/>
        </p:spPr>
        <p:txBody>
          <a:bodyPr wrap="square">
            <a:spAutoFit/>
          </a:bodyPr>
          <a:lstStyle/>
          <a:p>
            <a:pPr marR="0" defTabSz="914400">
              <a:buClrTx/>
              <a:buSzTx/>
              <a:buFontTx/>
              <a:buNone/>
              <a:defRPr/>
            </a:pP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俄国</a:t>
            </a:r>
            <a:r>
              <a:rPr kumimoji="1" lang="en-US" altLang="zh-CN" sz="4000" b="1" kern="1200" cap="none" spc="0" normalizeH="0" baseline="0" noProof="0">
                <a:solidFill>
                  <a:schemeClr val="tx1"/>
                </a:solidFill>
                <a:latin typeface="Arial" panose="020B0604020202020204" pitchFamily="34" charset="0"/>
                <a:ea typeface="隶书" pitchFamily="49" charset="-122"/>
                <a:cs typeface="+mn-cs"/>
              </a:rPr>
              <a:t>1861</a:t>
            </a: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年改革</a:t>
            </a:r>
          </a:p>
          <a:p>
            <a:pPr marR="0" defTabSz="914400">
              <a:buClrTx/>
              <a:buSzTx/>
              <a:buFontTx/>
              <a:buNone/>
              <a:defRPr/>
            </a:pPr>
            <a:endParaRPr kumimoji="1" lang="zh-CN" altLang="en-US" sz="4000" b="1" kern="1200" cap="none" spc="0" normalizeH="0" baseline="0" noProof="0">
              <a:solidFill>
                <a:schemeClr val="tx1"/>
              </a:solidFill>
              <a:latin typeface="Arial" panose="020B0604020202020204" pitchFamily="34" charset="0"/>
              <a:ea typeface="隶书" pitchFamily="49" charset="-122"/>
              <a:cs typeface="+mn-cs"/>
            </a:endParaRPr>
          </a:p>
          <a:p>
            <a:pPr marR="0" defTabSz="914400">
              <a:buClrTx/>
              <a:buSzTx/>
              <a:buFontTx/>
              <a:buNone/>
              <a:defRPr/>
            </a:pP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俄国农奴制改革</a:t>
            </a:r>
          </a:p>
          <a:p>
            <a:pPr marR="0" defTabSz="914400">
              <a:buClrTx/>
              <a:buSzTx/>
              <a:buFontTx/>
              <a:buNone/>
              <a:defRPr/>
            </a:pPr>
            <a:endParaRPr kumimoji="1" lang="zh-CN" altLang="en-US" sz="4000" b="1" kern="1200" cap="none" spc="0" normalizeH="0" baseline="0" noProof="0">
              <a:solidFill>
                <a:schemeClr val="tx1"/>
              </a:solidFill>
              <a:latin typeface="Arial" panose="020B0604020202020204" pitchFamily="34" charset="0"/>
              <a:ea typeface="隶书" pitchFamily="49" charset="-122"/>
              <a:cs typeface="+mn-cs"/>
            </a:endParaRPr>
          </a:p>
          <a:p>
            <a:pPr marR="0" defTabSz="914400">
              <a:buClrTx/>
              <a:buSzTx/>
              <a:buFontTx/>
              <a:buNone/>
              <a:defRPr/>
            </a:pPr>
            <a:r>
              <a:rPr kumimoji="1" lang="zh-CN" altLang="en-US" sz="4000" b="1" kern="1200" cap="none" spc="0" normalizeH="0" baseline="0" noProof="0">
                <a:solidFill>
                  <a:schemeClr val="tx1"/>
                </a:solidFill>
                <a:latin typeface="Arial" panose="020B0604020202020204" pitchFamily="34" charset="0"/>
                <a:ea typeface="隶书" pitchFamily="49" charset="-122"/>
                <a:cs typeface="+mn-cs"/>
              </a:rPr>
              <a:t>亚历山大二世改革</a:t>
            </a:r>
            <a:endParaRPr kumimoji="1" lang="zh-CN" altLang="en-US" sz="4000" b="1"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pic>
        <p:nvPicPr>
          <p:cNvPr id="7175" name="口琴 - 三套车 - 口琴及大提琴00.mp3">
            <a:hlinkClick r:id="" action="ppaction://media"/>
          </p:cNvPr>
          <p:cNvPicPr>
            <a:picLocks noRot="1" noChangeAspect="1"/>
          </p:cNvPicPr>
          <p:nvPr>
            <a:audioFile r:link="rId1"/>
            <p:extLst>
              <p:ext uri="{DAA4B4D4-6D71-4841-9C94-3DE7FCFB9230}">
                <p14:media xmlns:p14="http://schemas.microsoft.com/office/powerpoint/2010/main" xmlns="" r:link="rId7"/>
              </p:ext>
            </p:extLst>
          </p:nvPr>
        </p:nvPicPr>
        <p:blipFill>
          <a:blip r:embed="rId8"/>
          <a:stretch>
            <a:fillRect/>
          </a:stretch>
        </p:blipFill>
        <p:spPr>
          <a:xfrm>
            <a:off x="10363200" y="6553200"/>
            <a:ext cx="304800" cy="304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18626" fill="hold"/>
                                        <p:tgtEl>
                                          <p:spTgt spid="717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1" fill="hold" display="0">
                  <p:stCondLst>
                    <p:cond delay="indefinite"/>
                  </p:stCondLst>
                  <p:endCondLst>
                    <p:cond evt="onNext" delay="0">
                      <p:tgtEl>
                        <p:sldTgt/>
                      </p:tgtEl>
                    </p:cond>
                    <p:cond evt="onPrev" delay="0">
                      <p:tgtEl>
                        <p:sldTgt/>
                      </p:tgtEl>
                    </p:cond>
                    <p:cond evt="onStopAudio" delay="0">
                      <p:tgtEl>
                        <p:sldTgt/>
                      </p:tgtEl>
                    </p:cond>
                  </p:endCondLst>
                </p:cTn>
                <p:tgtEl>
                  <p:spTgt spid="717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2" descr="0T6245c9-0"/>
          <p:cNvPicPr>
            <a:picLocks noChangeAspect="1"/>
          </p:cNvPicPr>
          <p:nvPr/>
        </p:nvPicPr>
        <p:blipFill>
          <a:blip r:embed="rId2"/>
          <a:srcRect t="82602" b="4294"/>
          <a:stretch>
            <a:fillRect/>
          </a:stretch>
        </p:blipFill>
        <p:spPr>
          <a:xfrm>
            <a:off x="1524000" y="5988685"/>
            <a:ext cx="9144000" cy="576263"/>
          </a:xfrm>
          <a:prstGeom prst="rect">
            <a:avLst/>
          </a:prstGeom>
          <a:noFill/>
          <a:ln w="9525">
            <a:noFill/>
          </a:ln>
        </p:spPr>
      </p:pic>
      <p:sp>
        <p:nvSpPr>
          <p:cNvPr id="12291" name="Rectangle 7"/>
          <p:cNvSpPr/>
          <p:nvPr/>
        </p:nvSpPr>
        <p:spPr>
          <a:xfrm>
            <a:off x="1524000" y="87630"/>
            <a:ext cx="6862445" cy="645160"/>
          </a:xfrm>
          <a:prstGeom prst="rect">
            <a:avLst/>
          </a:prstGeom>
          <a:noFill/>
          <a:ln w="9525">
            <a:noFill/>
          </a:ln>
        </p:spPr>
        <p:txBody>
          <a:bodyPr wrap="none" anchor="t">
            <a:spAutoFit/>
          </a:bodyPr>
          <a:lstStyle/>
          <a:p>
            <a:r>
              <a:rPr lang="en-US" altLang="zh-CN" sz="3600" b="1" dirty="0">
                <a:solidFill>
                  <a:srgbClr val="FF3300"/>
                </a:solidFill>
                <a:latin typeface="Arial" panose="020B0604020202020204" pitchFamily="34" charset="0"/>
                <a:ea typeface="黑体" panose="02010609060101010101" charset="-122"/>
              </a:rPr>
              <a:t>1</a:t>
            </a:r>
            <a:r>
              <a:rPr lang="zh-CN" altLang="en-US" sz="3600" b="1" dirty="0">
                <a:solidFill>
                  <a:srgbClr val="FF3300"/>
                </a:solidFill>
                <a:latin typeface="Arial" panose="020B0604020202020204" pitchFamily="34" charset="0"/>
                <a:ea typeface="黑体" panose="02010609060101010101" charset="-122"/>
              </a:rPr>
              <a:t>、危机四伏的俄国</a:t>
            </a:r>
            <a:r>
              <a:rPr lang="en-US" altLang="zh-CN" sz="3600" b="1" dirty="0">
                <a:solidFill>
                  <a:srgbClr val="FF3300"/>
                </a:solidFill>
                <a:latin typeface="Arial" panose="020B0604020202020204" pitchFamily="34" charset="0"/>
                <a:ea typeface="黑体" panose="02010609060101010101" charset="-122"/>
              </a:rPr>
              <a:t>—</a:t>
            </a:r>
            <a:r>
              <a:rPr lang="zh-CN" altLang="en-US" sz="3600" b="1" dirty="0">
                <a:solidFill>
                  <a:srgbClr val="FF3300"/>
                </a:solidFill>
                <a:latin typeface="Arial" panose="020B0604020202020204" pitchFamily="34" charset="0"/>
                <a:ea typeface="黑体" panose="02010609060101010101" charset="-122"/>
              </a:rPr>
              <a:t>改革的背景</a:t>
            </a:r>
          </a:p>
        </p:txBody>
      </p:sp>
      <p:sp>
        <p:nvSpPr>
          <p:cNvPr id="68616" name="Text Box 8"/>
          <p:cNvSpPr txBox="1">
            <a:spLocks noChangeArrowheads="1"/>
          </p:cNvSpPr>
          <p:nvPr/>
        </p:nvSpPr>
        <p:spPr bwMode="auto">
          <a:xfrm>
            <a:off x="2351088" y="1773238"/>
            <a:ext cx="4105275" cy="58356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graphicFrame>
        <p:nvGraphicFramePr>
          <p:cNvPr id="68932" name="Group 324"/>
          <p:cNvGraphicFramePr>
            <a:graphicFrameLocks noGrp="1"/>
          </p:cNvGraphicFramePr>
          <p:nvPr>
            <p:ph idx="1"/>
          </p:nvPr>
        </p:nvGraphicFramePr>
        <p:xfrm>
          <a:off x="2640013" y="1427163"/>
          <a:ext cx="6840220" cy="2294890"/>
        </p:xfrm>
        <a:graphic>
          <a:graphicData uri="http://schemas.openxmlformats.org/drawingml/2006/table">
            <a:tbl>
              <a:tblPr/>
              <a:tblGrid>
                <a:gridCol w="1150620"/>
                <a:gridCol w="1657350"/>
                <a:gridCol w="1224280"/>
                <a:gridCol w="1368425"/>
                <a:gridCol w="1439545"/>
              </a:tblGrid>
              <a:tr h="457200">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国别</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人均</a:t>
                      </a:r>
                      <a:endPar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（卢布）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铁（万吨）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CN"/>
                    </a:p>
                  </a:txBody>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铁路</a:t>
                      </a:r>
                      <a:endParaRPr kumimoji="0" lang="zh-CN" altLang="en-US"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（公里）</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66090">
                <a:tc vMerge="1">
                  <a:txBody>
                    <a:bodyPr/>
                    <a:lstStyle/>
                    <a:p>
                      <a:endParaRPr lang="zh-CN"/>
                    </a:p>
                  </a:txBody>
                  <a:tcPr/>
                </a:tc>
                <a:tc vMerge="1">
                  <a:txBody>
                    <a:bodyPr/>
                    <a:lstStyle/>
                    <a:p>
                      <a:endParaRPr lang="zh-CN"/>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1850</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1860</a:t>
                      </a: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CN"/>
                    </a:p>
                  </a:txBody>
                  <a:tcPr/>
                </a:tc>
              </a:tr>
              <a:tr h="4572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俄国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71</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29.8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1600</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英国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323</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228.5</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388.8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14603</a:t>
                      </a:r>
                      <a:endParaRPr kumimoji="0" lang="en-US" altLang="zh-CN" sz="10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法国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150</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40.6</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89.8</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9160</a:t>
                      </a: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Times New Roman" panose="02020603050405020304" pitchFamily="18" charset="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8928" name="Text Box 320"/>
          <p:cNvSpPr txBox="1">
            <a:spLocks noChangeArrowheads="1"/>
          </p:cNvSpPr>
          <p:nvPr/>
        </p:nvSpPr>
        <p:spPr bwMode="auto">
          <a:xfrm>
            <a:off x="1524000" y="843915"/>
            <a:ext cx="1512888" cy="583565"/>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zh-CN" altLang="en-US"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rPr>
              <a:t>材料一</a:t>
            </a:r>
          </a:p>
        </p:txBody>
      </p:sp>
      <p:sp>
        <p:nvSpPr>
          <p:cNvPr id="68930" name="Text Box 322"/>
          <p:cNvSpPr txBox="1">
            <a:spLocks noChangeArrowheads="1"/>
          </p:cNvSpPr>
          <p:nvPr/>
        </p:nvSpPr>
        <p:spPr bwMode="auto">
          <a:xfrm>
            <a:off x="2424113" y="6381750"/>
            <a:ext cx="5327650" cy="58356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32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68931" name="Text Box 323"/>
          <p:cNvSpPr txBox="1">
            <a:spLocks noChangeArrowheads="1"/>
          </p:cNvSpPr>
          <p:nvPr/>
        </p:nvSpPr>
        <p:spPr bwMode="auto">
          <a:xfrm>
            <a:off x="1488440" y="5988368"/>
            <a:ext cx="9144000" cy="583565"/>
          </a:xfrm>
          <a:prstGeom prst="rect">
            <a:avLst/>
          </a:prstGeom>
          <a:noFill/>
          <a:ln w="9525">
            <a:noFill/>
            <a:miter lim="800000"/>
          </a:ln>
          <a:effectLst/>
        </p:spPr>
        <p:txBody>
          <a:bodyPr>
            <a:spAutoFit/>
          </a:bodyPr>
          <a:lstStyle/>
          <a:p>
            <a:pPr marR="0" defTabSz="914400">
              <a:spcBef>
                <a:spcPct val="50000"/>
              </a:spcBef>
              <a:buClrTx/>
              <a:buSzTx/>
              <a:buFontTx/>
              <a:buNone/>
              <a:defRPr/>
            </a:pPr>
            <a:r>
              <a:rPr kumimoji="0" lang="en-US" altLang="zh-CN" sz="3200" kern="1200" cap="none" spc="0" normalizeH="0" baseline="0" noProof="0">
                <a:solidFill>
                  <a:srgbClr val="FFFF99"/>
                </a:solidFill>
                <a:effectLst>
                  <a:outerShdw blurRad="38100" dist="38100" dir="2700000" algn="tl">
                    <a:srgbClr val="C0C0C0"/>
                  </a:outerShdw>
                </a:effectLst>
                <a:latin typeface="Arial" panose="020B0604020202020204" pitchFamily="34" charset="0"/>
                <a:ea typeface="隶书" pitchFamily="49" charset="-122"/>
                <a:cs typeface="+mn-cs"/>
              </a:rPr>
              <a:t>19</a:t>
            </a:r>
            <a:r>
              <a:rPr kumimoji="0" lang="zh-CN" altLang="en-US" sz="3200" kern="1200" cap="none" spc="0" normalizeH="0" baseline="0" noProof="0">
                <a:solidFill>
                  <a:srgbClr val="FFFF99"/>
                </a:solidFill>
                <a:effectLst>
                  <a:outerShdw blurRad="38100" dist="38100" dir="2700000" algn="tl">
                    <a:srgbClr val="C0C0C0"/>
                  </a:outerShdw>
                </a:effectLst>
                <a:latin typeface="Arial" panose="020B0604020202020204" pitchFamily="34" charset="0"/>
                <a:ea typeface="隶书" pitchFamily="49" charset="-122"/>
                <a:cs typeface="+mn-cs"/>
              </a:rPr>
              <a:t>世纪中期俄国资本主义发展的状况如何？</a:t>
            </a:r>
          </a:p>
        </p:txBody>
      </p:sp>
      <p:sp>
        <p:nvSpPr>
          <p:cNvPr id="8241" name="AutoShape 49"/>
          <p:cNvSpPr/>
          <p:nvPr/>
        </p:nvSpPr>
        <p:spPr>
          <a:xfrm>
            <a:off x="2316163" y="4083685"/>
            <a:ext cx="7488237" cy="865188"/>
          </a:xfrm>
          <a:prstGeom prst="wedgeRectCallout">
            <a:avLst>
              <a:gd name="adj1" fmla="val 23435"/>
              <a:gd name="adj2" fmla="val 158806"/>
            </a:avLst>
          </a:prstGeom>
          <a:solidFill>
            <a:srgbClr val="FFFF99"/>
          </a:solidFill>
          <a:ln w="9525" cap="flat" cmpd="sng">
            <a:solidFill>
              <a:schemeClr val="tx1"/>
            </a:solidFill>
            <a:prstDash val="solid"/>
            <a:miter/>
            <a:headEnd type="none" w="med" len="med"/>
            <a:tailEnd type="none" w="med" len="med"/>
          </a:ln>
        </p:spPr>
        <p:txBody>
          <a:bodyPr anchor="t"/>
          <a:lstStyle/>
          <a:p>
            <a:pPr algn="ctr"/>
            <a:r>
              <a:rPr lang="zh-CN" altLang="en-US" sz="4000" dirty="0">
                <a:solidFill>
                  <a:srgbClr val="990033"/>
                </a:solidFill>
                <a:latin typeface="Arial" panose="020B0604020202020204" pitchFamily="34" charset="0"/>
                <a:ea typeface="隶书" pitchFamily="49" charset="-122"/>
              </a:rPr>
              <a:t>落后于主要资本主义国家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41"/>
                                        </p:tgtEl>
                                        <p:attrNameLst>
                                          <p:attrName>style.visibility</p:attrName>
                                        </p:attrNameLst>
                                      </p:cBhvr>
                                      <p:to>
                                        <p:strVal val="visible"/>
                                      </p:to>
                                    </p:set>
                                    <p:animEffect transition="in" filter="blinds(horizontal)">
                                      <p:cBhvr>
                                        <p:cTn id="7" dur="500"/>
                                        <p:tgtEl>
                                          <p:spTgt spid="8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1"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4" descr="俄国农奴"/>
          <p:cNvPicPr>
            <a:picLocks noGrp="1" noChangeAspect="1"/>
          </p:cNvPicPr>
          <p:nvPr>
            <p:ph idx="4294967295"/>
          </p:nvPr>
        </p:nvPicPr>
        <p:blipFill>
          <a:blip r:embed="rId3"/>
          <a:stretch>
            <a:fillRect/>
          </a:stretch>
        </p:blipFill>
        <p:spPr>
          <a:xfrm>
            <a:off x="0" y="580017"/>
            <a:ext cx="6653047" cy="4045772"/>
          </a:xfrm>
        </p:spPr>
      </p:pic>
      <p:sp>
        <p:nvSpPr>
          <p:cNvPr id="13314" name="WordArt 5"/>
          <p:cNvSpPr>
            <a:spLocks noTextEdit="1"/>
          </p:cNvSpPr>
          <p:nvPr/>
        </p:nvSpPr>
        <p:spPr>
          <a:xfrm>
            <a:off x="432996" y="0"/>
            <a:ext cx="2362200" cy="609600"/>
          </a:xfrm>
          <a:prstGeom prst="rect">
            <a:avLst/>
          </a:prstGeom>
        </p:spPr>
        <p:txBody>
          <a:bodyPr wrap="none" fromWordArt="1">
            <a:prstTxWarp prst="textPlain">
              <a:avLst>
                <a:gd name="adj" fmla="val 50000"/>
              </a:avLst>
            </a:prstTxWarp>
            <a:normAutofit fontScale="97500"/>
          </a:bodyPr>
          <a:lstStyle/>
          <a:p>
            <a:pPr algn="ctr"/>
            <a:r>
              <a:rPr lang="zh-CN" altLang="en-US" sz="2800" b="1" dirty="0">
                <a:ln w="9525" cap="flat" cmpd="sng">
                  <a:solidFill>
                    <a:schemeClr val="bg2"/>
                  </a:solidFill>
                  <a:prstDash val="solid"/>
                  <a:round/>
                  <a:headEnd type="none" w="med" len="med"/>
                  <a:tailEnd type="none" w="med" len="med"/>
                </a:ln>
                <a:solidFill>
                  <a:schemeClr val="tx2"/>
                </a:solidFill>
                <a:latin typeface="隶书" charset="0"/>
                <a:ea typeface="隶书" charset="0"/>
              </a:rPr>
              <a:t>俄国农奴</a:t>
            </a:r>
          </a:p>
        </p:txBody>
      </p:sp>
      <p:pic>
        <p:nvPicPr>
          <p:cNvPr id="4" name="Picture 4" descr="农奴1"/>
          <p:cNvPicPr>
            <a:picLocks noChangeAspect="1"/>
          </p:cNvPicPr>
          <p:nvPr/>
        </p:nvPicPr>
        <p:blipFill>
          <a:blip r:embed="rId4"/>
          <a:stretch>
            <a:fillRect/>
          </a:stretch>
        </p:blipFill>
        <p:spPr>
          <a:xfrm>
            <a:off x="6250193" y="3323092"/>
            <a:ext cx="5941807" cy="3534907"/>
          </a:xfrm>
          <a:prstGeom prst="rect">
            <a:avLst/>
          </a:prstGeom>
          <a:noFill/>
          <a:ln w="9525">
            <a:noFill/>
          </a:ln>
        </p:spPr>
      </p:pic>
      <p:sp>
        <p:nvSpPr>
          <p:cNvPr id="5" name="Rectangle 2"/>
          <p:cNvSpPr txBox="1">
            <a:spLocks/>
          </p:cNvSpPr>
          <p:nvPr/>
        </p:nvSpPr>
        <p:spPr>
          <a:xfrm>
            <a:off x="7613083" y="2522411"/>
            <a:ext cx="4419600" cy="762000"/>
          </a:xfrm>
        </p:spPr>
        <p:txBody>
          <a:bodyPr wrap="square" lIns="91440" tIns="45720" rIns="91440" bIns="4572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200" b="1" i="0" u="none" strike="noStrike" kern="0" cap="none" spc="0" normalizeH="0" baseline="0" noProof="0" dirty="0" smtClean="0">
                <a:ln>
                  <a:noFill/>
                </a:ln>
                <a:solidFill>
                  <a:schemeClr val="tx2"/>
                </a:solidFill>
                <a:effectLst/>
                <a:uLnTx/>
                <a:uFillTx/>
                <a:latin typeface="+mj-lt"/>
                <a:ea typeface="楷体_GB2312" pitchFamily="49" charset="-122"/>
                <a:cs typeface="+mj-cs"/>
              </a:rPr>
              <a:t>农奴生活环境恶劣</a:t>
            </a:r>
            <a:endParaRPr kumimoji="0" lang="zh-CN" altLang="en-US" sz="3200" b="1" i="0" u="none" strike="noStrike" kern="0" cap="none" spc="0" normalizeH="0" baseline="0" noProof="0" dirty="0">
              <a:ln>
                <a:noFill/>
              </a:ln>
              <a:solidFill>
                <a:schemeClr val="tx2"/>
              </a:solidFill>
              <a:effectLst/>
              <a:uLnTx/>
              <a:uFillTx/>
              <a:latin typeface="+mj-lt"/>
              <a:ea typeface="楷体_GB2312" pitchFamily="49" charset="-122"/>
              <a:cs typeface="+mj-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931334" y="487680"/>
            <a:ext cx="7702973" cy="784225"/>
          </a:xfrm>
        </p:spPr>
        <p:txBody>
          <a:bodyPr wrap="square" lIns="68580" tIns="34290" rIns="68580" bIns="34290" anchor="ctr">
            <a:noAutofit/>
          </a:bodyPr>
          <a:lstStyle/>
          <a:p>
            <a:pPr eaLnBrk="1" hangingPunct="1"/>
            <a:r>
              <a:rPr lang="zh-CN" altLang="en-US" sz="3600" b="1" dirty="0">
                <a:solidFill>
                  <a:srgbClr val="990033"/>
                </a:solidFill>
                <a:ea typeface="迷你简黑咪" pitchFamily="49" charset="-122"/>
              </a:rPr>
              <a:t>工场主（资本家）的烦恼</a:t>
            </a:r>
          </a:p>
        </p:txBody>
      </p:sp>
      <p:sp>
        <p:nvSpPr>
          <p:cNvPr id="32771" name="AutoShape 3"/>
          <p:cNvSpPr>
            <a:spLocks noChangeArrowheads="1"/>
          </p:cNvSpPr>
          <p:nvPr/>
        </p:nvSpPr>
        <p:spPr bwMode="auto">
          <a:xfrm>
            <a:off x="2562860" y="1183005"/>
            <a:ext cx="7804573" cy="3696970"/>
          </a:xfrm>
          <a:prstGeom prst="wedgeEllipseCallout">
            <a:avLst>
              <a:gd name="adj1" fmla="val -55907"/>
              <a:gd name="adj2" fmla="val 23130"/>
            </a:avLst>
          </a:prstGeom>
          <a:solidFill>
            <a:srgbClr val="ECF2EE"/>
          </a:solidFill>
          <a:ln w="76200" algn="ctr">
            <a:solidFill>
              <a:schemeClr val="bg1"/>
            </a:solidFill>
            <a:miter lim="800000"/>
            <a:headEnd type="none" w="sm" len="sm"/>
            <a:tailEnd type="none" w="sm" len="sm"/>
          </a:ln>
        </p:spPr>
        <p:txBody>
          <a:bodyPr/>
          <a:lstStyle/>
          <a:p>
            <a:pPr fontAlgn="base">
              <a:lnSpc>
                <a:spcPct val="120000"/>
              </a:lnSpc>
              <a:spcBef>
                <a:spcPct val="20000"/>
              </a:spcBef>
              <a:buClr>
                <a:schemeClr val="hlink"/>
              </a:buClr>
              <a:buSzPct val="120000"/>
            </a:pPr>
            <a:r>
              <a:rPr lang="en-US" altLang="zh-CN" sz="32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    </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郁闷</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工场里人手总是不够</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产品销售也不好</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农奴太穷了</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他们买不起</a:t>
            </a:r>
            <a:r>
              <a:rPr lang="en-US" altLang="zh-CN" sz="2800" b="1" strike="noStrike" noProof="1">
                <a:solidFill>
                  <a:srgbClr val="FF0000"/>
                </a:solidFill>
                <a:effectLst>
                  <a:outerShdw blurRad="38100" dist="38100" dir="2700000">
                    <a:srgbClr val="C0C0C0"/>
                  </a:outerShdw>
                </a:effectLst>
                <a:latin typeface="宋体" panose="02010600030101010101" pitchFamily="2"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唉</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都是那讨厌的农奴制</a:t>
            </a:r>
            <a:r>
              <a:rPr lang="en-US" altLang="zh-CN" sz="2800" b="1" strike="noStrike" noProof="1">
                <a:solidFill>
                  <a:srgbClr val="FF0000"/>
                </a:solidFill>
                <a:effectLst>
                  <a:outerShdw blurRad="38100" dist="38100" dir="2700000">
                    <a:srgbClr val="C0C0C0"/>
                  </a:outerShdw>
                </a:effectLst>
                <a:latin typeface="迷你简琥珀" pitchFamily="65" charset="-122"/>
                <a:ea typeface="迷你简琥珀" pitchFamily="65" charset="-122"/>
                <a:cs typeface="+mn-cs"/>
              </a:rPr>
              <a:t>.</a:t>
            </a:r>
          </a:p>
        </p:txBody>
      </p:sp>
      <p:pic>
        <p:nvPicPr>
          <p:cNvPr id="17412" name="Picture 4" descr="0132"/>
          <p:cNvPicPr>
            <a:picLocks noChangeAspect="1"/>
          </p:cNvPicPr>
          <p:nvPr/>
        </p:nvPicPr>
        <p:blipFill>
          <a:blip r:embed="rId4"/>
          <a:stretch>
            <a:fillRect/>
          </a:stretch>
        </p:blipFill>
        <p:spPr>
          <a:xfrm>
            <a:off x="-599440" y="446406"/>
            <a:ext cx="3523827" cy="5964555"/>
          </a:xfrm>
          <a:prstGeom prst="rect">
            <a:avLst/>
          </a:prstGeom>
          <a:noFill/>
          <a:ln w="9525">
            <a:noFill/>
          </a:ln>
        </p:spPr>
      </p:pic>
      <p:sp>
        <p:nvSpPr>
          <p:cNvPr id="18436" name="Text Box 5"/>
          <p:cNvSpPr txBox="1"/>
          <p:nvPr/>
        </p:nvSpPr>
        <p:spPr>
          <a:xfrm>
            <a:off x="8633884" y="797640"/>
            <a:ext cx="2819400" cy="1014412"/>
          </a:xfrm>
          <a:prstGeom prst="rect">
            <a:avLst/>
          </a:prstGeom>
          <a:solidFill>
            <a:schemeClr val="accent4">
              <a:lumMod val="40000"/>
              <a:lumOff val="60000"/>
            </a:schemeClr>
          </a:solidFill>
          <a:ln w="9525">
            <a:noFill/>
          </a:ln>
        </p:spPr>
        <p:txBody>
          <a:bodyPr anchor="t">
            <a:spAutoFit/>
          </a:bodyPr>
          <a:lstStyle/>
          <a:p>
            <a:pPr>
              <a:spcBef>
                <a:spcPct val="50000"/>
              </a:spcBef>
            </a:pPr>
            <a:r>
              <a:rPr lang="zh-CN" altLang="en-US" sz="3000" b="1" dirty="0">
                <a:solidFill>
                  <a:schemeClr val="tx1"/>
                </a:solidFill>
                <a:latin typeface="Comic Sans MS" panose="030F0702030302020204" pitchFamily="66" charset="0"/>
                <a:ea typeface="楷体_GB2312" pitchFamily="49" charset="-122"/>
              </a:rPr>
              <a:t>缺乏大量的自由劳动力</a:t>
            </a:r>
          </a:p>
        </p:txBody>
      </p:sp>
      <p:sp>
        <p:nvSpPr>
          <p:cNvPr id="18437" name="Text Box 6"/>
          <p:cNvSpPr txBox="1"/>
          <p:nvPr/>
        </p:nvSpPr>
        <p:spPr>
          <a:xfrm>
            <a:off x="10367434" y="2459355"/>
            <a:ext cx="1384300" cy="1477328"/>
          </a:xfrm>
          <a:prstGeom prst="rect">
            <a:avLst/>
          </a:prstGeom>
          <a:solidFill>
            <a:schemeClr val="accent4">
              <a:lumMod val="40000"/>
              <a:lumOff val="60000"/>
            </a:schemeClr>
          </a:solidFill>
          <a:ln w="9525">
            <a:noFill/>
          </a:ln>
        </p:spPr>
        <p:txBody>
          <a:bodyPr wrap="square" anchor="t">
            <a:spAutoFit/>
          </a:bodyPr>
          <a:lstStyle/>
          <a:p>
            <a:pPr lvl="0" algn="l">
              <a:spcBef>
                <a:spcPct val="50000"/>
              </a:spcBef>
            </a:pPr>
            <a:r>
              <a:rPr lang="zh-CN" altLang="en-US" sz="3000" b="1" dirty="0">
                <a:latin typeface="Comic Sans MS" panose="030F0702030302020204" pitchFamily="66" charset="0"/>
                <a:ea typeface="楷体_GB2312" pitchFamily="49" charset="-122"/>
                <a:sym typeface="+mn-ea"/>
              </a:rPr>
              <a:t>农奴生活水平低下</a:t>
            </a:r>
          </a:p>
        </p:txBody>
      </p:sp>
      <p:sp>
        <p:nvSpPr>
          <p:cNvPr id="9226" name="Text Box 10"/>
          <p:cNvSpPr txBox="1"/>
          <p:nvPr/>
        </p:nvSpPr>
        <p:spPr>
          <a:xfrm>
            <a:off x="2718647" y="4735196"/>
            <a:ext cx="8735060" cy="1195199"/>
          </a:xfrm>
          <a:prstGeom prst="rect">
            <a:avLst/>
          </a:prstGeom>
          <a:solidFill>
            <a:srgbClr val="FFFF00"/>
          </a:solidFill>
          <a:ln w="9525">
            <a:noFill/>
          </a:ln>
        </p:spPr>
        <p:txBody>
          <a:bodyPr wrap="square" anchor="t">
            <a:spAutoFit/>
          </a:bodyPr>
          <a:lstStyle/>
          <a:p>
            <a:pPr fontAlgn="auto">
              <a:lnSpc>
                <a:spcPts val="4320"/>
              </a:lnSpc>
              <a:spcBef>
                <a:spcPts val="0"/>
              </a:spcBef>
            </a:pPr>
            <a:r>
              <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rPr>
              <a:t>根本原因：</a:t>
            </a:r>
          </a:p>
          <a:p>
            <a:pPr fontAlgn="auto">
              <a:lnSpc>
                <a:spcPts val="4320"/>
              </a:lnSpc>
              <a:spcBef>
                <a:spcPts val="0"/>
              </a:spcBef>
            </a:pPr>
            <a:r>
              <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rPr>
              <a:t>       </a:t>
            </a:r>
            <a:r>
              <a:rPr lang="zh-CN" altLang="en-US" sz="3600" b="1" dirty="0">
                <a:solidFill>
                  <a:srgbClr val="0810B8"/>
                </a:solidFill>
                <a:latin typeface="方正准圆简体" panose="02010601030101010101" charset="-122"/>
                <a:ea typeface="方正准圆简体" panose="02010601030101010101" charset="-122"/>
                <a:cs typeface="方正准圆简体" panose="02010601030101010101" charset="-122"/>
              </a:rPr>
              <a:t>封建农奴制阻碍了资本主义的发展</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ppt_w</p:attrName>
                                        </p:attrNameLst>
                                      </p:cBhvr>
                                      <p:tavLst>
                                        <p:tav tm="0">
                                          <p:val>
                                            <p:fltVal val="0"/>
                                          </p:val>
                                        </p:tav>
                                        <p:tav tm="100000">
                                          <p:val>
                                            <p:strVal val="#ppt_w"/>
                                          </p:val>
                                        </p:tav>
                                      </p:tavLst>
                                    </p:anim>
                                    <p:anim calcmode="lin" valueType="num">
                                      <p:cBhvr>
                                        <p:cTn id="8" dur="500" fill="hold"/>
                                        <p:tgtEl>
                                          <p:spTgt spid="32771"/>
                                        </p:tgtEl>
                                        <p:attrNameLst>
                                          <p:attrName>ppt_h</p:attrName>
                                        </p:attrNameLst>
                                      </p:cBhvr>
                                      <p:tavLst>
                                        <p:tav tm="0">
                                          <p:val>
                                            <p:fltVal val="0"/>
                                          </p:val>
                                        </p:tav>
                                        <p:tav tm="100000">
                                          <p:val>
                                            <p:strVal val="#ppt_h"/>
                                          </p:val>
                                        </p:tav>
                                      </p:tavLst>
                                    </p:anim>
                                    <p:animEffect transition="in" filter="fade">
                                      <p:cBhvr>
                                        <p:cTn id="9" dur="500"/>
                                        <p:tgtEl>
                                          <p:spTgt spid="32771"/>
                                        </p:tgtEl>
                                      </p:cBhvr>
                                    </p:animEffec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9226"/>
                                        </p:tgtEl>
                                        <p:attrNameLst>
                                          <p:attrName>style.visibility</p:attrName>
                                        </p:attrNameLst>
                                      </p:cBhvr>
                                      <p:to>
                                        <p:strVal val="visible"/>
                                      </p:to>
                                    </p:set>
                                    <p:animEffect transition="in" filter="wheel(4)">
                                      <p:cBhvr>
                                        <p:cTn id="14" dur="500"/>
                                        <p:tgtEl>
                                          <p:spTgt spid="9226"/>
                                        </p:tgtEl>
                                      </p:cBhvr>
                                    </p:animEffect>
                                  </p:childTnLst>
                                  <p:subTnLst>
                                    <p:audio>
                                      <p:cMediaNode>
                                        <p:cTn display="0" masterRel="sameClick">
                                          <p:stCondLst>
                                            <p:cond evt="begin" delay="0">
                                              <p:tn val="12"/>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ldLvl="0" animBg="1"/>
      <p:bldP spid="922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4"/>
          <p:cNvGrpSpPr/>
          <p:nvPr/>
        </p:nvGrpSpPr>
        <p:grpSpPr>
          <a:xfrm>
            <a:off x="1992313" y="620713"/>
            <a:ext cx="8243887" cy="5876925"/>
            <a:chOff x="295" y="618"/>
            <a:chExt cx="5216" cy="3356"/>
          </a:xfrm>
        </p:grpSpPr>
        <p:sp>
          <p:nvSpPr>
            <p:cNvPr id="20483" name="Rectangle 5"/>
            <p:cNvSpPr/>
            <p:nvPr/>
          </p:nvSpPr>
          <p:spPr>
            <a:xfrm>
              <a:off x="295" y="618"/>
              <a:ext cx="5216" cy="3356"/>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lstStyle/>
            <a:p>
              <a:pPr algn="ctr"/>
              <a:endParaRPr lang="zh-CN" altLang="en-US" sz="4000" dirty="0">
                <a:latin typeface="Arial" panose="020B0604020202020204" pitchFamily="34" charset="0"/>
                <a:ea typeface="隶书" pitchFamily="49" charset="-122"/>
              </a:endParaRPr>
            </a:p>
          </p:txBody>
        </p:sp>
        <p:graphicFrame>
          <p:nvGraphicFramePr>
            <p:cNvPr id="20484" name="Object 6"/>
            <p:cNvGraphicFramePr>
              <a:graphicFrameLocks/>
            </p:cNvGraphicFramePr>
            <p:nvPr/>
          </p:nvGraphicFramePr>
          <p:xfrm>
            <a:off x="884" y="1253"/>
            <a:ext cx="3840" cy="2562"/>
          </p:xfrm>
          <a:graphic>
            <a:graphicData uri="http://schemas.openxmlformats.org/presentationml/2006/ole">
              <p:oleObj spid="_x0000_s3076" r:id="rId4" imgW="6096066" imgH="4067059" progId="MSGraph.Chart.8">
                <p:embed/>
              </p:oleObj>
            </a:graphicData>
          </a:graphic>
        </p:graphicFrame>
        <p:sp>
          <p:nvSpPr>
            <p:cNvPr id="20485" name="Text Box 7"/>
            <p:cNvSpPr txBox="1"/>
            <p:nvPr/>
          </p:nvSpPr>
          <p:spPr>
            <a:xfrm>
              <a:off x="1791" y="890"/>
              <a:ext cx="2404" cy="298"/>
            </a:xfrm>
            <a:prstGeom prst="rect">
              <a:avLst/>
            </a:prstGeom>
            <a:solidFill>
              <a:schemeClr val="bg1"/>
            </a:solidFill>
            <a:ln w="9525">
              <a:noFill/>
            </a:ln>
          </p:spPr>
          <p:txBody>
            <a:bodyPr anchor="t">
              <a:spAutoFit/>
            </a:bodyPr>
            <a:lstStyle/>
            <a:p>
              <a:pPr algn="ctr">
                <a:spcBef>
                  <a:spcPct val="50000"/>
                </a:spcBef>
              </a:pPr>
              <a:r>
                <a:rPr lang="zh-CN" altLang="en-US" sz="2800" dirty="0">
                  <a:solidFill>
                    <a:schemeClr val="tx1"/>
                  </a:solidFill>
                  <a:latin typeface="Arial" panose="020B0604020202020204" pitchFamily="34" charset="0"/>
                  <a:ea typeface="宋体" panose="02010600030101010101" pitchFamily="2" charset="-122"/>
                </a:rPr>
                <a:t>农奴暴动</a:t>
              </a:r>
            </a:p>
          </p:txBody>
        </p:sp>
        <p:sp>
          <p:nvSpPr>
            <p:cNvPr id="20486" name="Text Box 8"/>
            <p:cNvSpPr txBox="1"/>
            <p:nvPr/>
          </p:nvSpPr>
          <p:spPr>
            <a:xfrm>
              <a:off x="1474" y="3063"/>
              <a:ext cx="454"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86</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87" name="Text Box 9"/>
            <p:cNvSpPr txBox="1"/>
            <p:nvPr/>
          </p:nvSpPr>
          <p:spPr>
            <a:xfrm>
              <a:off x="2245" y="3063"/>
              <a:ext cx="454"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90</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88" name="Text Box 10"/>
            <p:cNvSpPr txBox="1"/>
            <p:nvPr/>
          </p:nvSpPr>
          <p:spPr>
            <a:xfrm>
              <a:off x="2971" y="2931"/>
              <a:ext cx="544"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126</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89" name="Text Box 11"/>
            <p:cNvSpPr txBox="1"/>
            <p:nvPr/>
          </p:nvSpPr>
          <p:spPr>
            <a:xfrm>
              <a:off x="3696" y="1162"/>
              <a:ext cx="590" cy="210"/>
            </a:xfrm>
            <a:prstGeom prst="rect">
              <a:avLst/>
            </a:prstGeom>
            <a:solidFill>
              <a:schemeClr val="bg1">
                <a:alpha val="0"/>
              </a:schemeClr>
            </a:solidFill>
            <a:ln w="9525">
              <a:noFill/>
            </a:ln>
          </p:spPr>
          <p:txBody>
            <a:bodyPr anchor="t">
              <a:spAutoFit/>
            </a:bodyPr>
            <a:lstStyle/>
            <a:p>
              <a:pPr>
                <a:spcBef>
                  <a:spcPct val="50000"/>
                </a:spcBef>
              </a:pPr>
              <a:r>
                <a:rPr lang="en-US" altLang="zh-CN" sz="1800" dirty="0">
                  <a:solidFill>
                    <a:srgbClr val="CC3300"/>
                  </a:solidFill>
                  <a:latin typeface="Arial" panose="020B0604020202020204" pitchFamily="34" charset="0"/>
                  <a:ea typeface="宋体" panose="02010600030101010101" pitchFamily="2" charset="-122"/>
                </a:rPr>
                <a:t>1176</a:t>
              </a:r>
              <a:r>
                <a:rPr lang="zh-CN" altLang="en-US" sz="1800" dirty="0">
                  <a:solidFill>
                    <a:srgbClr val="CC3300"/>
                  </a:solidFill>
                  <a:latin typeface="Arial" panose="020B0604020202020204" pitchFamily="34" charset="0"/>
                  <a:ea typeface="宋体" panose="02010600030101010101" pitchFamily="2" charset="-122"/>
                </a:rPr>
                <a:t>次</a:t>
              </a:r>
            </a:p>
          </p:txBody>
        </p:sp>
        <p:sp>
          <p:nvSpPr>
            <p:cNvPr id="20490" name="Text Box 12"/>
            <p:cNvSpPr txBox="1"/>
            <p:nvPr/>
          </p:nvSpPr>
          <p:spPr>
            <a:xfrm>
              <a:off x="1066" y="1071"/>
              <a:ext cx="454" cy="210"/>
            </a:xfrm>
            <a:prstGeom prst="rect">
              <a:avLst/>
            </a:prstGeom>
            <a:solidFill>
              <a:schemeClr val="bg1"/>
            </a:solidFill>
            <a:ln w="9525">
              <a:noFill/>
            </a:ln>
          </p:spPr>
          <p:txBody>
            <a:bodyPr anchor="t">
              <a:spAutoFit/>
            </a:bodyPr>
            <a:lstStyle/>
            <a:p>
              <a:pPr>
                <a:spcBef>
                  <a:spcPct val="50000"/>
                </a:spcBef>
              </a:pPr>
              <a:r>
                <a:rPr lang="zh-CN" altLang="en-US" sz="1800" dirty="0">
                  <a:solidFill>
                    <a:schemeClr val="tx1"/>
                  </a:solidFill>
                  <a:latin typeface="Arial" panose="020B0604020202020204" pitchFamily="34" charset="0"/>
                  <a:ea typeface="宋体" panose="02010600030101010101" pitchFamily="2" charset="-122"/>
                </a:rPr>
                <a:t>次数</a:t>
              </a:r>
            </a:p>
          </p:txBody>
        </p:sp>
        <p:sp>
          <p:nvSpPr>
            <p:cNvPr id="20491" name="Text Box 13"/>
            <p:cNvSpPr txBox="1"/>
            <p:nvPr/>
          </p:nvSpPr>
          <p:spPr>
            <a:xfrm>
              <a:off x="4513" y="3430"/>
              <a:ext cx="454" cy="210"/>
            </a:xfrm>
            <a:prstGeom prst="rect">
              <a:avLst/>
            </a:prstGeom>
            <a:solidFill>
              <a:schemeClr val="bg1"/>
            </a:solidFill>
            <a:ln w="9525">
              <a:noFill/>
            </a:ln>
          </p:spPr>
          <p:txBody>
            <a:bodyPr anchor="t">
              <a:spAutoFit/>
            </a:bodyPr>
            <a:lstStyle/>
            <a:p>
              <a:pPr>
                <a:spcBef>
                  <a:spcPct val="50000"/>
                </a:spcBef>
              </a:pPr>
              <a:r>
                <a:rPr lang="zh-CN" altLang="en-US" sz="1800" dirty="0">
                  <a:solidFill>
                    <a:schemeClr val="tx1"/>
                  </a:solidFill>
                  <a:latin typeface="Arial" panose="020B0604020202020204" pitchFamily="34" charset="0"/>
                  <a:ea typeface="宋体" panose="02010600030101010101" pitchFamily="2" charset="-122"/>
                </a:rPr>
                <a:t>年代</a:t>
              </a:r>
            </a:p>
          </p:txBody>
        </p:sp>
      </p:grpSp>
      <p:pic>
        <p:nvPicPr>
          <p:cNvPr id="20492" name="Picture 14" descr="0T6245c9-0"/>
          <p:cNvPicPr>
            <a:picLocks noChangeAspect="1"/>
          </p:cNvPicPr>
          <p:nvPr/>
        </p:nvPicPr>
        <p:blipFill>
          <a:blip r:embed="rId5"/>
          <a:srcRect b="87903"/>
          <a:stretch>
            <a:fillRect/>
          </a:stretch>
        </p:blipFill>
        <p:spPr>
          <a:xfrm>
            <a:off x="1524000" y="0"/>
            <a:ext cx="9144000" cy="620713"/>
          </a:xfrm>
          <a:prstGeom prst="rect">
            <a:avLst/>
          </a:prstGeom>
          <a:noFill/>
          <a:ln w="9525">
            <a:noFill/>
          </a:ln>
        </p:spPr>
      </p:pic>
      <p:pic>
        <p:nvPicPr>
          <p:cNvPr id="20493" name="Picture 16" descr="0T6245c9-0"/>
          <p:cNvPicPr>
            <a:picLocks noChangeAspect="1"/>
          </p:cNvPicPr>
          <p:nvPr/>
        </p:nvPicPr>
        <p:blipFill>
          <a:blip r:embed="rId5"/>
          <a:srcRect t="82602" b="4294"/>
          <a:stretch>
            <a:fillRect/>
          </a:stretch>
        </p:blipFill>
        <p:spPr>
          <a:xfrm>
            <a:off x="1524000" y="6308725"/>
            <a:ext cx="9144000" cy="576263"/>
          </a:xfrm>
          <a:prstGeom prst="rect">
            <a:avLst/>
          </a:prstGeom>
          <a:noFill/>
          <a:ln w="9525">
            <a:noFill/>
          </a:ln>
        </p:spPr>
      </p:pic>
      <p:sp>
        <p:nvSpPr>
          <p:cNvPr id="20494" name="WordArt 17"/>
          <p:cNvSpPr>
            <a:spLocks noTextEdit="1"/>
          </p:cNvSpPr>
          <p:nvPr/>
        </p:nvSpPr>
        <p:spPr>
          <a:xfrm>
            <a:off x="1684338" y="84138"/>
            <a:ext cx="2611437" cy="441325"/>
          </a:xfrm>
          <a:prstGeom prst="rect">
            <a:avLst/>
          </a:prstGeom>
        </p:spPr>
        <p:txBody>
          <a:bodyPr wrap="none" fromWordArt="1">
            <a:prstTxWarp prst="textPlain">
              <a:avLst>
                <a:gd name="adj" fmla="val 50000"/>
              </a:avLst>
            </a:prstTxWarp>
            <a:normAutofit fontScale="72500" lnSpcReduction="20000"/>
          </a:bodyPr>
          <a:lstStyle/>
          <a:p>
            <a:pPr algn="ctr"/>
            <a:r>
              <a:rPr lang="zh-CN" altLang="en-US" sz="3600" b="1">
                <a:ln w="9525" cap="flat" cmpd="sng">
                  <a:solidFill>
                    <a:srgbClr val="FFCC00"/>
                  </a:solidFill>
                  <a:prstDash val="solid"/>
                  <a:round/>
                  <a:headEnd type="none" w="med" len="med"/>
                  <a:tailEnd type="none" w="med" len="med"/>
                </a:ln>
                <a:solidFill>
                  <a:srgbClr val="FFFFFF"/>
                </a:solidFill>
                <a:latin typeface="隶书" charset="0"/>
                <a:ea typeface="隶书" charset="0"/>
              </a:rPr>
              <a:t>1861年俄国改革</a:t>
            </a:r>
          </a:p>
        </p:txBody>
      </p:sp>
      <p:sp>
        <p:nvSpPr>
          <p:cNvPr id="34836" name="Rectangle 20"/>
          <p:cNvSpPr/>
          <p:nvPr/>
        </p:nvSpPr>
        <p:spPr>
          <a:xfrm>
            <a:off x="2855913" y="6156325"/>
            <a:ext cx="6278880" cy="706755"/>
          </a:xfrm>
          <a:prstGeom prst="rect">
            <a:avLst/>
          </a:prstGeom>
          <a:noFill/>
          <a:ln w="9525">
            <a:noFill/>
          </a:ln>
        </p:spPr>
        <p:txBody>
          <a:bodyPr wrap="none" anchor="t">
            <a:spAutoFit/>
          </a:bodyPr>
          <a:lstStyle/>
          <a:p>
            <a:r>
              <a:rPr lang="zh-CN" altLang="en-US" sz="4000" dirty="0">
                <a:solidFill>
                  <a:schemeClr val="bg1"/>
                </a:solidFill>
                <a:latin typeface="Arial" panose="020B0604020202020204" pitchFamily="34" charset="0"/>
                <a:ea typeface="迷你简琥珀" pitchFamily="65" charset="-122"/>
              </a:rPr>
              <a:t>这组数据说明了什么问题？</a:t>
            </a:r>
          </a:p>
        </p:txBody>
      </p:sp>
      <p:sp>
        <p:nvSpPr>
          <p:cNvPr id="1045" name="AutoShape 21"/>
          <p:cNvSpPr>
            <a:spLocks noChangeArrowheads="1"/>
          </p:cNvSpPr>
          <p:nvPr/>
        </p:nvSpPr>
        <p:spPr bwMode="auto">
          <a:xfrm>
            <a:off x="2424113" y="4724400"/>
            <a:ext cx="7488238" cy="865188"/>
          </a:xfrm>
          <a:prstGeom prst="wedgeRectCallout">
            <a:avLst>
              <a:gd name="adj1" fmla="val 4991"/>
              <a:gd name="adj2" fmla="val 121194"/>
            </a:avLst>
          </a:prstGeom>
          <a:solidFill>
            <a:schemeClr val="accent1"/>
          </a:solidFill>
          <a:ln w="9525" algn="ctr">
            <a:solidFill>
              <a:schemeClr val="tx1"/>
            </a:solidFill>
            <a:miter lim="800000"/>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rgbClr val="990033"/>
                </a:solidFill>
                <a:effectLst>
                  <a:outerShdw blurRad="38100" dist="38100" dir="2700000" algn="tl">
                    <a:srgbClr val="000000"/>
                  </a:outerShdw>
                </a:effectLst>
                <a:uLnTx/>
                <a:uFillTx/>
                <a:latin typeface="Arial" panose="020B0604020202020204" pitchFamily="34" charset="0"/>
                <a:ea typeface="隶书" pitchFamily="49" charset="-122"/>
                <a:cs typeface="+mn-cs"/>
              </a:rPr>
              <a:t>阶级矛盾进一步激化，农奴暴动频繁。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36"/>
                                        </p:tgtEl>
                                        <p:attrNameLst>
                                          <p:attrName>style.visibility</p:attrName>
                                        </p:attrNameLst>
                                      </p:cBhvr>
                                      <p:to>
                                        <p:strVal val="visible"/>
                                      </p:to>
                                    </p:set>
                                    <p:animEffect transition="in" filter="wipe(left)">
                                      <p:cBhvr>
                                        <p:cTn id="7" dur="500"/>
                                        <p:tgtEl>
                                          <p:spTgt spid="34836"/>
                                        </p:tgtEl>
                                      </p:cBhvr>
                                    </p:animEffect>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45"/>
                                        </p:tgtEl>
                                        <p:attrNameLst>
                                          <p:attrName>style.visibility</p:attrName>
                                        </p:attrNameLst>
                                      </p:cBhvr>
                                      <p:to>
                                        <p:strVal val="visible"/>
                                      </p:to>
                                    </p:set>
                                    <p:anim calcmode="lin" valueType="num">
                                      <p:cBhvr>
                                        <p:cTn id="12" dur="500" fill="hold"/>
                                        <p:tgtEl>
                                          <p:spTgt spid="1045"/>
                                        </p:tgtEl>
                                        <p:attrNameLst>
                                          <p:attrName>ppt_x</p:attrName>
                                        </p:attrNameLst>
                                      </p:cBhvr>
                                      <p:tavLst>
                                        <p:tav tm="0">
                                          <p:val>
                                            <p:strVal val="#ppt_x"/>
                                          </p:val>
                                        </p:tav>
                                        <p:tav tm="100000">
                                          <p:val>
                                            <p:strVal val="#ppt_x"/>
                                          </p:val>
                                        </p:tav>
                                      </p:tavLst>
                                    </p:anim>
                                    <p:anim calcmode="lin" valueType="num">
                                      <p:cBhvr>
                                        <p:cTn id="13" dur="500" fill="hold"/>
                                        <p:tgtEl>
                                          <p:spTgt spid="10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6" grpId="0"/>
      <p:bldP spid="104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3" descr="70ef18ebf130b4eed439c9fc"/>
          <p:cNvPicPr>
            <a:picLocks noChangeAspect="1"/>
          </p:cNvPicPr>
          <p:nvPr/>
        </p:nvPicPr>
        <p:blipFill>
          <a:blip r:embed="rId2"/>
          <a:stretch>
            <a:fillRect/>
          </a:stretch>
        </p:blipFill>
        <p:spPr>
          <a:xfrm>
            <a:off x="982980" y="765175"/>
            <a:ext cx="4941570" cy="4449445"/>
          </a:xfrm>
          <a:prstGeom prst="rect">
            <a:avLst/>
          </a:prstGeom>
          <a:noFill/>
          <a:ln w="9525">
            <a:noFill/>
          </a:ln>
        </p:spPr>
      </p:pic>
      <p:pic>
        <p:nvPicPr>
          <p:cNvPr id="21506" name="Picture 4" descr="0T6245c9-0"/>
          <p:cNvPicPr>
            <a:picLocks noChangeAspect="1"/>
          </p:cNvPicPr>
          <p:nvPr/>
        </p:nvPicPr>
        <p:blipFill>
          <a:blip r:embed="rId3"/>
          <a:srcRect b="87903"/>
          <a:stretch>
            <a:fillRect/>
          </a:stretch>
        </p:blipFill>
        <p:spPr>
          <a:xfrm>
            <a:off x="982980" y="-13970"/>
            <a:ext cx="9144000" cy="620713"/>
          </a:xfrm>
          <a:prstGeom prst="rect">
            <a:avLst/>
          </a:prstGeom>
          <a:noFill/>
          <a:ln w="9525">
            <a:noFill/>
          </a:ln>
        </p:spPr>
      </p:pic>
      <p:pic>
        <p:nvPicPr>
          <p:cNvPr id="21507" name="Picture 5" descr="0T6245c9-0"/>
          <p:cNvPicPr>
            <a:picLocks noChangeAspect="1"/>
          </p:cNvPicPr>
          <p:nvPr/>
        </p:nvPicPr>
        <p:blipFill>
          <a:blip r:embed="rId3"/>
          <a:srcRect b="87903"/>
          <a:stretch>
            <a:fillRect/>
          </a:stretch>
        </p:blipFill>
        <p:spPr>
          <a:xfrm>
            <a:off x="982980" y="5715635"/>
            <a:ext cx="10088245" cy="620395"/>
          </a:xfrm>
          <a:prstGeom prst="rect">
            <a:avLst/>
          </a:prstGeom>
          <a:noFill/>
          <a:ln w="9525">
            <a:noFill/>
          </a:ln>
        </p:spPr>
      </p:pic>
      <p:sp>
        <p:nvSpPr>
          <p:cNvPr id="33799" name="Text Box 7"/>
          <p:cNvSpPr txBox="1">
            <a:spLocks noChangeArrowheads="1"/>
          </p:cNvSpPr>
          <p:nvPr/>
        </p:nvSpPr>
        <p:spPr bwMode="auto">
          <a:xfrm>
            <a:off x="2908300" y="703263"/>
            <a:ext cx="3097213" cy="583565"/>
          </a:xfrm>
          <a:prstGeom prst="rect">
            <a:avLst/>
          </a:prstGeom>
          <a:solidFill>
            <a:schemeClr val="bg1"/>
          </a:solidFill>
          <a:ln w="9525">
            <a:noFill/>
            <a:miter lim="800000"/>
          </a:ln>
          <a:effectLst/>
        </p:spPr>
        <p:txBody>
          <a:bodyPr>
            <a:spAutoFit/>
          </a:bodyPr>
          <a:lstStyle/>
          <a:p>
            <a:pPr>
              <a:spcBef>
                <a:spcPct val="50000"/>
              </a:spcBef>
            </a:pPr>
            <a:r>
              <a:rPr lang="zh-CN" altLang="en-US" sz="3200" noProof="1">
                <a:solidFill>
                  <a:schemeClr val="tx1"/>
                </a:solidFill>
                <a:effectLst>
                  <a:outerShdw blurRad="38100" dist="38100" dir="2700000">
                    <a:srgbClr val="C0C0C0"/>
                  </a:outerShdw>
                </a:effectLst>
                <a:latin typeface="Arial" panose="020B0604020202020204" pitchFamily="34" charset="0"/>
                <a:ea typeface="迷你简白棋" pitchFamily="2" charset="-122"/>
                <a:cs typeface="+mn-cs"/>
              </a:rPr>
              <a:t>克里米亚战争</a:t>
            </a:r>
            <a:endParaRPr lang="zh-CN" altLang="en-US" sz="3200" noProof="1">
              <a:solidFill>
                <a:schemeClr val="tx1"/>
              </a:solidFill>
              <a:effectLst>
                <a:outerShdw blurRad="38100" dist="38100" dir="2700000">
                  <a:srgbClr val="C0C0C0"/>
                </a:outerShdw>
              </a:effectLst>
              <a:latin typeface="Arial" panose="020B0604020202020204" pitchFamily="34" charset="0"/>
              <a:ea typeface="迷你简白棋" pitchFamily="2" charset="-122"/>
            </a:endParaRPr>
          </a:p>
        </p:txBody>
      </p:sp>
      <p:sp>
        <p:nvSpPr>
          <p:cNvPr id="33801" name="Rectangle 9"/>
          <p:cNvSpPr/>
          <p:nvPr/>
        </p:nvSpPr>
        <p:spPr>
          <a:xfrm>
            <a:off x="982980" y="5764530"/>
            <a:ext cx="10316845" cy="521970"/>
          </a:xfrm>
          <a:prstGeom prst="rect">
            <a:avLst/>
          </a:prstGeom>
          <a:solidFill>
            <a:schemeClr val="accent3"/>
          </a:solidFill>
          <a:ln w="9525">
            <a:noFill/>
          </a:ln>
        </p:spPr>
        <p:txBody>
          <a:bodyPr wrap="square" anchor="t">
            <a:spAutoFit/>
          </a:bodyPr>
          <a:lstStyle/>
          <a:p>
            <a:pPr fontAlgn="base"/>
            <a:r>
              <a:rPr lang="zh-CN" altLang="en-US" sz="2800" b="1" strike="noStrike" noProof="1">
                <a:solidFill>
                  <a:srgbClr val="FF0000"/>
                </a:solidFill>
                <a:latin typeface="迷你简琥珀" pitchFamily="65" charset="-122"/>
                <a:ea typeface="迷你简琥珀" pitchFamily="65" charset="-122"/>
                <a:cs typeface="+mn-cs"/>
              </a:rPr>
              <a:t>克里米亚战争中惨败，充分暴露了农奴制俄国的腐朽性（对外）</a:t>
            </a:r>
            <a:endParaRPr lang="zh-CN" altLang="en-US" sz="2800" b="1" strike="noStrike" noProof="1">
              <a:solidFill>
                <a:srgbClr val="FF0000"/>
              </a:solidFill>
              <a:latin typeface="迷你简琥珀" pitchFamily="65" charset="-122"/>
              <a:ea typeface="迷你简琥珀" pitchFamily="65" charset="-122"/>
            </a:endParaRPr>
          </a:p>
        </p:txBody>
      </p:sp>
      <p:sp>
        <p:nvSpPr>
          <p:cNvPr id="33805" name="Rectangle 13"/>
          <p:cNvSpPr>
            <a:spLocks noChangeArrowheads="1"/>
          </p:cNvSpPr>
          <p:nvPr/>
        </p:nvSpPr>
        <p:spPr bwMode="auto">
          <a:xfrm>
            <a:off x="1108075" y="764858"/>
            <a:ext cx="1800225" cy="521970"/>
          </a:xfrm>
          <a:prstGeom prst="rect">
            <a:avLst/>
          </a:prstGeom>
          <a:solidFill>
            <a:schemeClr val="bg1"/>
          </a:solidFill>
          <a:ln w="9525">
            <a:noFill/>
            <a:miter lim="800000"/>
          </a:ln>
          <a:effectLst/>
        </p:spPr>
        <p:txBody>
          <a:bodyPr wrap="non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zh-CN" sz="2800" b="1" i="0" u="none" strike="noStrike" kern="1200" cap="none" spc="0" normalizeH="0" baseline="0" noProof="0">
                <a:ln>
                  <a:noFill/>
                </a:ln>
                <a:solidFill>
                  <a:srgbClr val="663300"/>
                </a:solidFill>
                <a:effectLst>
                  <a:outerShdw blurRad="38100" dist="38100" dir="2700000" algn="tl">
                    <a:srgbClr val="C0C0C0"/>
                  </a:outerShdw>
                </a:effectLst>
                <a:uLnTx/>
                <a:uFillTx/>
                <a:latin typeface="迷你简水柱" pitchFamily="65" charset="-122"/>
                <a:ea typeface="迷你简水柱" pitchFamily="65" charset="-122"/>
                <a:cs typeface="+mn-cs"/>
              </a:rPr>
              <a:t>1853-1856</a:t>
            </a:r>
          </a:p>
        </p:txBody>
      </p:sp>
      <p:sp>
        <p:nvSpPr>
          <p:cNvPr id="15373" name="Rectangle 13"/>
          <p:cNvSpPr>
            <a:spLocks noChangeArrowheads="1"/>
          </p:cNvSpPr>
          <p:nvPr/>
        </p:nvSpPr>
        <p:spPr bwMode="auto">
          <a:xfrm>
            <a:off x="1778635" y="-100012"/>
            <a:ext cx="3738880" cy="706755"/>
          </a:xfrm>
          <a:prstGeom prst="rect">
            <a:avLst/>
          </a:prstGeom>
          <a:noFill/>
          <a:ln w="9525" algn="ctr">
            <a:noFill/>
            <a:miter lim="800000"/>
          </a:ln>
          <a:effec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000" b="1" i="0" u="none" strike="noStrike" kern="1200" cap="none" spc="0" normalizeH="0" baseline="0" noProof="0">
                <a:ln>
                  <a:noFill/>
                </a:ln>
                <a:solidFill>
                  <a:schemeClr val="bg1"/>
                </a:solidFill>
                <a:effectLst>
                  <a:outerShdw blurRad="38100" dist="38100" dir="2700000" algn="tl">
                    <a:srgbClr val="C0C0C0"/>
                  </a:outerShdw>
                </a:effectLst>
                <a:uLnTx/>
                <a:uFillTx/>
                <a:latin typeface="Arial" panose="020B0604020202020204" pitchFamily="34" charset="0"/>
                <a:ea typeface="隶书" pitchFamily="49" charset="-122"/>
                <a:cs typeface="+mn-cs"/>
              </a:rPr>
              <a:t>对外战争的失利</a:t>
            </a:r>
          </a:p>
        </p:txBody>
      </p:sp>
      <p:sp>
        <p:nvSpPr>
          <p:cNvPr id="15374" name="Text Box 4"/>
          <p:cNvSpPr txBox="1"/>
          <p:nvPr/>
        </p:nvSpPr>
        <p:spPr>
          <a:xfrm>
            <a:off x="6200775" y="765175"/>
            <a:ext cx="4100513" cy="3538220"/>
          </a:xfrm>
          <a:prstGeom prst="rect">
            <a:avLst/>
          </a:prstGeom>
          <a:noFill/>
          <a:ln w="9525">
            <a:noFill/>
          </a:ln>
        </p:spPr>
        <p:txBody>
          <a:bodyPr anchor="t">
            <a:spAutoFit/>
          </a:bodyPr>
          <a:lstStyle/>
          <a:p>
            <a:pPr eaLnBrk="0" hangingPunct="0">
              <a:spcBef>
                <a:spcPct val="50000"/>
              </a:spcBef>
            </a:pPr>
            <a:r>
              <a:rPr lang="zh-CN" altLang="en-US" sz="2400" dirty="0">
                <a:solidFill>
                  <a:srgbClr val="FF0000"/>
                </a:solidFill>
                <a:latin typeface="Arial" panose="020B0604020202020204" pitchFamily="34" charset="0"/>
                <a:ea typeface="楷体_GB2312" pitchFamily="49" charset="-122"/>
              </a:rPr>
              <a:t>      </a:t>
            </a:r>
            <a:r>
              <a:rPr lang="zh-CN" altLang="en-US" sz="3200" dirty="0">
                <a:solidFill>
                  <a:srgbClr val="FF0000"/>
                </a:solidFill>
                <a:latin typeface="Arial" panose="020B0604020202020204" pitchFamily="34" charset="0"/>
                <a:ea typeface="黑体" panose="02010609060101010101" charset="-122"/>
              </a:rPr>
              <a:t>恩格斯在谈到这次战争时写道：</a:t>
            </a:r>
            <a:r>
              <a:rPr lang="zh-CN" altLang="en-US" sz="3200" dirty="0">
                <a:solidFill>
                  <a:schemeClr val="tx1"/>
                </a:solidFill>
                <a:latin typeface="Arial" panose="020B0604020202020204" pitchFamily="34" charset="0"/>
                <a:ea typeface="黑体" panose="02010609060101010101" charset="-122"/>
              </a:rPr>
              <a:t>克里米亚</a:t>
            </a:r>
            <a:r>
              <a:rPr lang="zh-CN" altLang="en-US" sz="3200" dirty="0">
                <a:solidFill>
                  <a:srgbClr val="0000FF"/>
                </a:solidFill>
                <a:latin typeface="Arial" panose="020B0604020202020204" pitchFamily="34" charset="0"/>
                <a:ea typeface="黑体" panose="02010609060101010101" charset="-122"/>
              </a:rPr>
              <a:t>战争的特点就是一个采用原始生产形式的民族对几个拥有现代生产形式的民族进行绝望的搏斗。</a:t>
            </a:r>
          </a:p>
        </p:txBody>
      </p:sp>
      <p:sp>
        <p:nvSpPr>
          <p:cNvPr id="21513" name="文本框 1"/>
          <p:cNvSpPr txBox="1"/>
          <p:nvPr/>
        </p:nvSpPr>
        <p:spPr>
          <a:xfrm>
            <a:off x="5924550" y="4699000"/>
            <a:ext cx="4525963" cy="645160"/>
          </a:xfrm>
          <a:prstGeom prst="rect">
            <a:avLst/>
          </a:prstGeom>
          <a:noFill/>
          <a:ln w="9525">
            <a:noFill/>
          </a:ln>
        </p:spPr>
        <p:txBody>
          <a:bodyPr wrap="square" anchor="t">
            <a:spAutoFit/>
          </a:bodyPr>
          <a:lstStyle/>
          <a:p>
            <a:r>
              <a:rPr lang="zh-CN" altLang="en-US" sz="3600">
                <a:latin typeface="Arial" panose="020B0604020202020204" pitchFamily="34" charset="0"/>
                <a:ea typeface="隶书" pitchFamily="49" charset="-122"/>
              </a:rPr>
              <a:t>俄国</a:t>
            </a:r>
            <a:r>
              <a:rPr lang="en-US" altLang="zh-CN" sz="3600">
                <a:latin typeface="Arial" panose="020B0604020202020204" pitchFamily="34" charset="0"/>
                <a:ea typeface="隶书" pitchFamily="49" charset="-122"/>
              </a:rPr>
              <a:t>VS</a:t>
            </a:r>
            <a:r>
              <a:rPr lang="zh-CN" altLang="en-US" sz="3600">
                <a:latin typeface="Arial" panose="020B0604020202020204" pitchFamily="34" charset="0"/>
                <a:ea typeface="隶书" pitchFamily="49" charset="-122"/>
              </a:rPr>
              <a:t>土耳其、英法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dissolve">
                                      <p:cBhvr>
                                        <p:cTn id="7" dur="500"/>
                                        <p:tgtEl>
                                          <p:spTgt spid="153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801"/>
                                        </p:tgtEl>
                                        <p:attrNameLst>
                                          <p:attrName>style.visibility</p:attrName>
                                        </p:attrNameLst>
                                      </p:cBhvr>
                                      <p:to>
                                        <p:strVal val="visible"/>
                                      </p:to>
                                    </p:set>
                                    <p:animEffect transition="in" filter="wipe(left)">
                                      <p:cBhvr>
                                        <p:cTn id="12"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P spid="1537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ChangeArrowheads="1"/>
          </p:cNvSpPr>
          <p:nvPr/>
        </p:nvSpPr>
        <p:spPr bwMode="auto">
          <a:xfrm>
            <a:off x="2782888" y="0"/>
            <a:ext cx="6477000" cy="990600"/>
          </a:xfrm>
          <a:prstGeom prst="cube">
            <a:avLst>
              <a:gd name="adj" fmla="val 25000"/>
            </a:avLst>
          </a:prstGeom>
          <a:solidFill>
            <a:srgbClr val="808000"/>
          </a:solidFill>
          <a:ln w="9525">
            <a:solidFill>
              <a:schemeClr val="tx1"/>
            </a:solidFill>
            <a:miter lim="800000"/>
          </a:ln>
          <a:effectLst/>
        </p:spPr>
        <p:txBody>
          <a:bodyPr wrap="none" anchor="ctr"/>
          <a:lstStyle/>
          <a:p>
            <a:pPr algn="ctr" fontAlgn="base"/>
            <a:r>
              <a:rPr lang="en-US" altLang="zh-CN" sz="3200" strike="noStrike" noProof="1">
                <a:solidFill>
                  <a:schemeClr val="bg1"/>
                </a:solidFill>
                <a:effectLst>
                  <a:outerShdw blurRad="38100" dist="38100" dir="2700000">
                    <a:srgbClr val="C0C0C0"/>
                  </a:outerShdw>
                </a:effectLst>
                <a:latin typeface="迷你简超粗圆" pitchFamily="2" charset="-122"/>
                <a:ea typeface="迷你简超粗圆" pitchFamily="2" charset="-122"/>
                <a:cs typeface="+mn-cs"/>
              </a:rPr>
              <a:t> </a:t>
            </a:r>
            <a:r>
              <a:rPr lang="zh-CN" altLang="en-US" sz="3200" strike="noStrike" noProof="1">
                <a:solidFill>
                  <a:schemeClr val="bg1"/>
                </a:solidFill>
                <a:effectLst>
                  <a:outerShdw blurRad="38100" dist="38100" dir="2700000">
                    <a:srgbClr val="C0C0C0"/>
                  </a:outerShdw>
                </a:effectLst>
                <a:latin typeface="迷你简超粗圆" pitchFamily="2" charset="-122"/>
                <a:ea typeface="迷你简超粗圆" pitchFamily="2" charset="-122"/>
                <a:cs typeface="+mn-cs"/>
              </a:rPr>
              <a:t>农奴制危机表现（改革的背景）</a:t>
            </a:r>
            <a:endParaRPr lang="zh-CN" altLang="en-US" sz="3200" strike="noStrike" noProof="1">
              <a:solidFill>
                <a:schemeClr val="bg1"/>
              </a:solidFill>
              <a:effectLst>
                <a:outerShdw blurRad="38100" dist="38100" dir="2700000">
                  <a:srgbClr val="C0C0C0"/>
                </a:outerShdw>
              </a:effectLst>
              <a:latin typeface="迷你简超粗圆" pitchFamily="2" charset="-122"/>
              <a:ea typeface="迷你简超粗圆" pitchFamily="2" charset="-122"/>
            </a:endParaRPr>
          </a:p>
        </p:txBody>
      </p:sp>
      <p:sp>
        <p:nvSpPr>
          <p:cNvPr id="35843" name="Text Box 3"/>
          <p:cNvSpPr txBox="1">
            <a:spLocks noChangeArrowheads="1"/>
          </p:cNvSpPr>
          <p:nvPr/>
        </p:nvSpPr>
        <p:spPr bwMode="auto">
          <a:xfrm>
            <a:off x="1703388" y="1052513"/>
            <a:ext cx="8812213" cy="1322070"/>
          </a:xfrm>
          <a:prstGeom prst="rect">
            <a:avLst/>
          </a:prstGeom>
          <a:noFill/>
          <a:ln w="9525">
            <a:noFill/>
            <a:miter lim="800000"/>
          </a:ln>
          <a:effectLst/>
        </p:spPr>
        <p:txBody>
          <a:bodyPr>
            <a:spAutoFit/>
          </a:bodyPr>
          <a:lstStyle/>
          <a:p>
            <a:pPr>
              <a:spcBef>
                <a:spcPct val="50000"/>
              </a:spcBef>
            </a:pPr>
            <a:r>
              <a:rPr lang="zh-CN" altLang="en-US" sz="4000" b="1" noProof="1">
                <a:solidFill>
                  <a:srgbClr val="FF3300"/>
                </a:solidFill>
                <a:latin typeface="迷你简太极" pitchFamily="2" charset="-122"/>
                <a:ea typeface="迷你简太极" pitchFamily="2" charset="-122"/>
                <a:cs typeface="+mn-cs"/>
              </a:rPr>
              <a:t>经济上</a:t>
            </a:r>
            <a:r>
              <a:rPr lang="en-US" altLang="zh-CN" sz="4000" b="1" noProof="1">
                <a:latin typeface="Times New Roman" panose="02020603050405020304" pitchFamily="18" charset="0"/>
                <a:ea typeface="迷你简太极" pitchFamily="2" charset="-122"/>
                <a:cs typeface="+mn-cs"/>
              </a:rPr>
              <a:t>——</a:t>
            </a:r>
            <a:r>
              <a:rPr lang="zh-CN" altLang="en-US" sz="4000" b="1" noProof="1">
                <a:latin typeface="迷你简太极" pitchFamily="2" charset="-122"/>
                <a:ea typeface="迷你简太极" pitchFamily="2" charset="-122"/>
                <a:cs typeface="+mn-cs"/>
              </a:rPr>
              <a:t>农奴制严重阻碍俄国资本主义经济的发展。</a:t>
            </a:r>
            <a:endParaRPr lang="zh-CN" altLang="en-US" sz="4000" b="1" noProof="1">
              <a:latin typeface="迷你简太极" pitchFamily="2" charset="-122"/>
              <a:ea typeface="迷你简太极" pitchFamily="2" charset="-122"/>
            </a:endParaRPr>
          </a:p>
        </p:txBody>
      </p:sp>
      <p:sp>
        <p:nvSpPr>
          <p:cNvPr id="35844" name="Text Box 4"/>
          <p:cNvSpPr txBox="1">
            <a:spLocks noChangeArrowheads="1"/>
          </p:cNvSpPr>
          <p:nvPr/>
        </p:nvSpPr>
        <p:spPr bwMode="auto">
          <a:xfrm>
            <a:off x="1703388" y="2420938"/>
            <a:ext cx="8569325" cy="1322070"/>
          </a:xfrm>
          <a:prstGeom prst="rect">
            <a:avLst/>
          </a:prstGeom>
          <a:noFill/>
          <a:ln w="9525">
            <a:noFill/>
            <a:miter lim="800000"/>
          </a:ln>
          <a:effectLst/>
        </p:spPr>
        <p:txBody>
          <a:bodyPr>
            <a:spAutoFit/>
          </a:bodyPr>
          <a:lstStyle/>
          <a:p>
            <a:pPr>
              <a:spcBef>
                <a:spcPct val="50000"/>
              </a:spcBef>
            </a:pPr>
            <a:r>
              <a:rPr lang="zh-CN" altLang="en-US" sz="4000" b="1" noProof="1">
                <a:solidFill>
                  <a:srgbClr val="FF3300"/>
                </a:solidFill>
                <a:latin typeface="迷你简太极" pitchFamily="2" charset="-122"/>
                <a:ea typeface="迷你简太极" pitchFamily="2" charset="-122"/>
                <a:cs typeface="+mn-cs"/>
              </a:rPr>
              <a:t>政治上</a:t>
            </a:r>
            <a:r>
              <a:rPr lang="en-US" altLang="zh-CN" sz="4000" b="1" noProof="1">
                <a:latin typeface="Times New Roman" panose="02020603050405020304" pitchFamily="18" charset="0"/>
                <a:ea typeface="迷你简太极" pitchFamily="2" charset="-122"/>
                <a:cs typeface="+mn-cs"/>
              </a:rPr>
              <a:t>——</a:t>
            </a:r>
            <a:r>
              <a:rPr lang="zh-CN" altLang="en-US" sz="4000" b="1" noProof="1">
                <a:latin typeface="迷你简太极" pitchFamily="2" charset="-122"/>
                <a:ea typeface="迷你简太极" pitchFamily="2" charset="-122"/>
                <a:cs typeface="+mn-cs"/>
              </a:rPr>
              <a:t>阶级矛盾进一步激化，农奴暴动频繁。</a:t>
            </a:r>
            <a:endParaRPr lang="zh-CN" altLang="en-US" sz="4000" b="1" noProof="1">
              <a:latin typeface="迷你简太极" pitchFamily="2" charset="-122"/>
              <a:ea typeface="迷你简太极" pitchFamily="2" charset="-122"/>
            </a:endParaRPr>
          </a:p>
        </p:txBody>
      </p:sp>
      <p:sp>
        <p:nvSpPr>
          <p:cNvPr id="35845" name="Text Box 5"/>
          <p:cNvSpPr txBox="1">
            <a:spLocks noChangeArrowheads="1"/>
          </p:cNvSpPr>
          <p:nvPr/>
        </p:nvSpPr>
        <p:spPr bwMode="auto">
          <a:xfrm>
            <a:off x="1524000" y="3933825"/>
            <a:ext cx="8604250" cy="1322070"/>
          </a:xfrm>
          <a:prstGeom prst="rect">
            <a:avLst/>
          </a:prstGeom>
          <a:noFill/>
          <a:ln w="9525">
            <a:noFill/>
            <a:miter lim="800000"/>
          </a:ln>
          <a:effectLst/>
        </p:spPr>
        <p:txBody>
          <a:bodyPr>
            <a:spAutoFit/>
          </a:bodyPr>
          <a:lstStyle/>
          <a:p>
            <a:pPr>
              <a:spcBef>
                <a:spcPct val="50000"/>
              </a:spcBef>
            </a:pPr>
            <a:r>
              <a:rPr lang="en-US" altLang="zh-CN" sz="4000" noProof="1">
                <a:solidFill>
                  <a:srgbClr val="FF3300"/>
                </a:solidFill>
                <a:effectLst>
                  <a:outerShdw blurRad="38100" dist="38100" dir="2700000">
                    <a:srgbClr val="C0C0C0"/>
                  </a:outerShdw>
                </a:effectLst>
                <a:latin typeface="迷你简太极" pitchFamily="2" charset="-122"/>
                <a:ea typeface="迷你简太极" pitchFamily="2" charset="-122"/>
                <a:cs typeface="+mn-cs"/>
              </a:rPr>
              <a:t> </a:t>
            </a:r>
            <a:r>
              <a:rPr lang="zh-CN" altLang="en-US" sz="4000" b="1" noProof="1">
                <a:solidFill>
                  <a:srgbClr val="FF3300"/>
                </a:solidFill>
                <a:latin typeface="迷你简太极" pitchFamily="2" charset="-122"/>
                <a:ea typeface="迷你简太极" pitchFamily="2" charset="-122"/>
                <a:cs typeface="+mn-cs"/>
              </a:rPr>
              <a:t>对  外</a:t>
            </a:r>
            <a:r>
              <a:rPr lang="en-US" altLang="zh-CN" sz="4000" b="1" noProof="1">
                <a:latin typeface="Times New Roman" panose="02020603050405020304" pitchFamily="18" charset="0"/>
                <a:ea typeface="迷你简太极" pitchFamily="2" charset="-122"/>
                <a:cs typeface="+mn-cs"/>
              </a:rPr>
              <a:t>——</a:t>
            </a:r>
            <a:r>
              <a:rPr lang="zh-CN" altLang="en-US" sz="4000" b="1" noProof="1">
                <a:latin typeface="迷你简太极" pitchFamily="2" charset="-122"/>
                <a:ea typeface="迷你简太极" pitchFamily="2" charset="-122"/>
                <a:cs typeface="+mn-cs"/>
              </a:rPr>
              <a:t>克里米亚战争中惨败，充分暴露了农奴制的腐朽性。</a:t>
            </a:r>
            <a:endParaRPr lang="zh-CN" altLang="en-US" sz="4000" b="1" noProof="1">
              <a:latin typeface="迷你简太极" pitchFamily="2" charset="-122"/>
              <a:ea typeface="迷你简太极"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wipe(up)">
                                      <p:cBhvr>
                                        <p:cTn id="7" dur="500"/>
                                        <p:tgtEl>
                                          <p:spTgt spid="35843"/>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844"/>
                                        </p:tgtEl>
                                        <p:attrNameLst>
                                          <p:attrName>style.visibility</p:attrName>
                                        </p:attrNameLst>
                                      </p:cBhvr>
                                      <p:to>
                                        <p:strVal val="visible"/>
                                      </p:to>
                                    </p:set>
                                    <p:animEffect transition="in" filter="wipe(up)">
                                      <p:cBhvr>
                                        <p:cTn id="11" dur="500"/>
                                        <p:tgtEl>
                                          <p:spTgt spid="35844"/>
                                        </p:tgtEl>
                                      </p:cBhvr>
                                    </p:animEffect>
                                  </p:childTnLst>
                                  <p:subTnLst>
                                    <p:audio>
                                      <p:cMediaNode>
                                        <p:cTn display="0" masterRel="sameClick">
                                          <p:stCondLst>
                                            <p:cond evt="begin" delay="0">
                                              <p:tn val="9"/>
                                            </p:cond>
                                          </p:stCondLst>
                                          <p:endCondLst>
                                            <p:cond evt="onStopAudio" delay="0">
                                              <p:tgtEl>
                                                <p:sldTgt/>
                                              </p:tgtEl>
                                            </p:cond>
                                          </p:endCondLst>
                                        </p:cTn>
                                        <p:tgtEl>
                                          <p:sndTgt r:embed="rId2" name="type.wav"/>
                                        </p:tgtEl>
                                      </p:cMediaNode>
                                    </p:audio>
                                  </p:sub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5845"/>
                                        </p:tgtEl>
                                        <p:attrNameLst>
                                          <p:attrName>style.visibility</p:attrName>
                                        </p:attrNameLst>
                                      </p:cBhvr>
                                      <p:to>
                                        <p:strVal val="visible"/>
                                      </p:to>
                                    </p:set>
                                    <p:animEffect transition="in" filter="wipe(up)">
                                      <p:cBhvr>
                                        <p:cTn id="15" dur="500"/>
                                        <p:tgtEl>
                                          <p:spTgt spid="35845"/>
                                        </p:tgtEl>
                                      </p:cBhvr>
                                    </p:animEffect>
                                  </p:childTnLst>
                                  <p:subTnLst>
                                    <p:audio>
                                      <p:cMediaNode>
                                        <p:cTn display="0" masterRel="sameClick">
                                          <p:stCondLst>
                                            <p:cond evt="begin" delay="0">
                                              <p:tn val="13"/>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ldLvl="0" animBg="1"/>
      <p:bldP spid="35844" grpId="0" bldLvl="0" animBg="1"/>
      <p:bldP spid="35845"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文本框 101377"/>
          <p:cNvSpPr txBox="1"/>
          <p:nvPr/>
        </p:nvSpPr>
        <p:spPr>
          <a:xfrm>
            <a:off x="1828800" y="228600"/>
            <a:ext cx="2046605" cy="521970"/>
          </a:xfrm>
          <a:prstGeom prst="rect">
            <a:avLst/>
          </a:prstGeom>
          <a:solidFill>
            <a:srgbClr val="C0C0C0"/>
          </a:solidFill>
          <a:ln w="9525">
            <a:noFill/>
          </a:ln>
        </p:spPr>
        <p:txBody>
          <a:bodyPr wrap="square" anchor="t">
            <a:spAutoFit/>
          </a:bodyPr>
          <a:lstStyle/>
          <a:p>
            <a:r>
              <a:rPr lang="zh-CN" altLang="en-US" sz="2800" dirty="0">
                <a:latin typeface="Times New Roman" panose="02020603050405020304" pitchFamily="18" charset="0"/>
                <a:ea typeface="宋体" panose="02010600030101010101" pitchFamily="2" charset="-122"/>
              </a:rPr>
              <a:t>史料解读</a:t>
            </a:r>
            <a:endParaRPr lang="zh-CN" altLang="en-US" sz="2800">
              <a:latin typeface="Times New Roman" panose="02020603050405020304" pitchFamily="18" charset="0"/>
              <a:ea typeface="宋体" panose="02010600030101010101" pitchFamily="2" charset="-122"/>
            </a:endParaRPr>
          </a:p>
        </p:txBody>
      </p:sp>
      <p:sp>
        <p:nvSpPr>
          <p:cNvPr id="101379" name="文本框 101378"/>
          <p:cNvSpPr txBox="1"/>
          <p:nvPr/>
        </p:nvSpPr>
        <p:spPr>
          <a:xfrm>
            <a:off x="516367" y="836613"/>
            <a:ext cx="10800678" cy="1077218"/>
          </a:xfrm>
          <a:prstGeom prst="rect">
            <a:avLst/>
          </a:prstGeom>
          <a:noFill/>
          <a:ln w="9525">
            <a:noFill/>
          </a:ln>
        </p:spPr>
        <p:txBody>
          <a:bodyPr wrap="square" anchor="t">
            <a:spAutoFit/>
          </a:bodyPr>
          <a:lstStyle/>
          <a:p>
            <a:r>
              <a:rPr lang="zh-CN" altLang="en-US" sz="3200" b="1" dirty="0">
                <a:solidFill>
                  <a:srgbClr val="FF0066"/>
                </a:solidFill>
                <a:latin typeface="Times New Roman" panose="02020603050405020304" pitchFamily="18" charset="0"/>
                <a:ea typeface="宋体" panose="02010600030101010101" pitchFamily="2" charset="-122"/>
              </a:rPr>
              <a:t>材料一</a:t>
            </a:r>
            <a:r>
              <a:rPr lang="zh-CN" altLang="en-US" sz="3200" b="1" dirty="0">
                <a:latin typeface="Times New Roman" panose="02020603050405020304" pitchFamily="18" charset="0"/>
                <a:ea typeface="宋体" panose="02010600030101010101" pitchFamily="2" charset="-122"/>
              </a:rPr>
              <a:t>：与其等农民自下而上起来解放自己，不如自上而下解放农民</a:t>
            </a:r>
            <a:r>
              <a:rPr lang="en-US" altLang="zh-CN" sz="3200" b="1" dirty="0">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宋体" panose="02010600030101010101" pitchFamily="2" charset="-122"/>
              </a:rPr>
              <a:t>亚历山大二世</a:t>
            </a:r>
            <a:r>
              <a:rPr lang="en-US" altLang="zh-CN" sz="3200" b="1" dirty="0">
                <a:latin typeface="Times New Roman" panose="02020603050405020304" pitchFamily="18" charset="0"/>
                <a:ea typeface="宋体" panose="02010600030101010101" pitchFamily="2" charset="-122"/>
              </a:rPr>
              <a:t>1856</a:t>
            </a:r>
            <a:r>
              <a:rPr lang="zh-CN" altLang="en-US" sz="3200" b="1" dirty="0">
                <a:latin typeface="Times New Roman" panose="02020603050405020304" pitchFamily="18" charset="0"/>
                <a:ea typeface="宋体" panose="02010600030101010101" pitchFamily="2" charset="-122"/>
              </a:rPr>
              <a:t>年</a:t>
            </a:r>
            <a:r>
              <a:rPr lang="en-US" altLang="zh-CN" sz="3200" b="1" dirty="0">
                <a:latin typeface="Times New Roman" panose="02020603050405020304" pitchFamily="18" charset="0"/>
                <a:ea typeface="宋体" panose="02010600030101010101" pitchFamily="2" charset="-122"/>
              </a:rPr>
              <a:t>3</a:t>
            </a:r>
            <a:r>
              <a:rPr lang="zh-CN" altLang="en-US" sz="3200" b="1" dirty="0">
                <a:latin typeface="Times New Roman" panose="02020603050405020304" pitchFamily="18" charset="0"/>
                <a:ea typeface="宋体" panose="02010600030101010101" pitchFamily="2" charset="-122"/>
              </a:rPr>
              <a:t>月的一次谈话</a:t>
            </a:r>
          </a:p>
        </p:txBody>
      </p:sp>
      <p:sp>
        <p:nvSpPr>
          <p:cNvPr id="101380" name="文本框 101379"/>
          <p:cNvSpPr txBox="1"/>
          <p:nvPr/>
        </p:nvSpPr>
        <p:spPr>
          <a:xfrm>
            <a:off x="677731" y="2713636"/>
            <a:ext cx="10617798" cy="1077218"/>
          </a:xfrm>
          <a:prstGeom prst="rect">
            <a:avLst/>
          </a:prstGeom>
          <a:noFill/>
          <a:ln w="9525">
            <a:noFill/>
          </a:ln>
        </p:spPr>
        <p:txBody>
          <a:bodyPr wrap="square" anchor="t">
            <a:spAutoFit/>
          </a:bodyPr>
          <a:lstStyle/>
          <a:p>
            <a:r>
              <a:rPr lang="zh-CN" altLang="en-US" sz="3200" dirty="0">
                <a:latin typeface="楷体_GB2312" pitchFamily="49" charset="-122"/>
                <a:ea typeface="楷体_GB2312" pitchFamily="49" charset="-122"/>
              </a:rPr>
              <a:t>（</a:t>
            </a:r>
            <a:r>
              <a:rPr lang="en-US" altLang="zh-CN" sz="3200" dirty="0">
                <a:latin typeface="楷体_GB2312" pitchFamily="49" charset="-122"/>
                <a:ea typeface="楷体_GB2312" pitchFamily="49" charset="-122"/>
              </a:rPr>
              <a:t>1</a:t>
            </a:r>
            <a:r>
              <a:rPr lang="zh-CN" altLang="en-US" sz="3200" dirty="0">
                <a:latin typeface="楷体_GB2312" pitchFamily="49" charset="-122"/>
                <a:ea typeface="楷体_GB2312" pitchFamily="49" charset="-122"/>
              </a:rPr>
              <a:t>）材料中，“农民自下而上起来解放自己”指的是什么？“自上而下解放农民”又指什么</a:t>
            </a:r>
            <a:r>
              <a:rPr lang="en-US" altLang="zh-CN" sz="3200" dirty="0">
                <a:latin typeface="楷体_GB2312" pitchFamily="49" charset="-122"/>
                <a:ea typeface="楷体_GB2312" pitchFamily="49" charset="-122"/>
              </a:rPr>
              <a:t>?</a:t>
            </a:r>
          </a:p>
        </p:txBody>
      </p:sp>
      <p:sp>
        <p:nvSpPr>
          <p:cNvPr id="23556" name="文本框 101380"/>
          <p:cNvSpPr txBox="1"/>
          <p:nvPr/>
        </p:nvSpPr>
        <p:spPr>
          <a:xfrm>
            <a:off x="2193925" y="5354638"/>
            <a:ext cx="7864475" cy="460375"/>
          </a:xfrm>
          <a:prstGeom prst="rect">
            <a:avLst/>
          </a:prstGeom>
          <a:noFill/>
          <a:ln w="9525">
            <a:noFill/>
          </a:ln>
        </p:spPr>
        <p:txBody>
          <a:bodyPr anchor="t">
            <a:spAutoFit/>
          </a:bodyPr>
          <a:lstStyle/>
          <a:p>
            <a:endParaRPr lang="zh-CN" altLang="en-US" sz="2400" dirty="0">
              <a:latin typeface="Times New Roman" panose="02020603050405020304" pitchFamily="18" charset="0"/>
              <a:ea typeface="宋体" panose="02010600030101010101" pitchFamily="2" charset="-122"/>
            </a:endParaRPr>
          </a:p>
        </p:txBody>
      </p:sp>
      <p:sp>
        <p:nvSpPr>
          <p:cNvPr id="101382" name="文本框 101381"/>
          <p:cNvSpPr txBox="1"/>
          <p:nvPr/>
        </p:nvSpPr>
        <p:spPr>
          <a:xfrm>
            <a:off x="511244" y="4436124"/>
            <a:ext cx="10994315" cy="584775"/>
          </a:xfrm>
          <a:prstGeom prst="rect">
            <a:avLst/>
          </a:prstGeom>
          <a:noFill/>
          <a:ln w="9525">
            <a:noFill/>
          </a:ln>
        </p:spPr>
        <p:txBody>
          <a:bodyPr wrap="square" anchor="t">
            <a:spAutoFit/>
          </a:bodyPr>
          <a:lstStyle/>
          <a:p>
            <a:r>
              <a:rPr lang="zh-CN" altLang="en-US" sz="3200" dirty="0">
                <a:latin typeface="楷体_GB2312" pitchFamily="49" charset="-122"/>
                <a:ea typeface="楷体_GB2312" pitchFamily="49" charset="-122"/>
              </a:rPr>
              <a:t>（</a:t>
            </a:r>
            <a:r>
              <a:rPr lang="en-US" altLang="zh-CN" sz="3200" dirty="0">
                <a:latin typeface="楷体_GB2312" pitchFamily="49" charset="-122"/>
                <a:ea typeface="楷体_GB2312" pitchFamily="49" charset="-122"/>
              </a:rPr>
              <a:t>2</a:t>
            </a:r>
            <a:r>
              <a:rPr lang="zh-CN" altLang="en-US" sz="3200" dirty="0">
                <a:latin typeface="楷体_GB2312" pitchFamily="49" charset="-122"/>
                <a:ea typeface="楷体_GB2312" pitchFamily="49" charset="-122"/>
              </a:rPr>
              <a:t>）从中我们可以看出亚历山大二世改革的主观目的是什么？</a:t>
            </a:r>
            <a:endParaRPr lang="zh-CN" altLang="en-US" sz="3200" dirty="0">
              <a:latin typeface="Times New Roman" panose="02020603050405020304" pitchFamily="18" charset="0"/>
              <a:ea typeface="宋体" panose="02010600030101010101" pitchFamily="2" charset="-122"/>
            </a:endParaRPr>
          </a:p>
        </p:txBody>
      </p:sp>
      <p:sp>
        <p:nvSpPr>
          <p:cNvPr id="23558" name="文本框 101382"/>
          <p:cNvSpPr txBox="1"/>
          <p:nvPr/>
        </p:nvSpPr>
        <p:spPr>
          <a:xfrm>
            <a:off x="3432175" y="3789363"/>
            <a:ext cx="1219200" cy="460375"/>
          </a:xfrm>
          <a:prstGeom prst="rect">
            <a:avLst/>
          </a:prstGeom>
          <a:noFill/>
          <a:ln w="9525">
            <a:noFill/>
          </a:ln>
        </p:spPr>
        <p:txBody>
          <a:bodyPr anchor="t">
            <a:spAutoFit/>
          </a:bodyPr>
          <a:lstStyle/>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101384" name="文本框 101383"/>
          <p:cNvSpPr txBox="1"/>
          <p:nvPr/>
        </p:nvSpPr>
        <p:spPr>
          <a:xfrm>
            <a:off x="1072179" y="2072827"/>
            <a:ext cx="2209800" cy="583565"/>
          </a:xfrm>
          <a:prstGeom prst="rect">
            <a:avLst/>
          </a:prstGeom>
          <a:noFill/>
          <a:ln w="9525">
            <a:noFill/>
          </a:ln>
        </p:spPr>
        <p:txBody>
          <a:bodyPr anchor="t">
            <a:spAutoFit/>
          </a:bodyPr>
          <a:lstStyle/>
          <a:p>
            <a:r>
              <a:rPr lang="zh-CN" altLang="en-US" sz="3200" dirty="0">
                <a:solidFill>
                  <a:srgbClr val="FFCC00"/>
                </a:solidFill>
                <a:latin typeface="Times New Roman" panose="02020603050405020304" pitchFamily="18" charset="0"/>
                <a:ea typeface="黑体" panose="02010609060101010101" charset="-122"/>
              </a:rPr>
              <a:t>请回答</a:t>
            </a:r>
            <a:r>
              <a:rPr lang="zh-CN" altLang="en-US" sz="3200" dirty="0">
                <a:latin typeface="Times New Roman" panose="02020603050405020304" pitchFamily="18" charset="0"/>
                <a:ea typeface="黑体" panose="02010609060101010101" charset="-122"/>
              </a:rPr>
              <a:t>：</a:t>
            </a:r>
          </a:p>
        </p:txBody>
      </p:sp>
      <p:sp>
        <p:nvSpPr>
          <p:cNvPr id="101385" name="文本框 101384"/>
          <p:cNvSpPr txBox="1"/>
          <p:nvPr/>
        </p:nvSpPr>
        <p:spPr>
          <a:xfrm>
            <a:off x="8572835" y="3205330"/>
            <a:ext cx="2478088" cy="645160"/>
          </a:xfrm>
          <a:prstGeom prst="rect">
            <a:avLst/>
          </a:prstGeom>
          <a:noFill/>
          <a:ln w="9525">
            <a:noFill/>
          </a:ln>
        </p:spPr>
        <p:txBody>
          <a:bodyPr anchor="t">
            <a:spAutoFit/>
          </a:bodyPr>
          <a:lstStyle/>
          <a:p>
            <a:r>
              <a:rPr lang="zh-CN" altLang="en-US" sz="3600" dirty="0">
                <a:solidFill>
                  <a:srgbClr val="CC0000"/>
                </a:solidFill>
                <a:latin typeface="Times New Roman" panose="02020603050405020304" pitchFamily="18" charset="0"/>
                <a:ea typeface="黑体" panose="02010609060101010101" charset="-122"/>
              </a:rPr>
              <a:t>农民暴动；</a:t>
            </a:r>
          </a:p>
        </p:txBody>
      </p:sp>
      <p:sp>
        <p:nvSpPr>
          <p:cNvPr id="101386" name="文本框 101385"/>
          <p:cNvSpPr txBox="1"/>
          <p:nvPr/>
        </p:nvSpPr>
        <p:spPr>
          <a:xfrm>
            <a:off x="1939645" y="3753971"/>
            <a:ext cx="2468880" cy="645160"/>
          </a:xfrm>
          <a:prstGeom prst="rect">
            <a:avLst/>
          </a:prstGeom>
          <a:noFill/>
          <a:ln w="9525">
            <a:noFill/>
          </a:ln>
        </p:spPr>
        <p:txBody>
          <a:bodyPr wrap="none" anchor="t">
            <a:spAutoFit/>
          </a:bodyPr>
          <a:lstStyle/>
          <a:p>
            <a:r>
              <a:rPr lang="zh-CN" altLang="en-US" sz="3600" dirty="0">
                <a:solidFill>
                  <a:srgbClr val="CC0000"/>
                </a:solidFill>
                <a:latin typeface="Times New Roman" panose="02020603050405020304" pitchFamily="18" charset="0"/>
                <a:ea typeface="黑体" panose="02010609060101010101" charset="-122"/>
              </a:rPr>
              <a:t>农奴制改革</a:t>
            </a:r>
          </a:p>
        </p:txBody>
      </p:sp>
      <p:sp>
        <p:nvSpPr>
          <p:cNvPr id="12" name="文本框 90116"/>
          <p:cNvSpPr txBox="1"/>
          <p:nvPr/>
        </p:nvSpPr>
        <p:spPr>
          <a:xfrm>
            <a:off x="2403811" y="5161728"/>
            <a:ext cx="7187565" cy="584775"/>
          </a:xfrm>
          <a:prstGeom prst="rect">
            <a:avLst/>
          </a:prstGeom>
          <a:noFill/>
          <a:ln w="9525">
            <a:noFill/>
          </a:ln>
        </p:spPr>
        <p:txBody>
          <a:bodyPr wrap="square">
            <a:spAutoFit/>
          </a:bodyPr>
          <a:lstStyle/>
          <a:p>
            <a:pPr>
              <a:spcBef>
                <a:spcPct val="50000"/>
              </a:spcBef>
            </a:pPr>
            <a:r>
              <a:rPr lang="zh-CN" altLang="en-US" sz="3200" b="1" dirty="0">
                <a:solidFill>
                  <a:srgbClr val="FF0000"/>
                </a:solidFill>
                <a:latin typeface="Arial" panose="020B0604020202020204" pitchFamily="34" charset="0"/>
                <a:ea typeface="黑体" panose="02010609060101010101" pitchFamily="49" charset="-122"/>
              </a:rPr>
              <a:t>摆脱统治危机，巩固统治。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p:cTn id="7" dur="500" fill="hold"/>
                                        <p:tgtEl>
                                          <p:spTgt spid="101378"/>
                                        </p:tgtEl>
                                        <p:attrNameLst>
                                          <p:attrName>ppt_x</p:attrName>
                                        </p:attrNameLst>
                                      </p:cBhvr>
                                      <p:tavLst>
                                        <p:tav tm="0">
                                          <p:val>
                                            <p:strVal val="#ppt_x"/>
                                          </p:val>
                                        </p:tav>
                                        <p:tav tm="100000">
                                          <p:val>
                                            <p:strVal val="#ppt_x"/>
                                          </p:val>
                                        </p:tav>
                                      </p:tavLst>
                                    </p:anim>
                                    <p:anim calcmode="lin" valueType="num">
                                      <p:cBhvr>
                                        <p:cTn id="8" dur="500" fill="hold"/>
                                        <p:tgtEl>
                                          <p:spTgt spid="10137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1379"/>
                                        </p:tgtEl>
                                        <p:attrNameLst>
                                          <p:attrName>style.visibility</p:attrName>
                                        </p:attrNameLst>
                                      </p:cBhvr>
                                      <p:to>
                                        <p:strVal val="visible"/>
                                      </p:to>
                                    </p:set>
                                    <p:anim calcmode="lin" valueType="num">
                                      <p:cBhvr>
                                        <p:cTn id="13" dur="500" fill="hold"/>
                                        <p:tgtEl>
                                          <p:spTgt spid="101379"/>
                                        </p:tgtEl>
                                        <p:attrNameLst>
                                          <p:attrName>ppt_x</p:attrName>
                                        </p:attrNameLst>
                                      </p:cBhvr>
                                      <p:tavLst>
                                        <p:tav tm="0">
                                          <p:val>
                                            <p:strVal val="#ppt_x"/>
                                          </p:val>
                                        </p:tav>
                                        <p:tav tm="100000">
                                          <p:val>
                                            <p:strVal val="#ppt_x"/>
                                          </p:val>
                                        </p:tav>
                                      </p:tavLst>
                                    </p:anim>
                                    <p:anim calcmode="lin" valueType="num">
                                      <p:cBhvr>
                                        <p:cTn id="14" dur="500" fill="hold"/>
                                        <p:tgtEl>
                                          <p:spTgt spid="10137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01384"/>
                                        </p:tgtEl>
                                        <p:attrNameLst>
                                          <p:attrName>style.visibility</p:attrName>
                                        </p:attrNameLst>
                                      </p:cBhvr>
                                      <p:to>
                                        <p:strVal val="visible"/>
                                      </p:to>
                                    </p:set>
                                    <p:animEffect transition="in" filter="dissolve">
                                      <p:cBhvr>
                                        <p:cTn id="19" dur="500"/>
                                        <p:tgtEl>
                                          <p:spTgt spid="10138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1380"/>
                                        </p:tgtEl>
                                        <p:attrNameLst>
                                          <p:attrName>style.visibility</p:attrName>
                                        </p:attrNameLst>
                                      </p:cBhvr>
                                      <p:to>
                                        <p:strVal val="visible"/>
                                      </p:to>
                                    </p:set>
                                    <p:anim calcmode="lin" valueType="num">
                                      <p:cBhvr>
                                        <p:cTn id="24" dur="500" fill="hold"/>
                                        <p:tgtEl>
                                          <p:spTgt spid="101380"/>
                                        </p:tgtEl>
                                        <p:attrNameLst>
                                          <p:attrName>ppt_x</p:attrName>
                                        </p:attrNameLst>
                                      </p:cBhvr>
                                      <p:tavLst>
                                        <p:tav tm="0">
                                          <p:val>
                                            <p:strVal val="#ppt_x"/>
                                          </p:val>
                                        </p:tav>
                                        <p:tav tm="100000">
                                          <p:val>
                                            <p:strVal val="#ppt_x"/>
                                          </p:val>
                                        </p:tav>
                                      </p:tavLst>
                                    </p:anim>
                                    <p:anim calcmode="lin" valueType="num">
                                      <p:cBhvr>
                                        <p:cTn id="25" dur="500" fill="hold"/>
                                        <p:tgtEl>
                                          <p:spTgt spid="10138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10138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01386"/>
                                        </p:tgtEl>
                                        <p:attrNameLst>
                                          <p:attrName>style.visibility</p:attrName>
                                        </p:attrNameLst>
                                      </p:cBhvr>
                                      <p:to>
                                        <p:strVal val="visible"/>
                                      </p:to>
                                    </p:set>
                                    <p:animEffect transition="in" filter="blinds(horizontal)">
                                      <p:cBhvr>
                                        <p:cTn id="34" dur="500"/>
                                        <p:tgtEl>
                                          <p:spTgt spid="10138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01382"/>
                                        </p:tgtEl>
                                        <p:attrNameLst>
                                          <p:attrName>style.visibility</p:attrName>
                                        </p:attrNameLst>
                                      </p:cBhvr>
                                      <p:to>
                                        <p:strVal val="visible"/>
                                      </p:to>
                                    </p:set>
                                    <p:anim calcmode="lin" valueType="num">
                                      <p:cBhvr>
                                        <p:cTn id="39" dur="500" fill="hold"/>
                                        <p:tgtEl>
                                          <p:spTgt spid="101382"/>
                                        </p:tgtEl>
                                        <p:attrNameLst>
                                          <p:attrName>ppt_x</p:attrName>
                                        </p:attrNameLst>
                                      </p:cBhvr>
                                      <p:tavLst>
                                        <p:tav tm="0">
                                          <p:val>
                                            <p:strVal val="0-#ppt_w/2"/>
                                          </p:val>
                                        </p:tav>
                                        <p:tav tm="100000">
                                          <p:val>
                                            <p:strVal val="#ppt_x"/>
                                          </p:val>
                                        </p:tav>
                                      </p:tavLst>
                                    </p:anim>
                                    <p:anim calcmode="lin" valueType="num">
                                      <p:cBhvr>
                                        <p:cTn id="40" dur="500" fill="hold"/>
                                        <p:tgtEl>
                                          <p:spTgt spid="101382"/>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linds(horizont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bldLvl="0" animBg="1"/>
      <p:bldP spid="101379" grpId="0"/>
      <p:bldP spid="101380" grpId="0"/>
      <p:bldP spid="101382" grpId="0"/>
      <p:bldP spid="101384" grpId="0"/>
      <p:bldP spid="101385" grpId="0"/>
      <p:bldP spid="101386"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type="body" idx="1"/>
          </p:nvPr>
        </p:nvSpPr>
        <p:spPr>
          <a:xfrm>
            <a:off x="0" y="0"/>
            <a:ext cx="12192000" cy="2111829"/>
          </a:xfrm>
          <a:noFill/>
          <a:ln w="38100">
            <a:solidFill>
              <a:schemeClr val="folHlink"/>
            </a:solidFill>
          </a:ln>
        </p:spPr>
        <p:txBody>
          <a:bodyPr/>
          <a:lstStyle/>
          <a:p>
            <a:pPr>
              <a:buNone/>
            </a:pPr>
            <a:r>
              <a:rPr lang="en-US" altLang="zh-CN" sz="3600" b="1" dirty="0" smtClean="0">
                <a:latin typeface="黑体" pitchFamily="2" charset="-122"/>
                <a:ea typeface="黑体" pitchFamily="2" charset="-122"/>
              </a:rPr>
              <a:t>  </a:t>
            </a:r>
            <a:r>
              <a:rPr lang="zh-CN" altLang="en-US" sz="3600" b="1" dirty="0">
                <a:latin typeface="黑体" pitchFamily="2" charset="-122"/>
                <a:ea typeface="黑体" pitchFamily="2" charset="-122"/>
              </a:rPr>
              <a:t>亚历山大二世在俄国国务会议最后审查改革方案时说：</a:t>
            </a:r>
          </a:p>
          <a:p>
            <a:pPr>
              <a:buNone/>
            </a:pPr>
            <a:r>
              <a:rPr lang="zh-CN" altLang="en-US" sz="4000" b="1" dirty="0" smtClean="0">
                <a:latin typeface="黑体" pitchFamily="2" charset="-122"/>
                <a:ea typeface="黑体" pitchFamily="2" charset="-122"/>
              </a:rPr>
              <a:t> </a:t>
            </a:r>
            <a:r>
              <a:rPr lang="zh-CN" altLang="en-US" sz="4000" b="1" dirty="0" smtClean="0">
                <a:latin typeface="宋体"/>
                <a:ea typeface="黑体" pitchFamily="2" charset="-122"/>
              </a:rPr>
              <a:t>“</a:t>
            </a:r>
            <a:r>
              <a:rPr lang="zh-CN" altLang="en-US" sz="4000" b="1" dirty="0">
                <a:latin typeface="黑体" pitchFamily="2" charset="-122"/>
                <a:ea typeface="黑体" pitchFamily="2" charset="-122"/>
              </a:rPr>
              <a:t>诸位会深信，凡能够维护地主利益的措施，都一一地做到了。</a:t>
            </a:r>
            <a:r>
              <a:rPr lang="zh-CN" altLang="en-US" sz="4000" b="1" dirty="0">
                <a:latin typeface="宋体"/>
                <a:ea typeface="黑体" pitchFamily="2" charset="-122"/>
              </a:rPr>
              <a:t>”</a:t>
            </a:r>
            <a:endParaRPr lang="zh-CN" altLang="en-US" sz="4000" b="1" dirty="0">
              <a:latin typeface="黑体" pitchFamily="2" charset="-122"/>
              <a:ea typeface="黑体" pitchFamily="2" charset="-122"/>
            </a:endParaRPr>
          </a:p>
        </p:txBody>
      </p:sp>
      <p:sp>
        <p:nvSpPr>
          <p:cNvPr id="69636" name="Text Box 4"/>
          <p:cNvSpPr txBox="1">
            <a:spLocks noChangeArrowheads="1"/>
          </p:cNvSpPr>
          <p:nvPr/>
        </p:nvSpPr>
        <p:spPr bwMode="auto">
          <a:xfrm>
            <a:off x="199876" y="2751592"/>
            <a:ext cx="9042096" cy="1477328"/>
          </a:xfrm>
          <a:prstGeom prst="rect">
            <a:avLst/>
          </a:prstGeom>
          <a:noFill/>
          <a:ln w="9525">
            <a:noFill/>
            <a:miter lim="800000"/>
            <a:headEnd/>
            <a:tailEnd/>
          </a:ln>
          <a:effectLst/>
        </p:spPr>
        <p:txBody>
          <a:bodyPr wrap="square">
            <a:spAutoFit/>
          </a:bodyPr>
          <a:lstStyle/>
          <a:p>
            <a:pPr>
              <a:spcBef>
                <a:spcPct val="50000"/>
              </a:spcBef>
            </a:pPr>
            <a:r>
              <a:rPr lang="zh-CN" altLang="en-US" sz="3600" b="1" dirty="0" smtClean="0">
                <a:solidFill>
                  <a:schemeClr val="tx2"/>
                </a:solidFill>
                <a:latin typeface="黑体" pitchFamily="2" charset="-122"/>
                <a:ea typeface="黑体" pitchFamily="2" charset="-122"/>
              </a:rPr>
              <a:t>改革</a:t>
            </a:r>
            <a:r>
              <a:rPr lang="zh-CN" altLang="en-US" sz="3600" b="1" dirty="0">
                <a:solidFill>
                  <a:schemeClr val="tx2"/>
                </a:solidFill>
                <a:latin typeface="黑体" pitchFamily="2" charset="-122"/>
                <a:ea typeface="黑体" pitchFamily="2" charset="-122"/>
              </a:rPr>
              <a:t>的实施者</a:t>
            </a:r>
            <a:r>
              <a:rPr lang="en-US" altLang="zh-CN" sz="3600" b="1" dirty="0">
                <a:solidFill>
                  <a:schemeClr val="tx2"/>
                </a:solidFill>
                <a:latin typeface="黑体" pitchFamily="2" charset="-122"/>
                <a:ea typeface="黑体" pitchFamily="2" charset="-122"/>
              </a:rPr>
              <a:t>:</a:t>
            </a:r>
            <a:r>
              <a:rPr lang="zh-CN" altLang="en-US" sz="3600" b="1" dirty="0">
                <a:solidFill>
                  <a:schemeClr val="hlink"/>
                </a:solidFill>
                <a:latin typeface="黑体" pitchFamily="2" charset="-122"/>
                <a:ea typeface="黑体" pitchFamily="2" charset="-122"/>
              </a:rPr>
              <a:t>代表贵族地主利益的沙皇</a:t>
            </a:r>
          </a:p>
          <a:p>
            <a:pPr>
              <a:spcBef>
                <a:spcPct val="50000"/>
              </a:spcBef>
            </a:pPr>
            <a:r>
              <a:rPr lang="zh-CN" altLang="en-US" sz="3600" b="1" dirty="0">
                <a:solidFill>
                  <a:schemeClr val="tx2"/>
                </a:solidFill>
                <a:latin typeface="黑体" pitchFamily="2" charset="-122"/>
                <a:ea typeface="黑体" pitchFamily="2" charset="-122"/>
              </a:rPr>
              <a:t>改革的前提</a:t>
            </a:r>
            <a:r>
              <a:rPr lang="en-US" altLang="zh-CN" sz="3600" b="1" dirty="0">
                <a:solidFill>
                  <a:schemeClr val="tx2"/>
                </a:solidFill>
                <a:latin typeface="黑体" pitchFamily="2" charset="-122"/>
                <a:ea typeface="黑体" pitchFamily="2" charset="-122"/>
              </a:rPr>
              <a:t>:</a:t>
            </a:r>
            <a:r>
              <a:rPr lang="zh-CN" altLang="en-US" sz="3600" b="1" dirty="0">
                <a:solidFill>
                  <a:schemeClr val="hlink"/>
                </a:solidFill>
                <a:latin typeface="黑体" pitchFamily="2" charset="-122"/>
                <a:ea typeface="黑体" pitchFamily="2" charset="-122"/>
              </a:rPr>
              <a:t>维护地主利益</a:t>
            </a:r>
          </a:p>
        </p:txBody>
      </p:sp>
      <p:pic>
        <p:nvPicPr>
          <p:cNvPr id="5" name="Picture 2" descr="img200803120836033"/>
          <p:cNvPicPr>
            <a:picLocks noChangeAspect="1"/>
          </p:cNvPicPr>
          <p:nvPr/>
        </p:nvPicPr>
        <p:blipFill>
          <a:blip r:embed="rId2"/>
          <a:stretch>
            <a:fillRect/>
          </a:stretch>
        </p:blipFill>
        <p:spPr>
          <a:xfrm>
            <a:off x="9274629" y="1422747"/>
            <a:ext cx="2917371" cy="4091319"/>
          </a:xfrm>
          <a:prstGeom prst="rect">
            <a:avLst/>
          </a:prstGeom>
          <a:noFill/>
          <a:ln w="9525">
            <a:noFill/>
          </a:ln>
        </p:spPr>
      </p:pic>
      <p:sp>
        <p:nvSpPr>
          <p:cNvPr id="6" name="WordArt 3"/>
          <p:cNvSpPr>
            <a:spLocks noTextEdit="1"/>
          </p:cNvSpPr>
          <p:nvPr/>
        </p:nvSpPr>
        <p:spPr>
          <a:xfrm>
            <a:off x="9526587" y="5561920"/>
            <a:ext cx="2665413" cy="360362"/>
          </a:xfrm>
          <a:prstGeom prst="rect">
            <a:avLst/>
          </a:prstGeom>
        </p:spPr>
        <p:txBody>
          <a:bodyPr wrap="none" fromWordArt="1">
            <a:prstTxWarp prst="textPlain">
              <a:avLst>
                <a:gd name="adj" fmla="val 50000"/>
              </a:avLst>
            </a:prstTxWarp>
            <a:normAutofit fontScale="55000" lnSpcReduction="20000"/>
          </a:bodyPr>
          <a:lstStyle/>
          <a:p>
            <a:pPr algn="ctr"/>
            <a:r>
              <a:rPr lang="zh-CN" altLang="en-US" sz="3600" b="1">
                <a:ln w="19050" cap="flat" cmpd="sng">
                  <a:solidFill>
                    <a:srgbClr val="808000"/>
                  </a:solidFill>
                  <a:prstDash val="solid"/>
                  <a:round/>
                  <a:headEnd type="none" w="med" len="med"/>
                  <a:tailEnd type="none" w="med" len="med"/>
                </a:ln>
                <a:solidFill>
                  <a:srgbClr val="FFFFFF"/>
                </a:solidFill>
                <a:latin typeface="隶书" charset="0"/>
                <a:ea typeface="隶书" charset="0"/>
              </a:rPr>
              <a:t>亚历山大二世</a:t>
            </a:r>
          </a:p>
        </p:txBody>
      </p:sp>
      <p:sp>
        <p:nvSpPr>
          <p:cNvPr id="7" name="Text Box 7"/>
          <p:cNvSpPr txBox="1">
            <a:spLocks noChangeArrowheads="1"/>
          </p:cNvSpPr>
          <p:nvPr/>
        </p:nvSpPr>
        <p:spPr bwMode="auto">
          <a:xfrm>
            <a:off x="9436100" y="5973536"/>
            <a:ext cx="2755900" cy="706755"/>
          </a:xfrm>
          <a:prstGeom prst="rect">
            <a:avLst/>
          </a:prstGeom>
          <a:noFill/>
          <a:ln w="9525">
            <a:noFill/>
            <a:miter lim="800000"/>
          </a:ln>
          <a:effectLst/>
        </p:spPr>
        <p:txBody>
          <a:bodyPr>
            <a:spAutoFit/>
          </a:bodyPr>
          <a:lstStyle/>
          <a:p>
            <a:pPr marR="0" defTabSz="914400">
              <a:buClrTx/>
              <a:buSzTx/>
              <a:buFontTx/>
              <a:buNone/>
              <a:defRPr/>
            </a:pPr>
            <a:r>
              <a:rPr kumimoji="0" lang="en-US" altLang="zh-CN" sz="4000" kern="1200" cap="none" spc="0" normalizeH="0" baseline="0" noProof="0" dirty="0">
                <a:solidFill>
                  <a:schemeClr val="tx2"/>
                </a:solidFill>
                <a:effectLst>
                  <a:outerShdw blurRad="38100" dist="38100" dir="2700000" algn="tl">
                    <a:srgbClr val="C0C0C0"/>
                  </a:outerShdw>
                </a:effectLst>
                <a:latin typeface="迷你简方隶" pitchFamily="2" charset="-122"/>
                <a:ea typeface="迷你简方隶" pitchFamily="2" charset="-122"/>
                <a:cs typeface="+mn-cs"/>
              </a:rPr>
              <a:t>1818-1881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9636">
                                            <p:txEl>
                                              <p:pRg st="0" end="0"/>
                                            </p:txEl>
                                          </p:spTgt>
                                        </p:tgtEl>
                                        <p:attrNameLst>
                                          <p:attrName>style.visibility</p:attrName>
                                        </p:attrNameLst>
                                      </p:cBhvr>
                                      <p:to>
                                        <p:strVal val="visible"/>
                                      </p:to>
                                    </p:set>
                                    <p:animEffect transition="in" filter="wipe(down)">
                                      <p:cBhvr>
                                        <p:cTn id="7" dur="580">
                                          <p:stCondLst>
                                            <p:cond delay="0"/>
                                          </p:stCondLst>
                                        </p:cTn>
                                        <p:tgtEl>
                                          <p:spTgt spid="69636">
                                            <p:txEl>
                                              <p:pRg st="0" end="0"/>
                                            </p:txEl>
                                          </p:spTgt>
                                        </p:tgtEl>
                                      </p:cBhvr>
                                    </p:animEffect>
                                    <p:anim calcmode="lin" valueType="num">
                                      <p:cBhvr>
                                        <p:cTn id="8" dur="1822" tmFilter="0,0; 0.14,0.36; 0.43,0.73; 0.71,0.91; 1.0,1.0">
                                          <p:stCondLst>
                                            <p:cond delay="0"/>
                                          </p:stCondLst>
                                        </p:cTn>
                                        <p:tgtEl>
                                          <p:spTgt spid="69636">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9636">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9636">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9636">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9636">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69636">
                                            <p:txEl>
                                              <p:pRg st="0" end="0"/>
                                            </p:txEl>
                                          </p:spTgt>
                                        </p:tgtEl>
                                      </p:cBhvr>
                                      <p:to x="100000" y="60000"/>
                                    </p:animScale>
                                    <p:animScale>
                                      <p:cBhvr>
                                        <p:cTn id="14" dur="166" decel="50000">
                                          <p:stCondLst>
                                            <p:cond delay="676"/>
                                          </p:stCondLst>
                                        </p:cTn>
                                        <p:tgtEl>
                                          <p:spTgt spid="69636">
                                            <p:txEl>
                                              <p:pRg st="0" end="0"/>
                                            </p:txEl>
                                          </p:spTgt>
                                        </p:tgtEl>
                                      </p:cBhvr>
                                      <p:to x="100000" y="100000"/>
                                    </p:animScale>
                                    <p:animScale>
                                      <p:cBhvr>
                                        <p:cTn id="15" dur="26">
                                          <p:stCondLst>
                                            <p:cond delay="1312"/>
                                          </p:stCondLst>
                                        </p:cTn>
                                        <p:tgtEl>
                                          <p:spTgt spid="69636">
                                            <p:txEl>
                                              <p:pRg st="0" end="0"/>
                                            </p:txEl>
                                          </p:spTgt>
                                        </p:tgtEl>
                                      </p:cBhvr>
                                      <p:to x="100000" y="80000"/>
                                    </p:animScale>
                                    <p:animScale>
                                      <p:cBhvr>
                                        <p:cTn id="16" dur="166" decel="50000">
                                          <p:stCondLst>
                                            <p:cond delay="1338"/>
                                          </p:stCondLst>
                                        </p:cTn>
                                        <p:tgtEl>
                                          <p:spTgt spid="69636">
                                            <p:txEl>
                                              <p:pRg st="0" end="0"/>
                                            </p:txEl>
                                          </p:spTgt>
                                        </p:tgtEl>
                                      </p:cBhvr>
                                      <p:to x="100000" y="100000"/>
                                    </p:animScale>
                                    <p:animScale>
                                      <p:cBhvr>
                                        <p:cTn id="17" dur="26">
                                          <p:stCondLst>
                                            <p:cond delay="1642"/>
                                          </p:stCondLst>
                                        </p:cTn>
                                        <p:tgtEl>
                                          <p:spTgt spid="69636">
                                            <p:txEl>
                                              <p:pRg st="0" end="0"/>
                                            </p:txEl>
                                          </p:spTgt>
                                        </p:tgtEl>
                                      </p:cBhvr>
                                      <p:to x="100000" y="90000"/>
                                    </p:animScale>
                                    <p:animScale>
                                      <p:cBhvr>
                                        <p:cTn id="18" dur="166" decel="50000">
                                          <p:stCondLst>
                                            <p:cond delay="1668"/>
                                          </p:stCondLst>
                                        </p:cTn>
                                        <p:tgtEl>
                                          <p:spTgt spid="69636">
                                            <p:txEl>
                                              <p:pRg st="0" end="0"/>
                                            </p:txEl>
                                          </p:spTgt>
                                        </p:tgtEl>
                                      </p:cBhvr>
                                      <p:to x="100000" y="100000"/>
                                    </p:animScale>
                                    <p:animScale>
                                      <p:cBhvr>
                                        <p:cTn id="19" dur="26">
                                          <p:stCondLst>
                                            <p:cond delay="1808"/>
                                          </p:stCondLst>
                                        </p:cTn>
                                        <p:tgtEl>
                                          <p:spTgt spid="69636">
                                            <p:txEl>
                                              <p:pRg st="0" end="0"/>
                                            </p:txEl>
                                          </p:spTgt>
                                        </p:tgtEl>
                                      </p:cBhvr>
                                      <p:to x="100000" y="95000"/>
                                    </p:animScale>
                                    <p:animScale>
                                      <p:cBhvr>
                                        <p:cTn id="20" dur="166" decel="50000">
                                          <p:stCondLst>
                                            <p:cond delay="1834"/>
                                          </p:stCondLst>
                                        </p:cTn>
                                        <p:tgtEl>
                                          <p:spTgt spid="69636">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9636">
                                            <p:txEl>
                                              <p:pRg st="1" end="1"/>
                                            </p:txEl>
                                          </p:spTgt>
                                        </p:tgtEl>
                                        <p:attrNameLst>
                                          <p:attrName>style.visibility</p:attrName>
                                        </p:attrNameLst>
                                      </p:cBhvr>
                                      <p:to>
                                        <p:strVal val="visible"/>
                                      </p:to>
                                    </p:set>
                                    <p:anim calcmode="lin" valueType="num">
                                      <p:cBhvr additive="base">
                                        <p:cTn id="25" dur="500" fill="hold"/>
                                        <p:tgtEl>
                                          <p:spTgt spid="6963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963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Text Box 3"/>
          <p:cNvSpPr>
            <a:spLocks noGrp="1"/>
          </p:cNvSpPr>
          <p:nvPr>
            <p:ph idx="4294967295"/>
          </p:nvPr>
        </p:nvSpPr>
        <p:spPr>
          <a:xfrm>
            <a:off x="1000460" y="1628775"/>
            <a:ext cx="9918551" cy="1371600"/>
          </a:xfrm>
        </p:spPr>
        <p:txBody>
          <a:bodyPr wrap="square" lIns="91440" tIns="45720" rIns="91440" bIns="45720" anchor="t"/>
          <a:lstStyle/>
          <a:p>
            <a:pPr eaLnBrk="1" hangingPunct="1">
              <a:spcBef>
                <a:spcPct val="0"/>
              </a:spcBef>
              <a:buNone/>
            </a:pPr>
            <a:r>
              <a:rPr lang="zh-CN" altLang="en-US" sz="3600" b="1" dirty="0">
                <a:solidFill>
                  <a:srgbClr val="0000CC"/>
                </a:solidFill>
                <a:latin typeface="华文行楷" pitchFamily="2" charset="-122"/>
                <a:ea typeface="华文行楷" pitchFamily="2" charset="-122"/>
              </a:rPr>
              <a:t>（</a:t>
            </a:r>
            <a:r>
              <a:rPr lang="en-US" altLang="zh-CN" sz="3600" b="1" dirty="0">
                <a:solidFill>
                  <a:srgbClr val="0000CC"/>
                </a:solidFill>
                <a:latin typeface="华文行楷" pitchFamily="2" charset="-122"/>
                <a:ea typeface="华文行楷" pitchFamily="2" charset="-122"/>
              </a:rPr>
              <a:t>1</a:t>
            </a:r>
            <a:r>
              <a:rPr lang="zh-CN" altLang="en-US" sz="3600" b="1" dirty="0">
                <a:solidFill>
                  <a:srgbClr val="0000CC"/>
                </a:solidFill>
                <a:latin typeface="华文行楷" pitchFamily="2" charset="-122"/>
                <a:ea typeface="华文行楷" pitchFamily="2" charset="-122"/>
              </a:rPr>
              <a:t>）农奴获得人身自由，可以改变身份，自由转换职业；</a:t>
            </a:r>
          </a:p>
        </p:txBody>
      </p:sp>
      <p:sp>
        <p:nvSpPr>
          <p:cNvPr id="96260" name="Text Box 4"/>
          <p:cNvSpPr txBox="1"/>
          <p:nvPr/>
        </p:nvSpPr>
        <p:spPr>
          <a:xfrm>
            <a:off x="1301675" y="2924175"/>
            <a:ext cx="9617337" cy="1938020"/>
          </a:xfrm>
          <a:prstGeom prst="rect">
            <a:avLst/>
          </a:prstGeom>
          <a:noFill/>
          <a:ln w="9525">
            <a:noFill/>
          </a:ln>
        </p:spPr>
        <p:txBody>
          <a:bodyPr wrap="square" anchor="t">
            <a:spAutoFit/>
          </a:bodyPr>
          <a:lstStyle/>
          <a:p>
            <a:r>
              <a:rPr lang="zh-CN" altLang="en-US" sz="4000" dirty="0">
                <a:solidFill>
                  <a:srgbClr val="0000CC"/>
                </a:solidFill>
                <a:latin typeface="华文行楷" pitchFamily="2" charset="-122"/>
                <a:ea typeface="华文行楷" pitchFamily="2" charset="-122"/>
              </a:rPr>
              <a:t>（</a:t>
            </a:r>
            <a:r>
              <a:rPr lang="en-US" altLang="zh-CN" sz="4000" dirty="0">
                <a:solidFill>
                  <a:srgbClr val="0000CC"/>
                </a:solidFill>
                <a:latin typeface="华文行楷" pitchFamily="2" charset="-122"/>
                <a:ea typeface="华文行楷" pitchFamily="2" charset="-122"/>
              </a:rPr>
              <a:t>2</a:t>
            </a:r>
            <a:r>
              <a:rPr lang="zh-CN" altLang="en-US" sz="4000" dirty="0">
                <a:solidFill>
                  <a:srgbClr val="0000CC"/>
                </a:solidFill>
                <a:latin typeface="华文行楷" pitchFamily="2" charset="-122"/>
                <a:ea typeface="华文行楷" pitchFamily="2" charset="-122"/>
              </a:rPr>
              <a:t>）农奴在获得</a:t>
            </a:r>
            <a:r>
              <a:rPr lang="zh-CN" altLang="en-US" sz="4000" dirty="0">
                <a:solidFill>
                  <a:srgbClr val="0000CC"/>
                </a:solidFill>
                <a:latin typeface="Times New Roman" panose="02020603050405020304" pitchFamily="18" charset="0"/>
                <a:ea typeface="华文行楷" pitchFamily="2" charset="-122"/>
              </a:rPr>
              <a:t>“</a:t>
            </a:r>
            <a:r>
              <a:rPr lang="zh-CN" altLang="en-US" sz="4000" dirty="0">
                <a:solidFill>
                  <a:srgbClr val="0000CC"/>
                </a:solidFill>
                <a:latin typeface="华文行楷" pitchFamily="2" charset="-122"/>
                <a:ea typeface="华文行楷" pitchFamily="2" charset="-122"/>
              </a:rPr>
              <a:t>解放</a:t>
            </a:r>
            <a:r>
              <a:rPr lang="zh-CN" altLang="en-US" sz="4000" dirty="0">
                <a:solidFill>
                  <a:srgbClr val="0000CC"/>
                </a:solidFill>
                <a:latin typeface="Times New Roman" panose="02020603050405020304" pitchFamily="18" charset="0"/>
                <a:ea typeface="华文行楷" pitchFamily="2" charset="-122"/>
              </a:rPr>
              <a:t>”</a:t>
            </a:r>
            <a:r>
              <a:rPr lang="zh-CN" altLang="en-US" sz="4000" dirty="0">
                <a:solidFill>
                  <a:srgbClr val="0000CC"/>
                </a:solidFill>
                <a:latin typeface="华文行楷" pitchFamily="2" charset="-122"/>
                <a:ea typeface="华文行楷" pitchFamily="2" charset="-122"/>
              </a:rPr>
              <a:t>时，可以获得一块份地，但必须出钱赎买，所出的价格高出当时的地价。</a:t>
            </a:r>
          </a:p>
        </p:txBody>
      </p:sp>
      <p:sp>
        <p:nvSpPr>
          <p:cNvPr id="24579" name="Text Box 6"/>
          <p:cNvSpPr txBox="1"/>
          <p:nvPr/>
        </p:nvSpPr>
        <p:spPr>
          <a:xfrm>
            <a:off x="6477000" y="4648200"/>
            <a:ext cx="1905000" cy="368300"/>
          </a:xfrm>
          <a:prstGeom prst="rect">
            <a:avLst/>
          </a:prstGeom>
          <a:noFill/>
          <a:ln w="9525">
            <a:noFill/>
          </a:ln>
        </p:spPr>
        <p:txBody>
          <a:bodyPr anchor="t">
            <a:spAutoFit/>
          </a:bodyPr>
          <a:lstStyle/>
          <a:p>
            <a:pPr>
              <a:spcBef>
                <a:spcPct val="50000"/>
              </a:spcBef>
            </a:pPr>
            <a:endParaRPr lang="zh-CN" altLang="zh-CN" sz="1800" b="0" dirty="0">
              <a:solidFill>
                <a:schemeClr val="tx1"/>
              </a:solidFill>
              <a:latin typeface="Comic Sans MS" panose="030F0702030302020204" pitchFamily="66" charset="0"/>
              <a:ea typeface="宋体" panose="02010600030101010101" pitchFamily="2" charset="-122"/>
            </a:endParaRPr>
          </a:p>
        </p:txBody>
      </p:sp>
      <p:sp>
        <p:nvSpPr>
          <p:cNvPr id="96264" name="Text Box 8"/>
          <p:cNvSpPr txBox="1"/>
          <p:nvPr/>
        </p:nvSpPr>
        <p:spPr>
          <a:xfrm>
            <a:off x="710005" y="5029200"/>
            <a:ext cx="10650069" cy="1476375"/>
          </a:xfrm>
          <a:prstGeom prst="rect">
            <a:avLst/>
          </a:prstGeom>
          <a:solidFill>
            <a:srgbClr val="FFFF00"/>
          </a:solidFill>
          <a:ln w="9525">
            <a:noFill/>
          </a:ln>
        </p:spPr>
        <p:txBody>
          <a:bodyPr wrap="square" anchor="t">
            <a:spAutoFit/>
          </a:bodyPr>
          <a:lstStyle/>
          <a:p>
            <a:pPr>
              <a:spcBef>
                <a:spcPct val="50000"/>
              </a:spcBef>
            </a:pPr>
            <a:r>
              <a:rPr lang="zh-CN" altLang="en-US" sz="3600" dirty="0">
                <a:solidFill>
                  <a:schemeClr val="tx1"/>
                </a:solidFill>
                <a:latin typeface="Comic Sans MS" panose="030F0702030302020204" pitchFamily="66" charset="0"/>
                <a:ea typeface="宋体" panose="02010600030101010101" pitchFamily="2" charset="-122"/>
              </a:rPr>
              <a:t>资本主义发展的四个要素：雄厚的资本、</a:t>
            </a:r>
          </a:p>
          <a:p>
            <a:pPr>
              <a:spcBef>
                <a:spcPct val="50000"/>
              </a:spcBef>
            </a:pPr>
            <a:r>
              <a:rPr lang="zh-CN" altLang="en-US" sz="3600" dirty="0">
                <a:solidFill>
                  <a:schemeClr val="tx1"/>
                </a:solidFill>
                <a:latin typeface="Comic Sans MS" panose="030F0702030302020204" pitchFamily="66" charset="0"/>
                <a:ea typeface="宋体" panose="02010600030101010101" pitchFamily="2" charset="-122"/>
              </a:rPr>
              <a:t>自由的劳动力、广阔的市场、丰富的原料。</a:t>
            </a:r>
          </a:p>
        </p:txBody>
      </p:sp>
      <p:sp>
        <p:nvSpPr>
          <p:cNvPr id="96271" name="AutoShape 15"/>
          <p:cNvSpPr/>
          <p:nvPr/>
        </p:nvSpPr>
        <p:spPr>
          <a:xfrm>
            <a:off x="4440238" y="549275"/>
            <a:ext cx="6019800" cy="908050"/>
          </a:xfrm>
          <a:prstGeom prst="wedgeRoundRectCallout">
            <a:avLst>
              <a:gd name="adj1" fmla="val -9940"/>
              <a:gd name="adj2" fmla="val 87412"/>
              <a:gd name="adj3" fmla="val 16667"/>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3600" dirty="0">
                <a:solidFill>
                  <a:srgbClr val="0000CC"/>
                </a:solidFill>
                <a:latin typeface="Comic Sans MS" panose="030F0702030302020204" pitchFamily="66" charset="0"/>
                <a:ea typeface="华文新魏" pitchFamily="2" charset="-122"/>
              </a:rPr>
              <a:t>自由的劳动力 </a:t>
            </a:r>
            <a:r>
              <a:rPr lang="zh-CN" altLang="en-US" sz="3600" dirty="0" smtClean="0">
                <a:solidFill>
                  <a:srgbClr val="0000CC"/>
                </a:solidFill>
                <a:latin typeface="Comic Sans MS" panose="030F0702030302020204" pitchFamily="66" charset="0"/>
                <a:ea typeface="华文新魏" pitchFamily="2" charset="-122"/>
              </a:rPr>
              <a:t>   广阔</a:t>
            </a:r>
            <a:r>
              <a:rPr lang="zh-CN" altLang="en-US" sz="3600" dirty="0">
                <a:solidFill>
                  <a:srgbClr val="0000CC"/>
                </a:solidFill>
                <a:latin typeface="Comic Sans MS" panose="030F0702030302020204" pitchFamily="66" charset="0"/>
                <a:ea typeface="华文新魏" pitchFamily="2" charset="-122"/>
              </a:rPr>
              <a:t>的市场</a:t>
            </a:r>
          </a:p>
        </p:txBody>
      </p:sp>
      <p:sp>
        <p:nvSpPr>
          <p:cNvPr id="96272" name="AutoShape 16"/>
          <p:cNvSpPr/>
          <p:nvPr/>
        </p:nvSpPr>
        <p:spPr>
          <a:xfrm>
            <a:off x="6600825" y="4868863"/>
            <a:ext cx="3671888" cy="914400"/>
          </a:xfrm>
          <a:prstGeom prst="wedgeEllipseCallout">
            <a:avLst>
              <a:gd name="adj1" fmla="val 7500"/>
              <a:gd name="adj2" fmla="val -138194"/>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3600" dirty="0">
                <a:solidFill>
                  <a:srgbClr val="0000CC"/>
                </a:solidFill>
                <a:latin typeface="Comic Sans MS" panose="030F0702030302020204" pitchFamily="66" charset="0"/>
                <a:ea typeface="华文新魏" pitchFamily="2" charset="-122"/>
              </a:rPr>
              <a:t>雄厚的资本</a:t>
            </a:r>
          </a:p>
        </p:txBody>
      </p:sp>
      <p:sp>
        <p:nvSpPr>
          <p:cNvPr id="24583" name="Rectangle 19"/>
          <p:cNvSpPr/>
          <p:nvPr/>
        </p:nvSpPr>
        <p:spPr>
          <a:xfrm>
            <a:off x="1524000" y="0"/>
            <a:ext cx="6075680" cy="583565"/>
          </a:xfrm>
          <a:prstGeom prst="rect">
            <a:avLst/>
          </a:prstGeom>
          <a:noFill/>
          <a:ln w="9525">
            <a:noFill/>
          </a:ln>
        </p:spPr>
        <p:txBody>
          <a:bodyPr wrap="none" anchor="t">
            <a:spAutoFit/>
          </a:bodyPr>
          <a:lstStyle/>
          <a:p>
            <a:r>
              <a:rPr lang="en-US" altLang="zh-CN" sz="3200" dirty="0">
                <a:solidFill>
                  <a:srgbClr val="FF3300"/>
                </a:solidFill>
                <a:latin typeface="黑体" panose="02010609060101010101" charset="-122"/>
                <a:ea typeface="黑体" panose="02010609060101010101" charset="-122"/>
              </a:rPr>
              <a:t>2</a:t>
            </a:r>
            <a:r>
              <a:rPr lang="zh-CN" altLang="en-US" sz="3200" dirty="0">
                <a:solidFill>
                  <a:srgbClr val="FF3300"/>
                </a:solidFill>
                <a:latin typeface="黑体" panose="02010609060101010101" charset="-122"/>
                <a:ea typeface="黑体" panose="02010609060101010101" charset="-122"/>
              </a:rPr>
              <a:t>、避免革命的改革</a:t>
            </a:r>
            <a:r>
              <a:rPr lang="en-US" altLang="zh-CN" sz="3200" dirty="0">
                <a:solidFill>
                  <a:srgbClr val="FF3300"/>
                </a:solidFill>
                <a:latin typeface="Arial" panose="020B0604020202020204" pitchFamily="34" charset="0"/>
                <a:ea typeface="黑体" panose="02010609060101010101" charset="-122"/>
              </a:rPr>
              <a:t>—</a:t>
            </a:r>
            <a:r>
              <a:rPr lang="zh-CN" altLang="en-US" sz="3200" dirty="0">
                <a:solidFill>
                  <a:srgbClr val="FF3300"/>
                </a:solidFill>
                <a:latin typeface="黑体" panose="02010609060101010101" charset="-122"/>
                <a:ea typeface="黑体" panose="02010609060101010101" charset="-122"/>
              </a:rPr>
              <a:t>改革的内容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6259"/>
                                        </p:tgtEl>
                                        <p:attrNameLst>
                                          <p:attrName>style.visibility</p:attrName>
                                        </p:attrNameLst>
                                      </p:cBhvr>
                                      <p:to>
                                        <p:strVal val="visible"/>
                                      </p:to>
                                    </p:set>
                                    <p:anim calcmode="lin" valueType="num">
                                      <p:cBhvr>
                                        <p:cTn id="7" dur="500" fill="hold"/>
                                        <p:tgtEl>
                                          <p:spTgt spid="96259"/>
                                        </p:tgtEl>
                                        <p:attrNameLst>
                                          <p:attrName>ppt_x</p:attrName>
                                        </p:attrNameLst>
                                      </p:cBhvr>
                                      <p:tavLst>
                                        <p:tav tm="0">
                                          <p:val>
                                            <p:strVal val="1+#ppt_w/2"/>
                                          </p:val>
                                        </p:tav>
                                        <p:tav tm="100000">
                                          <p:val>
                                            <p:strVal val="#ppt_x"/>
                                          </p:val>
                                        </p:tav>
                                      </p:tavLst>
                                    </p:anim>
                                    <p:anim calcmode="lin" valueType="num">
                                      <p:cBhvr>
                                        <p:cTn id="8" dur="500" fill="hold"/>
                                        <p:tgtEl>
                                          <p:spTgt spid="9625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6260"/>
                                        </p:tgtEl>
                                        <p:attrNameLst>
                                          <p:attrName>style.visibility</p:attrName>
                                        </p:attrNameLst>
                                      </p:cBhvr>
                                      <p:to>
                                        <p:strVal val="visible"/>
                                      </p:to>
                                    </p:set>
                                    <p:anim calcmode="lin" valueType="num">
                                      <p:cBhvr>
                                        <p:cTn id="13" dur="500" fill="hold"/>
                                        <p:tgtEl>
                                          <p:spTgt spid="96260"/>
                                        </p:tgtEl>
                                        <p:attrNameLst>
                                          <p:attrName>ppt_x</p:attrName>
                                        </p:attrNameLst>
                                      </p:cBhvr>
                                      <p:tavLst>
                                        <p:tav tm="0">
                                          <p:val>
                                            <p:strVal val="1+#ppt_w/2"/>
                                          </p:val>
                                        </p:tav>
                                        <p:tav tm="100000">
                                          <p:val>
                                            <p:strVal val="#ppt_x"/>
                                          </p:val>
                                        </p:tav>
                                      </p:tavLst>
                                    </p:anim>
                                    <p:anim calcmode="lin" valueType="num">
                                      <p:cBhvr>
                                        <p:cTn id="14" dur="500" fill="hold"/>
                                        <p:tgtEl>
                                          <p:spTgt spid="9626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hammer.wav"/>
                                        </p:tgtEl>
                                      </p:cMediaNode>
                                    </p:audio>
                                  </p:sub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6264"/>
                                        </p:tgtEl>
                                        <p:attrNameLst>
                                          <p:attrName>style.visibility</p:attrName>
                                        </p:attrNameLst>
                                      </p:cBhvr>
                                      <p:to>
                                        <p:strVal val="visible"/>
                                      </p:to>
                                    </p:set>
                                    <p:animEffect transition="in" filter="blinds(horizontal)">
                                      <p:cBhvr>
                                        <p:cTn id="19" dur="500"/>
                                        <p:tgtEl>
                                          <p:spTgt spid="96264"/>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96271"/>
                                        </p:tgtEl>
                                        <p:attrNameLst>
                                          <p:attrName>style.visibility</p:attrName>
                                        </p:attrNameLst>
                                      </p:cBhvr>
                                      <p:to>
                                        <p:strVal val="visible"/>
                                      </p:to>
                                    </p:set>
                                    <p:animEffect transition="in" filter="blinds(horizontal)">
                                      <p:cBhvr>
                                        <p:cTn id="24" dur="500"/>
                                        <p:tgtEl>
                                          <p:spTgt spid="96271"/>
                                        </p:tgtEl>
                                      </p:cBhvr>
                                    </p:animEffect>
                                  </p:childTnLst>
                                  <p:subTnLst>
                                    <p:audio>
                                      <p:cMediaNode>
                                        <p:cTn display="0" masterRel="sameClick">
                                          <p:stCondLst>
                                            <p:cond evt="begin" delay="0">
                                              <p:tn val="22"/>
                                            </p:cond>
                                          </p:stCondLst>
                                          <p:endCondLst>
                                            <p:cond evt="onStopAudio" delay="0">
                                              <p:tgtEl>
                                                <p:sldTgt/>
                                              </p:tgtEl>
                                            </p:cond>
                                          </p:endCondLst>
                                        </p:cTn>
                                        <p:tgtEl>
                                          <p:sndTgt r:embed="rId4" name="hammer.wav"/>
                                        </p:tgtEl>
                                      </p:cMediaNode>
                                    </p:audio>
                                  </p:sub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6272"/>
                                        </p:tgtEl>
                                        <p:attrNameLst>
                                          <p:attrName>style.visibility</p:attrName>
                                        </p:attrNameLst>
                                      </p:cBhvr>
                                      <p:to>
                                        <p:strVal val="visible"/>
                                      </p:to>
                                    </p:set>
                                    <p:animEffect transition="in" filter="blinds(horizontal)">
                                      <p:cBhvr>
                                        <p:cTn id="29" dur="500"/>
                                        <p:tgtEl>
                                          <p:spTgt spid="96272"/>
                                        </p:tgtEl>
                                      </p:cBhvr>
                                    </p:animEffect>
                                  </p:childTnLst>
                                  <p:subTnLst>
                                    <p:audio>
                                      <p:cMediaNode>
                                        <p:cTn display="0" masterRel="sameClick">
                                          <p:stCondLst>
                                            <p:cond evt="begin" delay="0">
                                              <p:tn val="27"/>
                                            </p:cond>
                                          </p:stCondLst>
                                          <p:endCondLst>
                                            <p:cond evt="onStopAudio" delay="0">
                                              <p:tgtEl>
                                                <p:sldTgt/>
                                              </p:tgtEl>
                                            </p:cond>
                                          </p:endCondLst>
                                        </p:cTn>
                                        <p:tgtEl>
                                          <p:sndTgt r:embed="rId5"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p:bldP spid="96260" grpId="0"/>
      <p:bldP spid="96264" grpId="0" bldLvl="0" animBg="1"/>
      <p:bldP spid="96271" grpId="0" bldLvl="0" animBg="1"/>
      <p:bldP spid="96272"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55" name="Group 15"/>
          <p:cNvGraphicFramePr>
            <a:graphicFrameLocks noGrp="1"/>
          </p:cNvGraphicFramePr>
          <p:nvPr>
            <p:ph idx="1"/>
          </p:nvPr>
        </p:nvGraphicFramePr>
        <p:xfrm>
          <a:off x="434975" y="173990"/>
          <a:ext cx="11306810" cy="5309616"/>
        </p:xfrm>
        <a:graphic>
          <a:graphicData uri="http://schemas.openxmlformats.org/drawingml/2006/table">
            <a:tbl>
              <a:tblPr/>
              <a:tblGrid>
                <a:gridCol w="11306810"/>
              </a:tblGrid>
              <a:tr h="53086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   </a:t>
                      </a:r>
                      <a:r>
                        <a:rPr kumimoji="0" lang="en-US" altLang="zh-CN" sz="4000" b="1" i="0" u="none" strike="noStrike" cap="none" normalizeH="0" baseline="0" smtClean="0">
                          <a:ln>
                            <a:noFill/>
                          </a:ln>
                          <a:solidFill>
                            <a:schemeClr val="accent2"/>
                          </a:solidFill>
                          <a:effectLst/>
                          <a:latin typeface="楷体_GB2312" pitchFamily="49" charset="-122"/>
                          <a:ea typeface="楷体_GB2312" pitchFamily="49" charset="-122"/>
                        </a:rPr>
                        <a:t> </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材料一：据统计</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,1860-1890</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年</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俄国的生铁产量增加了</a:t>
                      </a:r>
                      <a:r>
                        <a:rPr kumimoji="0" lang="en-US" altLang="zh-CN" sz="3600" b="1" i="0" u="none" strike="noStrike" cap="none" normalizeH="0" baseline="0" smtClean="0">
                          <a:ln>
                            <a:noFill/>
                          </a:ln>
                          <a:solidFill>
                            <a:srgbClr val="C00000"/>
                          </a:solidFill>
                          <a:effectLst/>
                          <a:latin typeface="楷体_GB2312" pitchFamily="49" charset="-122"/>
                          <a:ea typeface="楷体_GB2312" pitchFamily="49" charset="-122"/>
                        </a:rPr>
                        <a:t>2</a:t>
                      </a:r>
                      <a:r>
                        <a:rPr kumimoji="0" lang="zh-CN" altLang="en-US" sz="3600" b="1" i="0" u="none" strike="noStrike" cap="none" normalizeH="0" baseline="0" smtClean="0">
                          <a:ln>
                            <a:noFill/>
                          </a:ln>
                          <a:solidFill>
                            <a:srgbClr val="C00000"/>
                          </a:solidFill>
                          <a:effectLst/>
                          <a:latin typeface="楷体_GB2312" pitchFamily="49" charset="-122"/>
                          <a:ea typeface="楷体_GB2312" pitchFamily="49" charset="-122"/>
                        </a:rPr>
                        <a:t>倍</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钢产量和棉纺织业都增加了</a:t>
                      </a:r>
                      <a:r>
                        <a:rPr kumimoji="0" lang="en-US" altLang="zh-CN" sz="3600" b="1" i="0" u="none" strike="noStrike" cap="none" normalizeH="0" baseline="0" smtClean="0">
                          <a:ln>
                            <a:noFill/>
                          </a:ln>
                          <a:solidFill>
                            <a:srgbClr val="C00000"/>
                          </a:solidFill>
                          <a:effectLst/>
                          <a:latin typeface="楷体_GB2312" pitchFamily="49" charset="-122"/>
                          <a:ea typeface="楷体_GB2312" pitchFamily="49" charset="-122"/>
                        </a:rPr>
                        <a:t>3</a:t>
                      </a:r>
                      <a:r>
                        <a:rPr kumimoji="0" lang="zh-CN" altLang="en-US" sz="3600" b="1" i="0" u="none" strike="noStrike" cap="none" normalizeH="0" baseline="0" smtClean="0">
                          <a:ln>
                            <a:noFill/>
                          </a:ln>
                          <a:solidFill>
                            <a:srgbClr val="C00000"/>
                          </a:solidFill>
                          <a:effectLst/>
                          <a:latin typeface="楷体_GB2312" pitchFamily="49" charset="-122"/>
                          <a:ea typeface="楷体_GB2312" pitchFamily="49" charset="-122"/>
                        </a:rPr>
                        <a:t>倍</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而煤炭产量增加超过了</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19</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倍</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石油产量增加了</a:t>
                      </a:r>
                      <a:r>
                        <a:rPr kumimoji="0" lang="en-US" altLang="zh-CN" sz="3600" b="1" i="0" u="none" strike="noStrike" cap="none" normalizeH="0" baseline="0" smtClean="0">
                          <a:ln>
                            <a:noFill/>
                          </a:ln>
                          <a:solidFill>
                            <a:srgbClr val="C00000"/>
                          </a:solidFill>
                          <a:effectLst/>
                          <a:latin typeface="楷体_GB2312" pitchFamily="49" charset="-122"/>
                          <a:ea typeface="楷体_GB2312" pitchFamily="49" charset="-122"/>
                        </a:rPr>
                        <a:t>200</a:t>
                      </a:r>
                      <a:r>
                        <a:rPr kumimoji="0" lang="zh-CN" altLang="en-US" sz="3600" b="1" i="0" u="none" strike="noStrike" cap="none" normalizeH="0" baseline="0" smtClean="0">
                          <a:ln>
                            <a:noFill/>
                          </a:ln>
                          <a:solidFill>
                            <a:srgbClr val="C00000"/>
                          </a:solidFill>
                          <a:effectLst/>
                          <a:latin typeface="楷体_GB2312" pitchFamily="49" charset="-122"/>
                          <a:ea typeface="楷体_GB2312" pitchFamily="49" charset="-122"/>
                        </a:rPr>
                        <a:t>多倍</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。在此期间</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俄国整个工业产量增加了</a:t>
                      </a:r>
                      <a:r>
                        <a:rPr kumimoji="0" lang="en-US" altLang="zh-CN" sz="3600" b="1" i="0" u="none" strike="noStrike" cap="none" normalizeH="0" baseline="0" smtClean="0">
                          <a:ln>
                            <a:noFill/>
                          </a:ln>
                          <a:solidFill>
                            <a:srgbClr val="C00000"/>
                          </a:solidFill>
                          <a:effectLst/>
                          <a:latin typeface="楷体_GB2312" pitchFamily="49" charset="-122"/>
                          <a:ea typeface="楷体_GB2312" pitchFamily="49" charset="-122"/>
                        </a:rPr>
                        <a:t>6</a:t>
                      </a:r>
                      <a:r>
                        <a:rPr kumimoji="0" lang="zh-CN" altLang="en-US" sz="3600" b="1" i="0" u="none" strike="noStrike" cap="none" normalizeH="0" baseline="0" smtClean="0">
                          <a:ln>
                            <a:noFill/>
                          </a:ln>
                          <a:solidFill>
                            <a:srgbClr val="C00000"/>
                          </a:solidFill>
                          <a:effectLst/>
                          <a:latin typeface="楷体_GB2312" pitchFamily="49" charset="-122"/>
                          <a:ea typeface="楷体_GB2312" pitchFamily="49" charset="-122"/>
                        </a:rPr>
                        <a:t>倍</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铁路线增长了</a:t>
                      </a:r>
                      <a:r>
                        <a:rPr kumimoji="0" lang="en-US" altLang="zh-CN" sz="3600" b="1" i="0" u="none" strike="noStrike" cap="none" normalizeH="0" baseline="0" smtClean="0">
                          <a:ln>
                            <a:noFill/>
                          </a:ln>
                          <a:solidFill>
                            <a:srgbClr val="C00000"/>
                          </a:solidFill>
                          <a:effectLst/>
                          <a:latin typeface="楷体_GB2312" pitchFamily="49" charset="-122"/>
                          <a:ea typeface="楷体_GB2312" pitchFamily="49" charset="-122"/>
                        </a:rPr>
                        <a:t>35</a:t>
                      </a:r>
                      <a:r>
                        <a:rPr kumimoji="0" lang="zh-CN" altLang="en-US" sz="3600" b="1" i="0" u="none" strike="noStrike" cap="none" normalizeH="0" baseline="0" smtClean="0">
                          <a:ln>
                            <a:noFill/>
                          </a:ln>
                          <a:solidFill>
                            <a:srgbClr val="C00000"/>
                          </a:solidFill>
                          <a:effectLst/>
                          <a:latin typeface="楷体_GB2312" pitchFamily="49" charset="-122"/>
                          <a:ea typeface="楷体_GB2312" pitchFamily="49" charset="-122"/>
                        </a:rPr>
                        <a:t>倍</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多。 </a:t>
                      </a: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                  </a:t>
                      </a:r>
                      <a:r>
                        <a:rPr kumimoji="0" lang="en-US" altLang="zh-CN" sz="3600" b="1" i="0" u="none" strike="noStrike" cap="none" normalizeH="0" baseline="0" smtClean="0">
                          <a:ln>
                            <a:noFill/>
                          </a:ln>
                          <a:solidFill>
                            <a:schemeClr val="accent2"/>
                          </a:solidFill>
                          <a:effectLst/>
                          <a:latin typeface="Arial" panose="020B0604020202020204"/>
                          <a:ea typeface="楷体_GB2312" pitchFamily="49" charset="-122"/>
                        </a:rPr>
                        <a:t>——</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俄国社会经济史</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a:t>
                      </a: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   材料二：农奴得到的份地，按当时的市价，总值约</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6.5</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亿卢布，而后来他们实际付出的却不少于</a:t>
                      </a:r>
                      <a:r>
                        <a:rPr kumimoji="0" lang="en-US" altLang="zh-CN" sz="3600" b="1" i="0" u="none" strike="noStrike" cap="none" normalizeH="0" baseline="0" smtClean="0">
                          <a:ln>
                            <a:noFill/>
                          </a:ln>
                          <a:solidFill>
                            <a:schemeClr val="accent2"/>
                          </a:solidFill>
                          <a:effectLst/>
                          <a:latin typeface="楷体_GB2312" pitchFamily="49" charset="-122"/>
                          <a:ea typeface="楷体_GB2312" pitchFamily="49" charset="-122"/>
                        </a:rPr>
                        <a:t>20</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亿卢布。正像列宁说的：</a:t>
                      </a:r>
                      <a:r>
                        <a:rPr kumimoji="0" lang="zh-CN" altLang="en-US" sz="3600" b="1" i="0" u="none" strike="noStrike" cap="none" normalizeH="0" baseline="0" smtClean="0">
                          <a:ln>
                            <a:noFill/>
                          </a:ln>
                          <a:solidFill>
                            <a:schemeClr val="accent2"/>
                          </a:solidFill>
                          <a:effectLst/>
                          <a:latin typeface="Arial" panose="020B0604020202020204"/>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农民获得</a:t>
                      </a:r>
                      <a:r>
                        <a:rPr kumimoji="0" lang="zh-CN" altLang="en-US" sz="3600" b="1" i="0" u="none" strike="noStrike" cap="none" normalizeH="0" baseline="0" smtClean="0">
                          <a:ln>
                            <a:noFill/>
                          </a:ln>
                          <a:solidFill>
                            <a:schemeClr val="accent2"/>
                          </a:solidFill>
                          <a:effectLst/>
                          <a:latin typeface="Arial" panose="020B0604020202020204"/>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自由</a:t>
                      </a:r>
                      <a:r>
                        <a:rPr kumimoji="0" lang="zh-CN" altLang="en-US" sz="3600" b="1" i="0" u="none" strike="noStrike" cap="none" normalizeH="0" baseline="0" smtClean="0">
                          <a:ln>
                            <a:noFill/>
                          </a:ln>
                          <a:solidFill>
                            <a:schemeClr val="accent2"/>
                          </a:solidFill>
                          <a:effectLst/>
                          <a:latin typeface="Arial" panose="020B0604020202020204"/>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的时候，已经被剥夺的一干二净了。</a:t>
                      </a:r>
                      <a:r>
                        <a:rPr kumimoji="0" lang="zh-CN" altLang="en-US" sz="3600" b="1" i="0" u="none" strike="noStrike" cap="none" normalizeH="0" baseline="0" smtClean="0">
                          <a:ln>
                            <a:noFill/>
                          </a:ln>
                          <a:solidFill>
                            <a:schemeClr val="accent2"/>
                          </a:solidFill>
                          <a:effectLst/>
                          <a:latin typeface="Arial" panose="020B0604020202020204"/>
                          <a:ea typeface="楷体_GB2312" pitchFamily="49" charset="-122"/>
                        </a:rPr>
                        <a:t>”</a:t>
                      </a:r>
                      <a:r>
                        <a:rPr kumimoji="0" lang="zh-CN" altLang="en-US" sz="3600" b="1" i="0" u="none" strike="noStrike" cap="none" normalizeH="0" baseline="0" smtClean="0">
                          <a:ln>
                            <a:noFill/>
                          </a:ln>
                          <a:solidFill>
                            <a:schemeClr val="accent2"/>
                          </a:solidFill>
                          <a:effectLst/>
                          <a:latin typeface="楷体_GB2312" pitchFamily="49" charset="-122"/>
                          <a:ea typeface="楷体_GB2312" pitchFamily="49" charset="-122"/>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224" name="Rectangle 16"/>
          <p:cNvSpPr/>
          <p:nvPr/>
        </p:nvSpPr>
        <p:spPr>
          <a:xfrm>
            <a:off x="399098" y="5686425"/>
            <a:ext cx="10975340" cy="768350"/>
          </a:xfrm>
          <a:prstGeom prst="rect">
            <a:avLst/>
          </a:prstGeom>
          <a:noFill/>
          <a:ln w="9525">
            <a:noFill/>
          </a:ln>
        </p:spPr>
        <p:txBody>
          <a:bodyPr wrap="none" anchor="ctr">
            <a:spAutoFit/>
            <a:scene3d>
              <a:camera prst="orthographicFront"/>
              <a:lightRig rig="threePt" dir="t"/>
            </a:scene3d>
          </a:bodyPr>
          <a:lstStyle/>
          <a:p>
            <a:r>
              <a:rPr lang="zh-CN" altLang="en-US" sz="4400" b="1" dirty="0">
                <a:solidFill>
                  <a:srgbClr val="C00000"/>
                </a:solidFill>
                <a:effectLst>
                  <a:outerShdw blurRad="38100" dist="19050" dir="2700000" algn="tl" rotWithShape="0">
                    <a:schemeClr val="dk1">
                      <a:alpha val="40000"/>
                    </a:schemeClr>
                  </a:outerShdw>
                </a:effectLst>
                <a:latin typeface="Arial" panose="020B0604020202020204" pitchFamily="34" charset="0"/>
                <a:ea typeface="楷体_GB2312" pitchFamily="49" charset="-122"/>
              </a:rPr>
              <a:t>结合材料，总结亚历山大二世改革的影响？</a:t>
            </a:r>
            <a:r>
              <a:rPr lang="zh-CN" altLang="en-US" sz="3600" dirty="0">
                <a:solidFill>
                  <a:srgbClr val="C0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9" name="AutoShape 5"/>
          <p:cNvSpPr/>
          <p:nvPr/>
        </p:nvSpPr>
        <p:spPr>
          <a:xfrm>
            <a:off x="534670" y="238760"/>
            <a:ext cx="5327650" cy="6380163"/>
          </a:xfrm>
          <a:prstGeom prst="cloudCallout">
            <a:avLst>
              <a:gd name="adj1" fmla="val 57329"/>
              <a:gd name="adj2" fmla="val 20542"/>
            </a:avLst>
          </a:prstGeom>
          <a:solidFill>
            <a:srgbClr val="CCFFCC"/>
          </a:solidFill>
          <a:ln w="22225" cap="flat" cmpd="sng">
            <a:solidFill>
              <a:srgbClr val="000080"/>
            </a:solidFill>
            <a:prstDash val="solid"/>
            <a:round/>
            <a:headEnd type="none" w="med" len="med"/>
            <a:tailEnd type="none" w="med" len="med"/>
          </a:ln>
        </p:spPr>
        <p:txBody>
          <a:bodyPr anchor="t"/>
          <a:lstStyle/>
          <a:p>
            <a:pPr algn="ctr"/>
            <a:endParaRPr lang="zh-CN" altLang="zh-CN" sz="2800" b="0" dirty="0">
              <a:solidFill>
                <a:schemeClr val="tx1"/>
              </a:solidFill>
              <a:latin typeface="Times New Roman" panose="02020603050405020304" pitchFamily="18" charset="0"/>
              <a:ea typeface="宋体" panose="02010600030101010101" pitchFamily="2" charset="-122"/>
            </a:endParaRPr>
          </a:p>
        </p:txBody>
      </p:sp>
      <p:pic>
        <p:nvPicPr>
          <p:cNvPr id="28674" name="Picture 2" descr="4"/>
          <p:cNvPicPr>
            <a:picLocks noChangeAspect="1"/>
          </p:cNvPicPr>
          <p:nvPr/>
        </p:nvPicPr>
        <p:blipFill>
          <a:blip r:embed="rId2"/>
          <a:stretch>
            <a:fillRect/>
          </a:stretch>
        </p:blipFill>
        <p:spPr>
          <a:xfrm>
            <a:off x="6311900" y="908050"/>
            <a:ext cx="4197350" cy="4392613"/>
          </a:xfrm>
          <a:prstGeom prst="rect">
            <a:avLst/>
          </a:prstGeom>
          <a:noFill/>
          <a:ln w="57150" cap="flat" cmpd="thinThick">
            <a:solidFill>
              <a:srgbClr val="800000"/>
            </a:solidFill>
            <a:prstDash val="solid"/>
            <a:miter/>
            <a:headEnd type="none" w="med" len="med"/>
            <a:tailEnd type="none" w="med" len="med"/>
          </a:ln>
        </p:spPr>
      </p:pic>
      <p:sp>
        <p:nvSpPr>
          <p:cNvPr id="28675" name="Text Box 3"/>
          <p:cNvSpPr txBox="1"/>
          <p:nvPr/>
        </p:nvSpPr>
        <p:spPr>
          <a:xfrm>
            <a:off x="6743700" y="5516563"/>
            <a:ext cx="3529013" cy="583565"/>
          </a:xfrm>
          <a:prstGeom prst="rect">
            <a:avLst/>
          </a:prstGeom>
          <a:noFill/>
          <a:ln w="9525">
            <a:noFill/>
          </a:ln>
        </p:spPr>
        <p:txBody>
          <a:bodyPr anchor="t">
            <a:spAutoFit/>
          </a:bodyPr>
          <a:lstStyle/>
          <a:p>
            <a:pPr algn="ctr">
              <a:spcBef>
                <a:spcPct val="50000"/>
              </a:spcBef>
            </a:pPr>
            <a:r>
              <a:rPr lang="zh-CN" altLang="en-US" sz="3200" dirty="0">
                <a:solidFill>
                  <a:schemeClr val="tx1"/>
                </a:solidFill>
                <a:latin typeface="Arial" panose="020B0604020202020204" pitchFamily="34" charset="0"/>
                <a:ea typeface="宋体" panose="02010600030101010101" pitchFamily="2" charset="-122"/>
              </a:rPr>
              <a:t>家徒四壁的</a:t>
            </a:r>
            <a:r>
              <a:rPr lang="zh-CN" altLang="en-US" sz="3200" dirty="0">
                <a:solidFill>
                  <a:schemeClr val="tx1"/>
                </a:solidFill>
                <a:latin typeface="Times New Roman" panose="02020603050405020304" pitchFamily="18" charset="0"/>
                <a:ea typeface="宋体" panose="02010600030101010101" pitchFamily="2" charset="-122"/>
              </a:rPr>
              <a:t>农民</a:t>
            </a:r>
          </a:p>
        </p:txBody>
      </p:sp>
      <p:sp>
        <p:nvSpPr>
          <p:cNvPr id="72710" name="Text Box 6"/>
          <p:cNvSpPr txBox="1"/>
          <p:nvPr/>
        </p:nvSpPr>
        <p:spPr>
          <a:xfrm>
            <a:off x="1303020" y="890270"/>
            <a:ext cx="4248150" cy="5077460"/>
          </a:xfrm>
          <a:prstGeom prst="rect">
            <a:avLst/>
          </a:prstGeom>
          <a:noFill/>
          <a:ln w="9525">
            <a:noFill/>
          </a:ln>
        </p:spPr>
        <p:txBody>
          <a:bodyPr anchor="t">
            <a:spAutoFit/>
          </a:bodyPr>
          <a:lstStyle/>
          <a:p>
            <a:pPr>
              <a:spcBef>
                <a:spcPct val="50000"/>
              </a:spcBef>
            </a:pPr>
            <a:r>
              <a:rPr lang="en-US" altLang="zh-CN" sz="2800" dirty="0">
                <a:solidFill>
                  <a:schemeClr val="tx1"/>
                </a:solidFill>
                <a:latin typeface="楷体_GB2312" pitchFamily="49" charset="-122"/>
                <a:ea typeface="楷体_GB2312" pitchFamily="49" charset="-122"/>
              </a:rPr>
              <a:t>    </a:t>
            </a:r>
            <a:r>
              <a:rPr lang="zh-CN" altLang="en-US" sz="3600" dirty="0">
                <a:solidFill>
                  <a:schemeClr val="tx1"/>
                </a:solidFill>
                <a:latin typeface="楷体_GB2312" pitchFamily="49" charset="-122"/>
                <a:ea typeface="楷体_GB2312" pitchFamily="49" charset="-122"/>
              </a:rPr>
              <a:t>沙皇陛下仁慈，让我获得了自由，但是为了得到份地养活全家，我变卖了家里所有能卖的东西才交清了赎金，现在家里穷的就剩下几面墙可以依靠了！</a:t>
            </a: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2710"/>
                                        </p:tgtEl>
                                        <p:attrNameLst>
                                          <p:attrName>style.visibility</p:attrName>
                                        </p:attrNameLst>
                                      </p:cBhvr>
                                      <p:to>
                                        <p:strVal val="visible"/>
                                      </p:to>
                                    </p:set>
                                    <p:anim calcmode="discrete" valueType="clr">
                                      <p:cBhvr override="childStyle">
                                        <p:cTn id="7" dur="80"/>
                                        <p:tgtEl>
                                          <p:spTgt spid="7271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2710"/>
                                        </p:tgtEl>
                                        <p:attrNameLst>
                                          <p:attrName>fillcolor</p:attrName>
                                        </p:attrNameLst>
                                      </p:cBhvr>
                                      <p:tavLst>
                                        <p:tav tm="0">
                                          <p:val>
                                            <p:clrVal>
                                              <a:schemeClr val="accent2"/>
                                            </p:clrVal>
                                          </p:val>
                                        </p:tav>
                                        <p:tav tm="50000">
                                          <p:val>
                                            <p:clrVal>
                                              <a:schemeClr val="hlink"/>
                                            </p:clrVal>
                                          </p:val>
                                        </p:tav>
                                      </p:tavLst>
                                    </p:anim>
                                    <p:set>
                                      <p:cBhvr>
                                        <p:cTn id="9" dur="80"/>
                                        <p:tgtEl>
                                          <p:spTgt spid="72710"/>
                                        </p:tgtEl>
                                        <p:attrNameLst>
                                          <p:attrName>fill.type</p:attrName>
                                        </p:attrNameLst>
                                      </p:cBhvr>
                                      <p:to>
                                        <p:strVal val="solid"/>
                                      </p:to>
                                    </p:se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72709"/>
                                        </p:tgtEl>
                                        <p:attrNameLst>
                                          <p:attrName>style.visibility</p:attrName>
                                        </p:attrNameLst>
                                      </p:cBhvr>
                                      <p:to>
                                        <p:strVal val="visible"/>
                                      </p:to>
                                    </p:set>
                                    <p:anim calcmode="discrete" valueType="clr">
                                      <p:cBhvr override="childStyle">
                                        <p:cTn id="12" dur="80"/>
                                        <p:tgtEl>
                                          <p:spTgt spid="7270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2709"/>
                                        </p:tgtEl>
                                        <p:attrNameLst>
                                          <p:attrName>fillcolor</p:attrName>
                                        </p:attrNameLst>
                                      </p:cBhvr>
                                      <p:tavLst>
                                        <p:tav tm="0">
                                          <p:val>
                                            <p:clrVal>
                                              <a:schemeClr val="accent2"/>
                                            </p:clrVal>
                                          </p:val>
                                        </p:tav>
                                        <p:tav tm="50000">
                                          <p:val>
                                            <p:clrVal>
                                              <a:schemeClr val="hlink"/>
                                            </p:clrVal>
                                          </p:val>
                                        </p:tav>
                                      </p:tavLst>
                                    </p:anim>
                                    <p:set>
                                      <p:cBhvr>
                                        <p:cTn id="14" dur="80"/>
                                        <p:tgtEl>
                                          <p:spTgt spid="7270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9" grpId="0" bldLvl="0" animBg="1"/>
      <p:bldP spid="727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5"/>
          <p:cNvPicPr>
            <a:picLocks noChangeAspect="1" noChangeArrowheads="1"/>
          </p:cNvPicPr>
          <p:nvPr/>
        </p:nvPicPr>
        <p:blipFill>
          <a:blip r:embed="rId2"/>
          <a:srcRect/>
          <a:stretch>
            <a:fillRect/>
          </a:stretch>
        </p:blipFill>
        <p:spPr bwMode="auto">
          <a:xfrm>
            <a:off x="2063752" y="260350"/>
            <a:ext cx="7969249" cy="3390900"/>
          </a:xfrm>
          <a:prstGeom prst="rect">
            <a:avLst/>
          </a:prstGeom>
          <a:noFill/>
          <a:ln w="57150" cmpd="thinThick">
            <a:solidFill>
              <a:srgbClr val="800000"/>
            </a:solidFill>
            <a:miter lim="800000"/>
            <a:headEnd/>
            <a:tailEnd/>
          </a:ln>
        </p:spPr>
      </p:pic>
      <p:sp>
        <p:nvSpPr>
          <p:cNvPr id="30723" name="Text Box 3"/>
          <p:cNvSpPr txBox="1">
            <a:spLocks noChangeArrowheads="1"/>
          </p:cNvSpPr>
          <p:nvPr/>
        </p:nvSpPr>
        <p:spPr bwMode="auto">
          <a:xfrm>
            <a:off x="1871134" y="3700463"/>
            <a:ext cx="8449733" cy="519112"/>
          </a:xfrm>
          <a:prstGeom prst="rect">
            <a:avLst/>
          </a:prstGeom>
          <a:noFill/>
          <a:ln w="9525">
            <a:noFill/>
            <a:miter lim="800000"/>
            <a:headEnd/>
            <a:tailEnd/>
          </a:ln>
          <a:effectLst/>
        </p:spPr>
        <p:txBody>
          <a:bodyPr>
            <a:spAutoFit/>
          </a:bodyPr>
          <a:lstStyle/>
          <a:p>
            <a:pPr algn="ctr"/>
            <a:r>
              <a:rPr kumimoji="1" lang="zh-CN" altLang="en-US" sz="2800" b="1">
                <a:latin typeface="黑体" pitchFamily="2" charset="-122"/>
                <a:ea typeface="黑体" pitchFamily="2" charset="-122"/>
              </a:rPr>
              <a:t>农奴制废除后的</a:t>
            </a:r>
            <a:r>
              <a:rPr kumimoji="1" lang="zh-CN" altLang="en-US" sz="2800" b="1">
                <a:latin typeface="Times New Roman"/>
                <a:ea typeface="黑体" pitchFamily="2" charset="-122"/>
              </a:rPr>
              <a:t>“</a:t>
            </a:r>
            <a:r>
              <a:rPr kumimoji="1" lang="zh-CN" altLang="en-US" sz="2800" b="1">
                <a:latin typeface="黑体" pitchFamily="2" charset="-122"/>
                <a:ea typeface="黑体" pitchFamily="2" charset="-122"/>
              </a:rPr>
              <a:t>伏尔加河上的纤夫</a:t>
            </a:r>
            <a:r>
              <a:rPr kumimoji="1" lang="zh-CN" altLang="en-US" sz="2800" b="1">
                <a:latin typeface="Times New Roman"/>
                <a:ea typeface="黑体" pitchFamily="2" charset="-122"/>
              </a:rPr>
              <a:t>”</a:t>
            </a:r>
            <a:endParaRPr kumimoji="1" lang="zh-CN" altLang="en-US" sz="2800" b="1">
              <a:latin typeface="黑体" pitchFamily="2" charset="-122"/>
              <a:ea typeface="黑体" pitchFamily="2" charset="-122"/>
            </a:endParaRPr>
          </a:p>
        </p:txBody>
      </p:sp>
      <p:pic>
        <p:nvPicPr>
          <p:cNvPr id="30724" name="Picture 4" descr="未标题-1 拷贝"/>
          <p:cNvPicPr>
            <a:picLocks noChangeAspect="1" noChangeArrowheads="1"/>
          </p:cNvPicPr>
          <p:nvPr/>
        </p:nvPicPr>
        <p:blipFill>
          <a:blip r:embed="rId3"/>
          <a:srcRect/>
          <a:stretch>
            <a:fillRect/>
          </a:stretch>
        </p:blipFill>
        <p:spPr bwMode="auto">
          <a:xfrm>
            <a:off x="0" y="4508500"/>
            <a:ext cx="2446867" cy="2349500"/>
          </a:xfrm>
          <a:prstGeom prst="rect">
            <a:avLst/>
          </a:prstGeom>
          <a:noFill/>
        </p:spPr>
      </p:pic>
      <p:sp>
        <p:nvSpPr>
          <p:cNvPr id="30725" name="AutoShape 5"/>
          <p:cNvSpPr>
            <a:spLocks noChangeArrowheads="1"/>
          </p:cNvSpPr>
          <p:nvPr/>
        </p:nvSpPr>
        <p:spPr bwMode="auto">
          <a:xfrm>
            <a:off x="2544234" y="4365626"/>
            <a:ext cx="8735484" cy="2303463"/>
          </a:xfrm>
          <a:prstGeom prst="cloudCallout">
            <a:avLst>
              <a:gd name="adj1" fmla="val -58458"/>
              <a:gd name="adj2" fmla="val 37801"/>
            </a:avLst>
          </a:prstGeom>
          <a:solidFill>
            <a:srgbClr val="CCFFCC"/>
          </a:solidFill>
          <a:ln w="22225">
            <a:solidFill>
              <a:srgbClr val="000080"/>
            </a:solidFill>
            <a:round/>
            <a:headEnd/>
            <a:tailEnd/>
          </a:ln>
          <a:effectLst/>
        </p:spPr>
        <p:txBody>
          <a:bodyPr/>
          <a:lstStyle/>
          <a:p>
            <a:pPr algn="ctr"/>
            <a:endParaRPr kumimoji="1" lang="zh-CN" altLang="zh-CN" sz="2800">
              <a:latin typeface="黑体" pitchFamily="2" charset="-122"/>
              <a:ea typeface="黑体" pitchFamily="2" charset="-122"/>
            </a:endParaRPr>
          </a:p>
        </p:txBody>
      </p:sp>
      <p:sp>
        <p:nvSpPr>
          <p:cNvPr id="30726" name="Text Box 6"/>
          <p:cNvSpPr txBox="1">
            <a:spLocks noChangeArrowheads="1"/>
          </p:cNvSpPr>
          <p:nvPr/>
        </p:nvSpPr>
        <p:spPr bwMode="auto">
          <a:xfrm>
            <a:off x="3409951" y="4581526"/>
            <a:ext cx="7679267" cy="1384995"/>
          </a:xfrm>
          <a:prstGeom prst="rect">
            <a:avLst/>
          </a:prstGeom>
          <a:noFill/>
          <a:ln w="9525">
            <a:noFill/>
            <a:miter lim="800000"/>
            <a:headEnd/>
            <a:tailEnd/>
          </a:ln>
          <a:effectLst/>
        </p:spPr>
        <p:txBody>
          <a:bodyPr>
            <a:spAutoFit/>
          </a:bodyPr>
          <a:lstStyle/>
          <a:p>
            <a:pPr>
              <a:spcBef>
                <a:spcPct val="50000"/>
              </a:spcBef>
            </a:pPr>
            <a:r>
              <a:rPr kumimoji="1" lang="en-US" altLang="zh-CN" sz="2800" b="1">
                <a:latin typeface="黑体" pitchFamily="2" charset="-122"/>
                <a:ea typeface="黑体" pitchFamily="2" charset="-122"/>
              </a:rPr>
              <a:t>    </a:t>
            </a:r>
            <a:r>
              <a:rPr kumimoji="1" lang="zh-CN" altLang="en-US" sz="2800" b="1">
                <a:latin typeface="黑体" pitchFamily="2" charset="-122"/>
                <a:ea typeface="黑体" pitchFamily="2" charset="-122"/>
              </a:rPr>
              <a:t>为了得到养活全家人的面包，我还得倒伏尔加河上去当纤夫，这样的苦日子啥时候才是个头啊</a:t>
            </a:r>
            <a:r>
              <a:rPr kumimoji="1" lang="zh-CN" altLang="en-US" sz="2400" b="1">
                <a:latin typeface="黑体" pitchFamily="2" charset="-122"/>
                <a:ea typeface="黑体" pitchFamily="2" charset="-122"/>
              </a:rPr>
              <a:t>！</a:t>
            </a:r>
            <a:r>
              <a:rPr kumimoji="1" lang="zh-CN" altLang="en-US" sz="2800" b="1">
                <a:latin typeface="黑体" pitchFamily="2" charset="-122"/>
                <a:ea typeface="黑体" pitchFamily="2" charset="-122"/>
              </a:rPr>
              <a:t>革命的同志，快些来拯救我们吧！</a:t>
            </a: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 calcmode="lin" valueType="num">
                                      <p:cBhvr>
                                        <p:cTn id="7" dur="500" fill="hold"/>
                                        <p:tgtEl>
                                          <p:spTgt spid="30724"/>
                                        </p:tgtEl>
                                        <p:attrNameLst>
                                          <p:attrName>ppt_w</p:attrName>
                                        </p:attrNameLst>
                                      </p:cBhvr>
                                      <p:tavLst>
                                        <p:tav tm="0">
                                          <p:val>
                                            <p:strVal val="#ppt_w*0.05"/>
                                          </p:val>
                                        </p:tav>
                                        <p:tav tm="100000">
                                          <p:val>
                                            <p:strVal val="#ppt_w"/>
                                          </p:val>
                                        </p:tav>
                                      </p:tavLst>
                                    </p:anim>
                                    <p:anim calcmode="lin" valueType="num">
                                      <p:cBhvr>
                                        <p:cTn id="8" dur="500" fill="hold"/>
                                        <p:tgtEl>
                                          <p:spTgt spid="30724"/>
                                        </p:tgtEl>
                                        <p:attrNameLst>
                                          <p:attrName>ppt_h</p:attrName>
                                        </p:attrNameLst>
                                      </p:cBhvr>
                                      <p:tavLst>
                                        <p:tav tm="0">
                                          <p:val>
                                            <p:strVal val="#ppt_h"/>
                                          </p:val>
                                        </p:tav>
                                        <p:tav tm="100000">
                                          <p:val>
                                            <p:strVal val="#ppt_h"/>
                                          </p:val>
                                        </p:tav>
                                      </p:tavLst>
                                    </p:anim>
                                    <p:anim calcmode="lin" valueType="num">
                                      <p:cBhvr>
                                        <p:cTn id="9" dur="500" fill="hold"/>
                                        <p:tgtEl>
                                          <p:spTgt spid="30724"/>
                                        </p:tgtEl>
                                        <p:attrNameLst>
                                          <p:attrName>ppt_x</p:attrName>
                                        </p:attrNameLst>
                                      </p:cBhvr>
                                      <p:tavLst>
                                        <p:tav tm="0">
                                          <p:val>
                                            <p:strVal val="#ppt_x-.2"/>
                                          </p:val>
                                        </p:tav>
                                        <p:tav tm="100000">
                                          <p:val>
                                            <p:strVal val="#ppt_x"/>
                                          </p:val>
                                        </p:tav>
                                      </p:tavLst>
                                    </p:anim>
                                    <p:anim calcmode="lin" valueType="num">
                                      <p:cBhvr>
                                        <p:cTn id="10" dur="500" fill="hold"/>
                                        <p:tgtEl>
                                          <p:spTgt spid="30724"/>
                                        </p:tgtEl>
                                        <p:attrNameLst>
                                          <p:attrName>ppt_y</p:attrName>
                                        </p:attrNameLst>
                                      </p:cBhvr>
                                      <p:tavLst>
                                        <p:tav tm="0">
                                          <p:val>
                                            <p:strVal val="#ppt_y"/>
                                          </p:val>
                                        </p:tav>
                                        <p:tav tm="100000">
                                          <p:val>
                                            <p:strVal val="#ppt_y"/>
                                          </p:val>
                                        </p:tav>
                                      </p:tavLst>
                                    </p:anim>
                                    <p:animEffect transition="in" filter="fade">
                                      <p:cBhvr>
                                        <p:cTn id="11" dur="500"/>
                                        <p:tgtEl>
                                          <p:spTgt spid="30724"/>
                                        </p:tgtEl>
                                      </p:cBhvr>
                                    </p:animEffect>
                                  </p:childTnLst>
                                </p:cTn>
                              </p:par>
                            </p:childTnLst>
                          </p:cTn>
                        </p:par>
                      </p:childTnLst>
                    </p:cTn>
                  </p:par>
                  <p:par>
                    <p:cTn id="12" fill="hold">
                      <p:stCondLst>
                        <p:cond delay="indefinite"/>
                      </p:stCondLst>
                      <p:childTnLst>
                        <p:par>
                          <p:cTn id="13" fill="hold">
                            <p:stCondLst>
                              <p:cond delay="0"/>
                            </p:stCondLst>
                            <p:childTnLst>
                              <p:par>
                                <p:cTn id="14" presetID="27" presetClass="entr" presetSubtype="0" fill="hold" grpId="0" nodeType="clickEffect">
                                  <p:stCondLst>
                                    <p:cond delay="0"/>
                                  </p:stCondLst>
                                  <p:iterate type="lt">
                                    <p:tmPct val="50000"/>
                                  </p:iterate>
                                  <p:childTnLst>
                                    <p:set>
                                      <p:cBhvr>
                                        <p:cTn id="15" dur="1" fill="hold">
                                          <p:stCondLst>
                                            <p:cond delay="0"/>
                                          </p:stCondLst>
                                        </p:cTn>
                                        <p:tgtEl>
                                          <p:spTgt spid="30726"/>
                                        </p:tgtEl>
                                        <p:attrNameLst>
                                          <p:attrName>style.visibility</p:attrName>
                                        </p:attrNameLst>
                                      </p:cBhvr>
                                      <p:to>
                                        <p:strVal val="visible"/>
                                      </p:to>
                                    </p:set>
                                    <p:anim calcmode="discrete" valueType="clr">
                                      <p:cBhvr override="childStyle">
                                        <p:cTn id="16" dur="80"/>
                                        <p:tgtEl>
                                          <p:spTgt spid="30726"/>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30726"/>
                                        </p:tgtEl>
                                        <p:attrNameLst>
                                          <p:attrName>fillcolor</p:attrName>
                                        </p:attrNameLst>
                                      </p:cBhvr>
                                      <p:tavLst>
                                        <p:tav tm="0">
                                          <p:val>
                                            <p:clrVal>
                                              <a:schemeClr val="accent2"/>
                                            </p:clrVal>
                                          </p:val>
                                        </p:tav>
                                        <p:tav tm="50000">
                                          <p:val>
                                            <p:clrVal>
                                              <a:schemeClr val="hlink"/>
                                            </p:clrVal>
                                          </p:val>
                                        </p:tav>
                                      </p:tavLst>
                                    </p:anim>
                                    <p:set>
                                      <p:cBhvr>
                                        <p:cTn id="18" dur="80"/>
                                        <p:tgtEl>
                                          <p:spTgt spid="30726"/>
                                        </p:tgtEl>
                                        <p:attrNameLst>
                                          <p:attrName>fill.type</p:attrName>
                                        </p:attrNameLst>
                                      </p:cBhvr>
                                      <p:to>
                                        <p:strVal val="solid"/>
                                      </p:to>
                                    </p:set>
                                  </p:childTnLst>
                                </p:cTn>
                              </p:par>
                              <p:par>
                                <p:cTn id="19" presetID="27" presetClass="entr" presetSubtype="0" fill="hold" grpId="0" nodeType="withEffect">
                                  <p:stCondLst>
                                    <p:cond delay="0"/>
                                  </p:stCondLst>
                                  <p:iterate type="lt">
                                    <p:tmPct val="50000"/>
                                  </p:iterate>
                                  <p:childTnLst>
                                    <p:set>
                                      <p:cBhvr>
                                        <p:cTn id="20" dur="1" fill="hold">
                                          <p:stCondLst>
                                            <p:cond delay="0"/>
                                          </p:stCondLst>
                                        </p:cTn>
                                        <p:tgtEl>
                                          <p:spTgt spid="30725"/>
                                        </p:tgtEl>
                                        <p:attrNameLst>
                                          <p:attrName>style.visibility</p:attrName>
                                        </p:attrNameLst>
                                      </p:cBhvr>
                                      <p:to>
                                        <p:strVal val="visible"/>
                                      </p:to>
                                    </p:set>
                                    <p:anim calcmode="discrete" valueType="clr">
                                      <p:cBhvr override="childStyle">
                                        <p:cTn id="21" dur="80"/>
                                        <p:tgtEl>
                                          <p:spTgt spid="30725"/>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0725"/>
                                        </p:tgtEl>
                                        <p:attrNameLst>
                                          <p:attrName>fillcolor</p:attrName>
                                        </p:attrNameLst>
                                      </p:cBhvr>
                                      <p:tavLst>
                                        <p:tav tm="0">
                                          <p:val>
                                            <p:clrVal>
                                              <a:schemeClr val="accent2"/>
                                            </p:clrVal>
                                          </p:val>
                                        </p:tav>
                                        <p:tav tm="50000">
                                          <p:val>
                                            <p:clrVal>
                                              <a:schemeClr val="hlink"/>
                                            </p:clrVal>
                                          </p:val>
                                        </p:tav>
                                      </p:tavLst>
                                    </p:anim>
                                    <p:set>
                                      <p:cBhvr>
                                        <p:cTn id="23" dur="80"/>
                                        <p:tgtEl>
                                          <p:spTgt spid="3072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animBg="1"/>
      <p:bldP spid="3072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2014121152728953"/>
          <p:cNvPicPr>
            <a:picLocks noChangeAspect="1"/>
          </p:cNvPicPr>
          <p:nvPr/>
        </p:nvPicPr>
        <p:blipFill>
          <a:blip r:embed="rId4"/>
          <a:stretch>
            <a:fillRect/>
          </a:stretch>
        </p:blipFill>
        <p:spPr>
          <a:xfrm>
            <a:off x="-61595" y="-635"/>
            <a:ext cx="12279630" cy="6859270"/>
          </a:xfrm>
          <a:prstGeom prst="rect">
            <a:avLst/>
          </a:prstGeom>
        </p:spPr>
      </p:pic>
      <p:sp>
        <p:nvSpPr>
          <p:cNvPr id="27650" name="Text Box 4"/>
          <p:cNvSpPr txBox="1"/>
          <p:nvPr/>
        </p:nvSpPr>
        <p:spPr>
          <a:xfrm>
            <a:off x="606425" y="188595"/>
            <a:ext cx="11430000" cy="1322070"/>
          </a:xfrm>
          <a:prstGeom prst="rect">
            <a:avLst/>
          </a:prstGeom>
          <a:noFill/>
          <a:ln w="9525">
            <a:noFill/>
          </a:ln>
        </p:spPr>
        <p:txBody>
          <a:bodyPr wrap="square" anchor="t">
            <a:spAutoFit/>
          </a:bodyPr>
          <a:lstStyle/>
          <a:p>
            <a:r>
              <a:rPr lang="zh-CN" altLang="en-US"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农民获得</a:t>
            </a:r>
            <a:r>
              <a:rPr lang="zh-CN" altLang="en-US"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自由</a:t>
            </a:r>
            <a:r>
              <a:rPr lang="zh-CN" altLang="en-US"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的时候，已经被剥夺得一干二净。</a:t>
            </a:r>
            <a:r>
              <a:rPr lang="zh-CN" altLang="en-US" sz="4000" b="1" dirty="0">
                <a:solidFill>
                  <a:srgbClr val="FF0000"/>
                </a:solidFill>
                <a:latin typeface="Arial" panose="020B0604020202020204" pitchFamily="34" charset="0"/>
                <a:ea typeface="楷体_GB2312" pitchFamily="49" charset="-122"/>
              </a:rPr>
              <a:t>”                                 </a:t>
            </a:r>
            <a:r>
              <a:rPr lang="en-US" altLang="zh-CN" sz="4000" b="1" dirty="0">
                <a:solidFill>
                  <a:srgbClr val="FF0000"/>
                </a:solidFill>
                <a:latin typeface="Arial" panose="020B0604020202020204" pitchFamily="34" charset="0"/>
                <a:ea typeface="楷体_GB2312" pitchFamily="49" charset="-122"/>
              </a:rPr>
              <a:t>——</a:t>
            </a:r>
            <a:r>
              <a:rPr lang="zh-CN" altLang="en-US" sz="4000" b="1" dirty="0">
                <a:solidFill>
                  <a:srgbClr val="FF0000"/>
                </a:solidFill>
                <a:latin typeface="楷体_GB2312" pitchFamily="49" charset="-122"/>
                <a:ea typeface="楷体_GB2312" pitchFamily="49" charset="-122"/>
              </a:rPr>
              <a:t>列宁</a:t>
            </a:r>
          </a:p>
        </p:txBody>
      </p:sp>
      <p:sp>
        <p:nvSpPr>
          <p:cNvPr id="4" name="TextBox 3"/>
          <p:cNvSpPr txBox="1"/>
          <p:nvPr/>
        </p:nvSpPr>
        <p:spPr>
          <a:xfrm>
            <a:off x="1414145" y="1845945"/>
            <a:ext cx="9814560" cy="768350"/>
          </a:xfrm>
          <a:prstGeom prst="rect">
            <a:avLst/>
          </a:prstGeom>
          <a:noFill/>
        </p:spPr>
        <p:txBody>
          <a:bodyPr wrap="square">
            <a:spAutoFit/>
          </a:bodyPr>
          <a:lstStyle/>
          <a:p>
            <a:pPr marR="0" defTabSz="914400">
              <a:buClrTx/>
              <a:buSzTx/>
              <a:buFontTx/>
              <a:buNone/>
              <a:defRPr/>
            </a:pPr>
            <a:r>
              <a:rPr kumimoji="0" lang="zh-CN" altLang="en-US" sz="44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改革的</a:t>
            </a:r>
            <a:r>
              <a:rPr kumimoji="0" lang="zh-CN" altLang="en-US" sz="44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实质</a:t>
            </a:r>
            <a:r>
              <a:rPr kumimoji="0" lang="zh-CN" altLang="en-US" sz="44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是对农奴的一次大</a:t>
            </a:r>
            <a:r>
              <a:rPr kumimoji="0" lang="zh-CN" altLang="en-US" sz="44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掠夺</a:t>
            </a:r>
            <a:r>
              <a:rPr kumimoji="0" lang="zh-CN" altLang="en-US" sz="44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a:t>
            </a:r>
          </a:p>
        </p:txBody>
      </p:sp>
      <p:sp>
        <p:nvSpPr>
          <p:cNvPr id="2" name="文本框 1"/>
          <p:cNvSpPr txBox="1"/>
          <p:nvPr/>
        </p:nvSpPr>
        <p:spPr>
          <a:xfrm>
            <a:off x="979170" y="3093720"/>
            <a:ext cx="10591800" cy="1568450"/>
          </a:xfrm>
          <a:prstGeom prst="rect">
            <a:avLst/>
          </a:prstGeom>
          <a:noFill/>
        </p:spPr>
        <p:txBody>
          <a:bodyPr wrap="square" rtlCol="0">
            <a:spAutoFit/>
          </a:bodyPr>
          <a:lstStyle/>
          <a:p>
            <a:r>
              <a:rPr lang="zh-CN" altLang="en-US" sz="4800"/>
              <a:t>农奴在获得土地的时候，必须要出钱赎买，所出的价钱高出当时的地价。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ppt_x</p:attrName>
                                        </p:attrNameLst>
                                      </p:cBhvr>
                                      <p:tavLst>
                                        <p:tav tm="0">
                                          <p:val>
                                            <p:strVal val="#ppt_x"/>
                                          </p:val>
                                        </p:tav>
                                        <p:tav tm="100000">
                                          <p:val>
                                            <p:strVal val="#ppt_x"/>
                                          </p:val>
                                        </p:tav>
                                      </p:tavLst>
                                    </p:anim>
                                    <p:anim calcmode="lin" valueType="num">
                                      <p:cBhvr>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
                                        <p:tgtEl>
                                          <p:spTgt spid="4"/>
                                        </p:tgtEl>
                                      </p:cBhvr>
                                    </p:animEffect>
                                  </p:childTnLst>
                                  <p:subTnLst>
                                    <p:audio>
                                      <p:cMediaNode>
                                        <p:cTn display="0" masterRel="sameClick">
                                          <p:stCondLst>
                                            <p:cond evt="begin" delay="0">
                                              <p:tn val="11"/>
                                            </p:cond>
                                          </p:stCondLst>
                                          <p:endCondLst>
                                            <p:cond evt="onStopAudio" delay="0">
                                              <p:tgtEl>
                                                <p:sldTgt/>
                                              </p:tgtEl>
                                            </p:cond>
                                          </p:endCondLst>
                                        </p:cTn>
                                        <p:tgtEl>
                                          <p:sndTgt r:embed="rId3" name="arrow.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4"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35845"/>
          <p:cNvSpPr/>
          <p:nvPr/>
        </p:nvSpPr>
        <p:spPr>
          <a:xfrm>
            <a:off x="871183" y="0"/>
            <a:ext cx="3340100" cy="706755"/>
          </a:xfrm>
          <a:prstGeom prst="rect">
            <a:avLst/>
          </a:prstGeom>
          <a:noFill/>
          <a:ln w="9525">
            <a:noFill/>
          </a:ln>
        </p:spPr>
        <p:txBody>
          <a:bodyPr wrap="square">
            <a:spAutoFit/>
          </a:bodyPr>
          <a:lstStyle/>
          <a:p>
            <a:r>
              <a:rPr lang="zh-CN" altLang="en-US" sz="4000" b="1" dirty="0" smtClean="0">
                <a:latin typeface="黑体" panose="02010609060101010101" pitchFamily="49" charset="-122"/>
                <a:ea typeface="黑体" panose="02010609060101010101" pitchFamily="49" charset="-122"/>
              </a:rPr>
              <a:t>评价</a:t>
            </a:r>
            <a:r>
              <a:rPr lang="zh-CN" altLang="en-US" sz="4000" b="1" dirty="0">
                <a:latin typeface="黑体" panose="02010609060101010101" pitchFamily="49" charset="-122"/>
                <a:ea typeface="黑体" panose="02010609060101010101" pitchFamily="49" charset="-122"/>
              </a:rPr>
              <a:t>：</a:t>
            </a:r>
            <a:r>
              <a:rPr lang="en-US" altLang="zh-CN" sz="4000" b="1" dirty="0">
                <a:latin typeface="黑体" panose="02010609060101010101" pitchFamily="49" charset="-122"/>
                <a:ea typeface="黑体" panose="02010609060101010101" pitchFamily="49" charset="-122"/>
              </a:rPr>
              <a:t>P9</a:t>
            </a:r>
          </a:p>
        </p:txBody>
      </p:sp>
      <p:sp>
        <p:nvSpPr>
          <p:cNvPr id="9219" name="矩形 35846"/>
          <p:cNvSpPr/>
          <p:nvPr/>
        </p:nvSpPr>
        <p:spPr>
          <a:xfrm>
            <a:off x="466576" y="668860"/>
            <a:ext cx="2051050" cy="5256212"/>
          </a:xfrm>
          <a:prstGeom prst="rect">
            <a:avLst/>
          </a:prstGeom>
          <a:noFill/>
          <a:ln w="9525">
            <a:noFill/>
          </a:ln>
        </p:spPr>
        <p:txBody>
          <a:bodyPr wrap="none" anchor="ctr"/>
          <a:lstStyle/>
          <a:p>
            <a:r>
              <a:rPr lang="zh-CN" altLang="en-US" sz="4000" b="1" dirty="0">
                <a:solidFill>
                  <a:srgbClr val="C00000"/>
                </a:solidFill>
                <a:latin typeface="黑体" panose="02010609060101010101" pitchFamily="49" charset="-122"/>
                <a:ea typeface="黑体" panose="02010609060101010101" pitchFamily="49" charset="-122"/>
              </a:rPr>
              <a:t>性质：</a:t>
            </a:r>
          </a:p>
          <a:p>
            <a:endParaRPr lang="zh-CN" altLang="en-US" sz="4000" b="1" dirty="0">
              <a:solidFill>
                <a:srgbClr val="C00000"/>
              </a:solidFill>
              <a:latin typeface="黑体" panose="02010609060101010101" pitchFamily="49" charset="-122"/>
              <a:ea typeface="黑体" panose="02010609060101010101" pitchFamily="49" charset="-122"/>
            </a:endParaRPr>
          </a:p>
          <a:p>
            <a:endParaRPr lang="zh-CN" altLang="en-US" sz="4000" b="1" dirty="0">
              <a:solidFill>
                <a:srgbClr val="C00000"/>
              </a:solidFill>
              <a:latin typeface="黑体" panose="02010609060101010101" pitchFamily="49" charset="-122"/>
              <a:ea typeface="黑体" panose="02010609060101010101" pitchFamily="49" charset="-122"/>
            </a:endParaRPr>
          </a:p>
          <a:p>
            <a:pPr>
              <a:lnSpc>
                <a:spcPct val="135000"/>
              </a:lnSpc>
            </a:pPr>
            <a:r>
              <a:rPr lang="zh-CN" altLang="en-US" sz="4000" b="1" dirty="0">
                <a:solidFill>
                  <a:srgbClr val="C00000"/>
                </a:solidFill>
                <a:latin typeface="黑体" panose="02010609060101010101" pitchFamily="49" charset="-122"/>
                <a:ea typeface="黑体" panose="02010609060101010101" pitchFamily="49" charset="-122"/>
              </a:rPr>
              <a:t>影响：</a:t>
            </a:r>
          </a:p>
          <a:p>
            <a:endParaRPr lang="zh-CN" altLang="en-US" sz="4000" b="1" dirty="0">
              <a:solidFill>
                <a:srgbClr val="C00000"/>
              </a:solidFill>
              <a:latin typeface="黑体" panose="02010609060101010101" pitchFamily="49" charset="-122"/>
              <a:ea typeface="黑体" panose="02010609060101010101" pitchFamily="49" charset="-122"/>
            </a:endParaRPr>
          </a:p>
          <a:p>
            <a:endParaRPr lang="zh-CN" altLang="en-US" sz="4000" b="1" dirty="0">
              <a:solidFill>
                <a:srgbClr val="C00000"/>
              </a:solidFill>
              <a:latin typeface="黑体" panose="02010609060101010101" pitchFamily="49" charset="-122"/>
              <a:ea typeface="黑体" panose="02010609060101010101" pitchFamily="49" charset="-122"/>
            </a:endParaRPr>
          </a:p>
          <a:p>
            <a:endParaRPr lang="zh-CN" altLang="en-US" sz="4000" b="1" dirty="0">
              <a:solidFill>
                <a:srgbClr val="C00000"/>
              </a:solidFill>
              <a:latin typeface="黑体" panose="02010609060101010101" pitchFamily="49" charset="-122"/>
              <a:ea typeface="黑体" panose="02010609060101010101" pitchFamily="49" charset="-122"/>
            </a:endParaRPr>
          </a:p>
          <a:p>
            <a:r>
              <a:rPr lang="zh-CN" altLang="en-US" sz="4000" b="1" dirty="0">
                <a:solidFill>
                  <a:srgbClr val="C00000"/>
                </a:solidFill>
                <a:latin typeface="黑体" panose="02010609060101010101" pitchFamily="49" charset="-122"/>
                <a:ea typeface="黑体" panose="02010609060101010101" pitchFamily="49" charset="-122"/>
              </a:rPr>
              <a:t>局限性：</a:t>
            </a:r>
          </a:p>
        </p:txBody>
      </p:sp>
      <p:sp>
        <p:nvSpPr>
          <p:cNvPr id="35848" name="矩形 35847"/>
          <p:cNvSpPr/>
          <p:nvPr/>
        </p:nvSpPr>
        <p:spPr>
          <a:xfrm>
            <a:off x="2499995" y="878205"/>
            <a:ext cx="7740650" cy="1260475"/>
          </a:xfrm>
          <a:prstGeom prst="rect">
            <a:avLst/>
          </a:prstGeom>
          <a:noFill/>
          <a:ln w="9525">
            <a:noFill/>
          </a:ln>
        </p:spPr>
        <p:txBody>
          <a:bodyPr>
            <a:spAutoFit/>
          </a:bodyPr>
          <a:lstStyle/>
          <a:p>
            <a:r>
              <a:rPr lang="en-US" altLang="zh-CN" sz="3600" b="1" dirty="0">
                <a:solidFill>
                  <a:srgbClr val="002060"/>
                </a:solidFill>
                <a:latin typeface="Arial" panose="020B0604020202020204" pitchFamily="34" charset="0"/>
                <a:ea typeface="黑体" panose="02010609060101010101" pitchFamily="49" charset="-122"/>
              </a:rPr>
              <a:t>1861</a:t>
            </a:r>
            <a:r>
              <a:rPr lang="zh-CN" altLang="en-US" sz="3600" b="1" dirty="0">
                <a:solidFill>
                  <a:srgbClr val="002060"/>
                </a:solidFill>
                <a:latin typeface="Arial" panose="020B0604020202020204" pitchFamily="34" charset="0"/>
                <a:ea typeface="黑体" panose="02010609060101010101" pitchFamily="49" charset="-122"/>
              </a:rPr>
              <a:t>年改革是沙皇自上而下实行</a:t>
            </a:r>
            <a:r>
              <a:rPr lang="zh-CN" altLang="en-US" sz="3600" b="1" dirty="0">
                <a:solidFill>
                  <a:srgbClr val="002060"/>
                </a:solidFill>
                <a:latin typeface="Arial" panose="020B0604020202020204" pitchFamily="34" charset="0"/>
                <a:ea typeface="黑体" panose="02010609060101010101" pitchFamily="49" charset="-122"/>
                <a:sym typeface="+mn-ea"/>
              </a:rPr>
              <a:t>的</a:t>
            </a:r>
            <a:endParaRPr lang="zh-CN" altLang="en-US" sz="3600" b="1" dirty="0">
              <a:solidFill>
                <a:srgbClr val="002060"/>
              </a:solidFill>
              <a:latin typeface="Arial" panose="020B0604020202020204" pitchFamily="34" charset="0"/>
              <a:ea typeface="黑体" panose="02010609060101010101" pitchFamily="49" charset="-122"/>
            </a:endParaRPr>
          </a:p>
          <a:p>
            <a:r>
              <a:rPr lang="zh-CN" altLang="en-US" sz="4000" b="1" dirty="0">
                <a:solidFill>
                  <a:srgbClr val="FF0000"/>
                </a:solidFill>
                <a:latin typeface="Arial" panose="020B0604020202020204" pitchFamily="34" charset="0"/>
                <a:ea typeface="黑体" panose="02010609060101010101" pitchFamily="49" charset="-122"/>
              </a:rPr>
              <a:t>资产阶级改革</a:t>
            </a:r>
            <a:r>
              <a:rPr lang="zh-CN" altLang="en-US" sz="3600" b="1" dirty="0">
                <a:solidFill>
                  <a:srgbClr val="FF0000"/>
                </a:solidFill>
                <a:latin typeface="Arial" panose="020B0604020202020204" pitchFamily="34" charset="0"/>
                <a:ea typeface="黑体" panose="02010609060101010101" pitchFamily="49" charset="-122"/>
              </a:rPr>
              <a:t>。</a:t>
            </a:r>
          </a:p>
        </p:txBody>
      </p:sp>
      <p:sp>
        <p:nvSpPr>
          <p:cNvPr id="35849" name="矩形 35848"/>
          <p:cNvSpPr/>
          <p:nvPr/>
        </p:nvSpPr>
        <p:spPr>
          <a:xfrm>
            <a:off x="1919605" y="2929255"/>
            <a:ext cx="10096687" cy="2308324"/>
          </a:xfrm>
          <a:prstGeom prst="rect">
            <a:avLst/>
          </a:prstGeom>
          <a:noFill/>
          <a:ln w="9525">
            <a:noFill/>
          </a:ln>
        </p:spPr>
        <p:txBody>
          <a:bodyPr wrap="square">
            <a:spAutoFit/>
          </a:bodyPr>
          <a:lstStyle/>
          <a:p>
            <a:pPr algn="l"/>
            <a:r>
              <a:rPr lang="zh-CN" altLang="en-US" sz="3600" b="1" dirty="0">
                <a:solidFill>
                  <a:srgbClr val="FF0000"/>
                </a:solidFill>
                <a:latin typeface="Arial" panose="020B0604020202020204" pitchFamily="34" charset="0"/>
                <a:ea typeface="黑体" panose="02010609060101010101" pitchFamily="49" charset="-122"/>
                <a:sym typeface="+mn-ea"/>
              </a:rPr>
              <a:t>（</a:t>
            </a:r>
            <a:r>
              <a:rPr lang="en-US" altLang="zh-CN" sz="3600" b="1" dirty="0">
                <a:solidFill>
                  <a:srgbClr val="FF0000"/>
                </a:solidFill>
                <a:latin typeface="Arial" panose="020B0604020202020204" pitchFamily="34" charset="0"/>
                <a:ea typeface="黑体" panose="02010609060101010101" pitchFamily="49" charset="-122"/>
                <a:sym typeface="+mn-ea"/>
              </a:rPr>
              <a:t>1</a:t>
            </a:r>
            <a:r>
              <a:rPr lang="zh-CN" altLang="en-US" sz="3600" b="1" dirty="0">
                <a:solidFill>
                  <a:srgbClr val="FF0000"/>
                </a:solidFill>
                <a:latin typeface="Arial" panose="020B0604020202020204" pitchFamily="34" charset="0"/>
                <a:ea typeface="黑体" panose="02010609060101010101" pitchFamily="49" charset="-122"/>
                <a:sym typeface="+mn-ea"/>
              </a:rPr>
              <a:t>）是俄国近代历史上的</a:t>
            </a:r>
            <a:r>
              <a:rPr lang="zh-CN" altLang="en-US" sz="3600" b="1" u="sng" dirty="0">
                <a:latin typeface="Arial" panose="020B0604020202020204" pitchFamily="34" charset="0"/>
                <a:ea typeface="黑体" panose="02010609060101010101" pitchFamily="49" charset="-122"/>
                <a:sym typeface="+mn-ea"/>
              </a:rPr>
              <a:t>重大转折点</a:t>
            </a:r>
            <a:r>
              <a:rPr lang="zh-CN" altLang="en-US" sz="3600" b="1" dirty="0">
                <a:solidFill>
                  <a:srgbClr val="FF0000"/>
                </a:solidFill>
                <a:latin typeface="Arial" panose="020B0604020202020204" pitchFamily="34" charset="0"/>
                <a:ea typeface="黑体" panose="02010609060101010101" pitchFamily="49" charset="-122"/>
                <a:sym typeface="+mn-ea"/>
              </a:rPr>
              <a:t>。</a:t>
            </a:r>
            <a:endParaRPr lang="zh-CN" altLang="en-US" sz="3600" b="1" dirty="0">
              <a:solidFill>
                <a:srgbClr val="FF0000"/>
              </a:solidFill>
              <a:latin typeface="Arial" panose="020B0604020202020204" pitchFamily="34" charset="0"/>
              <a:ea typeface="黑体" panose="02010609060101010101" pitchFamily="49" charset="-122"/>
            </a:endParaRPr>
          </a:p>
          <a:p>
            <a:pPr algn="l"/>
            <a:r>
              <a:rPr lang="zh-CN" altLang="en-US" sz="3600" b="1" dirty="0">
                <a:solidFill>
                  <a:srgbClr val="FF0000"/>
                </a:solidFill>
                <a:latin typeface="Arial" panose="020B0604020202020204" pitchFamily="34" charset="0"/>
                <a:ea typeface="黑体" panose="02010609060101010101" pitchFamily="49" charset="-122"/>
              </a:rPr>
              <a:t>（</a:t>
            </a:r>
            <a:r>
              <a:rPr lang="en-US" altLang="zh-CN" sz="3600" b="1" dirty="0">
                <a:solidFill>
                  <a:srgbClr val="FF0000"/>
                </a:solidFill>
                <a:latin typeface="Arial" panose="020B0604020202020204" pitchFamily="34" charset="0"/>
                <a:ea typeface="黑体" panose="02010609060101010101" pitchFamily="49" charset="-122"/>
              </a:rPr>
              <a:t>2</a:t>
            </a:r>
            <a:r>
              <a:rPr lang="zh-CN" altLang="en-US" sz="3600" b="1" dirty="0">
                <a:solidFill>
                  <a:srgbClr val="FF0000"/>
                </a:solidFill>
                <a:latin typeface="Arial" panose="020B0604020202020204" pitchFamily="34" charset="0"/>
                <a:ea typeface="黑体" panose="02010609060101010101" pitchFamily="49" charset="-122"/>
              </a:rPr>
              <a:t>）废除了农奴制，促使社会各个方面出现了新的气象，推动俄国走上了发展资本主义的道路。</a:t>
            </a:r>
          </a:p>
          <a:p>
            <a:pPr algn="l"/>
            <a:endParaRPr lang="zh-CN" altLang="en-US" sz="3600" b="1" dirty="0">
              <a:solidFill>
                <a:srgbClr val="FF0000"/>
              </a:solidFill>
              <a:latin typeface="Arial" panose="020B0604020202020204" pitchFamily="34" charset="0"/>
              <a:ea typeface="黑体" panose="02010609060101010101" pitchFamily="49" charset="-122"/>
            </a:endParaRPr>
          </a:p>
        </p:txBody>
      </p:sp>
      <p:sp>
        <p:nvSpPr>
          <p:cNvPr id="35850" name="矩形 35849"/>
          <p:cNvSpPr/>
          <p:nvPr/>
        </p:nvSpPr>
        <p:spPr>
          <a:xfrm>
            <a:off x="1919604" y="5508625"/>
            <a:ext cx="10075171" cy="1198880"/>
          </a:xfrm>
          <a:prstGeom prst="rect">
            <a:avLst/>
          </a:prstGeom>
          <a:noFill/>
          <a:ln w="9525">
            <a:noFill/>
          </a:ln>
        </p:spPr>
        <p:txBody>
          <a:bodyPr wrap="square">
            <a:spAutoFit/>
          </a:bodyPr>
          <a:lstStyle/>
          <a:p>
            <a:r>
              <a:rPr lang="en-US" altLang="zh-CN" sz="3600" b="1" dirty="0">
                <a:solidFill>
                  <a:srgbClr val="FF0000"/>
                </a:solidFill>
                <a:latin typeface="Arial" panose="020B0604020202020204" pitchFamily="34" charset="0"/>
                <a:ea typeface="黑体" panose="02010609060101010101" pitchFamily="49" charset="-122"/>
              </a:rPr>
              <a:t>     </a:t>
            </a:r>
            <a:r>
              <a:rPr lang="zh-CN" altLang="en-US" sz="3600" b="1" dirty="0">
                <a:solidFill>
                  <a:srgbClr val="0810B8"/>
                </a:solidFill>
                <a:latin typeface="Arial" panose="020B0604020202020204" pitchFamily="34" charset="0"/>
                <a:ea typeface="黑体" panose="02010609060101010101" pitchFamily="49" charset="-122"/>
              </a:rPr>
              <a:t>改革不彻底，保留了大量封建残余。影响俄国经济和社会的发展。</a:t>
            </a:r>
          </a:p>
        </p:txBody>
      </p:sp>
      <p:sp>
        <p:nvSpPr>
          <p:cNvPr id="35851" name="圆角矩形标注 35850"/>
          <p:cNvSpPr/>
          <p:nvPr/>
        </p:nvSpPr>
        <p:spPr>
          <a:xfrm>
            <a:off x="4477703" y="4738053"/>
            <a:ext cx="6948487" cy="719137"/>
          </a:xfrm>
          <a:prstGeom prst="wedgeRoundRectCallout">
            <a:avLst>
              <a:gd name="adj1" fmla="val -5815"/>
              <a:gd name="adj2" fmla="val -98125"/>
              <a:gd name="adj3" fmla="val 16667"/>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600" b="1" dirty="0">
                <a:latin typeface="Arial" panose="020B0604020202020204" pitchFamily="34" charset="0"/>
                <a:ea typeface="黑体" panose="02010609060101010101" pitchFamily="49" charset="-122"/>
              </a:rPr>
              <a:t>由封建社会转为资本主义社会</a:t>
            </a:r>
          </a:p>
        </p:txBody>
      </p:sp>
      <p:sp>
        <p:nvSpPr>
          <p:cNvPr id="35852" name="圆角矩形标注 35851"/>
          <p:cNvSpPr/>
          <p:nvPr/>
        </p:nvSpPr>
        <p:spPr>
          <a:xfrm>
            <a:off x="3250883" y="2076768"/>
            <a:ext cx="7885112" cy="719137"/>
          </a:xfrm>
          <a:prstGeom prst="wedgeRoundRectCallout">
            <a:avLst>
              <a:gd name="adj1" fmla="val 1079"/>
              <a:gd name="adj2" fmla="val 154856"/>
              <a:gd name="adj3" fmla="val 16667"/>
            </a:avLst>
          </a:prstGeom>
          <a:solidFill>
            <a:schemeClr val="accent1"/>
          </a:solidFill>
          <a:ln w="9525" cap="flat" cmpd="sng">
            <a:solidFill>
              <a:schemeClr val="tx1"/>
            </a:solidFill>
            <a:prstDash val="solid"/>
            <a:miter/>
            <a:headEnd type="none" w="med" len="med"/>
            <a:tailEnd type="none" w="med" len="med"/>
          </a:ln>
        </p:spPr>
        <p:txBody>
          <a:bodyPr/>
          <a:lstStyle/>
          <a:p>
            <a:r>
              <a:rPr lang="zh-CN" altLang="en-US" sz="3600" b="1" dirty="0">
                <a:latin typeface="Arial" panose="020B0604020202020204" pitchFamily="34" charset="0"/>
                <a:ea typeface="黑体" panose="02010609060101010101" pitchFamily="49" charset="-122"/>
              </a:rPr>
              <a:t>为资本主义发展提供劳动力和资本</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8" grpId="0"/>
      <p:bldP spid="35849" grpId="0"/>
      <p:bldP spid="35850" grpId="0"/>
      <p:bldP spid="35851" grpId="0" bldLvl="0" animBg="1"/>
      <p:bldP spid="35852"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8375" name="Rectangle 11"/>
          <p:cNvSpPr/>
          <p:nvPr/>
        </p:nvSpPr>
        <p:spPr>
          <a:xfrm>
            <a:off x="847190" y="508318"/>
            <a:ext cx="8730275" cy="646331"/>
          </a:xfrm>
          <a:prstGeom prst="rect">
            <a:avLst/>
          </a:prstGeom>
          <a:noFill/>
          <a:ln w="9525">
            <a:noFill/>
          </a:ln>
        </p:spPr>
        <p:txBody>
          <a:bodyPr wrap="none" anchor="ctr">
            <a:spAutoFit/>
          </a:bodyPr>
          <a:lstStyle/>
          <a:p>
            <a:r>
              <a:rPr lang="zh-CN" altLang="en-US" sz="3600" b="1" noProof="1">
                <a:solidFill>
                  <a:srgbClr val="FF3399"/>
                </a:solidFill>
                <a:latin typeface="+mn-ea"/>
                <a:sym typeface="+mn-ea"/>
              </a:rPr>
              <a:t>这场改革为什么会出现这样的局限性呢？</a:t>
            </a:r>
            <a:r>
              <a:rPr lang="zh-CN" altLang="en-US" sz="3200" b="1" noProof="1">
                <a:latin typeface="+mn-ea"/>
                <a:sym typeface="+mn-ea"/>
              </a:rPr>
              <a:t> </a:t>
            </a:r>
          </a:p>
        </p:txBody>
      </p:sp>
      <p:sp>
        <p:nvSpPr>
          <p:cNvPr id="58376" name="Text Box 12"/>
          <p:cNvSpPr txBox="1"/>
          <p:nvPr/>
        </p:nvSpPr>
        <p:spPr>
          <a:xfrm>
            <a:off x="697131" y="1428825"/>
            <a:ext cx="11040533" cy="2357568"/>
          </a:xfrm>
          <a:prstGeom prst="rect">
            <a:avLst/>
          </a:prstGeom>
          <a:noFill/>
          <a:ln w="9525">
            <a:noFill/>
          </a:ln>
        </p:spPr>
        <p:txBody>
          <a:bodyPr>
            <a:spAutoFit/>
          </a:bodyPr>
          <a:lstStyle/>
          <a:p>
            <a:pPr algn="just">
              <a:lnSpc>
                <a:spcPct val="120000"/>
              </a:lnSpc>
              <a:spcBef>
                <a:spcPct val="50000"/>
              </a:spcBef>
            </a:pPr>
            <a:r>
              <a:rPr lang="en-US" altLang="zh-CN" sz="3200" b="1" noProof="1">
                <a:latin typeface="黑体" panose="02010600030101010101" pitchFamily="49" charset="-122"/>
                <a:ea typeface="黑体" panose="02010600030101010101" pitchFamily="49" charset="-122"/>
                <a:sym typeface="+mn-ea"/>
              </a:rPr>
              <a:t>①</a:t>
            </a:r>
            <a:r>
              <a:rPr lang="zh-CN" altLang="en-US" sz="3200" b="1" noProof="1">
                <a:latin typeface="黑体" panose="02010600030101010101" pitchFamily="49" charset="-122"/>
                <a:ea typeface="黑体" panose="02010600030101010101" pitchFamily="49" charset="-122"/>
                <a:sym typeface="+mn-ea"/>
              </a:rPr>
              <a:t>改革的目的是为了摆脱农奴制危机，巩固贵族地主统治。</a:t>
            </a:r>
          </a:p>
          <a:p>
            <a:pPr algn="just">
              <a:lnSpc>
                <a:spcPct val="120000"/>
              </a:lnSpc>
              <a:spcBef>
                <a:spcPct val="50000"/>
              </a:spcBef>
            </a:pPr>
            <a:r>
              <a:rPr lang="zh-CN" altLang="en-US" sz="3200" b="1" noProof="1">
                <a:latin typeface="黑体" panose="02010600030101010101" pitchFamily="49" charset="-122"/>
                <a:ea typeface="黑体" panose="02010600030101010101" pitchFamily="49" charset="-122"/>
                <a:sym typeface="+mn-ea"/>
              </a:rPr>
              <a:t>②改革是由代表贵族地主利益的沙皇实施的。</a:t>
            </a:r>
          </a:p>
          <a:p>
            <a:pPr algn="just">
              <a:lnSpc>
                <a:spcPct val="120000"/>
              </a:lnSpc>
              <a:spcBef>
                <a:spcPct val="50000"/>
              </a:spcBef>
            </a:pPr>
            <a:r>
              <a:rPr lang="zh-CN" altLang="en-US" sz="3200" b="1" noProof="1">
                <a:latin typeface="黑体" panose="02010600030101010101" pitchFamily="49" charset="-122"/>
                <a:ea typeface="黑体" panose="02010600030101010101" pitchFamily="49" charset="-122"/>
                <a:sym typeface="+mn-ea"/>
              </a:rPr>
              <a:t>③改革的前提是维护地主利益。</a:t>
            </a:r>
            <a:endParaRPr lang="zh-CN" altLang="en-US" sz="2800" noProof="1">
              <a:latin typeface="黑体" panose="02010600030101010101" pitchFamily="49" charset="-122"/>
              <a:ea typeface="黑体" panose="0201060003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8375"/>
                                        </p:tgtEl>
                                        <p:attrNameLst>
                                          <p:attrName>style.visibility</p:attrName>
                                        </p:attrNameLst>
                                      </p:cBhvr>
                                      <p:to>
                                        <p:strVal val="visible"/>
                                      </p:to>
                                    </p:set>
                                    <p:anim calcmode="lin" valueType="num">
                                      <p:cBhvr additive="base">
                                        <p:cTn id="7" dur="500" fill="hold"/>
                                        <p:tgtEl>
                                          <p:spTgt spid="58375"/>
                                        </p:tgtEl>
                                        <p:attrNameLst>
                                          <p:attrName>ppt_x</p:attrName>
                                        </p:attrNameLst>
                                      </p:cBhvr>
                                      <p:tavLst>
                                        <p:tav tm="0">
                                          <p:val>
                                            <p:strVal val="#ppt_x"/>
                                          </p:val>
                                        </p:tav>
                                        <p:tav tm="100000">
                                          <p:val>
                                            <p:strVal val="#ppt_x"/>
                                          </p:val>
                                        </p:tav>
                                      </p:tavLst>
                                    </p:anim>
                                    <p:anim calcmode="lin" valueType="num">
                                      <p:cBhvr additive="base">
                                        <p:cTn id="8" dur="500" fill="hold"/>
                                        <p:tgtEl>
                                          <p:spTgt spid="583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8376"/>
                                        </p:tgtEl>
                                        <p:attrNameLst>
                                          <p:attrName>style.visibility</p:attrName>
                                        </p:attrNameLst>
                                      </p:cBhvr>
                                      <p:to>
                                        <p:strVal val="visible"/>
                                      </p:to>
                                    </p:set>
                                    <p:anim calcmode="lin" valueType="num">
                                      <p:cBhvr>
                                        <p:cTn id="13" dur="500" fill="hold"/>
                                        <p:tgtEl>
                                          <p:spTgt spid="58376"/>
                                        </p:tgtEl>
                                        <p:attrNameLst>
                                          <p:attrName>ppt_w</p:attrName>
                                        </p:attrNameLst>
                                      </p:cBhvr>
                                      <p:tavLst>
                                        <p:tav tm="0">
                                          <p:val>
                                            <p:fltVal val="0"/>
                                          </p:val>
                                        </p:tav>
                                        <p:tav tm="100000">
                                          <p:val>
                                            <p:strVal val="#ppt_w"/>
                                          </p:val>
                                        </p:tav>
                                      </p:tavLst>
                                    </p:anim>
                                    <p:anim calcmode="lin" valueType="num">
                                      <p:cBhvr>
                                        <p:cTn id="14" dur="500" fill="hold"/>
                                        <p:tgtEl>
                                          <p:spTgt spid="58376"/>
                                        </p:tgtEl>
                                        <p:attrNameLst>
                                          <p:attrName>ppt_h</p:attrName>
                                        </p:attrNameLst>
                                      </p:cBhvr>
                                      <p:tavLst>
                                        <p:tav tm="0">
                                          <p:val>
                                            <p:fltVal val="0"/>
                                          </p:val>
                                        </p:tav>
                                        <p:tav tm="100000">
                                          <p:val>
                                            <p:strVal val="#ppt_h"/>
                                          </p:val>
                                        </p:tav>
                                      </p:tavLst>
                                    </p:anim>
                                    <p:animEffect transition="in" filter="fade">
                                      <p:cBhvr>
                                        <p:cTn id="15" dur="500"/>
                                        <p:tgtEl>
                                          <p:spTgt spid="58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5" grpId="0"/>
      <p:bldP spid="5837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p:cNvSpPr txBox="1"/>
          <p:nvPr/>
        </p:nvSpPr>
        <p:spPr>
          <a:xfrm>
            <a:off x="154819" y="1128260"/>
            <a:ext cx="4607984" cy="708025"/>
          </a:xfrm>
          <a:prstGeom prst="rect">
            <a:avLst/>
          </a:prstGeom>
          <a:noFill/>
          <a:ln w="9525">
            <a:noFill/>
          </a:ln>
        </p:spPr>
        <p:txBody>
          <a:bodyPr>
            <a:spAutoFit/>
          </a:bodyPr>
          <a:lstStyle/>
          <a:p>
            <a:pPr algn="l"/>
            <a:r>
              <a:rPr lang="zh-CN" altLang="en-US" sz="4000" dirty="0">
                <a:latin typeface="黑体" panose="02010609060101010101" pitchFamily="49" charset="-122"/>
                <a:ea typeface="黑体" panose="02010609060101010101" pitchFamily="49" charset="-122"/>
              </a:rPr>
              <a:t>相同点：</a:t>
            </a:r>
          </a:p>
        </p:txBody>
      </p:sp>
      <p:sp>
        <p:nvSpPr>
          <p:cNvPr id="6147" name="TextBox 2"/>
          <p:cNvSpPr txBox="1"/>
          <p:nvPr/>
        </p:nvSpPr>
        <p:spPr>
          <a:xfrm>
            <a:off x="0" y="1830182"/>
            <a:ext cx="11713633" cy="3170099"/>
          </a:xfrm>
          <a:prstGeom prst="rect">
            <a:avLst/>
          </a:prstGeom>
          <a:noFill/>
          <a:ln w="9525">
            <a:noFill/>
          </a:ln>
        </p:spPr>
        <p:txBody>
          <a:bodyPr>
            <a:spAutoFit/>
          </a:bodyPr>
          <a:lstStyle/>
          <a:p>
            <a:pPr algn="l">
              <a:spcBef>
                <a:spcPct val="0"/>
              </a:spcBef>
            </a:pPr>
            <a:r>
              <a:rPr lang="en-US" altLang="zh-CN" sz="4000" dirty="0">
                <a:latin typeface="黑体" panose="02010609060101010101" pitchFamily="49" charset="-122"/>
                <a:ea typeface="黑体" panose="02010609060101010101" pitchFamily="49" charset="-122"/>
              </a:rPr>
              <a:t>1</a:t>
            </a:r>
            <a:r>
              <a:rPr lang="zh-CN" altLang="en-US" sz="4000" dirty="0">
                <a:latin typeface="黑体" panose="02010609060101010101" pitchFamily="49" charset="-122"/>
                <a:ea typeface="黑体" panose="02010609060101010101" pitchFamily="49" charset="-122"/>
              </a:rPr>
              <a:t>、改革的方式相同</a:t>
            </a:r>
            <a:r>
              <a:rPr lang="zh-CN" altLang="en-US" sz="4000" dirty="0">
                <a:solidFill>
                  <a:srgbClr val="0000FF"/>
                </a:solidFill>
                <a:latin typeface="黑体" panose="02010609060101010101" pitchFamily="49" charset="-122"/>
                <a:ea typeface="黑体" panose="02010609060101010101" pitchFamily="49" charset="-122"/>
              </a:rPr>
              <a:t>（都是沙皇自上而下的改革）</a:t>
            </a:r>
            <a:endParaRPr lang="en-US" altLang="zh-CN" sz="4000" dirty="0">
              <a:solidFill>
                <a:srgbClr val="0000FF"/>
              </a:solidFill>
              <a:latin typeface="黑体" panose="02010609060101010101" pitchFamily="49" charset="-122"/>
              <a:ea typeface="黑体" panose="02010609060101010101" pitchFamily="49" charset="-122"/>
            </a:endParaRPr>
          </a:p>
          <a:p>
            <a:pPr algn="l">
              <a:spcBef>
                <a:spcPct val="0"/>
              </a:spcBef>
            </a:pPr>
            <a:r>
              <a:rPr lang="en-US" altLang="zh-CN" sz="4000" dirty="0">
                <a:latin typeface="黑体" panose="02010609060101010101" pitchFamily="49" charset="-122"/>
                <a:ea typeface="黑体" panose="02010609060101010101" pitchFamily="49" charset="-122"/>
              </a:rPr>
              <a:t>2</a:t>
            </a:r>
            <a:r>
              <a:rPr lang="zh-CN" altLang="en-US" sz="4000" dirty="0">
                <a:latin typeface="黑体" panose="02010609060101010101" pitchFamily="49" charset="-122"/>
                <a:ea typeface="黑体" panose="02010609060101010101" pitchFamily="49" charset="-122"/>
              </a:rPr>
              <a:t>、影响相同</a:t>
            </a:r>
            <a:r>
              <a:rPr lang="zh-CN" altLang="en-US" sz="4000" dirty="0">
                <a:solidFill>
                  <a:srgbClr val="0000FF"/>
                </a:solidFill>
                <a:latin typeface="黑体" panose="02010609060101010101" pitchFamily="49" charset="-122"/>
                <a:ea typeface="黑体" panose="02010609060101010101" pitchFamily="49" charset="-122"/>
              </a:rPr>
              <a:t>（都促进了俄国资本主义的发展。彼得一世的改革，为俄国资本主义的发展准备了有利条件；废除农奴制改革，俄国走上了资本主义发展道路。推动了俄国的进步；增强了俄国的经济实力。）</a:t>
            </a:r>
            <a:endParaRPr lang="en-US" altLang="zh-CN" sz="4000" dirty="0">
              <a:solidFill>
                <a:srgbClr val="0000FF"/>
              </a:solidFill>
              <a:latin typeface="黑体" panose="02010609060101010101" pitchFamily="49" charset="-122"/>
              <a:ea typeface="黑体" panose="02010609060101010101" pitchFamily="49" charset="-122"/>
            </a:endParaRPr>
          </a:p>
        </p:txBody>
      </p:sp>
      <p:sp>
        <p:nvSpPr>
          <p:cNvPr id="4" name="TextBox 3"/>
          <p:cNvSpPr txBox="1"/>
          <p:nvPr/>
        </p:nvSpPr>
        <p:spPr>
          <a:xfrm>
            <a:off x="2394857" y="141514"/>
            <a:ext cx="7500257" cy="584775"/>
          </a:xfrm>
          <a:prstGeom prst="rect">
            <a:avLst/>
          </a:prstGeom>
          <a:noFill/>
        </p:spPr>
        <p:txBody>
          <a:bodyPr wrap="square" rtlCol="0">
            <a:spAutoFit/>
          </a:bodyPr>
          <a:lstStyle/>
          <a:p>
            <a:r>
              <a:rPr lang="zh-CN" altLang="en-US" sz="3200" b="1" dirty="0" smtClean="0"/>
              <a:t>比较彼得一世改革与</a:t>
            </a:r>
            <a:r>
              <a:rPr lang="en-US" altLang="zh-CN" sz="3200" b="1" dirty="0" smtClean="0"/>
              <a:t>1861</a:t>
            </a:r>
            <a:r>
              <a:rPr lang="zh-CN" altLang="en-US" sz="3200" b="1" dirty="0" smtClean="0"/>
              <a:t>年改革的异同</a:t>
            </a:r>
            <a:endParaRPr lang="zh-CN" altLang="en-US"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linds(horizontal)">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p:nvPr/>
        </p:nvSpPr>
        <p:spPr>
          <a:xfrm>
            <a:off x="1" y="115889"/>
            <a:ext cx="3071284" cy="708025"/>
          </a:xfrm>
          <a:prstGeom prst="rect">
            <a:avLst/>
          </a:prstGeom>
          <a:noFill/>
          <a:ln w="9525">
            <a:noFill/>
          </a:ln>
        </p:spPr>
        <p:txBody>
          <a:bodyPr>
            <a:spAutoFit/>
          </a:bodyPr>
          <a:lstStyle/>
          <a:p>
            <a:pPr algn="l"/>
            <a:r>
              <a:rPr lang="zh-CN" altLang="en-US" sz="4000" dirty="0">
                <a:latin typeface="黑体" panose="02010609060101010101" pitchFamily="49" charset="-122"/>
                <a:ea typeface="黑体" panose="02010609060101010101" pitchFamily="49" charset="-122"/>
              </a:rPr>
              <a:t>不同点：</a:t>
            </a:r>
          </a:p>
        </p:txBody>
      </p:sp>
      <p:sp>
        <p:nvSpPr>
          <p:cNvPr id="7171" name="TextBox 2"/>
          <p:cNvSpPr txBox="1"/>
          <p:nvPr/>
        </p:nvSpPr>
        <p:spPr>
          <a:xfrm>
            <a:off x="143934" y="765176"/>
            <a:ext cx="11904133" cy="5016758"/>
          </a:xfrm>
          <a:prstGeom prst="rect">
            <a:avLst/>
          </a:prstGeom>
          <a:noFill/>
          <a:ln w="9525">
            <a:noFill/>
          </a:ln>
        </p:spPr>
        <p:txBody>
          <a:bodyPr>
            <a:spAutoFit/>
          </a:bodyPr>
          <a:lstStyle/>
          <a:p>
            <a:pPr algn="l">
              <a:spcBef>
                <a:spcPct val="0"/>
              </a:spcBef>
            </a:pPr>
            <a:r>
              <a:rPr lang="en-US" altLang="zh-CN" sz="3200" b="1" dirty="0">
                <a:latin typeface="黑体" panose="02010609060101010101" pitchFamily="49" charset="-122"/>
                <a:ea typeface="黑体" panose="02010609060101010101" pitchFamily="49" charset="-122"/>
              </a:rPr>
              <a:t>1</a:t>
            </a:r>
            <a:r>
              <a:rPr lang="zh-CN" altLang="en-US" sz="3200" b="1" dirty="0">
                <a:latin typeface="黑体" panose="02010609060101010101" pitchFamily="49" charset="-122"/>
                <a:ea typeface="黑体" panose="02010609060101010101" pitchFamily="49" charset="-122"/>
              </a:rPr>
              <a:t>、背景不同</a:t>
            </a:r>
            <a:r>
              <a:rPr lang="zh-CN" altLang="en-US" sz="3200" dirty="0">
                <a:solidFill>
                  <a:srgbClr val="0000FF"/>
                </a:solidFill>
                <a:latin typeface="黑体" panose="02010609060101010101" pitchFamily="49" charset="-122"/>
                <a:ea typeface="黑体" panose="02010609060101010101" pitchFamily="49" charset="-122"/>
              </a:rPr>
              <a:t>（彼得一世改革在于改变俄国落后面貌；</a:t>
            </a:r>
            <a:r>
              <a:rPr lang="en-US" altLang="zh-CN" sz="3200" dirty="0">
                <a:solidFill>
                  <a:srgbClr val="0000FF"/>
                </a:solidFill>
                <a:latin typeface="黑体" panose="02010609060101010101" pitchFamily="49" charset="-122"/>
                <a:ea typeface="黑体" panose="02010609060101010101" pitchFamily="49" charset="-122"/>
              </a:rPr>
              <a:t>1861</a:t>
            </a:r>
            <a:r>
              <a:rPr lang="zh-CN" altLang="en-US" sz="3200" dirty="0">
                <a:solidFill>
                  <a:srgbClr val="0000FF"/>
                </a:solidFill>
                <a:latin typeface="黑体" panose="02010609060101010101" pitchFamily="49" charset="-122"/>
                <a:ea typeface="黑体" panose="02010609060101010101" pitchFamily="49" charset="-122"/>
              </a:rPr>
              <a:t>年改革，是俄国农奴制出现严重危机）</a:t>
            </a:r>
            <a:endParaRPr lang="en-US" altLang="zh-CN" sz="3200" dirty="0">
              <a:solidFill>
                <a:srgbClr val="0000FF"/>
              </a:solidFill>
              <a:latin typeface="黑体" panose="02010609060101010101" pitchFamily="49" charset="-122"/>
              <a:ea typeface="黑体" panose="02010609060101010101" pitchFamily="49" charset="-122"/>
            </a:endParaRPr>
          </a:p>
          <a:p>
            <a:pPr algn="l">
              <a:spcBef>
                <a:spcPct val="0"/>
              </a:spcBef>
            </a:pPr>
            <a:r>
              <a:rPr lang="en-US" altLang="zh-CN" sz="3200" b="1" dirty="0">
                <a:latin typeface="黑体" panose="02010609060101010101" pitchFamily="49" charset="-122"/>
                <a:ea typeface="黑体" panose="02010609060101010101" pitchFamily="49" charset="-122"/>
              </a:rPr>
              <a:t>2</a:t>
            </a:r>
            <a:r>
              <a:rPr lang="zh-CN" altLang="en-US" sz="3200" b="1" dirty="0">
                <a:latin typeface="黑体" panose="02010609060101010101" pitchFamily="49" charset="-122"/>
                <a:ea typeface="黑体" panose="02010609060101010101" pitchFamily="49" charset="-122"/>
              </a:rPr>
              <a:t>、改革内容不同</a:t>
            </a:r>
            <a:r>
              <a:rPr lang="zh-CN" altLang="en-US" sz="3200" dirty="0">
                <a:solidFill>
                  <a:srgbClr val="0000FF"/>
                </a:solidFill>
                <a:latin typeface="黑体" panose="02010609060101010101" pitchFamily="49" charset="-122"/>
                <a:ea typeface="黑体" panose="02010609060101010101" pitchFamily="49" charset="-122"/>
              </a:rPr>
              <a:t>（彼得一世改革主要是加强中央集权，扩大军事力量，发展经济，推动学校教育，改革社会习俗，丝毫未触动农奴制度；</a:t>
            </a:r>
            <a:r>
              <a:rPr lang="en-US" altLang="zh-CN" sz="3200" dirty="0">
                <a:solidFill>
                  <a:srgbClr val="0000FF"/>
                </a:solidFill>
                <a:latin typeface="黑体" panose="02010609060101010101" pitchFamily="49" charset="-122"/>
                <a:ea typeface="黑体" panose="02010609060101010101" pitchFamily="49" charset="-122"/>
              </a:rPr>
              <a:t>1861</a:t>
            </a:r>
            <a:r>
              <a:rPr lang="zh-CN" altLang="en-US" sz="3200" dirty="0">
                <a:solidFill>
                  <a:srgbClr val="0000FF"/>
                </a:solidFill>
                <a:latin typeface="黑体" panose="02010609060101010101" pitchFamily="49" charset="-122"/>
                <a:ea typeface="黑体" panose="02010609060101010101" pitchFamily="49" charset="-122"/>
              </a:rPr>
              <a:t>年改革内容主要是废除农奴制度。）</a:t>
            </a:r>
            <a:endParaRPr lang="en-US" altLang="zh-CN" sz="3200" dirty="0">
              <a:solidFill>
                <a:srgbClr val="0000FF"/>
              </a:solidFill>
              <a:latin typeface="黑体" panose="02010609060101010101" pitchFamily="49" charset="-122"/>
              <a:ea typeface="黑体" panose="02010609060101010101" pitchFamily="49" charset="-122"/>
            </a:endParaRPr>
          </a:p>
          <a:p>
            <a:pPr algn="l">
              <a:spcBef>
                <a:spcPct val="0"/>
              </a:spcBef>
            </a:pPr>
            <a:r>
              <a:rPr lang="en-US" altLang="zh-CN" sz="3200" b="1" dirty="0">
                <a:latin typeface="黑体" panose="02010609060101010101" pitchFamily="49" charset="-122"/>
                <a:ea typeface="黑体" panose="02010609060101010101" pitchFamily="49" charset="-122"/>
              </a:rPr>
              <a:t>3</a:t>
            </a:r>
            <a:r>
              <a:rPr lang="zh-CN" altLang="en-US" sz="3200" b="1" dirty="0">
                <a:latin typeface="黑体" panose="02010609060101010101" pitchFamily="49" charset="-122"/>
                <a:ea typeface="黑体" panose="02010609060101010101" pitchFamily="49" charset="-122"/>
              </a:rPr>
              <a:t>、改革性质不同</a:t>
            </a:r>
            <a:r>
              <a:rPr lang="zh-CN" altLang="en-US" sz="3200" dirty="0">
                <a:solidFill>
                  <a:srgbClr val="0000FF"/>
                </a:solidFill>
                <a:latin typeface="黑体" panose="02010609060101010101" pitchFamily="49" charset="-122"/>
                <a:ea typeface="黑体" panose="02010609060101010101" pitchFamily="49" charset="-122"/>
              </a:rPr>
              <a:t>（彼得一世改革属于封建地主阶级性质的改革，</a:t>
            </a:r>
            <a:r>
              <a:rPr lang="en-US" altLang="zh-CN" sz="3200" dirty="0">
                <a:solidFill>
                  <a:srgbClr val="0000FF"/>
                </a:solidFill>
                <a:latin typeface="黑体" panose="02010609060101010101" pitchFamily="49" charset="-122"/>
                <a:ea typeface="黑体" panose="02010609060101010101" pitchFamily="49" charset="-122"/>
              </a:rPr>
              <a:t>1861</a:t>
            </a:r>
            <a:r>
              <a:rPr lang="zh-CN" altLang="en-US" sz="3200" dirty="0">
                <a:solidFill>
                  <a:srgbClr val="0000FF"/>
                </a:solidFill>
                <a:latin typeface="黑体" panose="02010609060101010101" pitchFamily="49" charset="-122"/>
                <a:ea typeface="黑体" panose="02010609060101010101" pitchFamily="49" charset="-122"/>
              </a:rPr>
              <a:t>年改革属于资产阶级性质的改革。 ）</a:t>
            </a:r>
            <a:endParaRPr lang="en-US" altLang="zh-CN" sz="3200" dirty="0">
              <a:solidFill>
                <a:srgbClr val="0000FF"/>
              </a:solidFill>
              <a:latin typeface="黑体" panose="02010609060101010101" pitchFamily="49" charset="-122"/>
              <a:ea typeface="黑体" panose="02010609060101010101" pitchFamily="49" charset="-122"/>
            </a:endParaRPr>
          </a:p>
          <a:p>
            <a:pPr algn="l">
              <a:spcBef>
                <a:spcPct val="0"/>
              </a:spcBef>
            </a:pPr>
            <a:r>
              <a:rPr lang="en-US" altLang="zh-CN" sz="3200" b="1" dirty="0">
                <a:latin typeface="黑体" panose="02010609060101010101" pitchFamily="49" charset="-122"/>
                <a:ea typeface="黑体" panose="02010609060101010101" pitchFamily="49" charset="-122"/>
              </a:rPr>
              <a:t>4</a:t>
            </a:r>
            <a:r>
              <a:rPr lang="zh-CN" altLang="en-US" sz="3200" b="1" dirty="0">
                <a:latin typeface="黑体" panose="02010609060101010101" pitchFamily="49" charset="-122"/>
                <a:ea typeface="黑体" panose="02010609060101010101" pitchFamily="49" charset="-122"/>
              </a:rPr>
              <a:t>、影响不同</a:t>
            </a:r>
            <a:r>
              <a:rPr lang="zh-CN" altLang="en-US" sz="3200" dirty="0">
                <a:solidFill>
                  <a:srgbClr val="0000FF"/>
                </a:solidFill>
                <a:latin typeface="黑体" panose="02010609060101010101" pitchFamily="49" charset="-122"/>
                <a:ea typeface="黑体" panose="02010609060101010101" pitchFamily="49" charset="-122"/>
              </a:rPr>
              <a:t>（彼得一世的改革加强了俄国农奴制度，增强了国力，使俄国走上扩张侵略道路；</a:t>
            </a:r>
            <a:r>
              <a:rPr lang="en-US" altLang="zh-CN" sz="3200" dirty="0">
                <a:solidFill>
                  <a:srgbClr val="0000FF"/>
                </a:solidFill>
                <a:latin typeface="黑体" panose="02010609060101010101" pitchFamily="49" charset="-122"/>
                <a:ea typeface="黑体" panose="02010609060101010101" pitchFamily="49" charset="-122"/>
              </a:rPr>
              <a:t>1861</a:t>
            </a:r>
            <a:r>
              <a:rPr lang="zh-CN" altLang="en-US" sz="3200" dirty="0">
                <a:solidFill>
                  <a:srgbClr val="0000FF"/>
                </a:solidFill>
                <a:latin typeface="黑体" panose="02010609060101010101" pitchFamily="49" charset="-122"/>
                <a:ea typeface="黑体" panose="02010609060101010101" pitchFamily="49" charset="-122"/>
              </a:rPr>
              <a:t>年改革虽然很不彻底，但使俄国走上资本主义道路，是俄国历史上的一个重大转折点。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linds(horizontal)">
                                      <p:cBhvr>
                                        <p:cTn id="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5"/>
          <p:cNvSpPr txBox="1">
            <a:spLocks noChangeArrowheads="1"/>
          </p:cNvSpPr>
          <p:nvPr/>
        </p:nvSpPr>
        <p:spPr bwMode="auto">
          <a:xfrm>
            <a:off x="-340783" y="2160589"/>
            <a:ext cx="1151468" cy="2105025"/>
          </a:xfrm>
          <a:prstGeom prst="rect">
            <a:avLst/>
          </a:prstGeom>
          <a:noFill/>
          <a:ln w="9525">
            <a:noFill/>
            <a:miter lim="800000"/>
            <a:headEnd/>
            <a:tailEnd/>
          </a:ln>
        </p:spPr>
        <p:txBody>
          <a:bodyPr vert="eaVert"/>
          <a:lstStyle/>
          <a:p>
            <a:pPr algn="dist"/>
            <a:r>
              <a:rPr lang="zh-CN" altLang="en-US" sz="2700" b="1">
                <a:latin typeface="黑体" pitchFamily="49" charset="-122"/>
                <a:ea typeface="黑体" pitchFamily="49" charset="-122"/>
              </a:rPr>
              <a:t>俄国的改革</a:t>
            </a:r>
          </a:p>
        </p:txBody>
      </p:sp>
      <p:sp>
        <p:nvSpPr>
          <p:cNvPr id="25602" name="Text Box 6"/>
          <p:cNvSpPr txBox="1">
            <a:spLocks noChangeArrowheads="1"/>
          </p:cNvSpPr>
          <p:nvPr/>
        </p:nvSpPr>
        <p:spPr bwMode="auto">
          <a:xfrm>
            <a:off x="1026584" y="1673226"/>
            <a:ext cx="1727200" cy="811213"/>
          </a:xfrm>
          <a:prstGeom prst="rect">
            <a:avLst/>
          </a:prstGeom>
          <a:solidFill>
            <a:srgbClr val="FFFF00"/>
          </a:solidFill>
          <a:ln w="9525">
            <a:noFill/>
            <a:miter lim="800000"/>
            <a:headEnd/>
            <a:tailEnd/>
          </a:ln>
        </p:spPr>
        <p:txBody>
          <a:bodyPr/>
          <a:lstStyle/>
          <a:p>
            <a:r>
              <a:rPr lang="zh-CN" altLang="en-US" sz="2400" b="1">
                <a:latin typeface="黑体" pitchFamily="49" charset="-122"/>
                <a:ea typeface="黑体" pitchFamily="49" charset="-122"/>
              </a:rPr>
              <a:t>彼得一世改革</a:t>
            </a:r>
          </a:p>
        </p:txBody>
      </p:sp>
      <p:sp>
        <p:nvSpPr>
          <p:cNvPr id="25603" name="Text Box 12"/>
          <p:cNvSpPr txBox="1">
            <a:spLocks noChangeArrowheads="1"/>
          </p:cNvSpPr>
          <p:nvPr/>
        </p:nvSpPr>
        <p:spPr bwMode="auto">
          <a:xfrm>
            <a:off x="2855385" y="295276"/>
            <a:ext cx="4102100" cy="377825"/>
          </a:xfrm>
          <a:prstGeom prst="rect">
            <a:avLst/>
          </a:prstGeom>
          <a:noFill/>
          <a:ln w="9525">
            <a:noFill/>
            <a:miter lim="800000"/>
            <a:headEnd/>
            <a:tailEnd/>
          </a:ln>
        </p:spPr>
        <p:txBody>
          <a:bodyPr/>
          <a:lstStyle/>
          <a:p>
            <a:r>
              <a:rPr lang="zh-CN" altLang="en-US" sz="2100" b="1">
                <a:ea typeface="黑体" pitchFamily="49" charset="-122"/>
              </a:rPr>
              <a:t>背景</a:t>
            </a:r>
          </a:p>
        </p:txBody>
      </p:sp>
      <p:sp>
        <p:nvSpPr>
          <p:cNvPr id="25604" name="AutoShape 13"/>
          <p:cNvSpPr>
            <a:spLocks/>
          </p:cNvSpPr>
          <p:nvPr/>
        </p:nvSpPr>
        <p:spPr bwMode="auto">
          <a:xfrm>
            <a:off x="810685" y="2025650"/>
            <a:ext cx="215900" cy="2374900"/>
          </a:xfrm>
          <a:prstGeom prst="leftBrace">
            <a:avLst>
              <a:gd name="adj1" fmla="val 121611"/>
              <a:gd name="adj2" fmla="val 50000"/>
            </a:avLst>
          </a:prstGeom>
          <a:noFill/>
          <a:ln w="31750">
            <a:solidFill>
              <a:schemeClr val="tx1"/>
            </a:solidFill>
            <a:round/>
            <a:headEnd/>
            <a:tailEnd/>
          </a:ln>
        </p:spPr>
        <p:txBody>
          <a:bodyPr/>
          <a:lstStyle/>
          <a:p>
            <a:endParaRPr lang="zh-CN" altLang="zh-CN" sz="3000" b="1">
              <a:latin typeface="黑体" pitchFamily="49" charset="-122"/>
              <a:ea typeface="黑体" pitchFamily="49" charset="-122"/>
            </a:endParaRPr>
          </a:p>
        </p:txBody>
      </p:sp>
      <p:sp>
        <p:nvSpPr>
          <p:cNvPr id="25605" name="AutoShape 14"/>
          <p:cNvSpPr>
            <a:spLocks/>
          </p:cNvSpPr>
          <p:nvPr/>
        </p:nvSpPr>
        <p:spPr bwMode="auto">
          <a:xfrm>
            <a:off x="2611967" y="212725"/>
            <a:ext cx="260351" cy="2908300"/>
          </a:xfrm>
          <a:prstGeom prst="leftBrace">
            <a:avLst>
              <a:gd name="adj1" fmla="val 58060"/>
              <a:gd name="adj2" fmla="val 50000"/>
            </a:avLst>
          </a:prstGeom>
          <a:noFill/>
          <a:ln w="31750">
            <a:solidFill>
              <a:schemeClr val="tx1"/>
            </a:solidFill>
            <a:round/>
            <a:headEnd/>
            <a:tailEnd/>
          </a:ln>
        </p:spPr>
        <p:txBody>
          <a:bodyPr/>
          <a:lstStyle/>
          <a:p>
            <a:endParaRPr lang="zh-CN" altLang="zh-CN" sz="3000" b="1">
              <a:latin typeface="黑体" pitchFamily="49" charset="-122"/>
              <a:ea typeface="黑体" pitchFamily="49" charset="-122"/>
            </a:endParaRPr>
          </a:p>
        </p:txBody>
      </p:sp>
      <p:sp>
        <p:nvSpPr>
          <p:cNvPr id="25606" name="Text Box 15"/>
          <p:cNvSpPr txBox="1">
            <a:spLocks noChangeArrowheads="1"/>
          </p:cNvSpPr>
          <p:nvPr/>
        </p:nvSpPr>
        <p:spPr bwMode="auto">
          <a:xfrm>
            <a:off x="2872318" y="1036638"/>
            <a:ext cx="3168649" cy="431800"/>
          </a:xfrm>
          <a:prstGeom prst="rect">
            <a:avLst/>
          </a:prstGeom>
          <a:noFill/>
          <a:ln w="9525">
            <a:noFill/>
            <a:miter lim="800000"/>
            <a:headEnd/>
            <a:tailEnd/>
          </a:ln>
        </p:spPr>
        <p:txBody>
          <a:bodyPr/>
          <a:lstStyle/>
          <a:p>
            <a:pPr>
              <a:spcBef>
                <a:spcPct val="20000"/>
              </a:spcBef>
              <a:buClr>
                <a:schemeClr val="hlink"/>
              </a:buClr>
              <a:buSzPct val="80000"/>
              <a:buFont typeface="Wingdings" pitchFamily="2" charset="2"/>
              <a:buNone/>
            </a:pPr>
            <a:r>
              <a:rPr lang="zh-CN" altLang="en-US" sz="2100" b="1">
                <a:ea typeface="黑体" pitchFamily="49" charset="-122"/>
              </a:rPr>
              <a:t>时间、领导人</a:t>
            </a:r>
          </a:p>
        </p:txBody>
      </p:sp>
      <p:sp>
        <p:nvSpPr>
          <p:cNvPr id="25607" name="Text Box 18"/>
          <p:cNvSpPr txBox="1">
            <a:spLocks noChangeArrowheads="1"/>
          </p:cNvSpPr>
          <p:nvPr/>
        </p:nvSpPr>
        <p:spPr bwMode="auto">
          <a:xfrm>
            <a:off x="2885018" y="1419226"/>
            <a:ext cx="3456516" cy="506413"/>
          </a:xfrm>
          <a:prstGeom prst="rect">
            <a:avLst/>
          </a:prstGeom>
          <a:noFill/>
          <a:ln w="9525">
            <a:noFill/>
            <a:miter lim="800000"/>
            <a:headEnd/>
            <a:tailEnd/>
          </a:ln>
        </p:spPr>
        <p:txBody>
          <a:bodyPr/>
          <a:lstStyle/>
          <a:p>
            <a:pPr>
              <a:lnSpc>
                <a:spcPct val="150000"/>
              </a:lnSpc>
            </a:pPr>
            <a:r>
              <a:rPr lang="zh-CN" altLang="en-US" sz="2100" b="1">
                <a:ea typeface="黑体" pitchFamily="49" charset="-122"/>
              </a:rPr>
              <a:t>目的</a:t>
            </a:r>
          </a:p>
          <a:p>
            <a:pPr>
              <a:lnSpc>
                <a:spcPct val="150000"/>
              </a:lnSpc>
            </a:pPr>
            <a:r>
              <a:rPr lang="zh-CN" altLang="en-US" sz="2100" b="1">
                <a:ea typeface="黑体" pitchFamily="49" charset="-122"/>
              </a:rPr>
              <a:t>内容</a:t>
            </a:r>
          </a:p>
        </p:txBody>
      </p:sp>
      <p:sp>
        <p:nvSpPr>
          <p:cNvPr id="27656" name="WordArt 21"/>
          <p:cNvSpPr>
            <a:spLocks noChangeArrowheads="1" noChangeShapeType="1" noTextEdit="1"/>
          </p:cNvSpPr>
          <p:nvPr/>
        </p:nvSpPr>
        <p:spPr bwMode="auto">
          <a:xfrm>
            <a:off x="298451" y="92075"/>
            <a:ext cx="1524000" cy="579438"/>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zh-CN" altLang="en-US" sz="4500" b="1">
                <a:ln w="9525">
                  <a:noFill/>
                  <a:round/>
                  <a:headEnd/>
                  <a:tailEnd/>
                </a:ln>
                <a:gradFill rotWithShape="1">
                  <a:gsLst>
                    <a:gs pos="0">
                      <a:srgbClr val="FFE701"/>
                    </a:gs>
                    <a:gs pos="100000">
                      <a:srgbClr val="FE3E02"/>
                    </a:gs>
                  </a:gsLst>
                  <a:lin ang="5400000" scaled="1"/>
                </a:gradFill>
                <a:latin typeface="幼圆"/>
                <a:ea typeface="幼圆"/>
              </a:rPr>
              <a:t>小结</a:t>
            </a:r>
          </a:p>
        </p:txBody>
      </p:sp>
      <p:sp>
        <p:nvSpPr>
          <p:cNvPr id="25609" name="Text Box 18"/>
          <p:cNvSpPr txBox="1">
            <a:spLocks noChangeArrowheads="1"/>
          </p:cNvSpPr>
          <p:nvPr/>
        </p:nvSpPr>
        <p:spPr bwMode="auto">
          <a:xfrm>
            <a:off x="2899833" y="2746376"/>
            <a:ext cx="3312584" cy="506413"/>
          </a:xfrm>
          <a:prstGeom prst="rect">
            <a:avLst/>
          </a:prstGeom>
          <a:noFill/>
          <a:ln w="9525">
            <a:noFill/>
            <a:miter lim="800000"/>
            <a:headEnd/>
            <a:tailEnd/>
          </a:ln>
        </p:spPr>
        <p:txBody>
          <a:bodyPr/>
          <a:lstStyle/>
          <a:p>
            <a:r>
              <a:rPr lang="zh-CN" altLang="en-US" sz="2100" b="1">
                <a:ea typeface="黑体" pitchFamily="49" charset="-122"/>
              </a:rPr>
              <a:t>意义</a:t>
            </a:r>
          </a:p>
        </p:txBody>
      </p:sp>
      <p:sp>
        <p:nvSpPr>
          <p:cNvPr id="25610" name="Text Box 7"/>
          <p:cNvSpPr txBox="1">
            <a:spLocks noChangeArrowheads="1"/>
          </p:cNvSpPr>
          <p:nvPr/>
        </p:nvSpPr>
        <p:spPr bwMode="auto">
          <a:xfrm>
            <a:off x="1026585" y="4022725"/>
            <a:ext cx="1585383" cy="819150"/>
          </a:xfrm>
          <a:prstGeom prst="rect">
            <a:avLst/>
          </a:prstGeom>
          <a:solidFill>
            <a:srgbClr val="FFFF00"/>
          </a:solidFill>
          <a:ln w="9525">
            <a:noFill/>
            <a:miter lim="800000"/>
            <a:headEnd/>
            <a:tailEnd/>
          </a:ln>
        </p:spPr>
        <p:txBody>
          <a:bodyPr/>
          <a:lstStyle/>
          <a:p>
            <a:r>
              <a:rPr lang="zh-CN" altLang="en-US" sz="2400" b="1">
                <a:latin typeface="黑体" pitchFamily="49" charset="-122"/>
                <a:ea typeface="黑体" pitchFamily="49" charset="-122"/>
              </a:rPr>
              <a:t>废除农奴制</a:t>
            </a:r>
          </a:p>
        </p:txBody>
      </p:sp>
      <p:sp>
        <p:nvSpPr>
          <p:cNvPr id="25611" name="AutoShape 14"/>
          <p:cNvSpPr>
            <a:spLocks/>
          </p:cNvSpPr>
          <p:nvPr/>
        </p:nvSpPr>
        <p:spPr bwMode="auto">
          <a:xfrm>
            <a:off x="2324101" y="3806825"/>
            <a:ext cx="429684" cy="2647950"/>
          </a:xfrm>
          <a:prstGeom prst="leftBrace">
            <a:avLst>
              <a:gd name="adj1" fmla="val 58012"/>
              <a:gd name="adj2" fmla="val 50000"/>
            </a:avLst>
          </a:prstGeom>
          <a:noFill/>
          <a:ln w="31750">
            <a:solidFill>
              <a:schemeClr val="tx1"/>
            </a:solidFill>
            <a:round/>
            <a:headEnd/>
            <a:tailEnd/>
          </a:ln>
        </p:spPr>
        <p:txBody>
          <a:bodyPr/>
          <a:lstStyle/>
          <a:p>
            <a:endParaRPr lang="zh-CN" altLang="zh-CN" sz="3000" b="1">
              <a:latin typeface="黑体" pitchFamily="49" charset="-122"/>
              <a:ea typeface="黑体" pitchFamily="49" charset="-122"/>
            </a:endParaRPr>
          </a:p>
        </p:txBody>
      </p:sp>
      <p:sp>
        <p:nvSpPr>
          <p:cNvPr id="25612" name="Text Box 15"/>
          <p:cNvSpPr txBox="1">
            <a:spLocks noChangeArrowheads="1"/>
          </p:cNvSpPr>
          <p:nvPr/>
        </p:nvSpPr>
        <p:spPr bwMode="auto">
          <a:xfrm>
            <a:off x="2639485" y="3708400"/>
            <a:ext cx="3168649" cy="431800"/>
          </a:xfrm>
          <a:prstGeom prst="rect">
            <a:avLst/>
          </a:prstGeom>
          <a:noFill/>
          <a:ln w="9525">
            <a:noFill/>
            <a:miter lim="800000"/>
            <a:headEnd/>
            <a:tailEnd/>
          </a:ln>
        </p:spPr>
        <p:txBody>
          <a:bodyPr/>
          <a:lstStyle/>
          <a:p>
            <a:pPr>
              <a:spcBef>
                <a:spcPct val="20000"/>
              </a:spcBef>
              <a:buClr>
                <a:schemeClr val="hlink"/>
              </a:buClr>
              <a:buSzPct val="80000"/>
              <a:buFont typeface="Wingdings" pitchFamily="2" charset="2"/>
              <a:buNone/>
            </a:pPr>
            <a:r>
              <a:rPr lang="zh-CN" altLang="en-US" sz="2100" b="1">
                <a:ea typeface="黑体" pitchFamily="49" charset="-122"/>
              </a:rPr>
              <a:t>原因</a:t>
            </a:r>
          </a:p>
        </p:txBody>
      </p:sp>
      <p:sp>
        <p:nvSpPr>
          <p:cNvPr id="25613" name="Text Box 18"/>
          <p:cNvSpPr txBox="1">
            <a:spLocks noChangeArrowheads="1"/>
          </p:cNvSpPr>
          <p:nvPr/>
        </p:nvSpPr>
        <p:spPr bwMode="auto">
          <a:xfrm>
            <a:off x="2614084" y="4140201"/>
            <a:ext cx="3454400" cy="506413"/>
          </a:xfrm>
          <a:prstGeom prst="rect">
            <a:avLst/>
          </a:prstGeom>
          <a:noFill/>
          <a:ln w="9525">
            <a:noFill/>
            <a:miter lim="800000"/>
            <a:headEnd/>
            <a:tailEnd/>
          </a:ln>
        </p:spPr>
        <p:txBody>
          <a:bodyPr/>
          <a:lstStyle/>
          <a:p>
            <a:r>
              <a:rPr lang="zh-CN" altLang="en-US" sz="2100" b="1">
                <a:ea typeface="黑体" pitchFamily="49" charset="-122"/>
              </a:rPr>
              <a:t>开始</a:t>
            </a:r>
          </a:p>
        </p:txBody>
      </p:sp>
      <p:sp>
        <p:nvSpPr>
          <p:cNvPr id="25614" name="Text Box 18"/>
          <p:cNvSpPr txBox="1">
            <a:spLocks noChangeArrowheads="1"/>
          </p:cNvSpPr>
          <p:nvPr/>
        </p:nvSpPr>
        <p:spPr bwMode="auto">
          <a:xfrm>
            <a:off x="2614085" y="6184901"/>
            <a:ext cx="3312583" cy="506413"/>
          </a:xfrm>
          <a:prstGeom prst="rect">
            <a:avLst/>
          </a:prstGeom>
          <a:noFill/>
          <a:ln w="9525">
            <a:noFill/>
            <a:miter lim="800000"/>
            <a:headEnd/>
            <a:tailEnd/>
          </a:ln>
        </p:spPr>
        <p:txBody>
          <a:bodyPr/>
          <a:lstStyle/>
          <a:p>
            <a:r>
              <a:rPr lang="zh-CN" altLang="en-US" sz="2100" b="1">
                <a:ea typeface="黑体" pitchFamily="49" charset="-122"/>
              </a:rPr>
              <a:t>意义</a:t>
            </a:r>
          </a:p>
        </p:txBody>
      </p:sp>
      <p:sp>
        <p:nvSpPr>
          <p:cNvPr id="100" name="文本框 99"/>
          <p:cNvSpPr txBox="1">
            <a:spLocks noChangeArrowheads="1"/>
          </p:cNvSpPr>
          <p:nvPr/>
        </p:nvSpPr>
        <p:spPr bwMode="auto">
          <a:xfrm>
            <a:off x="3820584" y="212725"/>
            <a:ext cx="8449733" cy="461665"/>
          </a:xfrm>
          <a:prstGeom prst="rect">
            <a:avLst/>
          </a:prstGeom>
          <a:solidFill>
            <a:srgbClr val="FFFF00"/>
          </a:solidFill>
          <a:ln w="9525">
            <a:solidFill>
              <a:srgbClr val="FF0000"/>
            </a:solidFill>
            <a:round/>
            <a:headEnd/>
            <a:tailEnd/>
          </a:ln>
        </p:spPr>
        <p:txBody>
          <a:bodyPr>
            <a:spAutoFit/>
          </a:bodyPr>
          <a:lstStyle/>
          <a:p>
            <a:r>
              <a:rPr lang="zh-CN" altLang="zh-CN" sz="2400" b="1" dirty="0">
                <a:solidFill>
                  <a:srgbClr val="FF0000"/>
                </a:solidFill>
                <a:latin typeface="宋体" pitchFamily="2" charset="-122"/>
              </a:rPr>
              <a:t>俄国农奴制盛行，封闭落后，工商业的发展极其缓慢。</a:t>
            </a:r>
          </a:p>
        </p:txBody>
      </p:sp>
      <p:sp>
        <p:nvSpPr>
          <p:cNvPr id="8" name="文本框 7"/>
          <p:cNvSpPr txBox="1">
            <a:spLocks noChangeArrowheads="1"/>
          </p:cNvSpPr>
          <p:nvPr/>
        </p:nvSpPr>
        <p:spPr bwMode="auto">
          <a:xfrm>
            <a:off x="4908087" y="1005585"/>
            <a:ext cx="4811183" cy="461665"/>
          </a:xfrm>
          <a:prstGeom prst="rect">
            <a:avLst/>
          </a:prstGeom>
          <a:solidFill>
            <a:srgbClr val="FFFF00"/>
          </a:solidFill>
          <a:ln w="9525">
            <a:solidFill>
              <a:srgbClr val="FF0000"/>
            </a:solidFill>
            <a:round/>
            <a:headEnd/>
            <a:tailEnd/>
          </a:ln>
        </p:spPr>
        <p:txBody>
          <a:bodyPr>
            <a:spAutoFit/>
          </a:bodyPr>
          <a:lstStyle/>
          <a:p>
            <a:r>
              <a:rPr lang="en-US" altLang="zh-CN" sz="2400" b="1" dirty="0">
                <a:solidFill>
                  <a:srgbClr val="FF0000"/>
                </a:solidFill>
                <a:latin typeface="宋体" pitchFamily="2" charset="-122"/>
              </a:rPr>
              <a:t>18</a:t>
            </a:r>
            <a:r>
              <a:rPr lang="zh-CN" altLang="en-US" sz="2400" b="1" dirty="0">
                <a:solidFill>
                  <a:srgbClr val="FF0000"/>
                </a:solidFill>
                <a:latin typeface="宋体" pitchFamily="2" charset="-122"/>
              </a:rPr>
              <a:t>世纪初   彼得一世</a:t>
            </a:r>
            <a:endParaRPr lang="en-US" altLang="zh-CN" sz="2400" b="1" dirty="0">
              <a:solidFill>
                <a:srgbClr val="FF0000"/>
              </a:solidFill>
              <a:latin typeface="宋体" pitchFamily="2" charset="-122"/>
            </a:endParaRPr>
          </a:p>
        </p:txBody>
      </p:sp>
      <p:sp>
        <p:nvSpPr>
          <p:cNvPr id="14" name="文本框 13"/>
          <p:cNvSpPr txBox="1">
            <a:spLocks noChangeArrowheads="1"/>
          </p:cNvSpPr>
          <p:nvPr/>
        </p:nvSpPr>
        <p:spPr bwMode="auto">
          <a:xfrm>
            <a:off x="3871384" y="1543050"/>
            <a:ext cx="6026149" cy="461665"/>
          </a:xfrm>
          <a:prstGeom prst="rect">
            <a:avLst/>
          </a:prstGeom>
          <a:solidFill>
            <a:srgbClr val="D1D1F0"/>
          </a:solidFill>
          <a:ln w="9525">
            <a:solidFill>
              <a:srgbClr val="FF0000"/>
            </a:solidFill>
            <a:round/>
            <a:headEnd/>
            <a:tailEnd/>
          </a:ln>
        </p:spPr>
        <p:txBody>
          <a:bodyPr>
            <a:spAutoFit/>
          </a:bodyPr>
          <a:lstStyle/>
          <a:p>
            <a:r>
              <a:rPr lang="zh-CN" altLang="zh-CN" sz="2400" b="1" dirty="0">
                <a:solidFill>
                  <a:srgbClr val="FF0000"/>
                </a:solidFill>
                <a:latin typeface="宋体" pitchFamily="2" charset="-122"/>
              </a:rPr>
              <a:t>改变俄国的落后面貌，实现富国强兵</a:t>
            </a:r>
          </a:p>
        </p:txBody>
      </p:sp>
      <p:sp>
        <p:nvSpPr>
          <p:cNvPr id="3" name="文本框 2"/>
          <p:cNvSpPr txBox="1">
            <a:spLocks noChangeArrowheads="1"/>
          </p:cNvSpPr>
          <p:nvPr/>
        </p:nvSpPr>
        <p:spPr bwMode="auto">
          <a:xfrm>
            <a:off x="3903134" y="2024064"/>
            <a:ext cx="1519767" cy="414337"/>
          </a:xfrm>
          <a:prstGeom prst="rect">
            <a:avLst/>
          </a:prstGeom>
          <a:noFill/>
          <a:ln w="9525">
            <a:noFill/>
            <a:miter lim="800000"/>
            <a:headEnd/>
            <a:tailEnd/>
          </a:ln>
        </p:spPr>
        <p:txBody>
          <a:bodyPr>
            <a:spAutoFit/>
          </a:bodyPr>
          <a:lstStyle/>
          <a:p>
            <a:r>
              <a:rPr lang="zh-CN" altLang="zh-CN" sz="2100" b="1">
                <a:solidFill>
                  <a:srgbClr val="D60093"/>
                </a:solidFill>
                <a:latin typeface="宋体" pitchFamily="2" charset="-122"/>
                <a:sym typeface="宋体" pitchFamily="2" charset="-122"/>
              </a:rPr>
              <a:t>①政治</a:t>
            </a:r>
            <a:endParaRPr lang="zh-CN" altLang="en-US" sz="2100" b="1">
              <a:solidFill>
                <a:srgbClr val="D60093"/>
              </a:solidFill>
              <a:latin typeface="宋体" pitchFamily="2" charset="-122"/>
              <a:sym typeface="宋体" pitchFamily="2" charset="-122"/>
            </a:endParaRPr>
          </a:p>
        </p:txBody>
      </p:sp>
      <p:sp>
        <p:nvSpPr>
          <p:cNvPr id="10" name="文本框 9"/>
          <p:cNvSpPr txBox="1">
            <a:spLocks noChangeArrowheads="1"/>
          </p:cNvSpPr>
          <p:nvPr/>
        </p:nvSpPr>
        <p:spPr bwMode="auto">
          <a:xfrm>
            <a:off x="5086351" y="2024064"/>
            <a:ext cx="1521883" cy="414337"/>
          </a:xfrm>
          <a:prstGeom prst="rect">
            <a:avLst/>
          </a:prstGeom>
          <a:noFill/>
          <a:ln w="9525">
            <a:noFill/>
            <a:miter lim="800000"/>
            <a:headEnd/>
            <a:tailEnd/>
          </a:ln>
        </p:spPr>
        <p:txBody>
          <a:bodyPr>
            <a:spAutoFit/>
          </a:bodyPr>
          <a:lstStyle/>
          <a:p>
            <a:r>
              <a:rPr lang="zh-CN" altLang="zh-CN" sz="2100" b="1">
                <a:solidFill>
                  <a:srgbClr val="D60093"/>
                </a:solidFill>
                <a:latin typeface="宋体" pitchFamily="2" charset="-122"/>
                <a:sym typeface="宋体" pitchFamily="2" charset="-122"/>
              </a:rPr>
              <a:t>②军事</a:t>
            </a:r>
            <a:endParaRPr lang="zh-CN" altLang="en-US" sz="2100" b="1">
              <a:solidFill>
                <a:srgbClr val="D60093"/>
              </a:solidFill>
              <a:latin typeface="宋体" pitchFamily="2" charset="-122"/>
              <a:sym typeface="宋体" pitchFamily="2" charset="-122"/>
            </a:endParaRPr>
          </a:p>
        </p:txBody>
      </p:sp>
      <p:sp>
        <p:nvSpPr>
          <p:cNvPr id="12" name="文本框 11"/>
          <p:cNvSpPr txBox="1">
            <a:spLocks noChangeArrowheads="1"/>
          </p:cNvSpPr>
          <p:nvPr/>
        </p:nvSpPr>
        <p:spPr bwMode="auto">
          <a:xfrm>
            <a:off x="6292851" y="2024064"/>
            <a:ext cx="1521883" cy="414337"/>
          </a:xfrm>
          <a:prstGeom prst="rect">
            <a:avLst/>
          </a:prstGeom>
          <a:noFill/>
          <a:ln w="9525">
            <a:noFill/>
            <a:miter lim="800000"/>
            <a:headEnd/>
            <a:tailEnd/>
          </a:ln>
        </p:spPr>
        <p:txBody>
          <a:bodyPr>
            <a:spAutoFit/>
          </a:bodyPr>
          <a:lstStyle/>
          <a:p>
            <a:r>
              <a:rPr lang="zh-CN" altLang="zh-CN" sz="2100" b="1">
                <a:solidFill>
                  <a:srgbClr val="D60093"/>
                </a:solidFill>
                <a:latin typeface="宋体" pitchFamily="2" charset="-122"/>
                <a:sym typeface="宋体" pitchFamily="2" charset="-122"/>
              </a:rPr>
              <a:t>③经济</a:t>
            </a:r>
            <a:endParaRPr lang="zh-CN" altLang="en-US" sz="2100" b="1">
              <a:solidFill>
                <a:srgbClr val="D60093"/>
              </a:solidFill>
              <a:latin typeface="宋体" pitchFamily="2" charset="-122"/>
              <a:sym typeface="宋体" pitchFamily="2" charset="-122"/>
            </a:endParaRPr>
          </a:p>
        </p:txBody>
      </p:sp>
      <p:sp>
        <p:nvSpPr>
          <p:cNvPr id="4" name="文本框 3"/>
          <p:cNvSpPr txBox="1">
            <a:spLocks noChangeArrowheads="1"/>
          </p:cNvSpPr>
          <p:nvPr/>
        </p:nvSpPr>
        <p:spPr bwMode="auto">
          <a:xfrm>
            <a:off x="7368118" y="2024064"/>
            <a:ext cx="1519767" cy="414337"/>
          </a:xfrm>
          <a:prstGeom prst="rect">
            <a:avLst/>
          </a:prstGeom>
          <a:noFill/>
          <a:ln w="9525">
            <a:noFill/>
            <a:miter lim="800000"/>
            <a:headEnd/>
            <a:tailEnd/>
          </a:ln>
        </p:spPr>
        <p:txBody>
          <a:bodyPr>
            <a:spAutoFit/>
          </a:bodyPr>
          <a:lstStyle/>
          <a:p>
            <a:r>
              <a:rPr lang="zh-CN" altLang="zh-CN" sz="2100" b="1">
                <a:solidFill>
                  <a:srgbClr val="D60093"/>
                </a:solidFill>
                <a:latin typeface="宋体" pitchFamily="2" charset="-122"/>
                <a:sym typeface="宋体" pitchFamily="2" charset="-122"/>
              </a:rPr>
              <a:t>④文教</a:t>
            </a:r>
            <a:endParaRPr lang="zh-CN" altLang="en-US" sz="2100" b="1">
              <a:solidFill>
                <a:srgbClr val="D60093"/>
              </a:solidFill>
              <a:latin typeface="宋体" pitchFamily="2" charset="-122"/>
              <a:sym typeface="宋体" pitchFamily="2" charset="-122"/>
            </a:endParaRPr>
          </a:p>
        </p:txBody>
      </p:sp>
      <p:sp>
        <p:nvSpPr>
          <p:cNvPr id="16" name="文本框 15"/>
          <p:cNvSpPr txBox="1">
            <a:spLocks noChangeArrowheads="1"/>
          </p:cNvSpPr>
          <p:nvPr/>
        </p:nvSpPr>
        <p:spPr bwMode="auto">
          <a:xfrm>
            <a:off x="8498418" y="2024064"/>
            <a:ext cx="2222500" cy="414337"/>
          </a:xfrm>
          <a:prstGeom prst="rect">
            <a:avLst/>
          </a:prstGeom>
          <a:noFill/>
          <a:ln w="9525">
            <a:noFill/>
            <a:miter lim="800000"/>
            <a:headEnd/>
            <a:tailEnd/>
          </a:ln>
        </p:spPr>
        <p:txBody>
          <a:bodyPr>
            <a:spAutoFit/>
          </a:bodyPr>
          <a:lstStyle/>
          <a:p>
            <a:r>
              <a:rPr lang="zh-CN" altLang="zh-CN" sz="2100" b="1">
                <a:solidFill>
                  <a:srgbClr val="D60093"/>
                </a:solidFill>
                <a:latin typeface="宋体" pitchFamily="2" charset="-122"/>
                <a:sym typeface="宋体" pitchFamily="2" charset="-122"/>
              </a:rPr>
              <a:t>⑤社会习俗</a:t>
            </a:r>
            <a:endParaRPr lang="zh-CN" altLang="en-US" sz="2100" b="1">
              <a:solidFill>
                <a:srgbClr val="D60093"/>
              </a:solidFill>
              <a:latin typeface="宋体" pitchFamily="2" charset="-122"/>
              <a:sym typeface="宋体" pitchFamily="2" charset="-122"/>
            </a:endParaRPr>
          </a:p>
        </p:txBody>
      </p:sp>
      <p:sp>
        <p:nvSpPr>
          <p:cNvPr id="9" name="文本框 8"/>
          <p:cNvSpPr txBox="1">
            <a:spLocks noChangeArrowheads="1"/>
          </p:cNvSpPr>
          <p:nvPr/>
        </p:nvSpPr>
        <p:spPr bwMode="auto">
          <a:xfrm>
            <a:off x="3920067" y="2438401"/>
            <a:ext cx="8350251" cy="707886"/>
          </a:xfrm>
          <a:prstGeom prst="rect">
            <a:avLst/>
          </a:prstGeom>
          <a:solidFill>
            <a:srgbClr val="B2FDF8"/>
          </a:solidFill>
          <a:ln w="9525">
            <a:solidFill>
              <a:srgbClr val="FF0000"/>
            </a:solidFill>
            <a:round/>
            <a:headEnd/>
            <a:tailEnd/>
          </a:ln>
        </p:spPr>
        <p:txBody>
          <a:bodyPr>
            <a:spAutoFit/>
          </a:bodyPr>
          <a:lstStyle/>
          <a:p>
            <a:r>
              <a:rPr lang="zh-CN" altLang="zh-CN" b="1" dirty="0">
                <a:latin typeface="Calibri" pitchFamily="34" charset="0"/>
                <a:sym typeface="宋体" pitchFamily="2" charset="-122"/>
              </a:rPr>
              <a:t>①积极：</a:t>
            </a:r>
            <a:r>
              <a:rPr lang="zh-CN" altLang="zh-CN" sz="2000" b="1" dirty="0">
                <a:solidFill>
                  <a:srgbClr val="D60093"/>
                </a:solidFill>
                <a:latin typeface="Calibri" pitchFamily="34" charset="0"/>
                <a:sym typeface="宋体" pitchFamily="2" charset="-122"/>
              </a:rPr>
              <a:t>俄国的经济、军事实力大大增强，一跃成为欧洲军事强国，为对外扩张准备了条件；开启了俄国近代化的进程。</a:t>
            </a:r>
            <a:endParaRPr lang="zh-CN" altLang="zh-CN" b="1" dirty="0">
              <a:solidFill>
                <a:srgbClr val="D60093"/>
              </a:solidFill>
              <a:latin typeface="Calibri" pitchFamily="34" charset="0"/>
              <a:sym typeface="宋体" pitchFamily="2" charset="-122"/>
            </a:endParaRPr>
          </a:p>
        </p:txBody>
      </p:sp>
      <p:sp>
        <p:nvSpPr>
          <p:cNvPr id="17" name="文本框 16"/>
          <p:cNvSpPr txBox="1">
            <a:spLocks noChangeArrowheads="1"/>
          </p:cNvSpPr>
          <p:nvPr/>
        </p:nvSpPr>
        <p:spPr bwMode="auto">
          <a:xfrm>
            <a:off x="3261785" y="3122613"/>
            <a:ext cx="8959849" cy="400110"/>
          </a:xfrm>
          <a:prstGeom prst="rect">
            <a:avLst/>
          </a:prstGeom>
          <a:solidFill>
            <a:srgbClr val="89FAFE"/>
          </a:solidFill>
          <a:ln w="9525">
            <a:solidFill>
              <a:srgbClr val="FF0000"/>
            </a:solidFill>
            <a:round/>
            <a:headEnd/>
            <a:tailEnd/>
          </a:ln>
        </p:spPr>
        <p:txBody>
          <a:bodyPr>
            <a:spAutoFit/>
          </a:bodyPr>
          <a:lstStyle/>
          <a:p>
            <a:r>
              <a:rPr lang="zh-CN" altLang="zh-CN" b="1" dirty="0">
                <a:latin typeface="Calibri" pitchFamily="34" charset="0"/>
                <a:sym typeface="宋体" pitchFamily="2" charset="-122"/>
              </a:rPr>
              <a:t>②局限性：</a:t>
            </a:r>
            <a:r>
              <a:rPr lang="zh-CN" altLang="zh-CN" sz="2000" b="1" dirty="0">
                <a:solidFill>
                  <a:srgbClr val="D60093"/>
                </a:solidFill>
                <a:latin typeface="Calibri" pitchFamily="34" charset="0"/>
                <a:sym typeface="宋体" pitchFamily="2" charset="-122"/>
              </a:rPr>
              <a:t>进一步强化了农奴制，后来成为俄国社会发展的障碍</a:t>
            </a:r>
            <a:r>
              <a:rPr lang="zh-CN" altLang="zh-CN" b="1" dirty="0">
                <a:solidFill>
                  <a:srgbClr val="D60093"/>
                </a:solidFill>
                <a:latin typeface="Calibri" pitchFamily="34" charset="0"/>
                <a:sym typeface="宋体" pitchFamily="2" charset="-122"/>
              </a:rPr>
              <a:t>。</a:t>
            </a:r>
          </a:p>
        </p:txBody>
      </p:sp>
      <p:sp>
        <p:nvSpPr>
          <p:cNvPr id="25625" name="Text Box 18"/>
          <p:cNvSpPr txBox="1">
            <a:spLocks noChangeArrowheads="1"/>
          </p:cNvSpPr>
          <p:nvPr/>
        </p:nvSpPr>
        <p:spPr bwMode="auto">
          <a:xfrm>
            <a:off x="2614085" y="4532314"/>
            <a:ext cx="1373716" cy="504825"/>
          </a:xfrm>
          <a:prstGeom prst="rect">
            <a:avLst/>
          </a:prstGeom>
          <a:noFill/>
          <a:ln w="9525">
            <a:noFill/>
            <a:miter lim="800000"/>
            <a:headEnd/>
            <a:tailEnd/>
          </a:ln>
        </p:spPr>
        <p:txBody>
          <a:bodyPr/>
          <a:lstStyle/>
          <a:p>
            <a:pPr>
              <a:lnSpc>
                <a:spcPct val="140000"/>
              </a:lnSpc>
            </a:pPr>
            <a:r>
              <a:rPr lang="zh-CN" altLang="en-US" sz="2100" b="1">
                <a:ea typeface="黑体" pitchFamily="49" charset="-122"/>
              </a:rPr>
              <a:t>性质：</a:t>
            </a:r>
          </a:p>
          <a:p>
            <a:pPr>
              <a:lnSpc>
                <a:spcPct val="140000"/>
              </a:lnSpc>
            </a:pPr>
            <a:r>
              <a:rPr lang="zh-CN" altLang="en-US" sz="2100" b="1">
                <a:ea typeface="黑体" pitchFamily="49" charset="-122"/>
              </a:rPr>
              <a:t>目的</a:t>
            </a:r>
          </a:p>
          <a:p>
            <a:pPr>
              <a:lnSpc>
                <a:spcPct val="140000"/>
              </a:lnSpc>
            </a:pPr>
            <a:r>
              <a:rPr lang="zh-CN" altLang="en-US" sz="2100" b="1">
                <a:ea typeface="黑体" pitchFamily="49" charset="-122"/>
              </a:rPr>
              <a:t>内容</a:t>
            </a:r>
          </a:p>
        </p:txBody>
      </p:sp>
      <p:sp>
        <p:nvSpPr>
          <p:cNvPr id="6" name="文本框 5"/>
          <p:cNvSpPr txBox="1">
            <a:spLocks noChangeArrowheads="1"/>
          </p:cNvSpPr>
          <p:nvPr/>
        </p:nvSpPr>
        <p:spPr bwMode="auto">
          <a:xfrm>
            <a:off x="3587751" y="4140200"/>
            <a:ext cx="5171016" cy="414338"/>
          </a:xfrm>
          <a:prstGeom prst="rect">
            <a:avLst/>
          </a:prstGeom>
          <a:solidFill>
            <a:srgbClr val="BEFDFC"/>
          </a:solidFill>
          <a:ln w="9525">
            <a:solidFill>
              <a:srgbClr val="FF0000"/>
            </a:solidFill>
            <a:round/>
            <a:headEnd/>
            <a:tailEnd/>
          </a:ln>
        </p:spPr>
        <p:txBody>
          <a:bodyPr>
            <a:spAutoFit/>
          </a:bodyPr>
          <a:lstStyle/>
          <a:p>
            <a:r>
              <a:rPr lang="zh-CN" altLang="en-US" sz="2100" b="1">
                <a:solidFill>
                  <a:srgbClr val="FF0000"/>
                </a:solidFill>
              </a:rPr>
              <a:t>1861年，亚历山大二世</a:t>
            </a:r>
          </a:p>
        </p:txBody>
      </p:sp>
      <p:sp>
        <p:nvSpPr>
          <p:cNvPr id="11" name="文本框 10"/>
          <p:cNvSpPr txBox="1">
            <a:spLocks noChangeArrowheads="1"/>
          </p:cNvSpPr>
          <p:nvPr/>
        </p:nvSpPr>
        <p:spPr bwMode="auto">
          <a:xfrm>
            <a:off x="3691467" y="6184900"/>
            <a:ext cx="2307167" cy="368300"/>
          </a:xfrm>
          <a:prstGeom prst="rect">
            <a:avLst/>
          </a:prstGeom>
          <a:solidFill>
            <a:srgbClr val="F2F2F2"/>
          </a:solidFill>
          <a:ln w="9525">
            <a:solidFill>
              <a:srgbClr val="FF0000"/>
            </a:solidFill>
            <a:round/>
            <a:headEnd/>
            <a:tailEnd/>
          </a:ln>
        </p:spPr>
        <p:txBody>
          <a:bodyPr>
            <a:spAutoFit/>
          </a:bodyPr>
          <a:lstStyle/>
          <a:p>
            <a:r>
              <a:rPr lang="en-US" altLang="zh-CN" b="1">
                <a:solidFill>
                  <a:srgbClr val="0000FF"/>
                </a:solidFill>
                <a:latin typeface="Calibri" pitchFamily="34" charset="0"/>
                <a:sym typeface="宋体" pitchFamily="2" charset="-122"/>
              </a:rPr>
              <a:t>1</a:t>
            </a:r>
            <a:r>
              <a:rPr lang="zh-CN" altLang="zh-CN" b="1">
                <a:solidFill>
                  <a:srgbClr val="0000FF"/>
                </a:solidFill>
                <a:latin typeface="Calibri" pitchFamily="34" charset="0"/>
                <a:sym typeface="宋体" pitchFamily="2" charset="-122"/>
              </a:rPr>
              <a:t>）积极：</a:t>
            </a:r>
            <a:r>
              <a:rPr lang="zh-CN" altLang="zh-CN" b="1">
                <a:solidFill>
                  <a:srgbClr val="FF0000"/>
                </a:solidFill>
                <a:latin typeface="Calibri" pitchFamily="34" charset="0"/>
                <a:sym typeface="宋体" pitchFamily="2" charset="-122"/>
              </a:rPr>
              <a:t>①②</a:t>
            </a:r>
          </a:p>
        </p:txBody>
      </p:sp>
      <p:sp>
        <p:nvSpPr>
          <p:cNvPr id="13" name="文本框 12"/>
          <p:cNvSpPr txBox="1">
            <a:spLocks noChangeArrowheads="1"/>
          </p:cNvSpPr>
          <p:nvPr/>
        </p:nvSpPr>
        <p:spPr bwMode="auto">
          <a:xfrm>
            <a:off x="3587751" y="3609975"/>
            <a:ext cx="7133167" cy="414338"/>
          </a:xfrm>
          <a:prstGeom prst="rect">
            <a:avLst/>
          </a:prstGeom>
          <a:solidFill>
            <a:srgbClr val="A8F9FA"/>
          </a:solidFill>
          <a:ln w="9525">
            <a:solidFill>
              <a:srgbClr val="FF0000"/>
            </a:solidFill>
            <a:round/>
            <a:headEnd/>
            <a:tailEnd/>
          </a:ln>
        </p:spPr>
        <p:txBody>
          <a:bodyPr>
            <a:spAutoFit/>
          </a:bodyPr>
          <a:lstStyle/>
          <a:p>
            <a:r>
              <a:rPr lang="zh-CN" altLang="zh-CN" sz="2100" b="1">
                <a:solidFill>
                  <a:srgbClr val="FF0000"/>
                </a:solidFill>
                <a:latin typeface="Calibri" pitchFamily="34" charset="0"/>
                <a:sym typeface="宋体" pitchFamily="2" charset="-122"/>
              </a:rPr>
              <a:t>农奴制严重制约了俄国的经济发展</a:t>
            </a:r>
          </a:p>
        </p:txBody>
      </p:sp>
      <p:sp>
        <p:nvSpPr>
          <p:cNvPr id="15" name="文本框 14"/>
          <p:cNvSpPr txBox="1"/>
          <p:nvPr/>
        </p:nvSpPr>
        <p:spPr>
          <a:xfrm>
            <a:off x="6068485" y="6184900"/>
            <a:ext cx="1712383" cy="368300"/>
          </a:xfrm>
          <a:prstGeom prst="rect">
            <a:avLst/>
          </a:prstGeom>
          <a:solidFill>
            <a:schemeClr val="accent4">
              <a:lumMod val="20000"/>
              <a:lumOff val="80000"/>
            </a:schemeClr>
          </a:solidFill>
          <a:ln w="9525">
            <a:solidFill>
              <a:srgbClr val="FF0000"/>
            </a:solidFill>
          </a:ln>
        </p:spPr>
        <p:txBody>
          <a:bodyPr>
            <a:spAutoFit/>
          </a:bodyPr>
          <a:lstStyle/>
          <a:p>
            <a:r>
              <a:rPr lang="en-US" altLang="zh-CN" b="1" noProof="1">
                <a:solidFill>
                  <a:srgbClr val="0000FF"/>
                </a:solidFill>
                <a:latin typeface="Calibri" panose="020F0502020204030204" charset="0"/>
                <a:sym typeface="+mn-ea"/>
              </a:rPr>
              <a:t>2</a:t>
            </a:r>
            <a:r>
              <a:rPr lang="zh-CN" b="1" noProof="1">
                <a:solidFill>
                  <a:srgbClr val="0000FF"/>
                </a:solidFill>
                <a:latin typeface="Calibri" panose="020F0502020204030204" charset="0"/>
                <a:sym typeface="+mn-ea"/>
              </a:rPr>
              <a:t>）局限性：</a:t>
            </a:r>
            <a:endParaRPr lang="zh-CN" b="1" noProof="1">
              <a:solidFill>
                <a:srgbClr val="D60093"/>
              </a:solidFill>
              <a:latin typeface="Calibri" panose="020F0502020204030204" charset="0"/>
              <a:sym typeface="+mn-ea"/>
            </a:endParaRPr>
          </a:p>
        </p:txBody>
      </p:sp>
      <p:sp>
        <p:nvSpPr>
          <p:cNvPr id="18" name="文本框 17"/>
          <p:cNvSpPr txBox="1"/>
          <p:nvPr/>
        </p:nvSpPr>
        <p:spPr>
          <a:xfrm>
            <a:off x="3520018" y="5156200"/>
            <a:ext cx="7300383" cy="414338"/>
          </a:xfrm>
          <a:prstGeom prst="rect">
            <a:avLst/>
          </a:prstGeom>
          <a:solidFill>
            <a:schemeClr val="accent4">
              <a:lumMod val="20000"/>
              <a:lumOff val="80000"/>
            </a:schemeClr>
          </a:solidFill>
          <a:ln w="9525">
            <a:solidFill>
              <a:srgbClr val="FF0000"/>
            </a:solidFill>
          </a:ln>
        </p:spPr>
        <p:txBody>
          <a:bodyPr>
            <a:spAutoFit/>
          </a:bodyPr>
          <a:lstStyle/>
          <a:p>
            <a:r>
              <a:rPr lang="zh-CN" sz="2100" b="1" noProof="1">
                <a:solidFill>
                  <a:srgbClr val="D60093"/>
                </a:solidFill>
                <a:latin typeface="Calibri" panose="020F0502020204030204" charset="0"/>
                <a:sym typeface="+mn-ea"/>
              </a:rPr>
              <a:t>挽救统治危机，巩固贵族地主统治</a:t>
            </a:r>
          </a:p>
        </p:txBody>
      </p:sp>
      <p:sp>
        <p:nvSpPr>
          <p:cNvPr id="27675" name="矩形 27674"/>
          <p:cNvSpPr/>
          <p:nvPr/>
        </p:nvSpPr>
        <p:spPr>
          <a:xfrm>
            <a:off x="3520018" y="4624388"/>
            <a:ext cx="7266516" cy="412750"/>
          </a:xfrm>
          <a:prstGeom prst="rect">
            <a:avLst/>
          </a:prstGeom>
          <a:solidFill>
            <a:schemeClr val="accent6">
              <a:lumMod val="20000"/>
              <a:lumOff val="80000"/>
            </a:schemeClr>
          </a:solidFill>
          <a:ln w="9525">
            <a:solidFill>
              <a:srgbClr val="D60093"/>
            </a:solidFill>
          </a:ln>
        </p:spPr>
        <p:txBody>
          <a:bodyPr>
            <a:spAutoFit/>
          </a:bodyPr>
          <a:lstStyle/>
          <a:p>
            <a:pPr>
              <a:spcBef>
                <a:spcPct val="20000"/>
              </a:spcBef>
              <a:buClr>
                <a:schemeClr val="folHlink"/>
              </a:buClr>
              <a:buSzPct val="60000"/>
              <a:buFont typeface="Wingdings" panose="05000000000000000000" pitchFamily="2" charset="2"/>
              <a:buNone/>
            </a:pPr>
            <a:r>
              <a:rPr lang="zh-CN" altLang="en-US" sz="2100" b="1" noProof="1">
                <a:solidFill>
                  <a:srgbClr val="FF0000"/>
                </a:solidFill>
                <a:latin typeface="Tahoma" panose="020B0604030504040204" pitchFamily="34" charset="0"/>
                <a:ea typeface="黑体" panose="02010609060101010101" pitchFamily="49" charset="-122"/>
              </a:rPr>
              <a:t>沙皇自上而下的资产阶级性质的改革</a:t>
            </a:r>
          </a:p>
        </p:txBody>
      </p:sp>
      <p:sp>
        <p:nvSpPr>
          <p:cNvPr id="19" name="文本框 18"/>
          <p:cNvSpPr txBox="1"/>
          <p:nvPr/>
        </p:nvSpPr>
        <p:spPr>
          <a:xfrm>
            <a:off x="3513667" y="5570538"/>
            <a:ext cx="8707967" cy="400110"/>
          </a:xfrm>
          <a:prstGeom prst="rect">
            <a:avLst/>
          </a:prstGeom>
          <a:solidFill>
            <a:schemeClr val="accent4">
              <a:lumMod val="20000"/>
              <a:lumOff val="80000"/>
            </a:schemeClr>
          </a:solidFill>
          <a:ln w="9525">
            <a:solidFill>
              <a:srgbClr val="FF0000"/>
            </a:solidFill>
          </a:ln>
        </p:spPr>
        <p:txBody>
          <a:bodyPr>
            <a:spAutoFit/>
          </a:bodyPr>
          <a:lstStyle/>
          <a:p>
            <a:r>
              <a:rPr lang="zh-CN" sz="2000" b="1" noProof="1">
                <a:solidFill>
                  <a:srgbClr val="FF0000"/>
                </a:solidFill>
                <a:latin typeface="Calibri" panose="020F0502020204030204" charset="0"/>
                <a:sym typeface="+mn-ea"/>
              </a:rPr>
              <a:t>农奴获得人身自由的同时，可以获得一份土地，必须出钱赎买。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p:cTn id="7" dur="500" fill="hold"/>
                                        <p:tgtEl>
                                          <p:spTgt spid="100"/>
                                        </p:tgtEl>
                                        <p:attrNameLst>
                                          <p:attrName>ppt_x</p:attrName>
                                        </p:attrNameLst>
                                      </p:cBhvr>
                                      <p:tavLst>
                                        <p:tav tm="0">
                                          <p:val>
                                            <p:strVal val="#ppt_x"/>
                                          </p:val>
                                        </p:tav>
                                        <p:tav tm="100000">
                                          <p:val>
                                            <p:strVal val="#ppt_x"/>
                                          </p:val>
                                        </p:tav>
                                      </p:tavLst>
                                    </p:anim>
                                    <p:anim calcmode="lin" valueType="num">
                                      <p:cBhvr>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ppt_x</p:attrName>
                                        </p:attrNameLst>
                                      </p:cBhvr>
                                      <p:tavLst>
                                        <p:tav tm="0">
                                          <p:val>
                                            <p:strVal val="#ppt_x"/>
                                          </p:val>
                                        </p:tav>
                                        <p:tav tm="100000">
                                          <p:val>
                                            <p:strVal val="#ppt_x"/>
                                          </p:val>
                                        </p:tav>
                                      </p:tavLst>
                                    </p:anim>
                                    <p:anim calcmode="lin" valueType="num">
                                      <p:cBhvr>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ppt_x</p:attrName>
                                        </p:attrNameLst>
                                      </p:cBhvr>
                                      <p:tavLst>
                                        <p:tav tm="0">
                                          <p:val>
                                            <p:strVal val="#ppt_x"/>
                                          </p:val>
                                        </p:tav>
                                        <p:tav tm="100000">
                                          <p:val>
                                            <p:strVal val="#ppt_x"/>
                                          </p:val>
                                        </p:tav>
                                      </p:tavLst>
                                    </p:anim>
                                    <p:anim calcmode="lin" valueType="num">
                                      <p:cBhvr>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ppt_x</p:attrName>
                                        </p:attrNameLst>
                                      </p:cBhvr>
                                      <p:tavLst>
                                        <p:tav tm="0">
                                          <p:val>
                                            <p:strVal val="#ppt_x"/>
                                          </p:val>
                                        </p:tav>
                                        <p:tav tm="100000">
                                          <p:val>
                                            <p:strVal val="#ppt_x"/>
                                          </p:val>
                                        </p:tav>
                                      </p:tavLst>
                                    </p:anim>
                                    <p:anim calcmode="lin" valueType="num">
                                      <p:cBhvr>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 fill="hold"/>
                                        <p:tgtEl>
                                          <p:spTgt spid="4"/>
                                        </p:tgtEl>
                                        <p:attrNameLst>
                                          <p:attrName>ppt_x</p:attrName>
                                        </p:attrNameLst>
                                      </p:cBhvr>
                                      <p:tavLst>
                                        <p:tav tm="0">
                                          <p:val>
                                            <p:strVal val="#ppt_x"/>
                                          </p:val>
                                        </p:tav>
                                        <p:tav tm="100000">
                                          <p:val>
                                            <p:strVal val="#ppt_x"/>
                                          </p:val>
                                        </p:tav>
                                      </p:tavLst>
                                    </p:anim>
                                    <p:anim calcmode="lin" valueType="num">
                                      <p:cBhvr>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ppt_x</p:attrName>
                                        </p:attrNameLst>
                                      </p:cBhvr>
                                      <p:tavLst>
                                        <p:tav tm="0">
                                          <p:val>
                                            <p:strVal val="#ppt_x"/>
                                          </p:val>
                                        </p:tav>
                                        <p:tav tm="100000">
                                          <p:val>
                                            <p:strVal val="#ppt_x"/>
                                          </p:val>
                                        </p:tav>
                                      </p:tavLst>
                                    </p:anim>
                                    <p:anim calcmode="lin" valueType="num">
                                      <p:cBhvr>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ppt_x</p:attrName>
                                        </p:attrNameLst>
                                      </p:cBhvr>
                                      <p:tavLst>
                                        <p:tav tm="0">
                                          <p:val>
                                            <p:strVal val="#ppt_x"/>
                                          </p:val>
                                        </p:tav>
                                        <p:tav tm="100000">
                                          <p:val>
                                            <p:strVal val="#ppt_x"/>
                                          </p:val>
                                        </p:tav>
                                      </p:tavLst>
                                    </p:anim>
                                    <p:anim calcmode="lin" valueType="num">
                                      <p:cBhvr>
                                        <p:cTn id="5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ppt_x</p:attrName>
                                        </p:attrNameLst>
                                      </p:cBhvr>
                                      <p:tavLst>
                                        <p:tav tm="0">
                                          <p:val>
                                            <p:strVal val="#ppt_x"/>
                                          </p:val>
                                        </p:tav>
                                        <p:tav tm="100000">
                                          <p:val>
                                            <p:strVal val="#ppt_x"/>
                                          </p:val>
                                        </p:tav>
                                      </p:tavLst>
                                    </p:anim>
                                    <p:anim calcmode="lin" valueType="num">
                                      <p:cBhvr>
                                        <p:cTn id="6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500" fill="hold"/>
                                        <p:tgtEl>
                                          <p:spTgt spid="13"/>
                                        </p:tgtEl>
                                        <p:attrNameLst>
                                          <p:attrName>ppt_x</p:attrName>
                                        </p:attrNameLst>
                                      </p:cBhvr>
                                      <p:tavLst>
                                        <p:tav tm="0">
                                          <p:val>
                                            <p:strVal val="#ppt_x"/>
                                          </p:val>
                                        </p:tav>
                                        <p:tav tm="100000">
                                          <p:val>
                                            <p:strVal val="#ppt_x"/>
                                          </p:val>
                                        </p:tav>
                                      </p:tavLst>
                                    </p:anim>
                                    <p:anim calcmode="lin" valueType="num">
                                      <p:cBhvr>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p:cTn id="73" dur="500" fill="hold"/>
                                        <p:tgtEl>
                                          <p:spTgt spid="6"/>
                                        </p:tgtEl>
                                        <p:attrNameLst>
                                          <p:attrName>ppt_x</p:attrName>
                                        </p:attrNameLst>
                                      </p:cBhvr>
                                      <p:tavLst>
                                        <p:tav tm="0">
                                          <p:val>
                                            <p:strVal val="#ppt_x"/>
                                          </p:val>
                                        </p:tav>
                                        <p:tav tm="100000">
                                          <p:val>
                                            <p:strVal val="#ppt_x"/>
                                          </p:val>
                                        </p:tav>
                                      </p:tavLst>
                                    </p:anim>
                                    <p:anim calcmode="lin" valueType="num">
                                      <p:cBhvr>
                                        <p:cTn id="7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7675"/>
                                        </p:tgtEl>
                                        <p:attrNameLst>
                                          <p:attrName>style.visibility</p:attrName>
                                        </p:attrNameLst>
                                      </p:cBhvr>
                                      <p:to>
                                        <p:strVal val="visible"/>
                                      </p:to>
                                    </p:set>
                                    <p:anim calcmode="lin" valueType="num">
                                      <p:cBhvr>
                                        <p:cTn id="79" dur="500" fill="hold"/>
                                        <p:tgtEl>
                                          <p:spTgt spid="27675"/>
                                        </p:tgtEl>
                                        <p:attrNameLst>
                                          <p:attrName>ppt_x</p:attrName>
                                        </p:attrNameLst>
                                      </p:cBhvr>
                                      <p:tavLst>
                                        <p:tav tm="0">
                                          <p:val>
                                            <p:strVal val="#ppt_x"/>
                                          </p:val>
                                        </p:tav>
                                        <p:tav tm="100000">
                                          <p:val>
                                            <p:strVal val="#ppt_x"/>
                                          </p:val>
                                        </p:tav>
                                      </p:tavLst>
                                    </p:anim>
                                    <p:anim calcmode="lin" valueType="num">
                                      <p:cBhvr>
                                        <p:cTn id="80" dur="500" fill="hold"/>
                                        <p:tgtEl>
                                          <p:spTgt spid="27675"/>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ppt_x</p:attrName>
                                        </p:attrNameLst>
                                      </p:cBhvr>
                                      <p:tavLst>
                                        <p:tav tm="0">
                                          <p:val>
                                            <p:strVal val="#ppt_x"/>
                                          </p:val>
                                        </p:tav>
                                        <p:tav tm="100000">
                                          <p:val>
                                            <p:strVal val="#ppt_x"/>
                                          </p:val>
                                        </p:tav>
                                      </p:tavLst>
                                    </p:anim>
                                    <p:anim calcmode="lin" valueType="num">
                                      <p:cBhvr>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ppt_x</p:attrName>
                                        </p:attrNameLst>
                                      </p:cBhvr>
                                      <p:tavLst>
                                        <p:tav tm="0">
                                          <p:val>
                                            <p:strVal val="#ppt_x"/>
                                          </p:val>
                                        </p:tav>
                                        <p:tav tm="100000">
                                          <p:val>
                                            <p:strVal val="#ppt_x"/>
                                          </p:val>
                                        </p:tav>
                                      </p:tavLst>
                                    </p:anim>
                                    <p:anim calcmode="lin" valueType="num">
                                      <p:cBhvr>
                                        <p:cTn id="9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500" fill="hold"/>
                                        <p:tgtEl>
                                          <p:spTgt spid="11"/>
                                        </p:tgtEl>
                                        <p:attrNameLst>
                                          <p:attrName>ppt_x</p:attrName>
                                        </p:attrNameLst>
                                      </p:cBhvr>
                                      <p:tavLst>
                                        <p:tav tm="0">
                                          <p:val>
                                            <p:strVal val="#ppt_x"/>
                                          </p:val>
                                        </p:tav>
                                        <p:tav tm="100000">
                                          <p:val>
                                            <p:strVal val="#ppt_x"/>
                                          </p:val>
                                        </p:tav>
                                      </p:tavLst>
                                    </p:anim>
                                    <p:anim calcmode="lin" valueType="num">
                                      <p:cBhvr>
                                        <p:cTn id="9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p:cTn id="103" dur="500" fill="hold"/>
                                        <p:tgtEl>
                                          <p:spTgt spid="15"/>
                                        </p:tgtEl>
                                        <p:attrNameLst>
                                          <p:attrName>ppt_x</p:attrName>
                                        </p:attrNameLst>
                                      </p:cBhvr>
                                      <p:tavLst>
                                        <p:tav tm="0">
                                          <p:val>
                                            <p:strVal val="#ppt_x"/>
                                          </p:val>
                                        </p:tav>
                                        <p:tav tm="100000">
                                          <p:val>
                                            <p:strVal val="#ppt_x"/>
                                          </p:val>
                                        </p:tav>
                                      </p:tavLst>
                                    </p:anim>
                                    <p:anim calcmode="lin" valueType="num">
                                      <p:cBhvr>
                                        <p:cTn id="10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P spid="8" grpId="0" bldLvl="0" animBg="1"/>
      <p:bldP spid="14" grpId="0" bldLvl="0" animBg="1"/>
      <p:bldP spid="3" grpId="0" bldLvl="0" animBg="1"/>
      <p:bldP spid="10" grpId="0" bldLvl="0" animBg="1"/>
      <p:bldP spid="12" grpId="0" bldLvl="0" animBg="1"/>
      <p:bldP spid="4" grpId="0" bldLvl="0" animBg="1"/>
      <p:bldP spid="16" grpId="0" bldLvl="0" animBg="1"/>
      <p:bldP spid="9" grpId="0" bldLvl="0" animBg="1"/>
      <p:bldP spid="17" grpId="0" bldLvl="0" animBg="1"/>
      <p:bldP spid="6" grpId="0" bldLvl="0" animBg="1"/>
      <p:bldP spid="11" grpId="0" bldLvl="0" animBg="1"/>
      <p:bldP spid="13" grpId="0" bldLvl="0" animBg="1"/>
      <p:bldP spid="15" grpId="0" bldLvl="0" animBg="1"/>
      <p:bldP spid="18" grpId="0" bldLvl="0" animBg="1"/>
      <p:bldP spid="27675" grpId="0" bldLvl="0" animBg="1"/>
      <p:bldP spid="19"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文本占位符 79874"/>
          <p:cNvSpPr>
            <a:spLocks noGrp="1" noChangeArrowheads="1"/>
          </p:cNvSpPr>
          <p:nvPr>
            <p:ph idx="1"/>
          </p:nvPr>
        </p:nvSpPr>
        <p:spPr>
          <a:xfrm>
            <a:off x="431800" y="333375"/>
            <a:ext cx="11508317" cy="5799138"/>
          </a:xfrm>
        </p:spPr>
        <p:txBody>
          <a:bodyPr/>
          <a:lstStyle/>
          <a:p>
            <a:pPr>
              <a:lnSpc>
                <a:spcPct val="90000"/>
              </a:lnSpc>
            </a:pPr>
            <a:r>
              <a:rPr lang="en-US" altLang="zh-CN" b="1" dirty="0" smtClean="0">
                <a:latin typeface="黑体" pitchFamily="49" charset="-122"/>
                <a:ea typeface="黑体" pitchFamily="49" charset="-122"/>
              </a:rPr>
              <a:t>1</a:t>
            </a:r>
            <a:r>
              <a:rPr lang="zh-CN" altLang="en-US" b="1" dirty="0" smtClean="0">
                <a:latin typeface="黑体" pitchFamily="49" charset="-122"/>
                <a:ea typeface="黑体" pitchFamily="49" charset="-122"/>
              </a:rPr>
              <a:t>、</a:t>
            </a:r>
            <a:r>
              <a:rPr lang="en-US" altLang="zh-CN" b="1" dirty="0" smtClean="0">
                <a:latin typeface="黑体" pitchFamily="49" charset="-122"/>
                <a:ea typeface="黑体" pitchFamily="49" charset="-122"/>
              </a:rPr>
              <a:t>19</a:t>
            </a:r>
            <a:r>
              <a:rPr lang="zh-CN" altLang="en-US" b="1" dirty="0" smtClean="0">
                <a:latin typeface="黑体" pitchFamily="49" charset="-122"/>
                <a:ea typeface="黑体" pitchFamily="49" charset="-122"/>
              </a:rPr>
              <a:t>世纪中期阻碍俄国资本主义经济发展的主要原因是</a:t>
            </a:r>
          </a:p>
          <a:p>
            <a:pPr>
              <a:lnSpc>
                <a:spcPct val="90000"/>
              </a:lnSpc>
            </a:pPr>
            <a:r>
              <a:rPr lang="en-US" altLang="zh-CN" b="1" dirty="0" smtClean="0">
                <a:latin typeface="黑体" pitchFamily="49" charset="-122"/>
                <a:ea typeface="黑体" pitchFamily="49" charset="-122"/>
              </a:rPr>
              <a:t>A. </a:t>
            </a:r>
            <a:r>
              <a:rPr lang="zh-CN" altLang="en-US" b="1" dirty="0" smtClean="0">
                <a:latin typeface="黑体" pitchFamily="49" charset="-122"/>
                <a:ea typeface="黑体" pitchFamily="49" charset="-122"/>
              </a:rPr>
              <a:t>资源的匮乏         </a:t>
            </a:r>
            <a:r>
              <a:rPr lang="en-US" altLang="zh-CN" b="1" dirty="0" smtClean="0">
                <a:latin typeface="黑体" pitchFamily="49" charset="-122"/>
                <a:ea typeface="黑体" pitchFamily="49" charset="-122"/>
              </a:rPr>
              <a:t>B. </a:t>
            </a:r>
            <a:r>
              <a:rPr lang="zh-CN" altLang="en-US" b="1" dirty="0" smtClean="0">
                <a:latin typeface="黑体" pitchFamily="49" charset="-122"/>
                <a:ea typeface="黑体" pitchFamily="49" charset="-122"/>
              </a:rPr>
              <a:t>人口的众多        </a:t>
            </a:r>
          </a:p>
          <a:p>
            <a:pPr>
              <a:lnSpc>
                <a:spcPct val="90000"/>
              </a:lnSpc>
            </a:pPr>
            <a:r>
              <a:rPr lang="en-US" altLang="zh-CN" b="1" dirty="0" smtClean="0">
                <a:latin typeface="黑体" pitchFamily="49" charset="-122"/>
                <a:ea typeface="黑体" pitchFamily="49" charset="-122"/>
              </a:rPr>
              <a:t>C. </a:t>
            </a:r>
            <a:r>
              <a:rPr lang="zh-CN" altLang="en-US" b="1" dirty="0" smtClean="0">
                <a:latin typeface="黑体" pitchFamily="49" charset="-122"/>
                <a:ea typeface="黑体" pitchFamily="49" charset="-122"/>
              </a:rPr>
              <a:t>农奴制的阻碍        </a:t>
            </a:r>
            <a:r>
              <a:rPr lang="en-US" altLang="zh-CN" b="1" dirty="0" smtClean="0">
                <a:latin typeface="黑体" pitchFamily="49" charset="-122"/>
                <a:ea typeface="黑体" pitchFamily="49" charset="-122"/>
              </a:rPr>
              <a:t>D. </a:t>
            </a:r>
            <a:r>
              <a:rPr lang="zh-CN" altLang="en-US" b="1" dirty="0" smtClean="0">
                <a:latin typeface="黑体" pitchFamily="49" charset="-122"/>
                <a:ea typeface="黑体" pitchFamily="49" charset="-122"/>
              </a:rPr>
              <a:t>教育的落后</a:t>
            </a:r>
          </a:p>
          <a:p>
            <a:pPr>
              <a:lnSpc>
                <a:spcPct val="90000"/>
              </a:lnSpc>
            </a:pPr>
            <a:r>
              <a:rPr lang="en-US" altLang="zh-CN" b="1" dirty="0" smtClean="0">
                <a:latin typeface="黑体" pitchFamily="49" charset="-122"/>
                <a:ea typeface="黑体" pitchFamily="49" charset="-122"/>
              </a:rPr>
              <a:t>2. </a:t>
            </a:r>
            <a:r>
              <a:rPr lang="zh-CN" altLang="en-US" b="1" dirty="0" smtClean="0">
                <a:latin typeface="黑体" pitchFamily="49" charset="-122"/>
                <a:ea typeface="黑体" pitchFamily="49" charset="-122"/>
              </a:rPr>
              <a:t>宣布废除农奴制的俄国沙皇是   </a:t>
            </a:r>
          </a:p>
          <a:p>
            <a:pPr>
              <a:lnSpc>
                <a:spcPct val="90000"/>
              </a:lnSpc>
            </a:pPr>
            <a:r>
              <a:rPr lang="zh-CN" altLang="en-US" b="1" dirty="0" smtClean="0">
                <a:latin typeface="黑体" pitchFamily="49" charset="-122"/>
                <a:ea typeface="黑体" pitchFamily="49" charset="-122"/>
              </a:rPr>
              <a:t> </a:t>
            </a:r>
            <a:r>
              <a:rPr lang="en-US" altLang="zh-CN" b="1" dirty="0" smtClean="0">
                <a:latin typeface="黑体" pitchFamily="49" charset="-122"/>
                <a:ea typeface="黑体" pitchFamily="49" charset="-122"/>
              </a:rPr>
              <a:t>A. </a:t>
            </a:r>
            <a:r>
              <a:rPr lang="zh-CN" altLang="en-US" b="1" dirty="0" smtClean="0">
                <a:latin typeface="黑体" pitchFamily="49" charset="-122"/>
                <a:ea typeface="黑体" pitchFamily="49" charset="-122"/>
              </a:rPr>
              <a:t>彼得一世   </a:t>
            </a:r>
            <a:r>
              <a:rPr lang="en-US" altLang="zh-CN" b="1" dirty="0" smtClean="0">
                <a:latin typeface="黑体" pitchFamily="49" charset="-122"/>
                <a:ea typeface="黑体" pitchFamily="49" charset="-122"/>
              </a:rPr>
              <a:t>B. </a:t>
            </a:r>
            <a:r>
              <a:rPr lang="zh-CN" altLang="en-US" b="1" dirty="0" smtClean="0">
                <a:latin typeface="黑体" pitchFamily="49" charset="-122"/>
                <a:ea typeface="黑体" pitchFamily="49" charset="-122"/>
              </a:rPr>
              <a:t>查理二世   </a:t>
            </a:r>
          </a:p>
          <a:p>
            <a:pPr>
              <a:lnSpc>
                <a:spcPct val="90000"/>
              </a:lnSpc>
            </a:pPr>
            <a:r>
              <a:rPr lang="en-US" altLang="zh-CN" b="1" dirty="0" smtClean="0">
                <a:latin typeface="黑体" pitchFamily="49" charset="-122"/>
                <a:ea typeface="黑体" pitchFamily="49" charset="-122"/>
              </a:rPr>
              <a:t>C. </a:t>
            </a:r>
            <a:r>
              <a:rPr lang="zh-CN" altLang="en-US" b="1" dirty="0" smtClean="0">
                <a:latin typeface="黑体" pitchFamily="49" charset="-122"/>
                <a:ea typeface="黑体" pitchFamily="49" charset="-122"/>
              </a:rPr>
              <a:t>亚历山大二世  </a:t>
            </a:r>
            <a:r>
              <a:rPr lang="en-US" altLang="zh-CN" b="1" dirty="0" smtClean="0">
                <a:latin typeface="黑体" pitchFamily="49" charset="-122"/>
                <a:ea typeface="黑体" pitchFamily="49" charset="-122"/>
              </a:rPr>
              <a:t>D. </a:t>
            </a:r>
            <a:r>
              <a:rPr lang="zh-CN" altLang="en-US" b="1" dirty="0" smtClean="0">
                <a:latin typeface="黑体" pitchFamily="49" charset="-122"/>
                <a:ea typeface="黑体" pitchFamily="49" charset="-122"/>
              </a:rPr>
              <a:t>拿破仑</a:t>
            </a:r>
          </a:p>
          <a:p>
            <a:pPr>
              <a:lnSpc>
                <a:spcPct val="90000"/>
              </a:lnSpc>
            </a:pPr>
            <a:r>
              <a:rPr lang="en-US" altLang="zh-CN" b="1" dirty="0" smtClean="0">
                <a:latin typeface="黑体" pitchFamily="49" charset="-122"/>
                <a:ea typeface="黑体" pitchFamily="49" charset="-122"/>
              </a:rPr>
              <a:t>3. </a:t>
            </a:r>
            <a:r>
              <a:rPr lang="zh-CN" altLang="en-US" b="1" dirty="0" smtClean="0">
                <a:latin typeface="黑体" pitchFamily="49" charset="-122"/>
                <a:ea typeface="黑体" pitchFamily="49" charset="-122"/>
              </a:rPr>
              <a:t>俄国</a:t>
            </a:r>
            <a:r>
              <a:rPr lang="en-US" altLang="zh-CN" b="1" dirty="0" smtClean="0">
                <a:latin typeface="黑体" pitchFamily="49" charset="-122"/>
                <a:ea typeface="黑体" pitchFamily="49" charset="-122"/>
              </a:rPr>
              <a:t>1861</a:t>
            </a:r>
            <a:r>
              <a:rPr lang="zh-CN" altLang="en-US" b="1" dirty="0" smtClean="0">
                <a:latin typeface="黑体" pitchFamily="49" charset="-122"/>
                <a:ea typeface="黑体" pitchFamily="49" charset="-122"/>
              </a:rPr>
              <a:t>年改革的性质是</a:t>
            </a:r>
          </a:p>
          <a:p>
            <a:pPr>
              <a:lnSpc>
                <a:spcPct val="90000"/>
              </a:lnSpc>
            </a:pPr>
            <a:r>
              <a:rPr lang="en-US" altLang="zh-CN" b="1" dirty="0" smtClean="0">
                <a:latin typeface="黑体" pitchFamily="49" charset="-122"/>
                <a:ea typeface="黑体" pitchFamily="49" charset="-122"/>
              </a:rPr>
              <a:t>A. </a:t>
            </a:r>
            <a:r>
              <a:rPr lang="zh-CN" altLang="en-US" b="1" dirty="0" smtClean="0">
                <a:latin typeface="黑体" pitchFamily="49" charset="-122"/>
                <a:ea typeface="黑体" pitchFamily="49" charset="-122"/>
              </a:rPr>
              <a:t>沙皇实行的资产阶级性质改革</a:t>
            </a:r>
          </a:p>
          <a:p>
            <a:pPr>
              <a:lnSpc>
                <a:spcPct val="90000"/>
              </a:lnSpc>
            </a:pPr>
            <a:r>
              <a:rPr lang="zh-CN" altLang="en-US" b="1" dirty="0" smtClean="0">
                <a:latin typeface="黑体" pitchFamily="49" charset="-122"/>
                <a:ea typeface="黑体" pitchFamily="49" charset="-122"/>
              </a:rPr>
              <a:t> </a:t>
            </a:r>
            <a:r>
              <a:rPr lang="en-US" altLang="zh-CN" b="1" dirty="0" smtClean="0">
                <a:latin typeface="黑体" pitchFamily="49" charset="-122"/>
                <a:ea typeface="黑体" pitchFamily="49" charset="-122"/>
              </a:rPr>
              <a:t>B. </a:t>
            </a:r>
            <a:r>
              <a:rPr lang="zh-CN" altLang="en-US" b="1" dirty="0" smtClean="0">
                <a:latin typeface="黑体" pitchFamily="49" charset="-122"/>
                <a:ea typeface="黑体" pitchFamily="49" charset="-122"/>
              </a:rPr>
              <a:t>农奴主实行的封建制度改革</a:t>
            </a:r>
          </a:p>
          <a:p>
            <a:pPr>
              <a:lnSpc>
                <a:spcPct val="90000"/>
              </a:lnSpc>
            </a:pPr>
            <a:r>
              <a:rPr lang="zh-CN" altLang="en-US" b="1" dirty="0" smtClean="0">
                <a:latin typeface="黑体" pitchFamily="49" charset="-122"/>
                <a:ea typeface="黑体" pitchFamily="49" charset="-122"/>
              </a:rPr>
              <a:t> </a:t>
            </a:r>
            <a:r>
              <a:rPr lang="en-US" altLang="zh-CN" b="1" dirty="0" smtClean="0">
                <a:latin typeface="黑体" pitchFamily="49" charset="-122"/>
                <a:ea typeface="黑体" pitchFamily="49" charset="-122"/>
              </a:rPr>
              <a:t>C. </a:t>
            </a:r>
            <a:r>
              <a:rPr lang="zh-CN" altLang="en-US" b="1" dirty="0" smtClean="0">
                <a:latin typeface="黑体" pitchFamily="49" charset="-122"/>
                <a:ea typeface="黑体" pitchFamily="49" charset="-122"/>
              </a:rPr>
              <a:t>农奴制的强化 </a:t>
            </a:r>
            <a:r>
              <a:rPr lang="en-US" altLang="zh-CN" b="1" dirty="0" smtClean="0">
                <a:latin typeface="黑体" pitchFamily="49" charset="-122"/>
                <a:ea typeface="黑体" pitchFamily="49" charset="-122"/>
              </a:rPr>
              <a:t>D. </a:t>
            </a:r>
            <a:r>
              <a:rPr lang="zh-CN" altLang="en-US" b="1" dirty="0" smtClean="0">
                <a:latin typeface="黑体" pitchFamily="49" charset="-122"/>
                <a:ea typeface="黑体" pitchFamily="49" charset="-122"/>
              </a:rPr>
              <a:t>政策调整</a:t>
            </a:r>
          </a:p>
        </p:txBody>
      </p:sp>
      <p:sp>
        <p:nvSpPr>
          <p:cNvPr id="2" name="笑脸 1"/>
          <p:cNvSpPr/>
          <p:nvPr/>
        </p:nvSpPr>
        <p:spPr>
          <a:xfrm>
            <a:off x="698500" y="1801813"/>
            <a:ext cx="745067" cy="6223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3" name="笑脸 2"/>
          <p:cNvSpPr/>
          <p:nvPr/>
        </p:nvSpPr>
        <p:spPr>
          <a:xfrm>
            <a:off x="791634" y="3408364"/>
            <a:ext cx="742951" cy="623887"/>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4" name="笑脸 3"/>
          <p:cNvSpPr/>
          <p:nvPr/>
        </p:nvSpPr>
        <p:spPr>
          <a:xfrm>
            <a:off x="791634" y="4427538"/>
            <a:ext cx="742951" cy="6223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p:bldP spid="4"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本占位符 80898"/>
          <p:cNvSpPr>
            <a:spLocks noGrp="1" noChangeArrowheads="1"/>
          </p:cNvSpPr>
          <p:nvPr>
            <p:ph idx="1"/>
          </p:nvPr>
        </p:nvSpPr>
        <p:spPr>
          <a:xfrm>
            <a:off x="0" y="527125"/>
            <a:ext cx="11952816" cy="5065452"/>
          </a:xfrm>
        </p:spPr>
        <p:txBody>
          <a:bodyPr/>
          <a:lstStyle/>
          <a:p>
            <a:pPr>
              <a:buNone/>
            </a:pPr>
            <a:r>
              <a:rPr lang="en-US" altLang="zh-CN" b="1" dirty="0" smtClean="0"/>
              <a:t>4.</a:t>
            </a:r>
            <a:r>
              <a:rPr lang="zh-CN" altLang="en-US" b="1" dirty="0" smtClean="0"/>
              <a:t>亚历山大二世说：“与其等农民自下而上起来解放自己，不如自上而下解放农民。”这说明沙皇推行</a:t>
            </a:r>
            <a:r>
              <a:rPr lang="en-US" altLang="zh-CN" b="1" dirty="0" smtClean="0"/>
              <a:t>1861</a:t>
            </a:r>
            <a:r>
              <a:rPr lang="zh-CN" altLang="en-US" b="1" dirty="0" smtClean="0"/>
              <a:t>年改革的直接原因是</a:t>
            </a:r>
          </a:p>
          <a:p>
            <a:pPr>
              <a:buNone/>
            </a:pPr>
            <a:r>
              <a:rPr lang="en-US" altLang="zh-CN" b="1" dirty="0" smtClean="0"/>
              <a:t>A. </a:t>
            </a:r>
            <a:r>
              <a:rPr lang="zh-CN" altLang="en-US" b="1" dirty="0" smtClean="0"/>
              <a:t>解放农奴    </a:t>
            </a:r>
            <a:r>
              <a:rPr lang="en-US" altLang="zh-CN" b="1" dirty="0" smtClean="0"/>
              <a:t>B. </a:t>
            </a:r>
            <a:r>
              <a:rPr lang="zh-CN" altLang="en-US" b="1" dirty="0" smtClean="0"/>
              <a:t>顺应资本主义发展潮流    </a:t>
            </a:r>
          </a:p>
          <a:p>
            <a:pPr>
              <a:buNone/>
            </a:pPr>
            <a:r>
              <a:rPr lang="en-US" altLang="zh-CN" b="1" dirty="0" smtClean="0"/>
              <a:t>C. </a:t>
            </a:r>
            <a:r>
              <a:rPr lang="zh-CN" altLang="en-US" b="1" dirty="0" smtClean="0"/>
              <a:t>避免革命，挽救统治危机  </a:t>
            </a:r>
            <a:r>
              <a:rPr lang="en-US" altLang="zh-CN" b="1" dirty="0" smtClean="0"/>
              <a:t>D. </a:t>
            </a:r>
            <a:r>
              <a:rPr lang="zh-CN" altLang="en-US" b="1" dirty="0" smtClean="0"/>
              <a:t>加强沙皇专制</a:t>
            </a:r>
          </a:p>
          <a:p>
            <a:pPr>
              <a:buNone/>
            </a:pPr>
            <a:r>
              <a:rPr lang="en-US" altLang="zh-CN" b="1" dirty="0" smtClean="0"/>
              <a:t>5. </a:t>
            </a:r>
            <a:r>
              <a:rPr lang="zh-CN" altLang="en-US" b="1" dirty="0" smtClean="0"/>
              <a:t>关于</a:t>
            </a:r>
            <a:r>
              <a:rPr lang="en-US" altLang="zh-CN" b="1" dirty="0" smtClean="0"/>
              <a:t>1861</a:t>
            </a:r>
            <a:r>
              <a:rPr lang="zh-CN" altLang="en-US" b="1" dirty="0" smtClean="0"/>
              <a:t>年俄国农奴制改革的表述，不正确的是</a:t>
            </a:r>
          </a:p>
          <a:p>
            <a:pPr>
              <a:buNone/>
            </a:pPr>
            <a:r>
              <a:rPr lang="en-US" altLang="zh-CN" b="1" dirty="0" smtClean="0"/>
              <a:t>A</a:t>
            </a:r>
            <a:r>
              <a:rPr lang="zh-CN" altLang="en-US" b="1" dirty="0" smtClean="0"/>
              <a:t>．俄国农奴获得了人身自由        </a:t>
            </a:r>
          </a:p>
          <a:p>
            <a:pPr>
              <a:buNone/>
            </a:pPr>
            <a:r>
              <a:rPr lang="en-US" altLang="zh-CN" b="1" dirty="0" smtClean="0"/>
              <a:t>B</a:t>
            </a:r>
            <a:r>
              <a:rPr lang="zh-CN" altLang="en-US" b="1" dirty="0" smtClean="0"/>
              <a:t>．农民可以无偿得到一块“份地” </a:t>
            </a:r>
          </a:p>
          <a:p>
            <a:pPr>
              <a:buNone/>
            </a:pPr>
            <a:r>
              <a:rPr lang="en-US" altLang="zh-CN" b="1" dirty="0" smtClean="0"/>
              <a:t>C</a:t>
            </a:r>
            <a:r>
              <a:rPr lang="zh-CN" altLang="en-US" b="1" dirty="0" smtClean="0"/>
              <a:t>．不得再任意交换和买卖农民       </a:t>
            </a:r>
          </a:p>
          <a:p>
            <a:pPr>
              <a:buNone/>
            </a:pPr>
            <a:r>
              <a:rPr lang="en-US" altLang="zh-CN" b="1" dirty="0" smtClean="0"/>
              <a:t>D</a:t>
            </a:r>
            <a:r>
              <a:rPr lang="zh-CN" altLang="en-US" b="1" dirty="0" smtClean="0"/>
              <a:t>．使俄国走上了发展资本主义的道路</a:t>
            </a:r>
          </a:p>
          <a:p>
            <a:endParaRPr lang="zh-CN" altLang="en-US" b="1" dirty="0" smtClean="0"/>
          </a:p>
        </p:txBody>
      </p:sp>
      <p:sp>
        <p:nvSpPr>
          <p:cNvPr id="2" name="笑脸 1"/>
          <p:cNvSpPr/>
          <p:nvPr/>
        </p:nvSpPr>
        <p:spPr>
          <a:xfrm>
            <a:off x="0" y="2258696"/>
            <a:ext cx="742949" cy="62388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3" name="笑脸 2"/>
          <p:cNvSpPr/>
          <p:nvPr/>
        </p:nvSpPr>
        <p:spPr>
          <a:xfrm>
            <a:off x="0" y="5045879"/>
            <a:ext cx="742951" cy="6223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ChangeArrowheads="1"/>
          </p:cNvSpPr>
          <p:nvPr/>
        </p:nvSpPr>
        <p:spPr bwMode="auto">
          <a:xfrm>
            <a:off x="527051" y="328614"/>
            <a:ext cx="11233149" cy="2554545"/>
          </a:xfrm>
          <a:prstGeom prst="rect">
            <a:avLst/>
          </a:prstGeom>
          <a:noFill/>
          <a:ln w="9525">
            <a:solidFill>
              <a:schemeClr val="tx1"/>
            </a:solidFill>
            <a:miter lim="800000"/>
            <a:headEnd/>
            <a:tailEnd/>
          </a:ln>
          <a:effectLst>
            <a:outerShdw dist="35921" dir="2700000" algn="ctr" rotWithShape="0">
              <a:srgbClr val="FFFF00"/>
            </a:outerShdw>
          </a:effectLst>
        </p:spPr>
        <p:txBody>
          <a:bodyPr anchor="ctr">
            <a:spAutoFit/>
          </a:bodyPr>
          <a:lstStyle/>
          <a:p>
            <a:r>
              <a:rPr lang="en-US" altLang="zh-CN" sz="3200" b="1" dirty="0" smtClean="0">
                <a:ea typeface="黑体" pitchFamily="49" charset="-122"/>
              </a:rPr>
              <a:t>6.19</a:t>
            </a:r>
            <a:r>
              <a:rPr lang="zh-CN" altLang="en-US" sz="3200" b="1" dirty="0">
                <a:ea typeface="黑体" pitchFamily="49" charset="-122"/>
              </a:rPr>
              <a:t>世纪初，一位俄国贵族说：“（废除农奴制）农业就不会有什么难题了吗？一些田地难道不休耕、一些谷仓难道不会空吗？毕竟，我们市面上的面包大部分不是由自由农民生产出来的而是出自贵族</a:t>
            </a:r>
            <a:r>
              <a:rPr lang="en-US" altLang="zh-CN" sz="3200" b="1" dirty="0">
                <a:ea typeface="黑体" pitchFamily="49" charset="-122"/>
              </a:rPr>
              <a:t>......</a:t>
            </a:r>
            <a:r>
              <a:rPr lang="zh-CN" altLang="en-US" sz="3200" b="1" dirty="0">
                <a:ea typeface="黑体" pitchFamily="49" charset="-122"/>
              </a:rPr>
              <a:t>离开了主人的管束，农民只会贪杯、干坏事。”上述材料反映的基本主张是（    ）</a:t>
            </a:r>
          </a:p>
        </p:txBody>
      </p:sp>
      <p:sp>
        <p:nvSpPr>
          <p:cNvPr id="23554" name="Rectangle 3"/>
          <p:cNvSpPr>
            <a:spLocks noChangeArrowheads="1"/>
          </p:cNvSpPr>
          <p:nvPr/>
        </p:nvSpPr>
        <p:spPr bwMode="auto">
          <a:xfrm>
            <a:off x="527051" y="4076701"/>
            <a:ext cx="8064500" cy="2530475"/>
          </a:xfrm>
          <a:prstGeom prst="rect">
            <a:avLst/>
          </a:prstGeom>
          <a:noFill/>
          <a:ln w="9525">
            <a:noFill/>
            <a:miter lim="800000"/>
            <a:headEnd/>
            <a:tailEnd/>
          </a:ln>
        </p:spPr>
        <p:txBody>
          <a:bodyPr anchor="ctr">
            <a:spAutoFit/>
          </a:bodyPr>
          <a:lstStyle/>
          <a:p>
            <a:r>
              <a:rPr lang="en-US" altLang="zh-CN" sz="4000" b="1">
                <a:solidFill>
                  <a:srgbClr val="0000FF"/>
                </a:solidFill>
                <a:ea typeface="黑体" pitchFamily="49" charset="-122"/>
              </a:rPr>
              <a:t>A.</a:t>
            </a:r>
            <a:r>
              <a:rPr lang="zh-CN" altLang="en-US" sz="4000" b="1">
                <a:solidFill>
                  <a:srgbClr val="0000FF"/>
                </a:solidFill>
                <a:ea typeface="黑体" pitchFamily="49" charset="-122"/>
              </a:rPr>
              <a:t>维护农奴制度                   </a:t>
            </a:r>
          </a:p>
          <a:p>
            <a:r>
              <a:rPr lang="en-US" altLang="zh-CN" sz="4000" b="1">
                <a:solidFill>
                  <a:srgbClr val="0000FF"/>
                </a:solidFill>
                <a:ea typeface="黑体" pitchFamily="49" charset="-122"/>
              </a:rPr>
              <a:t>B.</a:t>
            </a:r>
            <a:r>
              <a:rPr lang="zh-CN" altLang="en-US" sz="4000" b="1">
                <a:solidFill>
                  <a:srgbClr val="0000FF"/>
                </a:solidFill>
                <a:ea typeface="黑体" pitchFamily="49" charset="-122"/>
              </a:rPr>
              <a:t>废除农奴制度</a:t>
            </a:r>
          </a:p>
          <a:p>
            <a:r>
              <a:rPr lang="en-US" altLang="zh-CN" sz="4000" b="1">
                <a:solidFill>
                  <a:srgbClr val="0000FF"/>
                </a:solidFill>
                <a:ea typeface="黑体" pitchFamily="49" charset="-122"/>
              </a:rPr>
              <a:t>C.</a:t>
            </a:r>
            <a:r>
              <a:rPr lang="zh-CN" altLang="en-US" sz="4000" b="1">
                <a:solidFill>
                  <a:srgbClr val="0000FF"/>
                </a:solidFill>
                <a:ea typeface="黑体" pitchFamily="49" charset="-122"/>
              </a:rPr>
              <a:t>推翻沙皇专制                   </a:t>
            </a:r>
          </a:p>
          <a:p>
            <a:r>
              <a:rPr lang="en-US" altLang="zh-CN" sz="4000" b="1">
                <a:solidFill>
                  <a:srgbClr val="0000FF"/>
                </a:solidFill>
                <a:ea typeface="黑体" pitchFamily="49" charset="-122"/>
              </a:rPr>
              <a:t>D.</a:t>
            </a:r>
            <a:r>
              <a:rPr lang="zh-CN" altLang="en-US" sz="4000" b="1">
                <a:solidFill>
                  <a:srgbClr val="0000FF"/>
                </a:solidFill>
                <a:ea typeface="黑体" pitchFamily="49" charset="-122"/>
              </a:rPr>
              <a:t>对农奴制进行改革</a:t>
            </a:r>
          </a:p>
        </p:txBody>
      </p:sp>
      <p:sp>
        <p:nvSpPr>
          <p:cNvPr id="27652" name="Rectangle 4"/>
          <p:cNvSpPr>
            <a:spLocks noChangeArrowheads="1"/>
          </p:cNvSpPr>
          <p:nvPr/>
        </p:nvSpPr>
        <p:spPr bwMode="auto">
          <a:xfrm>
            <a:off x="9457268" y="4144964"/>
            <a:ext cx="740908" cy="1015663"/>
          </a:xfrm>
          <a:prstGeom prst="rect">
            <a:avLst/>
          </a:prstGeom>
          <a:noFill/>
          <a:ln w="9525">
            <a:noFill/>
            <a:miter lim="800000"/>
            <a:headEnd/>
            <a:tailEnd/>
          </a:ln>
        </p:spPr>
        <p:txBody>
          <a:bodyPr wrap="none">
            <a:spAutoFit/>
          </a:bodyPr>
          <a:lstStyle/>
          <a:p>
            <a:r>
              <a:rPr lang="en-US" altLang="zh-CN" sz="6000" b="1">
                <a:solidFill>
                  <a:srgbClr val="FF0000"/>
                </a:solidFill>
                <a:ea typeface="黑体" pitchFamily="49" charset="-122"/>
              </a:rPr>
              <a: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p:cTn id="7" dur="500" fill="hold"/>
                                        <p:tgtEl>
                                          <p:spTgt spid="27652"/>
                                        </p:tgtEl>
                                        <p:attrNameLst>
                                          <p:attrName>ppt_w</p:attrName>
                                        </p:attrNameLst>
                                      </p:cBhvr>
                                      <p:tavLst>
                                        <p:tav tm="0">
                                          <p:val>
                                            <p:fltVal val="0"/>
                                          </p:val>
                                        </p:tav>
                                        <p:tav tm="100000">
                                          <p:val>
                                            <p:strVal val="#ppt_w"/>
                                          </p:val>
                                        </p:tav>
                                      </p:tavLst>
                                    </p:anim>
                                    <p:anim calcmode="lin" valueType="num">
                                      <p:cBhvr>
                                        <p:cTn id="8" dur="500" fill="hold"/>
                                        <p:tgtEl>
                                          <p:spTgt spid="276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ChangeArrowheads="1"/>
          </p:cNvSpPr>
          <p:nvPr/>
        </p:nvSpPr>
        <p:spPr bwMode="auto">
          <a:xfrm>
            <a:off x="0" y="476250"/>
            <a:ext cx="12192000" cy="1320800"/>
          </a:xfrm>
          <a:prstGeom prst="rect">
            <a:avLst/>
          </a:prstGeom>
          <a:noFill/>
          <a:ln w="9525">
            <a:solidFill>
              <a:schemeClr val="tx1"/>
            </a:solidFill>
            <a:miter lim="800000"/>
            <a:headEnd/>
            <a:tailEnd/>
          </a:ln>
          <a:effectLst>
            <a:outerShdw dist="35921" dir="2700000" algn="ctr" rotWithShape="0">
              <a:srgbClr val="FFFF00"/>
            </a:outerShdw>
          </a:effectLst>
        </p:spPr>
        <p:txBody>
          <a:bodyPr anchor="ctr">
            <a:spAutoFit/>
          </a:bodyPr>
          <a:lstStyle/>
          <a:p>
            <a:r>
              <a:rPr lang="en-US" altLang="zh-CN" sz="4000" b="1" dirty="0" smtClean="0">
                <a:ea typeface="黑体" pitchFamily="49" charset="-122"/>
              </a:rPr>
              <a:t>7.</a:t>
            </a:r>
            <a:r>
              <a:rPr lang="zh-CN" altLang="en-US" sz="4000" b="1" dirty="0">
                <a:ea typeface="黑体" pitchFamily="49" charset="-122"/>
              </a:rPr>
              <a:t>俄国</a:t>
            </a:r>
            <a:r>
              <a:rPr lang="en-US" altLang="zh-CN" sz="4000" b="1" dirty="0">
                <a:ea typeface="黑体" pitchFamily="49" charset="-122"/>
              </a:rPr>
              <a:t>1861</a:t>
            </a:r>
            <a:r>
              <a:rPr lang="zh-CN" altLang="en-US" sz="4000" b="1" dirty="0">
                <a:ea typeface="黑体" pitchFamily="49" charset="-122"/>
              </a:rPr>
              <a:t>年改革是农奴主实行的资产阶级性质的改革，其主要依据是（    ）</a:t>
            </a:r>
          </a:p>
        </p:txBody>
      </p:sp>
      <p:sp>
        <p:nvSpPr>
          <p:cNvPr id="24578" name="Rectangle 3"/>
          <p:cNvSpPr>
            <a:spLocks noChangeArrowheads="1"/>
          </p:cNvSpPr>
          <p:nvPr/>
        </p:nvSpPr>
        <p:spPr bwMode="auto">
          <a:xfrm>
            <a:off x="334434" y="2036764"/>
            <a:ext cx="7388561" cy="2308324"/>
          </a:xfrm>
          <a:prstGeom prst="rect">
            <a:avLst/>
          </a:prstGeom>
          <a:noFill/>
          <a:ln w="9525">
            <a:noFill/>
            <a:miter lim="800000"/>
            <a:headEnd/>
            <a:tailEnd/>
          </a:ln>
        </p:spPr>
        <p:txBody>
          <a:bodyPr wrap="none" anchor="ctr">
            <a:spAutoFit/>
          </a:bodyPr>
          <a:lstStyle/>
          <a:p>
            <a:r>
              <a:rPr lang="en-US" altLang="zh-CN" sz="3600" b="1">
                <a:solidFill>
                  <a:srgbClr val="0000FF"/>
                </a:solidFill>
                <a:ea typeface="黑体" pitchFamily="49" charset="-122"/>
              </a:rPr>
              <a:t>A.</a:t>
            </a:r>
            <a:r>
              <a:rPr lang="zh-CN" altLang="en-US" sz="3600" b="1">
                <a:solidFill>
                  <a:srgbClr val="0000FF"/>
                </a:solidFill>
                <a:ea typeface="黑体" pitchFamily="49" charset="-122"/>
              </a:rPr>
              <a:t>改革是由农奴主实行的           </a:t>
            </a:r>
          </a:p>
          <a:p>
            <a:r>
              <a:rPr lang="en-US" altLang="zh-CN" sz="3600" b="1">
                <a:solidFill>
                  <a:srgbClr val="0000FF"/>
                </a:solidFill>
                <a:ea typeface="黑体" pitchFamily="49" charset="-122"/>
              </a:rPr>
              <a:t>B.</a:t>
            </a:r>
            <a:r>
              <a:rPr lang="zh-CN" altLang="en-US" sz="3600" b="1">
                <a:solidFill>
                  <a:srgbClr val="0000FF"/>
                </a:solidFill>
                <a:ea typeface="黑体" pitchFamily="49" charset="-122"/>
              </a:rPr>
              <a:t>改革是由资产阶级领导的</a:t>
            </a:r>
          </a:p>
          <a:p>
            <a:r>
              <a:rPr lang="en-US" altLang="zh-CN" sz="3600" b="1">
                <a:solidFill>
                  <a:srgbClr val="0000FF"/>
                </a:solidFill>
                <a:ea typeface="黑体" pitchFamily="49" charset="-122"/>
              </a:rPr>
              <a:t>C.</a:t>
            </a:r>
            <a:r>
              <a:rPr lang="zh-CN" altLang="en-US" sz="3600" b="1">
                <a:solidFill>
                  <a:srgbClr val="0000FF"/>
                </a:solidFill>
                <a:ea typeface="黑体" pitchFamily="49" charset="-122"/>
              </a:rPr>
              <a:t>改革使俄国走上了资本主义道路  </a:t>
            </a:r>
          </a:p>
          <a:p>
            <a:r>
              <a:rPr lang="en-US" altLang="zh-CN" sz="3600" b="1">
                <a:solidFill>
                  <a:srgbClr val="0000FF"/>
                </a:solidFill>
                <a:ea typeface="黑体" pitchFamily="49" charset="-122"/>
              </a:rPr>
              <a:t>D.</a:t>
            </a:r>
            <a:r>
              <a:rPr lang="zh-CN" altLang="en-US" sz="3600" b="1">
                <a:solidFill>
                  <a:srgbClr val="0000FF"/>
                </a:solidFill>
                <a:ea typeface="黑体" pitchFamily="49" charset="-122"/>
              </a:rPr>
              <a:t>改革是对农民的一场残酷的掠夺</a:t>
            </a:r>
          </a:p>
        </p:txBody>
      </p:sp>
      <p:sp>
        <p:nvSpPr>
          <p:cNvPr id="28676" name="Rectangle 4"/>
          <p:cNvSpPr>
            <a:spLocks noChangeArrowheads="1"/>
          </p:cNvSpPr>
          <p:nvPr/>
        </p:nvSpPr>
        <p:spPr bwMode="auto">
          <a:xfrm>
            <a:off x="9457268" y="908051"/>
            <a:ext cx="740908" cy="1015663"/>
          </a:xfrm>
          <a:prstGeom prst="rect">
            <a:avLst/>
          </a:prstGeom>
          <a:noFill/>
          <a:ln w="9525">
            <a:noFill/>
            <a:miter lim="800000"/>
            <a:headEnd/>
            <a:tailEnd/>
          </a:ln>
        </p:spPr>
        <p:txBody>
          <a:bodyPr wrap="none">
            <a:spAutoFit/>
          </a:bodyPr>
          <a:lstStyle/>
          <a:p>
            <a:r>
              <a:rPr lang="en-US" altLang="zh-CN" sz="6000" b="1">
                <a:solidFill>
                  <a:srgbClr val="FF0000"/>
                </a:solidFill>
                <a:ea typeface="黑体" pitchFamily="49" charset="-122"/>
              </a:rPr>
              <a: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p:cTn id="7" dur="500" fill="hold"/>
                                        <p:tgtEl>
                                          <p:spTgt spid="28676"/>
                                        </p:tgtEl>
                                        <p:attrNameLst>
                                          <p:attrName>ppt_w</p:attrName>
                                        </p:attrNameLst>
                                      </p:cBhvr>
                                      <p:tavLst>
                                        <p:tav tm="0">
                                          <p:val>
                                            <p:fltVal val="0"/>
                                          </p:val>
                                        </p:tav>
                                        <p:tav tm="100000">
                                          <p:val>
                                            <p:strVal val="#ppt_w"/>
                                          </p:val>
                                        </p:tav>
                                      </p:tavLst>
                                    </p:anim>
                                    <p:anim calcmode="lin" valueType="num">
                                      <p:cBhvr>
                                        <p:cTn id="8" dur="500" fill="hold"/>
                                        <p:tgtEl>
                                          <p:spTgt spid="286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ctr" defTabSz="914400" rtl="0" eaLnBrk="1" fontAlgn="base" latinLnBrk="0" hangingPunct="1">
          <a:lnSpc>
            <a:spcPct val="100000"/>
          </a:lnSpc>
          <a:spcBef>
            <a:spcPct val="0"/>
          </a:spcBef>
          <a:spcAft>
            <a:spcPct val="0"/>
          </a:spcAft>
          <a:buClrTx/>
          <a:buSzTx/>
          <a:buFontTx/>
          <a:buNone/>
          <a:defRPr kumimoji="0" lang="zh-CN" altLang="en-US" sz="4000" b="1" i="0" u="none" strike="noStrike" cap="none" normalizeH="0" baseline="0" smtClean="0">
            <a:ln>
              <a:noFill/>
            </a:ln>
            <a:solidFill>
              <a:srgbClr val="663300"/>
            </a:solidFill>
            <a:effectLst/>
            <a:latin typeface="Arial" panose="020B0604020202020204" pitchFamily="34" charset="0"/>
            <a:ea typeface="隶书" pitchFamily="49"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ctr" defTabSz="914400" rtl="0" eaLnBrk="1" fontAlgn="base" latinLnBrk="0" hangingPunct="1">
          <a:lnSpc>
            <a:spcPct val="100000"/>
          </a:lnSpc>
          <a:spcBef>
            <a:spcPct val="0"/>
          </a:spcBef>
          <a:spcAft>
            <a:spcPct val="0"/>
          </a:spcAft>
          <a:buClrTx/>
          <a:buSzTx/>
          <a:buFontTx/>
          <a:buNone/>
          <a:defRPr kumimoji="0" lang="zh-CN" altLang="en-US" sz="4000" b="1" i="0" u="none" strike="noStrike" cap="none" normalizeH="0" baseline="0" smtClean="0">
            <a:ln>
              <a:noFill/>
            </a:ln>
            <a:solidFill>
              <a:srgbClr val="663300"/>
            </a:solidFill>
            <a:effectLst/>
            <a:latin typeface="Arial" panose="020B0604020202020204" pitchFamily="34" charset="0"/>
            <a:ea typeface="隶书" pitchFamily="49"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3333CC"/>
      </a:hlink>
      <a:folHlink>
        <a:srgbClr val="3333CC"/>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otalTime>207</TotalTime>
  <Words>2891</Words>
  <Application>WPS 演示</Application>
  <PresentationFormat>自定义</PresentationFormat>
  <Paragraphs>286</Paragraphs>
  <Slides>38</Slides>
  <Notes>5</Notes>
  <HiddenSlides>1</HiddenSlides>
  <MMClips>1</MMClips>
  <ScaleCrop>false</ScaleCrop>
  <HeadingPairs>
    <vt:vector size="6" baseType="variant">
      <vt:variant>
        <vt:lpstr>主题</vt:lpstr>
      </vt:variant>
      <vt:variant>
        <vt:i4>3</vt:i4>
      </vt:variant>
      <vt:variant>
        <vt:lpstr>嵌入 OLE 服务器</vt:lpstr>
      </vt:variant>
      <vt:variant>
        <vt:i4>1</vt:i4>
      </vt:variant>
      <vt:variant>
        <vt:lpstr>幻灯片标题</vt:lpstr>
      </vt:variant>
      <vt:variant>
        <vt:i4>38</vt:i4>
      </vt:variant>
    </vt:vector>
  </HeadingPairs>
  <TitlesOfParts>
    <vt:vector size="42" baseType="lpstr">
      <vt:lpstr>Office 主题</vt:lpstr>
      <vt:lpstr>默认设计模板</vt:lpstr>
      <vt:lpstr>1_默认设计模板</vt:lpstr>
      <vt:lpstr>Microsoft Graph 图表</vt:lpstr>
      <vt:lpstr>幻灯片 1</vt:lpstr>
      <vt:lpstr>第2课  俄国的改革</vt:lpstr>
      <vt:lpstr>学习目标</vt:lpstr>
      <vt:lpstr>一、彼得一世改革</vt:lpstr>
      <vt:lpstr>幻灯片 5</vt:lpstr>
      <vt:lpstr>幻灯片 6</vt:lpstr>
      <vt:lpstr>2、彼得一世改革的背景 </vt:lpstr>
      <vt:lpstr>幻灯片 8</vt:lpstr>
      <vt:lpstr>幻灯片 9</vt:lpstr>
      <vt:lpstr>幻灯片 10</vt:lpstr>
      <vt:lpstr>幻灯片 11</vt:lpstr>
      <vt:lpstr>幻灯片 12</vt:lpstr>
      <vt:lpstr>      圣彼得堡1703年5月彼得一世在涅瓦河的一个小岛上建立城堡，这就是圣彼得堡的由来。1712年，彼得堡成为俄国的首都。1924年列宁逝世后，将市名改为列宁格勒。1991年苏联解体后，经市民投票，恢复圣彼得堡的旧名。</vt:lpstr>
      <vt:lpstr>幻灯片 14</vt:lpstr>
      <vt:lpstr>幻灯片 15</vt:lpstr>
      <vt:lpstr>二、废除农奴制</vt:lpstr>
      <vt:lpstr>幻灯片 17</vt:lpstr>
      <vt:lpstr>幻灯片 18</vt:lpstr>
      <vt:lpstr>工场主（资本家）的烦恼</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Microsoft</cp:lastModifiedBy>
  <cp:revision>28</cp:revision>
  <dcterms:created xsi:type="dcterms:W3CDTF">2018-09-12T13:26:00Z</dcterms:created>
  <dcterms:modified xsi:type="dcterms:W3CDTF">2018-11-13T07:37:30Z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2052-10.1.0.7359</vt:lpwstr>
  </property>
</Properties>
</file>