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23"/>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665117-7C62-436A-A650-B6D7656D7D67}" type="datetimeFigureOut">
              <a:rPr lang="zh-CN" altLang="en-US" smtClean="0"/>
              <a:t>2018/11/1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B26825-466D-4B71-970C-0D8FE2058F08}"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7650" name="Rectangle 2"/>
          <p:cNvSpPr>
            <a:spLocks noChangeArrowheads="1" noTextEdit="1"/>
          </p:cNvSpPr>
          <p:nvPr>
            <p:ph type="sldImg"/>
          </p:nvPr>
        </p:nvSpPr>
        <p:spPr>
          <a:xfrm>
            <a:off x="1141413" y="754063"/>
            <a:ext cx="4391025" cy="3294062"/>
          </a:xfrm>
          <a:ln w="1">
            <a:solidFill>
              <a:schemeClr val="tx1"/>
            </a:solidFill>
          </a:ln>
        </p:spPr>
      </p:sp>
      <p:sp>
        <p:nvSpPr>
          <p:cNvPr id="27651" name="Rectangle 3"/>
          <p:cNvSpPr>
            <a:spLocks noChangeArrowheads="1"/>
          </p:cNvSpPr>
          <p:nvPr>
            <p:ph type="body" idx="1"/>
          </p:nvPr>
        </p:nvSpPr>
        <p:spPr>
          <a:xfrm>
            <a:off x="538163" y="4387850"/>
            <a:ext cx="5780087" cy="3952875"/>
          </a:xfrm>
          <a:noFill/>
          <a:ln/>
        </p:spPr>
        <p:txBody>
          <a:bodyPr/>
          <a:lstStyle/>
          <a:p>
            <a:pPr eaLnBrk="1" hangingPunct="1"/>
            <a:r>
              <a:rPr lang="zh-CN" altLang="en-US" smtClean="0"/>
              <a:t>强迫劳动，在整个殖民时期，被埋葬在矿井下的印第安人达到</a:t>
            </a:r>
            <a:r>
              <a:rPr lang="en-US" altLang="zh-CN" smtClean="0"/>
              <a:t>800</a:t>
            </a:r>
            <a:r>
              <a:rPr lang="zh-CN" altLang="en-US" smtClean="0"/>
              <a:t>万；黑奴的境遇比印第安人还惨，过度劳累的折磨下，黑奴的存活率仅为</a:t>
            </a:r>
            <a:r>
              <a:rPr lang="en-US" altLang="zh-CN" smtClean="0"/>
              <a:t>4.5%</a:t>
            </a:r>
            <a:r>
              <a:rPr lang="zh-CN" altLang="en-US" smtClean="0"/>
              <a:t>，到巴西后品均寿命不过七年。</a:t>
            </a:r>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E706126B-09B0-48BA-BC1E-DE1EFAC7792A}" type="datetimeFigureOut">
              <a:rPr lang="zh-CN" altLang="en-US" smtClean="0"/>
              <a:t>2018/11/1</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5CCBF8-3174-4917-9011-6E332D5C2EBC}" type="slidenum">
              <a:rPr lang="zh-CN" altLang="en-US" smtClean="0"/>
              <a:t>‹#›</a:t>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706126B-09B0-48BA-BC1E-DE1EFAC7792A}" type="datetimeFigureOut">
              <a:rPr lang="zh-CN" altLang="en-US" smtClean="0"/>
              <a:t>2018/11/1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5CCBF8-3174-4917-9011-6E332D5C2EBC}"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E706126B-09B0-48BA-BC1E-DE1EFAC7792A}" type="datetimeFigureOut">
              <a:rPr lang="zh-CN" altLang="en-US" smtClean="0"/>
              <a:t>2018/11/1</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475CCBF8-3174-4917-9011-6E332D5C2EBC}" type="slidenum">
              <a:rPr lang="zh-CN" altLang="en-US" smtClean="0"/>
              <a:t>‹#›</a:t>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1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13.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en-US"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第一课</a:t>
            </a:r>
            <a:endParaRPr lang="zh-CN" altLang="en-US" dirty="0"/>
          </a:p>
        </p:txBody>
      </p:sp>
      <p:sp>
        <p:nvSpPr>
          <p:cNvPr id="3" name="副标题 2"/>
          <p:cNvSpPr>
            <a:spLocks noGrp="1"/>
          </p:cNvSpPr>
          <p:nvPr>
            <p:ph type="subTitle" idx="1"/>
          </p:nvPr>
        </p:nvSpPr>
        <p:spPr/>
        <p:txBody>
          <a:bodyPr>
            <a:normAutofit/>
          </a:bodyPr>
          <a:lstStyle/>
          <a:p>
            <a:r>
              <a:rPr lang="zh-CN" altLang="en-US" sz="4000" b="1" cap="all" dirty="0">
                <a:ln w="9000" cmpd="sng">
                  <a:solidFill>
                    <a:srgbClr val="FF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殖民</a:t>
            </a:r>
            <a:r>
              <a:rPr lang="zh-CN" altLang="en-US" sz="4000" b="1" cap="all" dirty="0" smtClean="0">
                <a:ln w="9000" cmpd="sng">
                  <a:solidFill>
                    <a:srgbClr val="FF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地人民的反抗</a:t>
            </a:r>
            <a:endParaRPr lang="zh-CN" altLang="en-US" sz="4000" b="1" cap="all" dirty="0">
              <a:ln w="9000" cmpd="sng">
                <a:solidFill>
                  <a:srgbClr val="FF000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矩形 3"/>
          <p:cNvSpPr/>
          <p:nvPr/>
        </p:nvSpPr>
        <p:spPr>
          <a:xfrm>
            <a:off x="653298" y="357166"/>
            <a:ext cx="7837403" cy="461665"/>
          </a:xfrm>
          <a:prstGeom prst="rect">
            <a:avLst/>
          </a:prstGeom>
          <a:noFill/>
        </p:spPr>
        <p:txBody>
          <a:bodyPr wrap="square" lIns="91440" tIns="45720" rIns="91440" bIns="45720">
            <a:spAutoFit/>
          </a:bodyPr>
          <a:lstStyle/>
          <a:p>
            <a:pPr algn="ctr"/>
            <a:r>
              <a:rPr lang="zh-CN" altLang="en-US" sz="2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第一单元殖民地人民的反抗与资本主义制度的扩展</a:t>
            </a:r>
            <a:endParaRPr lang="zh-CN" altLang="en-US" sz="2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142976" y="785794"/>
            <a:ext cx="428628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dirty="0" smtClean="0">
                <a:solidFill>
                  <a:srgbClr val="00B0F0"/>
                </a:solidFill>
                <a:latin typeface="DFKai-SB" pitchFamily="65" charset="-120"/>
                <a:ea typeface="DFKai-SB" pitchFamily="65" charset="-120"/>
                <a:cs typeface="Utsaah" pitchFamily="34" charset="0"/>
              </a:rPr>
              <a:t>教学目标</a:t>
            </a:r>
            <a:endParaRPr lang="zh-CN" altLang="en-US" sz="4800" dirty="0">
              <a:solidFill>
                <a:srgbClr val="00B0F0"/>
              </a:solidFill>
              <a:latin typeface="DFKai-SB" pitchFamily="65" charset="-120"/>
              <a:ea typeface="DFKai-SB" pitchFamily="65" charset="-120"/>
              <a:cs typeface="Utsaah" pitchFamily="34" charset="0"/>
            </a:endParaRPr>
          </a:p>
        </p:txBody>
      </p:sp>
      <p:sp>
        <p:nvSpPr>
          <p:cNvPr id="3" name="圆角矩形 2"/>
          <p:cNvSpPr/>
          <p:nvPr/>
        </p:nvSpPr>
        <p:spPr>
          <a:xfrm>
            <a:off x="285720" y="2214554"/>
            <a:ext cx="7572428" cy="38576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306388" fontAlgn="base">
              <a:spcBef>
                <a:spcPct val="0"/>
              </a:spcBef>
              <a:spcAft>
                <a:spcPct val="0"/>
              </a:spcAf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1</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从时间、范围和结果等方面描述玻利瓦尔领导的反对殖民地统治的斗争。</a:t>
            </a:r>
            <a:endParaRPr kumimoji="0" lang="zh-CN" altLang="en-US" sz="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306388" eaLnBrk="0" fontAlgn="base" hangingPunct="0">
              <a:spcBef>
                <a:spcPct val="0"/>
              </a:spcBef>
              <a:spcAft>
                <a:spcPct val="0"/>
              </a:spcAf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2</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能够说出印度民族反英大起义的领导人、简要过程和结果。</a:t>
            </a:r>
            <a:endParaRPr kumimoji="0" lang="zh-CN" altLang="en-US" sz="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306388" eaLnBrk="0" fontAlgn="base" hangingPunct="0">
              <a:spcBef>
                <a:spcPct val="0"/>
              </a:spcBef>
              <a:spcAft>
                <a:spcPct val="0"/>
              </a:spcAft>
            </a:pPr>
            <a:r>
              <a:rPr kumimoji="0" lang="en-US" altLang="zh-CN"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3</a:t>
            </a:r>
            <a:r>
              <a:rPr kumimoji="0" lang="en-US" altLang="zh-CN"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t>
            </a:r>
            <a:r>
              <a:rPr kumimoji="0" lang="zh-CN" altLang="en-US"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从玻利瓦尔、印度民族反英起义的结果说明殖民地人民反抗斗争的正义性和艰巨性。</a:t>
            </a:r>
            <a:endParaRPr kumimoji="0" lang="zh-CN" altLang="en-US"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zh-CN" b="1" dirty="0" smtClean="0">
                <a:solidFill>
                  <a:srgbClr val="FFFF00"/>
                </a:solidFill>
              </a:rPr>
              <a:t>学习重难</a:t>
            </a:r>
            <a:r>
              <a:rPr lang="zh-CN" altLang="zh-CN" b="1" dirty="0" smtClean="0">
                <a:solidFill>
                  <a:srgbClr val="FFFF00"/>
                </a:solidFill>
              </a:rPr>
              <a:t>点</a:t>
            </a:r>
            <a:r>
              <a:rPr lang="zh-CN" altLang="en-US" b="1" dirty="0" smtClean="0">
                <a:solidFill>
                  <a:srgbClr val="FFFF00"/>
                </a:solidFill>
              </a:rPr>
              <a:t>：</a:t>
            </a:r>
            <a:r>
              <a:rPr lang="zh-CN" altLang="zh-CN" dirty="0" smtClean="0"/>
              <a:t/>
            </a:r>
            <a:br>
              <a:rPr lang="zh-CN" altLang="zh-CN" dirty="0" smtClean="0"/>
            </a:br>
            <a:endParaRPr lang="zh-CN" altLang="en-US" dirty="0"/>
          </a:p>
        </p:txBody>
      </p:sp>
      <p:sp>
        <p:nvSpPr>
          <p:cNvPr id="3" name="副标题 2"/>
          <p:cNvSpPr>
            <a:spLocks noGrp="1"/>
          </p:cNvSpPr>
          <p:nvPr>
            <p:ph type="subTitle" idx="1"/>
          </p:nvPr>
        </p:nvSpPr>
        <p:spPr/>
        <p:txBody>
          <a:bodyPr>
            <a:noAutofit/>
          </a:bodyPr>
          <a:lstStyle/>
          <a:p>
            <a:r>
              <a:rPr lang="zh-CN" altLang="zh-CN" b="1" dirty="0" smtClean="0">
                <a:solidFill>
                  <a:srgbClr val="00B050"/>
                </a:solidFill>
              </a:rPr>
              <a:t>重点：玻利瓦尔领导的反殖斗争、印度民族反英大起义的基本史实。</a:t>
            </a:r>
          </a:p>
          <a:p>
            <a:r>
              <a:rPr lang="zh-CN" altLang="zh-CN" b="1" dirty="0" smtClean="0">
                <a:solidFill>
                  <a:srgbClr val="00B050"/>
                </a:solidFill>
              </a:rPr>
              <a:t>难点：认识反对殖民统治斗争的正义性好艰巨性。</a:t>
            </a:r>
          </a:p>
          <a:p>
            <a:endParaRPr lang="zh-CN" altLang="en-US" b="1" dirty="0">
              <a:solidFill>
                <a:srgbClr val="00B050"/>
              </a:solidFill>
            </a:endParaRPr>
          </a:p>
        </p:txBody>
      </p:sp>
      <p:sp>
        <p:nvSpPr>
          <p:cNvPr id="4" name="等腰三角形 3"/>
          <p:cNvSpPr/>
          <p:nvPr/>
        </p:nvSpPr>
        <p:spPr>
          <a:xfrm>
            <a:off x="6429388" y="4714884"/>
            <a:ext cx="1060704" cy="9144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2400" y="0"/>
          <a:ext cx="8229600" cy="5867400"/>
        </p:xfrm>
        <a:graphic>
          <a:graphicData uri="http://schemas.openxmlformats.org/presentationml/2006/ole">
            <p:oleObj spid="_x0000_s40962" name="BMP 图象" r:id="rId3" imgW="2771429" imgH="3362794" progId="Paint.Picture">
              <p:embed/>
            </p:oleObj>
          </a:graphicData>
        </a:graphic>
      </p:graphicFrame>
      <p:sp>
        <p:nvSpPr>
          <p:cNvPr id="1028" name="Text Box 3"/>
          <p:cNvSpPr txBox="1">
            <a:spLocks noChangeArrowheads="1"/>
          </p:cNvSpPr>
          <p:nvPr/>
        </p:nvSpPr>
        <p:spPr bwMode="auto">
          <a:xfrm>
            <a:off x="8289925" y="1066800"/>
            <a:ext cx="854075" cy="5486400"/>
          </a:xfrm>
          <a:prstGeom prst="rect">
            <a:avLst/>
          </a:prstGeom>
          <a:noFill/>
          <a:ln w="9525">
            <a:noFill/>
            <a:miter lim="800000"/>
            <a:headEnd/>
            <a:tailEnd/>
          </a:ln>
        </p:spPr>
        <p:txBody>
          <a:bodyPr vert="eaVert">
            <a:spAutoFit/>
          </a:bodyPr>
          <a:lstStyle/>
          <a:p>
            <a:pPr algn="ctr">
              <a:spcBef>
                <a:spcPct val="50000"/>
              </a:spcBef>
            </a:pPr>
            <a:r>
              <a:rPr kumimoji="1" lang="zh-CN" altLang="en-US" sz="4400" b="1">
                <a:solidFill>
                  <a:schemeClr val="tx2"/>
                </a:solidFill>
                <a:latin typeface="Times New Roman" pitchFamily="18" charset="0"/>
              </a:rPr>
              <a:t>独立前的拉丁美洲</a:t>
            </a:r>
          </a:p>
        </p:txBody>
      </p:sp>
      <p:sp>
        <p:nvSpPr>
          <p:cNvPr id="33796" name="AutoShape 4"/>
          <p:cNvSpPr>
            <a:spLocks noChangeArrowheads="1"/>
          </p:cNvSpPr>
          <p:nvPr/>
        </p:nvSpPr>
        <p:spPr bwMode="auto">
          <a:xfrm>
            <a:off x="3505200" y="1143000"/>
            <a:ext cx="2209800" cy="1295400"/>
          </a:xfrm>
          <a:prstGeom prst="wedgeEllipseCallout">
            <a:avLst>
              <a:gd name="adj1" fmla="val -41741"/>
              <a:gd name="adj2" fmla="val 133699"/>
            </a:avLst>
          </a:prstGeom>
          <a:solidFill>
            <a:schemeClr val="tx1"/>
          </a:solidFill>
          <a:ln w="9525">
            <a:solidFill>
              <a:schemeClr val="tx1"/>
            </a:solidFill>
            <a:miter lim="800000"/>
            <a:headEnd/>
            <a:tailEnd/>
          </a:ln>
        </p:spPr>
        <p:txBody>
          <a:bodyPr wrap="none" anchor="ctr"/>
          <a:lstStyle/>
          <a:p>
            <a:pPr algn="ctr"/>
            <a:r>
              <a:rPr kumimoji="1" lang="zh-CN" altLang="en-US" sz="3600">
                <a:solidFill>
                  <a:schemeClr val="bg1"/>
                </a:solidFill>
                <a:latin typeface="Times New Roman" pitchFamily="18" charset="0"/>
                <a:ea typeface="隶书" pitchFamily="49" charset="-122"/>
              </a:rPr>
              <a:t>西班牙</a:t>
            </a:r>
          </a:p>
          <a:p>
            <a:pPr algn="ctr"/>
            <a:r>
              <a:rPr kumimoji="1" lang="zh-CN" altLang="en-US" sz="3600">
                <a:solidFill>
                  <a:schemeClr val="bg1"/>
                </a:solidFill>
                <a:latin typeface="Times New Roman" pitchFamily="18" charset="0"/>
                <a:ea typeface="隶书" pitchFamily="49" charset="-122"/>
              </a:rPr>
              <a:t>殖民地</a:t>
            </a:r>
          </a:p>
        </p:txBody>
      </p:sp>
      <p:sp>
        <p:nvSpPr>
          <p:cNvPr id="33797" name="AutoShape 5">
            <a:hlinkClick r:id="rId4" action="ppaction://hlinksldjump"/>
          </p:cNvPr>
          <p:cNvSpPr>
            <a:spLocks noChangeArrowheads="1"/>
          </p:cNvSpPr>
          <p:nvPr/>
        </p:nvSpPr>
        <p:spPr bwMode="auto">
          <a:xfrm>
            <a:off x="6400800" y="5562600"/>
            <a:ext cx="1524000" cy="990600"/>
          </a:xfrm>
          <a:prstGeom prst="wedgeRectCallout">
            <a:avLst>
              <a:gd name="adj1" fmla="val -49583"/>
              <a:gd name="adj2" fmla="val -158972"/>
            </a:avLst>
          </a:prstGeom>
          <a:solidFill>
            <a:schemeClr val="tx1"/>
          </a:solidFill>
          <a:ln w="9525">
            <a:solidFill>
              <a:schemeClr val="tx1"/>
            </a:solidFill>
            <a:miter lim="800000"/>
            <a:headEnd/>
            <a:tailEnd/>
          </a:ln>
        </p:spPr>
        <p:txBody>
          <a:bodyPr wrap="none" anchor="ctr"/>
          <a:lstStyle/>
          <a:p>
            <a:pPr algn="ctr"/>
            <a:r>
              <a:rPr kumimoji="1" lang="zh-CN" altLang="en-US" sz="3200" b="1">
                <a:solidFill>
                  <a:schemeClr val="bg1"/>
                </a:solidFill>
                <a:latin typeface="Times New Roman" pitchFamily="18" charset="0"/>
              </a:rPr>
              <a:t>葡萄牙</a:t>
            </a:r>
          </a:p>
          <a:p>
            <a:pPr algn="ctr"/>
            <a:r>
              <a:rPr kumimoji="1" lang="zh-CN" altLang="en-US" sz="3200" b="1">
                <a:solidFill>
                  <a:schemeClr val="bg1"/>
                </a:solidFill>
                <a:latin typeface="Times New Roman" pitchFamily="18" charset="0"/>
              </a:rPr>
              <a:t>殖民地</a:t>
            </a:r>
          </a:p>
        </p:txBody>
      </p:sp>
      <p:sp>
        <p:nvSpPr>
          <p:cNvPr id="1031" name="Text Box 6"/>
          <p:cNvSpPr txBox="1">
            <a:spLocks noChangeArrowheads="1"/>
          </p:cNvSpPr>
          <p:nvPr/>
        </p:nvSpPr>
        <p:spPr bwMode="auto">
          <a:xfrm>
            <a:off x="5791200" y="762000"/>
            <a:ext cx="611188" cy="1981200"/>
          </a:xfrm>
          <a:prstGeom prst="rect">
            <a:avLst/>
          </a:prstGeom>
          <a:noFill/>
          <a:ln w="9525">
            <a:noFill/>
            <a:miter lim="800000"/>
            <a:headEnd/>
            <a:tailEnd/>
          </a:ln>
        </p:spPr>
        <p:txBody>
          <a:bodyPr vert="eaVert">
            <a:spAutoFit/>
          </a:bodyPr>
          <a:lstStyle/>
          <a:p>
            <a:pPr>
              <a:spcBef>
                <a:spcPct val="50000"/>
              </a:spcBef>
            </a:pPr>
            <a:r>
              <a:rPr kumimoji="1" lang="zh-CN" altLang="en-US" sz="2800" b="1" i="1">
                <a:solidFill>
                  <a:schemeClr val="bg1"/>
                </a:solidFill>
                <a:latin typeface="宋体" pitchFamily="2" charset="-122"/>
              </a:rPr>
              <a:t>大  西  洋</a:t>
            </a:r>
          </a:p>
        </p:txBody>
      </p:sp>
      <p:sp>
        <p:nvSpPr>
          <p:cNvPr id="1032" name="Text Box 7"/>
          <p:cNvSpPr txBox="1">
            <a:spLocks noChangeArrowheads="1"/>
          </p:cNvSpPr>
          <p:nvPr/>
        </p:nvSpPr>
        <p:spPr bwMode="auto">
          <a:xfrm>
            <a:off x="609600" y="4495800"/>
            <a:ext cx="2133600" cy="519113"/>
          </a:xfrm>
          <a:prstGeom prst="rect">
            <a:avLst/>
          </a:prstGeom>
          <a:noFill/>
          <a:ln w="9525">
            <a:noFill/>
            <a:miter lim="800000"/>
            <a:headEnd/>
            <a:tailEnd/>
          </a:ln>
        </p:spPr>
        <p:txBody>
          <a:bodyPr>
            <a:spAutoFit/>
          </a:bodyPr>
          <a:lstStyle/>
          <a:p>
            <a:pPr>
              <a:spcBef>
                <a:spcPct val="50000"/>
              </a:spcBef>
            </a:pPr>
            <a:r>
              <a:rPr kumimoji="1" lang="zh-CN" altLang="en-US" sz="2800" b="1" i="1">
                <a:solidFill>
                  <a:schemeClr val="bg1"/>
                </a:solidFill>
                <a:latin typeface="宋体" pitchFamily="2" charset="-122"/>
              </a:rPr>
              <a:t>太 平 洋</a:t>
            </a:r>
          </a:p>
        </p:txBody>
      </p:sp>
      <p:sp>
        <p:nvSpPr>
          <p:cNvPr id="1033" name="Text Box 8"/>
          <p:cNvSpPr txBox="1">
            <a:spLocks noChangeArrowheads="1"/>
          </p:cNvSpPr>
          <p:nvPr/>
        </p:nvSpPr>
        <p:spPr bwMode="auto">
          <a:xfrm>
            <a:off x="4267200" y="3352800"/>
            <a:ext cx="1066800" cy="457200"/>
          </a:xfrm>
          <a:prstGeom prst="rect">
            <a:avLst/>
          </a:prstGeom>
          <a:noFill/>
          <a:ln w="9525">
            <a:noFill/>
            <a:miter lim="800000"/>
            <a:headEnd/>
            <a:tailEnd/>
          </a:ln>
        </p:spPr>
        <p:txBody>
          <a:bodyPr>
            <a:spAutoFit/>
          </a:bodyPr>
          <a:lstStyle/>
          <a:p>
            <a:pPr algn="ctr">
              <a:spcBef>
                <a:spcPct val="50000"/>
              </a:spcBef>
            </a:pPr>
            <a:r>
              <a:rPr kumimoji="1" lang="zh-CN" altLang="en-US" sz="2400" b="1">
                <a:solidFill>
                  <a:schemeClr val="bg1"/>
                </a:solidFill>
                <a:latin typeface="宋体" pitchFamily="2" charset="-122"/>
              </a:rPr>
              <a:t>巴 西</a:t>
            </a:r>
          </a:p>
        </p:txBody>
      </p:sp>
      <p:sp>
        <p:nvSpPr>
          <p:cNvPr id="1034" name="AutoShape 5"/>
          <p:cNvSpPr>
            <a:spLocks noChangeArrowheads="1"/>
          </p:cNvSpPr>
          <p:nvPr/>
        </p:nvSpPr>
        <p:spPr bwMode="auto">
          <a:xfrm>
            <a:off x="76200" y="0"/>
            <a:ext cx="5105400" cy="1066800"/>
          </a:xfrm>
          <a:prstGeom prst="horizontalScroll">
            <a:avLst>
              <a:gd name="adj" fmla="val 12500"/>
            </a:avLst>
          </a:prstGeom>
          <a:solidFill>
            <a:srgbClr val="FFFF99"/>
          </a:solidFill>
          <a:ln w="9525">
            <a:solidFill>
              <a:srgbClr val="FF3300"/>
            </a:solidFill>
            <a:round/>
            <a:headEnd/>
            <a:tailEnd/>
          </a:ln>
        </p:spPr>
        <p:txBody>
          <a:bodyPr wrap="none" anchor="ctr"/>
          <a:lstStyle/>
          <a:p>
            <a:pPr algn="ctr"/>
            <a:r>
              <a:rPr kumimoji="1" lang="zh-CN" altLang="en-US" sz="4000" b="1">
                <a:latin typeface="华文中宋" pitchFamily="2" charset="-122"/>
                <a:ea typeface="华文中宋" pitchFamily="2" charset="-122"/>
              </a:rPr>
              <a:t>一</a:t>
            </a:r>
            <a:r>
              <a:rPr kumimoji="1" lang="en-US" altLang="zh-CN" sz="4000" b="1">
                <a:latin typeface="华文中宋" pitchFamily="2" charset="-122"/>
                <a:ea typeface="华文中宋" pitchFamily="2" charset="-122"/>
              </a:rPr>
              <a:t>.</a:t>
            </a:r>
            <a:r>
              <a:rPr kumimoji="1" lang="zh-CN" altLang="en-US" sz="4000" b="1">
                <a:latin typeface="华文中宋" pitchFamily="2" charset="-122"/>
                <a:ea typeface="华文中宋" pitchFamily="2" charset="-122"/>
              </a:rPr>
              <a:t>拉丁美洲独立运动</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ppt_x</p:attrName>
                                        </p:attrNameLst>
                                      </p:cBhvr>
                                      <p:tavLst>
                                        <p:tav tm="0">
                                          <p:val>
                                            <p:strVal val="1+#ppt_w/2"/>
                                          </p:val>
                                        </p:tav>
                                        <p:tav tm="100000">
                                          <p:val>
                                            <p:strVal val="#ppt_x"/>
                                          </p:val>
                                        </p:tav>
                                      </p:tavLst>
                                    </p:anim>
                                    <p:anim calcmode="lin" valueType="num">
                                      <p:cBhvr additive="base">
                                        <p:cTn id="8" dur="500" fill="hold"/>
                                        <p:tgtEl>
                                          <p:spTgt spid="3379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33797"/>
                                        </p:tgtEl>
                                        <p:attrNameLst>
                                          <p:attrName>style.visibility</p:attrName>
                                        </p:attrNameLst>
                                      </p:cBhvr>
                                      <p:to>
                                        <p:strVal val="visible"/>
                                      </p:to>
                                    </p:set>
                                    <p:anim calcmode="lin" valueType="num">
                                      <p:cBhvr additive="base">
                                        <p:cTn id="13" dur="500" fill="hold"/>
                                        <p:tgtEl>
                                          <p:spTgt spid="33797"/>
                                        </p:tgtEl>
                                        <p:attrNameLst>
                                          <p:attrName>ppt_x</p:attrName>
                                        </p:attrNameLst>
                                      </p:cBhvr>
                                      <p:tavLst>
                                        <p:tav tm="0">
                                          <p:val>
                                            <p:strVal val="1+#ppt_w/2"/>
                                          </p:val>
                                        </p:tav>
                                        <p:tav tm="100000">
                                          <p:val>
                                            <p:strVal val="#ppt_x"/>
                                          </p:val>
                                        </p:tav>
                                      </p:tavLst>
                                    </p:anim>
                                    <p:anim calcmode="lin" valueType="num">
                                      <p:cBhvr additive="base">
                                        <p:cTn id="14"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autoUpdateAnimBg="0"/>
      <p:bldP spid="33797"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Text Box 3"/>
          <p:cNvSpPr txBox="1">
            <a:spLocks noChangeArrowheads="1"/>
          </p:cNvSpPr>
          <p:nvPr/>
        </p:nvSpPr>
        <p:spPr bwMode="auto">
          <a:xfrm>
            <a:off x="8289925" y="1066800"/>
            <a:ext cx="854075" cy="5486400"/>
          </a:xfrm>
          <a:prstGeom prst="rect">
            <a:avLst/>
          </a:prstGeom>
          <a:noFill/>
          <a:ln w="9525">
            <a:noFill/>
            <a:miter lim="800000"/>
            <a:headEnd/>
            <a:tailEnd/>
          </a:ln>
        </p:spPr>
        <p:txBody>
          <a:bodyPr vert="eaVert">
            <a:spAutoFit/>
          </a:bodyPr>
          <a:lstStyle/>
          <a:p>
            <a:pPr algn="ctr">
              <a:spcBef>
                <a:spcPct val="50000"/>
              </a:spcBef>
            </a:pPr>
            <a:r>
              <a:rPr kumimoji="1" lang="zh-CN" altLang="en-US" sz="4400" b="1">
                <a:solidFill>
                  <a:schemeClr val="tx2"/>
                </a:solidFill>
                <a:latin typeface="Times New Roman" pitchFamily="18" charset="0"/>
              </a:rPr>
              <a:t>独立前的拉丁美洲</a:t>
            </a:r>
          </a:p>
        </p:txBody>
      </p:sp>
      <p:sp>
        <p:nvSpPr>
          <p:cNvPr id="33796" name="AutoShape 4"/>
          <p:cNvSpPr>
            <a:spLocks noChangeArrowheads="1"/>
          </p:cNvSpPr>
          <p:nvPr/>
        </p:nvSpPr>
        <p:spPr bwMode="auto">
          <a:xfrm>
            <a:off x="3505200" y="1143000"/>
            <a:ext cx="2209800" cy="1295400"/>
          </a:xfrm>
          <a:prstGeom prst="wedgeEllipseCallout">
            <a:avLst>
              <a:gd name="adj1" fmla="val -41741"/>
              <a:gd name="adj2" fmla="val 133699"/>
            </a:avLst>
          </a:prstGeom>
          <a:solidFill>
            <a:schemeClr val="tx1"/>
          </a:solidFill>
          <a:ln w="9525">
            <a:solidFill>
              <a:schemeClr val="tx1"/>
            </a:solidFill>
            <a:miter lim="800000"/>
            <a:headEnd/>
            <a:tailEnd/>
          </a:ln>
        </p:spPr>
        <p:txBody>
          <a:bodyPr wrap="none" anchor="ctr"/>
          <a:lstStyle/>
          <a:p>
            <a:pPr algn="ctr"/>
            <a:r>
              <a:rPr kumimoji="1" lang="zh-CN" altLang="en-US" sz="3600">
                <a:solidFill>
                  <a:schemeClr val="bg1"/>
                </a:solidFill>
                <a:latin typeface="Times New Roman" pitchFamily="18" charset="0"/>
                <a:ea typeface="隶书" pitchFamily="49" charset="-122"/>
              </a:rPr>
              <a:t>西班牙</a:t>
            </a:r>
          </a:p>
          <a:p>
            <a:pPr algn="ctr"/>
            <a:r>
              <a:rPr kumimoji="1" lang="zh-CN" altLang="en-US" sz="3600">
                <a:solidFill>
                  <a:schemeClr val="bg1"/>
                </a:solidFill>
                <a:latin typeface="Times New Roman" pitchFamily="18" charset="0"/>
                <a:ea typeface="隶书" pitchFamily="49" charset="-122"/>
              </a:rPr>
              <a:t>殖民地</a:t>
            </a:r>
          </a:p>
        </p:txBody>
      </p:sp>
      <p:sp>
        <p:nvSpPr>
          <p:cNvPr id="33797" name="AutoShape 5">
            <a:hlinkClick r:id="rId2" action="ppaction://hlinksldjump"/>
          </p:cNvPr>
          <p:cNvSpPr>
            <a:spLocks noChangeArrowheads="1"/>
          </p:cNvSpPr>
          <p:nvPr/>
        </p:nvSpPr>
        <p:spPr bwMode="auto">
          <a:xfrm>
            <a:off x="6400800" y="5562600"/>
            <a:ext cx="1524000" cy="990600"/>
          </a:xfrm>
          <a:prstGeom prst="wedgeRectCallout">
            <a:avLst>
              <a:gd name="adj1" fmla="val -49583"/>
              <a:gd name="adj2" fmla="val -158972"/>
            </a:avLst>
          </a:prstGeom>
          <a:solidFill>
            <a:schemeClr val="tx1"/>
          </a:solidFill>
          <a:ln w="9525">
            <a:solidFill>
              <a:schemeClr val="tx1"/>
            </a:solidFill>
            <a:miter lim="800000"/>
            <a:headEnd/>
            <a:tailEnd/>
          </a:ln>
        </p:spPr>
        <p:txBody>
          <a:bodyPr wrap="none" anchor="ctr"/>
          <a:lstStyle/>
          <a:p>
            <a:pPr algn="ctr"/>
            <a:r>
              <a:rPr kumimoji="1" lang="zh-CN" altLang="en-US" sz="3200" b="1">
                <a:solidFill>
                  <a:schemeClr val="bg1"/>
                </a:solidFill>
                <a:latin typeface="Times New Roman" pitchFamily="18" charset="0"/>
              </a:rPr>
              <a:t>葡萄牙</a:t>
            </a:r>
          </a:p>
          <a:p>
            <a:pPr algn="ctr"/>
            <a:r>
              <a:rPr kumimoji="1" lang="zh-CN" altLang="en-US" sz="3200" b="1">
                <a:solidFill>
                  <a:schemeClr val="bg1"/>
                </a:solidFill>
                <a:latin typeface="Times New Roman" pitchFamily="18" charset="0"/>
              </a:rPr>
              <a:t>殖民地</a:t>
            </a:r>
          </a:p>
        </p:txBody>
      </p:sp>
      <p:sp>
        <p:nvSpPr>
          <p:cNvPr id="1031" name="Text Box 6"/>
          <p:cNvSpPr txBox="1">
            <a:spLocks noChangeArrowheads="1"/>
          </p:cNvSpPr>
          <p:nvPr/>
        </p:nvSpPr>
        <p:spPr bwMode="auto">
          <a:xfrm>
            <a:off x="5791200" y="762000"/>
            <a:ext cx="611188" cy="1981200"/>
          </a:xfrm>
          <a:prstGeom prst="rect">
            <a:avLst/>
          </a:prstGeom>
          <a:noFill/>
          <a:ln w="9525">
            <a:noFill/>
            <a:miter lim="800000"/>
            <a:headEnd/>
            <a:tailEnd/>
          </a:ln>
        </p:spPr>
        <p:txBody>
          <a:bodyPr vert="eaVert">
            <a:spAutoFit/>
          </a:bodyPr>
          <a:lstStyle/>
          <a:p>
            <a:pPr>
              <a:spcBef>
                <a:spcPct val="50000"/>
              </a:spcBef>
            </a:pPr>
            <a:r>
              <a:rPr kumimoji="1" lang="zh-CN" altLang="en-US" sz="2800" b="1" i="1">
                <a:solidFill>
                  <a:schemeClr val="bg1"/>
                </a:solidFill>
                <a:latin typeface="宋体" pitchFamily="2" charset="-122"/>
              </a:rPr>
              <a:t>大  西  洋</a:t>
            </a:r>
          </a:p>
        </p:txBody>
      </p:sp>
      <p:sp>
        <p:nvSpPr>
          <p:cNvPr id="1032" name="Text Box 7"/>
          <p:cNvSpPr txBox="1">
            <a:spLocks noChangeArrowheads="1"/>
          </p:cNvSpPr>
          <p:nvPr/>
        </p:nvSpPr>
        <p:spPr bwMode="auto">
          <a:xfrm>
            <a:off x="609600" y="4495800"/>
            <a:ext cx="2133600" cy="519113"/>
          </a:xfrm>
          <a:prstGeom prst="rect">
            <a:avLst/>
          </a:prstGeom>
          <a:noFill/>
          <a:ln w="9525">
            <a:noFill/>
            <a:miter lim="800000"/>
            <a:headEnd/>
            <a:tailEnd/>
          </a:ln>
        </p:spPr>
        <p:txBody>
          <a:bodyPr>
            <a:spAutoFit/>
          </a:bodyPr>
          <a:lstStyle/>
          <a:p>
            <a:pPr>
              <a:spcBef>
                <a:spcPct val="50000"/>
              </a:spcBef>
            </a:pPr>
            <a:r>
              <a:rPr kumimoji="1" lang="zh-CN" altLang="en-US" sz="2800" b="1" i="1">
                <a:solidFill>
                  <a:schemeClr val="bg1"/>
                </a:solidFill>
                <a:latin typeface="宋体" pitchFamily="2" charset="-122"/>
              </a:rPr>
              <a:t>太 平 洋</a:t>
            </a:r>
          </a:p>
        </p:txBody>
      </p:sp>
      <p:sp>
        <p:nvSpPr>
          <p:cNvPr id="1033" name="Text Box 8"/>
          <p:cNvSpPr txBox="1">
            <a:spLocks noChangeArrowheads="1"/>
          </p:cNvSpPr>
          <p:nvPr/>
        </p:nvSpPr>
        <p:spPr bwMode="auto">
          <a:xfrm>
            <a:off x="4267200" y="3352800"/>
            <a:ext cx="1066800" cy="457200"/>
          </a:xfrm>
          <a:prstGeom prst="rect">
            <a:avLst/>
          </a:prstGeom>
          <a:noFill/>
          <a:ln w="9525">
            <a:noFill/>
            <a:miter lim="800000"/>
            <a:headEnd/>
            <a:tailEnd/>
          </a:ln>
        </p:spPr>
        <p:txBody>
          <a:bodyPr>
            <a:spAutoFit/>
          </a:bodyPr>
          <a:lstStyle/>
          <a:p>
            <a:pPr algn="ctr">
              <a:spcBef>
                <a:spcPct val="50000"/>
              </a:spcBef>
            </a:pPr>
            <a:r>
              <a:rPr kumimoji="1" lang="zh-CN" altLang="en-US" sz="2400" b="1">
                <a:solidFill>
                  <a:schemeClr val="bg1"/>
                </a:solidFill>
                <a:latin typeface="宋体" pitchFamily="2" charset="-122"/>
              </a:rPr>
              <a:t>巴 西</a:t>
            </a:r>
          </a:p>
        </p:txBody>
      </p:sp>
      <p:sp>
        <p:nvSpPr>
          <p:cNvPr id="1034" name="AutoShape 5"/>
          <p:cNvSpPr>
            <a:spLocks noChangeArrowheads="1"/>
          </p:cNvSpPr>
          <p:nvPr/>
        </p:nvSpPr>
        <p:spPr bwMode="auto">
          <a:xfrm>
            <a:off x="76200" y="0"/>
            <a:ext cx="5105400" cy="1066800"/>
          </a:xfrm>
          <a:prstGeom prst="horizontalScroll">
            <a:avLst>
              <a:gd name="adj" fmla="val 12500"/>
            </a:avLst>
          </a:prstGeom>
          <a:solidFill>
            <a:srgbClr val="FFFF99"/>
          </a:solidFill>
          <a:ln w="9525">
            <a:solidFill>
              <a:srgbClr val="FF3300"/>
            </a:solidFill>
            <a:round/>
            <a:headEnd/>
            <a:tailEnd/>
          </a:ln>
        </p:spPr>
        <p:txBody>
          <a:bodyPr wrap="none" anchor="ctr"/>
          <a:lstStyle/>
          <a:p>
            <a:pPr algn="ctr"/>
            <a:r>
              <a:rPr kumimoji="1" lang="zh-CN" altLang="en-US" sz="4000" b="1">
                <a:latin typeface="华文中宋" pitchFamily="2" charset="-122"/>
                <a:ea typeface="华文中宋" pitchFamily="2" charset="-122"/>
              </a:rPr>
              <a:t>一</a:t>
            </a:r>
            <a:r>
              <a:rPr kumimoji="1" lang="en-US" altLang="zh-CN" sz="4000" b="1">
                <a:latin typeface="华文中宋" pitchFamily="2" charset="-122"/>
                <a:ea typeface="华文中宋" pitchFamily="2" charset="-122"/>
              </a:rPr>
              <a:t>.</a:t>
            </a:r>
            <a:r>
              <a:rPr kumimoji="1" lang="zh-CN" altLang="en-US" sz="4000" b="1">
                <a:latin typeface="华文中宋" pitchFamily="2" charset="-122"/>
                <a:ea typeface="华文中宋" pitchFamily="2" charset="-122"/>
              </a:rPr>
              <a:t>拉丁美洲独立运动</a:t>
            </a:r>
          </a:p>
        </p:txBody>
      </p:sp>
      <p:pic>
        <p:nvPicPr>
          <p:cNvPr id="12" name="Picture 4" descr="拉丁美洲政区图"/>
          <p:cNvPicPr>
            <a:picLocks noChangeAspect="1" noChangeArrowheads="1"/>
          </p:cNvPicPr>
          <p:nvPr/>
        </p:nvPicPr>
        <p:blipFill>
          <a:blip r:embed="rId3" cstate="print"/>
          <a:srcRect r="81" b="40"/>
          <a:stretch>
            <a:fillRect/>
          </a:stretch>
        </p:blipFill>
        <p:spPr bwMode="auto">
          <a:xfrm>
            <a:off x="755650" y="0"/>
            <a:ext cx="6629400" cy="6856413"/>
          </a:xfrm>
          <a:prstGeom prst="rect">
            <a:avLst/>
          </a:prstGeom>
          <a:solidFill>
            <a:schemeClr val="accent2"/>
          </a:solidFill>
          <a:ln w="38100">
            <a:solidFill>
              <a:schemeClr val="accent2"/>
            </a:solid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ppt_x</p:attrName>
                                        </p:attrNameLst>
                                      </p:cBhvr>
                                      <p:tavLst>
                                        <p:tav tm="0">
                                          <p:val>
                                            <p:strVal val="1+#ppt_w/2"/>
                                          </p:val>
                                        </p:tav>
                                        <p:tav tm="100000">
                                          <p:val>
                                            <p:strVal val="#ppt_x"/>
                                          </p:val>
                                        </p:tav>
                                      </p:tavLst>
                                    </p:anim>
                                    <p:anim calcmode="lin" valueType="num">
                                      <p:cBhvr additive="base">
                                        <p:cTn id="8" dur="500" fill="hold"/>
                                        <p:tgtEl>
                                          <p:spTgt spid="3379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33797"/>
                                        </p:tgtEl>
                                        <p:attrNameLst>
                                          <p:attrName>style.visibility</p:attrName>
                                        </p:attrNameLst>
                                      </p:cBhvr>
                                      <p:to>
                                        <p:strVal val="visible"/>
                                      </p:to>
                                    </p:set>
                                    <p:anim calcmode="lin" valueType="num">
                                      <p:cBhvr additive="base">
                                        <p:cTn id="13" dur="500" fill="hold"/>
                                        <p:tgtEl>
                                          <p:spTgt spid="33797"/>
                                        </p:tgtEl>
                                        <p:attrNameLst>
                                          <p:attrName>ppt_x</p:attrName>
                                        </p:attrNameLst>
                                      </p:cBhvr>
                                      <p:tavLst>
                                        <p:tav tm="0">
                                          <p:val>
                                            <p:strVal val="1+#ppt_w/2"/>
                                          </p:val>
                                        </p:tav>
                                        <p:tav tm="100000">
                                          <p:val>
                                            <p:strVal val="#ppt_x"/>
                                          </p:val>
                                        </p:tav>
                                      </p:tavLst>
                                    </p:anim>
                                    <p:anim calcmode="lin" valueType="num">
                                      <p:cBhvr additive="base">
                                        <p:cTn id="14"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nimBg="1" autoUpdateAnimBg="0"/>
      <p:bldP spid="3379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6"/>
          <p:cNvSpPr>
            <a:spLocks noGrp="1" noChangeArrowheads="1"/>
          </p:cNvSpPr>
          <p:nvPr>
            <p:ph idx="1"/>
          </p:nvPr>
        </p:nvSpPr>
        <p:spPr>
          <a:xfrm>
            <a:off x="152400" y="4495800"/>
            <a:ext cx="8991600" cy="2209800"/>
          </a:xfrm>
        </p:spPr>
        <p:txBody>
          <a:bodyPr/>
          <a:lstStyle/>
          <a:p>
            <a:pPr eaLnBrk="1" hangingPunct="1">
              <a:buFont typeface="Wingdings" pitchFamily="2" charset="2"/>
              <a:buNone/>
            </a:pPr>
            <a:r>
              <a:rPr lang="zh-CN" altLang="en-US" sz="3400" b="1" smtClean="0">
                <a:solidFill>
                  <a:srgbClr val="FF0000"/>
                </a:solidFill>
                <a:latin typeface="华文细黑" pitchFamily="2" charset="-122"/>
                <a:ea typeface="华文细黑" pitchFamily="2" charset="-122"/>
              </a:rPr>
              <a:t>       这一地区从</a:t>
            </a:r>
            <a:r>
              <a:rPr lang="en-US" altLang="zh-CN" sz="3400" b="1" smtClean="0">
                <a:solidFill>
                  <a:srgbClr val="FF0000"/>
                </a:solidFill>
                <a:latin typeface="华文细黑" pitchFamily="2" charset="-122"/>
                <a:ea typeface="华文细黑" pitchFamily="2" charset="-122"/>
              </a:rPr>
              <a:t>16</a:t>
            </a:r>
            <a:r>
              <a:rPr lang="zh-CN" altLang="en-US" sz="3400" b="1" smtClean="0">
                <a:solidFill>
                  <a:srgbClr val="FF0000"/>
                </a:solidFill>
                <a:latin typeface="华文细黑" pitchFamily="2" charset="-122"/>
                <a:ea typeface="华文细黑" pitchFamily="2" charset="-122"/>
              </a:rPr>
              <a:t>世纪初开始成为西班牙和葡萄牙的殖民地，当地居民以西班牙语和葡萄牙语为主要语言，而这两种语言都属于拉丁语系，因此这一地区被称为“拉丁美洲”</a:t>
            </a:r>
          </a:p>
        </p:txBody>
      </p:sp>
      <p:grpSp>
        <p:nvGrpSpPr>
          <p:cNvPr id="2" name="Group 2"/>
          <p:cNvGrpSpPr>
            <a:grpSpLocks/>
          </p:cNvGrpSpPr>
          <p:nvPr/>
        </p:nvGrpSpPr>
        <p:grpSpPr bwMode="auto">
          <a:xfrm>
            <a:off x="6019800" y="152400"/>
            <a:ext cx="3124200" cy="2060575"/>
            <a:chOff x="1247" y="1253"/>
            <a:chExt cx="2495" cy="1406"/>
          </a:xfrm>
        </p:grpSpPr>
        <p:sp>
          <p:nvSpPr>
            <p:cNvPr id="6151" name="WordArt 3"/>
            <p:cNvSpPr>
              <a:spLocks noChangeArrowheads="1" noChangeShapeType="1" noTextEdit="1"/>
            </p:cNvSpPr>
            <p:nvPr/>
          </p:nvSpPr>
          <p:spPr bwMode="auto">
            <a:xfrm>
              <a:off x="1565" y="1661"/>
              <a:ext cx="1859" cy="590"/>
            </a:xfrm>
            <a:prstGeom prst="rect">
              <a:avLst/>
            </a:prstGeom>
          </p:spPr>
          <p:txBody>
            <a:bodyPr wrap="none" fromWordArt="1">
              <a:prstTxWarp prst="textPlain">
                <a:avLst>
                  <a:gd name="adj" fmla="val 50000"/>
                </a:avLst>
              </a:prstTxWarp>
            </a:bodyPr>
            <a:lstStyle/>
            <a:p>
              <a:pPr algn="ctr"/>
              <a:r>
                <a:rPr lang="zh-CN" altLang="en-US" sz="3600" b="1" kern="10">
                  <a:ln w="12700">
                    <a:solidFill>
                      <a:schemeClr val="accent2"/>
                    </a:solidFill>
                    <a:round/>
                    <a:headEnd/>
                    <a:tailEnd/>
                  </a:ln>
                  <a:solidFill>
                    <a:srgbClr val="333399"/>
                  </a:solidFill>
                  <a:effectLst>
                    <a:outerShdw dist="35921" dir="2700000" sy="50000" kx="2115830" algn="bl" rotWithShape="0">
                      <a:srgbClr val="C0C0C0">
                        <a:alpha val="79999"/>
                      </a:srgbClr>
                    </a:outerShdw>
                  </a:effectLst>
                  <a:latin typeface="宋体"/>
                  <a:ea typeface="宋体"/>
                </a:rPr>
                <a:t>想一想</a:t>
              </a:r>
            </a:p>
          </p:txBody>
        </p:sp>
        <p:sp>
          <p:nvSpPr>
            <p:cNvPr id="9" name="AutoShape 4"/>
            <p:cNvSpPr>
              <a:spLocks noChangeArrowheads="1"/>
            </p:cNvSpPr>
            <p:nvPr/>
          </p:nvSpPr>
          <p:spPr bwMode="auto">
            <a:xfrm>
              <a:off x="1247" y="1253"/>
              <a:ext cx="2495" cy="1406"/>
            </a:xfrm>
            <a:prstGeom prst="cloudCallout">
              <a:avLst>
                <a:gd name="adj1" fmla="val -64205"/>
                <a:gd name="adj2" fmla="val 129295"/>
              </a:avLst>
            </a:prstGeom>
            <a:noFill/>
            <a:ln w="76200">
              <a:solidFill>
                <a:srgbClr val="00B050"/>
              </a:solidFill>
              <a:round/>
              <a:headEnd/>
              <a:tailEnd/>
            </a:ln>
            <a:effectLst/>
          </p:spPr>
          <p:txBody>
            <a:bodyPr anchor="ctr"/>
            <a:lstStyle/>
            <a:p>
              <a:pPr algn="ctr">
                <a:defRPr/>
              </a:pPr>
              <a:endParaRPr lang="zh-CN" altLang="zh-CN" sz="5400" b="1">
                <a:solidFill>
                  <a:srgbClr val="FFFF00"/>
                </a:solidFill>
                <a:effectLst>
                  <a:outerShdw blurRad="38100" dist="38100" dir="2700000" algn="tl">
                    <a:srgbClr val="C0C0C0"/>
                  </a:outerShdw>
                </a:effectLst>
                <a:latin typeface="Garamond" pitchFamily="18" charset="0"/>
              </a:endParaRPr>
            </a:p>
          </p:txBody>
        </p:sp>
      </p:grpSp>
      <p:grpSp>
        <p:nvGrpSpPr>
          <p:cNvPr id="3" name="Group 13"/>
          <p:cNvGrpSpPr>
            <a:grpSpLocks/>
          </p:cNvGrpSpPr>
          <p:nvPr/>
        </p:nvGrpSpPr>
        <p:grpSpPr bwMode="auto">
          <a:xfrm>
            <a:off x="1066800" y="2895600"/>
            <a:ext cx="4267200" cy="1371600"/>
            <a:chOff x="857" y="3264"/>
            <a:chExt cx="3552" cy="960"/>
          </a:xfrm>
        </p:grpSpPr>
        <p:sp>
          <p:nvSpPr>
            <p:cNvPr id="6149" name="AutoShape 8"/>
            <p:cNvSpPr>
              <a:spLocks noChangeArrowheads="1"/>
            </p:cNvSpPr>
            <p:nvPr/>
          </p:nvSpPr>
          <p:spPr bwMode="auto">
            <a:xfrm>
              <a:off x="857" y="3264"/>
              <a:ext cx="3552" cy="960"/>
            </a:xfrm>
            <a:prstGeom prst="roundRect">
              <a:avLst>
                <a:gd name="adj" fmla="val 16667"/>
              </a:avLst>
            </a:prstGeom>
            <a:solidFill>
              <a:srgbClr val="FFFFFF">
                <a:alpha val="0"/>
              </a:srgbClr>
            </a:solidFill>
            <a:ln w="76200">
              <a:solidFill>
                <a:srgbClr val="008000"/>
              </a:solidFill>
              <a:round/>
              <a:headEnd/>
              <a:tailEnd/>
            </a:ln>
          </p:spPr>
          <p:txBody>
            <a:bodyPr wrap="none" lIns="90000" tIns="46800" rIns="90000" bIns="46800" anchor="ctr"/>
            <a:lstStyle/>
            <a:p>
              <a:endParaRPr lang="zh-CN" altLang="en-US"/>
            </a:p>
          </p:txBody>
        </p:sp>
        <p:sp>
          <p:nvSpPr>
            <p:cNvPr id="6150" name="Text Box 10"/>
            <p:cNvSpPr txBox="1">
              <a:spLocks noChangeArrowheads="1"/>
            </p:cNvSpPr>
            <p:nvPr/>
          </p:nvSpPr>
          <p:spPr bwMode="auto">
            <a:xfrm>
              <a:off x="921" y="3317"/>
              <a:ext cx="3444" cy="842"/>
            </a:xfrm>
            <a:prstGeom prst="rect">
              <a:avLst/>
            </a:prstGeom>
            <a:noFill/>
            <a:ln w="76200">
              <a:noFill/>
              <a:miter lim="800000"/>
              <a:headEnd/>
              <a:tailEnd/>
            </a:ln>
          </p:spPr>
          <p:txBody>
            <a:bodyPr lIns="90000" tIns="46800" rIns="90000" bIns="46800">
              <a:spAutoFit/>
            </a:bodyPr>
            <a:lstStyle/>
            <a:p>
              <a:pPr>
                <a:spcBef>
                  <a:spcPct val="50000"/>
                </a:spcBef>
              </a:pPr>
              <a:r>
                <a:rPr lang="zh-CN" altLang="en-US" sz="3600" b="1">
                  <a:solidFill>
                    <a:srgbClr val="000066"/>
                  </a:solidFill>
                </a:rPr>
                <a:t>为什么南美洲又被称为“拉丁美洲”？</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29702">
                                            <p:txEl>
                                              <p:pRg st="0" end="0"/>
                                            </p:txEl>
                                          </p:spTgt>
                                        </p:tgtEl>
                                        <p:attrNameLst>
                                          <p:attrName>style.visibility</p:attrName>
                                        </p:attrNameLst>
                                      </p:cBhvr>
                                      <p:to>
                                        <p:strVal val="visible"/>
                                      </p:to>
                                    </p:set>
                                    <p:anim calcmode="discrete" valueType="clr">
                                      <p:cBhvr override="childStyle">
                                        <p:cTn id="13" dur="80"/>
                                        <p:tgtEl>
                                          <p:spTgt spid="2970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9702">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2970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1763713" y="0"/>
            <a:ext cx="5772150" cy="1066800"/>
          </a:xfrm>
          <a:prstGeom prst="rect">
            <a:avLst/>
          </a:prstGeom>
          <a:noFill/>
          <a:ln w="9525">
            <a:noFill/>
            <a:miter lim="800000"/>
            <a:headEnd/>
            <a:tailEnd/>
          </a:ln>
        </p:spPr>
        <p:txBody>
          <a:bodyPr wrap="none">
            <a:spAutoFit/>
          </a:bodyPr>
          <a:lstStyle/>
          <a:p>
            <a:r>
              <a:rPr lang="zh-CN" altLang="en-US" sz="4000" b="1">
                <a:latin typeface="Times New Roman" pitchFamily="18" charset="0"/>
                <a:ea typeface="华文新魏" pitchFamily="2" charset="-122"/>
              </a:rPr>
              <a:t>殖民者对拉丁美洲的统治</a:t>
            </a:r>
          </a:p>
          <a:p>
            <a:endParaRPr lang="en-US" altLang="zh-CN" sz="2400">
              <a:latin typeface="Times New Roman" pitchFamily="18" charset="0"/>
            </a:endParaRPr>
          </a:p>
        </p:txBody>
      </p:sp>
      <p:sp>
        <p:nvSpPr>
          <p:cNvPr id="77827" name="Text Box 3"/>
          <p:cNvSpPr txBox="1">
            <a:spLocks noChangeArrowheads="1"/>
          </p:cNvSpPr>
          <p:nvPr/>
        </p:nvSpPr>
        <p:spPr bwMode="auto">
          <a:xfrm>
            <a:off x="250825" y="765175"/>
            <a:ext cx="2952750" cy="701675"/>
          </a:xfrm>
          <a:prstGeom prst="rect">
            <a:avLst/>
          </a:prstGeom>
          <a:noFill/>
          <a:ln w="9525">
            <a:noFill/>
            <a:miter lim="800000"/>
            <a:headEnd/>
            <a:tailEnd/>
          </a:ln>
        </p:spPr>
        <p:txBody>
          <a:bodyPr>
            <a:spAutoFit/>
          </a:bodyPr>
          <a:lstStyle/>
          <a:p>
            <a:r>
              <a:rPr lang="zh-CN" altLang="en-US" sz="4000" b="1">
                <a:solidFill>
                  <a:srgbClr val="FF0000"/>
                </a:solidFill>
                <a:latin typeface="黑体" pitchFamily="49" charset="-122"/>
                <a:ea typeface="黑体" pitchFamily="49" charset="-122"/>
              </a:rPr>
              <a:t>（</a:t>
            </a:r>
            <a:r>
              <a:rPr lang="en-US" altLang="zh-CN" sz="4000" b="1">
                <a:solidFill>
                  <a:srgbClr val="FF0000"/>
                </a:solidFill>
                <a:latin typeface="黑体" pitchFamily="49" charset="-122"/>
                <a:ea typeface="黑体" pitchFamily="49" charset="-122"/>
              </a:rPr>
              <a:t>1</a:t>
            </a:r>
            <a:r>
              <a:rPr lang="zh-CN" altLang="en-US" sz="4000" b="1">
                <a:solidFill>
                  <a:srgbClr val="FF0000"/>
                </a:solidFill>
                <a:latin typeface="黑体" pitchFamily="49" charset="-122"/>
                <a:ea typeface="黑体" pitchFamily="49" charset="-122"/>
              </a:rPr>
              <a:t>）掠夺</a:t>
            </a:r>
          </a:p>
        </p:txBody>
      </p:sp>
      <p:sp>
        <p:nvSpPr>
          <p:cNvPr id="77828" name="Text Box 4" hidden="1"/>
          <p:cNvSpPr txBox="1">
            <a:spLocks noChangeArrowheads="1"/>
          </p:cNvSpPr>
          <p:nvPr/>
        </p:nvSpPr>
        <p:spPr bwMode="auto">
          <a:xfrm>
            <a:off x="827088" y="1700213"/>
            <a:ext cx="7993062" cy="4478337"/>
          </a:xfrm>
          <a:prstGeom prst="rect">
            <a:avLst/>
          </a:prstGeom>
          <a:solidFill>
            <a:srgbClr val="FFFF66"/>
          </a:solidFill>
          <a:ln w="9525">
            <a:noFill/>
            <a:miter lim="800000"/>
            <a:headEnd/>
            <a:tailEnd/>
          </a:ln>
        </p:spPr>
        <p:txBody>
          <a:bodyPr>
            <a:spAutoFit/>
          </a:bodyPr>
          <a:lstStyle/>
          <a:p>
            <a:r>
              <a:rPr lang="en-US" altLang="zh-CN" sz="2400">
                <a:latin typeface="黑体" pitchFamily="49" charset="-122"/>
                <a:ea typeface="黑体" pitchFamily="49" charset="-122"/>
                <a:cs typeface="Times New Roman" pitchFamily="18" charset="0"/>
              </a:rPr>
              <a:t>    </a:t>
            </a:r>
            <a:r>
              <a:rPr lang="zh-CN" altLang="en-US" sz="3200" b="1">
                <a:latin typeface="黑体" pitchFamily="49" charset="-122"/>
                <a:ea typeface="黑体" pitchFamily="49" charset="-122"/>
                <a:cs typeface="Times New Roman" pitchFamily="18" charset="0"/>
              </a:rPr>
              <a:t>恩格斯说： “黄金一词是驱使西班牙人横渡大西洋到美洲去的咒语，黄金是白人刚踏上一个新发现的海岸时所要的第一件东西。”</a:t>
            </a:r>
          </a:p>
          <a:p>
            <a:r>
              <a:rPr lang="zh-CN" altLang="en-US" sz="3200" b="1">
                <a:latin typeface="黑体" pitchFamily="49" charset="-122"/>
                <a:ea typeface="黑体" pitchFamily="49" charset="-122"/>
                <a:cs typeface="Times New Roman" pitchFamily="18" charset="0"/>
              </a:rPr>
              <a:t>   </a:t>
            </a:r>
          </a:p>
          <a:p>
            <a:r>
              <a:rPr lang="zh-CN" altLang="en-US" sz="3200" b="1">
                <a:latin typeface="黑体" pitchFamily="49" charset="-122"/>
                <a:ea typeface="黑体" pitchFamily="49" charset="-122"/>
                <a:cs typeface="Times New Roman" pitchFamily="18" charset="0"/>
              </a:rPr>
              <a:t>   </a:t>
            </a:r>
            <a:r>
              <a:rPr lang="en-US" altLang="zh-CN" sz="3200" b="1">
                <a:latin typeface="黑体" pitchFamily="49" charset="-122"/>
                <a:ea typeface="黑体" pitchFamily="49" charset="-122"/>
                <a:cs typeface="Times New Roman" pitchFamily="18" charset="0"/>
              </a:rPr>
              <a:t>16-18</a:t>
            </a:r>
            <a:r>
              <a:rPr lang="zh-CN" altLang="en-US" sz="3200" b="1">
                <a:latin typeface="黑体" pitchFamily="49" charset="-122"/>
                <a:ea typeface="黑体" pitchFamily="49" charset="-122"/>
                <a:cs typeface="Times New Roman" pitchFamily="18" charset="0"/>
              </a:rPr>
              <a:t>世纪西班牙掠去了约</a:t>
            </a:r>
            <a:r>
              <a:rPr lang="en-US" altLang="zh-CN" sz="3200" b="1">
                <a:solidFill>
                  <a:srgbClr val="FF0000"/>
                </a:solidFill>
                <a:latin typeface="黑体" pitchFamily="49" charset="-122"/>
                <a:ea typeface="黑体" pitchFamily="49" charset="-122"/>
                <a:cs typeface="Times New Roman" pitchFamily="18" charset="0"/>
              </a:rPr>
              <a:t>250</a:t>
            </a:r>
            <a:r>
              <a:rPr lang="zh-CN" altLang="en-US" sz="3200" b="1">
                <a:solidFill>
                  <a:srgbClr val="FF0000"/>
                </a:solidFill>
                <a:latin typeface="黑体" pitchFamily="49" charset="-122"/>
                <a:ea typeface="黑体" pitchFamily="49" charset="-122"/>
                <a:cs typeface="Times New Roman" pitchFamily="18" charset="0"/>
              </a:rPr>
              <a:t>万公斤</a:t>
            </a:r>
            <a:r>
              <a:rPr lang="zh-CN" altLang="en-US" sz="3200" b="1">
                <a:latin typeface="黑体" pitchFamily="49" charset="-122"/>
                <a:ea typeface="黑体" pitchFamily="49" charset="-122"/>
                <a:cs typeface="Times New Roman" pitchFamily="18" charset="0"/>
              </a:rPr>
              <a:t>的黄金和</a:t>
            </a:r>
            <a:r>
              <a:rPr lang="en-US" altLang="zh-CN" sz="3200" b="1">
                <a:solidFill>
                  <a:srgbClr val="FF0000"/>
                </a:solidFill>
                <a:latin typeface="黑体" pitchFamily="49" charset="-122"/>
                <a:ea typeface="黑体" pitchFamily="49" charset="-122"/>
                <a:cs typeface="Times New Roman" pitchFamily="18" charset="0"/>
              </a:rPr>
              <a:t>1</a:t>
            </a:r>
            <a:r>
              <a:rPr lang="zh-CN" altLang="en-US" sz="3200" b="1">
                <a:solidFill>
                  <a:srgbClr val="FF0000"/>
                </a:solidFill>
                <a:latin typeface="黑体" pitchFamily="49" charset="-122"/>
                <a:ea typeface="黑体" pitchFamily="49" charset="-122"/>
                <a:cs typeface="Times New Roman" pitchFamily="18" charset="0"/>
              </a:rPr>
              <a:t>亿公斤</a:t>
            </a:r>
            <a:r>
              <a:rPr lang="zh-CN" altLang="en-US" sz="3200" b="1">
                <a:latin typeface="黑体" pitchFamily="49" charset="-122"/>
                <a:ea typeface="黑体" pitchFamily="49" charset="-122"/>
                <a:cs typeface="Times New Roman" pitchFamily="18" charset="0"/>
              </a:rPr>
              <a:t>的白银。葡萄牙从巴西运走至少有价值</a:t>
            </a:r>
            <a:r>
              <a:rPr lang="en-US" altLang="zh-CN" sz="3200" b="1">
                <a:solidFill>
                  <a:srgbClr val="FF0000"/>
                </a:solidFill>
                <a:latin typeface="黑体" pitchFamily="49" charset="-122"/>
                <a:ea typeface="黑体" pitchFamily="49" charset="-122"/>
                <a:cs typeface="Times New Roman" pitchFamily="18" charset="0"/>
              </a:rPr>
              <a:t>6</a:t>
            </a:r>
            <a:r>
              <a:rPr lang="zh-CN" altLang="en-US" sz="3200" b="1">
                <a:solidFill>
                  <a:srgbClr val="FF0000"/>
                </a:solidFill>
                <a:latin typeface="黑体" pitchFamily="49" charset="-122"/>
                <a:ea typeface="黑体" pitchFamily="49" charset="-122"/>
                <a:cs typeface="Times New Roman" pitchFamily="18" charset="0"/>
              </a:rPr>
              <a:t>亿美元</a:t>
            </a:r>
            <a:r>
              <a:rPr lang="zh-CN" altLang="en-US" sz="3200" b="1">
                <a:latin typeface="黑体" pitchFamily="49" charset="-122"/>
                <a:ea typeface="黑体" pitchFamily="49" charset="-122"/>
                <a:cs typeface="Times New Roman" pitchFamily="18" charset="0"/>
              </a:rPr>
              <a:t>的黄金和</a:t>
            </a:r>
            <a:r>
              <a:rPr lang="en-US" altLang="zh-CN" sz="3200" b="1">
                <a:solidFill>
                  <a:srgbClr val="FF0000"/>
                </a:solidFill>
                <a:latin typeface="黑体" pitchFamily="49" charset="-122"/>
                <a:ea typeface="黑体" pitchFamily="49" charset="-122"/>
                <a:cs typeface="Times New Roman" pitchFamily="18" charset="0"/>
              </a:rPr>
              <a:t>3</a:t>
            </a:r>
            <a:r>
              <a:rPr lang="zh-CN" altLang="en-US" sz="3200" b="1">
                <a:solidFill>
                  <a:srgbClr val="FF0000"/>
                </a:solidFill>
                <a:latin typeface="黑体" pitchFamily="49" charset="-122"/>
                <a:ea typeface="黑体" pitchFamily="49" charset="-122"/>
                <a:cs typeface="Times New Roman" pitchFamily="18" charset="0"/>
              </a:rPr>
              <a:t>亿美元</a:t>
            </a:r>
            <a:r>
              <a:rPr lang="zh-CN" altLang="en-US" sz="3200" b="1">
                <a:latin typeface="黑体" pitchFamily="49" charset="-122"/>
                <a:ea typeface="黑体" pitchFamily="49" charset="-122"/>
                <a:cs typeface="Times New Roman" pitchFamily="18" charset="0"/>
              </a:rPr>
              <a:t>的金刚石。</a:t>
            </a:r>
            <a:endParaRPr lang="zh-CN" altLang="en-US" sz="3600">
              <a:solidFill>
                <a:schemeClr val="accent2"/>
              </a:solidFill>
              <a:latin typeface="黑体" pitchFamily="49" charset="-122"/>
              <a:ea typeface="黑体" pitchFamily="49" charset="-122"/>
              <a:cs typeface="Times New Roman" pitchFamily="18" charset="0"/>
            </a:endParaRPr>
          </a:p>
        </p:txBody>
      </p:sp>
      <p:sp>
        <p:nvSpPr>
          <p:cNvPr id="77829" name="Text Box 5"/>
          <p:cNvSpPr txBox="1">
            <a:spLocks noChangeArrowheads="1"/>
          </p:cNvSpPr>
          <p:nvPr/>
        </p:nvSpPr>
        <p:spPr bwMode="auto">
          <a:xfrm>
            <a:off x="2843213" y="765175"/>
            <a:ext cx="2736850" cy="701675"/>
          </a:xfrm>
          <a:prstGeom prst="rect">
            <a:avLst/>
          </a:prstGeom>
          <a:noFill/>
          <a:ln w="9525">
            <a:noFill/>
            <a:miter lim="800000"/>
            <a:headEnd/>
            <a:tailEnd/>
          </a:ln>
        </p:spPr>
        <p:txBody>
          <a:bodyPr>
            <a:spAutoFit/>
          </a:bodyPr>
          <a:lstStyle/>
          <a:p>
            <a:r>
              <a:rPr lang="zh-CN" altLang="en-US" sz="4000" b="1">
                <a:solidFill>
                  <a:srgbClr val="FF0000"/>
                </a:solidFill>
                <a:latin typeface="黑体" pitchFamily="49" charset="-122"/>
                <a:ea typeface="黑体" pitchFamily="49" charset="-122"/>
              </a:rPr>
              <a:t>（</a:t>
            </a:r>
            <a:r>
              <a:rPr lang="en-US" altLang="zh-CN" sz="4000" b="1">
                <a:solidFill>
                  <a:srgbClr val="FF0000"/>
                </a:solidFill>
                <a:latin typeface="黑体" pitchFamily="49" charset="-122"/>
                <a:ea typeface="黑体" pitchFamily="49" charset="-122"/>
              </a:rPr>
              <a:t>2</a:t>
            </a:r>
            <a:r>
              <a:rPr lang="zh-CN" altLang="en-US" sz="4000" b="1">
                <a:solidFill>
                  <a:srgbClr val="FF0000"/>
                </a:solidFill>
                <a:latin typeface="黑体" pitchFamily="49" charset="-122"/>
                <a:ea typeface="黑体" pitchFamily="49" charset="-122"/>
              </a:rPr>
              <a:t>）屠杀</a:t>
            </a:r>
          </a:p>
        </p:txBody>
      </p:sp>
      <p:sp>
        <p:nvSpPr>
          <p:cNvPr id="77830" name="Text Box 6"/>
          <p:cNvSpPr txBox="1">
            <a:spLocks noChangeArrowheads="1"/>
          </p:cNvSpPr>
          <p:nvPr/>
        </p:nvSpPr>
        <p:spPr bwMode="auto">
          <a:xfrm>
            <a:off x="684213" y="1989138"/>
            <a:ext cx="8172450" cy="2838450"/>
          </a:xfrm>
          <a:prstGeom prst="rect">
            <a:avLst/>
          </a:prstGeom>
          <a:solidFill>
            <a:srgbClr val="FFFF66"/>
          </a:solidFill>
          <a:ln w="9525">
            <a:noFill/>
            <a:miter lim="800000"/>
            <a:headEnd/>
            <a:tailEnd/>
          </a:ln>
        </p:spPr>
        <p:txBody>
          <a:bodyPr>
            <a:spAutoFit/>
          </a:bodyPr>
          <a:lstStyle/>
          <a:p>
            <a:r>
              <a:rPr lang="en-US" altLang="zh-CN" sz="3200">
                <a:latin typeface="黑体" pitchFamily="49" charset="-122"/>
                <a:ea typeface="黑体" pitchFamily="49" charset="-122"/>
              </a:rPr>
              <a:t>    </a:t>
            </a:r>
            <a:r>
              <a:rPr lang="zh-CN" altLang="en-US" sz="3600" b="1">
                <a:latin typeface="黑体" pitchFamily="49" charset="-122"/>
                <a:ea typeface="黑体" pitchFamily="49" charset="-122"/>
              </a:rPr>
              <a:t>有人估计在西班牙人入侵后</a:t>
            </a:r>
            <a:r>
              <a:rPr lang="en-US" altLang="zh-CN" sz="3600" b="1">
                <a:latin typeface="黑体" pitchFamily="49" charset="-122"/>
                <a:ea typeface="黑体" pitchFamily="49" charset="-122"/>
              </a:rPr>
              <a:t>12</a:t>
            </a:r>
            <a:r>
              <a:rPr lang="zh-CN" altLang="en-US" sz="3600" b="1">
                <a:latin typeface="黑体" pitchFamily="49" charset="-122"/>
                <a:ea typeface="黑体" pitchFamily="49" charset="-122"/>
              </a:rPr>
              <a:t>年，墨西哥的印第安人便被屠杀了好几百万。大规模的屠杀很快使西印度群岛上的居民几乎绝迹，这种现象接着在其他地区也出现了。</a:t>
            </a:r>
            <a:r>
              <a:rPr lang="zh-CN" altLang="en-US" sz="3200" b="1">
                <a:latin typeface="黑体" pitchFamily="49" charset="-122"/>
                <a:ea typeface="黑体" pitchFamily="49" charset="-122"/>
              </a:rPr>
              <a:t> </a:t>
            </a:r>
          </a:p>
        </p:txBody>
      </p:sp>
      <p:sp>
        <p:nvSpPr>
          <p:cNvPr id="77831" name="Text Box 7"/>
          <p:cNvSpPr txBox="1">
            <a:spLocks noChangeArrowheads="1"/>
          </p:cNvSpPr>
          <p:nvPr/>
        </p:nvSpPr>
        <p:spPr bwMode="auto">
          <a:xfrm>
            <a:off x="5364163" y="765175"/>
            <a:ext cx="3779837" cy="701675"/>
          </a:xfrm>
          <a:prstGeom prst="rect">
            <a:avLst/>
          </a:prstGeom>
          <a:noFill/>
          <a:ln w="9525">
            <a:noFill/>
            <a:miter lim="800000"/>
            <a:headEnd/>
            <a:tailEnd/>
          </a:ln>
        </p:spPr>
        <p:txBody>
          <a:bodyPr>
            <a:spAutoFit/>
          </a:bodyPr>
          <a:lstStyle/>
          <a:p>
            <a:r>
              <a:rPr lang="zh-CN" altLang="en-US" sz="4000" b="1">
                <a:solidFill>
                  <a:srgbClr val="FF0000"/>
                </a:solidFill>
                <a:latin typeface="黑体" pitchFamily="49" charset="-122"/>
                <a:ea typeface="黑体" pitchFamily="49" charset="-122"/>
              </a:rPr>
              <a:t>（</a:t>
            </a:r>
            <a:r>
              <a:rPr lang="en-US" altLang="zh-CN" sz="4000" b="1">
                <a:solidFill>
                  <a:srgbClr val="FF0000"/>
                </a:solidFill>
                <a:latin typeface="黑体" pitchFamily="49" charset="-122"/>
                <a:ea typeface="黑体" pitchFamily="49" charset="-122"/>
              </a:rPr>
              <a:t>3</a:t>
            </a:r>
            <a:r>
              <a:rPr lang="zh-CN" altLang="en-US" sz="4000" b="1">
                <a:solidFill>
                  <a:srgbClr val="FF0000"/>
                </a:solidFill>
                <a:latin typeface="黑体" pitchFamily="49" charset="-122"/>
                <a:ea typeface="黑体" pitchFamily="49" charset="-122"/>
              </a:rPr>
              <a:t>）强迫劳动</a:t>
            </a:r>
          </a:p>
        </p:txBody>
      </p:sp>
      <p:grpSp>
        <p:nvGrpSpPr>
          <p:cNvPr id="2" name="Group 8"/>
          <p:cNvGrpSpPr>
            <a:grpSpLocks/>
          </p:cNvGrpSpPr>
          <p:nvPr/>
        </p:nvGrpSpPr>
        <p:grpSpPr bwMode="auto">
          <a:xfrm>
            <a:off x="250825" y="1700213"/>
            <a:ext cx="8893175" cy="4806950"/>
            <a:chOff x="0" y="0"/>
            <a:chExt cx="13946" cy="7455"/>
          </a:xfrm>
        </p:grpSpPr>
        <p:pic>
          <p:nvPicPr>
            <p:cNvPr id="9225" name="Picture 9" descr="pic_300166"/>
            <p:cNvPicPr>
              <a:picLocks noChangeAspect="1" noChangeArrowheads="1"/>
            </p:cNvPicPr>
            <p:nvPr/>
          </p:nvPicPr>
          <p:blipFill>
            <a:blip r:embed="rId3" cstate="print"/>
            <a:srcRect l="35231" t="16585" r="4462" b="58064"/>
            <a:stretch>
              <a:fillRect/>
            </a:stretch>
          </p:blipFill>
          <p:spPr bwMode="auto">
            <a:xfrm>
              <a:off x="0" y="0"/>
              <a:ext cx="13720" cy="6349"/>
            </a:xfrm>
            <a:prstGeom prst="rect">
              <a:avLst/>
            </a:prstGeom>
            <a:noFill/>
            <a:ln w="9525">
              <a:noFill/>
              <a:miter lim="800000"/>
              <a:headEnd/>
              <a:tailEnd/>
            </a:ln>
          </p:spPr>
        </p:pic>
        <p:sp>
          <p:nvSpPr>
            <p:cNvPr id="9226" name="Text Box 10"/>
            <p:cNvSpPr txBox="1">
              <a:spLocks noChangeArrowheads="1"/>
            </p:cNvSpPr>
            <p:nvPr/>
          </p:nvSpPr>
          <p:spPr bwMode="auto">
            <a:xfrm>
              <a:off x="1133" y="6461"/>
              <a:ext cx="12813" cy="994"/>
            </a:xfrm>
            <a:prstGeom prst="rect">
              <a:avLst/>
            </a:prstGeom>
            <a:noFill/>
            <a:ln w="9525">
              <a:noFill/>
              <a:miter lim="800000"/>
              <a:headEnd/>
              <a:tailEnd/>
            </a:ln>
          </p:spPr>
          <p:txBody>
            <a:bodyPr lIns="90000" tIns="46800" rIns="90000" bIns="46800">
              <a:spAutoFit/>
            </a:bodyPr>
            <a:lstStyle/>
            <a:p>
              <a:pPr>
                <a:spcBef>
                  <a:spcPct val="50000"/>
                </a:spcBef>
              </a:pPr>
              <a:r>
                <a:rPr lang="zh-CN" altLang="en-US" sz="3600" b="1">
                  <a:solidFill>
                    <a:srgbClr val="000066"/>
                  </a:solidFill>
                  <a:latin typeface="黑体" pitchFamily="49" charset="-122"/>
                  <a:ea typeface="黑体" pitchFamily="49" charset="-122"/>
                </a:rPr>
                <a:t>印第安人、黑人被迫在银矿里劳动</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7827"/>
                                        </p:tgtEl>
                                        <p:attrNameLst>
                                          <p:attrName>style.visibility</p:attrName>
                                        </p:attrNameLst>
                                      </p:cBhvr>
                                      <p:to>
                                        <p:strVal val="visible"/>
                                      </p:to>
                                    </p:set>
                                    <p:anim calcmode="lin" valueType="num">
                                      <p:cBhvr>
                                        <p:cTn id="7" dur="500" fill="hold"/>
                                        <p:tgtEl>
                                          <p:spTgt spid="77827"/>
                                        </p:tgtEl>
                                        <p:attrNameLst>
                                          <p:attrName>ppt_w</p:attrName>
                                        </p:attrNameLst>
                                      </p:cBhvr>
                                      <p:tavLst>
                                        <p:tav tm="0">
                                          <p:val>
                                            <p:fltVal val="0"/>
                                          </p:val>
                                        </p:tav>
                                        <p:tav tm="100000">
                                          <p:val>
                                            <p:strVal val="#ppt_w"/>
                                          </p:val>
                                        </p:tav>
                                      </p:tavLst>
                                    </p:anim>
                                    <p:anim calcmode="lin" valueType="num">
                                      <p:cBhvr>
                                        <p:cTn id="8" dur="500" fill="hold"/>
                                        <p:tgtEl>
                                          <p:spTgt spid="77827"/>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77828"/>
                                        </p:tgtEl>
                                        <p:attrNameLst>
                                          <p:attrName>style.visibility</p:attrName>
                                        </p:attrNameLst>
                                      </p:cBhvr>
                                      <p:to>
                                        <p:strVal val="visible"/>
                                      </p:to>
                                    </p:set>
                                    <p:animEffect transition="in" filter="dissolve">
                                      <p:cBhvr>
                                        <p:cTn id="13" dur="500"/>
                                        <p:tgtEl>
                                          <p:spTgt spid="77828"/>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xit" presetSubtype="10" fill="hold" grpId="1" nodeType="clickEffect">
                                  <p:stCondLst>
                                    <p:cond delay="0"/>
                                  </p:stCondLst>
                                  <p:childTnLst>
                                    <p:animEffect transition="out" filter="blinds(horizontal)">
                                      <p:cBhvr>
                                        <p:cTn id="17" dur="500"/>
                                        <p:tgtEl>
                                          <p:spTgt spid="77828"/>
                                        </p:tgtEl>
                                      </p:cBhvr>
                                    </p:animEffect>
                                    <p:set>
                                      <p:cBhvr>
                                        <p:cTn id="18" dur="1" fill="hold">
                                          <p:stCondLst>
                                            <p:cond delay="499"/>
                                          </p:stCondLst>
                                        </p:cTn>
                                        <p:tgtEl>
                                          <p:spTgt spid="7782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77829"/>
                                        </p:tgtEl>
                                        <p:attrNameLst>
                                          <p:attrName>style.visibility</p:attrName>
                                        </p:attrNameLst>
                                      </p:cBhvr>
                                      <p:to>
                                        <p:strVal val="visible"/>
                                      </p:to>
                                    </p:set>
                                    <p:anim calcmode="lin" valueType="num">
                                      <p:cBhvr>
                                        <p:cTn id="23" dur="500" fill="hold"/>
                                        <p:tgtEl>
                                          <p:spTgt spid="77829"/>
                                        </p:tgtEl>
                                        <p:attrNameLst>
                                          <p:attrName>ppt_w</p:attrName>
                                        </p:attrNameLst>
                                      </p:cBhvr>
                                      <p:tavLst>
                                        <p:tav tm="0">
                                          <p:val>
                                            <p:fltVal val="0"/>
                                          </p:val>
                                        </p:tav>
                                        <p:tav tm="100000">
                                          <p:val>
                                            <p:strVal val="#ppt_w"/>
                                          </p:val>
                                        </p:tav>
                                      </p:tavLst>
                                    </p:anim>
                                    <p:anim calcmode="lin" valueType="num">
                                      <p:cBhvr>
                                        <p:cTn id="24" dur="500" fill="hold"/>
                                        <p:tgtEl>
                                          <p:spTgt spid="77829"/>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77830"/>
                                        </p:tgtEl>
                                        <p:attrNameLst>
                                          <p:attrName>style.visibility</p:attrName>
                                        </p:attrNameLst>
                                      </p:cBhvr>
                                      <p:to>
                                        <p:strVal val="visible"/>
                                      </p:to>
                                    </p:set>
                                    <p:anim calcmode="lin" valueType="num">
                                      <p:cBhvr>
                                        <p:cTn id="29" dur="1000" fill="hold"/>
                                        <p:tgtEl>
                                          <p:spTgt spid="77830"/>
                                        </p:tgtEl>
                                        <p:attrNameLst>
                                          <p:attrName>ppt_w</p:attrName>
                                        </p:attrNameLst>
                                      </p:cBhvr>
                                      <p:tavLst>
                                        <p:tav tm="0">
                                          <p:val>
                                            <p:strVal val="#ppt_w+.3"/>
                                          </p:val>
                                        </p:tav>
                                        <p:tav tm="100000">
                                          <p:val>
                                            <p:strVal val="#ppt_w"/>
                                          </p:val>
                                        </p:tav>
                                      </p:tavLst>
                                    </p:anim>
                                    <p:anim calcmode="lin" valueType="num">
                                      <p:cBhvr>
                                        <p:cTn id="30" dur="1000" fill="hold"/>
                                        <p:tgtEl>
                                          <p:spTgt spid="77830"/>
                                        </p:tgtEl>
                                        <p:attrNameLst>
                                          <p:attrName>ppt_h</p:attrName>
                                        </p:attrNameLst>
                                      </p:cBhvr>
                                      <p:tavLst>
                                        <p:tav tm="0">
                                          <p:val>
                                            <p:strVal val="#ppt_h"/>
                                          </p:val>
                                        </p:tav>
                                        <p:tav tm="100000">
                                          <p:val>
                                            <p:strVal val="#ppt_h"/>
                                          </p:val>
                                        </p:tav>
                                      </p:tavLst>
                                    </p:anim>
                                    <p:animEffect transition="in" filter="fade">
                                      <p:cBhvr>
                                        <p:cTn id="31" dur="1000"/>
                                        <p:tgtEl>
                                          <p:spTgt spid="77830"/>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xit" presetSubtype="10" fill="hold" grpId="1" nodeType="clickEffect">
                                  <p:stCondLst>
                                    <p:cond delay="0"/>
                                  </p:stCondLst>
                                  <p:childTnLst>
                                    <p:animEffect transition="out" filter="checkerboard(across)">
                                      <p:cBhvr>
                                        <p:cTn id="35" dur="500"/>
                                        <p:tgtEl>
                                          <p:spTgt spid="77830"/>
                                        </p:tgtEl>
                                      </p:cBhvr>
                                    </p:animEffect>
                                    <p:set>
                                      <p:cBhvr>
                                        <p:cTn id="36" dur="1" fill="hold">
                                          <p:stCondLst>
                                            <p:cond delay="499"/>
                                          </p:stCondLst>
                                        </p:cTn>
                                        <p:tgtEl>
                                          <p:spTgt spid="77830"/>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grpId="0" nodeType="clickEffect">
                                  <p:stCondLst>
                                    <p:cond delay="0"/>
                                  </p:stCondLst>
                                  <p:childTnLst>
                                    <p:set>
                                      <p:cBhvr>
                                        <p:cTn id="40" dur="1" fill="hold">
                                          <p:stCondLst>
                                            <p:cond delay="0"/>
                                          </p:stCondLst>
                                        </p:cTn>
                                        <p:tgtEl>
                                          <p:spTgt spid="77831"/>
                                        </p:tgtEl>
                                        <p:attrNameLst>
                                          <p:attrName>style.visibility</p:attrName>
                                        </p:attrNameLst>
                                      </p:cBhvr>
                                      <p:to>
                                        <p:strVal val="visible"/>
                                      </p:to>
                                    </p:set>
                                    <p:anim calcmode="lin" valueType="num">
                                      <p:cBhvr>
                                        <p:cTn id="41" dur="500" fill="hold"/>
                                        <p:tgtEl>
                                          <p:spTgt spid="77831"/>
                                        </p:tgtEl>
                                        <p:attrNameLst>
                                          <p:attrName>ppt_w</p:attrName>
                                        </p:attrNameLst>
                                      </p:cBhvr>
                                      <p:tavLst>
                                        <p:tav tm="0">
                                          <p:val>
                                            <p:fltVal val="0"/>
                                          </p:val>
                                        </p:tav>
                                        <p:tav tm="100000">
                                          <p:val>
                                            <p:strVal val="#ppt_w"/>
                                          </p:val>
                                        </p:tav>
                                      </p:tavLst>
                                    </p:anim>
                                    <p:anim calcmode="lin" valueType="num">
                                      <p:cBhvr>
                                        <p:cTn id="42" dur="500" fill="hold"/>
                                        <p:tgtEl>
                                          <p:spTgt spid="77831"/>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1000" fill="hold"/>
                                        <p:tgtEl>
                                          <p:spTgt spid="2"/>
                                        </p:tgtEl>
                                        <p:attrNameLst>
                                          <p:attrName>ppt_w</p:attrName>
                                        </p:attrNameLst>
                                      </p:cBhvr>
                                      <p:tavLst>
                                        <p:tav tm="0">
                                          <p:val>
                                            <p:strVal val="#ppt_w*0.70"/>
                                          </p:val>
                                        </p:tav>
                                        <p:tav tm="100000">
                                          <p:val>
                                            <p:strVal val="#ppt_w"/>
                                          </p:val>
                                        </p:tav>
                                      </p:tavLst>
                                    </p:anim>
                                    <p:anim calcmode="lin" valueType="num">
                                      <p:cBhvr>
                                        <p:cTn id="48" dur="1000" fill="hold"/>
                                        <p:tgtEl>
                                          <p:spTgt spid="2"/>
                                        </p:tgtEl>
                                        <p:attrNameLst>
                                          <p:attrName>ppt_h</p:attrName>
                                        </p:attrNameLst>
                                      </p:cBhvr>
                                      <p:tavLst>
                                        <p:tav tm="0">
                                          <p:val>
                                            <p:strVal val="#ppt_h"/>
                                          </p:val>
                                        </p:tav>
                                        <p:tav tm="100000">
                                          <p:val>
                                            <p:strVal val="#ppt_h"/>
                                          </p:val>
                                        </p:tav>
                                      </p:tavLst>
                                    </p:anim>
                                    <p:animEffect transition="in" filter="fade">
                                      <p:cBhvr>
                                        <p:cTn id="4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autoUpdateAnimBg="0"/>
      <p:bldP spid="77828" grpId="0" bldLvl="0" animBg="1" autoUpdateAnimBg="0"/>
      <p:bldP spid="77828" grpId="1" bldLvl="0" animBg="1" autoUpdateAnimBg="0"/>
      <p:bldP spid="77829" grpId="0" autoUpdateAnimBg="0"/>
      <p:bldP spid="77830" grpId="0" animBg="1" autoUpdateAnimBg="0"/>
      <p:bldP spid="77830" grpId="1" animBg="1" autoUpdateAnimBg="0"/>
      <p:bldP spid="77831"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idx="1"/>
          </p:nvPr>
        </p:nvSpPr>
        <p:spPr>
          <a:xfrm>
            <a:off x="179388" y="260350"/>
            <a:ext cx="8569325" cy="6192838"/>
          </a:xfrm>
        </p:spPr>
        <p:txBody>
          <a:bodyPr>
            <a:normAutofit lnSpcReduction="10000"/>
          </a:bodyPr>
          <a:lstStyle/>
          <a:p>
            <a:pPr eaLnBrk="1" hangingPunct="1">
              <a:lnSpc>
                <a:spcPct val="90000"/>
              </a:lnSpc>
            </a:pPr>
            <a:r>
              <a:rPr lang="en-US" altLang="zh-CN" sz="4000" b="1" dirty="0" smtClean="0">
                <a:latin typeface="黑体" pitchFamily="49" charset="-122"/>
                <a:ea typeface="黑体" pitchFamily="49" charset="-122"/>
              </a:rPr>
              <a:t>1</a:t>
            </a:r>
            <a:r>
              <a:rPr lang="zh-CN" altLang="en-US" sz="4000" b="1" dirty="0" smtClean="0">
                <a:latin typeface="黑体" pitchFamily="49" charset="-122"/>
                <a:ea typeface="黑体" pitchFamily="49" charset="-122"/>
              </a:rPr>
              <a:t>、原因（背景）：</a:t>
            </a:r>
          </a:p>
          <a:p>
            <a:pPr eaLnBrk="1" hangingPunct="1">
              <a:lnSpc>
                <a:spcPct val="90000"/>
              </a:lnSpc>
            </a:pPr>
            <a:r>
              <a:rPr lang="zh-CN" altLang="en-US" sz="4000" b="1" dirty="0" smtClean="0">
                <a:latin typeface="黑体" pitchFamily="49" charset="-122"/>
                <a:ea typeface="黑体" pitchFamily="49" charset="-122"/>
              </a:rPr>
              <a:t>（</a:t>
            </a:r>
            <a:r>
              <a:rPr lang="en-US" altLang="zh-CN" sz="4000" b="1" dirty="0" smtClean="0">
                <a:latin typeface="黑体" pitchFamily="49" charset="-122"/>
                <a:ea typeface="黑体" pitchFamily="49" charset="-122"/>
              </a:rPr>
              <a:t>1</a:t>
            </a:r>
            <a:r>
              <a:rPr lang="zh-CN" altLang="en-US" sz="4000" b="1" dirty="0" smtClean="0">
                <a:latin typeface="黑体" pitchFamily="49" charset="-122"/>
                <a:ea typeface="黑体" pitchFamily="49" charset="-122"/>
              </a:rPr>
              <a:t>）</a:t>
            </a:r>
            <a:r>
              <a:rPr lang="en-US" altLang="zh-CN" sz="4000" b="1" dirty="0" smtClean="0">
                <a:latin typeface="黑体" pitchFamily="49" charset="-122"/>
                <a:ea typeface="黑体" pitchFamily="49" charset="-122"/>
              </a:rPr>
              <a:t>19</a:t>
            </a:r>
            <a:r>
              <a:rPr lang="zh-CN" altLang="en-US" sz="4000" b="1" dirty="0" smtClean="0">
                <a:latin typeface="黑体" pitchFamily="49" charset="-122"/>
                <a:ea typeface="黑体" pitchFamily="49" charset="-122"/>
              </a:rPr>
              <a:t>世纪初，拉丁美洲的绝大部分地区仍处于</a:t>
            </a:r>
            <a:r>
              <a:rPr lang="zh-CN" altLang="en-US" sz="4000" b="1" dirty="0" smtClean="0">
                <a:solidFill>
                  <a:schemeClr val="accent2"/>
                </a:solidFill>
                <a:latin typeface="黑体" pitchFamily="49" charset="-122"/>
                <a:ea typeface="黑体" pitchFamily="49" charset="-122"/>
              </a:rPr>
              <a:t>西班牙和葡萄牙</a:t>
            </a:r>
            <a:r>
              <a:rPr lang="zh-CN" altLang="en-US" sz="4000" b="1" dirty="0" smtClean="0">
                <a:latin typeface="黑体" pitchFamily="49" charset="-122"/>
                <a:ea typeface="黑体" pitchFamily="49" charset="-122"/>
              </a:rPr>
              <a:t>的殖民统治之下。</a:t>
            </a:r>
          </a:p>
          <a:p>
            <a:pPr eaLnBrk="1" hangingPunct="1">
              <a:lnSpc>
                <a:spcPct val="90000"/>
              </a:lnSpc>
            </a:pPr>
            <a:r>
              <a:rPr lang="zh-CN" altLang="en-US" sz="4000" b="1" dirty="0" smtClean="0">
                <a:latin typeface="黑体" pitchFamily="49" charset="-122"/>
                <a:ea typeface="黑体" pitchFamily="49" charset="-122"/>
              </a:rPr>
              <a:t>（</a:t>
            </a:r>
            <a:r>
              <a:rPr lang="en-US" altLang="zh-CN" sz="4000" b="1" dirty="0" smtClean="0">
                <a:latin typeface="黑体" pitchFamily="49" charset="-122"/>
                <a:ea typeface="黑体" pitchFamily="49" charset="-122"/>
              </a:rPr>
              <a:t>2</a:t>
            </a:r>
            <a:r>
              <a:rPr lang="zh-CN" altLang="en-US" sz="4000" b="1" dirty="0" smtClean="0">
                <a:latin typeface="黑体" pitchFamily="49" charset="-122"/>
                <a:ea typeface="黑体" pitchFamily="49" charset="-122"/>
              </a:rPr>
              <a:t>）在</a:t>
            </a:r>
            <a:r>
              <a:rPr lang="zh-CN" altLang="en-US" sz="4000" b="1" dirty="0" smtClean="0">
                <a:solidFill>
                  <a:schemeClr val="accent2"/>
                </a:solidFill>
                <a:latin typeface="黑体" pitchFamily="49" charset="-122"/>
                <a:ea typeface="黑体" pitchFamily="49" charset="-122"/>
              </a:rPr>
              <a:t>美国独立战争和法国大革命</a:t>
            </a:r>
            <a:r>
              <a:rPr lang="zh-CN" altLang="en-US" sz="4000" b="1" dirty="0" smtClean="0">
                <a:latin typeface="黑体" pitchFamily="49" charset="-122"/>
                <a:ea typeface="黑体" pitchFamily="49" charset="-122"/>
              </a:rPr>
              <a:t>的影响下。</a:t>
            </a:r>
          </a:p>
          <a:p>
            <a:pPr eaLnBrk="1" hangingPunct="1">
              <a:lnSpc>
                <a:spcPct val="90000"/>
              </a:lnSpc>
            </a:pPr>
            <a:r>
              <a:rPr lang="en-US" altLang="zh-CN" sz="4000" b="1" dirty="0" smtClean="0">
                <a:latin typeface="黑体" pitchFamily="49" charset="-122"/>
                <a:ea typeface="黑体" pitchFamily="49" charset="-122"/>
              </a:rPr>
              <a:t>2</a:t>
            </a:r>
            <a:r>
              <a:rPr lang="zh-CN" altLang="en-US" sz="4000" b="1" dirty="0" smtClean="0">
                <a:latin typeface="黑体" pitchFamily="49" charset="-122"/>
                <a:ea typeface="黑体" pitchFamily="49" charset="-122"/>
              </a:rPr>
              <a:t>、时间：</a:t>
            </a:r>
          </a:p>
          <a:p>
            <a:pPr eaLnBrk="1" hangingPunct="1">
              <a:lnSpc>
                <a:spcPct val="90000"/>
              </a:lnSpc>
            </a:pPr>
            <a:r>
              <a:rPr lang="zh-CN" altLang="en-US" sz="4000" b="1" dirty="0" smtClean="0">
                <a:latin typeface="黑体" pitchFamily="49" charset="-122"/>
                <a:ea typeface="黑体" pitchFamily="49" charset="-122"/>
              </a:rPr>
              <a:t>       </a:t>
            </a:r>
            <a:r>
              <a:rPr lang="en-US" altLang="zh-CN" sz="4000" b="1" dirty="0" smtClean="0">
                <a:latin typeface="黑体" pitchFamily="49" charset="-122"/>
                <a:ea typeface="黑体" pitchFamily="49" charset="-122"/>
              </a:rPr>
              <a:t>19</a:t>
            </a:r>
            <a:r>
              <a:rPr lang="zh-CN" altLang="en-US" sz="4000" b="1" dirty="0" smtClean="0">
                <a:latin typeface="黑体" pitchFamily="49" charset="-122"/>
                <a:ea typeface="黑体" pitchFamily="49" charset="-122"/>
              </a:rPr>
              <a:t>世纪初</a:t>
            </a:r>
          </a:p>
          <a:p>
            <a:pPr eaLnBrk="1" hangingPunct="1">
              <a:lnSpc>
                <a:spcPct val="90000"/>
              </a:lnSpc>
            </a:pPr>
            <a:r>
              <a:rPr lang="en-US" altLang="zh-CN" sz="4000" b="1" dirty="0" smtClean="0">
                <a:latin typeface="黑体" pitchFamily="49" charset="-122"/>
                <a:ea typeface="黑体" pitchFamily="49" charset="-122"/>
              </a:rPr>
              <a:t>3</a:t>
            </a:r>
            <a:r>
              <a:rPr lang="zh-CN" altLang="en-US" sz="4000" b="1" dirty="0" smtClean="0">
                <a:latin typeface="黑体" pitchFamily="49" charset="-122"/>
                <a:ea typeface="黑体" pitchFamily="49" charset="-122"/>
              </a:rPr>
              <a:t>、目的：</a:t>
            </a:r>
          </a:p>
          <a:p>
            <a:pPr eaLnBrk="1" hangingPunct="1">
              <a:lnSpc>
                <a:spcPct val="90000"/>
              </a:lnSpc>
            </a:pPr>
            <a:r>
              <a:rPr lang="zh-CN" altLang="en-US" sz="4000" b="1" dirty="0" smtClean="0">
                <a:latin typeface="黑体" pitchFamily="49" charset="-122"/>
                <a:ea typeface="黑体" pitchFamily="49" charset="-122"/>
              </a:rPr>
              <a:t>     反抗</a:t>
            </a:r>
            <a:r>
              <a:rPr lang="zh-CN" altLang="en-US" sz="4000" b="1" dirty="0" smtClean="0">
                <a:solidFill>
                  <a:schemeClr val="accent2"/>
                </a:solidFill>
                <a:latin typeface="黑体" pitchFamily="49" charset="-122"/>
                <a:ea typeface="黑体" pitchFamily="49" charset="-122"/>
              </a:rPr>
              <a:t>殖民统治</a:t>
            </a:r>
            <a:r>
              <a:rPr lang="zh-CN" altLang="en-US" sz="4000" b="1" dirty="0" smtClean="0">
                <a:latin typeface="黑体" pitchFamily="49" charset="-122"/>
                <a:ea typeface="黑体" pitchFamily="49" charset="-122"/>
              </a:rPr>
              <a:t>，争取</a:t>
            </a:r>
            <a:r>
              <a:rPr lang="zh-CN" altLang="en-US" sz="4000" b="1" dirty="0" smtClean="0">
                <a:solidFill>
                  <a:schemeClr val="accent2"/>
                </a:solidFill>
                <a:latin typeface="黑体" pitchFamily="49" charset="-122"/>
                <a:ea typeface="黑体" pitchFamily="49" charset="-122"/>
              </a:rPr>
              <a:t>民族独立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4515">
                                            <p:txEl>
                                              <p:pRg st="1" end="1"/>
                                            </p:txEl>
                                          </p:spTgt>
                                        </p:tgtEl>
                                        <p:attrNameLst>
                                          <p:attrName>style.visibility</p:attrName>
                                        </p:attrNameLst>
                                      </p:cBhvr>
                                      <p:to>
                                        <p:strVal val="visible"/>
                                      </p:to>
                                    </p:set>
                                    <p:anim calcmode="discrete" valueType="clr">
                                      <p:cBhvr override="childStyle">
                                        <p:cTn id="7" dur="80"/>
                                        <p:tgtEl>
                                          <p:spTgt spid="64515">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4515">
                                            <p:txEl>
                                              <p:pRg st="1" end="1"/>
                                            </p:txEl>
                                          </p:spTgt>
                                        </p:tgtEl>
                                        <p:attrNameLst>
                                          <p:attrName>fillcolor</p:attrName>
                                        </p:attrNameLst>
                                      </p:cBhvr>
                                      <p:tavLst>
                                        <p:tav tm="0">
                                          <p:val>
                                            <p:clrVal>
                                              <a:schemeClr val="accent2"/>
                                            </p:clrVal>
                                          </p:val>
                                        </p:tav>
                                        <p:tav tm="50000">
                                          <p:val>
                                            <p:clrVal>
                                              <a:schemeClr val="hlink"/>
                                            </p:clrVal>
                                          </p:val>
                                        </p:tav>
                                      </p:tavLst>
                                    </p:anim>
                                    <p:set>
                                      <p:cBhvr>
                                        <p:cTn id="9" dur="80"/>
                                        <p:tgtEl>
                                          <p:spTgt spid="64515">
                                            <p:txEl>
                                              <p:pRg st="1" end="1"/>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4515">
                                            <p:txEl>
                                              <p:pRg st="2" end="2"/>
                                            </p:txEl>
                                          </p:spTgt>
                                        </p:tgtEl>
                                        <p:attrNameLst>
                                          <p:attrName>style.visibility</p:attrName>
                                        </p:attrNameLst>
                                      </p:cBhvr>
                                      <p:to>
                                        <p:strVal val="visible"/>
                                      </p:to>
                                    </p:set>
                                    <p:anim calcmode="discrete" valueType="clr">
                                      <p:cBhvr override="childStyle">
                                        <p:cTn id="14" dur="80"/>
                                        <p:tgtEl>
                                          <p:spTgt spid="64515">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4515">
                                            <p:txEl>
                                              <p:pRg st="2" end="2"/>
                                            </p:txEl>
                                          </p:spTgt>
                                        </p:tgtEl>
                                        <p:attrNameLst>
                                          <p:attrName>fillcolor</p:attrName>
                                        </p:attrNameLst>
                                      </p:cBhvr>
                                      <p:tavLst>
                                        <p:tav tm="0">
                                          <p:val>
                                            <p:clrVal>
                                              <a:schemeClr val="accent2"/>
                                            </p:clrVal>
                                          </p:val>
                                        </p:tav>
                                        <p:tav tm="50000">
                                          <p:val>
                                            <p:clrVal>
                                              <a:schemeClr val="hlink"/>
                                            </p:clrVal>
                                          </p:val>
                                        </p:tav>
                                      </p:tavLst>
                                    </p:anim>
                                    <p:set>
                                      <p:cBhvr>
                                        <p:cTn id="16" dur="80"/>
                                        <p:tgtEl>
                                          <p:spTgt spid="64515">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4515">
                                            <p:txEl>
                                              <p:pRg st="4" end="4"/>
                                            </p:txEl>
                                          </p:spTgt>
                                        </p:tgtEl>
                                        <p:attrNameLst>
                                          <p:attrName>style.visibility</p:attrName>
                                        </p:attrNameLst>
                                      </p:cBhvr>
                                      <p:to>
                                        <p:strVal val="visible"/>
                                      </p:to>
                                    </p:set>
                                    <p:anim calcmode="lin" valueType="num">
                                      <p:cBhvr additive="base">
                                        <p:cTn id="21" dur="500" fill="hold"/>
                                        <p:tgtEl>
                                          <p:spTgt spid="64515">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645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4515">
                                            <p:txEl>
                                              <p:pRg st="6" end="6"/>
                                            </p:txEl>
                                          </p:spTgt>
                                        </p:tgtEl>
                                        <p:attrNameLst>
                                          <p:attrName>style.visibility</p:attrName>
                                        </p:attrNameLst>
                                      </p:cBhvr>
                                      <p:to>
                                        <p:strVal val="visible"/>
                                      </p:to>
                                    </p:set>
                                    <p:anim calcmode="lin" valueType="num">
                                      <p:cBhvr additive="base">
                                        <p:cTn id="27" dur="500" fill="hold"/>
                                        <p:tgtEl>
                                          <p:spTgt spid="64515">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451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4" name="Rectangle 8"/>
          <p:cNvSpPr>
            <a:spLocks noChangeArrowheads="1"/>
          </p:cNvSpPr>
          <p:nvPr/>
        </p:nvSpPr>
        <p:spPr bwMode="auto">
          <a:xfrm>
            <a:off x="468313" y="385763"/>
            <a:ext cx="8351837" cy="5448300"/>
          </a:xfrm>
          <a:prstGeom prst="rect">
            <a:avLst/>
          </a:prstGeom>
          <a:noFill/>
          <a:ln w="9525">
            <a:noFill/>
            <a:miter lim="800000"/>
            <a:headEnd/>
            <a:tailEnd/>
          </a:ln>
        </p:spPr>
        <p:txBody>
          <a:bodyPr>
            <a:spAutoFit/>
          </a:bodyPr>
          <a:lstStyle/>
          <a:p>
            <a:r>
              <a:rPr lang="en-US" altLang="zh-CN" sz="4400" b="1">
                <a:latin typeface="黑体" pitchFamily="49" charset="-122"/>
                <a:ea typeface="黑体" pitchFamily="49" charset="-122"/>
              </a:rPr>
              <a:t> 4</a:t>
            </a:r>
            <a:r>
              <a:rPr lang="zh-CN" altLang="en-US" sz="4400" b="1">
                <a:latin typeface="黑体" pitchFamily="49" charset="-122"/>
                <a:ea typeface="黑体" pitchFamily="49" charset="-122"/>
              </a:rPr>
              <a:t>、地区</a:t>
            </a:r>
            <a:r>
              <a:rPr lang="en-US" altLang="zh-CN" sz="4400" b="1">
                <a:latin typeface="黑体" pitchFamily="49" charset="-122"/>
                <a:ea typeface="黑体" pitchFamily="49" charset="-122"/>
              </a:rPr>
              <a:t>:</a:t>
            </a:r>
          </a:p>
          <a:p>
            <a:r>
              <a:rPr lang="en-US" altLang="zh-CN" sz="4400" b="1">
                <a:latin typeface="黑体" pitchFamily="49" charset="-122"/>
                <a:ea typeface="黑体" pitchFamily="49" charset="-122"/>
              </a:rPr>
              <a:t>     </a:t>
            </a:r>
            <a:r>
              <a:rPr lang="zh-CN" altLang="en-US" sz="4400" b="1">
                <a:latin typeface="黑体" pitchFamily="49" charset="-122"/>
                <a:ea typeface="黑体" pitchFamily="49" charset="-122"/>
              </a:rPr>
              <a:t>北起墨西哥、南到阿根廷</a:t>
            </a:r>
          </a:p>
          <a:p>
            <a:pPr>
              <a:spcBef>
                <a:spcPct val="20000"/>
              </a:spcBef>
              <a:buClr>
                <a:schemeClr val="folHlink"/>
              </a:buClr>
              <a:buSzPct val="90000"/>
              <a:buFont typeface="Wingdings" pitchFamily="2" charset="2"/>
              <a:buChar char="n"/>
            </a:pPr>
            <a:r>
              <a:rPr lang="en-US" altLang="zh-CN" sz="4400" b="1">
                <a:latin typeface="黑体" pitchFamily="49" charset="-122"/>
                <a:ea typeface="黑体" pitchFamily="49" charset="-122"/>
              </a:rPr>
              <a:t>5</a:t>
            </a:r>
            <a:r>
              <a:rPr lang="zh-CN" altLang="en-US" sz="4400" b="1">
                <a:latin typeface="黑体" pitchFamily="49" charset="-122"/>
                <a:ea typeface="黑体" pitchFamily="49" charset="-122"/>
              </a:rPr>
              <a:t>、领导人：</a:t>
            </a:r>
          </a:p>
          <a:p>
            <a:pPr>
              <a:spcBef>
                <a:spcPct val="20000"/>
              </a:spcBef>
              <a:buClr>
                <a:schemeClr val="folHlink"/>
              </a:buClr>
              <a:buSzPct val="90000"/>
              <a:buFont typeface="Wingdings" pitchFamily="2" charset="2"/>
              <a:buChar char="n"/>
            </a:pPr>
            <a:r>
              <a:rPr lang="zh-CN" altLang="en-US" sz="4400" b="1">
                <a:latin typeface="黑体" pitchFamily="49" charset="-122"/>
                <a:ea typeface="黑体" pitchFamily="49" charset="-122"/>
              </a:rPr>
              <a:t>  （</a:t>
            </a:r>
            <a:r>
              <a:rPr lang="en-US" altLang="zh-CN" sz="4400" b="1">
                <a:latin typeface="黑体" pitchFamily="49" charset="-122"/>
                <a:ea typeface="黑体" pitchFamily="49" charset="-122"/>
              </a:rPr>
              <a:t>1</a:t>
            </a:r>
            <a:r>
              <a:rPr lang="zh-CN" altLang="en-US" sz="4400" b="1">
                <a:latin typeface="黑体" pitchFamily="49" charset="-122"/>
                <a:ea typeface="黑体" pitchFamily="49" charset="-122"/>
              </a:rPr>
              <a:t>）北部地区：</a:t>
            </a:r>
            <a:r>
              <a:rPr lang="zh-CN" altLang="en-US" sz="4400" b="1">
                <a:solidFill>
                  <a:schemeClr val="accent2"/>
                </a:solidFill>
                <a:latin typeface="黑体" pitchFamily="49" charset="-122"/>
                <a:ea typeface="黑体" pitchFamily="49" charset="-122"/>
              </a:rPr>
              <a:t>玻利瓦尔</a:t>
            </a:r>
            <a:r>
              <a:rPr lang="zh-CN" altLang="en-US" sz="4400" b="1">
                <a:latin typeface="黑体" pitchFamily="49" charset="-122"/>
                <a:ea typeface="黑体" pitchFamily="49" charset="-122"/>
              </a:rPr>
              <a:t>；</a:t>
            </a:r>
          </a:p>
          <a:p>
            <a:pPr>
              <a:spcBef>
                <a:spcPct val="20000"/>
              </a:spcBef>
              <a:buClr>
                <a:schemeClr val="folHlink"/>
              </a:buClr>
              <a:buSzPct val="90000"/>
              <a:buFont typeface="Wingdings" pitchFamily="2" charset="2"/>
              <a:buChar char="n"/>
            </a:pPr>
            <a:r>
              <a:rPr lang="zh-CN" altLang="en-US" sz="4400" b="1">
                <a:latin typeface="黑体" pitchFamily="49" charset="-122"/>
                <a:ea typeface="黑体" pitchFamily="49" charset="-122"/>
              </a:rPr>
              <a:t>  （</a:t>
            </a:r>
            <a:r>
              <a:rPr lang="en-US" altLang="zh-CN" sz="4400" b="1">
                <a:latin typeface="黑体" pitchFamily="49" charset="-122"/>
                <a:ea typeface="黑体" pitchFamily="49" charset="-122"/>
              </a:rPr>
              <a:t>2</a:t>
            </a:r>
            <a:r>
              <a:rPr lang="zh-CN" altLang="en-US" sz="4400" b="1">
                <a:latin typeface="黑体" pitchFamily="49" charset="-122"/>
                <a:ea typeface="黑体" pitchFamily="49" charset="-122"/>
              </a:rPr>
              <a:t>）南部地区：</a:t>
            </a:r>
            <a:r>
              <a:rPr lang="zh-CN" altLang="en-US" sz="4400" b="1">
                <a:solidFill>
                  <a:schemeClr val="accent2"/>
                </a:solidFill>
                <a:latin typeface="黑体" pitchFamily="49" charset="-122"/>
                <a:ea typeface="黑体" pitchFamily="49" charset="-122"/>
              </a:rPr>
              <a:t>圣马丁</a:t>
            </a:r>
            <a:r>
              <a:rPr lang="zh-CN" altLang="en-US" sz="4400" b="1">
                <a:latin typeface="黑体" pitchFamily="49" charset="-122"/>
                <a:ea typeface="黑体" pitchFamily="49" charset="-122"/>
              </a:rPr>
              <a:t>。</a:t>
            </a:r>
          </a:p>
          <a:p>
            <a:pPr>
              <a:spcBef>
                <a:spcPct val="20000"/>
              </a:spcBef>
              <a:buClr>
                <a:schemeClr val="folHlink"/>
              </a:buClr>
              <a:buSzPct val="90000"/>
              <a:buFont typeface="Wingdings" pitchFamily="2" charset="2"/>
              <a:buChar char="n"/>
            </a:pPr>
            <a:r>
              <a:rPr lang="zh-CN" altLang="en-US" sz="4400" b="1">
                <a:latin typeface="黑体" pitchFamily="49" charset="-122"/>
                <a:ea typeface="黑体" pitchFamily="49" charset="-122"/>
              </a:rPr>
              <a:t>  （</a:t>
            </a:r>
            <a:r>
              <a:rPr lang="en-US" altLang="zh-CN" sz="4400" b="1">
                <a:latin typeface="黑体" pitchFamily="49" charset="-122"/>
                <a:ea typeface="黑体" pitchFamily="49" charset="-122"/>
              </a:rPr>
              <a:t>3</a:t>
            </a:r>
            <a:r>
              <a:rPr lang="zh-CN" altLang="en-US" sz="4400" b="1">
                <a:latin typeface="黑体" pitchFamily="49" charset="-122"/>
                <a:ea typeface="黑体" pitchFamily="49" charset="-122"/>
              </a:rPr>
              <a:t>）他们被誉为</a:t>
            </a:r>
            <a:r>
              <a:rPr lang="zh-CN" altLang="en-US" sz="4400" b="1">
                <a:solidFill>
                  <a:schemeClr val="accent2"/>
                </a:solidFill>
                <a:latin typeface="黑体" pitchFamily="49" charset="-122"/>
                <a:ea typeface="黑体" pitchFamily="49" charset="-122"/>
              </a:rPr>
              <a:t>南美的“解</a:t>
            </a:r>
          </a:p>
          <a:p>
            <a:pPr>
              <a:spcBef>
                <a:spcPct val="20000"/>
              </a:spcBef>
              <a:buClr>
                <a:schemeClr val="folHlink"/>
              </a:buClr>
              <a:buSzPct val="90000"/>
              <a:buFont typeface="Wingdings" pitchFamily="2" charset="2"/>
              <a:buChar char="n"/>
            </a:pPr>
            <a:r>
              <a:rPr lang="zh-CN" altLang="en-US" sz="4400" b="1">
                <a:solidFill>
                  <a:schemeClr val="accent2"/>
                </a:solidFill>
                <a:latin typeface="黑体" pitchFamily="49" charset="-122"/>
                <a:ea typeface="黑体" pitchFamily="49" charset="-122"/>
              </a:rPr>
              <a:t>        放者”。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5544">
                                            <p:txEl>
                                              <p:pRg st="3" end="3"/>
                                            </p:txEl>
                                          </p:spTgt>
                                        </p:tgtEl>
                                        <p:attrNameLst>
                                          <p:attrName>style.visibility</p:attrName>
                                        </p:attrNameLst>
                                      </p:cBhvr>
                                      <p:to>
                                        <p:strVal val="visible"/>
                                      </p:to>
                                    </p:set>
                                    <p:anim calcmode="lin" valueType="num">
                                      <p:cBhvr additive="base">
                                        <p:cTn id="7" dur="500" fill="hold"/>
                                        <p:tgtEl>
                                          <p:spTgt spid="65544">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5544">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5544">
                                            <p:txEl>
                                              <p:pRg st="4" end="4"/>
                                            </p:txEl>
                                          </p:spTgt>
                                        </p:tgtEl>
                                        <p:attrNameLst>
                                          <p:attrName>style.visibility</p:attrName>
                                        </p:attrNameLst>
                                      </p:cBhvr>
                                      <p:to>
                                        <p:strVal val="visible"/>
                                      </p:to>
                                    </p:set>
                                    <p:anim calcmode="lin" valueType="num">
                                      <p:cBhvr additive="base">
                                        <p:cTn id="11" dur="500" fill="hold"/>
                                        <p:tgtEl>
                                          <p:spTgt spid="65544">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5544">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5544">
                                            <p:txEl>
                                              <p:pRg st="5" end="5"/>
                                            </p:txEl>
                                          </p:spTgt>
                                        </p:tgtEl>
                                        <p:attrNameLst>
                                          <p:attrName>style.visibility</p:attrName>
                                        </p:attrNameLst>
                                      </p:cBhvr>
                                      <p:to>
                                        <p:strVal val="visible"/>
                                      </p:to>
                                    </p:set>
                                    <p:anim calcmode="lin" valueType="num">
                                      <p:cBhvr additive="base">
                                        <p:cTn id="15" dur="500" fill="hold"/>
                                        <p:tgtEl>
                                          <p:spTgt spid="65544">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5544">
                                            <p:txEl>
                                              <p:pRg st="5" end="5"/>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5544">
                                            <p:txEl>
                                              <p:pRg st="6" end="6"/>
                                            </p:txEl>
                                          </p:spTgt>
                                        </p:tgtEl>
                                        <p:attrNameLst>
                                          <p:attrName>style.visibility</p:attrName>
                                        </p:attrNameLst>
                                      </p:cBhvr>
                                      <p:to>
                                        <p:strVal val="visible"/>
                                      </p:to>
                                    </p:set>
                                    <p:anim calcmode="lin" valueType="num">
                                      <p:cBhvr additive="base">
                                        <p:cTn id="19" dur="500" fill="hold"/>
                                        <p:tgtEl>
                                          <p:spTgt spid="65544">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54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0" y="1981200"/>
            <a:ext cx="609600" cy="4876800"/>
          </a:xfrm>
        </p:spPr>
        <p:txBody>
          <a:bodyPr vert="eaVert"/>
          <a:lstStyle/>
          <a:p>
            <a:pPr algn="ctr" eaLnBrk="1" hangingPunct="1"/>
            <a:r>
              <a:rPr lang="zh-CN" altLang="en-US" sz="2800" b="1" smtClean="0">
                <a:solidFill>
                  <a:schemeClr val="tx1"/>
                </a:solidFill>
              </a:rPr>
              <a:t>南美解放者杯博卡青年队夺冠</a:t>
            </a:r>
            <a:endParaRPr lang="zh-CN" altLang="en-US" sz="2800" smtClean="0">
              <a:solidFill>
                <a:schemeClr val="tx1"/>
              </a:solidFill>
            </a:endParaRPr>
          </a:p>
        </p:txBody>
      </p:sp>
      <p:pic>
        <p:nvPicPr>
          <p:cNvPr id="11267" name="Picture 3" descr="南美解放者杯博卡青年队夺冠"/>
          <p:cNvPicPr>
            <a:picLocks noChangeAspect="1" noChangeArrowheads="1"/>
          </p:cNvPicPr>
          <p:nvPr/>
        </p:nvPicPr>
        <p:blipFill>
          <a:blip r:embed="rId2" cstate="print"/>
          <a:srcRect/>
          <a:stretch>
            <a:fillRect/>
          </a:stretch>
        </p:blipFill>
        <p:spPr bwMode="auto">
          <a:xfrm>
            <a:off x="762000" y="1828800"/>
            <a:ext cx="8180388" cy="5029200"/>
          </a:xfrm>
          <a:prstGeom prst="rect">
            <a:avLst/>
          </a:prstGeom>
          <a:noFill/>
          <a:ln w="9525">
            <a:noFill/>
            <a:miter lim="800000"/>
            <a:headEnd/>
            <a:tailEnd/>
          </a:ln>
        </p:spPr>
      </p:pic>
      <p:sp>
        <p:nvSpPr>
          <p:cNvPr id="11268" name="Text Box 10">
            <a:hlinkClick r:id="rId3" action="ppaction://hlinksldjump"/>
          </p:cNvPr>
          <p:cNvSpPr txBox="1">
            <a:spLocks noChangeArrowheads="1"/>
          </p:cNvSpPr>
          <p:nvPr/>
        </p:nvSpPr>
        <p:spPr bwMode="auto">
          <a:xfrm>
            <a:off x="1600200" y="152400"/>
            <a:ext cx="7391400" cy="132556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a:ea typeface="黑体" pitchFamily="49" charset="-122"/>
              </a:rPr>
              <a:t>        </a:t>
            </a:r>
            <a:r>
              <a:rPr lang="zh-CN" altLang="en-US" sz="4000" b="1" u="sng">
                <a:solidFill>
                  <a:srgbClr val="FF0000"/>
                </a:solidFill>
                <a:ea typeface="黑体" pitchFamily="49" charset="-122"/>
              </a:rPr>
              <a:t>玻利瓦尔</a:t>
            </a:r>
            <a:r>
              <a:rPr lang="zh-CN" altLang="en-US" sz="4000" b="1">
                <a:solidFill>
                  <a:srgbClr val="FF0000"/>
                </a:solidFill>
                <a:ea typeface="黑体" pitchFamily="49" charset="-122"/>
              </a:rPr>
              <a:t>和</a:t>
            </a:r>
            <a:r>
              <a:rPr lang="zh-CN" altLang="en-US" sz="4000" b="1" u="sng">
                <a:solidFill>
                  <a:srgbClr val="FF0000"/>
                </a:solidFill>
                <a:ea typeface="黑体" pitchFamily="49" charset="-122"/>
              </a:rPr>
              <a:t>圣马丁</a:t>
            </a:r>
            <a:r>
              <a:rPr lang="zh-CN" altLang="en-US" sz="4000" b="1">
                <a:solidFill>
                  <a:srgbClr val="FF0000"/>
                </a:solidFill>
                <a:ea typeface="黑体" pitchFamily="49" charset="-122"/>
              </a:rPr>
              <a:t>被誉为南美的“解放者”。</a:t>
            </a:r>
            <a:endParaRPr lang="en-US" altLang="zh-CN" sz="4000" b="1">
              <a:solidFill>
                <a:srgbClr val="FF0000"/>
              </a:solidFill>
              <a:ea typeface="黑体" pitchFamily="49" charset="-122"/>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idx="1"/>
          </p:nvPr>
        </p:nvSpPr>
        <p:spPr>
          <a:xfrm>
            <a:off x="250825" y="188913"/>
            <a:ext cx="8713788" cy="2735262"/>
          </a:xfrm>
        </p:spPr>
        <p:txBody>
          <a:bodyPr/>
          <a:lstStyle/>
          <a:p>
            <a:pPr eaLnBrk="1" hangingPunct="1"/>
            <a:r>
              <a:rPr lang="en-US" altLang="zh-CN" sz="3200" b="1" smtClean="0">
                <a:latin typeface="黑体" pitchFamily="49" charset="-122"/>
                <a:ea typeface="黑体" pitchFamily="49" charset="-122"/>
              </a:rPr>
              <a:t> 4</a:t>
            </a:r>
            <a:r>
              <a:rPr lang="zh-CN" altLang="en-US" sz="3200" b="1" smtClean="0">
                <a:latin typeface="黑体" pitchFamily="49" charset="-122"/>
                <a:ea typeface="黑体" pitchFamily="49" charset="-122"/>
              </a:rPr>
              <a:t>、结果：</a:t>
            </a:r>
          </a:p>
          <a:p>
            <a:pPr eaLnBrk="1" hangingPunct="1"/>
            <a:r>
              <a:rPr lang="zh-CN" altLang="en-US" sz="3200" b="1" smtClean="0">
                <a:latin typeface="黑体" pitchFamily="49" charset="-122"/>
                <a:ea typeface="黑体" pitchFamily="49" charset="-122"/>
              </a:rPr>
              <a:t>（</a:t>
            </a:r>
            <a:r>
              <a:rPr lang="en-US" altLang="zh-CN" sz="3200" b="1" smtClean="0">
                <a:latin typeface="黑体" pitchFamily="49" charset="-122"/>
                <a:ea typeface="黑体" pitchFamily="49" charset="-122"/>
              </a:rPr>
              <a:t>1</a:t>
            </a:r>
            <a:r>
              <a:rPr lang="zh-CN" altLang="en-US" sz="3200" b="1" smtClean="0">
                <a:latin typeface="黑体" pitchFamily="49" charset="-122"/>
                <a:ea typeface="黑体" pitchFamily="49" charset="-122"/>
              </a:rPr>
              <a:t>）玻利瓦尔解放了</a:t>
            </a:r>
            <a:r>
              <a:rPr lang="zh-CN" altLang="en-US" sz="3200" b="1" smtClean="0">
                <a:solidFill>
                  <a:schemeClr val="accent2"/>
                </a:solidFill>
                <a:latin typeface="黑体" pitchFamily="49" charset="-122"/>
                <a:ea typeface="黑体" pitchFamily="49" charset="-122"/>
              </a:rPr>
              <a:t>哥伦比亚、委内瑞拉</a:t>
            </a:r>
            <a:r>
              <a:rPr lang="zh-CN" altLang="en-US" sz="3200" b="1" smtClean="0">
                <a:latin typeface="黑体" pitchFamily="49" charset="-122"/>
                <a:ea typeface="黑体" pitchFamily="49" charset="-122"/>
              </a:rPr>
              <a:t>和</a:t>
            </a:r>
            <a:r>
              <a:rPr lang="zh-CN" altLang="en-US" sz="3200" b="1" smtClean="0">
                <a:solidFill>
                  <a:schemeClr val="accent2"/>
                </a:solidFill>
                <a:latin typeface="黑体" pitchFamily="49" charset="-122"/>
                <a:ea typeface="黑体" pitchFamily="49" charset="-122"/>
              </a:rPr>
              <a:t>厄瓜多尔</a:t>
            </a:r>
            <a:r>
              <a:rPr lang="zh-CN" altLang="en-US" sz="3200" b="1" smtClean="0">
                <a:latin typeface="黑体" pitchFamily="49" charset="-122"/>
                <a:ea typeface="黑体" pitchFamily="49" charset="-122"/>
              </a:rPr>
              <a:t>，成立了“</a:t>
            </a:r>
            <a:r>
              <a:rPr lang="zh-CN" altLang="en-US" sz="3200" b="1" smtClean="0">
                <a:solidFill>
                  <a:schemeClr val="accent2"/>
                </a:solidFill>
                <a:latin typeface="黑体" pitchFamily="49" charset="-122"/>
                <a:ea typeface="黑体" pitchFamily="49" charset="-122"/>
              </a:rPr>
              <a:t>大哥伦比亚共和国</a:t>
            </a:r>
            <a:r>
              <a:rPr lang="zh-CN" altLang="en-US" sz="3200" b="1" smtClean="0">
                <a:latin typeface="黑体" pitchFamily="49" charset="-122"/>
                <a:ea typeface="黑体" pitchFamily="49" charset="-122"/>
              </a:rPr>
              <a:t>”，当选总统。</a:t>
            </a:r>
          </a:p>
          <a:p>
            <a:pPr eaLnBrk="1" hangingPunct="1"/>
            <a:r>
              <a:rPr lang="zh-CN" altLang="en-US" sz="3200" b="1" smtClean="0">
                <a:latin typeface="黑体" pitchFamily="49" charset="-122"/>
                <a:ea typeface="黑体" pitchFamily="49" charset="-122"/>
              </a:rPr>
              <a:t>（</a:t>
            </a:r>
            <a:r>
              <a:rPr lang="en-US" altLang="zh-CN" sz="3200" b="1" smtClean="0">
                <a:latin typeface="黑体" pitchFamily="49" charset="-122"/>
                <a:ea typeface="黑体" pitchFamily="49" charset="-122"/>
              </a:rPr>
              <a:t>2</a:t>
            </a:r>
            <a:r>
              <a:rPr lang="zh-CN" altLang="en-US" sz="3200" b="1" smtClean="0">
                <a:latin typeface="黑体" pitchFamily="49" charset="-122"/>
                <a:ea typeface="黑体" pitchFamily="49" charset="-122"/>
              </a:rPr>
              <a:t>）圣马西领导</a:t>
            </a:r>
            <a:r>
              <a:rPr lang="zh-CN" altLang="en-US" sz="3200" b="1" smtClean="0">
                <a:solidFill>
                  <a:schemeClr val="accent2"/>
                </a:solidFill>
                <a:latin typeface="黑体" pitchFamily="49" charset="-122"/>
                <a:ea typeface="黑体" pitchFamily="49" charset="-122"/>
              </a:rPr>
              <a:t>阿根廷、智利、秘鲁</a:t>
            </a:r>
            <a:r>
              <a:rPr lang="zh-CN" altLang="en-US" sz="3200" b="1" smtClean="0">
                <a:latin typeface="黑体" pitchFamily="49" charset="-122"/>
                <a:ea typeface="黑体" pitchFamily="49" charset="-122"/>
              </a:rPr>
              <a:t>独立。</a:t>
            </a:r>
          </a:p>
        </p:txBody>
      </p:sp>
      <p:sp>
        <p:nvSpPr>
          <p:cNvPr id="67588" name="AutoShape 4"/>
          <p:cNvSpPr>
            <a:spLocks noChangeArrowheads="1"/>
          </p:cNvSpPr>
          <p:nvPr/>
        </p:nvSpPr>
        <p:spPr bwMode="auto">
          <a:xfrm>
            <a:off x="250825" y="3068638"/>
            <a:ext cx="2881313" cy="3240087"/>
          </a:xfrm>
          <a:prstGeom prst="cloudCallout">
            <a:avLst>
              <a:gd name="adj1" fmla="val 64162"/>
              <a:gd name="adj2" fmla="val 30500"/>
            </a:avLst>
          </a:prstGeom>
          <a:noFill/>
          <a:ln w="9525">
            <a:solidFill>
              <a:srgbClr val="008000"/>
            </a:solidFill>
            <a:round/>
            <a:headEnd/>
            <a:tailEnd/>
          </a:ln>
        </p:spPr>
        <p:txBody>
          <a:bodyPr/>
          <a:lstStyle/>
          <a:p>
            <a:pPr algn="ctr"/>
            <a:r>
              <a:rPr lang="zh-CN" altLang="en-US" sz="3600" b="1">
                <a:solidFill>
                  <a:schemeClr val="accent2"/>
                </a:solidFill>
                <a:latin typeface="黑体" pitchFamily="49" charset="-122"/>
                <a:ea typeface="黑体" pitchFamily="49" charset="-122"/>
              </a:rPr>
              <a:t>拉美独立运动取得胜利的原因</a:t>
            </a:r>
            <a:r>
              <a:rPr lang="en-US" altLang="zh-CN" sz="3600" b="1">
                <a:solidFill>
                  <a:schemeClr val="accent2"/>
                </a:solidFill>
                <a:latin typeface="黑体" pitchFamily="49" charset="-122"/>
                <a:ea typeface="黑体" pitchFamily="49" charset="-122"/>
              </a:rPr>
              <a:t>?</a:t>
            </a:r>
          </a:p>
        </p:txBody>
      </p:sp>
      <p:sp>
        <p:nvSpPr>
          <p:cNvPr id="67589" name="Text Box 5"/>
          <p:cNvSpPr txBox="1">
            <a:spLocks noChangeArrowheads="1"/>
          </p:cNvSpPr>
          <p:nvPr/>
        </p:nvSpPr>
        <p:spPr bwMode="auto">
          <a:xfrm>
            <a:off x="2987675" y="3213100"/>
            <a:ext cx="6048375" cy="3297238"/>
          </a:xfrm>
          <a:prstGeom prst="rect">
            <a:avLst/>
          </a:prstGeom>
          <a:noFill/>
          <a:ln w="9525">
            <a:noFill/>
            <a:miter lim="800000"/>
            <a:headEnd/>
            <a:tailEnd/>
          </a:ln>
          <a:effectLst/>
        </p:spPr>
        <p:txBody>
          <a:bodyPr lIns="90000" tIns="46800" rIns="90000" bIns="46800">
            <a:spAutoFit/>
          </a:bodyPr>
          <a:lstStyle/>
          <a:p>
            <a:pPr>
              <a:spcBef>
                <a:spcPct val="50000"/>
              </a:spcBef>
              <a:defRPr/>
            </a:pPr>
            <a:r>
              <a:rPr lang="en-US" altLang="zh-CN" sz="2800" b="1">
                <a:solidFill>
                  <a:srgbClr val="000099"/>
                </a:solidFill>
                <a:latin typeface="黑体" pitchFamily="49" charset="-122"/>
                <a:ea typeface="黑体" pitchFamily="49" charset="-122"/>
              </a:rPr>
              <a:t>①</a:t>
            </a:r>
            <a:r>
              <a:rPr lang="zh-CN" altLang="en-US" sz="2800" b="1">
                <a:solidFill>
                  <a:srgbClr val="000099"/>
                </a:solidFill>
                <a:latin typeface="黑体" pitchFamily="49" charset="-122"/>
                <a:ea typeface="黑体" pitchFamily="49" charset="-122"/>
              </a:rPr>
              <a:t>拉美各国人民联合起来，协同作战，南北夹击，为民族独立英勇斗争。</a:t>
            </a:r>
          </a:p>
          <a:p>
            <a:pPr>
              <a:spcBef>
                <a:spcPct val="50000"/>
              </a:spcBef>
              <a:defRPr/>
            </a:pPr>
            <a:r>
              <a:rPr lang="zh-CN" altLang="en-US" sz="2800" b="1">
                <a:solidFill>
                  <a:srgbClr val="000099"/>
                </a:solidFill>
                <a:latin typeface="黑体" pitchFamily="49" charset="-122"/>
                <a:ea typeface="黑体" pitchFamily="49" charset="-122"/>
              </a:rPr>
              <a:t>②有统一的指挥。</a:t>
            </a:r>
          </a:p>
          <a:p>
            <a:pPr>
              <a:spcBef>
                <a:spcPct val="50000"/>
              </a:spcBef>
              <a:defRPr/>
            </a:pPr>
            <a:r>
              <a:rPr lang="zh-CN" altLang="en-US" sz="2800" b="1">
                <a:solidFill>
                  <a:srgbClr val="000099"/>
                </a:solidFill>
                <a:latin typeface="黑体" pitchFamily="49" charset="-122"/>
                <a:ea typeface="黑体" pitchFamily="49" charset="-122"/>
              </a:rPr>
              <a:t>③玻利瓦尔等领导人的卓越领导</a:t>
            </a:r>
            <a:endParaRPr lang="zh-CN" altLang="en-US" sz="2800" b="1">
              <a:solidFill>
                <a:srgbClr val="000099"/>
              </a:solidFill>
              <a:effectLst>
                <a:outerShdw blurRad="38100" dist="38100" dir="2700000" algn="tl">
                  <a:srgbClr val="C0C0C0"/>
                </a:outerShdw>
              </a:effectLst>
              <a:latin typeface="黑体" pitchFamily="49" charset="-122"/>
              <a:ea typeface="黑体" pitchFamily="49" charset="-122"/>
            </a:endParaRPr>
          </a:p>
          <a:p>
            <a:pPr>
              <a:spcBef>
                <a:spcPct val="50000"/>
              </a:spcBef>
              <a:defRPr/>
            </a:pPr>
            <a:r>
              <a:rPr lang="zh-CN" altLang="en-US" sz="2800" b="1">
                <a:solidFill>
                  <a:srgbClr val="000099"/>
                </a:solidFill>
                <a:latin typeface="黑体" pitchFamily="49" charset="-122"/>
                <a:ea typeface="黑体" pitchFamily="49" charset="-122"/>
              </a:rPr>
              <a:t>④西班牙和葡萄牙在殖民地争夺中力量日益衰落。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7587">
                                            <p:txEl>
                                              <p:pRg st="1" end="1"/>
                                            </p:txEl>
                                          </p:spTgt>
                                        </p:tgtEl>
                                        <p:attrNameLst>
                                          <p:attrName>style.visibility</p:attrName>
                                        </p:attrNameLst>
                                      </p:cBhvr>
                                      <p:to>
                                        <p:strVal val="visible"/>
                                      </p:to>
                                    </p:set>
                                    <p:anim calcmode="lin" valueType="num">
                                      <p:cBhvr additive="base">
                                        <p:cTn id="7" dur="500" fill="hold"/>
                                        <p:tgtEl>
                                          <p:spTgt spid="6758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7587">
                                            <p:txEl>
                                              <p:pRg st="2" end="2"/>
                                            </p:txEl>
                                          </p:spTgt>
                                        </p:tgtEl>
                                        <p:attrNameLst>
                                          <p:attrName>style.visibility</p:attrName>
                                        </p:attrNameLst>
                                      </p:cBhvr>
                                      <p:to>
                                        <p:strVal val="visible"/>
                                      </p:to>
                                    </p:set>
                                    <p:anim calcmode="lin" valueType="num">
                                      <p:cBhvr additive="base">
                                        <p:cTn id="13" dur="500" fill="hold"/>
                                        <p:tgtEl>
                                          <p:spTgt spid="6758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758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67588"/>
                                        </p:tgtEl>
                                        <p:attrNameLst>
                                          <p:attrName>style.visibility</p:attrName>
                                        </p:attrNameLst>
                                      </p:cBhvr>
                                      <p:to>
                                        <p:strVal val="visible"/>
                                      </p:to>
                                    </p:set>
                                    <p:animEffect transition="in" filter="wipe(down)">
                                      <p:cBhvr>
                                        <p:cTn id="19" dur="580">
                                          <p:stCondLst>
                                            <p:cond delay="0"/>
                                          </p:stCondLst>
                                        </p:cTn>
                                        <p:tgtEl>
                                          <p:spTgt spid="67588"/>
                                        </p:tgtEl>
                                      </p:cBhvr>
                                    </p:animEffect>
                                    <p:anim calcmode="lin" valueType="num">
                                      <p:cBhvr>
                                        <p:cTn id="20" dur="1822" tmFilter="0,0; 0.14,0.36; 0.43,0.73; 0.71,0.91; 1.0,1.0">
                                          <p:stCondLst>
                                            <p:cond delay="0"/>
                                          </p:stCondLst>
                                        </p:cTn>
                                        <p:tgtEl>
                                          <p:spTgt spid="6758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6758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6758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6758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67588"/>
                                        </p:tgtEl>
                                        <p:attrNameLst>
                                          <p:attrName>ppt_y</p:attrName>
                                        </p:attrNameLst>
                                      </p:cBhvr>
                                      <p:tavLst>
                                        <p:tav tm="0" fmla="#ppt_y-sin(pi*$)/81">
                                          <p:val>
                                            <p:fltVal val="0"/>
                                          </p:val>
                                        </p:tav>
                                        <p:tav tm="100000">
                                          <p:val>
                                            <p:fltVal val="1"/>
                                          </p:val>
                                        </p:tav>
                                      </p:tavLst>
                                    </p:anim>
                                    <p:animScale>
                                      <p:cBhvr>
                                        <p:cTn id="25" dur="26">
                                          <p:stCondLst>
                                            <p:cond delay="650"/>
                                          </p:stCondLst>
                                        </p:cTn>
                                        <p:tgtEl>
                                          <p:spTgt spid="67588"/>
                                        </p:tgtEl>
                                      </p:cBhvr>
                                      <p:to x="100000" y="60000"/>
                                    </p:animScale>
                                    <p:animScale>
                                      <p:cBhvr>
                                        <p:cTn id="26" dur="166" decel="50000">
                                          <p:stCondLst>
                                            <p:cond delay="676"/>
                                          </p:stCondLst>
                                        </p:cTn>
                                        <p:tgtEl>
                                          <p:spTgt spid="67588"/>
                                        </p:tgtEl>
                                      </p:cBhvr>
                                      <p:to x="100000" y="100000"/>
                                    </p:animScale>
                                    <p:animScale>
                                      <p:cBhvr>
                                        <p:cTn id="27" dur="26">
                                          <p:stCondLst>
                                            <p:cond delay="1312"/>
                                          </p:stCondLst>
                                        </p:cTn>
                                        <p:tgtEl>
                                          <p:spTgt spid="67588"/>
                                        </p:tgtEl>
                                      </p:cBhvr>
                                      <p:to x="100000" y="80000"/>
                                    </p:animScale>
                                    <p:animScale>
                                      <p:cBhvr>
                                        <p:cTn id="28" dur="166" decel="50000">
                                          <p:stCondLst>
                                            <p:cond delay="1338"/>
                                          </p:stCondLst>
                                        </p:cTn>
                                        <p:tgtEl>
                                          <p:spTgt spid="67588"/>
                                        </p:tgtEl>
                                      </p:cBhvr>
                                      <p:to x="100000" y="100000"/>
                                    </p:animScale>
                                    <p:animScale>
                                      <p:cBhvr>
                                        <p:cTn id="29" dur="26">
                                          <p:stCondLst>
                                            <p:cond delay="1642"/>
                                          </p:stCondLst>
                                        </p:cTn>
                                        <p:tgtEl>
                                          <p:spTgt spid="67588"/>
                                        </p:tgtEl>
                                      </p:cBhvr>
                                      <p:to x="100000" y="90000"/>
                                    </p:animScale>
                                    <p:animScale>
                                      <p:cBhvr>
                                        <p:cTn id="30" dur="166" decel="50000">
                                          <p:stCondLst>
                                            <p:cond delay="1668"/>
                                          </p:stCondLst>
                                        </p:cTn>
                                        <p:tgtEl>
                                          <p:spTgt spid="67588"/>
                                        </p:tgtEl>
                                      </p:cBhvr>
                                      <p:to x="100000" y="100000"/>
                                    </p:animScale>
                                    <p:animScale>
                                      <p:cBhvr>
                                        <p:cTn id="31" dur="26">
                                          <p:stCondLst>
                                            <p:cond delay="1808"/>
                                          </p:stCondLst>
                                        </p:cTn>
                                        <p:tgtEl>
                                          <p:spTgt spid="67588"/>
                                        </p:tgtEl>
                                      </p:cBhvr>
                                      <p:to x="100000" y="95000"/>
                                    </p:animScale>
                                    <p:animScale>
                                      <p:cBhvr>
                                        <p:cTn id="32" dur="166" decel="50000">
                                          <p:stCondLst>
                                            <p:cond delay="1834"/>
                                          </p:stCondLst>
                                        </p:cTn>
                                        <p:tgtEl>
                                          <p:spTgt spid="67588"/>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7589">
                                            <p:txEl>
                                              <p:pRg st="0" end="0"/>
                                            </p:txEl>
                                          </p:spTgt>
                                        </p:tgtEl>
                                        <p:attrNameLst>
                                          <p:attrName>style.visibility</p:attrName>
                                        </p:attrNameLst>
                                      </p:cBhvr>
                                      <p:to>
                                        <p:strVal val="visible"/>
                                      </p:to>
                                    </p:set>
                                    <p:anim calcmode="lin" valueType="num">
                                      <p:cBhvr additive="base">
                                        <p:cTn id="37" dur="500" fill="hold"/>
                                        <p:tgtEl>
                                          <p:spTgt spid="6758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75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7589">
                                            <p:txEl>
                                              <p:pRg st="1" end="1"/>
                                            </p:txEl>
                                          </p:spTgt>
                                        </p:tgtEl>
                                        <p:attrNameLst>
                                          <p:attrName>style.visibility</p:attrName>
                                        </p:attrNameLst>
                                      </p:cBhvr>
                                      <p:to>
                                        <p:strVal val="visible"/>
                                      </p:to>
                                    </p:set>
                                    <p:anim calcmode="lin" valueType="num">
                                      <p:cBhvr additive="base">
                                        <p:cTn id="43" dur="500" fill="hold"/>
                                        <p:tgtEl>
                                          <p:spTgt spid="67589">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75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67589">
                                            <p:txEl>
                                              <p:pRg st="2" end="2"/>
                                            </p:txEl>
                                          </p:spTgt>
                                        </p:tgtEl>
                                        <p:attrNameLst>
                                          <p:attrName>style.visibility</p:attrName>
                                        </p:attrNameLst>
                                      </p:cBhvr>
                                      <p:to>
                                        <p:strVal val="visible"/>
                                      </p:to>
                                    </p:set>
                                    <p:animEffect transition="in" filter="wipe(down)">
                                      <p:cBhvr>
                                        <p:cTn id="49" dur="580">
                                          <p:stCondLst>
                                            <p:cond delay="0"/>
                                          </p:stCondLst>
                                        </p:cTn>
                                        <p:tgtEl>
                                          <p:spTgt spid="67589">
                                            <p:txEl>
                                              <p:pRg st="2" end="2"/>
                                            </p:txEl>
                                          </p:spTgt>
                                        </p:tgtEl>
                                      </p:cBhvr>
                                    </p:animEffect>
                                    <p:anim calcmode="lin" valueType="num">
                                      <p:cBhvr>
                                        <p:cTn id="50" dur="1822" tmFilter="0,0; 0.14,0.36; 0.43,0.73; 0.71,0.91; 1.0,1.0">
                                          <p:stCondLst>
                                            <p:cond delay="0"/>
                                          </p:stCondLst>
                                        </p:cTn>
                                        <p:tgtEl>
                                          <p:spTgt spid="67589">
                                            <p:txEl>
                                              <p:pRg st="2" end="2"/>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67589">
                                            <p:txEl>
                                              <p:pRg st="2" end="2"/>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67589">
                                            <p:txEl>
                                              <p:pRg st="2" end="2"/>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67589">
                                            <p:txEl>
                                              <p:pRg st="2" end="2"/>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67589">
                                            <p:txEl>
                                              <p:pRg st="2" end="2"/>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67589">
                                            <p:txEl>
                                              <p:pRg st="2" end="2"/>
                                            </p:txEl>
                                          </p:spTgt>
                                        </p:tgtEl>
                                      </p:cBhvr>
                                      <p:to x="100000" y="60000"/>
                                    </p:animScale>
                                    <p:animScale>
                                      <p:cBhvr>
                                        <p:cTn id="56" dur="166" decel="50000">
                                          <p:stCondLst>
                                            <p:cond delay="676"/>
                                          </p:stCondLst>
                                        </p:cTn>
                                        <p:tgtEl>
                                          <p:spTgt spid="67589">
                                            <p:txEl>
                                              <p:pRg st="2" end="2"/>
                                            </p:txEl>
                                          </p:spTgt>
                                        </p:tgtEl>
                                      </p:cBhvr>
                                      <p:to x="100000" y="100000"/>
                                    </p:animScale>
                                    <p:animScale>
                                      <p:cBhvr>
                                        <p:cTn id="57" dur="26">
                                          <p:stCondLst>
                                            <p:cond delay="1312"/>
                                          </p:stCondLst>
                                        </p:cTn>
                                        <p:tgtEl>
                                          <p:spTgt spid="67589">
                                            <p:txEl>
                                              <p:pRg st="2" end="2"/>
                                            </p:txEl>
                                          </p:spTgt>
                                        </p:tgtEl>
                                      </p:cBhvr>
                                      <p:to x="100000" y="80000"/>
                                    </p:animScale>
                                    <p:animScale>
                                      <p:cBhvr>
                                        <p:cTn id="58" dur="166" decel="50000">
                                          <p:stCondLst>
                                            <p:cond delay="1338"/>
                                          </p:stCondLst>
                                        </p:cTn>
                                        <p:tgtEl>
                                          <p:spTgt spid="67589">
                                            <p:txEl>
                                              <p:pRg st="2" end="2"/>
                                            </p:txEl>
                                          </p:spTgt>
                                        </p:tgtEl>
                                      </p:cBhvr>
                                      <p:to x="100000" y="100000"/>
                                    </p:animScale>
                                    <p:animScale>
                                      <p:cBhvr>
                                        <p:cTn id="59" dur="26">
                                          <p:stCondLst>
                                            <p:cond delay="1642"/>
                                          </p:stCondLst>
                                        </p:cTn>
                                        <p:tgtEl>
                                          <p:spTgt spid="67589">
                                            <p:txEl>
                                              <p:pRg st="2" end="2"/>
                                            </p:txEl>
                                          </p:spTgt>
                                        </p:tgtEl>
                                      </p:cBhvr>
                                      <p:to x="100000" y="90000"/>
                                    </p:animScale>
                                    <p:animScale>
                                      <p:cBhvr>
                                        <p:cTn id="60" dur="166" decel="50000">
                                          <p:stCondLst>
                                            <p:cond delay="1668"/>
                                          </p:stCondLst>
                                        </p:cTn>
                                        <p:tgtEl>
                                          <p:spTgt spid="67589">
                                            <p:txEl>
                                              <p:pRg st="2" end="2"/>
                                            </p:txEl>
                                          </p:spTgt>
                                        </p:tgtEl>
                                      </p:cBhvr>
                                      <p:to x="100000" y="100000"/>
                                    </p:animScale>
                                    <p:animScale>
                                      <p:cBhvr>
                                        <p:cTn id="61" dur="26">
                                          <p:stCondLst>
                                            <p:cond delay="1808"/>
                                          </p:stCondLst>
                                        </p:cTn>
                                        <p:tgtEl>
                                          <p:spTgt spid="67589">
                                            <p:txEl>
                                              <p:pRg st="2" end="2"/>
                                            </p:txEl>
                                          </p:spTgt>
                                        </p:tgtEl>
                                      </p:cBhvr>
                                      <p:to x="100000" y="95000"/>
                                    </p:animScale>
                                    <p:animScale>
                                      <p:cBhvr>
                                        <p:cTn id="62" dur="166" decel="50000">
                                          <p:stCondLst>
                                            <p:cond delay="1834"/>
                                          </p:stCondLst>
                                        </p:cTn>
                                        <p:tgtEl>
                                          <p:spTgt spid="67589">
                                            <p:txEl>
                                              <p:pRg st="2" end="2"/>
                                            </p:txEl>
                                          </p:spTgt>
                                        </p:tgtEl>
                                      </p:cBhvr>
                                      <p:to x="100000" y="100000"/>
                                    </p:animScale>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nodeType="clickEffect">
                                  <p:stCondLst>
                                    <p:cond delay="0"/>
                                  </p:stCondLst>
                                  <p:childTnLst>
                                    <p:set>
                                      <p:cBhvr>
                                        <p:cTn id="66" dur="1" fill="hold">
                                          <p:stCondLst>
                                            <p:cond delay="0"/>
                                          </p:stCondLst>
                                        </p:cTn>
                                        <p:tgtEl>
                                          <p:spTgt spid="67589">
                                            <p:txEl>
                                              <p:pRg st="3" end="3"/>
                                            </p:txEl>
                                          </p:spTgt>
                                        </p:tgtEl>
                                        <p:attrNameLst>
                                          <p:attrName>style.visibility</p:attrName>
                                        </p:attrNameLst>
                                      </p:cBhvr>
                                      <p:to>
                                        <p:strVal val="visible"/>
                                      </p:to>
                                    </p:set>
                                    <p:animEffect transition="in" filter="wipe(down)">
                                      <p:cBhvr>
                                        <p:cTn id="67" dur="580">
                                          <p:stCondLst>
                                            <p:cond delay="0"/>
                                          </p:stCondLst>
                                        </p:cTn>
                                        <p:tgtEl>
                                          <p:spTgt spid="67589">
                                            <p:txEl>
                                              <p:pRg st="3" end="3"/>
                                            </p:txEl>
                                          </p:spTgt>
                                        </p:tgtEl>
                                      </p:cBhvr>
                                    </p:animEffect>
                                    <p:anim calcmode="lin" valueType="num">
                                      <p:cBhvr>
                                        <p:cTn id="68" dur="1822" tmFilter="0,0; 0.14,0.36; 0.43,0.73; 0.71,0.91; 1.0,1.0">
                                          <p:stCondLst>
                                            <p:cond delay="0"/>
                                          </p:stCondLst>
                                        </p:cTn>
                                        <p:tgtEl>
                                          <p:spTgt spid="67589">
                                            <p:txEl>
                                              <p:pRg st="3" end="3"/>
                                            </p:txEl>
                                          </p:spTgt>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67589">
                                            <p:txEl>
                                              <p:pRg st="3" end="3"/>
                                            </p:txEl>
                                          </p:spTgt>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67589">
                                            <p:txEl>
                                              <p:pRg st="3" end="3"/>
                                            </p:txEl>
                                          </p:spTgt>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67589">
                                            <p:txEl>
                                              <p:pRg st="3" end="3"/>
                                            </p:txEl>
                                          </p:spTgt>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67589">
                                            <p:txEl>
                                              <p:pRg st="3" end="3"/>
                                            </p:txEl>
                                          </p:spTgt>
                                        </p:tgtEl>
                                        <p:attrNameLst>
                                          <p:attrName>ppt_y</p:attrName>
                                        </p:attrNameLst>
                                      </p:cBhvr>
                                      <p:tavLst>
                                        <p:tav tm="0" fmla="#ppt_y-sin(pi*$)/81">
                                          <p:val>
                                            <p:fltVal val="0"/>
                                          </p:val>
                                        </p:tav>
                                        <p:tav tm="100000">
                                          <p:val>
                                            <p:fltVal val="1"/>
                                          </p:val>
                                        </p:tav>
                                      </p:tavLst>
                                    </p:anim>
                                    <p:animScale>
                                      <p:cBhvr>
                                        <p:cTn id="73" dur="26">
                                          <p:stCondLst>
                                            <p:cond delay="650"/>
                                          </p:stCondLst>
                                        </p:cTn>
                                        <p:tgtEl>
                                          <p:spTgt spid="67589">
                                            <p:txEl>
                                              <p:pRg st="3" end="3"/>
                                            </p:txEl>
                                          </p:spTgt>
                                        </p:tgtEl>
                                      </p:cBhvr>
                                      <p:to x="100000" y="60000"/>
                                    </p:animScale>
                                    <p:animScale>
                                      <p:cBhvr>
                                        <p:cTn id="74" dur="166" decel="50000">
                                          <p:stCondLst>
                                            <p:cond delay="676"/>
                                          </p:stCondLst>
                                        </p:cTn>
                                        <p:tgtEl>
                                          <p:spTgt spid="67589">
                                            <p:txEl>
                                              <p:pRg st="3" end="3"/>
                                            </p:txEl>
                                          </p:spTgt>
                                        </p:tgtEl>
                                      </p:cBhvr>
                                      <p:to x="100000" y="100000"/>
                                    </p:animScale>
                                    <p:animScale>
                                      <p:cBhvr>
                                        <p:cTn id="75" dur="26">
                                          <p:stCondLst>
                                            <p:cond delay="1312"/>
                                          </p:stCondLst>
                                        </p:cTn>
                                        <p:tgtEl>
                                          <p:spTgt spid="67589">
                                            <p:txEl>
                                              <p:pRg st="3" end="3"/>
                                            </p:txEl>
                                          </p:spTgt>
                                        </p:tgtEl>
                                      </p:cBhvr>
                                      <p:to x="100000" y="80000"/>
                                    </p:animScale>
                                    <p:animScale>
                                      <p:cBhvr>
                                        <p:cTn id="76" dur="166" decel="50000">
                                          <p:stCondLst>
                                            <p:cond delay="1338"/>
                                          </p:stCondLst>
                                        </p:cTn>
                                        <p:tgtEl>
                                          <p:spTgt spid="67589">
                                            <p:txEl>
                                              <p:pRg st="3" end="3"/>
                                            </p:txEl>
                                          </p:spTgt>
                                        </p:tgtEl>
                                      </p:cBhvr>
                                      <p:to x="100000" y="100000"/>
                                    </p:animScale>
                                    <p:animScale>
                                      <p:cBhvr>
                                        <p:cTn id="77" dur="26">
                                          <p:stCondLst>
                                            <p:cond delay="1642"/>
                                          </p:stCondLst>
                                        </p:cTn>
                                        <p:tgtEl>
                                          <p:spTgt spid="67589">
                                            <p:txEl>
                                              <p:pRg st="3" end="3"/>
                                            </p:txEl>
                                          </p:spTgt>
                                        </p:tgtEl>
                                      </p:cBhvr>
                                      <p:to x="100000" y="90000"/>
                                    </p:animScale>
                                    <p:animScale>
                                      <p:cBhvr>
                                        <p:cTn id="78" dur="166" decel="50000">
                                          <p:stCondLst>
                                            <p:cond delay="1668"/>
                                          </p:stCondLst>
                                        </p:cTn>
                                        <p:tgtEl>
                                          <p:spTgt spid="67589">
                                            <p:txEl>
                                              <p:pRg st="3" end="3"/>
                                            </p:txEl>
                                          </p:spTgt>
                                        </p:tgtEl>
                                      </p:cBhvr>
                                      <p:to x="100000" y="100000"/>
                                    </p:animScale>
                                    <p:animScale>
                                      <p:cBhvr>
                                        <p:cTn id="79" dur="26">
                                          <p:stCondLst>
                                            <p:cond delay="1808"/>
                                          </p:stCondLst>
                                        </p:cTn>
                                        <p:tgtEl>
                                          <p:spTgt spid="67589">
                                            <p:txEl>
                                              <p:pRg st="3" end="3"/>
                                            </p:txEl>
                                          </p:spTgt>
                                        </p:tgtEl>
                                      </p:cBhvr>
                                      <p:to x="100000" y="95000"/>
                                    </p:animScale>
                                    <p:animScale>
                                      <p:cBhvr>
                                        <p:cTn id="80" dur="166" decel="50000">
                                          <p:stCondLst>
                                            <p:cond delay="1834"/>
                                          </p:stCondLst>
                                        </p:cTn>
                                        <p:tgtEl>
                                          <p:spTgt spid="67589">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619250" y="0"/>
            <a:ext cx="7772400" cy="1143000"/>
          </a:xfrm>
        </p:spPr>
        <p:txBody>
          <a:bodyPr/>
          <a:lstStyle/>
          <a:p>
            <a:pPr eaLnBrk="1" hangingPunct="1"/>
            <a:r>
              <a:rPr lang="zh-CN" altLang="en-US" b="1" smtClean="0">
                <a:ea typeface="黑体" pitchFamily="49" charset="-122"/>
              </a:rPr>
              <a:t>二、印度民族大起义</a:t>
            </a:r>
          </a:p>
        </p:txBody>
      </p:sp>
      <p:sp>
        <p:nvSpPr>
          <p:cNvPr id="15363" name="Rectangle 5"/>
          <p:cNvSpPr>
            <a:spLocks noChangeArrowheads="1"/>
          </p:cNvSpPr>
          <p:nvPr/>
        </p:nvSpPr>
        <p:spPr bwMode="auto">
          <a:xfrm>
            <a:off x="3148013" y="5876925"/>
            <a:ext cx="4953000" cy="1143000"/>
          </a:xfrm>
          <a:prstGeom prst="rect">
            <a:avLst/>
          </a:prstGeom>
          <a:noFill/>
          <a:ln w="9525">
            <a:noFill/>
            <a:miter lim="800000"/>
            <a:headEnd/>
            <a:tailEnd/>
          </a:ln>
        </p:spPr>
        <p:txBody>
          <a:bodyPr anchor="ctr"/>
          <a:lstStyle/>
          <a:p>
            <a:r>
              <a:rPr lang="en-US" altLang="zh-CN" sz="2800" b="1">
                <a:solidFill>
                  <a:schemeClr val="tx2"/>
                </a:solidFill>
                <a:latin typeface="黑体" pitchFamily="49" charset="-122"/>
                <a:ea typeface="黑体" pitchFamily="49" charset="-122"/>
              </a:rPr>
              <a:t>19</a:t>
            </a:r>
            <a:r>
              <a:rPr lang="zh-CN" altLang="en-US" sz="2800" b="1">
                <a:solidFill>
                  <a:schemeClr val="tx2"/>
                </a:solidFill>
                <a:latin typeface="黑体" pitchFamily="49" charset="-122"/>
                <a:ea typeface="黑体" pitchFamily="49" charset="-122"/>
              </a:rPr>
              <a:t>世纪中期的印度</a:t>
            </a:r>
          </a:p>
        </p:txBody>
      </p:sp>
      <p:pic>
        <p:nvPicPr>
          <p:cNvPr id="15364" name="Picture 6" descr="W020100825477425221098"/>
          <p:cNvPicPr>
            <a:picLocks noChangeAspect="1" noChangeArrowheads="1"/>
          </p:cNvPicPr>
          <p:nvPr/>
        </p:nvPicPr>
        <p:blipFill>
          <a:blip r:embed="rId2" cstate="print"/>
          <a:srcRect/>
          <a:stretch>
            <a:fillRect/>
          </a:stretch>
        </p:blipFill>
        <p:spPr bwMode="auto">
          <a:xfrm>
            <a:off x="1619250" y="1196975"/>
            <a:ext cx="6119813" cy="49593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5"/>
          <p:cNvSpPr>
            <a:spLocks noChangeArrowheads="1"/>
          </p:cNvSpPr>
          <p:nvPr/>
        </p:nvSpPr>
        <p:spPr bwMode="auto">
          <a:xfrm>
            <a:off x="228600" y="0"/>
            <a:ext cx="4648200" cy="1066800"/>
          </a:xfrm>
          <a:prstGeom prst="horizontalScroll">
            <a:avLst>
              <a:gd name="adj" fmla="val 12500"/>
            </a:avLst>
          </a:prstGeom>
          <a:solidFill>
            <a:srgbClr val="FFFF99"/>
          </a:solidFill>
          <a:ln w="9525">
            <a:solidFill>
              <a:srgbClr val="FF3300"/>
            </a:solidFill>
            <a:round/>
            <a:headEnd/>
            <a:tailEnd/>
          </a:ln>
        </p:spPr>
        <p:txBody>
          <a:bodyPr wrap="none" anchor="ctr"/>
          <a:lstStyle/>
          <a:p>
            <a:pPr algn="ctr"/>
            <a:r>
              <a:rPr kumimoji="1" lang="zh-CN" altLang="en-US" sz="4000" b="1">
                <a:latin typeface="华文中宋" pitchFamily="2" charset="-122"/>
                <a:ea typeface="华文中宋" pitchFamily="2" charset="-122"/>
              </a:rPr>
              <a:t>二</a:t>
            </a:r>
            <a:r>
              <a:rPr kumimoji="1" lang="en-US" altLang="zh-CN" sz="4000" b="1">
                <a:latin typeface="华文中宋" pitchFamily="2" charset="-122"/>
                <a:ea typeface="华文中宋" pitchFamily="2" charset="-122"/>
              </a:rPr>
              <a:t>.</a:t>
            </a:r>
            <a:r>
              <a:rPr kumimoji="1" lang="zh-CN" altLang="en-US" sz="4000" b="1">
                <a:latin typeface="华文中宋" pitchFamily="2" charset="-122"/>
                <a:ea typeface="华文中宋" pitchFamily="2" charset="-122"/>
              </a:rPr>
              <a:t>印度民族大起义</a:t>
            </a:r>
          </a:p>
        </p:txBody>
      </p:sp>
      <p:sp>
        <p:nvSpPr>
          <p:cNvPr id="12291" name="Text Box 6"/>
          <p:cNvSpPr txBox="1">
            <a:spLocks noChangeArrowheads="1"/>
          </p:cNvSpPr>
          <p:nvPr/>
        </p:nvSpPr>
        <p:spPr bwMode="auto">
          <a:xfrm>
            <a:off x="304800" y="2514600"/>
            <a:ext cx="1905000" cy="709613"/>
          </a:xfrm>
          <a:prstGeom prst="rect">
            <a:avLst/>
          </a:prstGeom>
          <a:noFill/>
          <a:ln w="76200">
            <a:noFill/>
            <a:miter lim="800000"/>
            <a:headEnd/>
            <a:tailEnd/>
          </a:ln>
        </p:spPr>
        <p:txBody>
          <a:bodyPr lIns="90000" tIns="46800" rIns="90000" bIns="46800">
            <a:spAutoFit/>
          </a:bodyPr>
          <a:lstStyle/>
          <a:p>
            <a:pPr>
              <a:spcBef>
                <a:spcPct val="50000"/>
              </a:spcBef>
            </a:pPr>
            <a:r>
              <a:rPr lang="en-US" altLang="zh-CN" sz="4000" b="1">
                <a:latin typeface="华文中宋" pitchFamily="2" charset="-122"/>
                <a:ea typeface="华文中宋" pitchFamily="2" charset="-122"/>
              </a:rPr>
              <a:t>1.</a:t>
            </a:r>
            <a:r>
              <a:rPr lang="zh-CN" altLang="en-US" sz="4000" b="1">
                <a:latin typeface="华文中宋" pitchFamily="2" charset="-122"/>
                <a:ea typeface="华文中宋" pitchFamily="2" charset="-122"/>
              </a:rPr>
              <a:t>原因</a:t>
            </a:r>
            <a:r>
              <a:rPr lang="en-US" altLang="zh-CN" sz="4000" b="1">
                <a:latin typeface="华文中宋" pitchFamily="2" charset="-122"/>
                <a:ea typeface="华文中宋" pitchFamily="2" charset="-122"/>
              </a:rPr>
              <a:t>:</a:t>
            </a:r>
          </a:p>
        </p:txBody>
      </p:sp>
      <p:sp>
        <p:nvSpPr>
          <p:cNvPr id="67591" name="Text Box 7">
            <a:hlinkClick r:id="rId2" action="ppaction://hlinksldjump"/>
          </p:cNvPr>
          <p:cNvSpPr txBox="1">
            <a:spLocks noChangeArrowheads="1"/>
          </p:cNvSpPr>
          <p:nvPr/>
        </p:nvSpPr>
        <p:spPr bwMode="auto">
          <a:xfrm>
            <a:off x="304800" y="3581400"/>
            <a:ext cx="8458200" cy="2557463"/>
          </a:xfrm>
          <a:prstGeom prst="rect">
            <a:avLst/>
          </a:prstGeom>
          <a:noFill/>
          <a:ln w="76200">
            <a:noFill/>
            <a:miter lim="800000"/>
            <a:headEnd/>
            <a:tailEnd/>
          </a:ln>
        </p:spPr>
        <p:txBody>
          <a:bodyPr lIns="90000" tIns="46800" rIns="90000" bIns="46800">
            <a:spAutoFit/>
          </a:bodyPr>
          <a:lstStyle/>
          <a:p>
            <a:pPr>
              <a:spcBef>
                <a:spcPct val="50000"/>
              </a:spcBef>
            </a:pPr>
            <a:r>
              <a:rPr lang="en-US" altLang="zh-CN" sz="4000" b="1">
                <a:latin typeface="华文中宋" pitchFamily="2" charset="-122"/>
                <a:ea typeface="华文中宋" pitchFamily="2" charset="-122"/>
              </a:rPr>
              <a:t>     19</a:t>
            </a:r>
            <a:r>
              <a:rPr lang="zh-CN" altLang="en-US" sz="4000" b="1">
                <a:latin typeface="华文中宋" pitchFamily="2" charset="-122"/>
                <a:ea typeface="华文中宋" pitchFamily="2" charset="-122"/>
              </a:rPr>
              <a:t>世纪中期，英国完成工业革命，</a:t>
            </a:r>
            <a:endParaRPr lang="en-US" altLang="zh-CN" sz="4000" b="1">
              <a:latin typeface="华文中宋" pitchFamily="2" charset="-122"/>
              <a:ea typeface="华文中宋" pitchFamily="2" charset="-122"/>
            </a:endParaRPr>
          </a:p>
          <a:p>
            <a:pPr>
              <a:spcBef>
                <a:spcPct val="50000"/>
              </a:spcBef>
            </a:pPr>
            <a:r>
              <a:rPr lang="zh-CN" altLang="en-US" sz="4000" b="1">
                <a:latin typeface="华文中宋" pitchFamily="2" charset="-122"/>
                <a:ea typeface="华文中宋" pitchFamily="2" charset="-122"/>
              </a:rPr>
              <a:t>进一步加强了对印度的</a:t>
            </a:r>
            <a:r>
              <a:rPr lang="zh-CN" altLang="en-US" sz="4000" b="1" u="sng">
                <a:solidFill>
                  <a:srgbClr val="FF0000"/>
                </a:solidFill>
                <a:latin typeface="华文中宋" pitchFamily="2" charset="-122"/>
                <a:ea typeface="华文中宋" pitchFamily="2" charset="-122"/>
              </a:rPr>
              <a:t>经济掠夺</a:t>
            </a:r>
            <a:r>
              <a:rPr lang="zh-CN" altLang="en-US" sz="4000" b="1">
                <a:latin typeface="华文中宋" pitchFamily="2" charset="-122"/>
                <a:ea typeface="华文中宋" pitchFamily="2" charset="-122"/>
              </a:rPr>
              <a:t>和</a:t>
            </a:r>
            <a:endParaRPr lang="en-US" altLang="zh-CN" sz="4000" b="1">
              <a:latin typeface="华文中宋" pitchFamily="2" charset="-122"/>
              <a:ea typeface="华文中宋" pitchFamily="2" charset="-122"/>
            </a:endParaRPr>
          </a:p>
          <a:p>
            <a:pPr>
              <a:spcBef>
                <a:spcPct val="50000"/>
              </a:spcBef>
            </a:pPr>
            <a:r>
              <a:rPr lang="zh-CN" altLang="en-US" sz="4000" b="1" u="sng">
                <a:solidFill>
                  <a:srgbClr val="FF0000"/>
                </a:solidFill>
                <a:latin typeface="华文中宋" pitchFamily="2" charset="-122"/>
                <a:ea typeface="华文中宋" pitchFamily="2" charset="-122"/>
              </a:rPr>
              <a:t>政治压迫</a:t>
            </a:r>
            <a:r>
              <a:rPr lang="zh-CN" altLang="en-US" sz="4000" b="1">
                <a:solidFill>
                  <a:srgbClr val="FF0000"/>
                </a:solidFill>
                <a:latin typeface="华文中宋" pitchFamily="2" charset="-122"/>
                <a:ea typeface="华文中宋"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591"/>
                                        </p:tgtEl>
                                        <p:attrNameLst>
                                          <p:attrName>style.visibility</p:attrName>
                                        </p:attrNameLst>
                                      </p:cBhvr>
                                      <p:to>
                                        <p:strVal val="visible"/>
                                      </p:to>
                                    </p:set>
                                    <p:animEffect transition="in" filter="wipe(left)">
                                      <p:cBhvr>
                                        <p:cTn id="7" dur="500"/>
                                        <p:tgtEl>
                                          <p:spTgt spid="67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英国殖民者在印度作威作福"/>
          <p:cNvPicPr>
            <a:picLocks noChangeAspect="1" noChangeArrowheads="1"/>
          </p:cNvPicPr>
          <p:nvPr/>
        </p:nvPicPr>
        <p:blipFill>
          <a:blip r:embed="rId2" cstate="print"/>
          <a:srcRect/>
          <a:stretch>
            <a:fillRect/>
          </a:stretch>
        </p:blipFill>
        <p:spPr bwMode="auto">
          <a:xfrm>
            <a:off x="0" y="981075"/>
            <a:ext cx="5364163" cy="3240088"/>
          </a:xfrm>
          <a:prstGeom prst="rect">
            <a:avLst/>
          </a:prstGeom>
          <a:noFill/>
          <a:ln w="9525">
            <a:noFill/>
            <a:miter lim="800000"/>
            <a:headEnd/>
            <a:tailEnd/>
          </a:ln>
        </p:spPr>
      </p:pic>
      <p:sp>
        <p:nvSpPr>
          <p:cNvPr id="17411" name="Rectangle 3"/>
          <p:cNvSpPr>
            <a:spLocks noChangeArrowheads="1"/>
          </p:cNvSpPr>
          <p:nvPr/>
        </p:nvSpPr>
        <p:spPr bwMode="auto">
          <a:xfrm>
            <a:off x="466725" y="4724400"/>
            <a:ext cx="3124200" cy="1371600"/>
          </a:xfrm>
          <a:prstGeom prst="rect">
            <a:avLst/>
          </a:prstGeom>
          <a:noFill/>
          <a:ln w="9525">
            <a:noFill/>
            <a:miter lim="800000"/>
            <a:headEnd/>
            <a:tailEnd/>
          </a:ln>
        </p:spPr>
        <p:txBody>
          <a:bodyPr anchor="b"/>
          <a:lstStyle/>
          <a:p>
            <a:r>
              <a:rPr lang="zh-CN" altLang="en-US" sz="3800" b="1">
                <a:solidFill>
                  <a:srgbClr val="000000"/>
                </a:solidFill>
                <a:latin typeface="Times New Roman" pitchFamily="18" charset="0"/>
                <a:ea typeface="黑体" pitchFamily="49" charset="-122"/>
              </a:rPr>
              <a:t>英国殖民者</a:t>
            </a:r>
            <a:br>
              <a:rPr lang="zh-CN" altLang="en-US" sz="3800" b="1">
                <a:solidFill>
                  <a:srgbClr val="000000"/>
                </a:solidFill>
                <a:latin typeface="Times New Roman" pitchFamily="18" charset="0"/>
                <a:ea typeface="黑体" pitchFamily="49" charset="-122"/>
              </a:rPr>
            </a:br>
            <a:r>
              <a:rPr lang="zh-CN" altLang="en-US" sz="3800" b="1">
                <a:solidFill>
                  <a:srgbClr val="000000"/>
                </a:solidFill>
                <a:latin typeface="Times New Roman" pitchFamily="18" charset="0"/>
                <a:ea typeface="黑体" pitchFamily="49" charset="-122"/>
              </a:rPr>
              <a:t>作威作福</a:t>
            </a:r>
          </a:p>
        </p:txBody>
      </p:sp>
      <p:grpSp>
        <p:nvGrpSpPr>
          <p:cNvPr id="2" name="Group 4"/>
          <p:cNvGrpSpPr>
            <a:grpSpLocks/>
          </p:cNvGrpSpPr>
          <p:nvPr/>
        </p:nvGrpSpPr>
        <p:grpSpPr bwMode="auto">
          <a:xfrm>
            <a:off x="4267200" y="1508125"/>
            <a:ext cx="4876800" cy="5233988"/>
            <a:chOff x="0" y="0"/>
            <a:chExt cx="7680" cy="8242"/>
          </a:xfrm>
        </p:grpSpPr>
        <p:pic>
          <p:nvPicPr>
            <p:cNvPr id="17413" name="Picture 5" descr="W020070301733416190431"/>
            <p:cNvPicPr>
              <a:picLocks noChangeAspect="1" noChangeArrowheads="1"/>
            </p:cNvPicPr>
            <p:nvPr/>
          </p:nvPicPr>
          <p:blipFill>
            <a:blip r:embed="rId3" cstate="print"/>
            <a:srcRect l="39384" t="59935" r="5231" b="10532"/>
            <a:stretch>
              <a:fillRect/>
            </a:stretch>
          </p:blipFill>
          <p:spPr bwMode="auto">
            <a:xfrm>
              <a:off x="0" y="2722"/>
              <a:ext cx="7680" cy="5520"/>
            </a:xfrm>
            <a:prstGeom prst="rect">
              <a:avLst/>
            </a:prstGeom>
            <a:noFill/>
            <a:ln w="9525">
              <a:noFill/>
              <a:miter lim="800000"/>
              <a:headEnd/>
              <a:tailEnd/>
            </a:ln>
          </p:spPr>
        </p:pic>
        <p:sp>
          <p:nvSpPr>
            <p:cNvPr id="17414" name="Rectangle 6"/>
            <p:cNvSpPr>
              <a:spLocks noChangeArrowheads="1"/>
            </p:cNvSpPr>
            <p:nvPr/>
          </p:nvSpPr>
          <p:spPr bwMode="auto">
            <a:xfrm>
              <a:off x="2495" y="0"/>
              <a:ext cx="4285" cy="2065"/>
            </a:xfrm>
            <a:prstGeom prst="rect">
              <a:avLst/>
            </a:prstGeom>
            <a:noFill/>
            <a:ln w="9525">
              <a:noFill/>
              <a:miter lim="800000"/>
              <a:headEnd/>
              <a:tailEnd/>
            </a:ln>
          </p:spPr>
          <p:txBody>
            <a:bodyPr wrap="none" lIns="90000" tIns="46800" rIns="90000" bIns="46800">
              <a:spAutoFit/>
            </a:bodyPr>
            <a:lstStyle/>
            <a:p>
              <a:r>
                <a:rPr lang="zh-CN" altLang="en-US" sz="4000" b="1">
                  <a:solidFill>
                    <a:srgbClr val="000000"/>
                  </a:solidFill>
                  <a:latin typeface="Tahoma" pitchFamily="34" charset="0"/>
                  <a:ea typeface="黑体" pitchFamily="49" charset="-122"/>
                </a:rPr>
                <a:t>英国殖民者</a:t>
              </a:r>
            </a:p>
            <a:p>
              <a:r>
                <a:rPr lang="zh-CN" altLang="en-US" sz="4000" b="1">
                  <a:solidFill>
                    <a:srgbClr val="000000"/>
                  </a:solidFill>
                  <a:latin typeface="Tahoma" pitchFamily="34" charset="0"/>
                  <a:ea typeface="黑体" pitchFamily="49" charset="-122"/>
                </a:rPr>
                <a:t>处死印度人</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8"/>
          <p:cNvSpPr txBox="1">
            <a:spLocks noChangeArrowheads="1"/>
          </p:cNvSpPr>
          <p:nvPr/>
        </p:nvSpPr>
        <p:spPr bwMode="auto">
          <a:xfrm>
            <a:off x="152400" y="1905000"/>
            <a:ext cx="1905000" cy="709613"/>
          </a:xfrm>
          <a:prstGeom prst="rect">
            <a:avLst/>
          </a:prstGeom>
          <a:noFill/>
          <a:ln w="76200">
            <a:noFill/>
            <a:miter lim="800000"/>
            <a:headEnd/>
            <a:tailEnd/>
          </a:ln>
        </p:spPr>
        <p:txBody>
          <a:bodyPr lIns="90000" tIns="46800" rIns="90000" bIns="46800">
            <a:spAutoFit/>
          </a:bodyPr>
          <a:lstStyle/>
          <a:p>
            <a:pPr>
              <a:spcBef>
                <a:spcPct val="50000"/>
              </a:spcBef>
            </a:pPr>
            <a:r>
              <a:rPr lang="en-US" altLang="zh-CN" sz="4000" b="1">
                <a:latin typeface="华文中宋" pitchFamily="2" charset="-122"/>
                <a:ea typeface="华文中宋" pitchFamily="2" charset="-122"/>
              </a:rPr>
              <a:t>2.</a:t>
            </a:r>
            <a:r>
              <a:rPr lang="zh-CN" altLang="en-US" sz="4000" b="1">
                <a:latin typeface="华文中宋" pitchFamily="2" charset="-122"/>
                <a:ea typeface="华文中宋" pitchFamily="2" charset="-122"/>
              </a:rPr>
              <a:t>经过</a:t>
            </a:r>
          </a:p>
        </p:txBody>
      </p:sp>
      <p:sp>
        <p:nvSpPr>
          <p:cNvPr id="15363" name="AutoShape 9"/>
          <p:cNvSpPr>
            <a:spLocks/>
          </p:cNvSpPr>
          <p:nvPr/>
        </p:nvSpPr>
        <p:spPr bwMode="auto">
          <a:xfrm>
            <a:off x="1905000" y="1143000"/>
            <a:ext cx="457200" cy="2438400"/>
          </a:xfrm>
          <a:prstGeom prst="leftBrace">
            <a:avLst>
              <a:gd name="adj1" fmla="val 44444"/>
              <a:gd name="adj2" fmla="val 50000"/>
            </a:avLst>
          </a:prstGeom>
          <a:noFill/>
          <a:ln w="47625">
            <a:solidFill>
              <a:srgbClr val="FF0000"/>
            </a:solidFill>
            <a:round/>
            <a:headEnd/>
            <a:tailEnd/>
          </a:ln>
        </p:spPr>
        <p:txBody>
          <a:bodyPr wrap="none" anchor="ctr"/>
          <a:lstStyle/>
          <a:p>
            <a:endParaRPr lang="zh-CN" altLang="en-US"/>
          </a:p>
        </p:txBody>
      </p:sp>
      <p:sp>
        <p:nvSpPr>
          <p:cNvPr id="15364" name="Text Box 10"/>
          <p:cNvSpPr txBox="1">
            <a:spLocks noChangeArrowheads="1"/>
          </p:cNvSpPr>
          <p:nvPr/>
        </p:nvSpPr>
        <p:spPr bwMode="auto">
          <a:xfrm>
            <a:off x="2362200" y="762000"/>
            <a:ext cx="1981200" cy="70961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a:latin typeface="华文中宋" pitchFamily="2" charset="-122"/>
                <a:ea typeface="华文中宋" pitchFamily="2" charset="-122"/>
              </a:rPr>
              <a:t>时间：</a:t>
            </a:r>
          </a:p>
        </p:txBody>
      </p:sp>
      <p:sp>
        <p:nvSpPr>
          <p:cNvPr id="15365" name="Text Box 11"/>
          <p:cNvSpPr txBox="1">
            <a:spLocks noChangeArrowheads="1"/>
          </p:cNvSpPr>
          <p:nvPr/>
        </p:nvSpPr>
        <p:spPr bwMode="auto">
          <a:xfrm>
            <a:off x="3733800" y="762000"/>
            <a:ext cx="3733800" cy="709613"/>
          </a:xfrm>
          <a:prstGeom prst="rect">
            <a:avLst/>
          </a:prstGeom>
          <a:noFill/>
          <a:ln w="76200">
            <a:noFill/>
            <a:miter lim="800000"/>
            <a:headEnd/>
            <a:tailEnd/>
          </a:ln>
        </p:spPr>
        <p:txBody>
          <a:bodyPr lIns="90000" tIns="46800" rIns="90000" bIns="46800">
            <a:spAutoFit/>
          </a:bodyPr>
          <a:lstStyle/>
          <a:p>
            <a:pPr>
              <a:spcBef>
                <a:spcPct val="50000"/>
              </a:spcBef>
            </a:pPr>
            <a:r>
              <a:rPr lang="en-US" altLang="zh-CN" sz="4000" b="1">
                <a:latin typeface="华文中宋" pitchFamily="2" charset="-122"/>
                <a:ea typeface="华文中宋" pitchFamily="2" charset="-122"/>
              </a:rPr>
              <a:t>1857~1859</a:t>
            </a:r>
            <a:r>
              <a:rPr lang="zh-CN" altLang="en-US" sz="4000" b="1">
                <a:latin typeface="华文中宋" pitchFamily="2" charset="-122"/>
                <a:ea typeface="华文中宋" pitchFamily="2" charset="-122"/>
              </a:rPr>
              <a:t>年</a:t>
            </a:r>
          </a:p>
        </p:txBody>
      </p:sp>
      <p:sp>
        <p:nvSpPr>
          <p:cNvPr id="15366" name="Text Box 12">
            <a:hlinkClick r:id="rId2" action="ppaction://hlinksldjump"/>
          </p:cNvPr>
          <p:cNvSpPr txBox="1">
            <a:spLocks noChangeArrowheads="1"/>
          </p:cNvSpPr>
          <p:nvPr/>
        </p:nvSpPr>
        <p:spPr bwMode="auto">
          <a:xfrm>
            <a:off x="2286000" y="1981200"/>
            <a:ext cx="1752600" cy="70961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a:latin typeface="华文中宋" pitchFamily="2" charset="-122"/>
                <a:ea typeface="华文中宋" pitchFamily="2" charset="-122"/>
              </a:rPr>
              <a:t>中心：</a:t>
            </a:r>
          </a:p>
        </p:txBody>
      </p:sp>
      <p:sp>
        <p:nvSpPr>
          <p:cNvPr id="15367" name="Text Box 13">
            <a:hlinkClick r:id="rId2" action="ppaction://hlinksldjump"/>
          </p:cNvPr>
          <p:cNvSpPr txBox="1">
            <a:spLocks noChangeArrowheads="1"/>
          </p:cNvSpPr>
          <p:nvPr/>
        </p:nvSpPr>
        <p:spPr bwMode="auto">
          <a:xfrm>
            <a:off x="3657600" y="1981200"/>
            <a:ext cx="4800600" cy="70961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u="sng">
                <a:latin typeface="华文中宋" pitchFamily="2" charset="-122"/>
                <a:ea typeface="华文中宋" pitchFamily="2" charset="-122"/>
              </a:rPr>
              <a:t>密拉特、德里、</a:t>
            </a:r>
            <a:r>
              <a:rPr lang="zh-CN" altLang="en-US" sz="3600" b="1" u="sng">
                <a:ea typeface="华文中宋" pitchFamily="2" charset="-122"/>
              </a:rPr>
              <a:t>章西</a:t>
            </a:r>
          </a:p>
        </p:txBody>
      </p:sp>
      <p:sp>
        <p:nvSpPr>
          <p:cNvPr id="15368" name="Text Box 16"/>
          <p:cNvSpPr txBox="1">
            <a:spLocks noChangeArrowheads="1"/>
          </p:cNvSpPr>
          <p:nvPr/>
        </p:nvSpPr>
        <p:spPr bwMode="auto">
          <a:xfrm>
            <a:off x="2362200" y="3200400"/>
            <a:ext cx="1524000" cy="70961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a:latin typeface="华文中宋" pitchFamily="2" charset="-122"/>
                <a:ea typeface="华文中宋" pitchFamily="2" charset="-122"/>
              </a:rPr>
              <a:t>英雄：</a:t>
            </a:r>
          </a:p>
        </p:txBody>
      </p:sp>
      <p:sp>
        <p:nvSpPr>
          <p:cNvPr id="15369" name="Text Box 17">
            <a:hlinkClick r:id="rId3" action="ppaction://hlinksldjump"/>
          </p:cNvPr>
          <p:cNvSpPr txBox="1">
            <a:spLocks noChangeArrowheads="1"/>
          </p:cNvSpPr>
          <p:nvPr/>
        </p:nvSpPr>
        <p:spPr bwMode="auto">
          <a:xfrm>
            <a:off x="3733800" y="3200400"/>
            <a:ext cx="2971800" cy="70961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u="sng">
                <a:latin typeface="华文中宋" pitchFamily="2" charset="-122"/>
                <a:ea typeface="华文中宋" pitchFamily="2" charset="-122"/>
              </a:rPr>
              <a:t>章西女王</a:t>
            </a:r>
          </a:p>
        </p:txBody>
      </p:sp>
      <p:sp>
        <p:nvSpPr>
          <p:cNvPr id="15370" name="Text Box 18"/>
          <p:cNvSpPr txBox="1">
            <a:spLocks noChangeArrowheads="1"/>
          </p:cNvSpPr>
          <p:nvPr/>
        </p:nvSpPr>
        <p:spPr bwMode="auto">
          <a:xfrm>
            <a:off x="152400" y="4572000"/>
            <a:ext cx="2438400" cy="709613"/>
          </a:xfrm>
          <a:prstGeom prst="rect">
            <a:avLst/>
          </a:prstGeom>
          <a:noFill/>
          <a:ln w="76200">
            <a:noFill/>
            <a:miter lim="800000"/>
            <a:headEnd/>
            <a:tailEnd/>
          </a:ln>
        </p:spPr>
        <p:txBody>
          <a:bodyPr lIns="90000" tIns="46800" rIns="90000" bIns="46800">
            <a:spAutoFit/>
          </a:bodyPr>
          <a:lstStyle/>
          <a:p>
            <a:pPr>
              <a:spcBef>
                <a:spcPct val="50000"/>
              </a:spcBef>
            </a:pPr>
            <a:r>
              <a:rPr lang="en-US" altLang="zh-CN" sz="4000" b="1">
                <a:latin typeface="华文中宋" pitchFamily="2" charset="-122"/>
                <a:ea typeface="华文中宋" pitchFamily="2" charset="-122"/>
              </a:rPr>
              <a:t>3.</a:t>
            </a:r>
            <a:r>
              <a:rPr lang="zh-CN" altLang="en-US" sz="4000" b="1">
                <a:latin typeface="华文中宋" pitchFamily="2" charset="-122"/>
                <a:ea typeface="华文中宋" pitchFamily="2" charset="-122"/>
              </a:rPr>
              <a:t>结果：</a:t>
            </a:r>
          </a:p>
        </p:txBody>
      </p:sp>
      <p:sp>
        <p:nvSpPr>
          <p:cNvPr id="15371" name="Text Box 19"/>
          <p:cNvSpPr txBox="1">
            <a:spLocks noChangeArrowheads="1"/>
          </p:cNvSpPr>
          <p:nvPr/>
        </p:nvSpPr>
        <p:spPr bwMode="auto">
          <a:xfrm>
            <a:off x="1981200" y="4572000"/>
            <a:ext cx="6858000" cy="709613"/>
          </a:xfrm>
          <a:prstGeom prst="rect">
            <a:avLst/>
          </a:prstGeom>
          <a:noFill/>
          <a:ln w="76200">
            <a:noFill/>
            <a:miter lim="800000"/>
            <a:headEnd/>
            <a:tailEnd/>
          </a:ln>
        </p:spPr>
        <p:txBody>
          <a:bodyPr lIns="90000" tIns="46800" rIns="90000" bIns="46800">
            <a:spAutoFit/>
          </a:bodyPr>
          <a:lstStyle/>
          <a:p>
            <a:pPr>
              <a:spcBef>
                <a:spcPct val="50000"/>
              </a:spcBef>
            </a:pPr>
            <a:r>
              <a:rPr lang="zh-CN" altLang="en-US" sz="4000" b="1">
                <a:latin typeface="华文中宋" pitchFamily="2" charset="-122"/>
                <a:ea typeface="华文中宋" pitchFamily="2" charset="-122"/>
              </a:rPr>
              <a:t>起义失败，章西女王壮烈牺牲</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占西女王"/>
          <p:cNvPicPr>
            <a:picLocks noChangeAspect="1" noChangeArrowheads="1"/>
          </p:cNvPicPr>
          <p:nvPr/>
        </p:nvPicPr>
        <p:blipFill>
          <a:blip r:embed="rId2" cstate="print">
            <a:lum bright="-6000" contrast="6000"/>
          </a:blip>
          <a:srcRect r="2"/>
          <a:stretch>
            <a:fillRect/>
          </a:stretch>
        </p:blipFill>
        <p:spPr bwMode="auto">
          <a:xfrm>
            <a:off x="611188" y="2060575"/>
            <a:ext cx="2514600" cy="4114800"/>
          </a:xfrm>
          <a:prstGeom prst="rect">
            <a:avLst/>
          </a:prstGeom>
          <a:noFill/>
          <a:ln w="9525">
            <a:noFill/>
            <a:miter lim="800000"/>
            <a:headEnd/>
            <a:tailEnd/>
          </a:ln>
        </p:spPr>
      </p:pic>
      <p:sp>
        <p:nvSpPr>
          <p:cNvPr id="97283" name="Rectangle 3"/>
          <p:cNvSpPr>
            <a:spLocks noChangeArrowheads="1"/>
          </p:cNvSpPr>
          <p:nvPr/>
        </p:nvSpPr>
        <p:spPr bwMode="auto">
          <a:xfrm>
            <a:off x="3492500" y="2232025"/>
            <a:ext cx="5543550" cy="4478338"/>
          </a:xfrm>
          <a:prstGeom prst="rect">
            <a:avLst/>
          </a:prstGeom>
          <a:noFill/>
          <a:ln w="9525">
            <a:noFill/>
            <a:miter lim="800000"/>
            <a:headEnd/>
            <a:tailEnd/>
          </a:ln>
          <a:effectLst/>
        </p:spPr>
        <p:txBody>
          <a:bodyPr anchor="ctr">
            <a:spAutoFit/>
          </a:bodyPr>
          <a:lstStyle/>
          <a:p>
            <a:pPr>
              <a:defRPr/>
            </a:pPr>
            <a:r>
              <a:rPr lang="en-US" altLang="zh-CN" sz="3200" b="1">
                <a:effectLst>
                  <a:outerShdw blurRad="38100" dist="38100" dir="2700000" algn="tl">
                    <a:srgbClr val="C0C0C0"/>
                  </a:outerShdw>
                </a:effectLst>
                <a:latin typeface="黑体" pitchFamily="49" charset="-122"/>
                <a:ea typeface="黑体" pitchFamily="49" charset="-122"/>
              </a:rPr>
              <a:t>    </a:t>
            </a:r>
            <a:r>
              <a:rPr lang="zh-CN" altLang="en-US" sz="3200" b="1">
                <a:effectLst>
                  <a:outerShdw blurRad="38100" dist="38100" dir="2700000" algn="tl">
                    <a:srgbClr val="C0C0C0"/>
                  </a:outerShdw>
                </a:effectLst>
                <a:latin typeface="黑体" pitchFamily="49" charset="-122"/>
                <a:ea typeface="黑体" pitchFamily="49" charset="-122"/>
              </a:rPr>
              <a:t>拉克希米</a:t>
            </a:r>
            <a:r>
              <a:rPr lang="en-US" altLang="zh-CN" sz="3200" b="1">
                <a:effectLst>
                  <a:outerShdw blurRad="38100" dist="38100" dir="2700000" algn="tl">
                    <a:srgbClr val="C0C0C0"/>
                  </a:outerShdw>
                </a:effectLst>
                <a:latin typeface="黑体" pitchFamily="49" charset="-122"/>
                <a:ea typeface="黑体" pitchFamily="49" charset="-122"/>
              </a:rPr>
              <a:t>·</a:t>
            </a:r>
            <a:r>
              <a:rPr lang="zh-CN" altLang="en-US" sz="3200" b="1">
                <a:effectLst>
                  <a:outerShdw blurRad="38100" dist="38100" dir="2700000" algn="tl">
                    <a:srgbClr val="C0C0C0"/>
                  </a:outerShdw>
                </a:effectLst>
                <a:latin typeface="黑体" pitchFamily="49" charset="-122"/>
                <a:ea typeface="黑体" pitchFamily="49" charset="-122"/>
              </a:rPr>
              <a:t>巴依（</a:t>
            </a:r>
            <a:r>
              <a:rPr lang="en-US" altLang="zh-CN" sz="3200" b="1">
                <a:effectLst>
                  <a:outerShdw blurRad="38100" dist="38100" dir="2700000" algn="tl">
                    <a:srgbClr val="C0C0C0"/>
                  </a:outerShdw>
                </a:effectLst>
                <a:latin typeface="黑体" pitchFamily="49" charset="-122"/>
                <a:ea typeface="黑体" pitchFamily="49" charset="-122"/>
              </a:rPr>
              <a:t>1835—1858</a:t>
            </a:r>
            <a:r>
              <a:rPr lang="zh-CN" altLang="en-US" sz="3200" b="1">
                <a:effectLst>
                  <a:outerShdw blurRad="38100" dist="38100" dir="2700000" algn="tl">
                    <a:srgbClr val="C0C0C0"/>
                  </a:outerShdw>
                </a:effectLst>
                <a:latin typeface="黑体" pitchFamily="49" charset="-122"/>
                <a:ea typeface="黑体" pitchFamily="49" charset="-122"/>
              </a:rPr>
              <a:t>）是中印度北部章西土邦的女王，亦称章西女王。她是</a:t>
            </a:r>
            <a:r>
              <a:rPr lang="en-US" altLang="zh-CN" sz="3200" b="1">
                <a:effectLst>
                  <a:outerShdw blurRad="38100" dist="38100" dir="2700000" algn="tl">
                    <a:srgbClr val="C0C0C0"/>
                  </a:outerShdw>
                </a:effectLst>
                <a:latin typeface="黑体" pitchFamily="49" charset="-122"/>
                <a:ea typeface="黑体" pitchFamily="49" charset="-122"/>
              </a:rPr>
              <a:t>1857</a:t>
            </a:r>
            <a:r>
              <a:rPr lang="zh-CN" altLang="en-US" sz="3200" b="1">
                <a:effectLst>
                  <a:outerShdw blurRad="38100" dist="38100" dir="2700000" algn="tl">
                    <a:srgbClr val="C0C0C0"/>
                  </a:outerShdw>
                </a:effectLst>
                <a:latin typeface="黑体" pitchFamily="49" charset="-122"/>
                <a:ea typeface="黑体" pitchFamily="49" charset="-122"/>
              </a:rPr>
              <a:t>～</a:t>
            </a:r>
            <a:r>
              <a:rPr lang="en-US" altLang="zh-CN" sz="3200" b="1">
                <a:effectLst>
                  <a:outerShdw blurRad="38100" dist="38100" dir="2700000" algn="tl">
                    <a:srgbClr val="C0C0C0"/>
                  </a:outerShdw>
                </a:effectLst>
                <a:latin typeface="黑体" pitchFamily="49" charset="-122"/>
                <a:ea typeface="黑体" pitchFamily="49" charset="-122"/>
              </a:rPr>
              <a:t>1859</a:t>
            </a:r>
            <a:r>
              <a:rPr lang="zh-CN" altLang="en-US" sz="3200" b="1">
                <a:effectLst>
                  <a:outerShdw blurRad="38100" dist="38100" dir="2700000" algn="tl">
                    <a:srgbClr val="C0C0C0"/>
                  </a:outerShdw>
                </a:effectLst>
                <a:latin typeface="黑体" pitchFamily="49" charset="-122"/>
                <a:ea typeface="黑体" pitchFamily="49" charset="-122"/>
              </a:rPr>
              <a:t>年印度民族大起义的领导者之一。在战斗中，她独自一人还击包围她的敌人。女王用尽最后一点力气把前面那个敌人砍翻在地。章西女王牺牲时年仅</a:t>
            </a:r>
            <a:r>
              <a:rPr lang="en-US" altLang="zh-CN" sz="3200" b="1">
                <a:effectLst>
                  <a:outerShdw blurRad="38100" dist="38100" dir="2700000" algn="tl">
                    <a:srgbClr val="C0C0C0"/>
                  </a:outerShdw>
                </a:effectLst>
                <a:latin typeface="黑体" pitchFamily="49" charset="-122"/>
                <a:ea typeface="黑体" pitchFamily="49" charset="-122"/>
              </a:rPr>
              <a:t>23</a:t>
            </a:r>
            <a:r>
              <a:rPr lang="zh-CN" altLang="en-US" sz="3200" b="1">
                <a:effectLst>
                  <a:outerShdw blurRad="38100" dist="38100" dir="2700000" algn="tl">
                    <a:srgbClr val="C0C0C0"/>
                  </a:outerShdw>
                </a:effectLst>
                <a:latin typeface="黑体" pitchFamily="49" charset="-122"/>
                <a:ea typeface="黑体" pitchFamily="49" charset="-122"/>
              </a:rPr>
              <a:t>岁。</a:t>
            </a:r>
          </a:p>
        </p:txBody>
      </p:sp>
      <p:sp>
        <p:nvSpPr>
          <p:cNvPr id="97284" name="Rectangle 4"/>
          <p:cNvSpPr>
            <a:spLocks noChangeArrowheads="1"/>
          </p:cNvSpPr>
          <p:nvPr/>
        </p:nvSpPr>
        <p:spPr bwMode="auto">
          <a:xfrm>
            <a:off x="900113" y="6149975"/>
            <a:ext cx="1612900" cy="519113"/>
          </a:xfrm>
          <a:prstGeom prst="rect">
            <a:avLst/>
          </a:prstGeom>
          <a:noFill/>
          <a:ln w="9525">
            <a:noFill/>
            <a:miter lim="800000"/>
            <a:headEnd/>
            <a:tailEnd/>
          </a:ln>
          <a:effectLst/>
        </p:spPr>
        <p:txBody>
          <a:bodyPr wrap="none">
            <a:spAutoFit/>
          </a:bodyPr>
          <a:lstStyle/>
          <a:p>
            <a:pPr>
              <a:defRPr/>
            </a:pPr>
            <a:r>
              <a:rPr lang="zh-CN" altLang="en-US" sz="2800" b="1">
                <a:effectLst>
                  <a:outerShdw blurRad="38100" dist="38100" dir="2700000" algn="tl">
                    <a:srgbClr val="C0C0C0"/>
                  </a:outerShdw>
                </a:effectLst>
                <a:ea typeface="黑体" pitchFamily="49" charset="-122"/>
              </a:rPr>
              <a:t>章西女王</a:t>
            </a:r>
          </a:p>
        </p:txBody>
      </p:sp>
      <p:sp>
        <p:nvSpPr>
          <p:cNvPr id="97285" name="Rectangle 5"/>
          <p:cNvSpPr>
            <a:spLocks noChangeArrowheads="1"/>
          </p:cNvSpPr>
          <p:nvPr/>
        </p:nvSpPr>
        <p:spPr bwMode="auto">
          <a:xfrm>
            <a:off x="395288" y="188913"/>
            <a:ext cx="8569325" cy="1739900"/>
          </a:xfrm>
          <a:prstGeom prst="rect">
            <a:avLst/>
          </a:prstGeom>
          <a:noFill/>
          <a:ln w="9525">
            <a:noFill/>
            <a:miter lim="800000"/>
            <a:headEnd/>
            <a:tailEnd/>
          </a:ln>
        </p:spPr>
        <p:txBody>
          <a:bodyPr>
            <a:spAutoFit/>
          </a:bodyPr>
          <a:lstStyle/>
          <a:p>
            <a:r>
              <a:rPr lang="en-US" altLang="zh-CN" sz="3600" b="1">
                <a:latin typeface="黑体" pitchFamily="49" charset="-122"/>
                <a:ea typeface="黑体" pitchFamily="49" charset="-122"/>
              </a:rPr>
              <a:t>4</a:t>
            </a:r>
            <a:r>
              <a:rPr lang="zh-CN" altLang="en-US" sz="3600" b="1">
                <a:latin typeface="黑体" pitchFamily="49" charset="-122"/>
                <a:ea typeface="黑体" pitchFamily="49" charset="-122"/>
              </a:rPr>
              <a:t>、杰出代表：</a:t>
            </a:r>
          </a:p>
          <a:p>
            <a:r>
              <a:rPr lang="zh-CN" altLang="en-US" sz="3600" b="1">
                <a:latin typeface="黑体" pitchFamily="49" charset="-122"/>
                <a:ea typeface="黑体" pitchFamily="49" charset="-122"/>
              </a:rPr>
              <a:t>    </a:t>
            </a:r>
            <a:r>
              <a:rPr lang="zh-CN" altLang="en-US" sz="3600" b="1">
                <a:solidFill>
                  <a:schemeClr val="accent2"/>
                </a:solidFill>
                <a:latin typeface="黑体" pitchFamily="49" charset="-122"/>
                <a:ea typeface="黑体" pitchFamily="49" charset="-122"/>
              </a:rPr>
              <a:t>章西女王</a:t>
            </a:r>
            <a:r>
              <a:rPr lang="zh-CN" altLang="en-US" sz="3600" b="1">
                <a:latin typeface="黑体" pitchFamily="49" charset="-122"/>
                <a:ea typeface="黑体" pitchFamily="49" charset="-122"/>
              </a:rPr>
              <a:t>领导军民与英军展开激战，直到壮烈牺牲。</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7285">
                                            <p:txEl>
                                              <p:pRg st="1" end="1"/>
                                            </p:txEl>
                                          </p:spTgt>
                                        </p:tgtEl>
                                        <p:attrNameLst>
                                          <p:attrName>style.visibility</p:attrName>
                                        </p:attrNameLst>
                                      </p:cBhvr>
                                      <p:to>
                                        <p:strVal val="visible"/>
                                      </p:to>
                                    </p:set>
                                    <p:anim calcmode="lin" valueType="num">
                                      <p:cBhvr additive="base">
                                        <p:cTn id="7" dur="500" fill="hold"/>
                                        <p:tgtEl>
                                          <p:spTgt spid="9728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728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a:xfrm>
            <a:off x="228600" y="0"/>
            <a:ext cx="4953000" cy="762000"/>
          </a:xfrm>
        </p:spPr>
        <p:txBody>
          <a:bodyPr anchor="ctr"/>
          <a:lstStyle/>
          <a:p>
            <a:pPr eaLnBrk="1" hangingPunct="1"/>
            <a:r>
              <a:rPr lang="zh-CN" altLang="en-US" sz="4000" b="1" smtClean="0">
                <a:solidFill>
                  <a:srgbClr val="FF0000"/>
                </a:solidFill>
              </a:rPr>
              <a:t>印度民族大起义形势</a:t>
            </a:r>
          </a:p>
        </p:txBody>
      </p:sp>
      <p:pic>
        <p:nvPicPr>
          <p:cNvPr id="16387" name="Picture 5" descr="印度民族起义"/>
          <p:cNvPicPr>
            <a:picLocks noChangeAspect="1" noChangeArrowheads="1"/>
          </p:cNvPicPr>
          <p:nvPr/>
        </p:nvPicPr>
        <p:blipFill>
          <a:blip r:embed="rId2" cstate="print"/>
          <a:srcRect/>
          <a:stretch>
            <a:fillRect/>
          </a:stretch>
        </p:blipFill>
        <p:spPr bwMode="auto">
          <a:xfrm>
            <a:off x="838200" y="762000"/>
            <a:ext cx="8001000" cy="60960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8" name="Text Box 4"/>
          <p:cNvSpPr txBox="1">
            <a:spLocks noChangeArrowheads="1"/>
          </p:cNvSpPr>
          <p:nvPr/>
        </p:nvSpPr>
        <p:spPr bwMode="auto">
          <a:xfrm>
            <a:off x="539750" y="3789363"/>
            <a:ext cx="8424863" cy="2528887"/>
          </a:xfrm>
          <a:prstGeom prst="rect">
            <a:avLst/>
          </a:prstGeom>
          <a:noFill/>
          <a:ln w="9525">
            <a:noFill/>
            <a:miter lim="800000"/>
            <a:headEnd/>
            <a:tailEnd/>
          </a:ln>
        </p:spPr>
        <p:txBody>
          <a:bodyPr lIns="90000" tIns="46800" rIns="90000" bIns="46800">
            <a:spAutoFit/>
          </a:bodyPr>
          <a:lstStyle/>
          <a:p>
            <a:pPr>
              <a:spcBef>
                <a:spcPct val="50000"/>
              </a:spcBef>
            </a:pPr>
            <a:r>
              <a:rPr lang="en-US" altLang="zh-CN" sz="3200" b="1">
                <a:latin typeface="黑体" pitchFamily="49" charset="-122"/>
                <a:ea typeface="黑体" pitchFamily="49" charset="-122"/>
              </a:rPr>
              <a:t>①</a:t>
            </a:r>
            <a:r>
              <a:rPr lang="zh-CN" altLang="en-US" sz="3200" b="1">
                <a:latin typeface="黑体" pitchFamily="49" charset="-122"/>
                <a:ea typeface="黑体" pitchFamily="49" charset="-122"/>
              </a:rPr>
              <a:t>英国殖民者的残酷镇压。②掌握起义领导权的封建王公叛变投降，是印度民族大起义失败的主要原因。③起义有三个中心，缺乏统一领导。④起义军在军事上采取单纯防御战略，使敌人掌握了主动。</a:t>
            </a:r>
          </a:p>
        </p:txBody>
      </p:sp>
      <p:sp>
        <p:nvSpPr>
          <p:cNvPr id="21507" name="AutoShape 5"/>
          <p:cNvSpPr>
            <a:spLocks noChangeArrowheads="1"/>
          </p:cNvSpPr>
          <p:nvPr/>
        </p:nvSpPr>
        <p:spPr bwMode="auto">
          <a:xfrm>
            <a:off x="2195513" y="476250"/>
            <a:ext cx="5329237" cy="1368425"/>
          </a:xfrm>
          <a:prstGeom prst="cloudCallout">
            <a:avLst>
              <a:gd name="adj1" fmla="val -49940"/>
              <a:gd name="adj2" fmla="val 179699"/>
            </a:avLst>
          </a:prstGeom>
          <a:solidFill>
            <a:schemeClr val="bg1"/>
          </a:solidFill>
          <a:ln w="9525">
            <a:solidFill>
              <a:srgbClr val="008000"/>
            </a:solidFill>
            <a:round/>
            <a:headEnd/>
            <a:tailEnd/>
          </a:ln>
        </p:spPr>
        <p:txBody>
          <a:bodyPr/>
          <a:lstStyle/>
          <a:p>
            <a:pPr algn="ctr"/>
            <a:r>
              <a:rPr lang="zh-CN" altLang="en-US" sz="3200" b="1">
                <a:solidFill>
                  <a:schemeClr val="accent2"/>
                </a:solidFill>
                <a:latin typeface="黑体" pitchFamily="49" charset="-122"/>
                <a:ea typeface="黑体" pitchFamily="49" charset="-122"/>
              </a:rPr>
              <a:t>思考：印度民族大起义失败的原因？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8308">
                                            <p:txEl>
                                              <p:pRg st="0" end="0"/>
                                            </p:txEl>
                                          </p:spTgt>
                                        </p:tgtEl>
                                        <p:attrNameLst>
                                          <p:attrName>style.visibility</p:attrName>
                                        </p:attrNameLst>
                                      </p:cBhvr>
                                      <p:to>
                                        <p:strVal val="visible"/>
                                      </p:to>
                                    </p:set>
                                    <p:animEffect transition="in" filter="wipe(down)">
                                      <p:cBhvr>
                                        <p:cTn id="7" dur="580">
                                          <p:stCondLst>
                                            <p:cond delay="0"/>
                                          </p:stCondLst>
                                        </p:cTn>
                                        <p:tgtEl>
                                          <p:spTgt spid="98308">
                                            <p:txEl>
                                              <p:pRg st="0" end="0"/>
                                            </p:txEl>
                                          </p:spTgt>
                                        </p:tgtEl>
                                      </p:cBhvr>
                                    </p:animEffect>
                                    <p:anim calcmode="lin" valueType="num">
                                      <p:cBhvr>
                                        <p:cTn id="8" dur="1822" tmFilter="0,0; 0.14,0.36; 0.43,0.73; 0.71,0.91; 1.0,1.0">
                                          <p:stCondLst>
                                            <p:cond delay="0"/>
                                          </p:stCondLst>
                                        </p:cTn>
                                        <p:tgtEl>
                                          <p:spTgt spid="98308">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8308">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8308">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8308">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8308">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98308">
                                            <p:txEl>
                                              <p:pRg st="0" end="0"/>
                                            </p:txEl>
                                          </p:spTgt>
                                        </p:tgtEl>
                                      </p:cBhvr>
                                      <p:to x="100000" y="60000"/>
                                    </p:animScale>
                                    <p:animScale>
                                      <p:cBhvr>
                                        <p:cTn id="14" dur="166" decel="50000">
                                          <p:stCondLst>
                                            <p:cond delay="676"/>
                                          </p:stCondLst>
                                        </p:cTn>
                                        <p:tgtEl>
                                          <p:spTgt spid="98308">
                                            <p:txEl>
                                              <p:pRg st="0" end="0"/>
                                            </p:txEl>
                                          </p:spTgt>
                                        </p:tgtEl>
                                      </p:cBhvr>
                                      <p:to x="100000" y="100000"/>
                                    </p:animScale>
                                    <p:animScale>
                                      <p:cBhvr>
                                        <p:cTn id="15" dur="26">
                                          <p:stCondLst>
                                            <p:cond delay="1312"/>
                                          </p:stCondLst>
                                        </p:cTn>
                                        <p:tgtEl>
                                          <p:spTgt spid="98308">
                                            <p:txEl>
                                              <p:pRg st="0" end="0"/>
                                            </p:txEl>
                                          </p:spTgt>
                                        </p:tgtEl>
                                      </p:cBhvr>
                                      <p:to x="100000" y="80000"/>
                                    </p:animScale>
                                    <p:animScale>
                                      <p:cBhvr>
                                        <p:cTn id="16" dur="166" decel="50000">
                                          <p:stCondLst>
                                            <p:cond delay="1338"/>
                                          </p:stCondLst>
                                        </p:cTn>
                                        <p:tgtEl>
                                          <p:spTgt spid="98308">
                                            <p:txEl>
                                              <p:pRg st="0" end="0"/>
                                            </p:txEl>
                                          </p:spTgt>
                                        </p:tgtEl>
                                      </p:cBhvr>
                                      <p:to x="100000" y="100000"/>
                                    </p:animScale>
                                    <p:animScale>
                                      <p:cBhvr>
                                        <p:cTn id="17" dur="26">
                                          <p:stCondLst>
                                            <p:cond delay="1642"/>
                                          </p:stCondLst>
                                        </p:cTn>
                                        <p:tgtEl>
                                          <p:spTgt spid="98308">
                                            <p:txEl>
                                              <p:pRg st="0" end="0"/>
                                            </p:txEl>
                                          </p:spTgt>
                                        </p:tgtEl>
                                      </p:cBhvr>
                                      <p:to x="100000" y="90000"/>
                                    </p:animScale>
                                    <p:animScale>
                                      <p:cBhvr>
                                        <p:cTn id="18" dur="166" decel="50000">
                                          <p:stCondLst>
                                            <p:cond delay="1668"/>
                                          </p:stCondLst>
                                        </p:cTn>
                                        <p:tgtEl>
                                          <p:spTgt spid="98308">
                                            <p:txEl>
                                              <p:pRg st="0" end="0"/>
                                            </p:txEl>
                                          </p:spTgt>
                                        </p:tgtEl>
                                      </p:cBhvr>
                                      <p:to x="100000" y="100000"/>
                                    </p:animScale>
                                    <p:animScale>
                                      <p:cBhvr>
                                        <p:cTn id="19" dur="26">
                                          <p:stCondLst>
                                            <p:cond delay="1808"/>
                                          </p:stCondLst>
                                        </p:cTn>
                                        <p:tgtEl>
                                          <p:spTgt spid="98308">
                                            <p:txEl>
                                              <p:pRg st="0" end="0"/>
                                            </p:txEl>
                                          </p:spTgt>
                                        </p:tgtEl>
                                      </p:cBhvr>
                                      <p:to x="100000" y="95000"/>
                                    </p:animScale>
                                    <p:animScale>
                                      <p:cBhvr>
                                        <p:cTn id="20" dur="166" decel="50000">
                                          <p:stCondLst>
                                            <p:cond delay="1834"/>
                                          </p:stCondLst>
                                        </p:cTn>
                                        <p:tgtEl>
                                          <p:spTgt spid="9830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ChangeArrowheads="1"/>
          </p:cNvSpPr>
          <p:nvPr/>
        </p:nvSpPr>
        <p:spPr bwMode="auto">
          <a:xfrm>
            <a:off x="684213" y="404813"/>
            <a:ext cx="6610350" cy="1143000"/>
          </a:xfrm>
          <a:prstGeom prst="rect">
            <a:avLst/>
          </a:prstGeom>
          <a:noFill/>
          <a:ln w="9525">
            <a:noFill/>
            <a:miter lim="800000"/>
            <a:headEnd/>
            <a:tailEnd/>
          </a:ln>
        </p:spPr>
        <p:txBody>
          <a:bodyPr anchor="ctr"/>
          <a:lstStyle/>
          <a:p>
            <a:r>
              <a:rPr lang="en-US" altLang="zh-CN" sz="4200">
                <a:solidFill>
                  <a:schemeClr val="tx2"/>
                </a:solidFill>
                <a:latin typeface="黑体" pitchFamily="49" charset="-122"/>
                <a:ea typeface="黑体" pitchFamily="49" charset="-122"/>
              </a:rPr>
              <a:t>   </a:t>
            </a:r>
            <a:r>
              <a:rPr lang="zh-CN" altLang="en-US" sz="4200">
                <a:solidFill>
                  <a:schemeClr val="tx2"/>
                </a:solidFill>
                <a:latin typeface="黑体" pitchFamily="49" charset="-122"/>
                <a:ea typeface="黑体" pitchFamily="49" charset="-122"/>
              </a:rPr>
              <a:t>殖民地人民的抗争</a:t>
            </a:r>
          </a:p>
        </p:txBody>
      </p:sp>
      <p:sp>
        <p:nvSpPr>
          <p:cNvPr id="84997" name="Rectangle 5"/>
          <p:cNvSpPr>
            <a:spLocks noChangeArrowheads="1"/>
          </p:cNvSpPr>
          <p:nvPr/>
        </p:nvSpPr>
        <p:spPr bwMode="auto">
          <a:xfrm>
            <a:off x="182563" y="2636838"/>
            <a:ext cx="1801812" cy="1676400"/>
          </a:xfrm>
          <a:prstGeom prst="rect">
            <a:avLst/>
          </a:prstGeom>
          <a:noFill/>
          <a:ln w="38100">
            <a:solidFill>
              <a:schemeClr val="hlink"/>
            </a:solidFill>
            <a:miter lim="800000"/>
            <a:headEnd/>
            <a:tailEnd/>
          </a:ln>
        </p:spPr>
        <p:txBody>
          <a:bodyPr wrap="none" anchor="ctr"/>
          <a:lstStyle/>
          <a:p>
            <a:pPr algn="ctr"/>
            <a:r>
              <a:rPr lang="zh-CN" altLang="en-US" sz="2800" b="1">
                <a:solidFill>
                  <a:srgbClr val="000099"/>
                </a:solidFill>
                <a:latin typeface="黑体" pitchFamily="49" charset="-122"/>
                <a:ea typeface="黑体" pitchFamily="49" charset="-122"/>
              </a:rPr>
              <a:t>残酷的殖</a:t>
            </a:r>
          </a:p>
          <a:p>
            <a:pPr algn="ctr"/>
            <a:r>
              <a:rPr lang="zh-CN" altLang="en-US" sz="2800" b="1">
                <a:solidFill>
                  <a:srgbClr val="000099"/>
                </a:solidFill>
                <a:latin typeface="黑体" pitchFamily="49" charset="-122"/>
                <a:ea typeface="黑体" pitchFamily="49" charset="-122"/>
              </a:rPr>
              <a:t>民统治和</a:t>
            </a:r>
          </a:p>
          <a:p>
            <a:pPr algn="ctr"/>
            <a:r>
              <a:rPr lang="zh-CN" altLang="en-US" sz="2800" b="1">
                <a:solidFill>
                  <a:srgbClr val="000099"/>
                </a:solidFill>
                <a:latin typeface="黑体" pitchFamily="49" charset="-122"/>
                <a:ea typeface="黑体" pitchFamily="49" charset="-122"/>
              </a:rPr>
              <a:t>经济掠夺</a:t>
            </a:r>
          </a:p>
        </p:txBody>
      </p:sp>
      <p:sp>
        <p:nvSpPr>
          <p:cNvPr id="84998" name="AutoShape 6"/>
          <p:cNvSpPr>
            <a:spLocks noChangeArrowheads="1"/>
          </p:cNvSpPr>
          <p:nvPr/>
        </p:nvSpPr>
        <p:spPr bwMode="auto">
          <a:xfrm>
            <a:off x="2054225" y="3284538"/>
            <a:ext cx="838200" cy="381000"/>
          </a:xfrm>
          <a:prstGeom prst="rightArrow">
            <a:avLst>
              <a:gd name="adj1" fmla="val 50000"/>
              <a:gd name="adj2" fmla="val 55000"/>
            </a:avLst>
          </a:prstGeom>
          <a:solidFill>
            <a:schemeClr val="accent1"/>
          </a:solidFill>
          <a:ln w="9525">
            <a:solidFill>
              <a:schemeClr val="tx1"/>
            </a:solidFill>
            <a:miter lim="800000"/>
            <a:headEnd/>
            <a:tailEnd/>
          </a:ln>
        </p:spPr>
        <p:txBody>
          <a:bodyPr wrap="none" anchor="ctr"/>
          <a:lstStyle/>
          <a:p>
            <a:endParaRPr lang="zh-CN" altLang="en-US"/>
          </a:p>
        </p:txBody>
      </p:sp>
      <p:sp>
        <p:nvSpPr>
          <p:cNvPr id="84999" name="Text Box 7"/>
          <p:cNvSpPr txBox="1">
            <a:spLocks noChangeArrowheads="1"/>
          </p:cNvSpPr>
          <p:nvPr/>
        </p:nvSpPr>
        <p:spPr bwMode="auto">
          <a:xfrm>
            <a:off x="2060575" y="2971800"/>
            <a:ext cx="695325" cy="1006475"/>
          </a:xfrm>
          <a:prstGeom prst="rect">
            <a:avLst/>
          </a:prstGeom>
          <a:noFill/>
          <a:ln w="9525">
            <a:noFill/>
            <a:miter lim="800000"/>
            <a:headEnd/>
            <a:tailEnd/>
          </a:ln>
        </p:spPr>
        <p:txBody>
          <a:bodyPr wrap="none">
            <a:spAutoFit/>
          </a:bodyPr>
          <a:lstStyle/>
          <a:p>
            <a:r>
              <a:rPr lang="zh-CN" altLang="en-US" sz="2000" b="1">
                <a:solidFill>
                  <a:srgbClr val="000099"/>
                </a:solidFill>
                <a:latin typeface="黑体" pitchFamily="49" charset="-122"/>
                <a:ea typeface="黑体" pitchFamily="49" charset="-122"/>
              </a:rPr>
              <a:t>根本</a:t>
            </a:r>
          </a:p>
          <a:p>
            <a:endParaRPr lang="zh-CN" altLang="en-US" sz="2000" b="1">
              <a:solidFill>
                <a:srgbClr val="000099"/>
              </a:solidFill>
              <a:latin typeface="黑体" pitchFamily="49" charset="-122"/>
              <a:ea typeface="黑体" pitchFamily="49" charset="-122"/>
            </a:endParaRPr>
          </a:p>
          <a:p>
            <a:r>
              <a:rPr lang="zh-CN" altLang="en-US" sz="2000" b="1">
                <a:solidFill>
                  <a:srgbClr val="000099"/>
                </a:solidFill>
                <a:latin typeface="黑体" pitchFamily="49" charset="-122"/>
                <a:ea typeface="黑体" pitchFamily="49" charset="-122"/>
              </a:rPr>
              <a:t>原因</a:t>
            </a:r>
          </a:p>
        </p:txBody>
      </p:sp>
      <p:sp>
        <p:nvSpPr>
          <p:cNvPr id="85000" name="AutoShape 8"/>
          <p:cNvSpPr>
            <a:spLocks/>
          </p:cNvSpPr>
          <p:nvPr/>
        </p:nvSpPr>
        <p:spPr bwMode="auto">
          <a:xfrm>
            <a:off x="2974975" y="2514600"/>
            <a:ext cx="152400" cy="1828800"/>
          </a:xfrm>
          <a:prstGeom prst="leftBrace">
            <a:avLst>
              <a:gd name="adj1" fmla="val 100000"/>
              <a:gd name="adj2" fmla="val 50000"/>
            </a:avLst>
          </a:prstGeom>
          <a:noFill/>
          <a:ln w="28575">
            <a:solidFill>
              <a:schemeClr val="tx1"/>
            </a:solidFill>
            <a:round/>
            <a:headEnd/>
            <a:tailEnd/>
          </a:ln>
        </p:spPr>
        <p:txBody>
          <a:bodyPr wrap="none" anchor="ctr"/>
          <a:lstStyle/>
          <a:p>
            <a:endParaRPr lang="zh-CN" altLang="en-US"/>
          </a:p>
        </p:txBody>
      </p:sp>
      <p:sp>
        <p:nvSpPr>
          <p:cNvPr id="85001" name="Rectangle 9">
            <a:hlinkClick r:id="rId2" action="ppaction://hlinksldjump"/>
          </p:cNvPr>
          <p:cNvSpPr>
            <a:spLocks noChangeArrowheads="1"/>
          </p:cNvSpPr>
          <p:nvPr/>
        </p:nvSpPr>
        <p:spPr bwMode="auto">
          <a:xfrm>
            <a:off x="3279775" y="3789363"/>
            <a:ext cx="2590800" cy="838200"/>
          </a:xfrm>
          <a:prstGeom prst="rect">
            <a:avLst/>
          </a:prstGeom>
          <a:noFill/>
          <a:ln w="38100">
            <a:solidFill>
              <a:schemeClr val="hlink"/>
            </a:solidFill>
            <a:miter lim="800000"/>
            <a:headEnd/>
            <a:tailEnd/>
          </a:ln>
        </p:spPr>
        <p:txBody>
          <a:bodyPr wrap="none" anchor="ctr"/>
          <a:lstStyle/>
          <a:p>
            <a:pPr algn="ctr"/>
            <a:r>
              <a:rPr lang="zh-CN" altLang="en-US" sz="2800" b="1">
                <a:solidFill>
                  <a:srgbClr val="000000"/>
                </a:solidFill>
                <a:latin typeface="黑体" pitchFamily="49" charset="-122"/>
                <a:ea typeface="黑体" pitchFamily="49" charset="-122"/>
                <a:hlinkClick r:id="rId3" action="ppaction://hlinksldjump"/>
              </a:rPr>
              <a:t>拉美独立战争</a:t>
            </a:r>
            <a:endParaRPr lang="zh-CN" altLang="en-US" sz="2800" b="1">
              <a:solidFill>
                <a:srgbClr val="000000"/>
              </a:solidFill>
              <a:latin typeface="黑体" pitchFamily="49" charset="-122"/>
              <a:ea typeface="黑体" pitchFamily="49" charset="-122"/>
            </a:endParaRPr>
          </a:p>
        </p:txBody>
      </p:sp>
      <p:sp>
        <p:nvSpPr>
          <p:cNvPr id="85002" name="Rectangle 10"/>
          <p:cNvSpPr>
            <a:spLocks noChangeArrowheads="1"/>
          </p:cNvSpPr>
          <p:nvPr/>
        </p:nvSpPr>
        <p:spPr bwMode="auto">
          <a:xfrm>
            <a:off x="3279775" y="2060575"/>
            <a:ext cx="2590800" cy="838200"/>
          </a:xfrm>
          <a:prstGeom prst="rect">
            <a:avLst/>
          </a:prstGeom>
          <a:noFill/>
          <a:ln w="38100">
            <a:solidFill>
              <a:schemeClr val="hlink"/>
            </a:solidFill>
            <a:miter lim="800000"/>
            <a:headEnd/>
            <a:tailEnd/>
          </a:ln>
        </p:spPr>
        <p:txBody>
          <a:bodyPr wrap="none" anchor="ctr"/>
          <a:lstStyle/>
          <a:p>
            <a:pPr algn="ctr"/>
            <a:r>
              <a:rPr lang="zh-CN" altLang="en-US" sz="2800" b="1">
                <a:solidFill>
                  <a:srgbClr val="00CCFF"/>
                </a:solidFill>
                <a:latin typeface="黑体" pitchFamily="49" charset="-122"/>
                <a:ea typeface="黑体" pitchFamily="49" charset="-122"/>
                <a:hlinkClick r:id="" action="ppaction://hlinkshowjump?jump=nextslide"/>
              </a:rPr>
              <a:t>印度民族大起义</a:t>
            </a:r>
            <a:endParaRPr lang="zh-CN" altLang="en-US" sz="2800" b="1">
              <a:solidFill>
                <a:srgbClr val="00CCFF"/>
              </a:solidFill>
              <a:latin typeface="黑体" pitchFamily="49" charset="-122"/>
              <a:ea typeface="黑体" pitchFamily="49" charset="-122"/>
            </a:endParaRPr>
          </a:p>
        </p:txBody>
      </p:sp>
      <p:sp>
        <p:nvSpPr>
          <p:cNvPr id="85003" name="Text Box 11"/>
          <p:cNvSpPr txBox="1">
            <a:spLocks noChangeArrowheads="1"/>
          </p:cNvSpPr>
          <p:nvPr/>
        </p:nvSpPr>
        <p:spPr bwMode="auto">
          <a:xfrm>
            <a:off x="6732588" y="3573463"/>
            <a:ext cx="2303462" cy="2528887"/>
          </a:xfrm>
          <a:prstGeom prst="rect">
            <a:avLst/>
          </a:prstGeom>
          <a:noFill/>
          <a:ln w="9525">
            <a:noFill/>
            <a:miter lim="800000"/>
            <a:headEnd/>
            <a:tailEnd/>
          </a:ln>
        </p:spPr>
        <p:txBody>
          <a:bodyPr>
            <a:spAutoFit/>
          </a:bodyPr>
          <a:lstStyle/>
          <a:p>
            <a:r>
              <a:rPr lang="zh-CN" altLang="en-US" sz="3200" b="1">
                <a:solidFill>
                  <a:srgbClr val="000099"/>
                </a:solidFill>
                <a:latin typeface="黑体" pitchFamily="49" charset="-122"/>
                <a:ea typeface="黑体" pitchFamily="49" charset="-122"/>
              </a:rPr>
              <a:t>赶走殖民者，出现新兴独立国家，鼓舞殖民地人民</a:t>
            </a:r>
          </a:p>
        </p:txBody>
      </p:sp>
      <p:sp>
        <p:nvSpPr>
          <p:cNvPr id="85004" name="Line 12">
            <a:hlinkClick r:id="rId4" action="ppaction://hlinksldjump"/>
          </p:cNvPr>
          <p:cNvSpPr>
            <a:spLocks noChangeShapeType="1"/>
          </p:cNvSpPr>
          <p:nvPr/>
        </p:nvSpPr>
        <p:spPr bwMode="auto">
          <a:xfrm>
            <a:off x="6088063" y="2492375"/>
            <a:ext cx="457200" cy="0"/>
          </a:xfrm>
          <a:prstGeom prst="line">
            <a:avLst/>
          </a:prstGeom>
          <a:noFill/>
          <a:ln w="9525">
            <a:solidFill>
              <a:schemeClr val="tx1"/>
            </a:solidFill>
            <a:round/>
            <a:headEnd/>
            <a:tailEnd type="triangle" w="med" len="med"/>
          </a:ln>
        </p:spPr>
        <p:txBody>
          <a:bodyPr/>
          <a:lstStyle/>
          <a:p>
            <a:endParaRPr lang="zh-CN" altLang="en-US"/>
          </a:p>
        </p:txBody>
      </p:sp>
      <p:sp>
        <p:nvSpPr>
          <p:cNvPr id="85005" name="Line 13"/>
          <p:cNvSpPr>
            <a:spLocks noChangeShapeType="1"/>
          </p:cNvSpPr>
          <p:nvPr/>
        </p:nvSpPr>
        <p:spPr bwMode="auto">
          <a:xfrm>
            <a:off x="6088063" y="4221163"/>
            <a:ext cx="457200" cy="0"/>
          </a:xfrm>
          <a:prstGeom prst="line">
            <a:avLst/>
          </a:prstGeom>
          <a:noFill/>
          <a:ln w="9525">
            <a:solidFill>
              <a:schemeClr val="tx1"/>
            </a:solidFill>
            <a:round/>
            <a:headEnd/>
            <a:tailEnd type="triangle" w="med" len="med"/>
          </a:ln>
        </p:spPr>
        <p:txBody>
          <a:bodyPr/>
          <a:lstStyle/>
          <a:p>
            <a:endParaRPr lang="zh-CN" altLang="en-US"/>
          </a:p>
        </p:txBody>
      </p:sp>
      <p:sp>
        <p:nvSpPr>
          <p:cNvPr id="85006" name="Text Box 14"/>
          <p:cNvSpPr txBox="1">
            <a:spLocks noChangeArrowheads="1"/>
          </p:cNvSpPr>
          <p:nvPr/>
        </p:nvSpPr>
        <p:spPr bwMode="auto">
          <a:xfrm>
            <a:off x="6842125" y="1341438"/>
            <a:ext cx="2301875" cy="2041525"/>
          </a:xfrm>
          <a:prstGeom prst="rect">
            <a:avLst/>
          </a:prstGeom>
          <a:noFill/>
          <a:ln w="9525">
            <a:noFill/>
            <a:miter lim="800000"/>
            <a:headEnd/>
            <a:tailEnd/>
          </a:ln>
        </p:spPr>
        <p:txBody>
          <a:bodyPr>
            <a:spAutoFit/>
          </a:bodyPr>
          <a:lstStyle/>
          <a:p>
            <a:r>
              <a:rPr lang="zh-CN" altLang="en-US" sz="3200" b="1">
                <a:solidFill>
                  <a:srgbClr val="000099"/>
                </a:solidFill>
                <a:latin typeface="黑体" pitchFamily="49" charset="-122"/>
                <a:ea typeface="黑体" pitchFamily="49" charset="-122"/>
              </a:rPr>
              <a:t>打击了英殖民者，声援了亚洲其他国家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4997"/>
                                        </p:tgtEl>
                                        <p:attrNameLst>
                                          <p:attrName>style.visibility</p:attrName>
                                        </p:attrNameLst>
                                      </p:cBhvr>
                                      <p:to>
                                        <p:strVal val="visible"/>
                                      </p:to>
                                    </p:set>
                                    <p:animEffect transition="in" filter="blinds(horizontal)">
                                      <p:cBhvr>
                                        <p:cTn id="7" dur="500"/>
                                        <p:tgtEl>
                                          <p:spTgt spid="8499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4998"/>
                                        </p:tgtEl>
                                        <p:attrNameLst>
                                          <p:attrName>style.visibility</p:attrName>
                                        </p:attrNameLst>
                                      </p:cBhvr>
                                      <p:to>
                                        <p:strVal val="visible"/>
                                      </p:to>
                                    </p:set>
                                    <p:anim calcmode="lin" valueType="num">
                                      <p:cBhvr additive="base">
                                        <p:cTn id="12" dur="500" fill="hold"/>
                                        <p:tgtEl>
                                          <p:spTgt spid="84998"/>
                                        </p:tgtEl>
                                        <p:attrNameLst>
                                          <p:attrName>ppt_x</p:attrName>
                                        </p:attrNameLst>
                                      </p:cBhvr>
                                      <p:tavLst>
                                        <p:tav tm="0">
                                          <p:val>
                                            <p:strVal val="#ppt_x"/>
                                          </p:val>
                                        </p:tav>
                                        <p:tav tm="100000">
                                          <p:val>
                                            <p:strVal val="#ppt_x"/>
                                          </p:val>
                                        </p:tav>
                                      </p:tavLst>
                                    </p:anim>
                                    <p:anim calcmode="lin" valueType="num">
                                      <p:cBhvr additive="base">
                                        <p:cTn id="13" dur="500" fill="hold"/>
                                        <p:tgtEl>
                                          <p:spTgt spid="8499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84999"/>
                                        </p:tgtEl>
                                        <p:attrNameLst>
                                          <p:attrName>style.visibility</p:attrName>
                                        </p:attrNameLst>
                                      </p:cBhvr>
                                      <p:to>
                                        <p:strVal val="visible"/>
                                      </p:to>
                                    </p:set>
                                    <p:anim to="" calcmode="lin" valueType="num">
                                      <p:cBhvr>
                                        <p:cTn id="18" dur="1" fill="hold"/>
                                        <p:tgtEl>
                                          <p:spTgt spid="84999"/>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5000"/>
                                        </p:tgtEl>
                                        <p:attrNameLst>
                                          <p:attrName>style.visibility</p:attrName>
                                        </p:attrNameLst>
                                      </p:cBhvr>
                                      <p:to>
                                        <p:strVal val="visible"/>
                                      </p:to>
                                    </p:set>
                                    <p:anim calcmode="lin" valueType="num">
                                      <p:cBhvr additive="base">
                                        <p:cTn id="23" dur="500" fill="hold"/>
                                        <p:tgtEl>
                                          <p:spTgt spid="85000"/>
                                        </p:tgtEl>
                                        <p:attrNameLst>
                                          <p:attrName>ppt_x</p:attrName>
                                        </p:attrNameLst>
                                      </p:cBhvr>
                                      <p:tavLst>
                                        <p:tav tm="0">
                                          <p:val>
                                            <p:strVal val="#ppt_x"/>
                                          </p:val>
                                        </p:tav>
                                        <p:tav tm="100000">
                                          <p:val>
                                            <p:strVal val="#ppt_x"/>
                                          </p:val>
                                        </p:tav>
                                      </p:tavLst>
                                    </p:anim>
                                    <p:anim calcmode="lin" valueType="num">
                                      <p:cBhvr additive="base">
                                        <p:cTn id="24" dur="500" fill="hold"/>
                                        <p:tgtEl>
                                          <p:spTgt spid="8500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5002"/>
                                        </p:tgtEl>
                                        <p:attrNameLst>
                                          <p:attrName>style.visibility</p:attrName>
                                        </p:attrNameLst>
                                      </p:cBhvr>
                                      <p:to>
                                        <p:strVal val="visible"/>
                                      </p:to>
                                    </p:set>
                                    <p:animEffect transition="in" filter="blinds(horizontal)">
                                      <p:cBhvr>
                                        <p:cTn id="29" dur="500"/>
                                        <p:tgtEl>
                                          <p:spTgt spid="85002"/>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85004"/>
                                        </p:tgtEl>
                                        <p:attrNameLst>
                                          <p:attrName>style.visibility</p:attrName>
                                        </p:attrNameLst>
                                      </p:cBhvr>
                                      <p:to>
                                        <p:strVal val="visible"/>
                                      </p:to>
                                    </p:set>
                                    <p:anim to="" calcmode="lin" valueType="num">
                                      <p:cBhvr>
                                        <p:cTn id="34" dur="1" fill="hold"/>
                                        <p:tgtEl>
                                          <p:spTgt spid="85004"/>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85006"/>
                                        </p:tgtEl>
                                        <p:attrNameLst>
                                          <p:attrName>style.visibility</p:attrName>
                                        </p:attrNameLst>
                                      </p:cBhvr>
                                      <p:to>
                                        <p:strVal val="visible"/>
                                      </p:to>
                                    </p:set>
                                    <p:animEffect transition="in" filter="diamond(in)">
                                      <p:cBhvr>
                                        <p:cTn id="39" dur="2000"/>
                                        <p:tgtEl>
                                          <p:spTgt spid="85006"/>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85001"/>
                                        </p:tgtEl>
                                        <p:attrNameLst>
                                          <p:attrName>style.visibility</p:attrName>
                                        </p:attrNameLst>
                                      </p:cBhvr>
                                      <p:to>
                                        <p:strVal val="visible"/>
                                      </p:to>
                                    </p:set>
                                    <p:animEffect transition="in" filter="blinds(horizontal)">
                                      <p:cBhvr>
                                        <p:cTn id="44" dur="500"/>
                                        <p:tgtEl>
                                          <p:spTgt spid="85001"/>
                                        </p:tgtEl>
                                      </p:cBhvr>
                                    </p:animEffect>
                                  </p:childTnLst>
                                </p:cTn>
                              </p:par>
                            </p:childTnLst>
                          </p:cTn>
                        </p:par>
                      </p:childTnLst>
                    </p:cTn>
                  </p:par>
                  <p:par>
                    <p:cTn id="45" fill="hold">
                      <p:stCondLst>
                        <p:cond delay="indefinite"/>
                      </p:stCondLst>
                      <p:childTnLst>
                        <p:par>
                          <p:cTn id="46" fill="hold">
                            <p:stCondLst>
                              <p:cond delay="0"/>
                            </p:stCondLst>
                            <p:childTnLst>
                              <p:par>
                                <p:cTn id="47" presetID="24" presetClass="entr" presetSubtype="0" fill="hold" grpId="0" nodeType="clickEffect">
                                  <p:stCondLst>
                                    <p:cond delay="0"/>
                                  </p:stCondLst>
                                  <p:childTnLst>
                                    <p:set>
                                      <p:cBhvr>
                                        <p:cTn id="48" dur="1" fill="hold">
                                          <p:stCondLst>
                                            <p:cond delay="0"/>
                                          </p:stCondLst>
                                        </p:cTn>
                                        <p:tgtEl>
                                          <p:spTgt spid="85005"/>
                                        </p:tgtEl>
                                        <p:attrNameLst>
                                          <p:attrName>style.visibility</p:attrName>
                                        </p:attrNameLst>
                                      </p:cBhvr>
                                      <p:to>
                                        <p:strVal val="visible"/>
                                      </p:to>
                                    </p:set>
                                    <p:anim to="" calcmode="lin" valueType="num">
                                      <p:cBhvr>
                                        <p:cTn id="49" dur="1" fill="hold"/>
                                        <p:tgtEl>
                                          <p:spTgt spid="85005"/>
                                        </p:tgtEl>
                                        <p:attrNameLst>
                                          <p:attrName/>
                                        </p:attrNameLst>
                                      </p:cBhvr>
                                    </p:anim>
                                  </p:childTnLst>
                                </p:cTn>
                              </p:par>
                            </p:childTnLst>
                          </p:cTn>
                        </p:par>
                      </p:childTnLst>
                    </p:cTn>
                  </p:par>
                  <p:par>
                    <p:cTn id="50" fill="hold">
                      <p:stCondLst>
                        <p:cond delay="indefinite"/>
                      </p:stCondLst>
                      <p:childTnLst>
                        <p:par>
                          <p:cTn id="51" fill="hold">
                            <p:stCondLst>
                              <p:cond delay="0"/>
                            </p:stCondLst>
                            <p:childTnLst>
                              <p:par>
                                <p:cTn id="52" presetID="8" presetClass="entr" presetSubtype="16" fill="hold" grpId="0" nodeType="clickEffect">
                                  <p:stCondLst>
                                    <p:cond delay="0"/>
                                  </p:stCondLst>
                                  <p:childTnLst>
                                    <p:set>
                                      <p:cBhvr>
                                        <p:cTn id="53" dur="1" fill="hold">
                                          <p:stCondLst>
                                            <p:cond delay="0"/>
                                          </p:stCondLst>
                                        </p:cTn>
                                        <p:tgtEl>
                                          <p:spTgt spid="85003"/>
                                        </p:tgtEl>
                                        <p:attrNameLst>
                                          <p:attrName>style.visibility</p:attrName>
                                        </p:attrNameLst>
                                      </p:cBhvr>
                                      <p:to>
                                        <p:strVal val="visible"/>
                                      </p:to>
                                    </p:set>
                                    <p:animEffect transition="in" filter="diamond(in)">
                                      <p:cBhvr>
                                        <p:cTn id="54" dur="2000"/>
                                        <p:tgtEl>
                                          <p:spTgt spid="85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7" grpId="0" animBg="1"/>
      <p:bldP spid="84998" grpId="0" animBg="1"/>
      <p:bldP spid="84999" grpId="0"/>
      <p:bldP spid="85000" grpId="0" animBg="1"/>
      <p:bldP spid="85001" grpId="0" animBg="1"/>
      <p:bldP spid="85002" grpId="0" animBg="1"/>
      <p:bldP spid="85003" grpId="0"/>
      <p:bldP spid="85004" grpId="0" animBg="1"/>
      <p:bldP spid="85005" grpId="0" animBg="1"/>
      <p:bldP spid="8500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竖排标题 1"/>
          <p:cNvSpPr>
            <a:spLocks noGrp="1"/>
          </p:cNvSpPr>
          <p:nvPr>
            <p:ph type="title" orient="vert"/>
          </p:nvPr>
        </p:nvSpPr>
        <p:spPr/>
        <p:txBody>
          <a:bodyPr>
            <a:noAutofit/>
          </a:bodyPr>
          <a:lstStyle/>
          <a:p>
            <a:r>
              <a:rPr lang="zh-CN" altLang="zh-CN" sz="2000" b="1" dirty="0" smtClean="0">
                <a:solidFill>
                  <a:srgbClr val="FF0000"/>
                </a:solidFill>
              </a:rPr>
              <a:t>“南美解放者杯”和正在俄罗斯举行的第</a:t>
            </a:r>
            <a:r>
              <a:rPr lang="en-US" altLang="zh-CN" sz="2000" b="1" dirty="0" smtClean="0">
                <a:solidFill>
                  <a:srgbClr val="FF0000"/>
                </a:solidFill>
              </a:rPr>
              <a:t>21</a:t>
            </a:r>
            <a:r>
              <a:rPr lang="zh-CN" altLang="zh-CN" sz="2000" b="1" dirty="0" smtClean="0">
                <a:solidFill>
                  <a:srgbClr val="FF0000"/>
                </a:solidFill>
              </a:rPr>
              <a:t>届世界杯，都属于世界足球的重大赛事，而“南美解放者杯”的创立是为了纪念</a:t>
            </a:r>
            <a:r>
              <a:rPr lang="en-US" altLang="zh-CN" sz="2000" b="1" dirty="0" smtClean="0">
                <a:solidFill>
                  <a:srgbClr val="FF0000"/>
                </a:solidFill>
              </a:rPr>
              <a:t>(      )</a:t>
            </a:r>
            <a:r>
              <a:rPr lang="zh-CN" altLang="zh-CN" sz="2000" b="1" dirty="0" smtClean="0">
                <a:solidFill>
                  <a:srgbClr val="FF0000"/>
                </a:solidFill>
              </a:rPr>
              <a:t/>
            </a:r>
            <a:br>
              <a:rPr lang="zh-CN" altLang="zh-CN" sz="2000" b="1" dirty="0" smtClean="0">
                <a:solidFill>
                  <a:srgbClr val="FF0000"/>
                </a:solidFill>
              </a:rPr>
            </a:br>
            <a:endParaRPr lang="zh-CN" altLang="en-US" sz="2000" b="1" dirty="0">
              <a:solidFill>
                <a:srgbClr val="FF0000"/>
              </a:solidFill>
            </a:endParaRPr>
          </a:p>
        </p:txBody>
      </p:sp>
      <p:sp>
        <p:nvSpPr>
          <p:cNvPr id="3" name="竖排文字占位符 2"/>
          <p:cNvSpPr>
            <a:spLocks noGrp="1"/>
          </p:cNvSpPr>
          <p:nvPr>
            <p:ph type="body" orient="vert" idx="1"/>
          </p:nvPr>
        </p:nvSpPr>
        <p:spPr/>
        <p:txBody>
          <a:bodyPr>
            <a:normAutofit/>
          </a:bodyPr>
          <a:lstStyle/>
          <a:p>
            <a:r>
              <a:rPr lang="en-US" altLang="zh-CN" sz="4800" dirty="0" smtClean="0">
                <a:solidFill>
                  <a:srgbClr val="00B0F0"/>
                </a:solidFill>
              </a:rPr>
              <a:t>A.</a:t>
            </a:r>
            <a:r>
              <a:rPr lang="zh-CN" altLang="zh-CN" sz="4800" dirty="0" smtClean="0">
                <a:solidFill>
                  <a:srgbClr val="00B0F0"/>
                </a:solidFill>
              </a:rPr>
              <a:t>华盛顿 </a:t>
            </a:r>
            <a:endParaRPr lang="en-US" altLang="zh-CN" sz="4800" dirty="0" smtClean="0">
              <a:solidFill>
                <a:srgbClr val="00B0F0"/>
              </a:solidFill>
            </a:endParaRPr>
          </a:p>
          <a:p>
            <a:r>
              <a:rPr lang="zh-CN" altLang="zh-CN" sz="4800" dirty="0" smtClean="0">
                <a:solidFill>
                  <a:srgbClr val="00B0F0"/>
                </a:solidFill>
              </a:rPr>
              <a:t> </a:t>
            </a:r>
            <a:r>
              <a:rPr lang="en-US" altLang="zh-CN" sz="4800" dirty="0" smtClean="0">
                <a:solidFill>
                  <a:srgbClr val="00B0F0"/>
                </a:solidFill>
              </a:rPr>
              <a:t>B.</a:t>
            </a:r>
            <a:r>
              <a:rPr lang="zh-CN" altLang="zh-CN" sz="4800" dirty="0" smtClean="0">
                <a:solidFill>
                  <a:srgbClr val="00B0F0"/>
                </a:solidFill>
              </a:rPr>
              <a:t>章西女王 </a:t>
            </a:r>
            <a:endParaRPr lang="en-US" altLang="zh-CN" sz="4800" dirty="0" smtClean="0">
              <a:solidFill>
                <a:srgbClr val="00B0F0"/>
              </a:solidFill>
            </a:endParaRPr>
          </a:p>
          <a:p>
            <a:r>
              <a:rPr lang="zh-CN" altLang="zh-CN" sz="4800" dirty="0" smtClean="0">
                <a:solidFill>
                  <a:srgbClr val="00B0F0"/>
                </a:solidFill>
              </a:rPr>
              <a:t> </a:t>
            </a:r>
            <a:r>
              <a:rPr lang="en-US" altLang="zh-CN" sz="4800" dirty="0" smtClean="0">
                <a:solidFill>
                  <a:srgbClr val="00B0F0"/>
                </a:solidFill>
              </a:rPr>
              <a:t>C.</a:t>
            </a:r>
            <a:r>
              <a:rPr lang="zh-CN" altLang="zh-CN" sz="4800" dirty="0" smtClean="0">
                <a:solidFill>
                  <a:srgbClr val="00B0F0"/>
                </a:solidFill>
              </a:rPr>
              <a:t>玻利瓦尔</a:t>
            </a:r>
            <a:r>
              <a:rPr lang="en-US" altLang="zh-CN" sz="4800" dirty="0" smtClean="0">
                <a:solidFill>
                  <a:srgbClr val="00B0F0"/>
                </a:solidFill>
              </a:rPr>
              <a:t> </a:t>
            </a:r>
            <a:endParaRPr lang="en-US" altLang="zh-CN" sz="4800" dirty="0" smtClean="0">
              <a:solidFill>
                <a:srgbClr val="00B0F0"/>
              </a:solidFill>
            </a:endParaRPr>
          </a:p>
          <a:p>
            <a:r>
              <a:rPr lang="en-US" altLang="zh-CN" sz="4800" dirty="0" smtClean="0">
                <a:solidFill>
                  <a:srgbClr val="00B0F0"/>
                </a:solidFill>
              </a:rPr>
              <a:t> D.</a:t>
            </a:r>
            <a:r>
              <a:rPr lang="zh-CN" altLang="zh-CN" sz="4800" dirty="0" smtClean="0">
                <a:solidFill>
                  <a:srgbClr val="00B0F0"/>
                </a:solidFill>
              </a:rPr>
              <a:t>拿破仑</a:t>
            </a:r>
            <a:endParaRPr lang="zh-CN" altLang="en-US" sz="4800" dirty="0">
              <a:solidFill>
                <a:srgbClr val="00B0F0"/>
              </a:solidFill>
            </a:endParaRPr>
          </a:p>
        </p:txBody>
      </p:sp>
      <p:sp>
        <p:nvSpPr>
          <p:cNvPr id="4" name="斜纹 3"/>
          <p:cNvSpPr/>
          <p:nvPr/>
        </p:nvSpPr>
        <p:spPr>
          <a:xfrm>
            <a:off x="285720" y="500042"/>
            <a:ext cx="1714512" cy="1357322"/>
          </a:xfrm>
          <a:prstGeom prst="diagStripe">
            <a:avLst>
              <a:gd name="adj" fmla="val 2654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FF0000"/>
                </a:solidFill>
              </a:rPr>
              <a:t>课堂巩固</a:t>
            </a:r>
            <a:endParaRPr lang="zh-CN" altLang="en-US" sz="2400" b="1" dirty="0">
              <a:solidFill>
                <a:srgbClr val="FF0000"/>
              </a:solidFill>
            </a:endParaRPr>
          </a:p>
        </p:txBody>
      </p:sp>
      <p:sp>
        <p:nvSpPr>
          <p:cNvPr id="5" name="爆炸形 1 4"/>
          <p:cNvSpPr/>
          <p:nvPr/>
        </p:nvSpPr>
        <p:spPr>
          <a:xfrm>
            <a:off x="7143768" y="4357694"/>
            <a:ext cx="642942" cy="70008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solidFill>
                  <a:srgbClr val="7030A0"/>
                </a:solidFill>
              </a:rPr>
              <a:t>C</a:t>
            </a:r>
            <a:endParaRPr lang="zh-CN" altLang="en-US" sz="2400" dirty="0">
              <a:solidFill>
                <a:srgbClr val="7030A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泪滴形 5"/>
          <p:cNvSpPr/>
          <p:nvPr/>
        </p:nvSpPr>
        <p:spPr>
          <a:xfrm>
            <a:off x="214282" y="928670"/>
            <a:ext cx="8429684" cy="5429288"/>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266700" eaLnBrk="0" fontAlgn="base" hangingPunct="0">
              <a:spcBef>
                <a:spcPct val="0"/>
              </a:spcBef>
              <a:spcAft>
                <a:spcPct val="0"/>
              </a:spcAft>
            </a:pPr>
            <a:r>
              <a:rPr kumimoji="0" lang="zh-CN" altLang="zh-CN"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材料一</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   </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以前孟加拉是各国的谷仓，是东方商业财富和工场手工业荟萃之地。</a:t>
            </a:r>
            <a:r>
              <a:rPr kumimoji="0" lang="en-US" altLang="zh-CN"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在短短</a:t>
            </a:r>
            <a:r>
              <a:rPr kumimoji="0" lang="en-US" altLang="zh-CN"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20</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年内，这里的许多地方都已呈现沙漠的景象。田地荒芜，广大地面长满野草；农夫被掠夺，手工业者受压迫，饥荒一再发生，随之而来的是人口减少。</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  </a:t>
            </a:r>
            <a:r>
              <a:rPr kumimoji="0" lang="en-US" altLang="zh-CN"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en-US" altLang="zh-CN"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1770</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年英国议员威廉</a:t>
            </a:r>
            <a:r>
              <a:rPr kumimoji="0" lang="en-US" altLang="zh-CN"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富拉登</a:t>
            </a:r>
            <a:endPar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266700" eaLnBrk="0" fontAlgn="base" hangingPunct="0">
              <a:spcBef>
                <a:spcPct val="0"/>
              </a:spcBef>
              <a:spcAft>
                <a:spcPct val="0"/>
              </a:spcAft>
            </a:pP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材料二   </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这种悲惨的境况，在商业史上是无与伦比的。棉织工人的白骨使印度平原都白成一片了。</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      </a:t>
            </a:r>
            <a:r>
              <a:rPr kumimoji="0" lang="en-US" altLang="zh-CN"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英国驻印度总督本丁克</a:t>
            </a:r>
            <a:endPar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266700" eaLnBrk="0" fontAlgn="base" hangingPunct="0">
              <a:spcBef>
                <a:spcPct val="0"/>
              </a:spcBef>
              <a:spcAft>
                <a:spcPct val="0"/>
              </a:spcAft>
            </a:pP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材料三   </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面对强大的敌人，女王有胆有识，毫不畏惧，积极应战。后来，英国突入城里，她和起义军战士一起同敌人殊死搏斗。</a:t>
            </a:r>
            <a:r>
              <a:rPr kumimoji="0" lang="en-US" altLang="zh-CN"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她常常单枪匹马砍杀敌人。牺牲时，女王年仅</a:t>
            </a:r>
            <a:r>
              <a:rPr kumimoji="0" lang="en-US" altLang="zh-CN"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23</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岁。</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endPar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266700" eaLnBrk="0" fontAlgn="base" hangingPunct="0">
              <a:spcBef>
                <a:spcPct val="0"/>
              </a:spcBef>
              <a:spcAft>
                <a:spcPct val="0"/>
              </a:spcAft>
            </a:pP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请回答：</a:t>
            </a:r>
            <a:endPar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266700" eaLnBrk="0" fontAlgn="base" hangingPunct="0">
              <a:spcBef>
                <a:spcPct val="0"/>
              </a:spcBef>
              <a:spcAft>
                <a:spcPct val="0"/>
              </a:spcAft>
              <a:buFontTx/>
              <a:buChar char="•"/>
            </a:pP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印度何时成为英国的殖民地？</a:t>
            </a:r>
            <a:r>
              <a:rPr kumimoji="0" lang="en-US" altLang="zh-CN"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1759</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年率英军血洗孟加拉的英国殖民头目是谁？</a:t>
            </a:r>
            <a:endPar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266700" eaLnBrk="0" fontAlgn="base" hangingPunct="0">
              <a:spcBef>
                <a:spcPct val="0"/>
              </a:spcBef>
              <a:spcAft>
                <a:spcPct val="0"/>
              </a:spcAft>
            </a:pPr>
            <a:r>
              <a:rPr kumimoji="0" lang="en-US" altLang="zh-CN"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(2)</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导致</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棉织工人的白骨使印度平原都白成一片</a:t>
            </a:r>
            <a:r>
              <a:rPr kumimoji="0" lang="zh-CN" altLang="en-US" sz="1600" b="0" i="0" u="none" strike="noStrike" cap="none" normalizeH="0" baseline="0" dirty="0" smtClean="0">
                <a:ln>
                  <a:noFill/>
                </a:ln>
                <a:solidFill>
                  <a:schemeClr val="tx1"/>
                </a:solidFill>
                <a:effectLst/>
                <a:latin typeface="宋体"/>
                <a:ea typeface="宋体" pitchFamily="2" charset="-122"/>
                <a:cs typeface="Times New Roman" pitchFamily="18" charset="0"/>
              </a:rPr>
              <a:t>”</a:t>
            </a:r>
            <a:r>
              <a:rPr kumimoji="0" lang="zh-CN" altLang="en-US" sz="1600" b="0" i="0" u="none" strike="noStrike" cap="none" normalizeH="0" baseline="0" dirty="0" smtClean="0">
                <a:ln>
                  <a:noFill/>
                </a:ln>
                <a:solidFill>
                  <a:schemeClr val="tx1"/>
                </a:solidFill>
                <a:effectLst/>
                <a:latin typeface="Arial" pitchFamily="34" charset="0"/>
                <a:ea typeface="宋体" pitchFamily="2" charset="-122"/>
                <a:cs typeface="Times New Roman" pitchFamily="18" charset="0"/>
              </a:rPr>
              <a:t>悲惨现象的直接原因是什么？</a:t>
            </a:r>
            <a:endParaRPr kumimoji="0" lang="zh-CN" altLang="en-US" sz="7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lvl="0" indent="266700" eaLnBrk="0" fontAlgn="base" hangingPunct="0">
              <a:spcBef>
                <a:spcPct val="0"/>
              </a:spcBef>
              <a:spcAft>
                <a:spcPct val="0"/>
              </a:spcAft>
            </a:pPr>
            <a:endParaRPr kumimoji="0" lang="zh-CN" altLang="en-US" sz="4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9" name="圆角矩形标注 8"/>
          <p:cNvSpPr/>
          <p:nvPr/>
        </p:nvSpPr>
        <p:spPr>
          <a:xfrm>
            <a:off x="0" y="500042"/>
            <a:ext cx="1857388" cy="7858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266700" fontAlgn="base">
              <a:spcBef>
                <a:spcPct val="0"/>
              </a:spcBef>
              <a:spcAft>
                <a:spcPct val="0"/>
              </a:spcAft>
            </a:pPr>
            <a:r>
              <a:rPr kumimoji="0" lang="zh-CN" altLang="zh-CN" sz="2000" b="1" i="0" u="none" strike="noStrike" cap="none" normalizeH="0" baseline="0" dirty="0" smtClean="0">
                <a:ln>
                  <a:noFill/>
                </a:ln>
                <a:solidFill>
                  <a:srgbClr val="FF0000"/>
                </a:solidFill>
                <a:effectLst/>
                <a:latin typeface="宋体" pitchFamily="2" charset="-122"/>
                <a:ea typeface="宋体" pitchFamily="2" charset="-122"/>
                <a:cs typeface="Times New Roman" pitchFamily="18" charset="0"/>
              </a:rPr>
              <a:t>阅读下列材料，回答问题</a:t>
            </a:r>
            <a:r>
              <a:rPr kumimoji="0" lang="en-US" altLang="zh-CN" sz="2000" b="1" i="0" u="none" strike="noStrike" cap="none" normalizeH="0" baseline="0" dirty="0" smtClean="0">
                <a:ln>
                  <a:noFill/>
                </a:ln>
                <a:solidFill>
                  <a:srgbClr val="FF0000"/>
                </a:solidFill>
                <a:effectLst/>
                <a:latin typeface="宋体" pitchFamily="2" charset="-122"/>
                <a:ea typeface="宋体" pitchFamily="2" charset="-122"/>
                <a:cs typeface="Times New Roman" pitchFamily="18" charset="0"/>
              </a:rPr>
              <a:t>:</a:t>
            </a:r>
            <a:endParaRPr kumimoji="0" lang="zh-CN" altLang="zh-CN" sz="800" b="1" i="0" u="none" strike="noStrike" cap="none" normalizeH="0" baseline="0" dirty="0" smtClean="0">
              <a:ln>
                <a:noFill/>
              </a:ln>
              <a:solidFill>
                <a:srgbClr val="FF0000"/>
              </a:solidFill>
              <a:effectLst/>
              <a:latin typeface="Arial" pitchFamily="34" charset="0"/>
              <a:ea typeface="宋体" pitchFamily="2" charset="-122"/>
              <a:cs typeface="宋体" pitchFamily="2" charset="-122"/>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Fan</Template>
  <TotalTime>39</TotalTime>
  <Words>1911</Words>
  <PresentationFormat>全屏显示(4:3)</PresentationFormat>
  <Paragraphs>116</Paragraphs>
  <Slides>21</Slides>
  <Notes>1</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21</vt:i4>
      </vt:variant>
    </vt:vector>
  </HeadingPairs>
  <TitlesOfParts>
    <vt:vector size="23" baseType="lpstr">
      <vt:lpstr>暗香扑面</vt:lpstr>
      <vt:lpstr>BMP 图象</vt:lpstr>
      <vt:lpstr>第一课</vt:lpstr>
      <vt:lpstr>幻灯片 2</vt:lpstr>
      <vt:lpstr>学习重难点： </vt:lpstr>
      <vt:lpstr>幻灯片 4</vt:lpstr>
      <vt:lpstr>幻灯片 5</vt:lpstr>
      <vt:lpstr>幻灯片 6</vt:lpstr>
      <vt:lpstr>幻灯片 7</vt:lpstr>
      <vt:lpstr>幻灯片 8</vt:lpstr>
      <vt:lpstr>幻灯片 9</vt:lpstr>
      <vt:lpstr>南美解放者杯博卡青年队夺冠</vt:lpstr>
      <vt:lpstr>幻灯片 11</vt:lpstr>
      <vt:lpstr>二、印度民族大起义</vt:lpstr>
      <vt:lpstr>幻灯片 13</vt:lpstr>
      <vt:lpstr>幻灯片 14</vt:lpstr>
      <vt:lpstr>幻灯片 15</vt:lpstr>
      <vt:lpstr>幻灯片 16</vt:lpstr>
      <vt:lpstr>印度民族大起义形势</vt:lpstr>
      <vt:lpstr>幻灯片 18</vt:lpstr>
      <vt:lpstr>幻灯片 19</vt:lpstr>
      <vt:lpstr>“南美解放者杯”和正在俄罗斯举行的第21届世界杯，都属于世界足球的重大赛事，而“南美解放者杯”的创立是为了纪念(      ) </vt:lpstr>
      <vt:lpstr>幻灯片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2018-11-01T12:23:10Z</dcterms:created>
  <dcterms:modified xsi:type="dcterms:W3CDTF">2018-11-01T13:02:36Z</dcterms:modified>
</cp:coreProperties>
</file>