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7401E-F91B-47DA-A474-D110C9E52DEA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8E38DE-C165-4409-A3C0-42D8B21F59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946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6D4EC-9DE5-4918-BB3D-B344A963183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53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file:///H:\20.&#26032;&#27665;&#20027;\&#21335;&#26124;&#36215;&#20041;.av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WordArt 5"/>
          <p:cNvSpPr>
            <a:spLocks noChangeArrowheads="1" noChangeShapeType="1" noTextEdit="1"/>
          </p:cNvSpPr>
          <p:nvPr/>
        </p:nvSpPr>
        <p:spPr bwMode="auto">
          <a:xfrm>
            <a:off x="87025" y="2060848"/>
            <a:ext cx="9001000" cy="136650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02660" tIns="51330" rIns="102660" bIns="51330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000" b="1" kern="10" dirty="0">
                <a:solidFill>
                  <a:srgbClr val="0000CC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黑体"/>
                <a:ea typeface="黑体"/>
              </a:rPr>
              <a:t>南京国民政府的统治和中国共产党开辟革命新道路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858097" y="692696"/>
            <a:ext cx="3095211" cy="82430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2660" tIns="51330" rIns="102660" bIns="51330">
            <a:spAutoFit/>
          </a:bodyPr>
          <a:lstStyle/>
          <a:p>
            <a:pPr algn="ctr"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zh-CN" alt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Helvetica" panose="020B0604020202020204" pitchFamily="34" charset="0"/>
              </a:rPr>
              <a:t>第</a:t>
            </a:r>
            <a:r>
              <a:rPr lang="en-US" altLang="zh-CN" sz="45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Helvetica" panose="020B0604020202020204" pitchFamily="34" charset="0"/>
              </a:rPr>
              <a:t>22</a:t>
            </a:r>
            <a:r>
              <a:rPr lang="zh-CN" alt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Helvetica" panose="020B0604020202020204" pitchFamily="34" charset="0"/>
              </a:rPr>
              <a:t>课</a:t>
            </a:r>
          </a:p>
        </p:txBody>
      </p:sp>
      <p:sp>
        <p:nvSpPr>
          <p:cNvPr id="2" name="矩形 1"/>
          <p:cNvSpPr/>
          <p:nvPr/>
        </p:nvSpPr>
        <p:spPr>
          <a:xfrm>
            <a:off x="755576" y="4509120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课程标准：</a:t>
            </a:r>
            <a:r>
              <a:rPr lang="zh-CN" altLang="en-US" sz="4000" b="1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了解</a:t>
            </a:r>
            <a:r>
              <a:rPr lang="zh-CN" altLang="en-US" sz="4000" b="1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南京国民政府的成立；认识中国共产党开辟革命新道路的意义；认识红军长征的意义。</a:t>
            </a:r>
            <a:endParaRPr lang="zh-CN" alt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91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35496" y="1295400"/>
            <a:ext cx="9073008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第一篇章</a:t>
            </a:r>
            <a:endParaRPr lang="en-US" altLang="zh-CN" sz="6000" b="1" dirty="0" smtClean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endParaRPr lang="zh-CN" altLang="en-US" sz="60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60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　</a:t>
            </a:r>
            <a:r>
              <a:rPr lang="zh-CN" altLang="en-US" sz="60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南京国民政府的统治</a:t>
            </a:r>
            <a:endParaRPr lang="en-US" altLang="zh-CN" sz="6000" b="1" dirty="0" smtClean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51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AutoShape 3"/>
          <p:cNvSpPr>
            <a:spLocks noChangeArrowheads="1"/>
          </p:cNvSpPr>
          <p:nvPr/>
        </p:nvSpPr>
        <p:spPr bwMode="auto">
          <a:xfrm>
            <a:off x="1691680" y="100850"/>
            <a:ext cx="5472608" cy="663854"/>
          </a:xfrm>
          <a:prstGeom prst="rect">
            <a:avLst/>
          </a:prstGeom>
          <a:solidFill>
            <a:srgbClr val="FFC000">
              <a:alpha val="80000"/>
            </a:srgb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3600" b="1" dirty="0">
                <a:solidFill>
                  <a:schemeClr val="bg1"/>
                </a:solidFill>
                <a:latin typeface="Calibri" pitchFamily="34" charset="0"/>
                <a:ea typeface="黑体" pitchFamily="49" charset="-122"/>
              </a:rPr>
              <a:t>一、南京国民政府的统治</a:t>
            </a:r>
            <a:endParaRPr lang="zh-CN" altLang="zh-CN" sz="3600" b="1" dirty="0">
              <a:solidFill>
                <a:schemeClr val="bg1"/>
              </a:solidFill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529753" y="1075845"/>
            <a:ext cx="8208912" cy="108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2660" tIns="51330" rIns="102660" bIns="51330" anchor="ctr">
            <a:spAutoFit/>
          </a:bodyPr>
          <a:lstStyle/>
          <a:p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、确立：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1927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“宁汉合流”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、统治：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089889"/>
              </p:ext>
            </p:extLst>
          </p:nvPr>
        </p:nvGraphicFramePr>
        <p:xfrm>
          <a:off x="467544" y="2492895"/>
          <a:ext cx="8352927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13"/>
                <a:gridCol w="7476614"/>
              </a:tblGrid>
              <a:tr h="890820">
                <a:tc rowSpan="2">
                  <a:txBody>
                    <a:bodyPr/>
                    <a:lstStyle/>
                    <a:p>
                      <a:endParaRPr lang="en-US" altLang="zh-CN" dirty="0" smtClean="0">
                        <a:solidFill>
                          <a:srgbClr val="0000CC"/>
                        </a:solidFill>
                      </a:endParaRPr>
                    </a:p>
                    <a:p>
                      <a:endParaRPr lang="en-US" altLang="zh-CN" dirty="0" smtClean="0">
                        <a:solidFill>
                          <a:srgbClr val="0000CC"/>
                        </a:solidFill>
                      </a:endParaRPr>
                    </a:p>
                    <a:p>
                      <a:r>
                        <a:rPr lang="zh-CN" altLang="en-US" sz="2800" dirty="0" smtClean="0">
                          <a:solidFill>
                            <a:srgbClr val="0000CC"/>
                          </a:solidFill>
                        </a:rPr>
                        <a:t>政</a:t>
                      </a:r>
                      <a:endParaRPr lang="en-US" altLang="zh-CN" sz="2800" dirty="0" smtClean="0">
                        <a:solidFill>
                          <a:srgbClr val="0000CC"/>
                        </a:solidFill>
                      </a:endParaRPr>
                    </a:p>
                    <a:p>
                      <a:r>
                        <a:rPr lang="zh-CN" altLang="en-US" sz="2800" dirty="0" smtClean="0">
                          <a:solidFill>
                            <a:srgbClr val="0000CC"/>
                          </a:solidFill>
                        </a:rPr>
                        <a:t>治</a:t>
                      </a:r>
                      <a:endParaRPr lang="zh-CN" altLang="en-US" sz="2800" dirty="0">
                        <a:solidFill>
                          <a:srgbClr val="0000CC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、</a:t>
                      </a:r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1928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年国民政府继续北伐，讨伐张作霖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03194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、</a:t>
                      </a:r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1928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年底，张学良东北易帜，形式上统一全国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03194">
                <a:tc rowSpan="2">
                  <a:txBody>
                    <a:bodyPr/>
                    <a:lstStyle/>
                    <a:p>
                      <a:endParaRPr lang="en-US" altLang="zh-CN" b="1" dirty="0" smtClean="0"/>
                    </a:p>
                    <a:p>
                      <a:endParaRPr lang="en-US" altLang="zh-CN" b="1" dirty="0" smtClean="0"/>
                    </a:p>
                    <a:p>
                      <a:r>
                        <a:rPr lang="zh-CN" altLang="en-US" sz="2800" b="1" dirty="0" smtClean="0">
                          <a:solidFill>
                            <a:srgbClr val="0000CC"/>
                          </a:solidFill>
                        </a:rPr>
                        <a:t>经</a:t>
                      </a:r>
                      <a:endParaRPr lang="en-US" altLang="zh-CN" sz="2800" b="1" dirty="0" smtClean="0">
                        <a:solidFill>
                          <a:srgbClr val="0000CC"/>
                        </a:solidFill>
                      </a:endParaRPr>
                    </a:p>
                    <a:p>
                      <a:r>
                        <a:rPr lang="zh-CN" altLang="en-US" sz="2800" b="1" dirty="0" smtClean="0">
                          <a:solidFill>
                            <a:srgbClr val="0000CC"/>
                          </a:solidFill>
                        </a:rPr>
                        <a:t>济</a:t>
                      </a:r>
                      <a:endParaRPr lang="zh-CN" altLang="en-US" sz="2800" b="1" dirty="0">
                        <a:solidFill>
                          <a:srgbClr val="0000CC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1</a:t>
                      </a:r>
                      <a:r>
                        <a:rPr lang="zh-CN" altLang="en-US" sz="2400" b="1" dirty="0" smtClean="0"/>
                        <a:t>、民族资本主义获得一定发展</a:t>
                      </a:r>
                      <a:endParaRPr lang="en-US" altLang="zh-CN" sz="2400" b="1" dirty="0" smtClean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03194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2</a:t>
                      </a:r>
                      <a:r>
                        <a:rPr lang="zh-CN" altLang="en-US" sz="2400" b="1" dirty="0" smtClean="0"/>
                        <a:t>、官僚资本凭借国家权力、聚联财富巧取豪夺。</a:t>
                      </a:r>
                      <a:endParaRPr lang="zh-CN" altLang="en-US" sz="2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79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332656"/>
            <a:ext cx="8208912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fontAlgn="ctr"/>
            <a:r>
              <a:rPr lang="en-US" altLang="zh-CN" sz="3600" dirty="0" smtClean="0"/>
              <a:t>1928—1937</a:t>
            </a:r>
            <a:r>
              <a:rPr lang="zh-CN" altLang="zh-CN" sz="3600" dirty="0"/>
              <a:t>年，被称为中国民族工业发展的</a:t>
            </a:r>
            <a:r>
              <a:rPr lang="en-US" altLang="zh-CN" sz="3600" dirty="0"/>
              <a:t>“</a:t>
            </a:r>
            <a:r>
              <a:rPr lang="zh-CN" altLang="zh-CN" sz="3600" dirty="0"/>
              <a:t>黄金时期</a:t>
            </a:r>
            <a:r>
              <a:rPr lang="en-US" altLang="zh-CN" sz="3600" dirty="0"/>
              <a:t>”</a:t>
            </a:r>
            <a:r>
              <a:rPr lang="zh-CN" altLang="zh-CN" sz="3600" dirty="0"/>
              <a:t>。中国工业产值年增长率达到</a:t>
            </a:r>
            <a:r>
              <a:rPr lang="en-US" altLang="zh-CN" sz="3600" dirty="0"/>
              <a:t>8%</a:t>
            </a:r>
            <a:r>
              <a:rPr lang="zh-CN" altLang="zh-CN" sz="3600" dirty="0"/>
              <a:t>以上，</a:t>
            </a:r>
            <a:r>
              <a:rPr lang="en-US" altLang="zh-CN" sz="3600" dirty="0"/>
              <a:t>1936</a:t>
            </a:r>
            <a:r>
              <a:rPr lang="zh-CN" altLang="zh-CN" sz="3600" dirty="0"/>
              <a:t>年，工业产值达到近代以来的最高水平。一些轻工业如棉纺织业、面粉加工业、钟表业、水泥和化工制造业获得了较大的发展。这些轻工业领域中，属于民营工业的工厂企业居多</a:t>
            </a:r>
            <a:r>
              <a:rPr lang="zh-CN" altLang="zh-CN" sz="3600" dirty="0" smtClean="0"/>
              <a:t>。</a:t>
            </a:r>
            <a:endParaRPr lang="en-US" altLang="zh-CN" sz="3600" dirty="0"/>
          </a:p>
        </p:txBody>
      </p:sp>
      <p:sp>
        <p:nvSpPr>
          <p:cNvPr id="3" name="矩形 2"/>
          <p:cNvSpPr/>
          <p:nvPr/>
        </p:nvSpPr>
        <p:spPr>
          <a:xfrm>
            <a:off x="539552" y="5144507"/>
            <a:ext cx="7992888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fontAlgn="ctr"/>
            <a:r>
              <a:rPr lang="zh-CN" altLang="zh-CN" sz="3600" dirty="0">
                <a:latin typeface="华文行楷" pitchFamily="2" charset="-122"/>
                <a:ea typeface="华文行楷" pitchFamily="2" charset="-122"/>
              </a:rPr>
              <a:t>根据</a:t>
            </a:r>
            <a:r>
              <a:rPr lang="zh-CN" altLang="zh-CN" sz="3600" dirty="0" smtClean="0">
                <a:latin typeface="华文行楷" pitchFamily="2" charset="-122"/>
                <a:ea typeface="华文行楷" pitchFamily="2" charset="-122"/>
              </a:rPr>
              <a:t>材料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并</a:t>
            </a:r>
            <a:r>
              <a:rPr lang="zh-CN" altLang="zh-CN" sz="3600" dirty="0" smtClean="0">
                <a:latin typeface="华文行楷" pitchFamily="2" charset="-122"/>
                <a:ea typeface="华文行楷" pitchFamily="2" charset="-122"/>
              </a:rPr>
              <a:t>结合</a:t>
            </a:r>
            <a:r>
              <a:rPr lang="zh-CN" altLang="zh-CN" sz="3600" dirty="0">
                <a:latin typeface="华文行楷" pitchFamily="2" charset="-122"/>
                <a:ea typeface="华文行楷" pitchFamily="2" charset="-122"/>
              </a:rPr>
              <a:t>所学知识，分析我国民族工业这一时期发展的特点和原因。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105835"/>
            <a:ext cx="8532440" cy="52322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fontAlgn="ctr"/>
            <a:r>
              <a:rPr lang="zh-CN" altLang="zh-CN" sz="2800" b="1" dirty="0"/>
              <a:t>特点：发展速度快，轻工业发展突出，民营工业居多。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116632"/>
            <a:ext cx="8532440" cy="267765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fontAlgn="ctr"/>
            <a:r>
              <a:rPr lang="zh-CN" altLang="zh-CN" sz="2800" b="1" dirty="0" smtClean="0">
                <a:solidFill>
                  <a:schemeClr val="bg1"/>
                </a:solidFill>
              </a:rPr>
              <a:t>原因：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 fontAlgn="ctr"/>
            <a:r>
              <a:rPr lang="en-US" altLang="zh-CN" sz="2800" b="1" dirty="0" smtClean="0">
                <a:solidFill>
                  <a:schemeClr val="bg1"/>
                </a:solidFill>
              </a:rPr>
              <a:t>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、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1927</a:t>
            </a:r>
            <a:r>
              <a:rPr lang="zh-CN" altLang="zh-CN" sz="2800" b="1" dirty="0">
                <a:solidFill>
                  <a:schemeClr val="bg1"/>
                </a:solidFill>
              </a:rPr>
              <a:t>年南京国民政府成立，</a:t>
            </a:r>
            <a:r>
              <a:rPr lang="en-US" altLang="zh-CN" sz="2800" b="1" dirty="0">
                <a:solidFill>
                  <a:schemeClr val="bg1"/>
                </a:solidFill>
              </a:rPr>
              <a:t>1928</a:t>
            </a:r>
            <a:r>
              <a:rPr lang="zh-CN" altLang="zh-CN" sz="2800" b="1" dirty="0">
                <a:solidFill>
                  <a:schemeClr val="bg1"/>
                </a:solidFill>
              </a:rPr>
              <a:t>年基本实现全国统一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；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 fontAlgn="ctr"/>
            <a:r>
              <a:rPr lang="en-US" altLang="zh-CN" sz="2800" b="1" dirty="0" smtClean="0">
                <a:solidFill>
                  <a:schemeClr val="bg1"/>
                </a:solidFill>
              </a:rPr>
              <a:t>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、民族资产阶级兴办实业的热情提高；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 fontAlgn="ctr"/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、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中国人民</a:t>
            </a:r>
            <a:r>
              <a:rPr lang="zh-CN" altLang="zh-CN" sz="2800" b="1" dirty="0">
                <a:solidFill>
                  <a:schemeClr val="bg1"/>
                </a:solidFill>
              </a:rPr>
              <a:t>的反帝爱国运动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的</a:t>
            </a:r>
            <a:r>
              <a:rPr lang="zh-CN" altLang="en-US" sz="2800" b="1" dirty="0">
                <a:solidFill>
                  <a:schemeClr val="bg1"/>
                </a:solidFill>
              </a:rPr>
              <a:t>开展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，</a:t>
            </a:r>
            <a:r>
              <a:rPr lang="zh-CN" altLang="zh-CN" sz="2800" b="1" dirty="0">
                <a:solidFill>
                  <a:schemeClr val="bg1"/>
                </a:solidFill>
              </a:rPr>
              <a:t>广大群众抵制洋货、提倡国货的</a:t>
            </a:r>
            <a:r>
              <a:rPr lang="zh-CN" altLang="zh-CN" sz="2800" b="1" dirty="0" smtClean="0">
                <a:solidFill>
                  <a:schemeClr val="bg1"/>
                </a:solidFill>
              </a:rPr>
              <a:t>行动。</a:t>
            </a:r>
            <a:endParaRPr lang="zh-CN" altLang="zh-CN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94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35496" y="1295400"/>
            <a:ext cx="9073008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第二篇章</a:t>
            </a:r>
            <a:endParaRPr lang="zh-CN" altLang="en-US" sz="54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　</a:t>
            </a:r>
            <a:endParaRPr lang="en-US" altLang="zh-CN" sz="4800" b="1" dirty="0" smtClean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8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工农武装割据开辟革命新道路</a:t>
            </a:r>
            <a:endParaRPr lang="zh-CN" altLang="en-US" sz="48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30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南昌起义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11638" cy="2636838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-152400" y="27432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kumimoji="1" lang="en-US" altLang="zh-CN">
                <a:effectLst/>
                <a:latin typeface="Times New Roman" pitchFamily="18" charset="0"/>
                <a:ea typeface="华文新魏" pitchFamily="2" charset="-122"/>
              </a:rPr>
              <a:t>1927</a:t>
            </a:r>
            <a:r>
              <a:rPr kumimoji="1" lang="zh-CN" altLang="en-US">
                <a:effectLst/>
                <a:latin typeface="Times New Roman" pitchFamily="18" charset="0"/>
                <a:ea typeface="华文新魏" pitchFamily="2" charset="-122"/>
              </a:rPr>
              <a:t>八一南昌起义</a:t>
            </a:r>
          </a:p>
        </p:txBody>
      </p:sp>
      <p:pic>
        <p:nvPicPr>
          <p:cNvPr id="43012" name="Picture 4" descr="八七会议会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0"/>
            <a:ext cx="4932362" cy="2636838"/>
          </a:xfrm>
          <a:prstGeom prst="rect">
            <a:avLst/>
          </a:prstGeom>
          <a:noFill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6096000" y="27432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>
                <a:effectLst/>
                <a:latin typeface="Times New Roman" pitchFamily="18" charset="0"/>
                <a:ea typeface="华文新魏" pitchFamily="2" charset="-122"/>
              </a:rPr>
              <a:t>1927</a:t>
            </a:r>
            <a:r>
              <a:rPr kumimoji="1" lang="zh-CN" altLang="en-US">
                <a:effectLst/>
                <a:latin typeface="Times New Roman" pitchFamily="18" charset="0"/>
                <a:ea typeface="华文新魏" pitchFamily="2" charset="-122"/>
              </a:rPr>
              <a:t>八七会议会址</a:t>
            </a:r>
          </a:p>
        </p:txBody>
      </p:sp>
      <p:pic>
        <p:nvPicPr>
          <p:cNvPr id="43014" name="Picture 6" descr="建立工农红军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87738"/>
            <a:ext cx="4343400" cy="2678112"/>
          </a:xfrm>
          <a:prstGeom prst="rect">
            <a:avLst/>
          </a:prstGeom>
          <a:noFill/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228600" y="6172200"/>
            <a:ext cx="3765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>
                <a:effectLst/>
                <a:latin typeface="Times New Roman" pitchFamily="18" charset="0"/>
                <a:ea typeface="华文新魏" pitchFamily="2" charset="-122"/>
              </a:rPr>
              <a:t>1927.9</a:t>
            </a:r>
            <a:r>
              <a:rPr kumimoji="1" lang="zh-CN" altLang="en-US">
                <a:effectLst/>
                <a:latin typeface="Times New Roman" pitchFamily="18" charset="0"/>
                <a:ea typeface="华文新魏" pitchFamily="2" charset="-122"/>
              </a:rPr>
              <a:t>湘赣边秋收起义爆发</a:t>
            </a:r>
          </a:p>
        </p:txBody>
      </p:sp>
      <p:pic>
        <p:nvPicPr>
          <p:cNvPr id="43016" name="Picture 8" descr="上井冈山"/>
          <p:cNvPicPr>
            <a:picLocks noChangeAspect="1" noChangeArrowheads="1"/>
          </p:cNvPicPr>
          <p:nvPr/>
        </p:nvPicPr>
        <p:blipFill>
          <a:blip r:embed="rId6" cstate="print">
            <a:lum bright="-4000" contrast="10000"/>
          </a:blip>
          <a:srcRect/>
          <a:stretch>
            <a:fillRect/>
          </a:stretch>
        </p:blipFill>
        <p:spPr bwMode="auto">
          <a:xfrm>
            <a:off x="4343400" y="3505200"/>
            <a:ext cx="4800600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4343400" y="6172200"/>
            <a:ext cx="4527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>
                <a:effectLst/>
                <a:latin typeface="Times New Roman" pitchFamily="18" charset="0"/>
                <a:ea typeface="华文新魏" pitchFamily="2" charset="-122"/>
              </a:rPr>
              <a:t>1927.10</a:t>
            </a:r>
            <a:r>
              <a:rPr kumimoji="1" lang="zh-CN" altLang="en-US">
                <a:effectLst/>
                <a:latin typeface="Times New Roman" pitchFamily="18" charset="0"/>
                <a:ea typeface="华文新魏" pitchFamily="2" charset="-122"/>
              </a:rPr>
              <a:t>上井冈山建立革命根据地</a:t>
            </a:r>
          </a:p>
        </p:txBody>
      </p:sp>
    </p:spTree>
    <p:extLst>
      <p:ext uri="{BB962C8B-B14F-4D97-AF65-F5344CB8AC3E}">
        <p14:creationId xmlns:p14="http://schemas.microsoft.com/office/powerpoint/2010/main" val="91911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  <p:bldP spid="43015" grpId="0"/>
      <p:bldP spid="430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 descr="南昌起义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53000" cy="387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228600" y="4191000"/>
            <a:ext cx="48926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1927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日，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周恩来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等领导的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南昌起义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打响了武装反抗国民党反动派的第一枪。</a:t>
            </a: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3">
            <a:lum bright="4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4624"/>
            <a:ext cx="4191000" cy="669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313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 descr="八七会议会址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759" y="3512186"/>
            <a:ext cx="3268504" cy="3032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0" y="0"/>
            <a:ext cx="5652120" cy="66171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dirty="0"/>
              <a:t>    </a:t>
            </a:r>
            <a:r>
              <a:rPr lang="zh-CN" altLang="en-US" sz="2800" b="1" dirty="0">
                <a:solidFill>
                  <a:srgbClr val="FF0000"/>
                </a:solidFill>
              </a:rPr>
              <a:t>八七会议</a:t>
            </a:r>
            <a:r>
              <a:rPr lang="zh-CN" altLang="en-US" sz="2800" b="1" dirty="0"/>
              <a:t>是第一次国内革命战争失败以后，在关系党和革命事业前途和命运的关键时刻，中共中央政治局于1927年8月7日在汉口召开的紧急会议。会议批判和纠正了陈独秀右倾机会主义错误，撤消了他在党内的职务，选出了新的临时中央政治局，</a:t>
            </a:r>
            <a:r>
              <a:rPr lang="zh-CN" altLang="en-US" sz="2800" b="1" dirty="0">
                <a:solidFill>
                  <a:srgbClr val="0000CC"/>
                </a:solidFill>
              </a:rPr>
              <a:t>确定了土地革命和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武装反抗国民党反动派的</a:t>
            </a:r>
            <a:r>
              <a:rPr lang="zh-CN" altLang="en-US" sz="2800" b="1" dirty="0">
                <a:solidFill>
                  <a:srgbClr val="0000CC"/>
                </a:solidFill>
              </a:rPr>
              <a:t>总方针，</a:t>
            </a:r>
            <a:r>
              <a:rPr lang="zh-CN" altLang="en-US" sz="2800" b="1" dirty="0"/>
              <a:t>决定发动秋收起义。毛泽东出席了这次会议，并提出了著名的</a:t>
            </a:r>
            <a:r>
              <a:rPr lang="zh-CN" altLang="en-US" sz="2800" b="1" dirty="0">
                <a:solidFill>
                  <a:srgbClr val="FF0000"/>
                </a:solidFill>
              </a:rPr>
              <a:t>“枪杆子里出政权”</a:t>
            </a:r>
            <a:r>
              <a:rPr lang="zh-CN" altLang="en-US" sz="2800" b="1" dirty="0"/>
              <a:t>的论断。给正处于思想混乱和组织涣散的中国共产党指明了新的出路，为挽救党和革命作出了巨大贡献。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0279" y="96521"/>
            <a:ext cx="2815114" cy="34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4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7649"/>
          <p:cNvSpPr txBox="1">
            <a:spLocks noChangeArrowheads="1"/>
          </p:cNvSpPr>
          <p:nvPr/>
        </p:nvSpPr>
        <p:spPr bwMode="auto">
          <a:xfrm>
            <a:off x="875084" y="3714752"/>
            <a:ext cx="756084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    湘赣边秋收起义：根据“八七会议”的精神，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1927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月，中共中央派毛泽东到湖南，以中央特派员的身份组织领导湘赣边秋收起义。</a:t>
            </a:r>
          </a:p>
        </p:txBody>
      </p:sp>
      <p:grpSp>
        <p:nvGrpSpPr>
          <p:cNvPr id="16386" name="组合 27650"/>
          <p:cNvGrpSpPr/>
          <p:nvPr/>
        </p:nvGrpSpPr>
        <p:grpSpPr bwMode="auto">
          <a:xfrm>
            <a:off x="2039541" y="333376"/>
            <a:ext cx="5050649" cy="2952749"/>
            <a:chOff x="0" y="0"/>
            <a:chExt cx="5783" cy="3135"/>
          </a:xfrm>
        </p:grpSpPr>
        <p:pic>
          <p:nvPicPr>
            <p:cNvPr id="21507" name="图片 27651" descr="ZS133572"/>
            <p:cNvPicPr preferRelativeResize="0"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4" y="0"/>
              <a:ext cx="3969" cy="3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08" name="图片 27652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091"/>
            <a:stretch>
              <a:fillRect/>
            </a:stretch>
          </p:blipFill>
          <p:spPr bwMode="auto">
            <a:xfrm>
              <a:off x="0" y="0"/>
              <a:ext cx="1837" cy="3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8241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35842" descr="xinsrc_18208031008443286765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829" y="404813"/>
            <a:ext cx="6560344" cy="428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文本框 35843"/>
          <p:cNvSpPr txBox="1">
            <a:spLocks noChangeArrowheads="1"/>
          </p:cNvSpPr>
          <p:nvPr/>
        </p:nvSpPr>
        <p:spPr bwMode="auto">
          <a:xfrm>
            <a:off x="0" y="4724401"/>
            <a:ext cx="91440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    井冈山革命根据地：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1927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月，毛泽东率领“三湾改编”后的工农革命军进入井冈山，到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1928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年春，根据地便初步建立起来了。中国第一个农村革命根据地。</a:t>
            </a:r>
          </a:p>
        </p:txBody>
      </p:sp>
    </p:spTree>
    <p:extLst>
      <p:ext uri="{BB962C8B-B14F-4D97-AF65-F5344CB8AC3E}">
        <p14:creationId xmlns:p14="http://schemas.microsoft.com/office/powerpoint/2010/main" val="61280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142603" y="823300"/>
            <a:ext cx="6858796" cy="11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660" tIns="51330" rIns="102660" bIns="51330">
            <a:spAutoFit/>
          </a:bodyPr>
          <a:lstStyle/>
          <a:p>
            <a:pPr eaLnBrk="1" hangingPunct="1"/>
            <a:endParaRPr lang="zh-CN" altLang="en-US" sz="1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1196709" y="5300521"/>
            <a:ext cx="6723530" cy="11193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660" tIns="51330" rIns="102660" bIns="51330">
            <a:spAutoFit/>
          </a:bodyPr>
          <a:lstStyle/>
          <a:p>
            <a:pPr eaLnBrk="1" hangingPunct="1"/>
            <a:r>
              <a:rPr lang="en-US" altLang="zh-CN" sz="220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200">
                <a:latin typeface="黑体" pitchFamily="49" charset="-122"/>
                <a:ea typeface="黑体" pitchFamily="49" charset="-122"/>
              </a:rPr>
              <a:t>井冈山会师</a:t>
            </a:r>
            <a:r>
              <a:rPr lang="en-US" altLang="zh-CN" sz="220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200">
                <a:latin typeface="黑体" pitchFamily="49" charset="-122"/>
                <a:ea typeface="黑体" pitchFamily="49" charset="-122"/>
              </a:rPr>
              <a:t>（油画）</a:t>
            </a:r>
            <a:endParaRPr lang="en-US" altLang="zh-CN" sz="220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200">
                <a:latin typeface="黑体" pitchFamily="49" charset="-122"/>
                <a:ea typeface="黑体" pitchFamily="49" charset="-122"/>
              </a:rPr>
              <a:t>1928</a:t>
            </a:r>
            <a:r>
              <a:rPr lang="zh-CN" altLang="en-US" sz="220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20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200">
                <a:latin typeface="黑体" pitchFamily="49" charset="-122"/>
                <a:ea typeface="黑体" pitchFamily="49" charset="-122"/>
              </a:rPr>
              <a:t>月，朱德陈毅和毛泽东会师，成立了中国工农红军第四军，朱德任军长，毛泽东任党代表。</a:t>
            </a:r>
          </a:p>
        </p:txBody>
      </p:sp>
      <p:pic>
        <p:nvPicPr>
          <p:cNvPr id="5" name="Picture 8" descr="井冈山会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869" y="188850"/>
            <a:ext cx="6534157" cy="50395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2174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图片 15361" descr="革命根据地Image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矩形标注 15362"/>
          <p:cNvSpPr>
            <a:spLocks noChangeArrowheads="1"/>
          </p:cNvSpPr>
          <p:nvPr/>
        </p:nvSpPr>
        <p:spPr bwMode="auto">
          <a:xfrm>
            <a:off x="2743200" y="4191000"/>
            <a:ext cx="1143000" cy="838200"/>
          </a:xfrm>
          <a:prstGeom prst="wedgeRectCallout">
            <a:avLst>
              <a:gd name="adj1" fmla="val 105000"/>
              <a:gd name="adj2" fmla="val -9356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彭德怀湘赣</a:t>
            </a:r>
          </a:p>
        </p:txBody>
      </p:sp>
      <p:sp>
        <p:nvSpPr>
          <p:cNvPr id="15364" name="矩形标注 15363"/>
          <p:cNvSpPr>
            <a:spLocks noChangeArrowheads="1"/>
          </p:cNvSpPr>
          <p:nvPr/>
        </p:nvSpPr>
        <p:spPr bwMode="auto">
          <a:xfrm>
            <a:off x="2743200" y="2895600"/>
            <a:ext cx="1143000" cy="838200"/>
          </a:xfrm>
          <a:prstGeom prst="wedgeRectCallout">
            <a:avLst>
              <a:gd name="adj1" fmla="val 119722"/>
              <a:gd name="adj2" fmla="val -46403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腾代远湘鄂赣</a:t>
            </a:r>
          </a:p>
        </p:txBody>
      </p:sp>
      <p:sp>
        <p:nvSpPr>
          <p:cNvPr id="15365" name="矩形标注 15364"/>
          <p:cNvSpPr>
            <a:spLocks noChangeArrowheads="1"/>
          </p:cNvSpPr>
          <p:nvPr/>
        </p:nvSpPr>
        <p:spPr bwMode="auto">
          <a:xfrm>
            <a:off x="6804025" y="5876925"/>
            <a:ext cx="1143000" cy="838200"/>
          </a:xfrm>
          <a:prstGeom prst="wedgeRectCallout">
            <a:avLst>
              <a:gd name="adj1" fmla="val -117639"/>
              <a:gd name="adj2" fmla="val -34847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彭湃海陆丰</a:t>
            </a:r>
          </a:p>
        </p:txBody>
      </p:sp>
      <p:sp>
        <p:nvSpPr>
          <p:cNvPr id="15366" name="矩形标注 15365"/>
          <p:cNvSpPr>
            <a:spLocks noChangeArrowheads="1"/>
          </p:cNvSpPr>
          <p:nvPr/>
        </p:nvSpPr>
        <p:spPr bwMode="auto">
          <a:xfrm>
            <a:off x="3200400" y="5410200"/>
            <a:ext cx="2438400" cy="1219200"/>
          </a:xfrm>
          <a:prstGeom prst="wedgeRectCallout">
            <a:avLst>
              <a:gd name="adj1" fmla="val 52671"/>
              <a:gd name="adj2" fmla="val -129949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FF00"/>
                </a:solidFill>
                <a:ea typeface="黑体" pitchFamily="49" charset="-122"/>
              </a:rPr>
              <a:t>1931.11</a:t>
            </a: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中华苏维埃共和国临时中央政府成立</a:t>
            </a:r>
          </a:p>
        </p:txBody>
      </p:sp>
      <p:sp>
        <p:nvSpPr>
          <p:cNvPr id="15367" name="矩形标注 15366"/>
          <p:cNvSpPr>
            <a:spLocks noChangeArrowheads="1"/>
          </p:cNvSpPr>
          <p:nvPr/>
        </p:nvSpPr>
        <p:spPr bwMode="auto">
          <a:xfrm>
            <a:off x="2124075" y="549275"/>
            <a:ext cx="1524000" cy="838200"/>
          </a:xfrm>
          <a:prstGeom prst="wedgeRectCallout">
            <a:avLst>
              <a:gd name="adj1" fmla="val 77815"/>
              <a:gd name="adj2" fmla="val 109657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贺龙洪湖湘鄂边</a:t>
            </a:r>
          </a:p>
        </p:txBody>
      </p:sp>
      <p:sp>
        <p:nvSpPr>
          <p:cNvPr id="15368" name="矩形标注 15367"/>
          <p:cNvSpPr>
            <a:spLocks noChangeArrowheads="1"/>
          </p:cNvSpPr>
          <p:nvPr/>
        </p:nvSpPr>
        <p:spPr bwMode="auto">
          <a:xfrm>
            <a:off x="7696200" y="1905000"/>
            <a:ext cx="1143000" cy="838200"/>
          </a:xfrm>
          <a:prstGeom prst="wedgeRectCallout">
            <a:avLst>
              <a:gd name="adj1" fmla="val -101528"/>
              <a:gd name="adj2" fmla="val 68181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方志敏闽浙赣</a:t>
            </a:r>
          </a:p>
        </p:txBody>
      </p:sp>
      <p:sp>
        <p:nvSpPr>
          <p:cNvPr id="15369" name="矩形标注 15368"/>
          <p:cNvSpPr>
            <a:spLocks noChangeArrowheads="1"/>
          </p:cNvSpPr>
          <p:nvPr/>
        </p:nvSpPr>
        <p:spPr bwMode="auto">
          <a:xfrm>
            <a:off x="6248400" y="228600"/>
            <a:ext cx="1143000" cy="838200"/>
          </a:xfrm>
          <a:prstGeom prst="wedgeRectCallout">
            <a:avLst>
              <a:gd name="adj1" fmla="val -98889"/>
              <a:gd name="adj2" fmla="val 59093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徐向前鄂豫皖</a:t>
            </a:r>
          </a:p>
        </p:txBody>
      </p:sp>
      <p:sp>
        <p:nvSpPr>
          <p:cNvPr id="15370" name="矩形标注 15369"/>
          <p:cNvSpPr>
            <a:spLocks noChangeArrowheads="1"/>
          </p:cNvSpPr>
          <p:nvPr/>
        </p:nvSpPr>
        <p:spPr bwMode="auto">
          <a:xfrm>
            <a:off x="7019925" y="3573463"/>
            <a:ext cx="1897063" cy="1524000"/>
          </a:xfrm>
          <a:prstGeom prst="wedgeRectCallout">
            <a:avLst>
              <a:gd name="adj1" fmla="val -92847"/>
              <a:gd name="adj2" fmla="val -18542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毛泽东朱德将赣南闽西发展为中央革命根据地</a:t>
            </a:r>
          </a:p>
        </p:txBody>
      </p:sp>
      <p:sp>
        <p:nvSpPr>
          <p:cNvPr id="15371" name="矩形标注 15370"/>
          <p:cNvSpPr>
            <a:spLocks noChangeArrowheads="1"/>
          </p:cNvSpPr>
          <p:nvPr/>
        </p:nvSpPr>
        <p:spPr bwMode="auto">
          <a:xfrm>
            <a:off x="990600" y="4419600"/>
            <a:ext cx="1143000" cy="838200"/>
          </a:xfrm>
          <a:prstGeom prst="wedgeRectCallout">
            <a:avLst>
              <a:gd name="adj1" fmla="val -76250"/>
              <a:gd name="adj2" fmla="val 86366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ea typeface="黑体" pitchFamily="49" charset="-122"/>
              </a:rPr>
              <a:t>邓小平左右江</a:t>
            </a:r>
          </a:p>
        </p:txBody>
      </p:sp>
      <p:sp>
        <p:nvSpPr>
          <p:cNvPr id="46091" name="矩形 15371"/>
          <p:cNvSpPr>
            <a:spLocks noChangeArrowheads="1"/>
          </p:cNvSpPr>
          <p:nvPr/>
        </p:nvSpPr>
        <p:spPr bwMode="auto">
          <a:xfrm>
            <a:off x="8027988" y="6203950"/>
            <a:ext cx="6937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4000" b="1">
                <a:hlinkClick r:id="rId3" action="ppaction://hlinksldjump"/>
              </a:rPr>
              <a:t>☆</a:t>
            </a:r>
            <a:endParaRPr lang="zh-CN" altLang="en-US" sz="4000" b="1"/>
          </a:p>
        </p:txBody>
      </p:sp>
      <p:sp>
        <p:nvSpPr>
          <p:cNvPr id="70671" name="爆炸形 2 8"/>
          <p:cNvSpPr>
            <a:spLocks noChangeArrowheads="1"/>
          </p:cNvSpPr>
          <p:nvPr/>
        </p:nvSpPr>
        <p:spPr bwMode="auto">
          <a:xfrm>
            <a:off x="-228600" y="1600200"/>
            <a:ext cx="9753600" cy="3962400"/>
          </a:xfrm>
          <a:prstGeom prst="irregularSeal2">
            <a:avLst/>
          </a:prstGeom>
          <a:solidFill>
            <a:srgbClr val="FF0000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40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40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星星之火，</a:t>
            </a:r>
          </a:p>
          <a:p>
            <a:pPr algn="ctr"/>
            <a:r>
              <a:rPr lang="zh-CN" altLang="en-US" sz="40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可以燎原</a:t>
            </a:r>
          </a:p>
        </p:txBody>
      </p:sp>
    </p:spTree>
    <p:extLst>
      <p:ext uri="{BB962C8B-B14F-4D97-AF65-F5344CB8AC3E}">
        <p14:creationId xmlns:p14="http://schemas.microsoft.com/office/powerpoint/2010/main" val="1765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15364" grpId="0" animBg="1"/>
      <p:bldP spid="15365" grpId="0" animBg="1"/>
      <p:bldP spid="15366" grpId="0" animBg="1"/>
      <p:bldP spid="15367" grpId="0" animBg="1"/>
      <p:bldP spid="15368" grpId="0" animBg="1"/>
      <p:bldP spid="15369" grpId="0" animBg="1"/>
      <p:bldP spid="15370" grpId="0" animBg="1"/>
      <p:bldP spid="15371" grpId="0" animBg="1"/>
      <p:bldP spid="7067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文本框 41986"/>
          <p:cNvSpPr txBox="1">
            <a:spLocks noChangeArrowheads="1"/>
          </p:cNvSpPr>
          <p:nvPr/>
        </p:nvSpPr>
        <p:spPr bwMode="auto">
          <a:xfrm>
            <a:off x="972741" y="332656"/>
            <a:ext cx="64674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zh-CN" sz="2800" b="1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1931</a:t>
            </a:r>
            <a:r>
              <a:rPr lang="zh-CN" altLang="en-US" sz="2800" b="1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年冬，中华苏维埃第一次全国代表大会在江西瑞金召开。会议宣布成立中华苏维埃共和国临时政府，定都瑞金，毛泽东当选为临时中央政府主席。</a:t>
            </a:r>
          </a:p>
        </p:txBody>
      </p:sp>
      <p:pic>
        <p:nvPicPr>
          <p:cNvPr id="3174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360" y="2906714"/>
            <a:ext cx="3784997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文本框 38920"/>
          <p:cNvSpPr txBox="1">
            <a:spLocks noChangeArrowheads="1"/>
          </p:cNvSpPr>
          <p:nvPr/>
        </p:nvSpPr>
        <p:spPr bwMode="auto">
          <a:xfrm>
            <a:off x="1862138" y="6091239"/>
            <a:ext cx="26991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瑞金临时中央政府大礼堂</a:t>
            </a:r>
          </a:p>
        </p:txBody>
      </p:sp>
      <p:pic>
        <p:nvPicPr>
          <p:cNvPr id="31749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591" y="2905125"/>
            <a:ext cx="1882378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093619" y="6073776"/>
            <a:ext cx="13465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毛泽东主席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912540" y="5134794"/>
            <a:ext cx="7475884" cy="7807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02660" tIns="51330" rIns="102660" bIns="51330">
            <a:spAutoFit/>
          </a:bodyPr>
          <a:lstStyle>
            <a:lvl1pPr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200" dirty="0">
                <a:latin typeface="黑体" pitchFamily="49" charset="-122"/>
                <a:ea typeface="黑体" pitchFamily="49" charset="-122"/>
              </a:rPr>
              <a:t>中华苏维埃共和国临时中央政府的建立，是中国共产党人创建人民革命政权的宝贵探索与尝试。</a:t>
            </a:r>
          </a:p>
        </p:txBody>
      </p:sp>
    </p:spTree>
    <p:extLst>
      <p:ext uri="{BB962C8B-B14F-4D97-AF65-F5344CB8AC3E}">
        <p14:creationId xmlns:p14="http://schemas.microsoft.com/office/powerpoint/2010/main" val="312091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38921" grpId="0"/>
      <p:bldP spid="4" grpId="0"/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Text Box 4"/>
          <p:cNvSpPr txBox="1">
            <a:spLocks noChangeArrowheads="1"/>
          </p:cNvSpPr>
          <p:nvPr/>
        </p:nvSpPr>
        <p:spPr bwMode="auto">
          <a:xfrm>
            <a:off x="0" y="6110288"/>
            <a:ext cx="2209800" cy="57943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FF00"/>
                </a:solidFill>
                <a:ea typeface="黑体" pitchFamily="49" charset="-122"/>
              </a:rPr>
              <a:t>南昌起义</a:t>
            </a:r>
          </a:p>
        </p:txBody>
      </p:sp>
      <p:sp>
        <p:nvSpPr>
          <p:cNvPr id="176133" name="Text Box 7"/>
          <p:cNvSpPr txBox="1">
            <a:spLocks noChangeArrowheads="1"/>
          </p:cNvSpPr>
          <p:nvPr/>
        </p:nvSpPr>
        <p:spPr bwMode="auto">
          <a:xfrm>
            <a:off x="762000" y="4572000"/>
            <a:ext cx="1828800" cy="5794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FF00"/>
                </a:solidFill>
                <a:ea typeface="黑体" pitchFamily="49" charset="-122"/>
              </a:rPr>
              <a:t>八七会议</a:t>
            </a:r>
          </a:p>
        </p:txBody>
      </p:sp>
      <p:sp>
        <p:nvSpPr>
          <p:cNvPr id="45059" name="AutoShape 15"/>
          <p:cNvSpPr>
            <a:spLocks noChangeArrowheads="1"/>
          </p:cNvSpPr>
          <p:nvPr/>
        </p:nvSpPr>
        <p:spPr bwMode="auto">
          <a:xfrm>
            <a:off x="1143000" y="5105400"/>
            <a:ext cx="838200" cy="914400"/>
          </a:xfrm>
          <a:custGeom>
            <a:avLst/>
            <a:gdLst>
              <a:gd name="T0" fmla="*/ 21600 w 21600"/>
              <a:gd name="T1" fmla="*/ 6079 h 21600"/>
              <a:gd name="T2" fmla="*/ 15126 w 21600"/>
              <a:gd name="T3" fmla="*/ 0 h 21600"/>
              <a:gd name="T4" fmla="*/ 15126 w 21600"/>
              <a:gd name="T5" fmla="*/ 2912 h 21600"/>
              <a:gd name="T6" fmla="*/ 12427 w 21600"/>
              <a:gd name="T7" fmla="*/ 2912 h 21600"/>
              <a:gd name="T8" fmla="*/ 0 w 21600"/>
              <a:gd name="T9" fmla="*/ 12158 h 21600"/>
              <a:gd name="T10" fmla="*/ 0 w 21600"/>
              <a:gd name="T11" fmla="*/ 21600 h 21600"/>
              <a:gd name="T12" fmla="*/ 6474 w 21600"/>
              <a:gd name="T13" fmla="*/ 21600 h 21600"/>
              <a:gd name="T14" fmla="*/ 6474 w 21600"/>
              <a:gd name="T15" fmla="*/ 12158 h 21600"/>
              <a:gd name="T16" fmla="*/ 12427 w 21600"/>
              <a:gd name="T17" fmla="*/ 9246 h 21600"/>
              <a:gd name="T18" fmla="*/ 15126 w 21600"/>
              <a:gd name="T19" fmla="*/ 9246 h 21600"/>
              <a:gd name="T20" fmla="*/ 15126 w 21600"/>
              <a:gd name="T21" fmla="*/ 12158 h 21600"/>
              <a:gd name="T22" fmla="*/ 21600 w 21600"/>
              <a:gd name="T23" fmla="*/ 607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60" name="AutoShape 16"/>
          <p:cNvSpPr>
            <a:spLocks noChangeArrowheads="1"/>
          </p:cNvSpPr>
          <p:nvPr/>
        </p:nvSpPr>
        <p:spPr bwMode="auto">
          <a:xfrm>
            <a:off x="1981200" y="3581400"/>
            <a:ext cx="762000" cy="914400"/>
          </a:xfrm>
          <a:custGeom>
            <a:avLst/>
            <a:gdLst>
              <a:gd name="T0" fmla="*/ 21600 w 21600"/>
              <a:gd name="T1" fmla="*/ 6079 h 21600"/>
              <a:gd name="T2" fmla="*/ 15126 w 21600"/>
              <a:gd name="T3" fmla="*/ 0 h 21600"/>
              <a:gd name="T4" fmla="*/ 15126 w 21600"/>
              <a:gd name="T5" fmla="*/ 2912 h 21600"/>
              <a:gd name="T6" fmla="*/ 12427 w 21600"/>
              <a:gd name="T7" fmla="*/ 2912 h 21600"/>
              <a:gd name="T8" fmla="*/ 0 w 21600"/>
              <a:gd name="T9" fmla="*/ 12158 h 21600"/>
              <a:gd name="T10" fmla="*/ 0 w 21600"/>
              <a:gd name="T11" fmla="*/ 21600 h 21600"/>
              <a:gd name="T12" fmla="*/ 6474 w 21600"/>
              <a:gd name="T13" fmla="*/ 21600 h 21600"/>
              <a:gd name="T14" fmla="*/ 6474 w 21600"/>
              <a:gd name="T15" fmla="*/ 12158 h 21600"/>
              <a:gd name="T16" fmla="*/ 12427 w 21600"/>
              <a:gd name="T17" fmla="*/ 9246 h 21600"/>
              <a:gd name="T18" fmla="*/ 15126 w 21600"/>
              <a:gd name="T19" fmla="*/ 9246 h 21600"/>
              <a:gd name="T20" fmla="*/ 15126 w 21600"/>
              <a:gd name="T21" fmla="*/ 12158 h 21600"/>
              <a:gd name="T22" fmla="*/ 21600 w 21600"/>
              <a:gd name="T23" fmla="*/ 607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61" name="AutoShape 17"/>
          <p:cNvSpPr>
            <a:spLocks noChangeArrowheads="1"/>
          </p:cNvSpPr>
          <p:nvPr/>
        </p:nvSpPr>
        <p:spPr bwMode="auto">
          <a:xfrm>
            <a:off x="3200400" y="2057400"/>
            <a:ext cx="762000" cy="914400"/>
          </a:xfrm>
          <a:custGeom>
            <a:avLst/>
            <a:gdLst>
              <a:gd name="T0" fmla="*/ 21600 w 21600"/>
              <a:gd name="T1" fmla="*/ 6079 h 21600"/>
              <a:gd name="T2" fmla="*/ 15126 w 21600"/>
              <a:gd name="T3" fmla="*/ 0 h 21600"/>
              <a:gd name="T4" fmla="*/ 15126 w 21600"/>
              <a:gd name="T5" fmla="*/ 2912 h 21600"/>
              <a:gd name="T6" fmla="*/ 12427 w 21600"/>
              <a:gd name="T7" fmla="*/ 2912 h 21600"/>
              <a:gd name="T8" fmla="*/ 0 w 21600"/>
              <a:gd name="T9" fmla="*/ 12158 h 21600"/>
              <a:gd name="T10" fmla="*/ 0 w 21600"/>
              <a:gd name="T11" fmla="*/ 21600 h 21600"/>
              <a:gd name="T12" fmla="*/ 6474 w 21600"/>
              <a:gd name="T13" fmla="*/ 21600 h 21600"/>
              <a:gd name="T14" fmla="*/ 6474 w 21600"/>
              <a:gd name="T15" fmla="*/ 12158 h 21600"/>
              <a:gd name="T16" fmla="*/ 12427 w 21600"/>
              <a:gd name="T17" fmla="*/ 9246 h 21600"/>
              <a:gd name="T18" fmla="*/ 15126 w 21600"/>
              <a:gd name="T19" fmla="*/ 9246 h 21600"/>
              <a:gd name="T20" fmla="*/ 15126 w 21600"/>
              <a:gd name="T21" fmla="*/ 12158 h 21600"/>
              <a:gd name="T22" fmla="*/ 21600 w 21600"/>
              <a:gd name="T23" fmla="*/ 607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62" name="Text Box 15"/>
          <p:cNvSpPr txBox="1">
            <a:spLocks noChangeArrowheads="1"/>
          </p:cNvSpPr>
          <p:nvPr/>
        </p:nvSpPr>
        <p:spPr bwMode="auto">
          <a:xfrm>
            <a:off x="2117725" y="631825"/>
            <a:ext cx="184150" cy="3667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08688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5063" name="文本框 176140"/>
          <p:cNvSpPr txBox="1">
            <a:spLocks noChangeArrowheads="1"/>
          </p:cNvSpPr>
          <p:nvPr/>
        </p:nvSpPr>
        <p:spPr bwMode="auto">
          <a:xfrm>
            <a:off x="2743200" y="5943600"/>
            <a:ext cx="4343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76142" name="文本框 176141"/>
          <p:cNvSpPr txBox="1">
            <a:spLocks noChangeArrowheads="1"/>
          </p:cNvSpPr>
          <p:nvPr/>
        </p:nvSpPr>
        <p:spPr bwMode="auto">
          <a:xfrm>
            <a:off x="3698631" y="5780782"/>
            <a:ext cx="393019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ea typeface="黑体" pitchFamily="49" charset="-122"/>
              </a:rPr>
              <a:t>打响</a:t>
            </a:r>
            <a:r>
              <a:rPr lang="zh-CN" altLang="en-US" sz="3200" b="1" dirty="0" smtClean="0">
                <a:solidFill>
                  <a:srgbClr val="000099"/>
                </a:solidFill>
                <a:ea typeface="黑体" pitchFamily="49" charset="-122"/>
              </a:rPr>
              <a:t>了武装反抗国民党反动派的第一枪</a:t>
            </a:r>
            <a:endParaRPr lang="zh-CN" altLang="en-US" sz="3200" b="1" dirty="0">
              <a:solidFill>
                <a:srgbClr val="000099"/>
              </a:solidFill>
              <a:ea typeface="黑体" pitchFamily="49" charset="-122"/>
            </a:endParaRPr>
          </a:p>
        </p:txBody>
      </p:sp>
      <p:sp>
        <p:nvSpPr>
          <p:cNvPr id="176143" name="Text Box 6"/>
          <p:cNvSpPr txBox="1">
            <a:spLocks noChangeArrowheads="1"/>
          </p:cNvSpPr>
          <p:nvPr/>
        </p:nvSpPr>
        <p:spPr bwMode="auto">
          <a:xfrm>
            <a:off x="1752600" y="3048000"/>
            <a:ext cx="1981200" cy="5794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FF00"/>
                </a:solidFill>
                <a:ea typeface="黑体" pitchFamily="49" charset="-122"/>
              </a:rPr>
              <a:t>秋收起义</a:t>
            </a:r>
          </a:p>
        </p:txBody>
      </p:sp>
      <p:sp>
        <p:nvSpPr>
          <p:cNvPr id="176144" name="文本框 176143"/>
          <p:cNvSpPr txBox="1">
            <a:spLocks noChangeArrowheads="1"/>
          </p:cNvSpPr>
          <p:nvPr/>
        </p:nvSpPr>
        <p:spPr bwMode="auto">
          <a:xfrm>
            <a:off x="3962400" y="4495800"/>
            <a:ext cx="4953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确定了土地革命和武装反抗国民党的总方针</a:t>
            </a:r>
          </a:p>
        </p:txBody>
      </p:sp>
      <p:sp>
        <p:nvSpPr>
          <p:cNvPr id="176145" name="文本框 176144"/>
          <p:cNvSpPr txBox="1">
            <a:spLocks noChangeArrowheads="1"/>
          </p:cNvSpPr>
          <p:nvPr/>
        </p:nvSpPr>
        <p:spPr bwMode="auto">
          <a:xfrm>
            <a:off x="4343400" y="2895600"/>
            <a:ext cx="4800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第一次打出了工农革命军的旗号</a:t>
            </a:r>
          </a:p>
        </p:txBody>
      </p:sp>
      <p:sp>
        <p:nvSpPr>
          <p:cNvPr id="176147" name="Text Box 6"/>
          <p:cNvSpPr txBox="1">
            <a:spLocks noChangeArrowheads="1"/>
          </p:cNvSpPr>
          <p:nvPr/>
        </p:nvSpPr>
        <p:spPr bwMode="auto">
          <a:xfrm>
            <a:off x="2514600" y="1447800"/>
            <a:ext cx="2514600" cy="5794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ea typeface="黑体" pitchFamily="49" charset="-122"/>
              </a:rPr>
              <a:t>井冈山道路</a:t>
            </a:r>
          </a:p>
        </p:txBody>
      </p:sp>
      <p:sp>
        <p:nvSpPr>
          <p:cNvPr id="176148" name="文本框 176147"/>
          <p:cNvSpPr txBox="1">
            <a:spLocks noChangeArrowheads="1"/>
          </p:cNvSpPr>
          <p:nvPr/>
        </p:nvSpPr>
        <p:spPr bwMode="auto">
          <a:xfrm>
            <a:off x="5486400" y="1401763"/>
            <a:ext cx="3352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中国革命的创举</a:t>
            </a:r>
          </a:p>
        </p:txBody>
      </p:sp>
    </p:spTree>
    <p:extLst>
      <p:ext uri="{BB962C8B-B14F-4D97-AF65-F5344CB8AC3E}">
        <p14:creationId xmlns:p14="http://schemas.microsoft.com/office/powerpoint/2010/main" val="286602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76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6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6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1" grpId="0" animBg="1"/>
      <p:bldP spid="176133" grpId="0" animBg="1"/>
      <p:bldP spid="176142" grpId="0"/>
      <p:bldP spid="176143" grpId="0" animBg="1"/>
      <p:bldP spid="1761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Text Box 2"/>
          <p:cNvSpPr txBox="1">
            <a:spLocks noChangeArrowheads="1"/>
          </p:cNvSpPr>
          <p:nvPr/>
        </p:nvSpPr>
        <p:spPr bwMode="auto">
          <a:xfrm>
            <a:off x="2133600" y="5334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kumimoji="1" lang="zh-CN" altLang="zh-CN" b="0">
              <a:effectLst/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56675" name="Text Box 3"/>
          <p:cNvSpPr txBox="1">
            <a:spLocks noChangeArrowheads="1"/>
          </p:cNvSpPr>
          <p:nvPr/>
        </p:nvSpPr>
        <p:spPr bwMode="auto">
          <a:xfrm>
            <a:off x="990600" y="36576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kumimoji="1" lang="zh-CN" altLang="zh-CN" b="0">
              <a:effectLst/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56676" name="Text Box 4"/>
          <p:cNvSpPr txBox="1">
            <a:spLocks noChangeArrowheads="1"/>
          </p:cNvSpPr>
          <p:nvPr/>
        </p:nvSpPr>
        <p:spPr bwMode="auto">
          <a:xfrm>
            <a:off x="395536" y="1981200"/>
            <a:ext cx="1509464" cy="206210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1" lang="zh-CN" altLang="en-US" sz="3200" dirty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开辟</a:t>
            </a:r>
            <a:r>
              <a:rPr kumimoji="1" lang="zh-CN" altLang="en-US" sz="3200" dirty="0" smtClean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革命新道路的过程</a:t>
            </a:r>
            <a:endParaRPr kumimoji="1" lang="zh-CN" altLang="en-US" sz="3200" dirty="0">
              <a:solidFill>
                <a:srgbClr val="FF0000"/>
              </a:solidFill>
              <a:effectLst/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56677" name="AutoShape 5"/>
          <p:cNvSpPr>
            <a:spLocks/>
          </p:cNvSpPr>
          <p:nvPr/>
        </p:nvSpPr>
        <p:spPr bwMode="auto">
          <a:xfrm>
            <a:off x="1828800" y="762000"/>
            <a:ext cx="533400" cy="5486400"/>
          </a:xfrm>
          <a:prstGeom prst="leftBrace">
            <a:avLst>
              <a:gd name="adj1" fmla="val 85714"/>
              <a:gd name="adj2" fmla="val 50000"/>
            </a:avLst>
          </a:prstGeom>
          <a:noFill/>
          <a:ln w="349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zh-CN" altLang="zh-CN" sz="1800" b="0"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56678" name="Text Box 6"/>
          <p:cNvSpPr txBox="1">
            <a:spLocks noChangeArrowheads="1"/>
          </p:cNvSpPr>
          <p:nvPr/>
        </p:nvSpPr>
        <p:spPr bwMode="auto">
          <a:xfrm>
            <a:off x="2362200" y="381000"/>
            <a:ext cx="1752600" cy="5572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揭开序幕</a:t>
            </a:r>
          </a:p>
        </p:txBody>
      </p:sp>
      <p:sp>
        <p:nvSpPr>
          <p:cNvPr id="156679" name="Text Box 7"/>
          <p:cNvSpPr txBox="1">
            <a:spLocks noChangeArrowheads="1"/>
          </p:cNvSpPr>
          <p:nvPr/>
        </p:nvSpPr>
        <p:spPr bwMode="auto">
          <a:xfrm>
            <a:off x="2286000" y="3124200"/>
            <a:ext cx="1828800" cy="5572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点燃星火</a:t>
            </a:r>
          </a:p>
        </p:txBody>
      </p:sp>
      <p:sp>
        <p:nvSpPr>
          <p:cNvPr id="156680" name="Text Box 8"/>
          <p:cNvSpPr txBox="1">
            <a:spLocks noChangeArrowheads="1"/>
          </p:cNvSpPr>
          <p:nvPr/>
        </p:nvSpPr>
        <p:spPr bwMode="auto">
          <a:xfrm>
            <a:off x="2438400" y="5943600"/>
            <a:ext cx="1828800" cy="5572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星火燎原</a:t>
            </a: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2819400" y="990600"/>
            <a:ext cx="609600" cy="1981200"/>
          </a:xfrm>
          <a:prstGeom prst="downArrow">
            <a:avLst>
              <a:gd name="adj1" fmla="val 50000"/>
              <a:gd name="adj2" fmla="val 8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zh-CN" altLang="zh-CN" sz="1800" b="0"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56682" name="AutoShape 10"/>
          <p:cNvSpPr>
            <a:spLocks noChangeArrowheads="1"/>
          </p:cNvSpPr>
          <p:nvPr/>
        </p:nvSpPr>
        <p:spPr bwMode="auto">
          <a:xfrm>
            <a:off x="2819400" y="3810000"/>
            <a:ext cx="609600" cy="2133600"/>
          </a:xfrm>
          <a:prstGeom prst="down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zh-CN" altLang="zh-CN" sz="1800" b="0"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191000" y="228600"/>
            <a:ext cx="238125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en-US" altLang="zh-CN" sz="2800">
                <a:effectLst/>
                <a:latin typeface="Times New Roman" pitchFamily="18" charset="0"/>
                <a:ea typeface="楷体_GB2312" pitchFamily="49" charset="-122"/>
              </a:rPr>
              <a:t>   </a:t>
            </a:r>
            <a:r>
              <a:rPr kumimoji="1" lang="zh-CN" altLang="en-US" sz="2800">
                <a:effectLst/>
                <a:latin typeface="Times New Roman" pitchFamily="18" charset="0"/>
                <a:ea typeface="楷体_GB2312" pitchFamily="49" charset="-122"/>
              </a:rPr>
              <a:t>南昌起义、秋收起义、</a:t>
            </a:r>
          </a:p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楷体_GB2312" pitchFamily="49" charset="-122"/>
              </a:rPr>
              <a:t>八七会议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4191000" y="2362200"/>
            <a:ext cx="2514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楷体_GB2312" pitchFamily="49" charset="-122"/>
              </a:rPr>
              <a:t>井冈山革命根据地建立巩固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4114800" y="3581400"/>
            <a:ext cx="2667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楷体_GB2312" pitchFamily="49" charset="-122"/>
              </a:rPr>
              <a:t>工农武装割据理论形成</a:t>
            </a:r>
          </a:p>
        </p:txBody>
      </p:sp>
      <p:sp>
        <p:nvSpPr>
          <p:cNvPr id="156686" name="Text Box 15"/>
          <p:cNvSpPr txBox="1">
            <a:spLocks noChangeArrowheads="1"/>
          </p:cNvSpPr>
          <p:nvPr/>
        </p:nvSpPr>
        <p:spPr bwMode="auto">
          <a:xfrm>
            <a:off x="7696200" y="13716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endParaRPr kumimoji="1" lang="zh-CN" altLang="zh-CN" b="0">
              <a:effectLst/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6553200" y="381000"/>
            <a:ext cx="1219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南昌汉口</a:t>
            </a: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6705600" y="2819400"/>
            <a:ext cx="8382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井冈山</a:t>
            </a:r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6858000" y="5638800"/>
            <a:ext cx="685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effectLst/>
                <a:latin typeface="Times New Roman" pitchFamily="18" charset="0"/>
                <a:ea typeface="华文新魏" pitchFamily="2" charset="-122"/>
              </a:rPr>
              <a:t>瑞金</a:t>
            </a:r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7848600" y="381000"/>
            <a:ext cx="533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3200">
                <a:solidFill>
                  <a:srgbClr val="FF0000"/>
                </a:solidFill>
                <a:effectLst/>
                <a:latin typeface="Times New Roman" pitchFamily="18" charset="0"/>
                <a:ea typeface="华文新魏" pitchFamily="2" charset="-122"/>
              </a:rPr>
              <a:t>城市</a:t>
            </a:r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>
            <a:off x="7086600" y="12954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>
            <a:off x="7162800" y="41148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>
            <a:off x="8153400" y="1295400"/>
            <a:ext cx="0" cy="44196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7924800" y="5638800"/>
            <a:ext cx="533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zh-CN" altLang="en-US" sz="3200">
                <a:solidFill>
                  <a:srgbClr val="FF0000"/>
                </a:solidFill>
                <a:effectLst/>
                <a:latin typeface="Times New Roman" pitchFamily="18" charset="0"/>
                <a:ea typeface="华文新魏" pitchFamily="2" charset="-122"/>
              </a:rPr>
              <a:t>农村</a:t>
            </a:r>
          </a:p>
        </p:txBody>
      </p:sp>
      <p:sp>
        <p:nvSpPr>
          <p:cNvPr id="17432" name="Text Box 24"/>
          <p:cNvSpPr txBox="1">
            <a:spLocks noChangeArrowheads="1"/>
          </p:cNvSpPr>
          <p:nvPr/>
        </p:nvSpPr>
        <p:spPr bwMode="auto">
          <a:xfrm>
            <a:off x="8228013" y="2438400"/>
            <a:ext cx="6111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/>
            <a:r>
              <a:rPr kumimoji="1" lang="zh-CN" altLang="en-US" sz="2800">
                <a:solidFill>
                  <a:srgbClr val="FF0000"/>
                </a:solidFill>
                <a:effectLst/>
                <a:latin typeface="Times New Roman" pitchFamily="18" charset="0"/>
                <a:ea typeface="隶书" pitchFamily="49" charset="-122"/>
              </a:rPr>
              <a:t>革命重心转移</a:t>
            </a:r>
          </a:p>
        </p:txBody>
      </p:sp>
      <p:sp>
        <p:nvSpPr>
          <p:cNvPr id="17434" name="Text Box 26"/>
          <p:cNvSpPr txBox="1">
            <a:spLocks noChangeArrowheads="1"/>
          </p:cNvSpPr>
          <p:nvPr/>
        </p:nvSpPr>
        <p:spPr bwMode="auto">
          <a:xfrm>
            <a:off x="4284663" y="5229225"/>
            <a:ext cx="28082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effectLst/>
                <a:latin typeface="Arial" charset="0"/>
                <a:ea typeface="楷体_GB2312" pitchFamily="49" charset="-122"/>
              </a:rPr>
              <a:t>一系列农村革命根据地的先后建立</a:t>
            </a:r>
          </a:p>
        </p:txBody>
      </p:sp>
    </p:spTree>
    <p:extLst>
      <p:ext uri="{BB962C8B-B14F-4D97-AF65-F5344CB8AC3E}">
        <p14:creationId xmlns:p14="http://schemas.microsoft.com/office/powerpoint/2010/main" val="1193919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9" grpId="0" animBg="1"/>
      <p:bldP spid="156680" grpId="0" animBg="1"/>
      <p:bldP spid="17420" grpId="0"/>
      <p:bldP spid="17421" grpId="0"/>
      <p:bldP spid="17425" grpId="0"/>
      <p:bldP spid="17426" grpId="0"/>
      <p:bldP spid="17431" grpId="0"/>
      <p:bldP spid="17432" grpId="0"/>
      <p:bldP spid="174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ChangeArrowheads="1"/>
          </p:cNvSpPr>
          <p:nvPr/>
        </p:nvSpPr>
        <p:spPr bwMode="auto">
          <a:xfrm>
            <a:off x="1219200" y="886068"/>
            <a:ext cx="7010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rgbClr val="FF0000"/>
                </a:solidFill>
                <a:ea typeface="华文行楷" pitchFamily="2" charset="-122"/>
              </a:rPr>
              <a:t>第三篇章</a:t>
            </a:r>
            <a:endParaRPr lang="zh-CN" altLang="en-US" sz="6000" b="1" dirty="0">
              <a:solidFill>
                <a:srgbClr val="FF0000"/>
              </a:solidFill>
              <a:ea typeface="华文行楷" pitchFamily="2" charset="-122"/>
            </a:endParaRPr>
          </a:p>
          <a:p>
            <a:pPr algn="ctr"/>
            <a:r>
              <a:rPr lang="zh-CN" altLang="en-US" sz="6000" b="1" dirty="0">
                <a:solidFill>
                  <a:srgbClr val="FF0000"/>
                </a:solidFill>
                <a:ea typeface="华文行楷" pitchFamily="2" charset="-122"/>
              </a:rPr>
              <a:t>　</a:t>
            </a:r>
          </a:p>
          <a:p>
            <a:pPr algn="ctr"/>
            <a:r>
              <a:rPr lang="zh-CN" altLang="en-US" sz="6000" b="1" dirty="0">
                <a:solidFill>
                  <a:srgbClr val="FF0000"/>
                </a:solidFill>
                <a:ea typeface="华文行楷" pitchFamily="2" charset="-122"/>
              </a:rPr>
              <a:t>红军</a:t>
            </a:r>
            <a:r>
              <a:rPr lang="zh-CN" altLang="en-US" sz="6000" b="1" dirty="0" smtClean="0">
                <a:solidFill>
                  <a:srgbClr val="FF0000"/>
                </a:solidFill>
                <a:ea typeface="华文行楷" pitchFamily="2" charset="-122"/>
              </a:rPr>
              <a:t>长征</a:t>
            </a:r>
            <a:endParaRPr lang="zh-CN" altLang="en-US" sz="6000" b="1" dirty="0">
              <a:solidFill>
                <a:srgbClr val="FF0000"/>
              </a:solidFill>
              <a:ea typeface="华文行楷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15816" y="3747740"/>
            <a:ext cx="40302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1934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-1936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月）</a:t>
            </a:r>
            <a:endParaRPr lang="en-US" altLang="zh-CN" sz="2400" b="1" dirty="0"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909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24286" y="3645024"/>
            <a:ext cx="8137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/>
              <a:t>②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直接原因</a:t>
            </a:r>
            <a:r>
              <a:rPr lang="zh-CN" altLang="en-US" sz="3200" b="1" dirty="0">
                <a:solidFill>
                  <a:srgbClr val="3333CC"/>
                </a:solidFill>
                <a:latin typeface="华文新魏" pitchFamily="2" charset="-122"/>
                <a:ea typeface="华文新魏" pitchFamily="2" charset="-122"/>
              </a:rPr>
              <a:t>：红军第五次反“围剿”</a:t>
            </a:r>
            <a:r>
              <a:rPr lang="zh-CN" altLang="en-US" sz="3200" b="1" dirty="0" smtClean="0">
                <a:solidFill>
                  <a:srgbClr val="3333CC"/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3200" b="1" dirty="0">
                <a:solidFill>
                  <a:srgbClr val="3333CC"/>
                </a:solidFill>
                <a:latin typeface="华文新魏" pitchFamily="2" charset="-122"/>
                <a:ea typeface="华文新魏" pitchFamily="2" charset="-122"/>
              </a:rPr>
              <a:t>失利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24286" y="4721770"/>
            <a:ext cx="8137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/>
              <a:t>③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根本原因</a:t>
            </a:r>
            <a:r>
              <a:rPr lang="zh-CN" altLang="en-US" sz="3200" b="1" dirty="0" smtClean="0">
                <a:solidFill>
                  <a:srgbClr val="3333CC"/>
                </a:solidFill>
                <a:latin typeface="华文新魏" pitchFamily="2" charset="-122"/>
                <a:ea typeface="华文新魏" pitchFamily="2" charset="-122"/>
              </a:rPr>
              <a:t>：中共犯了“左”倾错误</a:t>
            </a:r>
            <a:endParaRPr lang="zh-CN" altLang="en-US" sz="3200" b="1" dirty="0">
              <a:solidFill>
                <a:srgbClr val="3333CC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700" name="TextBox 7"/>
          <p:cNvSpPr txBox="1">
            <a:spLocks noChangeArrowheads="1"/>
          </p:cNvSpPr>
          <p:nvPr/>
        </p:nvSpPr>
        <p:spPr bwMode="auto">
          <a:xfrm>
            <a:off x="376649" y="692696"/>
            <a:ext cx="4216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、长征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背景</a:t>
            </a:r>
          </a:p>
        </p:txBody>
      </p:sp>
      <p:sp>
        <p:nvSpPr>
          <p:cNvPr id="88079" name="文本框 88078"/>
          <p:cNvSpPr txBox="1">
            <a:spLocks noChangeArrowheads="1"/>
          </p:cNvSpPr>
          <p:nvPr/>
        </p:nvSpPr>
        <p:spPr bwMode="auto">
          <a:xfrm>
            <a:off x="376649" y="1772816"/>
            <a:ext cx="77057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</a:rPr>
              <a:t>①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itchFamily="18" charset="0"/>
              </a:rPr>
              <a:t>1930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</a:rPr>
              <a:t>年，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</a:rPr>
              <a:t>蒋介石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</a:rPr>
              <a:t>调集重兵“围剿”以中央根据地为重点的各革命根据地。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65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80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图片 120834" descr="hjA0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65175"/>
            <a:ext cx="8785225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图片 120835" descr="hjA0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7" name="文本框 120836"/>
          <p:cNvSpPr txBox="1">
            <a:spLocks noChangeArrowheads="1"/>
          </p:cNvSpPr>
          <p:nvPr/>
        </p:nvSpPr>
        <p:spPr bwMode="auto">
          <a:xfrm>
            <a:off x="3200400" y="4572000"/>
            <a:ext cx="795338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5D5D35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四渡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赤水</a:t>
            </a:r>
          </a:p>
        </p:txBody>
      </p:sp>
      <p:sp>
        <p:nvSpPr>
          <p:cNvPr id="120838" name="文本框 120837"/>
          <p:cNvSpPr txBox="1">
            <a:spLocks noChangeArrowheads="1"/>
          </p:cNvSpPr>
          <p:nvPr/>
        </p:nvSpPr>
        <p:spPr bwMode="auto">
          <a:xfrm>
            <a:off x="2057400" y="5638800"/>
            <a:ext cx="99695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4643D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 巧渡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金沙江</a:t>
            </a:r>
          </a:p>
        </p:txBody>
      </p:sp>
      <p:sp>
        <p:nvSpPr>
          <p:cNvPr id="120839" name="文本框 120838"/>
          <p:cNvSpPr txBox="1">
            <a:spLocks noChangeArrowheads="1"/>
          </p:cNvSpPr>
          <p:nvPr/>
        </p:nvSpPr>
        <p:spPr bwMode="auto">
          <a:xfrm>
            <a:off x="3581400" y="5638800"/>
            <a:ext cx="67945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强渡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乌江</a:t>
            </a:r>
          </a:p>
        </p:txBody>
      </p:sp>
      <p:sp>
        <p:nvSpPr>
          <p:cNvPr id="120840" name="文本框 120839"/>
          <p:cNvSpPr txBox="1">
            <a:spLocks noChangeArrowheads="1"/>
          </p:cNvSpPr>
          <p:nvPr/>
        </p:nvSpPr>
        <p:spPr bwMode="auto">
          <a:xfrm>
            <a:off x="4191000" y="4495800"/>
            <a:ext cx="1287463" cy="9413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57572D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66"/>
                </a:solidFill>
                <a:latin typeface="Times New Roman" pitchFamily="18" charset="0"/>
              </a:rPr>
              <a:t> </a:t>
            </a: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遵义会议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  </a:t>
            </a:r>
            <a:r>
              <a:rPr lang="en-US" altLang="zh-CN" b="1">
                <a:solidFill>
                  <a:srgbClr val="FFFF66"/>
                </a:solidFill>
                <a:latin typeface="Times New Roman" pitchFamily="18" charset="0"/>
              </a:rPr>
              <a:t>(1935.1)</a:t>
            </a:r>
          </a:p>
        </p:txBody>
      </p:sp>
      <p:sp>
        <p:nvSpPr>
          <p:cNvPr id="120841" name="文本框 120840"/>
          <p:cNvSpPr txBox="1">
            <a:spLocks noChangeArrowheads="1"/>
          </p:cNvSpPr>
          <p:nvPr/>
        </p:nvSpPr>
        <p:spPr bwMode="auto">
          <a:xfrm>
            <a:off x="6934200" y="5638800"/>
            <a:ext cx="182880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5D5D35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中央革命根据地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      </a:t>
            </a:r>
            <a:r>
              <a:rPr lang="en-US" altLang="zh-CN" b="1">
                <a:solidFill>
                  <a:srgbClr val="FFFF66"/>
                </a:solidFill>
                <a:latin typeface="Times New Roman" pitchFamily="18" charset="0"/>
              </a:rPr>
              <a:t>(1934.10)</a:t>
            </a:r>
          </a:p>
        </p:txBody>
      </p:sp>
      <p:sp>
        <p:nvSpPr>
          <p:cNvPr id="120842" name="文本框 120841"/>
          <p:cNvSpPr txBox="1">
            <a:spLocks noChangeArrowheads="1"/>
          </p:cNvSpPr>
          <p:nvPr/>
        </p:nvSpPr>
        <p:spPr bwMode="auto">
          <a:xfrm>
            <a:off x="6019800" y="5638800"/>
            <a:ext cx="76200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3633C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渡过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湘江</a:t>
            </a:r>
          </a:p>
        </p:txBody>
      </p:sp>
      <p:sp>
        <p:nvSpPr>
          <p:cNvPr id="120843" name="文本框 120842"/>
          <p:cNvSpPr txBox="1">
            <a:spLocks noChangeArrowheads="1"/>
          </p:cNvSpPr>
          <p:nvPr/>
        </p:nvSpPr>
        <p:spPr bwMode="auto">
          <a:xfrm>
            <a:off x="4495800" y="5638800"/>
            <a:ext cx="137795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96943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放弃去湘西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改道贵州</a:t>
            </a:r>
          </a:p>
        </p:txBody>
      </p:sp>
      <p:sp>
        <p:nvSpPr>
          <p:cNvPr id="120844" name="左箭头 120843"/>
          <p:cNvSpPr>
            <a:spLocks noChangeArrowheads="1"/>
          </p:cNvSpPr>
          <p:nvPr/>
        </p:nvSpPr>
        <p:spPr bwMode="auto">
          <a:xfrm>
            <a:off x="6629400" y="5943600"/>
            <a:ext cx="533400" cy="187325"/>
          </a:xfrm>
          <a:prstGeom prst="leftArrow">
            <a:avLst>
              <a:gd name="adj1" fmla="val 50000"/>
              <a:gd name="adj2" fmla="val 7116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0845" name="左箭头 120844"/>
          <p:cNvSpPr>
            <a:spLocks noChangeArrowheads="1"/>
          </p:cNvSpPr>
          <p:nvPr/>
        </p:nvSpPr>
        <p:spPr bwMode="auto">
          <a:xfrm>
            <a:off x="5715000" y="5943600"/>
            <a:ext cx="533400" cy="187325"/>
          </a:xfrm>
          <a:prstGeom prst="leftArrow">
            <a:avLst>
              <a:gd name="adj1" fmla="val 50000"/>
              <a:gd name="adj2" fmla="val 7116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0846" name="左箭头 120845"/>
          <p:cNvSpPr>
            <a:spLocks noChangeArrowheads="1"/>
          </p:cNvSpPr>
          <p:nvPr/>
        </p:nvSpPr>
        <p:spPr bwMode="auto">
          <a:xfrm>
            <a:off x="4114800" y="5943600"/>
            <a:ext cx="533400" cy="187325"/>
          </a:xfrm>
          <a:prstGeom prst="leftArrow">
            <a:avLst>
              <a:gd name="adj1" fmla="val 50000"/>
              <a:gd name="adj2" fmla="val 7116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0847" name="左箭头 120846"/>
          <p:cNvSpPr>
            <a:spLocks noChangeArrowheads="1"/>
          </p:cNvSpPr>
          <p:nvPr/>
        </p:nvSpPr>
        <p:spPr bwMode="auto">
          <a:xfrm>
            <a:off x="3848100" y="4886325"/>
            <a:ext cx="533400" cy="187325"/>
          </a:xfrm>
          <a:prstGeom prst="leftArrow">
            <a:avLst>
              <a:gd name="adj1" fmla="val 50000"/>
              <a:gd name="adj2" fmla="val 7116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20848" name="直接连接符 120847"/>
          <p:cNvSpPr>
            <a:spLocks noChangeShapeType="1"/>
          </p:cNvSpPr>
          <p:nvPr/>
        </p:nvSpPr>
        <p:spPr bwMode="auto">
          <a:xfrm flipV="1">
            <a:off x="4191000" y="5334000"/>
            <a:ext cx="533400" cy="304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lg" len="lg"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0849" name="直接连接符 120848"/>
          <p:cNvSpPr>
            <a:spLocks noChangeShapeType="1"/>
          </p:cNvSpPr>
          <p:nvPr/>
        </p:nvSpPr>
        <p:spPr bwMode="auto">
          <a:xfrm flipH="1">
            <a:off x="2590800" y="5181600"/>
            <a:ext cx="609600" cy="457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0850" name="文本框 120849"/>
          <p:cNvSpPr txBox="1">
            <a:spLocks noChangeArrowheads="1"/>
          </p:cNvSpPr>
          <p:nvPr/>
        </p:nvSpPr>
        <p:spPr bwMode="auto">
          <a:xfrm>
            <a:off x="1295400" y="4724400"/>
            <a:ext cx="954088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777755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 强渡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大渡河</a:t>
            </a:r>
          </a:p>
        </p:txBody>
      </p:sp>
      <p:sp>
        <p:nvSpPr>
          <p:cNvPr id="120851" name="文本框 120850"/>
          <p:cNvSpPr txBox="1">
            <a:spLocks noChangeArrowheads="1"/>
          </p:cNvSpPr>
          <p:nvPr/>
        </p:nvSpPr>
        <p:spPr bwMode="auto">
          <a:xfrm>
            <a:off x="2209800" y="3352800"/>
            <a:ext cx="1209675" cy="650875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4643D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爬雪山、过草地</a:t>
            </a:r>
          </a:p>
        </p:txBody>
      </p:sp>
      <p:sp>
        <p:nvSpPr>
          <p:cNvPr id="120852" name="文本框 120851"/>
          <p:cNvSpPr txBox="1">
            <a:spLocks noChangeArrowheads="1"/>
          </p:cNvSpPr>
          <p:nvPr/>
        </p:nvSpPr>
        <p:spPr bwMode="auto">
          <a:xfrm>
            <a:off x="2209800" y="4191000"/>
            <a:ext cx="91440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4643D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 飞夺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66"/>
                </a:solidFill>
                <a:latin typeface="Times New Roman" pitchFamily="18" charset="0"/>
              </a:rPr>
              <a:t>泸定桥</a:t>
            </a:r>
          </a:p>
        </p:txBody>
      </p:sp>
      <p:sp>
        <p:nvSpPr>
          <p:cNvPr id="120853" name="直接连接符 120852"/>
          <p:cNvSpPr>
            <a:spLocks noChangeShapeType="1"/>
          </p:cNvSpPr>
          <p:nvPr/>
        </p:nvSpPr>
        <p:spPr bwMode="auto">
          <a:xfrm flipH="1" flipV="1">
            <a:off x="1676400" y="5486400"/>
            <a:ext cx="30480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0854" name="直接连接符 120853"/>
          <p:cNvSpPr>
            <a:spLocks noChangeShapeType="1"/>
          </p:cNvSpPr>
          <p:nvPr/>
        </p:nvSpPr>
        <p:spPr bwMode="auto">
          <a:xfrm flipV="1">
            <a:off x="2209800" y="4953000"/>
            <a:ext cx="457200" cy="304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0855" name="上箭头 120854"/>
          <p:cNvSpPr>
            <a:spLocks noChangeArrowheads="1"/>
          </p:cNvSpPr>
          <p:nvPr/>
        </p:nvSpPr>
        <p:spPr bwMode="auto">
          <a:xfrm>
            <a:off x="2514600" y="3886200"/>
            <a:ext cx="304800" cy="381000"/>
          </a:xfrm>
          <a:prstGeom prst="upArrow">
            <a:avLst>
              <a:gd name="adj1" fmla="val 50000"/>
              <a:gd name="adj2" fmla="val 3125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0856" name="直接连接符 120855"/>
          <p:cNvSpPr>
            <a:spLocks noChangeShapeType="1"/>
          </p:cNvSpPr>
          <p:nvPr/>
        </p:nvSpPr>
        <p:spPr bwMode="auto">
          <a:xfrm flipV="1">
            <a:off x="2743200" y="1981200"/>
            <a:ext cx="1295400" cy="1371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0857" name="文本框 120856"/>
          <p:cNvSpPr txBox="1">
            <a:spLocks noChangeArrowheads="1"/>
          </p:cNvSpPr>
          <p:nvPr/>
        </p:nvSpPr>
        <p:spPr bwMode="auto">
          <a:xfrm>
            <a:off x="3505200" y="1219200"/>
            <a:ext cx="1981200" cy="7889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4643D"/>
              </a:gs>
              <a:gs pos="100000">
                <a:srgbClr val="333300"/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 dirty="0" smtClean="0">
                <a:solidFill>
                  <a:srgbClr val="FFFF66"/>
                </a:solidFill>
                <a:latin typeface="Times New Roman" pitchFamily="18" charset="0"/>
              </a:rPr>
              <a:t>与陕北红军会师</a:t>
            </a:r>
            <a:endParaRPr lang="zh-CN" altLang="en-US" b="1" dirty="0">
              <a:solidFill>
                <a:srgbClr val="FFFF66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FF66"/>
                </a:solidFill>
                <a:latin typeface="Times New Roman" pitchFamily="18" charset="0"/>
              </a:rPr>
              <a:t>      </a:t>
            </a:r>
            <a:r>
              <a:rPr lang="en-US" altLang="zh-CN" b="1" dirty="0">
                <a:solidFill>
                  <a:srgbClr val="FFFF66"/>
                </a:solidFill>
                <a:latin typeface="Times New Roman" pitchFamily="18" charset="0"/>
              </a:rPr>
              <a:t>(1935.10)</a:t>
            </a:r>
          </a:p>
        </p:txBody>
      </p:sp>
      <p:sp>
        <p:nvSpPr>
          <p:cNvPr id="27" name="Text Box 137"/>
          <p:cNvSpPr txBox="1">
            <a:spLocks noChangeArrowheads="1"/>
          </p:cNvSpPr>
          <p:nvPr/>
        </p:nvSpPr>
        <p:spPr bwMode="auto">
          <a:xfrm>
            <a:off x="1059180" y="1290528"/>
            <a:ext cx="2133600" cy="646331"/>
          </a:xfrm>
          <a:prstGeom prst="rect">
            <a:avLst/>
          </a:prstGeom>
          <a:gradFill>
            <a:gsLst>
              <a:gs pos="0">
                <a:srgbClr val="333300"/>
              </a:gs>
              <a:gs pos="50000">
                <a:srgbClr val="64643D"/>
              </a:gs>
              <a:gs pos="100000">
                <a:srgbClr val="3333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kumimoji="1" lang="zh-CN" altLang="en-US" dirty="0" smtClean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三</a:t>
            </a:r>
            <a:r>
              <a:rPr kumimoji="1" lang="zh-CN" altLang="en-US" dirty="0" smtClean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</a:rPr>
              <a:t>军会宁</a:t>
            </a:r>
            <a:r>
              <a:rPr kumimoji="1" lang="zh-CN" altLang="en-US" dirty="0" smtClean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会师</a:t>
            </a:r>
            <a:endParaRPr kumimoji="1" lang="zh-CN" altLang="en-US" dirty="0">
              <a:solidFill>
                <a:srgbClr val="FFFF00"/>
              </a:solidFill>
              <a:effectLst/>
              <a:latin typeface="Times New Roman" pitchFamily="18" charset="0"/>
              <a:ea typeface="宋体" pitchFamily="2" charset="-122"/>
            </a:endParaRPr>
          </a:p>
          <a:p>
            <a:pPr algn="ctr">
              <a:spcBef>
                <a:spcPct val="0"/>
              </a:spcBef>
            </a:pPr>
            <a:r>
              <a:rPr kumimoji="1" lang="en-US" altLang="zh-CN" dirty="0" smtClean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(1936</a:t>
            </a:r>
            <a:r>
              <a:rPr kumimoji="1" lang="zh-CN" altLang="en-US" dirty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年</a:t>
            </a:r>
            <a:r>
              <a:rPr kumimoji="1" lang="en-US" altLang="zh-CN" dirty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10</a:t>
            </a:r>
            <a:r>
              <a:rPr kumimoji="1" lang="zh-CN" altLang="en-US" dirty="0" smtClean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月</a:t>
            </a:r>
            <a:r>
              <a:rPr kumimoji="1" lang="en-US" altLang="zh-CN" dirty="0" smtClean="0">
                <a:solidFill>
                  <a:srgbClr val="FFFF00"/>
                </a:solidFill>
                <a:effectLst/>
                <a:latin typeface="Times New Roman" pitchFamily="18" charset="0"/>
                <a:ea typeface="宋体" pitchFamily="2" charset="-122"/>
              </a:rPr>
              <a:t>)</a:t>
            </a:r>
            <a:endParaRPr kumimoji="1" lang="zh-CN" altLang="en-US" dirty="0">
              <a:solidFill>
                <a:srgbClr val="FFFF00"/>
              </a:solidFill>
              <a:effectLst/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8" name="左箭头 27"/>
          <p:cNvSpPr>
            <a:spLocks noChangeArrowheads="1"/>
          </p:cNvSpPr>
          <p:nvPr/>
        </p:nvSpPr>
        <p:spPr bwMode="auto">
          <a:xfrm>
            <a:off x="3039244" y="1520031"/>
            <a:ext cx="533400" cy="187325"/>
          </a:xfrm>
          <a:prstGeom prst="leftArrow">
            <a:avLst>
              <a:gd name="adj1" fmla="val 50000"/>
              <a:gd name="adj2" fmla="val 71160"/>
            </a:avLst>
          </a:prstGeom>
          <a:solidFill>
            <a:srgbClr val="FF000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0" name="TextBox 7"/>
          <p:cNvSpPr txBox="1">
            <a:spLocks noChangeArrowheads="1"/>
          </p:cNvSpPr>
          <p:nvPr/>
        </p:nvSpPr>
        <p:spPr bwMode="auto">
          <a:xfrm>
            <a:off x="165100" y="41276"/>
            <a:ext cx="4216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长征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过程</a:t>
            </a:r>
          </a:p>
        </p:txBody>
      </p:sp>
    </p:spTree>
    <p:extLst>
      <p:ext uri="{BB962C8B-B14F-4D97-AF65-F5344CB8AC3E}">
        <p14:creationId xmlns:p14="http://schemas.microsoft.com/office/powerpoint/2010/main" val="3714805554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120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12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6" dur="500"/>
                                        <p:tgtEl>
                                          <p:spTgt spid="120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2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7" grpId="0" animBg="1"/>
      <p:bldP spid="120838" grpId="0" animBg="1"/>
      <p:bldP spid="120839" grpId="0" animBg="1"/>
      <p:bldP spid="120840" grpId="0" animBg="1"/>
      <p:bldP spid="120841" grpId="0" animBg="1"/>
      <p:bldP spid="120842" grpId="0" animBg="1"/>
      <p:bldP spid="120843" grpId="0" animBg="1"/>
      <p:bldP spid="120844" grpId="0" animBg="1"/>
      <p:bldP spid="120845" grpId="0" animBg="1"/>
      <p:bldP spid="120846" grpId="0" animBg="1"/>
      <p:bldP spid="120847" grpId="0" animBg="1"/>
      <p:bldP spid="120848" grpId="0" animBg="1"/>
      <p:bldP spid="120849" grpId="0" animBg="1"/>
      <p:bldP spid="120850" grpId="0" animBg="1"/>
      <p:bldP spid="120851" grpId="0" animBg="1"/>
      <p:bldP spid="120852" grpId="0" animBg="1"/>
      <p:bldP spid="120853" grpId="0" animBg="1"/>
      <p:bldP spid="120854" grpId="0" animBg="1"/>
      <p:bldP spid="120856" grpId="0" animBg="1"/>
      <p:bldP spid="120857" grpId="0" animBg="1"/>
      <p:bldP spid="27" grpId="0" animBg="1" autoUpdateAnimBg="0"/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5459" name="Text Box 3"/>
          <p:cNvSpPr txBox="1">
            <a:spLocks noChangeArrowheads="1"/>
          </p:cNvSpPr>
          <p:nvPr/>
        </p:nvSpPr>
        <p:spPr bwMode="auto">
          <a:xfrm>
            <a:off x="2124075" y="6096000"/>
            <a:ext cx="40322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400" b="1">
                <a:solidFill>
                  <a:srgbClr val="FF0000"/>
                </a:solidFill>
                <a:ea typeface="黑体" pitchFamily="49" charset="-122"/>
              </a:rPr>
              <a:t>飞夺泸定桥</a:t>
            </a:r>
          </a:p>
        </p:txBody>
      </p:sp>
      <p:pic>
        <p:nvPicPr>
          <p:cNvPr id="52227" name="Picture 4" descr="0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6029325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15668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extLst>
              <p:ext uri="{D42A27DB-BD31-4B8C-83A1-F6EECF244321}">
                <p14:modId xmlns:p14="http://schemas.microsoft.com/office/powerpoint/2010/main" val="811552276"/>
              </p:ext>
            </p:extLst>
          </p:nvPr>
        </p:nvGraphicFramePr>
        <p:xfrm>
          <a:off x="1169622" y="1113156"/>
          <a:ext cx="7074786" cy="5052148"/>
        </p:xfrm>
        <a:graphic>
          <a:graphicData uri="http://schemas.openxmlformats.org/drawingml/2006/table">
            <a:tbl>
              <a:tblPr/>
              <a:tblGrid>
                <a:gridCol w="7560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18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00760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     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遵义会议（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中共中央政治局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扩大会议）</a:t>
                      </a:r>
                    </a:p>
                  </a:txBody>
                  <a:tcPr marL="68585" marR="68585" marT="41910" marB="41910" anchor="ctr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3720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CC"/>
                          </a:solidFill>
                          <a:effectLst/>
                          <a:ea typeface="微软雅黑" panose="020B0503020204020204" pitchFamily="34" charset="-122"/>
                        </a:rPr>
                        <a:t>时间</a:t>
                      </a:r>
                    </a:p>
                  </a:txBody>
                  <a:tcPr marL="68585" marR="68585" marT="41910" marB="41910" anchor="ctr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 dirty="0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5" marR="68585" marT="41910" marB="4191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4355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CC"/>
                          </a:solidFill>
                          <a:effectLst/>
                          <a:ea typeface="微软雅黑" panose="020B0503020204020204" pitchFamily="34" charset="-122"/>
                        </a:rPr>
                        <a:t>地点</a:t>
                      </a:r>
                    </a:p>
                  </a:txBody>
                  <a:tcPr marL="68585" marR="68585" marT="41910" marB="41910" anchor="ctr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 dirty="0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5" marR="68585" marT="41910" marB="4191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15121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CC"/>
                          </a:solidFill>
                          <a:effectLst/>
                          <a:ea typeface="微软雅黑" panose="020B0503020204020204" pitchFamily="34" charset="-122"/>
                          <a:sym typeface="+mn-ea"/>
                        </a:rPr>
                        <a:t>内容</a:t>
                      </a:r>
                      <a:endParaRPr lang="zh-CN" altLang="en-US" sz="2400" b="1" dirty="0">
                        <a:solidFill>
                          <a:srgbClr val="0000CC"/>
                        </a:solidFill>
                        <a:effectLst/>
                        <a:ea typeface="微软雅黑" panose="020B0503020204020204" pitchFamily="34" charset="-122"/>
                      </a:endParaRPr>
                    </a:p>
                  </a:txBody>
                  <a:tcPr marL="68585" marR="68585" marT="41910" marB="41910" anchor="ctr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 dirty="0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5" marR="68585" marT="41910" marB="4191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28192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CC"/>
                          </a:solidFill>
                          <a:effectLst/>
                          <a:ea typeface="微软雅黑" panose="020B0503020204020204" pitchFamily="34" charset="-122"/>
                        </a:rPr>
                        <a:t>意义</a:t>
                      </a:r>
                    </a:p>
                  </a:txBody>
                  <a:tcPr marL="68585" marR="68585" marT="41910" marB="41910" anchor="ctr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b="1" dirty="0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微软雅黑" panose="020B0503020204020204" pitchFamily="34" charset="-122"/>
                      </a:endParaRPr>
                    </a:p>
                  </a:txBody>
                  <a:tcPr marL="68585" marR="68585" marT="41910" marB="4191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文本框 26650"/>
          <p:cNvSpPr txBox="1">
            <a:spLocks noChangeArrowheads="1"/>
          </p:cNvSpPr>
          <p:nvPr/>
        </p:nvSpPr>
        <p:spPr bwMode="auto">
          <a:xfrm>
            <a:off x="1923288" y="2175248"/>
            <a:ext cx="18847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1935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1922059" y="2677553"/>
            <a:ext cx="24339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贵州遵义</a:t>
            </a:r>
          </a:p>
        </p:txBody>
      </p:sp>
      <p:sp>
        <p:nvSpPr>
          <p:cNvPr id="8" name="文本框 26650"/>
          <p:cNvSpPr txBox="1">
            <a:spLocks noChangeArrowheads="1"/>
          </p:cNvSpPr>
          <p:nvPr/>
        </p:nvSpPr>
        <p:spPr bwMode="auto">
          <a:xfrm>
            <a:off x="1991123" y="4437112"/>
            <a:ext cx="6341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开始确立以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毛泽东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为主要代表的马克思主义正确路线在党中央的领导地位，挽救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了党，挽救了红军，挽救了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革命。遵义会议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是中国共产党从幼年走向成熟的标志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4" name="文本框 26650"/>
          <p:cNvSpPr txBox="1">
            <a:spLocks noChangeArrowheads="1"/>
          </p:cNvSpPr>
          <p:nvPr/>
        </p:nvSpPr>
        <p:spPr bwMode="auto">
          <a:xfrm>
            <a:off x="2056541" y="3501008"/>
            <a:ext cx="62107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改组中央领导机构，增选毛泽东为政治局常委。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842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9"/>
          <p:cNvPicPr>
            <a:picLocks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09"/>
          <a:stretch>
            <a:fillRect/>
          </a:stretch>
        </p:blipFill>
        <p:spPr bwMode="auto">
          <a:xfrm>
            <a:off x="2285204" y="-963488"/>
            <a:ext cx="68587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323528" y="836712"/>
            <a:ext cx="8712968" cy="2288876"/>
          </a:xfrm>
          <a:prstGeom prst="rect">
            <a:avLst/>
          </a:prstGeom>
          <a:noFill/>
          <a:ln w="19050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2660" tIns="51330" rIns="102660" bIns="51330" anchor="ctr">
            <a:spAutoFit/>
          </a:bodyPr>
          <a:lstStyle/>
          <a:p>
            <a:r>
              <a:rPr lang="zh-CN" altLang="en-US" sz="2200" dirty="0">
                <a:latin typeface="黑体" pitchFamily="49" charset="-122"/>
                <a:ea typeface="黑体" pitchFamily="49" charset="-122"/>
              </a:rPr>
              <a:t>材料</a:t>
            </a:r>
            <a:r>
              <a:rPr lang="en-US" altLang="zh-CN" sz="2200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200" dirty="0" smtClean="0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长征是历史纪录上的第一次，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长征是宣言书，长征是宣传队，长征是播种机</a:t>
            </a:r>
            <a:r>
              <a:rPr lang="en-US" altLang="zh-CN" sz="2400" b="1" dirty="0">
                <a:ea typeface="宋体" panose="02010600030101010101" pitchFamily="2" charset="-122"/>
                <a:cs typeface="+mn-lt"/>
              </a:rPr>
              <a:t>······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它散布了许多种子在十一个省内，发芽、长叶、开花，结果，将来是会有收获。总而言之，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长征是以我们胜利、敌人失败的结果而告结束。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毛泽东：《论反对日本帝国主义的策略》 </a:t>
            </a:r>
          </a:p>
          <a:p>
            <a:pPr eaLnBrk="1" hangingPunct="1"/>
            <a:endParaRPr lang="zh-CN" altLang="en-US" sz="22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323528" y="3284984"/>
            <a:ext cx="8712968" cy="2688986"/>
          </a:xfrm>
          <a:prstGeom prst="rect">
            <a:avLst/>
          </a:prstGeom>
          <a:noFill/>
          <a:ln w="19050">
            <a:solidFill>
              <a:srgbClr val="9696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2660" tIns="51330" rIns="102660" bIns="51330">
            <a:spAutoFit/>
          </a:bodyPr>
          <a:lstStyle>
            <a:lvl1pPr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材料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zh-CN" sz="2400" b="1" dirty="0">
                <a:latin typeface="Times New Roman" panose="02020603050405020304" charset="0"/>
              </a:rPr>
              <a:t>伟大的长征，给党和人民留下了伟大的长征精神。这种精神，就是把全国人民中华民族的根本利益看得高于一切，坚定革命的理想和信念，</a:t>
            </a:r>
            <a:r>
              <a:rPr lang="zh-CN" altLang="zh-CN" sz="2400" b="1" dirty="0">
                <a:solidFill>
                  <a:srgbClr val="FF3300"/>
                </a:solidFill>
                <a:latin typeface="Times New Roman" panose="02020603050405020304" charset="0"/>
              </a:rPr>
              <a:t>坚信正义事业必然胜利的</a:t>
            </a:r>
            <a:r>
              <a:rPr lang="zh-CN" altLang="zh-CN" sz="2400" b="1" dirty="0" smtClean="0">
                <a:solidFill>
                  <a:srgbClr val="FF3300"/>
                </a:solidFill>
                <a:latin typeface="Times New Roman" panose="02020603050405020304" charset="0"/>
              </a:rPr>
              <a:t>精神</a:t>
            </a:r>
            <a:r>
              <a:rPr lang="zh-CN" altLang="zh-CN" sz="2400" b="1" dirty="0">
                <a:latin typeface="Times New Roman" panose="02020603050405020304" charset="0"/>
              </a:rPr>
              <a:t>；就是为了救国救民，不怕任何艰难险阻，不惜</a:t>
            </a:r>
            <a:r>
              <a:rPr lang="zh-CN" altLang="zh-CN" sz="2400" b="1" dirty="0">
                <a:solidFill>
                  <a:srgbClr val="FF3300"/>
                </a:solidFill>
                <a:latin typeface="Times New Roman" panose="02020603050405020304" charset="0"/>
              </a:rPr>
              <a:t>付出一切牺牲的精神</a:t>
            </a:r>
            <a:r>
              <a:rPr lang="zh-CN" altLang="zh-CN" sz="2400" b="1" dirty="0">
                <a:latin typeface="Times New Roman" panose="02020603050405020304" charset="0"/>
              </a:rPr>
              <a:t>；就是坚持独立自主、实事求是、</a:t>
            </a:r>
            <a:r>
              <a:rPr lang="zh-CN" altLang="zh-CN" sz="2400" b="1" dirty="0">
                <a:solidFill>
                  <a:srgbClr val="FF3300"/>
                </a:solidFill>
                <a:latin typeface="Times New Roman" panose="02020603050405020304" charset="0"/>
              </a:rPr>
              <a:t>一切从实际出发的精神</a:t>
            </a:r>
            <a:r>
              <a:rPr lang="zh-CN" altLang="zh-CN" sz="2400" b="1" dirty="0">
                <a:latin typeface="Times New Roman" panose="02020603050405020304" charset="0"/>
              </a:rPr>
              <a:t>；就是顾全大局、严守纪律、</a:t>
            </a:r>
            <a:r>
              <a:rPr lang="zh-CN" altLang="zh-CN" sz="2400" b="1" dirty="0">
                <a:solidFill>
                  <a:srgbClr val="FF3300"/>
                </a:solidFill>
                <a:latin typeface="Times New Roman" panose="02020603050405020304" charset="0"/>
              </a:rPr>
              <a:t>紧密团结的精神</a:t>
            </a:r>
            <a:r>
              <a:rPr lang="zh-CN" altLang="zh-CN" sz="2400" b="1" dirty="0">
                <a:latin typeface="Times New Roman" panose="02020603050405020304" charset="0"/>
              </a:rPr>
              <a:t>；就是紧紧依靠人民群众，同人民群众生死相依，患难与共，</a:t>
            </a:r>
            <a:r>
              <a:rPr lang="zh-CN" altLang="zh-CN" sz="2400" b="1" dirty="0">
                <a:solidFill>
                  <a:srgbClr val="FF3300"/>
                </a:solidFill>
                <a:latin typeface="Times New Roman" panose="02020603050405020304" charset="0"/>
              </a:rPr>
              <a:t>艰苦奋斗的精神</a:t>
            </a:r>
            <a:r>
              <a:rPr lang="zh-CN" altLang="zh-CN" sz="2000" b="1" dirty="0" smtClean="0">
                <a:latin typeface="Times New Roman" panose="02020603050405020304" charset="0"/>
              </a:rPr>
              <a:t>。</a:t>
            </a:r>
            <a:endParaRPr lang="zh-CN" altLang="zh-CN" sz="2000" b="1" dirty="0">
              <a:latin typeface="Times New Roman" panose="0202060305040502030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2030" y="6040452"/>
            <a:ext cx="7037504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结合材料分析长征的胜利有什么历史意义？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258553" y="2024102"/>
            <a:ext cx="8777943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长征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实现了红军的战略大转移，宣传了中国共产党的政治主张，在沿途播下了革命的种子。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4954636"/>
            <a:ext cx="8712968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鼓舞了广大人民群众，铸就了长征精神，打开了中国革命的新局面。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23" name="TextBox 7"/>
          <p:cNvSpPr txBox="1">
            <a:spLocks noChangeArrowheads="1"/>
          </p:cNvSpPr>
          <p:nvPr/>
        </p:nvSpPr>
        <p:spPr bwMode="auto">
          <a:xfrm>
            <a:off x="165100" y="41276"/>
            <a:ext cx="4216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长征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意义</a:t>
            </a:r>
          </a:p>
        </p:txBody>
      </p:sp>
    </p:spTree>
    <p:extLst>
      <p:ext uri="{BB962C8B-B14F-4D97-AF65-F5344CB8AC3E}">
        <p14:creationId xmlns:p14="http://schemas.microsoft.com/office/powerpoint/2010/main" val="24719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/>
          <p:cNvPicPr>
            <a:picLocks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09"/>
          <a:stretch>
            <a:fillRect/>
          </a:stretch>
        </p:blipFill>
        <p:spPr bwMode="auto">
          <a:xfrm>
            <a:off x="1165071" y="-618567"/>
            <a:ext cx="68587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Text Box 2"/>
          <p:cNvSpPr txBox="1"/>
          <p:nvPr/>
        </p:nvSpPr>
        <p:spPr>
          <a:xfrm>
            <a:off x="1142603" y="0"/>
            <a:ext cx="6858796" cy="472994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lIns="102660" tIns="51330" rIns="102660" bIns="51330">
            <a:spAutoFit/>
          </a:bodyPr>
          <a:lstStyle/>
          <a:p>
            <a:pPr eaLnBrk="1" fontAlgn="auto" hangingPunct="1">
              <a:spcBef>
                <a:spcPct val="50000"/>
              </a:spcBef>
              <a:defRPr/>
            </a:pPr>
            <a:r>
              <a:rPr lang="zh-CN" altLang="en-US" sz="2400" b="1" noProof="1">
                <a:solidFill>
                  <a:srgbClr val="990000"/>
                </a:solidFill>
                <a:latin typeface="Times New Roman" panose="02020603050405020304" pitchFamily="18" charset="0"/>
                <a:ea typeface="华文新魏" pitchFamily="2" charset="-122"/>
                <a:sym typeface="Helvetica" panose="020B0604020202020204" pitchFamily="34" charset="0"/>
              </a:rPr>
              <a:t>想一想什么是“长征精神”？</a:t>
            </a:r>
            <a:endParaRPr lang="zh-CN" altLang="en-US" sz="2400" b="1" noProof="1">
              <a:solidFill>
                <a:srgbClr val="990000"/>
              </a:solidFill>
              <a:latin typeface="Times New Roman" panose="02020603050405020304" pitchFamily="18" charset="0"/>
              <a:ea typeface="华文新魏" pitchFamily="2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175107" name="Text Box 3"/>
          <p:cNvSpPr txBox="1">
            <a:spLocks noChangeArrowheads="1"/>
          </p:cNvSpPr>
          <p:nvPr/>
        </p:nvSpPr>
        <p:spPr bwMode="auto">
          <a:xfrm>
            <a:off x="1142603" y="606865"/>
            <a:ext cx="6858796" cy="196571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660" tIns="51330" rIns="102660" bIns="51330">
            <a:spAutoFit/>
          </a:bodyPr>
          <a:lstStyle>
            <a:lvl1pPr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/>
                <a:ea typeface="Helvetica"/>
                <a:cs typeface="Helvetica"/>
                <a:sym typeface="Helvetica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200">
                <a:latin typeface="Arial" pitchFamily="34" charset="0"/>
                <a:ea typeface="黑体" pitchFamily="49" charset="-122"/>
              </a:rPr>
              <a:t>乐于吃苦，不惧艰难的</a:t>
            </a:r>
            <a:r>
              <a:rPr lang="zh-CN" altLang="en-US" sz="2200" b="1" u="sng">
                <a:solidFill>
                  <a:srgbClr val="0000FF"/>
                </a:solidFill>
                <a:latin typeface="Arial" pitchFamily="34" charset="0"/>
                <a:ea typeface="黑体" pitchFamily="49" charset="-122"/>
              </a:rPr>
              <a:t>革命乐观主义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200">
                <a:latin typeface="Arial" pitchFamily="34" charset="0"/>
                <a:ea typeface="黑体" pitchFamily="49" charset="-122"/>
              </a:rPr>
              <a:t>勇于战斗，无坚不摧的</a:t>
            </a:r>
            <a:r>
              <a:rPr lang="zh-CN" altLang="en-US" sz="2200" b="1" u="sng">
                <a:solidFill>
                  <a:srgbClr val="0000FF"/>
                </a:solidFill>
                <a:latin typeface="Arial" pitchFamily="34" charset="0"/>
                <a:ea typeface="黑体" pitchFamily="49" charset="-122"/>
              </a:rPr>
              <a:t>革命英雄主义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200">
                <a:latin typeface="Arial" pitchFamily="34" charset="0"/>
                <a:ea typeface="黑体" pitchFamily="49" charset="-122"/>
              </a:rPr>
              <a:t>善于团结，顾全大局的</a:t>
            </a:r>
            <a:r>
              <a:rPr lang="zh-CN" altLang="en-US" sz="2200" b="1" u="sng">
                <a:solidFill>
                  <a:srgbClr val="0000FF"/>
                </a:solidFill>
                <a:latin typeface="Arial" pitchFamily="34" charset="0"/>
                <a:ea typeface="黑体" pitchFamily="49" charset="-122"/>
              </a:rPr>
              <a:t>集体主义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200" b="1">
                <a:solidFill>
                  <a:srgbClr val="0000FF"/>
                </a:solidFill>
                <a:latin typeface="Arial" pitchFamily="34" charset="0"/>
                <a:ea typeface="黑体" pitchFamily="49" charset="-122"/>
              </a:rPr>
              <a:t>…………</a:t>
            </a:r>
          </a:p>
        </p:txBody>
      </p:sp>
      <p:sp>
        <p:nvSpPr>
          <p:cNvPr id="2" name="矩形 1"/>
          <p:cNvSpPr/>
          <p:nvPr/>
        </p:nvSpPr>
        <p:spPr>
          <a:xfrm>
            <a:off x="251520" y="2852936"/>
            <a:ext cx="86409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七律</a:t>
            </a:r>
            <a:r>
              <a:rPr lang="en-US" altLang="zh-CN" sz="2400" b="1" dirty="0">
                <a:solidFill>
                  <a:srgbClr val="C00000"/>
                </a:solidFill>
              </a:rPr>
              <a:t>·</a:t>
            </a:r>
            <a:r>
              <a:rPr lang="zh-CN" altLang="en-US" sz="2400" b="1" dirty="0">
                <a:solidFill>
                  <a:srgbClr val="C00000"/>
                </a:solidFill>
              </a:rPr>
              <a:t>长征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毛泽东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红军不怕远征难，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万水千山只等闲。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五岭逶迤腾细浪，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乌蒙磅礴走泥丸。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金沙水拍云崖暖，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大渡桥横铁索寒，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更喜岷山千里雪，</a:t>
            </a:r>
          </a:p>
          <a:p>
            <a:pPr algn="ctr"/>
            <a:r>
              <a:rPr lang="zh-CN" altLang="en-US" sz="2400" b="1" dirty="0">
                <a:solidFill>
                  <a:srgbClr val="C00000"/>
                </a:solidFill>
              </a:rPr>
              <a:t>三军过后尽开颜。</a:t>
            </a:r>
          </a:p>
          <a:p>
            <a:pPr algn="ctr"/>
            <a:endParaRPr lang="zh-CN" alt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472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7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1184</Words>
  <Application>Microsoft Office PowerPoint</Application>
  <PresentationFormat>全屏显示(4:3)</PresentationFormat>
  <Paragraphs>145</Paragraphs>
  <Slides>22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Sangfor</cp:lastModifiedBy>
  <cp:revision>3</cp:revision>
  <dcterms:created xsi:type="dcterms:W3CDTF">2019-11-22T08:25:56Z</dcterms:created>
  <dcterms:modified xsi:type="dcterms:W3CDTF">2019-11-22T08:31:51Z</dcterms:modified>
</cp:coreProperties>
</file>