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docProps/custom.xml" ContentType="application/vnd.openxmlformats-officedocument.custom-propertie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Override PartName="/ppt/tags/tag59.xml" ContentType="application/vnd.openxmlformats-officedocument.presentationml.tags+xml"/>
  <Override PartName="/ppt/tags/tag68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57.xml" ContentType="application/vnd.openxmlformats-officedocument.presentationml.tags+xml"/>
  <Override PartName="/ppt/tags/tag66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tags/tag64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6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commentAuthors.xml" ContentType="application/vnd.openxmlformats-officedocument.presentationml.commentAuthor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404" r:id="rId2"/>
    <p:sldId id="405" r:id="rId3"/>
    <p:sldId id="371" r:id="rId4"/>
    <p:sldId id="257" r:id="rId5"/>
    <p:sldId id="406" r:id="rId6"/>
    <p:sldId id="258" r:id="rId7"/>
    <p:sldId id="259" r:id="rId8"/>
    <p:sldId id="260" r:id="rId9"/>
    <p:sldId id="262" r:id="rId10"/>
    <p:sldId id="407" r:id="rId11"/>
    <p:sldId id="408" r:id="rId12"/>
    <p:sldId id="317" r:id="rId13"/>
    <p:sldId id="266" r:id="rId14"/>
    <p:sldId id="295" r:id="rId15"/>
    <p:sldId id="367" r:id="rId16"/>
    <p:sldId id="409" r:id="rId17"/>
    <p:sldId id="269" r:id="rId18"/>
    <p:sldId id="297" r:id="rId19"/>
    <p:sldId id="298" r:id="rId20"/>
    <p:sldId id="271" r:id="rId21"/>
    <p:sldId id="410" r:id="rId22"/>
    <p:sldId id="273" r:id="rId23"/>
    <p:sldId id="276" r:id="rId24"/>
    <p:sldId id="341" r:id="rId25"/>
    <p:sldId id="274" r:id="rId26"/>
    <p:sldId id="286" r:id="rId27"/>
    <p:sldId id="275" r:id="rId28"/>
    <p:sldId id="366" r:id="rId29"/>
    <p:sldId id="411" r:id="rId30"/>
    <p:sldId id="412" r:id="rId31"/>
    <p:sldId id="413" r:id="rId32"/>
    <p:sldId id="414" r:id="rId33"/>
    <p:sldId id="318" r:id="rId34"/>
    <p:sldId id="363" r:id="rId35"/>
    <p:sldId id="416" r:id="rId36"/>
    <p:sldId id="417" r:id="rId3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="" xmlns:wppc="http://www.wps.cn/officeDocument/PresentationCustomData" type="true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70" d="100"/>
          <a:sy n="70" d="100"/>
        </p:scale>
        <p:origin x="-792" y="-108"/>
      </p:cViewPr>
      <p:guideLst>
        <p:guide orient="horz" pos="2214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2020/12/3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‹#›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文本占位符 2"/>
          <p:cNvSpPr>
            <a:spLocks noGrp="1"/>
          </p:cNvSpPr>
          <p:nvPr>
            <p:ph type="body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CN" smtClean="0"/>
              <a:t>1.</a:t>
            </a:r>
            <a:r>
              <a:rPr lang="zh-CN" altLang="en-US" smtClean="0"/>
              <a:t>公元前</a:t>
            </a:r>
            <a:r>
              <a:rPr lang="en-US" altLang="zh-CN" smtClean="0"/>
              <a:t>4</a:t>
            </a:r>
            <a:r>
              <a:rPr lang="zh-CN" altLang="en-US" smtClean="0"/>
              <a:t>千年世界上的主要文明区有哪几个？分布有什么特征？（沿河或沿海；分散、孤立）</a:t>
            </a:r>
          </a:p>
          <a:p>
            <a:pPr eaLnBrk="1" hangingPunct="1">
              <a:spcBef>
                <a:spcPct val="0"/>
              </a:spcBef>
            </a:pPr>
            <a:r>
              <a:rPr lang="en-US" altLang="zh-CN" smtClean="0"/>
              <a:t>2.</a:t>
            </a:r>
            <a:r>
              <a:rPr lang="zh-CN" altLang="en-US" smtClean="0"/>
              <a:t>至公元前</a:t>
            </a:r>
            <a:r>
              <a:rPr lang="en-US" altLang="zh-CN" smtClean="0"/>
              <a:t>2</a:t>
            </a:r>
            <a:r>
              <a:rPr lang="zh-CN" altLang="en-US" smtClean="0"/>
              <a:t>千年，这些文明区的区域范围在发生着怎样的变化？说明了什么？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1266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r>
              <a:rPr lang="en-US" altLang="zh-CN" b="1">
                <a:solidFill>
                  <a:srgbClr val="C00000"/>
                </a:solidFill>
              </a:rPr>
              <a:t>1.</a:t>
            </a:r>
            <a:r>
              <a:rPr lang="zh-CN" altLang="en-US" b="1">
                <a:solidFill>
                  <a:srgbClr val="C00000"/>
                </a:solidFill>
              </a:rPr>
              <a:t>上述材料体现了大流士怎样的思想？，结合课本指出波斯帝国中央和地方分别实行什么制度？</a:t>
            </a:r>
          </a:p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r>
              <a:rPr lang="zh-CN" altLang="en-US"/>
              <a:t>根本目的：加强个人的地位和权力。形式：东方化。继承</a:t>
            </a:r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9458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r>
              <a:rPr lang="zh-CN" altLang="en-US"/>
              <a:t>亚历山大东征的一大特色是一路上建立希腊城市，这些城市几乎都在底格里斯河以东。生活在巴勒斯坦地方的犹太人也逐渐忘掉了他们原来的语言文字，就连他们自己民族的经典都需要先翻译成希腊文然后才能理解。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幻灯片图像占位符 1"/>
          <p:cNvSpPr>
            <a:spLocks noGrp="1" noRot="1" noChangeAspec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4403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440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/>
            <a:fld id="{9A0DB2DC-4C9A-4742-B13C-FB6460FD3503}" type="slidenum">
              <a:rPr lang="zh-CN" altLang="en-US" sz="1800">
                <a:latin typeface="Calibri" panose="020F0502020204030204" charset="0"/>
                <a:ea typeface="宋体" panose="02010600030101010101" pitchFamily="2" charset="-122"/>
              </a:rPr>
              <a:pPr lvl="0" indent="0"/>
              <a:t>34</a:t>
            </a:fld>
            <a:endParaRPr lang="zh-CN" altLang="en-US" sz="18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2020/12/3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921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0" y="6272213"/>
            <a:ext cx="12192000" cy="0"/>
          </a:xfrm>
          <a:prstGeom prst="line">
            <a:avLst/>
          </a:prstGeom>
          <a:ln w="254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831851" y="6280150"/>
            <a:ext cx="278384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行楷" pitchFamily="2" charset="-122"/>
                <a:ea typeface="华文行楷" pitchFamily="2" charset="-122"/>
                <a:cs typeface="+mn-cs"/>
                <a:sym typeface="+mn-ea"/>
              </a:rPr>
              <a:t>山 东 省 宁 阳 第 四 中 学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831851" y="6496050"/>
            <a:ext cx="404558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ShanDongShengNingYangDiSiZhongXue</a:t>
            </a:r>
            <a:endParaRPr kumimoji="0" lang="zh-CN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  <p:pic>
        <p:nvPicPr>
          <p:cNvPr id="3079" name="图片 2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67" y="6248400"/>
            <a:ext cx="804333" cy="603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" name="矩形 28"/>
          <p:cNvSpPr/>
          <p:nvPr/>
        </p:nvSpPr>
        <p:spPr>
          <a:xfrm>
            <a:off x="7824192" y="37120"/>
            <a:ext cx="4416491" cy="52197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all" spc="0" normalizeH="0" baseline="0" noProof="0" dirty="0"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诱思导学</a:t>
            </a:r>
            <a:r>
              <a:rPr kumimoji="0" lang="en-US" altLang="zh-CN" sz="2800" b="1" i="0" u="none" strike="noStrike" kern="1200" cap="all" spc="0" normalizeH="0" baseline="0" noProof="0" dirty="0"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*</a:t>
            </a:r>
            <a:r>
              <a:rPr kumimoji="0" lang="zh-CN" altLang="en-US" sz="2800" b="1" i="0" u="none" strike="noStrike" kern="1200" cap="all" spc="0" normalizeH="0" baseline="0" noProof="0" dirty="0">
                <a:solidFill>
                  <a:schemeClr val="bg1"/>
                </a:solidFill>
                <a:effectLst>
                  <a:reflection blurRad="10000" stA="55000" endPos="48000" dist="500" dir="5400000" sy="-100000" algn="bl" rotWithShape="0"/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rPr>
              <a:t>主体探究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ags" Target="../tags/tag4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3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2.xml"/><Relationship Id="rId20" Type="http://schemas.openxmlformats.org/officeDocument/2006/relationships/tags" Target="../tags/tag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1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0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news3.xinhuanet.com/ziliao/2002-04/09/xinsrc_683c65b94bc011d6b5cc00b0d03f0b06.jpg" TargetMode="External"/><Relationship Id="rId7" Type="http://schemas.openxmlformats.org/officeDocument/2006/relationships/image" Target="../media/image3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hyperlink" Target="&#24085;&#29305;&#20892;&#31070;&#24217;.avi" TargetMode="External"/><Relationship Id="rId4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42490" y="1740535"/>
            <a:ext cx="8561705" cy="8299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  <a:latin typeface="+mj-lt"/>
              </a:rPr>
              <a:t>第</a:t>
            </a:r>
            <a:r>
              <a:rPr lang="en-US" altLang="zh-CN" sz="4800" dirty="0">
                <a:solidFill>
                  <a:srgbClr val="FF0000"/>
                </a:solidFill>
                <a:latin typeface="+mj-lt"/>
              </a:rPr>
              <a:t>2</a:t>
            </a:r>
            <a:r>
              <a:rPr lang="zh-CN" altLang="en-US" sz="4800" dirty="0">
                <a:solidFill>
                  <a:srgbClr val="FF0000"/>
                </a:solidFill>
                <a:latin typeface="+mj-lt"/>
              </a:rPr>
              <a:t>课 古代世界的奴隶制帝国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01701" y="392225"/>
            <a:ext cx="419946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必修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中外历史纲要（下）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2338705" y="2959100"/>
            <a:ext cx="7797800" cy="20300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课标要求：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	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认识古代各大帝国的区域性影响和不同文明之间的早期联系。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sz="4400">
                <a:solidFill>
                  <a:srgbClr val="FF0000"/>
                </a:solidFill>
              </a:rPr>
              <a:t>        </a:t>
            </a:r>
            <a:r>
              <a:rPr lang="zh-CN" altLang="en-US" sz="4400">
                <a:solidFill>
                  <a:srgbClr val="FF0000"/>
                </a:solidFill>
              </a:rPr>
              <a:t>一、古代文明的扩张</a:t>
            </a:r>
          </a:p>
          <a:p>
            <a:pPr marL="0" indent="0">
              <a:buNone/>
            </a:pPr>
            <a:r>
              <a:rPr lang="zh-CN" altLang="en-US" sz="4400">
                <a:solidFill>
                  <a:srgbClr val="FF0000"/>
                </a:solidFill>
              </a:rPr>
              <a:t>        二、统一的奴隶制帝国的兴起与发展</a:t>
            </a:r>
          </a:p>
          <a:p>
            <a:pPr marL="0" indent="0">
              <a:buNone/>
            </a:pPr>
            <a:r>
              <a:rPr lang="zh-CN" altLang="en-US" sz="4400">
                <a:solidFill>
                  <a:srgbClr val="FF0000"/>
                </a:solidFill>
              </a:rPr>
              <a:t>        三、文明间的交流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36550" y="212090"/>
            <a:ext cx="11299190" cy="615632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31800"/>
            <a:ext cx="4524375" cy="647700"/>
          </a:xfrm>
        </p:spPr>
        <p:txBody>
          <a:bodyPr/>
          <a:lstStyle/>
          <a:p>
            <a:r>
              <a:rPr lang="zh-CN" altLang="en-US" sz="3200">
                <a:solidFill>
                  <a:srgbClr val="FF0000"/>
                </a:solidFill>
              </a:rPr>
              <a:t>一、古代文明的扩张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63855" y="1278255"/>
            <a:ext cx="6824980" cy="441706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490460" y="1278255"/>
            <a:ext cx="455231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条件：</a:t>
            </a:r>
          </a:p>
          <a:p>
            <a:r>
              <a:rPr lang="en-US" altLang="zh-CN" sz="3200" dirty="0"/>
              <a:t>1</a:t>
            </a:r>
            <a:r>
              <a:rPr lang="zh-CN" altLang="en-US" sz="3200" dirty="0"/>
              <a:t>、社会分工比较发达，</a:t>
            </a:r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、劳动生产率相对较高，</a:t>
            </a:r>
          </a:p>
          <a:p>
            <a:r>
              <a:rPr lang="en-US" altLang="zh-CN" sz="3200" dirty="0"/>
              <a:t>3</a:t>
            </a:r>
            <a:r>
              <a:rPr lang="zh-CN" altLang="en-US" sz="3200" dirty="0"/>
              <a:t>、社会组织和管理系统较复杂，</a:t>
            </a:r>
          </a:p>
          <a:p>
            <a:endParaRPr lang="zh-CN" altLang="en-US" sz="3200" dirty="0"/>
          </a:p>
        </p:txBody>
      </p:sp>
      <p:sp>
        <p:nvSpPr>
          <p:cNvPr id="6" name="文本框 5"/>
          <p:cNvSpPr txBox="1"/>
          <p:nvPr/>
        </p:nvSpPr>
        <p:spPr>
          <a:xfrm>
            <a:off x="363855" y="5896610"/>
            <a:ext cx="71259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结合</a:t>
            </a:r>
            <a:r>
              <a:rPr lang="en-US" altLang="zh-CN" sz="320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8</a:t>
            </a:r>
            <a:r>
              <a:rPr lang="zh-CN" altLang="en-US" sz="320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页第二段概括</a:t>
            </a:r>
            <a:r>
              <a:rPr lang="zh-CN" altLang="en-US" sz="3200" dirty="0">
                <a:solidFill>
                  <a:srgbClr val="C00000"/>
                </a:solidFill>
              </a:rPr>
              <a:t>古代农耕文明对外扩张条件有哪些</a:t>
            </a:r>
            <a:r>
              <a:rPr lang="en-US" altLang="zh-CN" sz="3200" dirty="0">
                <a:solidFill>
                  <a:srgbClr val="C00000"/>
                </a:solidFill>
              </a:rPr>
              <a:t>?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7305" y="1300544"/>
            <a:ext cx="11148874" cy="495520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 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就社会发展看，第一批文明都是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农业文明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。由于农业生产的地点是固定的，生产条件主要受自然因素影响，不需要与外界有太多的交往，因而农业文明的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本质特征是孤立的、闭塞的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但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它也具有一定的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扩张性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和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外向性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，原因在于：其一，农业文明的发展，使文明区内人口愈来愈多，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人口在激增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的情况下便有可能离开文明中心而向四周迁徙。其二，农业文明物质资料手段的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先进性和可靠性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，极易为文明周边原始部族所了解、所模仿，从而发展农业。其三，农业的先进性使生产出现了剩余，从而使一部分人能脱离农业而从事工商业，而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工商业在本质上又是需要与外界交往的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。因此，各个文明出现后，大都有一个由小到大的过程，从城邦到王国到帝国是很常见的一种发展趋势。</a:t>
            </a:r>
            <a:r>
              <a:rPr lang="zh-CN" altLang="zh-CN" sz="2400" b="1" kern="100" dirty="0">
                <a:solidFill>
                  <a:srgbClr val="FF0000"/>
                </a:solidFill>
                <a:highlight>
                  <a:srgbClr val="FFFF00"/>
                </a:highlight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文明的这种内在发展势必要同其他文明展开交往，因此文明间的联系是存在着的</a:t>
            </a:r>
            <a:r>
              <a:rPr lang="zh-CN" altLang="zh-CN" sz="2400" b="1" kern="100" dirty="0">
                <a:highlight>
                  <a:srgbClr val="FFFF00"/>
                </a:highlight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尤其是相邻各文明之间……文明间联系的极端形式是</a:t>
            </a:r>
            <a:r>
              <a:rPr lang="zh-CN" altLang="zh-CN" sz="24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扩张战争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r>
              <a:rPr lang="zh-CN" altLang="zh-CN" sz="2400" b="1" kern="100" dirty="0">
                <a:highlight>
                  <a:srgbClr val="FFFF00"/>
                </a:highlight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早期农业文明区最有影响的扩张战争是波斯帝国的扩张、亚历山大东征和罗马对整个地中海地区的征服</a:t>
            </a:r>
            <a:r>
              <a:rPr lang="zh-CN" altLang="zh-CN" sz="24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400" b="1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indent="266700" algn="just"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	——</a:t>
            </a:r>
            <a:r>
              <a:rPr lang="zh-CN" altLang="en-US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刘景华：</a:t>
            </a:r>
            <a:r>
              <a:rPr lang="en-US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《</a:t>
            </a:r>
            <a:r>
              <a:rPr lang="zh-CN" altLang="en-US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人类六千年</a:t>
            </a:r>
            <a:r>
              <a:rPr lang="en-US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》</a:t>
            </a:r>
            <a:r>
              <a:rPr lang="zh-CN" altLang="en-US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（上）第</a:t>
            </a:r>
            <a:r>
              <a:rPr lang="en-US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11</a:t>
            </a:r>
            <a:r>
              <a:rPr lang="zh-CN" altLang="en-US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页，中国青年出版社，</a:t>
            </a:r>
            <a:r>
              <a:rPr lang="en-US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2017</a:t>
            </a:r>
            <a:r>
              <a:rPr lang="zh-CN" altLang="en-US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11</a:t>
            </a:r>
            <a:r>
              <a:rPr lang="zh-CN" altLang="en-US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月。</a:t>
            </a:r>
            <a:endParaRPr lang="zh-CN" altLang="zh-CN" sz="2400" b="1" kern="1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TextBox 35"/>
          <p:cNvSpPr txBox="1"/>
          <p:nvPr/>
        </p:nvSpPr>
        <p:spPr>
          <a:xfrm>
            <a:off x="1540656" y="320486"/>
            <a:ext cx="9110687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探究一：</a:t>
            </a:r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古代世界各文明为何扩展？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古代埃及文明：</a:t>
            </a:r>
            <a:endParaRPr lang="en-US" altLang="zh-CN"/>
          </a:p>
        </p:txBody>
      </p:sp>
      <p:sp>
        <p:nvSpPr>
          <p:cNvPr id="3" name="文本框 2"/>
          <p:cNvSpPr txBox="1"/>
          <p:nvPr/>
        </p:nvSpPr>
        <p:spPr>
          <a:xfrm>
            <a:off x="6583045" y="1749425"/>
            <a:ext cx="521906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古代埃及文明主要向叙利亚和巴勒斯坦扩展。埃及文明鼎盛时期，势力曾达到两河流域，并与西亚地区的大国</a:t>
            </a:r>
            <a:r>
              <a:rPr lang="zh-CN" altLang="en-US" sz="3200">
                <a:solidFill>
                  <a:srgbClr val="FF0000"/>
                </a:solidFill>
              </a:rPr>
              <a:t>争霸</a:t>
            </a:r>
          </a:p>
        </p:txBody>
      </p:sp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1170" y="1079500"/>
            <a:ext cx="5644515" cy="539813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古代西亚文明：包括古巴比伦王国和亚述帝国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9925" y="1427480"/>
            <a:ext cx="6964680" cy="490982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1296035"/>
            <a:ext cx="6684010" cy="5041265"/>
          </a:xfrm>
        </p:spPr>
        <p:txBody>
          <a:bodyPr/>
          <a:lstStyle/>
          <a:p>
            <a:r>
              <a:rPr lang="zh-CN" altLang="en-US"/>
              <a:t>                                                                             </a:t>
            </a:r>
          </a:p>
          <a:p>
            <a:endParaRPr lang="zh-CN" altLang="en-US"/>
          </a:p>
          <a:p>
            <a:r>
              <a:rPr lang="zh-CN" altLang="en-US"/>
              <a:t>                      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376920" y="1484630"/>
            <a:ext cx="339090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古巴比伦王国首次实现了两河流域的</a:t>
            </a:r>
            <a:r>
              <a:rPr lang="zh-CN" altLang="en-US" sz="3200">
                <a:solidFill>
                  <a:srgbClr val="FF0000"/>
                </a:solidFill>
              </a:rPr>
              <a:t>统一</a:t>
            </a:r>
            <a:r>
              <a:rPr lang="zh-CN" altLang="en-US" sz="3200"/>
              <a:t>，把势力伸展到地中海东岸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6505" y="555625"/>
            <a:ext cx="5741670" cy="6069965"/>
          </a:xfrm>
          <a:prstGeom prst="rect">
            <a:avLst/>
          </a:prstGeom>
        </p:spPr>
      </p:pic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421640" y="556260"/>
            <a:ext cx="5459730" cy="5781040"/>
          </a:xfrm>
        </p:spPr>
        <p:txBody>
          <a:bodyPr/>
          <a:lstStyle/>
          <a:p>
            <a:r>
              <a:rPr lang="zh-CN" altLang="en-US" sz="3200"/>
              <a:t>亚述帝国不仅统一了整个两河流域地区和小亚细亚的一部分；而且一度</a:t>
            </a:r>
            <a:r>
              <a:rPr lang="zh-CN" altLang="en-US" sz="3200">
                <a:solidFill>
                  <a:srgbClr val="FF0000"/>
                </a:solidFill>
              </a:rPr>
              <a:t>征服</a:t>
            </a:r>
            <a:r>
              <a:rPr lang="zh-CN" altLang="en-US" sz="3200"/>
              <a:t>埃及，建立了历史上空前的大帝国。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648535"/>
            <a:ext cx="10852237" cy="648000"/>
          </a:xfrm>
        </p:spPr>
        <p:txBody>
          <a:bodyPr/>
          <a:lstStyle/>
          <a:p>
            <a:r>
              <a:rPr lang="zh-CN" altLang="en-US"/>
              <a:t>古代希腊文明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1296035"/>
            <a:ext cx="4120515" cy="5041265"/>
          </a:xfrm>
        </p:spPr>
        <p:txBody>
          <a:bodyPr/>
          <a:lstStyle/>
          <a:p>
            <a:r>
              <a:rPr lang="zh-CN" altLang="en-US" sz="3200"/>
              <a:t>古代希腊人向地中海和黑海周边地区移民。建立起数量众多的城邦国家。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0440" y="401955"/>
            <a:ext cx="7087235" cy="5935345"/>
          </a:xfrm>
          <a:prstGeom prst="rect">
            <a:avLst/>
          </a:prstGeom>
        </p:spPr>
      </p:pic>
      <p:sp>
        <p:nvSpPr>
          <p:cNvPr id="10" name="椭圆 9"/>
          <p:cNvSpPr/>
          <p:nvPr/>
        </p:nvSpPr>
        <p:spPr>
          <a:xfrm>
            <a:off x="9147175" y="1649095"/>
            <a:ext cx="1238885" cy="625475"/>
          </a:xfrm>
          <a:prstGeom prst="ellipse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 fontAlgn="base"/>
            <a:endParaRPr lang="zh-CN" altLang="en-US" strike="noStrike" noProof="1">
              <a:sym typeface="+mn-ea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5607050" y="1649095"/>
            <a:ext cx="1651635" cy="1154430"/>
          </a:xfrm>
          <a:prstGeom prst="ellipse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 fontAlgn="base"/>
            <a:endParaRPr lang="zh-CN" altLang="en-US" strike="noStrike" noProof="1">
              <a:sym typeface="+mn-ea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7839710" y="2574290"/>
            <a:ext cx="593725" cy="1039495"/>
          </a:xfrm>
          <a:prstGeom prst="ellipse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 fontAlgn="base"/>
            <a:endParaRPr lang="zh-CN" altLang="en-US" strike="noStrike" noProof="1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0065" y="283845"/>
            <a:ext cx="11497310" cy="65741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4" descr="1538793186222"/>
          <p:cNvPicPr>
            <a:picLocks noChangeAspect="1"/>
          </p:cNvPicPr>
          <p:nvPr/>
        </p:nvPicPr>
        <p:blipFill>
          <a:blip r:embed="rId3" cstate="print"/>
          <a:srcRect l="278" t="4192" r="3062" b="25212"/>
          <a:stretch>
            <a:fillRect/>
          </a:stretch>
        </p:blipFill>
        <p:spPr bwMode="auto">
          <a:xfrm>
            <a:off x="29634" y="109538"/>
            <a:ext cx="12219517" cy="518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8101" y="5227638"/>
            <a:ext cx="12221633" cy="83026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/>
              <a:t>         古代文明各自的扩展，使不同文明区相互连接起来，是大帝国兴起的</a:t>
            </a:r>
            <a:r>
              <a:rPr lang="zh-CN" altLang="en-US" sz="2400" b="1" dirty="0">
                <a:solidFill>
                  <a:srgbClr val="C00000"/>
                </a:solidFill>
              </a:rPr>
              <a:t>重要条件</a:t>
            </a:r>
            <a:r>
              <a:rPr lang="zh-CN" altLang="en-US" sz="2400" b="1" dirty="0"/>
              <a:t>。                                                       </a:t>
            </a:r>
            <a:r>
              <a:rPr lang="en-US" altLang="zh-CN" sz="2400" b="1" dirty="0"/>
              <a:t>——</a:t>
            </a:r>
            <a:r>
              <a:rPr lang="zh-CN" altLang="en-US" sz="2400" b="1" dirty="0"/>
              <a:t>教材</a:t>
            </a:r>
            <a:r>
              <a:rPr lang="en-US" altLang="zh-CN" sz="2400" b="1" dirty="0"/>
              <a:t>P9</a:t>
            </a:r>
          </a:p>
        </p:txBody>
      </p:sp>
      <p:sp>
        <p:nvSpPr>
          <p:cNvPr id="6" name="椭圆 5"/>
          <p:cNvSpPr/>
          <p:nvPr/>
        </p:nvSpPr>
        <p:spPr>
          <a:xfrm>
            <a:off x="3274485" y="2182813"/>
            <a:ext cx="749300" cy="1033462"/>
          </a:xfrm>
          <a:prstGeom prst="ellipse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ym typeface="+mn-ea"/>
            </a:endParaRPr>
          </a:p>
        </p:txBody>
      </p:sp>
      <p:sp>
        <p:nvSpPr>
          <p:cNvPr id="7" name="椭圆 6"/>
          <p:cNvSpPr/>
          <p:nvPr/>
        </p:nvSpPr>
        <p:spPr>
          <a:xfrm rot="1320000">
            <a:off x="3693585" y="1701800"/>
            <a:ext cx="1534583" cy="700088"/>
          </a:xfrm>
          <a:prstGeom prst="ellipse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ym typeface="+mn-ea"/>
            </a:endParaRPr>
          </a:p>
        </p:txBody>
      </p:sp>
      <p:sp>
        <p:nvSpPr>
          <p:cNvPr id="8" name="椭圆 7"/>
          <p:cNvSpPr/>
          <p:nvPr/>
        </p:nvSpPr>
        <p:spPr>
          <a:xfrm rot="2160000">
            <a:off x="6144684" y="2014539"/>
            <a:ext cx="903816" cy="839787"/>
          </a:xfrm>
          <a:prstGeom prst="ellipse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ym typeface="+mn-ea"/>
            </a:endParaRPr>
          </a:p>
        </p:txBody>
      </p:sp>
      <p:sp>
        <p:nvSpPr>
          <p:cNvPr id="9" name="椭圆 8"/>
          <p:cNvSpPr/>
          <p:nvPr/>
        </p:nvSpPr>
        <p:spPr>
          <a:xfrm rot="2280000">
            <a:off x="9101668" y="1736726"/>
            <a:ext cx="1437217" cy="695325"/>
          </a:xfrm>
          <a:prstGeom prst="ellipse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0" name="椭圆 9"/>
          <p:cNvSpPr/>
          <p:nvPr/>
        </p:nvSpPr>
        <p:spPr>
          <a:xfrm>
            <a:off x="2861734" y="1612901"/>
            <a:ext cx="757767" cy="347663"/>
          </a:xfrm>
          <a:prstGeom prst="ellipse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ym typeface="+mn-ea"/>
            </a:endParaRPr>
          </a:p>
        </p:txBody>
      </p:sp>
      <p:sp>
        <p:nvSpPr>
          <p:cNvPr id="13" name="TextBox 4"/>
          <p:cNvSpPr txBox="1">
            <a:spLocks noChangeArrowheads="1"/>
          </p:cNvSpPr>
          <p:nvPr/>
        </p:nvSpPr>
        <p:spPr bwMode="auto">
          <a:xfrm>
            <a:off x="1862667" y="6192838"/>
            <a:ext cx="1039706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阅读教材，归纳教材中提及的几大帝国？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 animBg="1"/>
      <p:bldP spid="7" grpId="0" bldLvl="0" animBg="1"/>
      <p:bldP spid="8" grpId="0" bldLvl="0" animBg="1"/>
      <p:bldP spid="9" grpId="0" bldLvl="0" animBg="1"/>
      <p:bldP spid="10" grpId="0" animBg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432435"/>
            <a:ext cx="10852150" cy="4218305"/>
          </a:xfrm>
        </p:spPr>
        <p:txBody>
          <a:bodyPr/>
          <a:lstStyle/>
          <a:p>
            <a:r>
              <a:rPr lang="en-US" altLang="zh-CN"/>
              <a:t>                                                               </a:t>
            </a:r>
          </a:p>
          <a:p>
            <a:endParaRPr lang="en-US" altLang="zh-CN"/>
          </a:p>
          <a:p>
            <a:endParaRPr lang="en-US" altLang="zh-CN" sz="360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3600">
                <a:solidFill>
                  <a:srgbClr val="FF0000"/>
                </a:solidFill>
              </a:rPr>
              <a:t>                              </a:t>
            </a:r>
            <a:r>
              <a:rPr lang="zh-CN" altLang="en-US" sz="6000">
                <a:solidFill>
                  <a:srgbClr val="FF0000"/>
                </a:solidFill>
              </a:rPr>
              <a:t>第二部分</a:t>
            </a:r>
          </a:p>
          <a:p>
            <a:pPr marL="0" indent="0">
              <a:buNone/>
            </a:pPr>
            <a:r>
              <a:rPr lang="zh-CN" altLang="en-US" sz="6000">
                <a:solidFill>
                  <a:srgbClr val="FF0000"/>
                </a:solidFill>
              </a:rPr>
              <a:t>     奴隶制帝国的兴起与发展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08305" y="453390"/>
            <a:ext cx="11435080" cy="1260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</a:t>
            </a:r>
            <a:r>
              <a:rPr lang="zh-CN" altLang="en-US" sz="2800" dirty="0"/>
              <a:t>波斯帝国：</a:t>
            </a:r>
            <a:r>
              <a:rPr lang="zh-CN" altLang="en-US" sz="2400" b="1" dirty="0">
                <a:solidFill>
                  <a:srgbClr val="FF0000"/>
                </a:solidFill>
              </a:rPr>
              <a:t>公元前</a:t>
            </a:r>
            <a:r>
              <a:rPr lang="en-US" altLang="zh-CN" sz="2400" b="1" dirty="0">
                <a:solidFill>
                  <a:srgbClr val="FF0000"/>
                </a:solidFill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</a:rPr>
              <a:t>世纪兴起于伊朗高原</a:t>
            </a:r>
            <a:r>
              <a:rPr lang="en-US" altLang="zh-CN" sz="2400" b="1" dirty="0">
                <a:solidFill>
                  <a:srgbClr val="FF0000"/>
                </a:solidFill>
              </a:rPr>
              <a:t>---</a:t>
            </a:r>
            <a:r>
              <a:rPr lang="zh-CN" altLang="en-US" sz="2400" b="1" dirty="0">
                <a:solidFill>
                  <a:srgbClr val="FF0000"/>
                </a:solidFill>
              </a:rPr>
              <a:t>前</a:t>
            </a:r>
            <a:r>
              <a:rPr lang="en-US" altLang="zh-CN" sz="2400" b="1" dirty="0">
                <a:solidFill>
                  <a:srgbClr val="FF0000"/>
                </a:solidFill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</a:rPr>
              <a:t>世纪被马其顿亚历山大入侵而灭亡</a:t>
            </a:r>
          </a:p>
          <a:p>
            <a:r>
              <a:rPr lang="zh-CN" altLang="en-US" sz="2400" b="1" dirty="0">
                <a:solidFill>
                  <a:srgbClr val="FF0000"/>
                </a:solidFill>
              </a:rPr>
              <a:t>       </a:t>
            </a:r>
          </a:p>
        </p:txBody>
      </p:sp>
      <p:pic>
        <p:nvPicPr>
          <p:cNvPr id="8" name="Picture 2"/>
          <p:cNvPicPr preferRelativeResize="0">
            <a:picLocks noGrp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4" t="3602" r="3095" b="3948"/>
          <a:stretch>
            <a:fillRect/>
          </a:stretch>
        </p:blipFill>
        <p:spPr bwMode="auto">
          <a:xfrm>
            <a:off x="481660" y="1460310"/>
            <a:ext cx="5537003" cy="4940490"/>
          </a:xfrm>
          <a:prstGeom prst="rect">
            <a:avLst/>
          </a:prstGeom>
          <a:noFill/>
          <a:ln w="9525" cap="flat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 9"/>
          <p:cNvSpPr/>
          <p:nvPr/>
        </p:nvSpPr>
        <p:spPr>
          <a:xfrm>
            <a:off x="6972734" y="1397496"/>
            <a:ext cx="354378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zh-CN" altLang="en-US" sz="28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波斯帝国大事年表</a:t>
            </a:r>
            <a:endParaRPr lang="en-US" altLang="zh-CN" sz="2800" b="1" kern="1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4"/>
          <p:cNvSpPr txBox="1"/>
          <p:nvPr/>
        </p:nvSpPr>
        <p:spPr>
          <a:xfrm>
            <a:off x="7277953" y="2280213"/>
            <a:ext cx="3443286" cy="402641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397619" y="2260391"/>
            <a:ext cx="28066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BC 553</a:t>
            </a:r>
            <a:r>
              <a:rPr lang="zh-CN" altLang="zh-CN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年，</a:t>
            </a:r>
            <a:r>
              <a:rPr lang="zh-CN" altLang="zh-CN" sz="20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建立</a:t>
            </a:r>
            <a:r>
              <a:rPr lang="zh-CN" altLang="en-US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波斯</a:t>
            </a:r>
            <a:endParaRPr lang="zh-CN" altLang="zh-CN" sz="2000" b="1" u="sng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70323" y="2775685"/>
            <a:ext cx="32912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BC 550</a:t>
            </a:r>
            <a:r>
              <a:rPr lang="zh-CN" altLang="zh-CN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年，统一波</a:t>
            </a:r>
            <a:r>
              <a:rPr lang="zh-CN" altLang="zh-CN" sz="20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斯高原</a:t>
            </a:r>
            <a:r>
              <a:rPr lang="zh-CN" altLang="zh-CN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4" name="矩形 13"/>
          <p:cNvSpPr/>
          <p:nvPr/>
        </p:nvSpPr>
        <p:spPr>
          <a:xfrm>
            <a:off x="7247493" y="3270837"/>
            <a:ext cx="35378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spcAft>
                <a:spcPts val="0"/>
              </a:spcAft>
            </a:pPr>
            <a:r>
              <a:rPr lang="en-US" altLang="zh-CN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BC 546</a:t>
            </a:r>
            <a:r>
              <a:rPr lang="zh-CN" altLang="zh-CN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年，东征</a:t>
            </a:r>
            <a:r>
              <a:rPr lang="zh-CN" altLang="zh-CN" sz="20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印度河流</a:t>
            </a:r>
            <a:r>
              <a:rPr lang="en-US" altLang="zh-CN" sz="20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2000" b="1" kern="1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域、</a:t>
            </a:r>
            <a:r>
              <a:rPr lang="zh-CN" altLang="zh-CN" sz="20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中亚</a:t>
            </a:r>
            <a:r>
              <a:rPr lang="zh-CN" altLang="en-US" sz="20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细亚</a:t>
            </a:r>
            <a:endParaRPr lang="zh-CN" altLang="zh-CN" sz="20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600428" y="3914987"/>
            <a:ext cx="31209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kern="1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BC 539</a:t>
            </a:r>
            <a:r>
              <a:rPr lang="zh-CN" altLang="zh-CN" sz="2000" b="1" kern="1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2000" b="1" kern="1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b="1" kern="1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灭</a:t>
            </a:r>
            <a:r>
              <a:rPr lang="zh-CN" altLang="zh-CN" sz="20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新巴比伦王国</a:t>
            </a:r>
            <a:endParaRPr lang="zh-CN" altLang="en-US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493153" y="4492212"/>
            <a:ext cx="28066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BC 525</a:t>
            </a:r>
            <a:r>
              <a:rPr lang="zh-CN" altLang="zh-CN" sz="20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年，征服</a:t>
            </a:r>
            <a:r>
              <a:rPr lang="zh-CN" altLang="zh-CN" sz="20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埃及</a:t>
            </a:r>
          </a:p>
        </p:txBody>
      </p:sp>
      <p:sp>
        <p:nvSpPr>
          <p:cNvPr id="17" name="矩形 16"/>
          <p:cNvSpPr/>
          <p:nvPr/>
        </p:nvSpPr>
        <p:spPr>
          <a:xfrm>
            <a:off x="7840412" y="5001303"/>
            <a:ext cx="30504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kern="1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BC517</a:t>
            </a:r>
            <a:r>
              <a:rPr lang="zh-CN" altLang="zh-CN" sz="2000" b="1" kern="1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2000" b="1" kern="1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000" b="1" kern="1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攻占</a:t>
            </a:r>
            <a:r>
              <a:rPr lang="zh-CN" altLang="zh-CN" sz="20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印度河平原</a:t>
            </a:r>
            <a:endParaRPr lang="zh-CN" altLang="en-US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619512" y="5433083"/>
            <a:ext cx="31212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kern="1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BC513</a:t>
            </a:r>
            <a:r>
              <a:rPr lang="zh-CN" altLang="zh-CN" sz="2000" b="1" kern="1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年，成为</a:t>
            </a:r>
            <a:r>
              <a:rPr lang="zh-CN" altLang="zh-CN" sz="20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横跨亚欧非三洲的大帝国</a:t>
            </a:r>
            <a:endParaRPr lang="zh-CN" altLang="en-US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框 6"/>
          <p:cNvSpPr txBox="1"/>
          <p:nvPr/>
        </p:nvSpPr>
        <p:spPr>
          <a:xfrm>
            <a:off x="5356225" y="130175"/>
            <a:ext cx="647954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波斯国王大流士宣称：</a:t>
            </a:r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凡忠信之士，我赐予恩典；凡不义之人，我严惩不贷</a:t>
            </a:r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……</a:t>
            </a: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凡我给他们的命令，他们都遵行不误。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……</a:t>
            </a: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靠阿胡拉玛兹达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（代表光明与幸福的最高之神）</a:t>
            </a: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之佑，我统治了这个王国。</a:t>
            </a:r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”</a:t>
            </a:r>
          </a:p>
          <a:p>
            <a:pPr algn="r">
              <a:lnSpc>
                <a:spcPct val="150000"/>
              </a:lnSpc>
            </a:pP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“</a:t>
            </a:r>
            <a:endParaRPr lang="en-US" altLang="zh-CN" sz="2800" b="1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0242" name="文本框 4"/>
          <p:cNvSpPr txBox="1"/>
          <p:nvPr/>
        </p:nvSpPr>
        <p:spPr>
          <a:xfrm>
            <a:off x="568325" y="130175"/>
            <a:ext cx="4027488" cy="708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4000" b="1">
                <a:solidFill>
                  <a:srgbClr val="0000CC"/>
                </a:solidFill>
                <a:latin typeface="Calibri" panose="020F0502020204030204" charset="0"/>
                <a:ea typeface="宋体" panose="02010600030101010101" pitchFamily="2" charset="-122"/>
              </a:rPr>
              <a:t>波斯帝国</a:t>
            </a:r>
          </a:p>
        </p:txBody>
      </p:sp>
      <p:sp>
        <p:nvSpPr>
          <p:cNvPr id="10244" name="文本框 5"/>
          <p:cNvSpPr txBox="1"/>
          <p:nvPr/>
        </p:nvSpPr>
        <p:spPr>
          <a:xfrm>
            <a:off x="568008" y="4584700"/>
            <a:ext cx="44148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Calibri" panose="020F0502020204030204" charset="0"/>
                <a:ea typeface="宋体" panose="02010600030101010101" pitchFamily="2" charset="-122"/>
              </a:rPr>
              <a:t>大流士一世（前</a:t>
            </a:r>
            <a:r>
              <a:rPr lang="en-US" altLang="zh-CN" sz="2400" b="1">
                <a:latin typeface="Calibri" panose="020F0502020204030204" charset="0"/>
                <a:ea typeface="宋体" panose="02010600030101010101" pitchFamily="2" charset="-122"/>
              </a:rPr>
              <a:t>558-</a:t>
            </a:r>
            <a:r>
              <a:rPr lang="zh-CN" altLang="en-US" sz="2400" b="1">
                <a:latin typeface="Calibri" panose="020F0502020204030204" charset="0"/>
                <a:ea typeface="宋体" panose="02010600030101010101" pitchFamily="2" charset="-122"/>
              </a:rPr>
              <a:t>前</a:t>
            </a:r>
            <a:r>
              <a:rPr lang="en-US" altLang="zh-CN" sz="2400" b="1">
                <a:latin typeface="Calibri" panose="020F0502020204030204" charset="0"/>
                <a:ea typeface="宋体" panose="02010600030101010101" pitchFamily="2" charset="-122"/>
              </a:rPr>
              <a:t>486</a:t>
            </a:r>
            <a:r>
              <a:rPr lang="zh-CN" altLang="en-US" sz="2400" b="1">
                <a:latin typeface="Calibri" panose="020F0502020204030204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10245" name="文本框 7"/>
          <p:cNvSpPr txBox="1"/>
          <p:nvPr/>
        </p:nvSpPr>
        <p:spPr>
          <a:xfrm>
            <a:off x="5356225" y="3856990"/>
            <a:ext cx="63652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latin typeface="Calibri" panose="020F0502020204030204" charset="0"/>
                <a:ea typeface="宋体" panose="02010600030101010101" pitchFamily="2" charset="-122"/>
              </a:rPr>
              <a:t>上述材料体现了大流士实行什么制度呢？</a:t>
            </a:r>
          </a:p>
        </p:txBody>
      </p:sp>
      <p:sp>
        <p:nvSpPr>
          <p:cNvPr id="9" name="椭圆 8"/>
          <p:cNvSpPr/>
          <p:nvPr/>
        </p:nvSpPr>
        <p:spPr>
          <a:xfrm>
            <a:off x="11261725" y="409258"/>
            <a:ext cx="458788" cy="512763"/>
          </a:xfrm>
          <a:prstGeom prst="ellipse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0" name="椭圆 9"/>
          <p:cNvSpPr/>
          <p:nvPr/>
        </p:nvSpPr>
        <p:spPr>
          <a:xfrm>
            <a:off x="9296400" y="838200"/>
            <a:ext cx="444500" cy="625475"/>
          </a:xfrm>
          <a:prstGeom prst="ellipse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 fontAlgn="base"/>
            <a:endParaRPr lang="zh-CN" altLang="en-US" strike="noStrike" noProof="1">
              <a:sym typeface="+mn-ea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724208" y="1587818"/>
            <a:ext cx="374650" cy="555625"/>
          </a:xfrm>
          <a:prstGeom prst="ellipse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 fontAlgn="base"/>
            <a:endParaRPr lang="zh-CN" altLang="en-US" strike="noStrike" noProof="1">
              <a:sym typeface="+mn-ea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5960745" y="2731770"/>
            <a:ext cx="3335338" cy="0"/>
          </a:xfrm>
          <a:prstGeom prst="line">
            <a:avLst/>
          </a:prstGeom>
          <a:ln w="28575" cmpd="sng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190" y="909320"/>
            <a:ext cx="4558030" cy="3302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251325" y="5045075"/>
            <a:ext cx="770699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3200" b="1"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rPr>
              <a:t>中央：君主专制，王权至上；君权神授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0" name="文本框 6"/>
          <p:cNvSpPr txBox="1"/>
          <p:nvPr/>
        </p:nvSpPr>
        <p:spPr>
          <a:xfrm>
            <a:off x="429895" y="866775"/>
            <a:ext cx="1176147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20725" eaLnBrk="0" hangingPunct="0">
              <a:lnSpc>
                <a:spcPts val="24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他（大流士）确立了君主专制的统治形式，并为加强专制统治，从公元前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518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年起，实行了一系列的重大改革，其重要内容如下：</a:t>
            </a:r>
          </a:p>
          <a:p>
            <a:pPr indent="720725" eaLnBrk="0" hangingPunct="0">
              <a:lnSpc>
                <a:spcPts val="24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）建立军、政分权的地方行政制度。将全国划分为许多省，由国王委派总督治理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）制定统一的贡赋制度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）军事改革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</a:p>
          <a:p>
            <a:pPr indent="720725" eaLnBrk="0" hangingPunct="0">
              <a:lnSpc>
                <a:spcPts val="24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）制定统一的货币制度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）修筑驿道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720725" eaLnBrk="0" hangingPunct="0">
              <a:lnSpc>
                <a:spcPts val="24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         ——《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世界上古中古史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朱寰主编</a:t>
            </a:r>
          </a:p>
        </p:txBody>
      </p:sp>
      <p:sp>
        <p:nvSpPr>
          <p:cNvPr id="27651" name="文本框 8"/>
          <p:cNvSpPr txBox="1"/>
          <p:nvPr/>
        </p:nvSpPr>
        <p:spPr>
          <a:xfrm>
            <a:off x="1280160" y="2804795"/>
            <a:ext cx="9186545" cy="3987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ts val="24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根据材料概括波斯帝国的主要制度还有有哪些？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776605" y="3712845"/>
            <a:ext cx="1093597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 eaLnBrk="0" hangingPunct="0"/>
            <a:endParaRPr lang="en-US" altLang="zh-CN" sz="24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 eaLnBrk="0" hangingPunct="0"/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zh-CN" sz="3200" b="1"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rPr>
              <a:t>地方：实行行省制，行省总督与军事长官相互监督和制约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914400" eaLnBrk="0" hangingPunct="0"/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zh-CN" sz="3200" b="1"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rPr>
              <a:t>经济：从中央到地方建立比较完善的官僚体系和税收系统</a:t>
            </a:r>
            <a:endParaRPr lang="zh-CN" altLang="en-US" sz="3200" b="1">
              <a:latin typeface="Calibri" panose="020F050202020403020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W02010082547697225037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0110" y="925188"/>
            <a:ext cx="8656246" cy="54006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9"/>
          <p:cNvSpPr txBox="1">
            <a:spLocks noChangeArrowheads="1"/>
          </p:cNvSpPr>
          <p:nvPr/>
        </p:nvSpPr>
        <p:spPr bwMode="auto">
          <a:xfrm>
            <a:off x="684256" y="1069725"/>
            <a:ext cx="6917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solidFill>
                  <a:srgbClr val="0000CC"/>
                </a:solidFill>
              </a:rPr>
              <a:t>欧洲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997642" y="1766455"/>
            <a:ext cx="2876364" cy="4708981"/>
          </a:xfrm>
          <a:prstGeom prst="rect">
            <a:avLst/>
          </a:prstGeom>
          <a:solidFill>
            <a:srgbClr val="FFFF00">
              <a:alpha val="67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+mn-ea"/>
              </a:rPr>
              <a:t>	</a:t>
            </a:r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BC 337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年，马其顿统一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整个希腊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</a:p>
          <a:p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	BC 336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年，亚历山大即位；</a:t>
            </a:r>
          </a:p>
          <a:p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	BC 334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年，开始向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波斯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进攻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</a:p>
          <a:p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	BC 332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先后占领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腓尼基、埃及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</a:p>
          <a:p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	BC 331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年，东渡幼发拉底河；</a:t>
            </a:r>
          </a:p>
          <a:p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	BC 327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年，进入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印度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西北部；</a:t>
            </a:r>
          </a:p>
          <a:p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	BC 324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年，十年东征结束，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成为横跨亚欧非三洲的大帝国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341396" y="5037168"/>
            <a:ext cx="85131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rgbClr val="0000CC"/>
                </a:solidFill>
              </a:rPr>
              <a:t>非洲</a:t>
            </a: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5790184" y="2172778"/>
            <a:ext cx="85131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rgbClr val="0000CC"/>
                </a:solidFill>
              </a:rPr>
              <a:t>亚洲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0" y="99131"/>
            <a:ext cx="10768084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FF0000"/>
                </a:solidFill>
              </a:rPr>
              <a:t>2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、亚历山大</a:t>
            </a:r>
            <a:r>
              <a:rPr lang="zh-CN" altLang="en-US" sz="4000" b="1" dirty="0">
                <a:solidFill>
                  <a:srgbClr val="FF0000"/>
                </a:solidFill>
              </a:rPr>
              <a:t>帝国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（公元前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336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年～公元前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323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）公元前四世纪末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452428" y="906570"/>
            <a:ext cx="2086345" cy="9541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0000FF"/>
                </a:solidFill>
                <a:latin typeface="等线" panose="02010600030101010101" charset="-122"/>
                <a:ea typeface="等线" panose="02010600030101010101" charset="-122"/>
              </a:rPr>
              <a:t>亚历山大东征大事年表</a:t>
            </a:r>
            <a:endParaRPr lang="en-US" altLang="zh-CN" sz="2800" b="1" dirty="0">
              <a:solidFill>
                <a:srgbClr val="0000FF"/>
              </a:solidFill>
              <a:latin typeface="等线" panose="02010600030101010101" charset="-122"/>
              <a:ea typeface="等线" panose="02010600030101010101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571741" y="6396335"/>
            <a:ext cx="3051819" cy="46166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亚历山大东征路线图</a:t>
            </a:r>
          </a:p>
        </p:txBody>
      </p:sp>
      <p:sp>
        <p:nvSpPr>
          <p:cNvPr id="10" name="椭圆 9"/>
          <p:cNvSpPr>
            <a:spLocks noChangeArrowheads="1"/>
          </p:cNvSpPr>
          <p:nvPr/>
        </p:nvSpPr>
        <p:spPr bwMode="auto">
          <a:xfrm>
            <a:off x="752467" y="1820832"/>
            <a:ext cx="851311" cy="593184"/>
          </a:xfrm>
          <a:prstGeom prst="ellipse">
            <a:avLst/>
          </a:prstGeom>
          <a:solidFill>
            <a:schemeClr val="bg1">
              <a:alpha val="0"/>
            </a:schemeClr>
          </a:solidFill>
          <a:ln w="53975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椭圆 10"/>
          <p:cNvSpPr>
            <a:spLocks noChangeArrowheads="1"/>
          </p:cNvSpPr>
          <p:nvPr/>
        </p:nvSpPr>
        <p:spPr bwMode="auto">
          <a:xfrm>
            <a:off x="138824" y="854716"/>
            <a:ext cx="8531352" cy="5330203"/>
          </a:xfrm>
          <a:prstGeom prst="ellipse">
            <a:avLst/>
          </a:prstGeom>
          <a:solidFill>
            <a:schemeClr val="bg1">
              <a:alpha val="0"/>
            </a:schemeClr>
          </a:solidFill>
          <a:ln w="53975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160020"/>
            <a:ext cx="11076305" cy="2682240"/>
          </a:xfrm>
        </p:spPr>
        <p:txBody>
          <a:bodyPr/>
          <a:lstStyle/>
          <a:p>
            <a:r>
              <a:rPr lang="zh-CN" altLang="en-US" b="0"/>
              <a:t>亚历山大大帝：世界古代史上著名的军事家和政治家。是欧洲历史上最伟大的四大军事统帅之首（亚历山大大帝，汉尼拔·巴卡，恺撒大帝，拿破仑）。曾师从古希腊著名学者亚里士多德，以其雄才大略，先后统一希腊全境，进而横扫中东地区，不费一兵一卒而占领埃及全境，荡平波斯帝国，大军开到印度河流域，世界四大文明古国占据其三  。征服全境约500万平方公里</a:t>
            </a:r>
            <a:r>
              <a:rPr lang="zh-CN" altLang="en-US" sz="2000"/>
              <a:t>。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86460" y="2842260"/>
            <a:ext cx="3954145" cy="395097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22595" y="3358515"/>
            <a:ext cx="4788535" cy="3434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4"/>
          <p:cNvSpPr txBox="1"/>
          <p:nvPr/>
        </p:nvSpPr>
        <p:spPr>
          <a:xfrm>
            <a:off x="1028700" y="4048125"/>
            <a:ext cx="9694863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亚历山大继承波斯帝国的基本制度，宣布君权神授，将政治、军事等大权集于一身。地方推行行省制           </a:t>
            </a:r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——</a:t>
            </a: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教材</a:t>
            </a:r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P10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79513" y="2496185"/>
            <a:ext cx="9393237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亚历山大统治时期的特点是什么？</a:t>
            </a:r>
          </a:p>
        </p:txBody>
      </p:sp>
      <p:sp>
        <p:nvSpPr>
          <p:cNvPr id="4" name="椭圆 3"/>
          <p:cNvSpPr/>
          <p:nvPr/>
        </p:nvSpPr>
        <p:spPr>
          <a:xfrm>
            <a:off x="2525713" y="3957955"/>
            <a:ext cx="836613" cy="595313"/>
          </a:xfrm>
          <a:prstGeom prst="ellipse">
            <a:avLst/>
          </a:prstGeom>
          <a:noFill/>
          <a:ln w="38100" cmpd="sng">
            <a:solidFill>
              <a:srgbClr val="99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5" name="文本框 4"/>
          <p:cNvSpPr txBox="1"/>
          <p:nvPr/>
        </p:nvSpPr>
        <p:spPr>
          <a:xfrm>
            <a:off x="506095" y="488950"/>
            <a:ext cx="1074039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亚历山大每到一地自认为是当地原来统治者的继承人。他崇尚威严赫赫的东方宫廷礼节，穿波斯、米底君王的衮服，要人们向他行匍匐礼，对他敬若神明。</a:t>
            </a:r>
          </a:p>
          <a:p>
            <a:pPr algn="r"/>
            <a:r>
              <a:rPr lang="en-US" altLang="zh-CN" sz="2800" b="1"/>
              <a:t>——</a:t>
            </a:r>
            <a:r>
              <a:rPr lang="zh-CN" altLang="en-US" sz="2800" b="1">
                <a:sym typeface="+mn-ea"/>
              </a:rPr>
              <a:t>吴于堇 齐世荣《世界史</a:t>
            </a:r>
            <a:r>
              <a:rPr lang="zh-CN" altLang="en-US" sz="2800" b="1">
                <a:latin typeface="宋体" panose="02010600030101010101" pitchFamily="2" charset="-122"/>
                <a:sym typeface="+mn-ea"/>
              </a:rPr>
              <a:t>·古代史编上卷</a:t>
            </a:r>
            <a:r>
              <a:rPr lang="zh-CN" altLang="en-US" sz="2800" b="1">
                <a:sym typeface="+mn-ea"/>
              </a:rPr>
              <a:t>》</a:t>
            </a:r>
            <a:endParaRPr lang="en-US" altLang="zh-CN" sz="2800" b="1"/>
          </a:p>
        </p:txBody>
      </p:sp>
      <p:sp>
        <p:nvSpPr>
          <p:cNvPr id="6" name="矩形 5"/>
          <p:cNvSpPr/>
          <p:nvPr/>
        </p:nvSpPr>
        <p:spPr>
          <a:xfrm>
            <a:off x="7145020" y="6312535"/>
            <a:ext cx="3295015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179830" y="5990590"/>
            <a:ext cx="5776595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4" descr="20170825090921716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2238" y="460375"/>
            <a:ext cx="5049837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文本框 5"/>
          <p:cNvSpPr txBox="1"/>
          <p:nvPr/>
        </p:nvSpPr>
        <p:spPr>
          <a:xfrm>
            <a:off x="5562600" y="233363"/>
            <a:ext cx="5480050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在希腊化世界中，由于统治者为希腊人，希腊文成为当时各地通用的官方语言。当地人若要在新政府中任职，或要与希腊人交往，都必须学会希腊文</a:t>
            </a:r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……</a:t>
            </a: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以至于各地原来的语言文字逐渐弃而不用</a:t>
            </a:r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……</a:t>
            </a: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ym typeface="+mn-ea"/>
              </a:rPr>
              <a:t>巴勒斯坦</a:t>
            </a: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）</a:t>
            </a:r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就连他们自己民族的经典都需要先翻译成希腊文然后才能理解。</a:t>
            </a:r>
          </a:p>
          <a:p>
            <a:pPr algn="r"/>
            <a:r>
              <a:rPr lang="en-US" altLang="zh-CN" sz="2800" b="1">
                <a:latin typeface="Calibri" panose="020F0502020204030204" charset="0"/>
                <a:ea typeface="宋体" panose="02010600030101010101" pitchFamily="2" charset="-122"/>
              </a:rPr>
              <a:t>——</a:t>
            </a:r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马克垚《世界文明史》</a:t>
            </a:r>
          </a:p>
        </p:txBody>
      </p:sp>
      <p:sp>
        <p:nvSpPr>
          <p:cNvPr id="18435" name="文本框 1"/>
          <p:cNvSpPr txBox="1"/>
          <p:nvPr/>
        </p:nvSpPr>
        <p:spPr>
          <a:xfrm>
            <a:off x="1179513" y="5603875"/>
            <a:ext cx="2936875" cy="517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Calibri" panose="020F0502020204030204" charset="0"/>
                <a:ea typeface="宋体" panose="02010600030101010101" pitchFamily="2" charset="-122"/>
              </a:rPr>
              <a:t>亚历山大城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562600" y="4443095"/>
            <a:ext cx="59912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Calibri" panose="020F0502020204030204" charset="0"/>
                <a:ea typeface="宋体" panose="02010600030101010101" pitchFamily="2" charset="-122"/>
              </a:rPr>
              <a:t>这体现了还有什么特点？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96055" y="5603875"/>
            <a:ext cx="788733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Calibri" panose="020F0502020204030204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200" b="1">
                <a:latin typeface="Calibri" panose="020F0502020204030204" charset="0"/>
                <a:ea typeface="宋体" panose="02010600030101010101" pitchFamily="2" charset="-122"/>
                <a:sym typeface="+mn-ea"/>
              </a:rPr>
              <a:t>、任用马其顿人和希腊人担任主要职务，推广希腊文化。  </a:t>
            </a:r>
            <a:r>
              <a:rPr lang="zh-CN" altLang="en-US" b="1">
                <a:latin typeface="Calibri" panose="020F0502020204030204" charset="0"/>
                <a:ea typeface="宋体" panose="02010600030101010101" pitchFamily="2" charset="-122"/>
                <a:sym typeface="+mn-ea"/>
              </a:rPr>
              <a:t>          </a:t>
            </a: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88010" y="1698625"/>
            <a:ext cx="3207385" cy="369506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05250" y="1787525"/>
            <a:ext cx="3027045" cy="371919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312420" y="253365"/>
            <a:ext cx="116865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3200" b="1" dirty="0" smtClean="0">
                <a:solidFill>
                  <a:srgbClr val="231F20"/>
                </a:solidFill>
                <a:ea typeface="宋体" panose="02010600030101010101" pitchFamily="2" charset="-122"/>
              </a:rPr>
              <a:t>3</a:t>
            </a:r>
            <a:r>
              <a:rPr lang="zh-CN" sz="3200" b="1" dirty="0" smtClean="0">
                <a:solidFill>
                  <a:srgbClr val="231F20"/>
                </a:solidFill>
                <a:ea typeface="宋体" panose="02010600030101010101" pitchFamily="2" charset="-122"/>
              </a:rPr>
              <a:t>、</a:t>
            </a:r>
            <a:r>
              <a:rPr lang="zh-CN" altLang="zh-CN" sz="3200" b="1" dirty="0" smtClean="0">
                <a:solidFill>
                  <a:srgbClr val="C00000"/>
                </a:solidFill>
                <a:ea typeface="宋体" panose="02010600030101010101" pitchFamily="2" charset="-122"/>
              </a:rPr>
              <a:t>孔雀帝国</a:t>
            </a:r>
            <a:r>
              <a:rPr lang="zh-CN" sz="3200" b="1" dirty="0" smtClean="0">
                <a:solidFill>
                  <a:srgbClr val="231F20"/>
                </a:solidFill>
                <a:ea typeface="宋体" panose="02010600030101010101" pitchFamily="2" charset="-122"/>
              </a:rPr>
              <a:t>公元前</a:t>
            </a:r>
            <a:r>
              <a:rPr lang="en-US" sz="3200" b="1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zh-CN" sz="3200" b="1" dirty="0">
                <a:solidFill>
                  <a:srgbClr val="231F20"/>
                </a:solidFill>
                <a:ea typeface="宋体" panose="02010600030101010101" pitchFamily="2" charset="-122"/>
              </a:rPr>
              <a:t>世纪，孔雀帝国初步把整个南亚统一起来。</a:t>
            </a:r>
          </a:p>
          <a:p>
            <a:pPr indent="0"/>
            <a:r>
              <a:rPr lang="zh-CN" sz="3200" b="1" dirty="0">
                <a:solidFill>
                  <a:srgbClr val="231F20"/>
                </a:solidFill>
                <a:ea typeface="宋体" panose="02010600030101010101" pitchFamily="2" charset="-122"/>
              </a:rPr>
              <a:t>      佛教在得到广泛传播，逐渐演变为世界性宗教。</a:t>
            </a:r>
          </a:p>
          <a:p>
            <a:pPr indent="0"/>
            <a:endParaRPr lang="zh-CN" altLang="en-US" sz="3200" b="1" dirty="0"/>
          </a:p>
        </p:txBody>
      </p:sp>
      <p:sp>
        <p:nvSpPr>
          <p:cNvPr id="33797" name="文本框 1"/>
          <p:cNvSpPr txBox="1"/>
          <p:nvPr/>
        </p:nvSpPr>
        <p:spPr>
          <a:xfrm>
            <a:off x="7665085" y="1787525"/>
            <a:ext cx="341757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 eaLnBrk="0" hangingPunct="0"/>
            <a:r>
              <a:rPr lang="zh-CN" altLang="zh-CN" sz="2400" b="1">
                <a:solidFill>
                  <a:srgbClr val="231F2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宋体" panose="02010600030101010101" pitchFamily="2" charset="-122"/>
              </a:rPr>
              <a:t>时间在公元前3世纪，和秦朝建立在一个时期。孔雀帝国的阿育王和秦始皇一样，雄才大略，实行暴政。后来看到战争惨烈，人民涂炭，突然醒悟，皈依了佛教，在各地宣扬佛法。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8648212" y="1694356"/>
            <a:ext cx="3431898" cy="411208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zh-CN" altLang="en-US" sz="2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982" y="925482"/>
            <a:ext cx="8360822" cy="5611479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94410" y="101405"/>
            <a:ext cx="88587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FF0000"/>
                </a:solidFill>
              </a:rPr>
              <a:t>4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、古代</a:t>
            </a:r>
            <a:r>
              <a:rPr lang="zh-CN" altLang="en-US" sz="4000" b="1" dirty="0">
                <a:solidFill>
                  <a:srgbClr val="FF0000"/>
                </a:solidFill>
              </a:rPr>
              <a:t>罗马帝国：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（公元前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27——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公元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世纪）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3241739" y="3528759"/>
            <a:ext cx="623570" cy="356870"/>
          </a:xfrm>
          <a:prstGeom prst="ellipse">
            <a:avLst/>
          </a:prstGeom>
          <a:solidFill>
            <a:schemeClr val="bg1">
              <a:alpha val="0"/>
            </a:schemeClr>
          </a:solidFill>
          <a:ln w="53975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8755334" y="1761546"/>
            <a:ext cx="2901756" cy="4176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BC 1000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</a:t>
            </a:r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罗马城邦出现</a:t>
            </a:r>
            <a:endParaRPr lang="en-US" altLang="zh-CN" sz="2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734601" y="2865424"/>
            <a:ext cx="30845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BC 3</a:t>
            </a:r>
            <a:r>
              <a:rPr lang="zh-CN" altLang="en-US" sz="20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世纪初，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征服意大利半岛</a:t>
            </a:r>
            <a:r>
              <a:rPr lang="zh-CN" altLang="en-US" sz="20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、战胜迦太基；</a:t>
            </a:r>
          </a:p>
        </p:txBody>
      </p:sp>
      <p:sp>
        <p:nvSpPr>
          <p:cNvPr id="7" name="矩形 6"/>
          <p:cNvSpPr/>
          <p:nvPr/>
        </p:nvSpPr>
        <p:spPr>
          <a:xfrm>
            <a:off x="8734601" y="2344474"/>
            <a:ext cx="3238387" cy="4176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en-US" altLang="zh-CN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BC 509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年，罗马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共和国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建立</a:t>
            </a:r>
            <a:endParaRPr lang="en-US" altLang="zh-CN" sz="2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738623" y="3731222"/>
            <a:ext cx="29995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BC 2</a:t>
            </a:r>
            <a:r>
              <a:rPr lang="zh-CN" altLang="en-US" sz="20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世纪初，称霸地中海</a:t>
            </a:r>
          </a:p>
        </p:txBody>
      </p:sp>
      <p:sp>
        <p:nvSpPr>
          <p:cNvPr id="10" name="矩形 9"/>
          <p:cNvSpPr/>
          <p:nvPr/>
        </p:nvSpPr>
        <p:spPr>
          <a:xfrm>
            <a:off x="8755334" y="4266684"/>
            <a:ext cx="24769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27</a:t>
            </a:r>
            <a:r>
              <a:rPr lang="zh-CN" altLang="en-US" sz="20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年，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罗马帝国建立</a:t>
            </a:r>
          </a:p>
        </p:txBody>
      </p:sp>
      <p:sp>
        <p:nvSpPr>
          <p:cNvPr id="12" name="矩形 11"/>
          <p:cNvSpPr/>
          <p:nvPr/>
        </p:nvSpPr>
        <p:spPr>
          <a:xfrm>
            <a:off x="8755334" y="4802146"/>
            <a:ext cx="33247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0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世纪，</a:t>
            </a:r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罗马帝国的版图基本确定下来，</a:t>
            </a:r>
            <a:r>
              <a:rPr lang="zh-CN" altLang="en-US" sz="2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成为地跨欧亚非三洲的大帝国。</a:t>
            </a:r>
          </a:p>
        </p:txBody>
      </p:sp>
      <p:sp>
        <p:nvSpPr>
          <p:cNvPr id="14" name="矩形 13"/>
          <p:cNvSpPr/>
          <p:nvPr/>
        </p:nvSpPr>
        <p:spPr>
          <a:xfrm>
            <a:off x="8585904" y="953092"/>
            <a:ext cx="354378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zh-CN" altLang="en-US" sz="28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罗马帝国大事年表</a:t>
            </a:r>
            <a:endParaRPr lang="en-US" altLang="zh-CN" sz="2800" b="1" kern="1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椭圆 14"/>
          <p:cNvSpPr>
            <a:spLocks noChangeArrowheads="1"/>
          </p:cNvSpPr>
          <p:nvPr/>
        </p:nvSpPr>
        <p:spPr bwMode="auto">
          <a:xfrm rot="1677954">
            <a:off x="-49130" y="1685571"/>
            <a:ext cx="7926513" cy="3914024"/>
          </a:xfrm>
          <a:prstGeom prst="ellipse">
            <a:avLst/>
          </a:prstGeom>
          <a:solidFill>
            <a:schemeClr val="bg1">
              <a:alpha val="0"/>
            </a:schemeClr>
          </a:solidFill>
          <a:ln w="53975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Line 4"/>
          <p:cNvSpPr/>
          <p:nvPr/>
        </p:nvSpPr>
        <p:spPr>
          <a:xfrm>
            <a:off x="2828925" y="3783965"/>
            <a:ext cx="7839075" cy="127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8197" name="Line 8"/>
          <p:cNvSpPr/>
          <p:nvPr/>
        </p:nvSpPr>
        <p:spPr>
          <a:xfrm>
            <a:off x="2971800" y="3556000"/>
            <a:ext cx="0" cy="228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8" name="Line 9"/>
          <p:cNvSpPr/>
          <p:nvPr/>
        </p:nvSpPr>
        <p:spPr>
          <a:xfrm>
            <a:off x="4953000" y="3556000"/>
            <a:ext cx="0" cy="228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8199" name="Group 10"/>
          <p:cNvGrpSpPr/>
          <p:nvPr/>
        </p:nvGrpSpPr>
        <p:grpSpPr>
          <a:xfrm>
            <a:off x="2590800" y="1166813"/>
            <a:ext cx="2930525" cy="3076730"/>
            <a:chOff x="672" y="192"/>
            <a:chExt cx="1846" cy="1848"/>
          </a:xfrm>
        </p:grpSpPr>
        <p:sp>
          <p:nvSpPr>
            <p:cNvPr id="8200" name="Text Box 11"/>
            <p:cNvSpPr txBox="1"/>
            <p:nvPr/>
          </p:nvSpPr>
          <p:spPr>
            <a:xfrm>
              <a:off x="672" y="1763"/>
              <a:ext cx="791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前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509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</a:p>
          </p:txBody>
        </p:sp>
        <p:sp>
          <p:nvSpPr>
            <p:cNvPr id="8201" name="Text Box 12"/>
            <p:cNvSpPr txBox="1"/>
            <p:nvPr/>
          </p:nvSpPr>
          <p:spPr>
            <a:xfrm>
              <a:off x="1824" y="1763"/>
              <a:ext cx="694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前</a:t>
              </a:r>
              <a:r>
                <a:rPr lang="en-US" altLang="zh-CN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27</a:t>
              </a: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</a:p>
          </p:txBody>
        </p:sp>
        <p:sp>
          <p:nvSpPr>
            <p:cNvPr id="8202" name="AutoShape 13"/>
            <p:cNvSpPr/>
            <p:nvPr/>
          </p:nvSpPr>
          <p:spPr>
            <a:xfrm rot="5400000">
              <a:off x="1440" y="912"/>
              <a:ext cx="192" cy="1248"/>
            </a:xfrm>
            <a:prstGeom prst="leftBrace">
              <a:avLst>
                <a:gd name="adj1" fmla="val 53956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03" name="Text Box 14"/>
            <p:cNvSpPr txBox="1"/>
            <p:nvPr/>
          </p:nvSpPr>
          <p:spPr>
            <a:xfrm>
              <a:off x="1343" y="192"/>
              <a:ext cx="386" cy="116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r>
                <a: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罗马共和国</a:t>
              </a:r>
            </a:p>
          </p:txBody>
        </p:sp>
      </p:grpSp>
      <p:sp>
        <p:nvSpPr>
          <p:cNvPr id="8204" name="Line 23"/>
          <p:cNvSpPr/>
          <p:nvPr/>
        </p:nvSpPr>
        <p:spPr>
          <a:xfrm>
            <a:off x="6934200" y="3632200"/>
            <a:ext cx="0" cy="1524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8205" name="Group 39"/>
          <p:cNvGrpSpPr/>
          <p:nvPr/>
        </p:nvGrpSpPr>
        <p:grpSpPr>
          <a:xfrm>
            <a:off x="4987925" y="1651000"/>
            <a:ext cx="2286000" cy="2587625"/>
            <a:chOff x="2208" y="1040"/>
            <a:chExt cx="1440" cy="1630"/>
          </a:xfrm>
        </p:grpSpPr>
        <p:sp>
          <p:nvSpPr>
            <p:cNvPr id="8206" name="Text Box 25"/>
            <p:cNvSpPr txBox="1"/>
            <p:nvPr/>
          </p:nvSpPr>
          <p:spPr>
            <a:xfrm>
              <a:off x="3050" y="2380"/>
              <a:ext cx="59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395</a:t>
              </a: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</a:p>
          </p:txBody>
        </p:sp>
        <p:sp>
          <p:nvSpPr>
            <p:cNvPr id="8207" name="AutoShape 26"/>
            <p:cNvSpPr/>
            <p:nvPr/>
          </p:nvSpPr>
          <p:spPr>
            <a:xfrm rot="5400000">
              <a:off x="2728" y="1694"/>
              <a:ext cx="160" cy="1200"/>
            </a:xfrm>
            <a:prstGeom prst="leftBrace">
              <a:avLst>
                <a:gd name="adj1" fmla="val 62500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08" name="Text Box 27"/>
            <p:cNvSpPr txBox="1"/>
            <p:nvPr/>
          </p:nvSpPr>
          <p:spPr>
            <a:xfrm>
              <a:off x="2639" y="1040"/>
              <a:ext cx="386" cy="104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r>
                <a:rPr lang="zh-CN" altLang="en-US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罗马帝国</a:t>
              </a:r>
            </a:p>
          </p:txBody>
        </p:sp>
      </p:grpSp>
      <p:sp>
        <p:nvSpPr>
          <p:cNvPr id="8209" name="Line 28"/>
          <p:cNvSpPr/>
          <p:nvPr/>
        </p:nvSpPr>
        <p:spPr>
          <a:xfrm>
            <a:off x="7696200" y="3632200"/>
            <a:ext cx="0" cy="1524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8210" name="Group 41"/>
          <p:cNvGrpSpPr/>
          <p:nvPr/>
        </p:nvGrpSpPr>
        <p:grpSpPr>
          <a:xfrm>
            <a:off x="6923087" y="1373188"/>
            <a:ext cx="1308101" cy="2886075"/>
            <a:chOff x="3401" y="865"/>
            <a:chExt cx="824" cy="1818"/>
          </a:xfrm>
        </p:grpSpPr>
        <p:sp>
          <p:nvSpPr>
            <p:cNvPr id="8211" name="AutoShape 30"/>
            <p:cNvSpPr/>
            <p:nvPr/>
          </p:nvSpPr>
          <p:spPr>
            <a:xfrm rot="5400000">
              <a:off x="3565" y="1973"/>
              <a:ext cx="151" cy="480"/>
            </a:xfrm>
            <a:prstGeom prst="leftBrace">
              <a:avLst>
                <a:gd name="adj1" fmla="val 26387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12" name="Text Box 31"/>
            <p:cNvSpPr txBox="1"/>
            <p:nvPr/>
          </p:nvSpPr>
          <p:spPr>
            <a:xfrm>
              <a:off x="3455" y="865"/>
              <a:ext cx="386" cy="122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r>
                <a:rPr lang="zh-CN" altLang="en-US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西罗马帝国</a:t>
              </a:r>
            </a:p>
          </p:txBody>
        </p:sp>
        <p:sp>
          <p:nvSpPr>
            <p:cNvPr id="8213" name="Text Box 32"/>
            <p:cNvSpPr txBox="1"/>
            <p:nvPr/>
          </p:nvSpPr>
          <p:spPr>
            <a:xfrm>
              <a:off x="3627" y="2393"/>
              <a:ext cx="59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476</a:t>
              </a: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</a:p>
          </p:txBody>
        </p:sp>
      </p:grpSp>
      <p:sp>
        <p:nvSpPr>
          <p:cNvPr id="8214" name="Line 33"/>
          <p:cNvSpPr/>
          <p:nvPr/>
        </p:nvSpPr>
        <p:spPr>
          <a:xfrm>
            <a:off x="9829800" y="3556000"/>
            <a:ext cx="0" cy="228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8215" name="Group 40"/>
          <p:cNvGrpSpPr/>
          <p:nvPr/>
        </p:nvGrpSpPr>
        <p:grpSpPr>
          <a:xfrm>
            <a:off x="7010400" y="3763963"/>
            <a:ext cx="3313113" cy="1522413"/>
            <a:chOff x="3456" y="2371"/>
            <a:chExt cx="2087" cy="959"/>
          </a:xfrm>
        </p:grpSpPr>
        <p:sp>
          <p:nvSpPr>
            <p:cNvPr id="8216" name="Text Box 35"/>
            <p:cNvSpPr txBox="1"/>
            <p:nvPr/>
          </p:nvSpPr>
          <p:spPr>
            <a:xfrm>
              <a:off x="4848" y="2371"/>
              <a:ext cx="695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1453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</a:p>
          </p:txBody>
        </p:sp>
        <p:sp>
          <p:nvSpPr>
            <p:cNvPr id="8217" name="AutoShape 36"/>
            <p:cNvSpPr/>
            <p:nvPr/>
          </p:nvSpPr>
          <p:spPr>
            <a:xfrm rot="-5400000">
              <a:off x="4272" y="1856"/>
              <a:ext cx="144" cy="1776"/>
            </a:xfrm>
            <a:prstGeom prst="leftBrace">
              <a:avLst>
                <a:gd name="adj1" fmla="val 102378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218" name="Text Box 37"/>
            <p:cNvSpPr txBox="1"/>
            <p:nvPr/>
          </p:nvSpPr>
          <p:spPr>
            <a:xfrm>
              <a:off x="3648" y="2768"/>
              <a:ext cx="1545" cy="5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东罗马帝国</a:t>
              </a:r>
            </a:p>
            <a:p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（拜占庭帝国）</a:t>
              </a: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717675" y="352425"/>
            <a:ext cx="8751570" cy="64516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zh-CN" altLang="en-US" sz="3600" b="1" strike="noStrike" noProof="1">
                <a:latin typeface="黑体" panose="02010609060101010101" pitchFamily="49" charset="-122"/>
                <a:ea typeface="黑体" panose="02010609060101010101" pitchFamily="49" charset="-122"/>
              </a:rPr>
              <a:t>四、古罗马国家发展史：</a:t>
            </a:r>
          </a:p>
        </p:txBody>
      </p:sp>
      <p:sp>
        <p:nvSpPr>
          <p:cNvPr id="8221" name="Text Box 35"/>
          <p:cNvSpPr txBox="1"/>
          <p:nvPr/>
        </p:nvSpPr>
        <p:spPr>
          <a:xfrm>
            <a:off x="9220200" y="3113088"/>
            <a:ext cx="120396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（明朝）</a:t>
            </a:r>
          </a:p>
        </p:txBody>
      </p:sp>
      <p:sp>
        <p:nvSpPr>
          <p:cNvPr id="8222" name="Text Box 35"/>
          <p:cNvSpPr txBox="1"/>
          <p:nvPr/>
        </p:nvSpPr>
        <p:spPr>
          <a:xfrm>
            <a:off x="6592888" y="3113088"/>
            <a:ext cx="196977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（魏晋南北朝）</a:t>
            </a:r>
          </a:p>
        </p:txBody>
      </p:sp>
      <p:sp>
        <p:nvSpPr>
          <p:cNvPr id="8223" name="Text Box 35"/>
          <p:cNvSpPr txBox="1"/>
          <p:nvPr/>
        </p:nvSpPr>
        <p:spPr>
          <a:xfrm>
            <a:off x="4268788" y="3113088"/>
            <a:ext cx="145923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（西汉末）</a:t>
            </a:r>
          </a:p>
        </p:txBody>
      </p:sp>
      <p:sp>
        <p:nvSpPr>
          <p:cNvPr id="8224" name="Text Box 35"/>
          <p:cNvSpPr txBox="1"/>
          <p:nvPr/>
        </p:nvSpPr>
        <p:spPr>
          <a:xfrm>
            <a:off x="2454275" y="3116263"/>
            <a:ext cx="120396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（春秋）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70535" y="5478780"/>
            <a:ext cx="112985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Calibri" panose="020F0502020204030204" charset="0"/>
                <a:ea typeface="宋体" panose="02010600030101010101" pitchFamily="2" charset="-122"/>
                <a:sym typeface="+mn-ea"/>
              </a:rPr>
              <a:t>基督教</a:t>
            </a:r>
            <a:r>
              <a:rPr lang="en-US" altLang="zh-CN" sz="3200" b="1">
                <a:latin typeface="Calibri" panose="020F0502020204030204" charset="0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sz="3200" b="1">
                <a:latin typeface="Calibri" panose="020F0502020204030204" charset="0"/>
                <a:ea typeface="宋体" panose="02010600030101010101" pitchFamily="2" charset="-122"/>
                <a:sym typeface="+mn-ea"/>
              </a:rPr>
              <a:t>世纪末成为罗马帝国的国教，并逐渐影响整个欧洲</a:t>
            </a:r>
            <a:endParaRPr lang="zh-CN" altLang="en-US" sz="320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文本框 98307"/>
          <p:cNvSpPr txBox="1"/>
          <p:nvPr/>
        </p:nvSpPr>
        <p:spPr>
          <a:xfrm>
            <a:off x="5505450" y="675005"/>
            <a:ext cx="4730750" cy="50158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凯撒 （前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100—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前</a:t>
            </a:r>
            <a:r>
              <a:rPr lang="en-US" altLang="zh-CN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44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年），古罗马共和国统帅，曾与庞培、克拉苏结成前三头政治联盟，后在与其他军事统帅争取政权的斗争中取胜，建立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独裁统治</a:t>
            </a:r>
            <a:r>
              <a:rPr lang="zh-CN" altLang="en-US" sz="3200" dirty="0">
                <a:latin typeface="Times New Roman" panose="02020603050405020304" pitchFamily="18" charset="0"/>
                <a:ea typeface="宋体" panose="02010600030101010101" pitchFamily="2" charset="-122"/>
              </a:rPr>
              <a:t>，集执政官、保民官、独裁官等大权于一身，成为罗马共和国向罗马帝国过渡的重要人物。</a:t>
            </a:r>
          </a:p>
        </p:txBody>
      </p:sp>
      <p:pic>
        <p:nvPicPr>
          <p:cNvPr id="2" name="图片 1" descr="c0c9266cf2a6461487b2e90f9825fb8d_th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315" y="1061720"/>
            <a:ext cx="5105400" cy="387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95233" descr="奥古斯都像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6158" y="185738"/>
            <a:ext cx="2900362" cy="5862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文本框 95235"/>
          <p:cNvSpPr txBox="1"/>
          <p:nvPr/>
        </p:nvSpPr>
        <p:spPr>
          <a:xfrm>
            <a:off x="7902575" y="186055"/>
            <a:ext cx="3948430" cy="61239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14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en-US" altLang="zh-CN" sz="16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屋大维（公元前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63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公元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年），古罗马第一位皇帝（公元前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27—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公元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年）。他是凯撒的外甥及养子。凯撒死后，他被元老院奉以“奥古斯都”（拉丁文意为：“神圣的”“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至尊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的”）尊号。后来，屋大维建立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元首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政制，从此，罗马进入帝国时期。奥古斯都后来也成为罗马和欧洲帝王习用的头衔。</a:t>
            </a:r>
          </a:p>
        </p:txBody>
      </p:sp>
      <p:pic>
        <p:nvPicPr>
          <p:cNvPr id="95238" name="图片 95237" descr="奥古斯都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78655" y="185738"/>
            <a:ext cx="3235325" cy="58626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91137"/>
          <p:cNvSpPr>
            <a:spLocks noGrp="1"/>
          </p:cNvSpPr>
          <p:nvPr>
            <p:ph type="ctrTitle"/>
          </p:nvPr>
        </p:nvSpPr>
        <p:spPr>
          <a:xfrm>
            <a:off x="490855" y="4993005"/>
            <a:ext cx="11484610" cy="899160"/>
          </a:xfrm>
        </p:spPr>
        <p:txBody>
          <a:bodyPr anchor="ctr"/>
          <a:lstStyle/>
          <a:p>
            <a:pPr defTabSz="914400">
              <a:buClrTx/>
              <a:buSzPct val="100000"/>
              <a:buFontTx/>
            </a:pPr>
            <a:r>
              <a:rPr lang="zh-CN" altLang="zh-CN" sz="2800" baseline="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由于奴隶和广大平民的辛勤劳动、地中海不同地区经济联系的加强，以及贸易的发展，帝国在1—2世纪达到繁荣的顶峰。</a:t>
            </a:r>
          </a:p>
        </p:txBody>
      </p:sp>
      <p:sp>
        <p:nvSpPr>
          <p:cNvPr id="9218" name="副标题 91138"/>
          <p:cNvSpPr>
            <a:spLocks noGrp="1"/>
          </p:cNvSpPr>
          <p:nvPr>
            <p:ph type="subTitle" idx="1"/>
          </p:nvPr>
        </p:nvSpPr>
        <p:spPr/>
        <p:txBody>
          <a:bodyPr anchor="t"/>
          <a:lstStyle/>
          <a:p>
            <a:pPr defTabSz="914400">
              <a:buClrTx/>
              <a:buSzPct val="100000"/>
              <a:buFontTx/>
            </a:pPr>
            <a:endParaRPr lang="zh-CN" altLang="zh-CN" baseline="0" dirty="0">
              <a:latin typeface="+mn-lt"/>
              <a:ea typeface="+mn-ea"/>
              <a:cs typeface="+mn-cs"/>
            </a:endParaRPr>
          </a:p>
        </p:txBody>
      </p:sp>
      <p:pic>
        <p:nvPicPr>
          <p:cNvPr id="20481" name="图片 3" descr="古代罗马_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9265" y="344170"/>
            <a:ext cx="8279130" cy="4016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875" y="217805"/>
            <a:ext cx="5166360" cy="377126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6625" y="217805"/>
            <a:ext cx="5687060" cy="410718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728470" y="4602480"/>
            <a:ext cx="871283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/>
              <a:t>（3）3世纪之后，官僚体系和职业军队使人民的负担不断加重，边境压力逐渐加大，  罗马帝国陷入危机。</a:t>
            </a:r>
          </a:p>
          <a:p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2"/>
          <p:cNvSpPr txBox="1"/>
          <p:nvPr/>
        </p:nvSpPr>
        <p:spPr>
          <a:xfrm>
            <a:off x="1062355" y="5605780"/>
            <a:ext cx="99288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世纪，西罗马帝国的灭亡，标志着奴隶社会在欧洲的结束</a:t>
            </a:r>
          </a:p>
        </p:txBody>
      </p:sp>
      <p:pic>
        <p:nvPicPr>
          <p:cNvPr id="11266" name="Picture 3" descr="图-03 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9605" y="726440"/>
            <a:ext cx="7031990" cy="45904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ext Box 4"/>
          <p:cNvSpPr txBox="1"/>
          <p:nvPr/>
        </p:nvSpPr>
        <p:spPr>
          <a:xfrm>
            <a:off x="1919288" y="188913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罗马帝国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H="1">
            <a:off x="3647205" y="3882569"/>
            <a:ext cx="6999" cy="189000"/>
          </a:xfrm>
          <a:prstGeom prst="line">
            <a:avLst/>
          </a:prstGeom>
          <a:ln w="5080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136115" y="3884068"/>
            <a:ext cx="6999" cy="189000"/>
          </a:xfrm>
          <a:prstGeom prst="line">
            <a:avLst/>
          </a:prstGeom>
          <a:ln w="5080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6609190" y="3915303"/>
            <a:ext cx="6999" cy="189000"/>
          </a:xfrm>
          <a:prstGeom prst="line">
            <a:avLst/>
          </a:prstGeom>
          <a:ln w="5080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8995489" y="3905058"/>
            <a:ext cx="6999" cy="189000"/>
          </a:xfrm>
          <a:prstGeom prst="line">
            <a:avLst/>
          </a:prstGeom>
          <a:ln w="5080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箭头连接符 2"/>
          <p:cNvCxnSpPr/>
          <p:nvPr/>
        </p:nvCxnSpPr>
        <p:spPr>
          <a:xfrm>
            <a:off x="1523995" y="4096926"/>
            <a:ext cx="9144000" cy="41988"/>
          </a:xfrm>
          <a:prstGeom prst="straightConnector1">
            <a:avLst/>
          </a:prstGeom>
          <a:ln w="101600">
            <a:solidFill>
              <a:srgbClr val="FF3300"/>
            </a:solidFill>
            <a:tailEnd type="triangle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0" name="文本框 16"/>
          <p:cNvSpPr txBox="1"/>
          <p:nvPr/>
        </p:nvSpPr>
        <p:spPr>
          <a:xfrm>
            <a:off x="4217988" y="4297363"/>
            <a:ext cx="20907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前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世纪末</a:t>
            </a:r>
          </a:p>
        </p:txBody>
      </p:sp>
      <p:sp>
        <p:nvSpPr>
          <p:cNvPr id="11271" name="文本框 17"/>
          <p:cNvSpPr txBox="1"/>
          <p:nvPr/>
        </p:nvSpPr>
        <p:spPr>
          <a:xfrm>
            <a:off x="5995988" y="4310063"/>
            <a:ext cx="18256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前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世纪</a:t>
            </a:r>
          </a:p>
        </p:txBody>
      </p:sp>
      <p:sp>
        <p:nvSpPr>
          <p:cNvPr id="11272" name="文本框 18"/>
          <p:cNvSpPr txBox="1"/>
          <p:nvPr/>
        </p:nvSpPr>
        <p:spPr>
          <a:xfrm>
            <a:off x="7989888" y="4314825"/>
            <a:ext cx="213518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27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314700" y="2227263"/>
            <a:ext cx="644525" cy="1671637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eaLnBrk="0" hangingPunct="0"/>
            <a:r>
              <a:rPr lang="zh-CN" altLang="en-US" sz="3000" b="1" dirty="0">
                <a:latin typeface="Arial" panose="020B0604020202020204" pitchFamily="34" charset="0"/>
                <a:ea typeface="宋体" panose="02010600030101010101" pitchFamily="2" charset="-122"/>
              </a:rPr>
              <a:t>波斯帝国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816475" y="1881188"/>
            <a:ext cx="644525" cy="2417762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eaLnBrk="0" hangingPunct="0"/>
            <a:r>
              <a:rPr lang="zh-CN" altLang="en-US" sz="3000" b="1" dirty="0">
                <a:latin typeface="Arial" panose="020B0604020202020204" pitchFamily="34" charset="0"/>
                <a:ea typeface="宋体" panose="02010600030101010101" pitchFamily="2" charset="-122"/>
              </a:rPr>
              <a:t>马其顿帝国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629650" y="2239963"/>
            <a:ext cx="644525" cy="179387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eaLnBrk="0" hangingPunct="0"/>
            <a:r>
              <a:rPr lang="zh-CN" altLang="en-US" sz="3000" b="1" dirty="0">
                <a:latin typeface="Arial" panose="020B0604020202020204" pitchFamily="34" charset="0"/>
                <a:ea typeface="宋体" panose="02010600030101010101" pitchFamily="2" charset="-122"/>
              </a:rPr>
              <a:t>罗马帝国</a:t>
            </a:r>
          </a:p>
        </p:txBody>
      </p:sp>
      <p:sp>
        <p:nvSpPr>
          <p:cNvPr id="11276" name="文本框 23"/>
          <p:cNvSpPr txBox="1"/>
          <p:nvPr/>
        </p:nvSpPr>
        <p:spPr>
          <a:xfrm>
            <a:off x="2994025" y="4256088"/>
            <a:ext cx="15557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前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世纪</a:t>
            </a:r>
          </a:p>
        </p:txBody>
      </p:sp>
      <p:pic>
        <p:nvPicPr>
          <p:cNvPr id="11277" name="图片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1100" y="3848100"/>
            <a:ext cx="68263" cy="231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84" name="文本框 21"/>
          <p:cNvSpPr txBox="1"/>
          <p:nvPr/>
        </p:nvSpPr>
        <p:spPr>
          <a:xfrm>
            <a:off x="6289675" y="2138363"/>
            <a:ext cx="644525" cy="1760537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eaLnBrk="0" hangingPunct="0"/>
            <a:r>
              <a:rPr lang="zh-CN" altLang="en-US" sz="3000" b="1" dirty="0">
                <a:latin typeface="Arial" panose="020B0604020202020204" pitchFamily="34" charset="0"/>
                <a:ea typeface="宋体" panose="02010600030101010101" pitchFamily="2" charset="-122"/>
              </a:rPr>
              <a:t>孔雀帝国</a:t>
            </a:r>
          </a:p>
        </p:txBody>
      </p:sp>
      <p:sp>
        <p:nvSpPr>
          <p:cNvPr id="7186" name="文本框 1"/>
          <p:cNvSpPr txBox="1"/>
          <p:nvPr/>
        </p:nvSpPr>
        <p:spPr>
          <a:xfrm>
            <a:off x="2519363" y="5159375"/>
            <a:ext cx="7261225" cy="1076325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波斯帝国马其顿，孔雀罗马都成空，</a:t>
            </a:r>
          </a:p>
          <a:p>
            <a:pPr eaLnBrk="0" hangingPunct="0"/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青山依旧在，几度夕阳红。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87659" y="220230"/>
            <a:ext cx="2426562" cy="70788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自主学习：</a:t>
            </a:r>
          </a:p>
        </p:txBody>
      </p:sp>
      <p:sp>
        <p:nvSpPr>
          <p:cNvPr id="11" name="TextBox 35"/>
          <p:cNvSpPr txBox="1"/>
          <p:nvPr/>
        </p:nvSpPr>
        <p:spPr>
          <a:xfrm>
            <a:off x="3214950" y="281785"/>
            <a:ext cx="75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、古代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世界三大帝国的统治概况</a:t>
            </a:r>
          </a:p>
        </p:txBody>
      </p:sp>
      <p:graphicFrame>
        <p:nvGraphicFramePr>
          <p:cNvPr id="5" name="表格 2"/>
          <p:cNvGraphicFramePr>
            <a:graphicFrameLocks noGrp="1"/>
          </p:cNvGraphicFramePr>
          <p:nvPr/>
        </p:nvGraphicFramePr>
        <p:xfrm>
          <a:off x="457201" y="1043526"/>
          <a:ext cx="11277597" cy="537247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828582"/>
                <a:gridCol w="3542190"/>
                <a:gridCol w="3543123"/>
                <a:gridCol w="3363702"/>
              </a:tblGrid>
              <a:tr h="9805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400" dirty="0">
                          <a:solidFill>
                            <a:srgbClr val="0000FF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古代帝国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4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软雅黑" panose="020B0503020204020204" charset="-122"/>
                          <a:ea typeface="微软雅黑" panose="020B0503020204020204" charset="-122"/>
                        </a:rPr>
                        <a:t>波斯帝国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4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软雅黑" panose="020B0503020204020204" charset="-122"/>
                          <a:ea typeface="微软雅黑" panose="020B0503020204020204" charset="-122"/>
                        </a:rPr>
                        <a:t>亚历山大帝国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4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软雅黑" panose="020B0503020204020204" charset="-122"/>
                          <a:ea typeface="微软雅黑" panose="020B0503020204020204" charset="-122"/>
                        </a:rPr>
                        <a:t>罗马帝国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344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400" b="1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崛起时间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CN" altLang="en-US" sz="2400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CN" altLang="en-US" sz="2400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CN" altLang="en-US" sz="2400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549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400" b="1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统治概况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CN" altLang="en-US" sz="2400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CN" altLang="en-US" sz="2400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CN" altLang="en-US" sz="2400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30245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2400" b="1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衰亡时间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CN" altLang="en-US" sz="2400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CN" altLang="en-US" sz="2400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CN" altLang="en-US" sz="2400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890943" y="2210540"/>
            <a:ext cx="207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公元前 6 世纪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86039" y="2210540"/>
            <a:ext cx="2422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公元前 4世纪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末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28844" y="2283041"/>
            <a:ext cx="2422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公元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 1—2世纪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24990" y="3056137"/>
            <a:ext cx="34423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继承西亚的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君主专制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	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制度，宣扬君权神授，</a:t>
            </a:r>
          </a:p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地方实行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行省制</a:t>
            </a:r>
          </a:p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建立了比较完善的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官僚</a:t>
            </a: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体系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和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税收系统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853862" y="3040600"/>
            <a:ext cx="34423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继承波斯帝国基本制度，宣布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君权神授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，集政治、军事等大权于一身；</a:t>
            </a:r>
          </a:p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地方实行 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行省制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，</a:t>
            </a:r>
          </a:p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推广希腊文化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593585" y="3146125"/>
            <a:ext cx="2769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实行帝制，大力发展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奴隶制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；</a:t>
            </a:r>
          </a:p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基督教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兴起，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世纪成为国教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590211" y="5290064"/>
            <a:ext cx="2911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7945" lvl="0" algn="just" defTabSz="914400">
              <a:spcBef>
                <a:spcPts val="100"/>
              </a:spcBef>
            </a:pPr>
            <a:r>
              <a:rPr lang="en-US" altLang="zh-CN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公元前 4 世纪末，被马其顿灭亡</a:t>
            </a:r>
            <a:endParaRPr lang="zh-CN" altLang="en-US" sz="24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41163" y="5156558"/>
            <a:ext cx="2911875" cy="1213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7945" lvl="0" algn="just" defTabSz="914400">
              <a:spcBef>
                <a:spcPts val="100"/>
              </a:spcBef>
            </a:pP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亚历山大死后，帝国分裂为三个希腊化国家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583968" y="5228449"/>
            <a:ext cx="32677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世纪末帝国分裂，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5 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世纪后期西罗马帝国灭亡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0370" y="1487606"/>
            <a:ext cx="529533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</a:rPr>
              <a:t>    第三部分</a:t>
            </a:r>
            <a:endParaRPr lang="en-US" altLang="zh-CN" sz="6000" b="1" dirty="0" smtClean="0">
              <a:solidFill>
                <a:srgbClr val="FF0000"/>
              </a:solidFill>
            </a:endParaRPr>
          </a:p>
          <a:p>
            <a:endParaRPr lang="en-US" altLang="zh-CN" sz="6000" b="1" dirty="0" smtClean="0">
              <a:solidFill>
                <a:srgbClr val="FF0000"/>
              </a:solidFill>
            </a:endParaRPr>
          </a:p>
          <a:p>
            <a:r>
              <a:rPr lang="zh-CN" altLang="en-US" sz="6000" b="1" dirty="0" smtClean="0">
                <a:solidFill>
                  <a:srgbClr val="FF0000"/>
                </a:solidFill>
              </a:rPr>
              <a:t>   文明的交流</a:t>
            </a:r>
            <a:endParaRPr lang="zh-CN" altLang="en-US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0190" y="375736"/>
            <a:ext cx="11167531" cy="261610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	</a:t>
            </a:r>
            <a:r>
              <a:rPr lang="zh-CN" altLang="zh-CN" sz="2800" b="1" kern="100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材料</a:t>
            </a:r>
            <a:r>
              <a:rPr lang="zh-CN" altLang="en-US" sz="2800" b="1" kern="100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亚历山大及其继承者在东方的土地上建立了</a:t>
            </a:r>
            <a:r>
              <a:rPr lang="en-US" altLang="zh-CN" sz="28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300</a:t>
            </a:r>
            <a:r>
              <a:rPr lang="zh-CN" altLang="zh-CN" sz="28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多座希腊城市</a:t>
            </a:r>
            <a:r>
              <a:rPr lang="zh-CN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，在每一座城市中都建有</a:t>
            </a:r>
            <a:r>
              <a:rPr lang="zh-CN" altLang="zh-CN" sz="28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希腊式的会所、剧场和体育场</a:t>
            </a:r>
            <a:r>
              <a:rPr lang="zh-CN" altLang="zh-CN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，而希腊的巡回演出剧团则定期在这些城市的剧场中上演</a:t>
            </a:r>
            <a:r>
              <a:rPr lang="zh-CN" altLang="zh-CN" sz="28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希腊的悲剧和喜剧</a:t>
            </a:r>
            <a:r>
              <a:rPr lang="zh-CN" altLang="en-US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。同时，</a:t>
            </a:r>
            <a:r>
              <a:rPr lang="zh-CN" altLang="en-US" sz="28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东方文化</a:t>
            </a:r>
            <a:r>
              <a:rPr lang="zh-CN" altLang="en-US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中的</a:t>
            </a:r>
            <a:r>
              <a:rPr lang="zh-CN" altLang="en-US" sz="28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君主专制主义和官僚体制</a:t>
            </a:r>
            <a:r>
              <a:rPr lang="zh-CN" altLang="en-US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、奢侈放荡的</a:t>
            </a:r>
            <a:r>
              <a:rPr lang="zh-CN" altLang="en-US" sz="28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享乐主义</a:t>
            </a:r>
            <a:r>
              <a:rPr lang="zh-CN" altLang="en-US" sz="2800" b="1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等不断在对希腊文化进行着</a:t>
            </a:r>
            <a:r>
              <a:rPr lang="zh-CN" altLang="en-US" sz="28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反向渗透。</a:t>
            </a:r>
            <a:endParaRPr lang="en-US" altLang="zh-CN" sz="2800" b="1" kern="1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                      ——</a:t>
            </a:r>
            <a:r>
              <a:rPr lang="zh-CN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赵林</a:t>
            </a:r>
            <a:r>
              <a:rPr lang="zh-CN" altLang="en-US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《西方文化概论》</a:t>
            </a:r>
            <a:r>
              <a:rPr lang="en-US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,49~50</a:t>
            </a:r>
            <a:r>
              <a:rPr lang="zh-CN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页，北京：高等教育出版社</a:t>
            </a:r>
            <a:r>
              <a:rPr lang="en-US" altLang="zh-CN" sz="2400" b="1" kern="1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,2005</a:t>
            </a:r>
            <a:endParaRPr lang="zh-CN" altLang="zh-CN" sz="2400" b="1" kern="1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4548" y="3656880"/>
            <a:ext cx="2590800" cy="209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3"/>
          <p:cNvSpPr>
            <a:spLocks noChangeArrowheads="1"/>
          </p:cNvSpPr>
          <p:nvPr/>
        </p:nvSpPr>
        <p:spPr bwMode="auto">
          <a:xfrm>
            <a:off x="5720110" y="5942075"/>
            <a:ext cx="2535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1pPr>
            <a:lvl2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2pPr>
            <a:lvl3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3pPr>
            <a:lvl4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4pPr>
            <a:lvl5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亚历山大</a:t>
            </a:r>
            <a:r>
              <a:rPr lang="zh-CN" altLang="en-US" sz="2800" dirty="0"/>
              <a:t>灯塔</a:t>
            </a:r>
          </a:p>
        </p:txBody>
      </p:sp>
      <p:sp>
        <p:nvSpPr>
          <p:cNvPr id="7" name="Text Box 4"/>
          <p:cNvSpPr>
            <a:spLocks noChangeArrowheads="1"/>
          </p:cNvSpPr>
          <p:nvPr/>
        </p:nvSpPr>
        <p:spPr bwMode="auto">
          <a:xfrm>
            <a:off x="2928838" y="5799259"/>
            <a:ext cx="25923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1pPr>
            <a:lvl2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2pPr>
            <a:lvl3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3pPr>
            <a:lvl4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4pPr>
            <a:lvl5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埃及</a:t>
            </a:r>
            <a:r>
              <a:rPr lang="zh-CN" altLang="en-US" sz="2800" dirty="0"/>
              <a:t>卢克索城</a:t>
            </a:r>
          </a:p>
        </p:txBody>
      </p:sp>
      <p:pic>
        <p:nvPicPr>
          <p:cNvPr id="8" name="Picture 7">
            <a:hlinkClick r:id="rId3"/>
          </p:cNvPr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7369" y="3287210"/>
            <a:ext cx="2435154" cy="209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225032" y="4808035"/>
            <a:ext cx="202247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1pPr>
            <a:lvl2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2pPr>
            <a:lvl3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3pPr>
            <a:lvl4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4pPr>
            <a:lvl5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9pPr>
          </a:lstStyle>
          <a:p>
            <a:pPr eaLnBrk="1" hangingPunct="1"/>
            <a:endParaRPr lang="zh-CN" altLang="zh-CN" sz="2800">
              <a:solidFill>
                <a:schemeClr val="tx2"/>
              </a:solidFill>
            </a:endParaRPr>
          </a:p>
        </p:txBody>
      </p:sp>
      <p:pic>
        <p:nvPicPr>
          <p:cNvPr id="10" name="Picture 9">
            <a:hlinkClick r:id="rId5"/>
          </p:cNvPr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190" y="3124293"/>
            <a:ext cx="2435154" cy="184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Box 10"/>
          <p:cNvSpPr>
            <a:spLocks noChangeArrowheads="1"/>
          </p:cNvSpPr>
          <p:nvPr/>
        </p:nvSpPr>
        <p:spPr bwMode="auto">
          <a:xfrm>
            <a:off x="450175" y="5230092"/>
            <a:ext cx="2084507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1pPr>
            <a:lvl2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2pPr>
            <a:lvl3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3pPr>
            <a:lvl4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4pPr>
            <a:lvl5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</a:rPr>
              <a:t>帕特农神庙</a:t>
            </a:r>
          </a:p>
        </p:txBody>
      </p:sp>
      <p:pic>
        <p:nvPicPr>
          <p:cNvPr id="12" name="Picture 11"/>
          <p:cNvPicPr preferRelativeResize="0"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61579" y="3890407"/>
            <a:ext cx="2754145" cy="216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 Box 12"/>
          <p:cNvSpPr>
            <a:spLocks noChangeArrowheads="1"/>
          </p:cNvSpPr>
          <p:nvPr/>
        </p:nvSpPr>
        <p:spPr bwMode="auto">
          <a:xfrm>
            <a:off x="9233398" y="6043003"/>
            <a:ext cx="230432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1pPr>
            <a:lvl2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2pPr>
            <a:lvl3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3pPr>
            <a:lvl4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4pPr>
            <a:lvl5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0000FF"/>
                </a:solidFill>
              </a:rPr>
              <a:t>叙利亚</a:t>
            </a:r>
            <a:r>
              <a:rPr lang="zh-CN" altLang="en-US" sz="2400" dirty="0"/>
              <a:t>古城帕尔米拉遗址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 animBg="1"/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"/>
          <p:cNvSpPr txBox="1">
            <a:spLocks noChangeArrowheads="1"/>
          </p:cNvSpPr>
          <p:nvPr/>
        </p:nvSpPr>
        <p:spPr bwMode="auto">
          <a:xfrm>
            <a:off x="700618" y="204788"/>
            <a:ext cx="733213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/>
              <a:t>三、文明的交流</a:t>
            </a:r>
          </a:p>
        </p:txBody>
      </p:sp>
      <p:pic>
        <p:nvPicPr>
          <p:cNvPr id="36867" name="图片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84800" y="228601"/>
            <a:ext cx="6502400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文本框 3"/>
          <p:cNvSpPr txBox="1">
            <a:spLocks noChangeArrowheads="1"/>
          </p:cNvSpPr>
          <p:nvPr/>
        </p:nvSpPr>
        <p:spPr bwMode="auto">
          <a:xfrm>
            <a:off x="914400" y="1301750"/>
            <a:ext cx="467360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3200" b="1"/>
              <a:t>1.</a:t>
            </a:r>
            <a:r>
              <a:rPr lang="zh-CN" altLang="en-US" sz="3200" b="1"/>
              <a:t>农耕技术：</a:t>
            </a:r>
          </a:p>
          <a:p>
            <a:pPr eaLnBrk="1" hangingPunct="1"/>
            <a:r>
              <a:rPr lang="en-US" altLang="zh-CN" sz="3200" b="1"/>
              <a:t>2.</a:t>
            </a:r>
            <a:r>
              <a:rPr lang="zh-CN" altLang="en-US" sz="3200" b="1"/>
              <a:t>冶铁技术：</a:t>
            </a:r>
          </a:p>
          <a:p>
            <a:pPr eaLnBrk="1" hangingPunct="1"/>
            <a:r>
              <a:rPr lang="en-US" altLang="zh-CN" sz="3200" b="1"/>
              <a:t>3.</a:t>
            </a:r>
            <a:r>
              <a:rPr lang="zh-CN" altLang="en-US" sz="3200" b="1"/>
              <a:t>神话传说：</a:t>
            </a:r>
            <a:endParaRPr lang="en-US" altLang="zh-CN" sz="3200" b="1"/>
          </a:p>
          <a:p>
            <a:pPr eaLnBrk="1" hangingPunct="1"/>
            <a:r>
              <a:rPr lang="en-US" altLang="zh-CN" sz="3200" b="1"/>
              <a:t>4.</a:t>
            </a:r>
            <a:r>
              <a:rPr lang="zh-CN" altLang="en-US" sz="3200" b="1"/>
              <a:t>雕刻技术：</a:t>
            </a:r>
            <a:endParaRPr lang="en-US" altLang="zh-CN" sz="3200" b="1"/>
          </a:p>
          <a:p>
            <a:pPr eaLnBrk="1" hangingPunct="1"/>
            <a:endParaRPr lang="en-US" altLang="zh-CN" sz="3200" b="1"/>
          </a:p>
          <a:p>
            <a:pPr eaLnBrk="1" hangingPunct="1"/>
            <a:endParaRPr lang="en-US" altLang="zh-CN" sz="3200" b="1"/>
          </a:p>
          <a:p>
            <a:pPr eaLnBrk="1" hangingPunct="1"/>
            <a:r>
              <a:rPr lang="en-US" altLang="zh-CN" sz="3200" b="1">
                <a:solidFill>
                  <a:srgbClr val="FF0000"/>
                </a:solidFill>
              </a:rPr>
              <a:t>5</a:t>
            </a:r>
            <a:r>
              <a:rPr lang="zh-CN" altLang="en-US" sz="3200" b="1">
                <a:solidFill>
                  <a:srgbClr val="FF0000"/>
                </a:solidFill>
              </a:rPr>
              <a:t>、腓尼基字母</a:t>
            </a:r>
            <a:endParaRPr lang="en-US" altLang="zh-CN" sz="3200" b="1">
              <a:solidFill>
                <a:srgbClr val="FF0000"/>
              </a:solidFill>
            </a:endParaRPr>
          </a:p>
          <a:p>
            <a:pPr eaLnBrk="1" hangingPunct="1"/>
            <a:endParaRPr lang="en-US" altLang="zh-CN" sz="3200" b="1"/>
          </a:p>
          <a:p>
            <a:pPr eaLnBrk="1" hangingPunct="1"/>
            <a:endParaRPr lang="en-US" altLang="zh-CN" sz="3200" b="1"/>
          </a:p>
          <a:p>
            <a:pPr eaLnBrk="1" hangingPunct="1"/>
            <a:r>
              <a:rPr lang="en-US" altLang="zh-CN" sz="3200" b="1"/>
              <a:t>6.</a:t>
            </a:r>
            <a:r>
              <a:rPr lang="zh-CN" altLang="en-US" sz="3200" b="1"/>
              <a:t>丝绸之路：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4622800" y="3987800"/>
            <a:ext cx="355600" cy="99060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defRPr/>
            </a:pPr>
            <a:endParaRPr lang="zh-CN" altLang="en-US" noProof="1"/>
          </a:p>
        </p:txBody>
      </p:sp>
      <p:sp>
        <p:nvSpPr>
          <p:cNvPr id="36870" name="TextBox 5"/>
          <p:cNvSpPr txBox="1">
            <a:spLocks noChangeArrowheads="1"/>
          </p:cNvSpPr>
          <p:nvPr/>
        </p:nvSpPr>
        <p:spPr bwMode="auto">
          <a:xfrm>
            <a:off x="4978400" y="3810001"/>
            <a:ext cx="406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/>
              <a:t>向东：阿拉马字母</a:t>
            </a:r>
          </a:p>
        </p:txBody>
      </p:sp>
      <p:sp>
        <p:nvSpPr>
          <p:cNvPr id="36871" name="TextBox 6"/>
          <p:cNvSpPr txBox="1">
            <a:spLocks noChangeArrowheads="1"/>
          </p:cNvSpPr>
          <p:nvPr/>
        </p:nvSpPr>
        <p:spPr bwMode="auto">
          <a:xfrm>
            <a:off x="4978400" y="4648201"/>
            <a:ext cx="3149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向西：希腊字母</a:t>
            </a:r>
          </a:p>
        </p:txBody>
      </p:sp>
      <p:sp>
        <p:nvSpPr>
          <p:cNvPr id="8" name="右箭头 7"/>
          <p:cNvSpPr/>
          <p:nvPr/>
        </p:nvSpPr>
        <p:spPr>
          <a:xfrm>
            <a:off x="8331200" y="4800600"/>
            <a:ext cx="711200" cy="1524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defRPr/>
            </a:pPr>
            <a:endParaRPr lang="zh-CN" altLang="en-US" noProof="1"/>
          </a:p>
        </p:txBody>
      </p:sp>
      <p:sp>
        <p:nvSpPr>
          <p:cNvPr id="36873" name="TextBox 8"/>
          <p:cNvSpPr txBox="1">
            <a:spLocks noChangeArrowheads="1"/>
          </p:cNvSpPr>
          <p:nvPr/>
        </p:nvSpPr>
        <p:spPr bwMode="auto">
          <a:xfrm>
            <a:off x="9245600" y="4648201"/>
            <a:ext cx="233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拉丁字母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文本框 3"/>
          <p:cNvSpPr txBox="1"/>
          <p:nvPr/>
        </p:nvSpPr>
        <p:spPr>
          <a:xfrm>
            <a:off x="1726565" y="324485"/>
            <a:ext cx="82981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3600" b="1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</a:rPr>
              <a:t>第三部分                          文明的交流</a:t>
            </a:r>
          </a:p>
        </p:txBody>
      </p:sp>
      <p:graphicFrame>
        <p:nvGraphicFramePr>
          <p:cNvPr id="5" name="表格 4"/>
          <p:cNvGraphicFramePr/>
          <p:nvPr>
            <p:custDataLst>
              <p:tags r:id="rId1"/>
            </p:custDataLst>
          </p:nvPr>
        </p:nvGraphicFramePr>
        <p:xfrm>
          <a:off x="425450" y="1274763"/>
          <a:ext cx="11600815" cy="46367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6275"/>
                <a:gridCol w="9654540"/>
              </a:tblGrid>
              <a:tr h="61531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/>
                        <a:t>传播的表现</a:t>
                      </a: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农耕技术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冶铁技术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神话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雕刻技术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1"/>
                        <a:t>字母文字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/>
                </a:tc>
              </a:tr>
              <a:tr h="615315"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28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2646045" y="1945640"/>
            <a:ext cx="91116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sz="2400" b="1">
                <a:solidFill>
                  <a:srgbClr val="0000CC"/>
                </a:solidFill>
                <a:latin typeface="Calibri" panose="020F0502020204030204" charset="0"/>
                <a:ea typeface="宋体" panose="02010600030101010101" pitchFamily="2" charset="-122"/>
              </a:rPr>
              <a:t>西亚的农耕技术，向东传到伊朗高原；向西传入希腊，并进一步传到西欧和北欧；向南传入埃及和非洲。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97138" y="2954973"/>
            <a:ext cx="8145462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Calibri" panose="020F0502020204030204" charset="0"/>
                <a:ea typeface="宋体" panose="02010600030101010101" pitchFamily="2" charset="-122"/>
              </a:rPr>
              <a:t>起源于西亚，扩展到埃及和希腊等地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695893" y="3477260"/>
            <a:ext cx="6799262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Calibri" panose="020F0502020204030204" charset="0"/>
                <a:ea typeface="宋体" panose="02010600030101010101" pitchFamily="2" charset="-122"/>
              </a:rPr>
              <a:t>从西亚传入希腊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695893" y="4056380"/>
            <a:ext cx="2938462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Calibri" panose="020F0502020204030204" charset="0"/>
                <a:ea typeface="宋体" panose="02010600030101010101" pitchFamily="2" charset="-122"/>
              </a:rPr>
              <a:t>希腊模仿埃及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496820" y="4578985"/>
            <a:ext cx="939101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0000CC"/>
                </a:solidFill>
                <a:latin typeface="Calibri" panose="020F0502020204030204" charset="0"/>
                <a:ea typeface="宋体" panose="02010600030101010101" pitchFamily="2" charset="-122"/>
              </a:rPr>
              <a:t>起源于西亚的腓尼基，在东方它在东方演化为阿拉马字母，向西形成希腊字母，再演化出拉丁字母</a:t>
            </a:r>
          </a:p>
          <a:p>
            <a:endParaRPr lang="en-US" altLang="zh-CN" sz="2400" b="1">
              <a:solidFill>
                <a:srgbClr val="0000CC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83933" y="5391150"/>
            <a:ext cx="9040812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rgbClr val="0000CC"/>
                </a:solidFill>
                <a:latin typeface="Calibri" panose="020F0502020204030204" charset="0"/>
                <a:ea typeface="宋体" panose="02010600030101010101" pitchFamily="2" charset="-122"/>
              </a:rPr>
              <a:t>公元前后，秦汉王朝和罗马帝国之间；丝绸之路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矩形 95"/>
          <p:cNvSpPr/>
          <p:nvPr/>
        </p:nvSpPr>
        <p:spPr>
          <a:xfrm>
            <a:off x="1940402" y="184150"/>
            <a:ext cx="232791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defTabSz="914400" eaLnBrk="0" hangingPunct="0"/>
            <a:r>
              <a:rPr lang="zh-CN" altLang="en-US" sz="2800" b="1" dirty="0">
                <a:solidFill>
                  <a:srgbClr val="FF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rPr>
              <a:t>中西方的交流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1749425" y="706438"/>
            <a:ext cx="8629650" cy="3038475"/>
            <a:chOff x="802432" y="191191"/>
            <a:chExt cx="9535885" cy="2603241"/>
          </a:xfrm>
        </p:grpSpPr>
        <p:pic>
          <p:nvPicPr>
            <p:cNvPr id="43011" name="图片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02432" y="191191"/>
              <a:ext cx="4861249" cy="260324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12" name="图片 5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39540" y="191191"/>
              <a:ext cx="4198777" cy="2603241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3013" name="组合 1"/>
          <p:cNvGrpSpPr/>
          <p:nvPr/>
        </p:nvGrpSpPr>
        <p:grpSpPr>
          <a:xfrm>
            <a:off x="1939925" y="4249738"/>
            <a:ext cx="8177213" cy="2339975"/>
            <a:chOff x="603" y="1995"/>
            <a:chExt cx="8508" cy="4782"/>
          </a:xfrm>
        </p:grpSpPr>
        <p:pic>
          <p:nvPicPr>
            <p:cNvPr id="43014" name="Picture 5" descr="fig6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3" y="2000"/>
              <a:ext cx="2454" cy="477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15" name="Picture 6" descr="pulashan1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45" y="1995"/>
              <a:ext cx="2666" cy="478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3016" name="Picture 7" descr="图44 联珠对孔雀“贵”字锦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214" y="2000"/>
              <a:ext cx="3231" cy="474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3017" name="文本框 4"/>
          <p:cNvSpPr txBox="1"/>
          <p:nvPr/>
        </p:nvSpPr>
        <p:spPr>
          <a:xfrm>
            <a:off x="4152900" y="3744913"/>
            <a:ext cx="2937510" cy="460375"/>
          </a:xfrm>
          <a:prstGeom prst="rect">
            <a:avLst/>
          </a:prstGeom>
          <a:solidFill>
            <a:srgbClr val="FFFF00"/>
          </a:solidFill>
          <a:ln w="158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罗马出土的汉代丝绸</a:t>
            </a:r>
            <a:endParaRPr lang="zh-CN" altLang="en-US" sz="24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 advClick="0" advTm="0">
    <p:push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91571" y="229854"/>
            <a:ext cx="1074393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1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．亚历山大的东征，从西方到东方，从希腊到印度，建立了一个空前庞大的帝国。直到今天，他的名字还被很多人传颂，这是因为东征和帝国的建立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．使罗马帝国进入黄金时期	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B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．削弱了东西方之间的经济联系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C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．给东方人民带来巨大灾难	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D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．促进了东西方文化的大交汇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2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．波斯国王大流士宣称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: 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Times New Roman" pitchFamily="18" charset="0"/>
              </a:rPr>
              <a:t>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凡忠信之士，我赐予恩典；反不义之士，我严惩不贷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Times New Roman" pitchFamily="18" charset="0"/>
              </a:rPr>
              <a:t>……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凡我给他们的命令，他们都遵循不误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Times New Roman" pitchFamily="18" charset="0"/>
              </a:rPr>
              <a:t>……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靠阿胡拉马兹达之佑，我统治了这个王国。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Times New Roman" pitchFamily="18" charset="0"/>
              </a:rPr>
              <a:t>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材料主要说明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．国王是波斯帝国的核心和最高主宰	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B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．大流士以严酷法律治国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C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．波斯帝国建立起了较完善的官僚体系	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D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．波斯国王相信君权神授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43953" y="1187355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C00000"/>
                </a:solidFill>
              </a:rPr>
              <a:t>D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348717" y="3384644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C00000"/>
                </a:solidFill>
              </a:rPr>
              <a:t>A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996287" y="856004"/>
            <a:ext cx="968991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4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．有人说：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Times New Roman" pitchFamily="18" charset="0"/>
              </a:rPr>
              <a:t>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爱琴海区域海陆交错，东通阿拉伯半岛，南望埃及，西对亚平宁半岛，北通黑海，因而成为融通亚非欧不同文明的加工场。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Times New Roman" pitchFamily="18" charset="0"/>
              </a:rPr>
              <a:t>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这句话揭示了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．爱琴海区域的航海业发达	  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B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．爱琴海地区的地形、地貌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C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．地理环境对爱琴文明的影响	  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D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．爱琴文明源于古埃及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5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．罗马共和国在扩张的过程中，大量被征服地区的战俘和人口被掠夺为奴隶，奴隶成为罗马共和国的主要生产者。后来加速罗马共和国衰落的是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A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．与迦太基战争的失败		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B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．斯巴达克起义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C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．蛮族的入侵		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D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．与亚历山大帝国的战争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32813" y="1787857"/>
            <a:ext cx="4576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C00000"/>
                </a:solidFill>
              </a:rPr>
              <a:t>C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22627" y="4394579"/>
            <a:ext cx="48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C00000"/>
                </a:solidFill>
              </a:rPr>
              <a:t>B</a:t>
            </a:r>
            <a:endParaRPr lang="zh-CN" altLang="en-US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fa460e2-799d-4d49-86fe-0f8d07b7fbbc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3050</Words>
  <Application>Microsoft Office PowerPoint</Application>
  <PresentationFormat>自定义</PresentationFormat>
  <Paragraphs>208</Paragraphs>
  <Slides>36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37" baseType="lpstr">
      <vt:lpstr>Office 主题​​</vt:lpstr>
      <vt:lpstr>幻灯片 1</vt:lpstr>
      <vt:lpstr>幻灯片 2</vt:lpstr>
      <vt:lpstr>幻灯片 3</vt:lpstr>
      <vt:lpstr>一、古代文明的扩张</vt:lpstr>
      <vt:lpstr>幻灯片 5</vt:lpstr>
      <vt:lpstr>古代埃及文明：</vt:lpstr>
      <vt:lpstr>古代西亚文明：包括古巴比伦王国和亚述帝国</vt:lpstr>
      <vt:lpstr>幻灯片 8</vt:lpstr>
      <vt:lpstr>古代希腊文明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亚历山大大帝：世界古代史上著名的军事家和政治家。是欧洲历史上最伟大的四大军事统帅之首（亚历山大大帝，汉尼拔·巴卡，恺撒大帝，拿破仑）。曾师从古希腊著名学者亚里士多德，以其雄才大略，先后统一希腊全境，进而横扫中东地区，不费一兵一卒而占领埃及全境，荡平波斯帝国，大军开到印度河流域，世界四大文明古国占据其三  。征服全境约500万平方公里。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由于奴隶和广大平民的辛勤劳动、地中海不同地区经济联系的加强，以及贸易的发展，帝国在1—2世纪达到繁荣的顶峰。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第2课 古代世界的奴隶制国家</dc:title>
  <dc:creator>Administrator</dc:creator>
  <cp:lastModifiedBy>Administrator</cp:lastModifiedBy>
  <cp:revision>169</cp:revision>
  <dcterms:created xsi:type="dcterms:W3CDTF">2019-06-19T02:08:00Z</dcterms:created>
  <dcterms:modified xsi:type="dcterms:W3CDTF">2020-12-03T13:36:40Z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