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1" r:id="rId14"/>
    <p:sldId id="270" r:id="rId15"/>
    <p:sldId id="272" r:id="rId16"/>
    <p:sldId id="273" r:id="rId17"/>
    <p:sldId id="276" r:id="rId18"/>
    <p:sldId id="275" r:id="rId19"/>
    <p:sldId id="274" r:id="rId20"/>
    <p:sldId id="278" r:id="rId21"/>
    <p:sldId id="282" r:id="rId22"/>
    <p:sldId id="279" r:id="rId23"/>
    <p:sldId id="280" r:id="rId24"/>
    <p:sldId id="281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FC774A-F131-4049-8E46-67BFF46187E8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AED8B-3455-4E3B-9CD8-9F75CABA14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zh-CN" smtClean="0"/>
          </a:p>
          <a:p>
            <a:pPr>
              <a:spcBef>
                <a:spcPct val="0"/>
              </a:spcBef>
            </a:pPr>
            <a:r>
              <a:rPr lang="zh-CN" smtClean="0"/>
              <a:t>版权所有，盗版必究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zh-CN" smtClean="0"/>
          </a:p>
          <a:p>
            <a:pPr>
              <a:spcBef>
                <a:spcPct val="0"/>
              </a:spcBef>
            </a:pPr>
            <a:r>
              <a:rPr lang="zh-CN" smtClean="0"/>
              <a:t>版权所有，盗版必究</a:t>
            </a:r>
          </a:p>
          <a:p>
            <a:pPr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CE337-0269-4A96-88EA-39036B68BF9A}" type="datetimeFigureOut">
              <a:rPr lang="zh-CN" altLang="en-US" smtClean="0"/>
              <a:pPr/>
              <a:t>2018-11-20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DC99F-16BB-4E87-A38A-73E4BA882B1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908720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马克思主义诞生的标志是什么？哪年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?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1331640" y="1556792"/>
            <a:ext cx="2686051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buFont typeface="Arial" charset="0"/>
              <a:buNone/>
            </a:pPr>
            <a:r>
              <a:rPr lang="en-US" altLang="zh-CN" sz="2800" b="1" dirty="0">
                <a:latin typeface="Times New Roman" pitchFamily="18" charset="0"/>
              </a:rPr>
              <a:t>《</a:t>
            </a:r>
            <a:r>
              <a:rPr lang="zh-CN" altLang="en-US" sz="2800" b="1" dirty="0">
                <a:latin typeface="Times New Roman" pitchFamily="18" charset="0"/>
              </a:rPr>
              <a:t>共产党宣言</a:t>
            </a:r>
            <a:r>
              <a:rPr lang="en-US" altLang="zh-CN" sz="2800" b="1" dirty="0">
                <a:latin typeface="Times New Roman" pitchFamily="18" charset="0"/>
              </a:rPr>
              <a:t>》</a:t>
            </a:r>
          </a:p>
        </p:txBody>
      </p:sp>
      <p:sp>
        <p:nvSpPr>
          <p:cNvPr id="6" name="文本框 3"/>
          <p:cNvSpPr txBox="1">
            <a:spLocks noChangeArrowheads="1"/>
          </p:cNvSpPr>
          <p:nvPr/>
        </p:nvSpPr>
        <p:spPr bwMode="auto">
          <a:xfrm>
            <a:off x="755576" y="2348880"/>
            <a:ext cx="5957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buFont typeface="Arial" charset="0"/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国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际工人运动发展的表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现有哪些？</a:t>
            </a:r>
            <a:endParaRPr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3140968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）成立第一国际</a:t>
            </a:r>
            <a:endParaRPr lang="zh-CN" altLang="en-US" sz="2800" b="1" dirty="0"/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1403648" y="3717032"/>
            <a:ext cx="33843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buFont typeface="Arial" charset="0"/>
              <a:buNone/>
            </a:pPr>
            <a:r>
              <a:rPr lang="zh-CN" altLang="en-US" sz="2400" b="1" dirty="0" smtClean="0">
                <a:latin typeface="宋体" pitchFamily="2" charset="-122"/>
              </a:rPr>
              <a:t>（</a:t>
            </a:r>
            <a:r>
              <a:rPr lang="en-US" altLang="zh-CN" sz="2400" b="1" dirty="0" smtClean="0">
                <a:latin typeface="宋体" pitchFamily="2" charset="-122"/>
              </a:rPr>
              <a:t>2</a:t>
            </a:r>
            <a:r>
              <a:rPr lang="zh-CN" altLang="en-US" sz="2400" b="1" dirty="0" smtClean="0">
                <a:latin typeface="宋体" pitchFamily="2" charset="-122"/>
              </a:rPr>
              <a:t>）成立巴</a:t>
            </a:r>
            <a:r>
              <a:rPr lang="zh-CN" altLang="en-US" sz="2400" b="1" dirty="0">
                <a:latin typeface="宋体" pitchFamily="2" charset="-122"/>
              </a:rPr>
              <a:t>黎公社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5576" y="4293096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Calibri"/>
              </a:rPr>
              <a:t>3.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国际歌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的作词和作曲分别是谁？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155679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</a:rPr>
              <a:t>1848</a:t>
            </a:r>
            <a:r>
              <a:rPr lang="zh-CN" altLang="en-US" sz="2800" b="1" dirty="0" smtClean="0">
                <a:latin typeface="Times New Roman" pitchFamily="18" charset="0"/>
              </a:rPr>
              <a:t>年</a:t>
            </a:r>
            <a:r>
              <a:rPr lang="en-US" altLang="zh-CN" sz="2800" b="1" dirty="0" smtClean="0">
                <a:latin typeface="Times New Roman" pitchFamily="18" charset="0"/>
              </a:rPr>
              <a:t>2</a:t>
            </a:r>
            <a:r>
              <a:rPr lang="zh-CN" altLang="en-US" sz="2800" b="1" dirty="0" smtClean="0">
                <a:latin typeface="Times New Roman" pitchFamily="18" charset="0"/>
              </a:rPr>
              <a:t>月</a:t>
            </a:r>
            <a:endParaRPr lang="zh-CN" alt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763688" y="501317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作词</a:t>
            </a:r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:</a:t>
            </a:r>
            <a:endParaRPr lang="zh-CN" alt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915816" y="4941168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欧仁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鲍狄埃 </a:t>
            </a:r>
            <a:endParaRPr lang="zh-CN" altLang="en-US" sz="2800" dirty="0"/>
          </a:p>
        </p:txBody>
      </p:sp>
      <p:sp>
        <p:nvSpPr>
          <p:cNvPr id="13" name="矩形 12"/>
          <p:cNvSpPr/>
          <p:nvPr/>
        </p:nvSpPr>
        <p:spPr>
          <a:xfrm>
            <a:off x="1907704" y="5805264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作曲：</a:t>
            </a:r>
            <a:endParaRPr lang="zh-CN" altLang="en-US" sz="2800" dirty="0"/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3275856" y="5661248"/>
            <a:ext cx="1656184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狄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盖特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2627784" y="0"/>
            <a:ext cx="1656184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复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习提问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620688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</a:rPr>
              <a:t>                 第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6000" b="1" dirty="0" smtClean="0">
                <a:solidFill>
                  <a:srgbClr val="FF0000"/>
                </a:solidFill>
              </a:rPr>
              <a:t>课</a:t>
            </a:r>
            <a:endParaRPr lang="en-US" altLang="zh-CN" sz="6000" b="1" dirty="0" smtClean="0">
              <a:solidFill>
                <a:srgbClr val="FF0000"/>
              </a:solidFill>
            </a:endParaRPr>
          </a:p>
          <a:p>
            <a:r>
              <a:rPr lang="zh-CN" altLang="en-US" sz="6000" b="1" dirty="0" smtClean="0">
                <a:solidFill>
                  <a:srgbClr val="FF0000"/>
                </a:solidFill>
              </a:rPr>
              <a:t> 殖</a:t>
            </a:r>
            <a:r>
              <a:rPr lang="zh-CN" altLang="en-US" sz="6000" b="1" dirty="0" smtClean="0">
                <a:solidFill>
                  <a:srgbClr val="FF0000"/>
                </a:solidFill>
              </a:rPr>
              <a:t>民地人民的反抗斗争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  <p:graphicFrame>
        <p:nvGraphicFramePr>
          <p:cNvPr id="11265" name="Object 2"/>
          <p:cNvGraphicFramePr>
            <a:graphicFrameLocks noChangeAspect="1"/>
          </p:cNvGraphicFramePr>
          <p:nvPr/>
        </p:nvGraphicFramePr>
        <p:xfrm>
          <a:off x="251520" y="2996952"/>
          <a:ext cx="3024336" cy="3384153"/>
        </p:xfrm>
        <a:graphic>
          <a:graphicData uri="http://schemas.openxmlformats.org/presentationml/2006/ole">
            <p:oleObj spid="_x0000_s11265" name="BMP 图象" r:id="rId3" imgW="2941151" imgH="3025210" progId="PBrush">
              <p:embed/>
            </p:oleObj>
          </a:graphicData>
        </a:graphic>
      </p:graphicFrame>
      <p:pic>
        <p:nvPicPr>
          <p:cNvPr id="5" name="Picture 3" descr="圣马丁"/>
          <p:cNvPicPr>
            <a:picLocks noChangeAspect="1" noChangeArrowheads="1"/>
          </p:cNvPicPr>
          <p:nvPr/>
        </p:nvPicPr>
        <p:blipFill>
          <a:blip r:embed="rId4" cstate="print"/>
          <a:srcRect b="8434"/>
          <a:stretch>
            <a:fillRect/>
          </a:stretch>
        </p:blipFill>
        <p:spPr bwMode="auto">
          <a:xfrm>
            <a:off x="3419872" y="2924944"/>
            <a:ext cx="3128789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占西女王"/>
          <p:cNvPicPr>
            <a:picLocks noChangeAspect="1" noChangeArrowheads="1"/>
          </p:cNvPicPr>
          <p:nvPr/>
        </p:nvPicPr>
        <p:blipFill>
          <a:blip r:embed="rId5" cstate="print">
            <a:lum bright="-6000" contrast="6000"/>
          </a:blip>
          <a:srcRect l="5833" t="8888" r="66667" b="31111"/>
          <a:stretch>
            <a:fillRect/>
          </a:stretch>
        </p:blipFill>
        <p:spPr bwMode="auto">
          <a:xfrm>
            <a:off x="6660232" y="2996952"/>
            <a:ext cx="230425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59832" y="26064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自主学习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764704"/>
            <a:ext cx="87129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1.</a:t>
            </a:r>
            <a:r>
              <a:rPr lang="zh-CN" altLang="en-US" sz="2400" b="1" dirty="0" smtClean="0"/>
              <a:t>拉丁美洲指今天</a:t>
            </a:r>
            <a:r>
              <a:rPr lang="zh-CN" altLang="en-US" sz="2400" b="1" u="sng" dirty="0" smtClean="0"/>
              <a:t>                       </a:t>
            </a:r>
            <a:r>
              <a:rPr lang="zh-CN" altLang="en-US" sz="2400" b="1" dirty="0" smtClean="0"/>
              <a:t>以南的所有美洲地区。这一地区从</a:t>
            </a:r>
            <a:r>
              <a:rPr lang="zh-CN" altLang="en-US" sz="2400" b="1" u="sng" dirty="0" smtClean="0"/>
              <a:t>           </a:t>
            </a:r>
            <a:r>
              <a:rPr lang="zh-CN" altLang="en-US" sz="2400" b="1" dirty="0" smtClean="0"/>
              <a:t>世纪初开始成为</a:t>
            </a:r>
            <a:r>
              <a:rPr lang="zh-CN" altLang="en-US" sz="2400" b="1" u="sng" dirty="0" smtClean="0"/>
              <a:t>                 </a:t>
            </a:r>
            <a:r>
              <a:rPr lang="zh-CN" altLang="en-US" sz="2400" b="1" dirty="0" smtClean="0"/>
              <a:t>和</a:t>
            </a:r>
            <a:r>
              <a:rPr lang="zh-CN" altLang="en-US" sz="2400" b="1" u="sng" dirty="0" smtClean="0"/>
              <a:t>                  </a:t>
            </a:r>
            <a:r>
              <a:rPr lang="zh-CN" altLang="en-US" sz="2400" b="1" dirty="0" smtClean="0"/>
              <a:t>的殖民地，以西班牙和</a:t>
            </a:r>
            <a:r>
              <a:rPr lang="zh-CN" altLang="en-US" sz="2400" b="1" u="sng" dirty="0" smtClean="0"/>
              <a:t>                 </a:t>
            </a:r>
            <a:r>
              <a:rPr lang="zh-CN" altLang="en-US" sz="2400" b="1" dirty="0" smtClean="0"/>
              <a:t>为主要官方语言，而这两种语言都属</a:t>
            </a:r>
            <a:r>
              <a:rPr lang="zh-CN" altLang="en-US" sz="2400" b="1" u="sng" dirty="0" smtClean="0"/>
              <a:t>                   </a:t>
            </a:r>
            <a:r>
              <a:rPr lang="zh-CN" altLang="en-US" sz="2400" b="1" dirty="0" smtClean="0"/>
              <a:t>，因此，这一地区又被称为拉丁美洲。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2.19</a:t>
            </a:r>
            <a:r>
              <a:rPr lang="zh-CN" altLang="en-US" sz="2400" b="1" dirty="0" smtClean="0"/>
              <a:t>世纪初，在</a:t>
            </a:r>
            <a:r>
              <a:rPr lang="zh-CN" altLang="en-US" sz="2400" b="1" u="sng" dirty="0" smtClean="0"/>
              <a:t>                                  </a:t>
            </a:r>
            <a:r>
              <a:rPr lang="zh-CN" altLang="en-US" sz="2400" b="1" dirty="0" smtClean="0"/>
              <a:t>和</a:t>
            </a:r>
            <a:r>
              <a:rPr lang="zh-CN" altLang="en-US" sz="2400" b="1" u="sng" dirty="0" smtClean="0"/>
              <a:t>                           </a:t>
            </a:r>
            <a:r>
              <a:rPr lang="zh-CN" altLang="en-US" sz="2400" b="1" dirty="0" smtClean="0"/>
              <a:t>的影响下，拉丁美洲地区掀起了一场</a:t>
            </a:r>
            <a:r>
              <a:rPr lang="zh-CN" altLang="en-US" sz="2400" b="1" u="sng" dirty="0" smtClean="0"/>
              <a:t>                                 、</a:t>
            </a:r>
            <a:r>
              <a:rPr lang="zh-CN" altLang="en-US" sz="2400" b="1" dirty="0" smtClean="0"/>
              <a:t>争取民族独立的运动，起义烽火燃遍了北起</a:t>
            </a:r>
            <a:r>
              <a:rPr lang="zh-CN" altLang="en-US" sz="2400" b="1" u="sng" dirty="0" smtClean="0"/>
              <a:t>                 </a:t>
            </a:r>
            <a:r>
              <a:rPr lang="zh-CN" altLang="en-US" sz="2400" b="1" dirty="0" smtClean="0"/>
              <a:t>、  南到</a:t>
            </a:r>
            <a:r>
              <a:rPr lang="zh-CN" altLang="en-US" sz="2400" b="1" u="sng" dirty="0" smtClean="0"/>
              <a:t>                      </a:t>
            </a:r>
            <a:r>
              <a:rPr lang="zh-CN" altLang="en-US" sz="2400" b="1" dirty="0" smtClean="0"/>
              <a:t>的广大地区的广大地区。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3.</a:t>
            </a:r>
            <a:r>
              <a:rPr lang="zh-CN" altLang="en-US" sz="2400" b="1" dirty="0" smtClean="0"/>
              <a:t>在南美洲北部地区，</a:t>
            </a:r>
            <a:r>
              <a:rPr lang="zh-CN" altLang="en-US" sz="2400" b="1" u="sng" dirty="0" smtClean="0"/>
              <a:t>                   </a:t>
            </a:r>
            <a:r>
              <a:rPr lang="zh-CN" altLang="en-US" sz="2400" b="1" dirty="0" smtClean="0"/>
              <a:t>解放黑人奴隶，承诺胜利后分给起义士兵土地。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4.</a:t>
            </a:r>
            <a:r>
              <a:rPr lang="zh-CN" altLang="en-US" sz="2400" b="1" dirty="0" smtClean="0"/>
              <a:t>在南美洲南部地区，</a:t>
            </a:r>
            <a:r>
              <a:rPr lang="zh-CN" altLang="en-US" sz="2400" b="1" u="sng" dirty="0" smtClean="0"/>
              <a:t>                 </a:t>
            </a:r>
            <a:r>
              <a:rPr lang="zh-CN" altLang="en-US" sz="2400" b="1" dirty="0" smtClean="0"/>
              <a:t>先后领导了阿根廷、智利、秘鲁的独立战争。他和被誉为南美的</a:t>
            </a:r>
            <a:r>
              <a:rPr lang="zh-CN" altLang="en-US" sz="2400" b="1" u="sng" dirty="0" smtClean="0"/>
              <a:t>                  </a:t>
            </a:r>
            <a:r>
              <a:rPr lang="zh-CN" altLang="en-US" sz="2400" b="1" dirty="0" smtClean="0"/>
              <a:t>。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5.</a:t>
            </a:r>
            <a:r>
              <a:rPr lang="zh-CN" altLang="en-US" sz="2400" b="1" dirty="0" smtClean="0"/>
              <a:t>英军趋势进攻章西城，年轻的</a:t>
            </a:r>
            <a:r>
              <a:rPr lang="zh-CN" altLang="en-US" sz="2400" b="1" u="sng" dirty="0" smtClean="0"/>
              <a:t>                       </a:t>
            </a:r>
            <a:r>
              <a:rPr lang="zh-CN" altLang="en-US" sz="2400" b="1" dirty="0" smtClean="0"/>
              <a:t>领导军民与英军激战数日。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843808" y="76470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美国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112474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105273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西班牙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032" y="105273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葡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萄牙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608" y="155679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葡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萄牙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11752" y="141277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拉丁语系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3768" y="213285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美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国独立战争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20072" y="206084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法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国大革命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19872" y="249289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反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抗殖民地统治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5856" y="299695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墨西哥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64088" y="285293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阿根廷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7864" y="4365104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圣马丁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9832" y="350100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玻利瓦尔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32040" y="472514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解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放者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27984" y="544522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章西女王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世界政区图"/>
          <p:cNvPicPr>
            <a:picLocks noChangeAspect="1" noChangeArrowheads="1"/>
          </p:cNvPicPr>
          <p:nvPr/>
        </p:nvPicPr>
        <p:blipFill>
          <a:blip r:embed="rId3" cstate="print">
            <a:lum bright="-6000" contrast="54000"/>
          </a:blip>
          <a:srcRect b="15"/>
          <a:stretch>
            <a:fillRect/>
          </a:stretch>
        </p:blipFill>
        <p:spPr bwMode="auto">
          <a:xfrm>
            <a:off x="0" y="908720"/>
            <a:ext cx="91440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未知"/>
          <p:cNvSpPr>
            <a:spLocks/>
          </p:cNvSpPr>
          <p:nvPr/>
        </p:nvSpPr>
        <p:spPr bwMode="auto">
          <a:xfrm>
            <a:off x="6811963" y="2780928"/>
            <a:ext cx="2332037" cy="3062660"/>
          </a:xfrm>
          <a:custGeom>
            <a:avLst/>
            <a:gdLst>
              <a:gd name="T0" fmla="*/ 2147483647 w 1369"/>
              <a:gd name="T1" fmla="*/ 2147483647 h 2435"/>
              <a:gd name="T2" fmla="*/ 2147483647 w 1369"/>
              <a:gd name="T3" fmla="*/ 2147483647 h 2435"/>
              <a:gd name="T4" fmla="*/ 2147483647 w 1369"/>
              <a:gd name="T5" fmla="*/ 2147483647 h 2435"/>
              <a:gd name="T6" fmla="*/ 2147483647 w 1369"/>
              <a:gd name="T7" fmla="*/ 2147483647 h 2435"/>
              <a:gd name="T8" fmla="*/ 2147483647 w 1369"/>
              <a:gd name="T9" fmla="*/ 2147483647 h 2435"/>
              <a:gd name="T10" fmla="*/ 2147483647 w 1369"/>
              <a:gd name="T11" fmla="*/ 2147483647 h 2435"/>
              <a:gd name="T12" fmla="*/ 2147483647 w 1369"/>
              <a:gd name="T13" fmla="*/ 2147483647 h 2435"/>
              <a:gd name="T14" fmla="*/ 2147483647 w 1369"/>
              <a:gd name="T15" fmla="*/ 2147483647 h 2435"/>
              <a:gd name="T16" fmla="*/ 2147483647 w 1369"/>
              <a:gd name="T17" fmla="*/ 2147483647 h 2435"/>
              <a:gd name="T18" fmla="*/ 2147483647 w 1369"/>
              <a:gd name="T19" fmla="*/ 2147483647 h 2435"/>
              <a:gd name="T20" fmla="*/ 2147483647 w 1369"/>
              <a:gd name="T21" fmla="*/ 2147483647 h 2435"/>
              <a:gd name="T22" fmla="*/ 2147483647 w 1369"/>
              <a:gd name="T23" fmla="*/ 2147483647 h 2435"/>
              <a:gd name="T24" fmla="*/ 2147483647 w 1369"/>
              <a:gd name="T25" fmla="*/ 2147483647 h 2435"/>
              <a:gd name="T26" fmla="*/ 2147483647 w 1369"/>
              <a:gd name="T27" fmla="*/ 2147483647 h 2435"/>
              <a:gd name="T28" fmla="*/ 2147483647 w 1369"/>
              <a:gd name="T29" fmla="*/ 2147483647 h 2435"/>
              <a:gd name="T30" fmla="*/ 2147483647 w 1369"/>
              <a:gd name="T31" fmla="*/ 2147483647 h 2435"/>
              <a:gd name="T32" fmla="*/ 2147483647 w 1369"/>
              <a:gd name="T33" fmla="*/ 2147483647 h 2435"/>
              <a:gd name="T34" fmla="*/ 2147483647 w 1369"/>
              <a:gd name="T35" fmla="*/ 2147483647 h 2435"/>
              <a:gd name="T36" fmla="*/ 2147483647 w 1369"/>
              <a:gd name="T37" fmla="*/ 2147483647 h 2435"/>
              <a:gd name="T38" fmla="*/ 2147483647 w 1369"/>
              <a:gd name="T39" fmla="*/ 2147483647 h 2435"/>
              <a:gd name="T40" fmla="*/ 2147483647 w 1369"/>
              <a:gd name="T41" fmla="*/ 2147483647 h 2435"/>
              <a:gd name="T42" fmla="*/ 2147483647 w 1369"/>
              <a:gd name="T43" fmla="*/ 2147483647 h 2435"/>
              <a:gd name="T44" fmla="*/ 2147483647 w 1369"/>
              <a:gd name="T45" fmla="*/ 2147483647 h 2435"/>
              <a:gd name="T46" fmla="*/ 2147483647 w 1369"/>
              <a:gd name="T47" fmla="*/ 2147483647 h 2435"/>
              <a:gd name="T48" fmla="*/ 2147483647 w 1369"/>
              <a:gd name="T49" fmla="*/ 2147483647 h 2435"/>
              <a:gd name="T50" fmla="*/ 2147483647 w 1369"/>
              <a:gd name="T51" fmla="*/ 2147483647 h 2435"/>
              <a:gd name="T52" fmla="*/ 2147483647 w 1369"/>
              <a:gd name="T53" fmla="*/ 2147483647 h 2435"/>
              <a:gd name="T54" fmla="*/ 2147483647 w 1369"/>
              <a:gd name="T55" fmla="*/ 2147483647 h 2435"/>
              <a:gd name="T56" fmla="*/ 2147483647 w 1369"/>
              <a:gd name="T57" fmla="*/ 2147483647 h 2435"/>
              <a:gd name="T58" fmla="*/ 2147483647 w 1369"/>
              <a:gd name="T59" fmla="*/ 2147483647 h 2435"/>
              <a:gd name="T60" fmla="*/ 2147483647 w 1369"/>
              <a:gd name="T61" fmla="*/ 2147483647 h 2435"/>
              <a:gd name="T62" fmla="*/ 2147483647 w 1369"/>
              <a:gd name="T63" fmla="*/ 2147483647 h 2435"/>
              <a:gd name="T64" fmla="*/ 2147483647 w 1369"/>
              <a:gd name="T65" fmla="*/ 2147483647 h 2435"/>
              <a:gd name="T66" fmla="*/ 2147483647 w 1369"/>
              <a:gd name="T67" fmla="*/ 2147483647 h 2435"/>
              <a:gd name="T68" fmla="*/ 2147483647 w 1369"/>
              <a:gd name="T69" fmla="*/ 2147483647 h 2435"/>
              <a:gd name="T70" fmla="*/ 2147483647 w 1369"/>
              <a:gd name="T71" fmla="*/ 2147483647 h 2435"/>
              <a:gd name="T72" fmla="*/ 2147483647 w 1369"/>
              <a:gd name="T73" fmla="*/ 2147483647 h 2435"/>
              <a:gd name="T74" fmla="*/ 2147483647 w 1369"/>
              <a:gd name="T75" fmla="*/ 2147483647 h 2435"/>
              <a:gd name="T76" fmla="*/ 2147483647 w 1369"/>
              <a:gd name="T77" fmla="*/ 2147483647 h 2435"/>
              <a:gd name="T78" fmla="*/ 2147483647 w 1369"/>
              <a:gd name="T79" fmla="*/ 2147483647 h 2435"/>
              <a:gd name="T80" fmla="*/ 2147483647 w 1369"/>
              <a:gd name="T81" fmla="*/ 2147483647 h 2435"/>
              <a:gd name="T82" fmla="*/ 2147483647 w 1369"/>
              <a:gd name="T83" fmla="*/ 2147483647 h 2435"/>
              <a:gd name="T84" fmla="*/ 2147483647 w 1369"/>
              <a:gd name="T85" fmla="*/ 2147483647 h 2435"/>
              <a:gd name="T86" fmla="*/ 2147483647 w 1369"/>
              <a:gd name="T87" fmla="*/ 2147483647 h 2435"/>
              <a:gd name="T88" fmla="*/ 2147483647 w 1369"/>
              <a:gd name="T89" fmla="*/ 2147483647 h 2435"/>
              <a:gd name="T90" fmla="*/ 2147483647 w 1369"/>
              <a:gd name="T91" fmla="*/ 2147483647 h 2435"/>
              <a:gd name="T92" fmla="*/ 2147483647 w 1369"/>
              <a:gd name="T93" fmla="*/ 2147483647 h 2435"/>
              <a:gd name="T94" fmla="*/ 2147483647 w 1369"/>
              <a:gd name="T95" fmla="*/ 2147483647 h 2435"/>
              <a:gd name="T96" fmla="*/ 2147483647 w 1369"/>
              <a:gd name="T97" fmla="*/ 2147483647 h 2435"/>
              <a:gd name="T98" fmla="*/ 2147483647 w 1369"/>
              <a:gd name="T99" fmla="*/ 2147483647 h 2435"/>
              <a:gd name="T100" fmla="*/ 2147483647 w 1369"/>
              <a:gd name="T101" fmla="*/ 2147483647 h 2435"/>
              <a:gd name="T102" fmla="*/ 2147483647 w 1369"/>
              <a:gd name="T103" fmla="*/ 2147483647 h 2435"/>
              <a:gd name="T104" fmla="*/ 2147483647 w 1369"/>
              <a:gd name="T105" fmla="*/ 0 h 2435"/>
              <a:gd name="T106" fmla="*/ 2147483647 w 1369"/>
              <a:gd name="T107" fmla="*/ 2147483647 h 2435"/>
              <a:gd name="T108" fmla="*/ 2147483647 w 1369"/>
              <a:gd name="T109" fmla="*/ 2147483647 h 2435"/>
              <a:gd name="T110" fmla="*/ 2147483647 w 1369"/>
              <a:gd name="T111" fmla="*/ 2147483647 h 243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369"/>
              <a:gd name="T169" fmla="*/ 0 h 2435"/>
              <a:gd name="T170" fmla="*/ 1369 w 1369"/>
              <a:gd name="T171" fmla="*/ 2435 h 2435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369" h="2435">
                <a:moveTo>
                  <a:pt x="0" y="24"/>
                </a:moveTo>
                <a:cubicBezTo>
                  <a:pt x="31" y="71"/>
                  <a:pt x="48" y="64"/>
                  <a:pt x="94" y="94"/>
                </a:cubicBezTo>
                <a:cubicBezTo>
                  <a:pt x="121" y="181"/>
                  <a:pt x="81" y="77"/>
                  <a:pt x="141" y="153"/>
                </a:cubicBezTo>
                <a:cubicBezTo>
                  <a:pt x="182" y="204"/>
                  <a:pt x="116" y="175"/>
                  <a:pt x="176" y="223"/>
                </a:cubicBezTo>
                <a:cubicBezTo>
                  <a:pt x="186" y="231"/>
                  <a:pt x="199" y="231"/>
                  <a:pt x="211" y="235"/>
                </a:cubicBezTo>
                <a:cubicBezTo>
                  <a:pt x="223" y="269"/>
                  <a:pt x="217" y="309"/>
                  <a:pt x="235" y="341"/>
                </a:cubicBezTo>
                <a:cubicBezTo>
                  <a:pt x="241" y="352"/>
                  <a:pt x="259" y="347"/>
                  <a:pt x="270" y="353"/>
                </a:cubicBezTo>
                <a:cubicBezTo>
                  <a:pt x="312" y="374"/>
                  <a:pt x="331" y="408"/>
                  <a:pt x="376" y="423"/>
                </a:cubicBezTo>
                <a:cubicBezTo>
                  <a:pt x="401" y="497"/>
                  <a:pt x="412" y="495"/>
                  <a:pt x="482" y="517"/>
                </a:cubicBezTo>
                <a:cubicBezTo>
                  <a:pt x="540" y="499"/>
                  <a:pt x="544" y="517"/>
                  <a:pt x="576" y="564"/>
                </a:cubicBezTo>
                <a:cubicBezTo>
                  <a:pt x="564" y="572"/>
                  <a:pt x="531" y="576"/>
                  <a:pt x="540" y="588"/>
                </a:cubicBezTo>
                <a:cubicBezTo>
                  <a:pt x="555" y="608"/>
                  <a:pt x="611" y="611"/>
                  <a:pt x="611" y="611"/>
                </a:cubicBezTo>
                <a:cubicBezTo>
                  <a:pt x="646" y="635"/>
                  <a:pt x="681" y="647"/>
                  <a:pt x="717" y="670"/>
                </a:cubicBezTo>
                <a:cubicBezTo>
                  <a:pt x="737" y="733"/>
                  <a:pt x="730" y="791"/>
                  <a:pt x="693" y="846"/>
                </a:cubicBezTo>
                <a:cubicBezTo>
                  <a:pt x="687" y="903"/>
                  <a:pt x="664" y="968"/>
                  <a:pt x="681" y="1023"/>
                </a:cubicBezTo>
                <a:cubicBezTo>
                  <a:pt x="685" y="1054"/>
                  <a:pt x="689" y="1086"/>
                  <a:pt x="693" y="1117"/>
                </a:cubicBezTo>
                <a:cubicBezTo>
                  <a:pt x="720" y="1343"/>
                  <a:pt x="658" y="1288"/>
                  <a:pt x="752" y="1352"/>
                </a:cubicBezTo>
                <a:cubicBezTo>
                  <a:pt x="782" y="1439"/>
                  <a:pt x="745" y="1558"/>
                  <a:pt x="693" y="1634"/>
                </a:cubicBezTo>
                <a:cubicBezTo>
                  <a:pt x="679" y="1690"/>
                  <a:pt x="667" y="1739"/>
                  <a:pt x="634" y="1787"/>
                </a:cubicBezTo>
                <a:cubicBezTo>
                  <a:pt x="607" y="1870"/>
                  <a:pt x="631" y="1843"/>
                  <a:pt x="576" y="1881"/>
                </a:cubicBezTo>
                <a:cubicBezTo>
                  <a:pt x="547" y="1964"/>
                  <a:pt x="565" y="1930"/>
                  <a:pt x="529" y="1987"/>
                </a:cubicBezTo>
                <a:cubicBezTo>
                  <a:pt x="492" y="2131"/>
                  <a:pt x="545" y="1948"/>
                  <a:pt x="493" y="2069"/>
                </a:cubicBezTo>
                <a:cubicBezTo>
                  <a:pt x="436" y="2203"/>
                  <a:pt x="560" y="1999"/>
                  <a:pt x="435" y="2186"/>
                </a:cubicBezTo>
                <a:cubicBezTo>
                  <a:pt x="407" y="2228"/>
                  <a:pt x="407" y="2252"/>
                  <a:pt x="364" y="2281"/>
                </a:cubicBezTo>
                <a:cubicBezTo>
                  <a:pt x="360" y="2293"/>
                  <a:pt x="351" y="2304"/>
                  <a:pt x="352" y="2316"/>
                </a:cubicBezTo>
                <a:cubicBezTo>
                  <a:pt x="355" y="2341"/>
                  <a:pt x="376" y="2386"/>
                  <a:pt x="376" y="2386"/>
                </a:cubicBezTo>
                <a:cubicBezTo>
                  <a:pt x="372" y="2398"/>
                  <a:pt x="364" y="2435"/>
                  <a:pt x="364" y="2422"/>
                </a:cubicBezTo>
                <a:cubicBezTo>
                  <a:pt x="364" y="2406"/>
                  <a:pt x="366" y="2388"/>
                  <a:pt x="376" y="2375"/>
                </a:cubicBezTo>
                <a:cubicBezTo>
                  <a:pt x="384" y="2365"/>
                  <a:pt x="399" y="2367"/>
                  <a:pt x="411" y="2363"/>
                </a:cubicBezTo>
                <a:cubicBezTo>
                  <a:pt x="455" y="2236"/>
                  <a:pt x="382" y="2425"/>
                  <a:pt x="458" y="2304"/>
                </a:cubicBezTo>
                <a:cubicBezTo>
                  <a:pt x="471" y="2283"/>
                  <a:pt x="468" y="2255"/>
                  <a:pt x="482" y="2234"/>
                </a:cubicBezTo>
                <a:cubicBezTo>
                  <a:pt x="498" y="2210"/>
                  <a:pt x="513" y="2187"/>
                  <a:pt x="529" y="2163"/>
                </a:cubicBezTo>
                <a:cubicBezTo>
                  <a:pt x="537" y="2151"/>
                  <a:pt x="540" y="2136"/>
                  <a:pt x="552" y="2128"/>
                </a:cubicBezTo>
                <a:cubicBezTo>
                  <a:pt x="601" y="2095"/>
                  <a:pt x="577" y="2114"/>
                  <a:pt x="623" y="2069"/>
                </a:cubicBezTo>
                <a:cubicBezTo>
                  <a:pt x="657" y="1964"/>
                  <a:pt x="621" y="2001"/>
                  <a:pt x="752" y="1987"/>
                </a:cubicBezTo>
                <a:cubicBezTo>
                  <a:pt x="826" y="1962"/>
                  <a:pt x="753" y="1998"/>
                  <a:pt x="799" y="1928"/>
                </a:cubicBezTo>
                <a:cubicBezTo>
                  <a:pt x="813" y="1907"/>
                  <a:pt x="847" y="1900"/>
                  <a:pt x="869" y="1893"/>
                </a:cubicBezTo>
                <a:cubicBezTo>
                  <a:pt x="925" y="1855"/>
                  <a:pt x="900" y="1883"/>
                  <a:pt x="928" y="1799"/>
                </a:cubicBezTo>
                <a:cubicBezTo>
                  <a:pt x="933" y="1785"/>
                  <a:pt x="952" y="1783"/>
                  <a:pt x="964" y="1775"/>
                </a:cubicBezTo>
                <a:cubicBezTo>
                  <a:pt x="972" y="1763"/>
                  <a:pt x="977" y="1750"/>
                  <a:pt x="987" y="1740"/>
                </a:cubicBezTo>
                <a:cubicBezTo>
                  <a:pt x="997" y="1730"/>
                  <a:pt x="1013" y="1727"/>
                  <a:pt x="1022" y="1716"/>
                </a:cubicBezTo>
                <a:cubicBezTo>
                  <a:pt x="1084" y="1638"/>
                  <a:pt x="972" y="1722"/>
                  <a:pt x="1069" y="1658"/>
                </a:cubicBezTo>
                <a:cubicBezTo>
                  <a:pt x="1124" y="1575"/>
                  <a:pt x="1092" y="1603"/>
                  <a:pt x="1152" y="1563"/>
                </a:cubicBezTo>
                <a:cubicBezTo>
                  <a:pt x="1171" y="1501"/>
                  <a:pt x="1156" y="1538"/>
                  <a:pt x="1210" y="1458"/>
                </a:cubicBezTo>
                <a:cubicBezTo>
                  <a:pt x="1217" y="1447"/>
                  <a:pt x="1214" y="1432"/>
                  <a:pt x="1222" y="1422"/>
                </a:cubicBezTo>
                <a:cubicBezTo>
                  <a:pt x="1231" y="1411"/>
                  <a:pt x="1245" y="1407"/>
                  <a:pt x="1257" y="1399"/>
                </a:cubicBezTo>
                <a:cubicBezTo>
                  <a:pt x="1311" y="1318"/>
                  <a:pt x="1295" y="1355"/>
                  <a:pt x="1316" y="1293"/>
                </a:cubicBezTo>
                <a:cubicBezTo>
                  <a:pt x="1304" y="1289"/>
                  <a:pt x="1285" y="1292"/>
                  <a:pt x="1281" y="1281"/>
                </a:cubicBezTo>
                <a:cubicBezTo>
                  <a:pt x="1270" y="1252"/>
                  <a:pt x="1337" y="1169"/>
                  <a:pt x="1340" y="1164"/>
                </a:cubicBezTo>
                <a:cubicBezTo>
                  <a:pt x="1348" y="1152"/>
                  <a:pt x="1363" y="1129"/>
                  <a:pt x="1363" y="1129"/>
                </a:cubicBezTo>
                <a:cubicBezTo>
                  <a:pt x="1347" y="1005"/>
                  <a:pt x="1369" y="1061"/>
                  <a:pt x="1304" y="964"/>
                </a:cubicBezTo>
                <a:cubicBezTo>
                  <a:pt x="1296" y="952"/>
                  <a:pt x="1295" y="932"/>
                  <a:pt x="1281" y="929"/>
                </a:cubicBezTo>
                <a:cubicBezTo>
                  <a:pt x="1261" y="925"/>
                  <a:pt x="1242" y="921"/>
                  <a:pt x="1222" y="917"/>
                </a:cubicBezTo>
                <a:cubicBezTo>
                  <a:pt x="1185" y="809"/>
                  <a:pt x="1252" y="971"/>
                  <a:pt x="1152" y="870"/>
                </a:cubicBezTo>
                <a:cubicBezTo>
                  <a:pt x="1100" y="818"/>
                  <a:pt x="1149" y="705"/>
                  <a:pt x="1069" y="670"/>
                </a:cubicBezTo>
                <a:cubicBezTo>
                  <a:pt x="1047" y="660"/>
                  <a:pt x="1022" y="662"/>
                  <a:pt x="999" y="658"/>
                </a:cubicBezTo>
                <a:cubicBezTo>
                  <a:pt x="983" y="611"/>
                  <a:pt x="969" y="592"/>
                  <a:pt x="928" y="564"/>
                </a:cubicBezTo>
                <a:cubicBezTo>
                  <a:pt x="924" y="552"/>
                  <a:pt x="929" y="532"/>
                  <a:pt x="917" y="529"/>
                </a:cubicBezTo>
                <a:cubicBezTo>
                  <a:pt x="903" y="526"/>
                  <a:pt x="895" y="551"/>
                  <a:pt x="881" y="553"/>
                </a:cubicBezTo>
                <a:cubicBezTo>
                  <a:pt x="870" y="555"/>
                  <a:pt x="812" y="534"/>
                  <a:pt x="799" y="529"/>
                </a:cubicBezTo>
                <a:cubicBezTo>
                  <a:pt x="795" y="545"/>
                  <a:pt x="801" y="569"/>
                  <a:pt x="787" y="576"/>
                </a:cubicBezTo>
                <a:cubicBezTo>
                  <a:pt x="776" y="582"/>
                  <a:pt x="787" y="541"/>
                  <a:pt x="775" y="541"/>
                </a:cubicBezTo>
                <a:cubicBezTo>
                  <a:pt x="761" y="541"/>
                  <a:pt x="763" y="567"/>
                  <a:pt x="752" y="576"/>
                </a:cubicBezTo>
                <a:cubicBezTo>
                  <a:pt x="742" y="584"/>
                  <a:pt x="729" y="584"/>
                  <a:pt x="717" y="588"/>
                </a:cubicBezTo>
                <a:cubicBezTo>
                  <a:pt x="615" y="573"/>
                  <a:pt x="623" y="587"/>
                  <a:pt x="599" y="494"/>
                </a:cubicBezTo>
                <a:cubicBezTo>
                  <a:pt x="627" y="411"/>
                  <a:pt x="647" y="431"/>
                  <a:pt x="587" y="411"/>
                </a:cubicBezTo>
                <a:cubicBezTo>
                  <a:pt x="599" y="407"/>
                  <a:pt x="610" y="400"/>
                  <a:pt x="623" y="400"/>
                </a:cubicBezTo>
                <a:cubicBezTo>
                  <a:pt x="635" y="400"/>
                  <a:pt x="658" y="399"/>
                  <a:pt x="658" y="411"/>
                </a:cubicBezTo>
                <a:cubicBezTo>
                  <a:pt x="658" y="425"/>
                  <a:pt x="609" y="433"/>
                  <a:pt x="623" y="435"/>
                </a:cubicBezTo>
                <a:cubicBezTo>
                  <a:pt x="658" y="441"/>
                  <a:pt x="693" y="423"/>
                  <a:pt x="728" y="423"/>
                </a:cubicBezTo>
                <a:cubicBezTo>
                  <a:pt x="748" y="423"/>
                  <a:pt x="651" y="441"/>
                  <a:pt x="670" y="435"/>
                </a:cubicBezTo>
                <a:cubicBezTo>
                  <a:pt x="682" y="431"/>
                  <a:pt x="705" y="423"/>
                  <a:pt x="705" y="423"/>
                </a:cubicBezTo>
                <a:cubicBezTo>
                  <a:pt x="693" y="415"/>
                  <a:pt x="683" y="406"/>
                  <a:pt x="670" y="400"/>
                </a:cubicBezTo>
                <a:cubicBezTo>
                  <a:pt x="659" y="394"/>
                  <a:pt x="634" y="401"/>
                  <a:pt x="634" y="388"/>
                </a:cubicBezTo>
                <a:cubicBezTo>
                  <a:pt x="634" y="374"/>
                  <a:pt x="658" y="372"/>
                  <a:pt x="670" y="364"/>
                </a:cubicBezTo>
                <a:cubicBezTo>
                  <a:pt x="678" y="352"/>
                  <a:pt x="679" y="329"/>
                  <a:pt x="693" y="329"/>
                </a:cubicBezTo>
                <a:cubicBezTo>
                  <a:pt x="707" y="329"/>
                  <a:pt x="707" y="354"/>
                  <a:pt x="717" y="364"/>
                </a:cubicBezTo>
                <a:cubicBezTo>
                  <a:pt x="741" y="388"/>
                  <a:pt x="757" y="390"/>
                  <a:pt x="787" y="400"/>
                </a:cubicBezTo>
                <a:cubicBezTo>
                  <a:pt x="799" y="392"/>
                  <a:pt x="809" y="382"/>
                  <a:pt x="822" y="376"/>
                </a:cubicBezTo>
                <a:cubicBezTo>
                  <a:pt x="860" y="357"/>
                  <a:pt x="880" y="371"/>
                  <a:pt x="822" y="353"/>
                </a:cubicBezTo>
                <a:cubicBezTo>
                  <a:pt x="799" y="361"/>
                  <a:pt x="775" y="368"/>
                  <a:pt x="752" y="376"/>
                </a:cubicBezTo>
                <a:cubicBezTo>
                  <a:pt x="737" y="381"/>
                  <a:pt x="756" y="343"/>
                  <a:pt x="764" y="329"/>
                </a:cubicBezTo>
                <a:cubicBezTo>
                  <a:pt x="784" y="293"/>
                  <a:pt x="801" y="293"/>
                  <a:pt x="834" y="282"/>
                </a:cubicBezTo>
                <a:cubicBezTo>
                  <a:pt x="853" y="226"/>
                  <a:pt x="853" y="249"/>
                  <a:pt x="811" y="270"/>
                </a:cubicBezTo>
                <a:cubicBezTo>
                  <a:pt x="800" y="276"/>
                  <a:pt x="787" y="278"/>
                  <a:pt x="775" y="282"/>
                </a:cubicBezTo>
                <a:cubicBezTo>
                  <a:pt x="748" y="278"/>
                  <a:pt x="719" y="280"/>
                  <a:pt x="693" y="270"/>
                </a:cubicBezTo>
                <a:cubicBezTo>
                  <a:pt x="678" y="264"/>
                  <a:pt x="672" y="244"/>
                  <a:pt x="658" y="235"/>
                </a:cubicBezTo>
                <a:cubicBezTo>
                  <a:pt x="653" y="232"/>
                  <a:pt x="592" y="214"/>
                  <a:pt x="587" y="212"/>
                </a:cubicBezTo>
                <a:cubicBezTo>
                  <a:pt x="463" y="229"/>
                  <a:pt x="493" y="216"/>
                  <a:pt x="576" y="235"/>
                </a:cubicBezTo>
                <a:cubicBezTo>
                  <a:pt x="611" y="243"/>
                  <a:pt x="615" y="250"/>
                  <a:pt x="646" y="270"/>
                </a:cubicBezTo>
                <a:cubicBezTo>
                  <a:pt x="700" y="351"/>
                  <a:pt x="720" y="332"/>
                  <a:pt x="658" y="353"/>
                </a:cubicBezTo>
                <a:cubicBezTo>
                  <a:pt x="582" y="327"/>
                  <a:pt x="649" y="339"/>
                  <a:pt x="634" y="376"/>
                </a:cubicBezTo>
                <a:cubicBezTo>
                  <a:pt x="626" y="395"/>
                  <a:pt x="580" y="406"/>
                  <a:pt x="564" y="411"/>
                </a:cubicBezTo>
                <a:cubicBezTo>
                  <a:pt x="552" y="419"/>
                  <a:pt x="543" y="433"/>
                  <a:pt x="529" y="435"/>
                </a:cubicBezTo>
                <a:cubicBezTo>
                  <a:pt x="509" y="438"/>
                  <a:pt x="455" y="405"/>
                  <a:pt x="482" y="388"/>
                </a:cubicBezTo>
                <a:cubicBezTo>
                  <a:pt x="496" y="379"/>
                  <a:pt x="513" y="396"/>
                  <a:pt x="529" y="400"/>
                </a:cubicBezTo>
                <a:cubicBezTo>
                  <a:pt x="541" y="396"/>
                  <a:pt x="564" y="400"/>
                  <a:pt x="564" y="388"/>
                </a:cubicBezTo>
                <a:cubicBezTo>
                  <a:pt x="564" y="376"/>
                  <a:pt x="538" y="385"/>
                  <a:pt x="529" y="376"/>
                </a:cubicBezTo>
                <a:cubicBezTo>
                  <a:pt x="520" y="367"/>
                  <a:pt x="523" y="352"/>
                  <a:pt x="517" y="341"/>
                </a:cubicBezTo>
                <a:cubicBezTo>
                  <a:pt x="511" y="328"/>
                  <a:pt x="501" y="318"/>
                  <a:pt x="493" y="306"/>
                </a:cubicBezTo>
                <a:cubicBezTo>
                  <a:pt x="501" y="294"/>
                  <a:pt x="527" y="280"/>
                  <a:pt x="517" y="270"/>
                </a:cubicBezTo>
                <a:cubicBezTo>
                  <a:pt x="506" y="258"/>
                  <a:pt x="481" y="271"/>
                  <a:pt x="470" y="282"/>
                </a:cubicBezTo>
                <a:cubicBezTo>
                  <a:pt x="459" y="293"/>
                  <a:pt x="467" y="316"/>
                  <a:pt x="458" y="329"/>
                </a:cubicBezTo>
                <a:cubicBezTo>
                  <a:pt x="444" y="350"/>
                  <a:pt x="410" y="357"/>
                  <a:pt x="388" y="364"/>
                </a:cubicBezTo>
                <a:cubicBezTo>
                  <a:pt x="370" y="310"/>
                  <a:pt x="359" y="269"/>
                  <a:pt x="329" y="223"/>
                </a:cubicBezTo>
                <a:cubicBezTo>
                  <a:pt x="297" y="97"/>
                  <a:pt x="343" y="39"/>
                  <a:pt x="458" y="0"/>
                </a:cubicBezTo>
                <a:cubicBezTo>
                  <a:pt x="480" y="33"/>
                  <a:pt x="538" y="99"/>
                  <a:pt x="552" y="141"/>
                </a:cubicBezTo>
                <a:cubicBezTo>
                  <a:pt x="560" y="165"/>
                  <a:pt x="576" y="212"/>
                  <a:pt x="576" y="212"/>
                </a:cubicBezTo>
                <a:cubicBezTo>
                  <a:pt x="548" y="216"/>
                  <a:pt x="518" y="211"/>
                  <a:pt x="493" y="223"/>
                </a:cubicBezTo>
                <a:cubicBezTo>
                  <a:pt x="482" y="229"/>
                  <a:pt x="517" y="232"/>
                  <a:pt x="529" y="235"/>
                </a:cubicBezTo>
                <a:cubicBezTo>
                  <a:pt x="556" y="241"/>
                  <a:pt x="584" y="243"/>
                  <a:pt x="611" y="247"/>
                </a:cubicBezTo>
                <a:cubicBezTo>
                  <a:pt x="619" y="259"/>
                  <a:pt x="623" y="273"/>
                  <a:pt x="634" y="282"/>
                </a:cubicBezTo>
                <a:cubicBezTo>
                  <a:pt x="681" y="319"/>
                  <a:pt x="670" y="261"/>
                  <a:pt x="670" y="329"/>
                </a:cubicBezTo>
              </a:path>
            </a:pathLst>
          </a:custGeom>
          <a:solidFill>
            <a:srgbClr val="FFFF00"/>
          </a:solidFill>
          <a:ln w="31750">
            <a:solidFill>
              <a:srgbClr val="00FF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444209" y="2060849"/>
            <a:ext cx="1296144" cy="864096"/>
            <a:chOff x="0" y="0"/>
            <a:chExt cx="829" cy="622"/>
          </a:xfrm>
          <a:solidFill>
            <a:srgbClr val="FFC000"/>
          </a:solidFill>
        </p:grpSpPr>
        <p:sp>
          <p:nvSpPr>
            <p:cNvPr id="24583" name="未知"/>
            <p:cNvSpPr>
              <a:spLocks/>
            </p:cNvSpPr>
            <p:nvPr/>
          </p:nvSpPr>
          <p:spPr bwMode="auto">
            <a:xfrm>
              <a:off x="0" y="0"/>
              <a:ext cx="829" cy="622"/>
            </a:xfrm>
            <a:custGeom>
              <a:avLst/>
              <a:gdLst>
                <a:gd name="T0" fmla="*/ 3 w 829"/>
                <a:gd name="T1" fmla="*/ 93 h 622"/>
                <a:gd name="T2" fmla="*/ 38 w 829"/>
                <a:gd name="T3" fmla="*/ 104 h 622"/>
                <a:gd name="T4" fmla="*/ 144 w 829"/>
                <a:gd name="T5" fmla="*/ 69 h 622"/>
                <a:gd name="T6" fmla="*/ 320 w 829"/>
                <a:gd name="T7" fmla="*/ 57 h 622"/>
                <a:gd name="T8" fmla="*/ 414 w 829"/>
                <a:gd name="T9" fmla="*/ 46 h 622"/>
                <a:gd name="T10" fmla="*/ 449 w 829"/>
                <a:gd name="T11" fmla="*/ 57 h 622"/>
                <a:gd name="T12" fmla="*/ 484 w 829"/>
                <a:gd name="T13" fmla="*/ 69 h 622"/>
                <a:gd name="T14" fmla="*/ 520 w 829"/>
                <a:gd name="T15" fmla="*/ 57 h 622"/>
                <a:gd name="T16" fmla="*/ 508 w 829"/>
                <a:gd name="T17" fmla="*/ 104 h 622"/>
                <a:gd name="T18" fmla="*/ 543 w 829"/>
                <a:gd name="T19" fmla="*/ 175 h 622"/>
                <a:gd name="T20" fmla="*/ 567 w 829"/>
                <a:gd name="T21" fmla="*/ 81 h 622"/>
                <a:gd name="T22" fmla="*/ 602 w 829"/>
                <a:gd name="T23" fmla="*/ 69 h 622"/>
                <a:gd name="T24" fmla="*/ 590 w 829"/>
                <a:gd name="T25" fmla="*/ 128 h 622"/>
                <a:gd name="T26" fmla="*/ 614 w 829"/>
                <a:gd name="T27" fmla="*/ 163 h 622"/>
                <a:gd name="T28" fmla="*/ 637 w 829"/>
                <a:gd name="T29" fmla="*/ 93 h 622"/>
                <a:gd name="T30" fmla="*/ 673 w 829"/>
                <a:gd name="T31" fmla="*/ 81 h 622"/>
                <a:gd name="T32" fmla="*/ 708 w 829"/>
                <a:gd name="T33" fmla="*/ 57 h 622"/>
                <a:gd name="T34" fmla="*/ 755 w 829"/>
                <a:gd name="T35" fmla="*/ 22 h 622"/>
                <a:gd name="T36" fmla="*/ 767 w 829"/>
                <a:gd name="T37" fmla="*/ 69 h 622"/>
                <a:gd name="T38" fmla="*/ 790 w 829"/>
                <a:gd name="T39" fmla="*/ 116 h 622"/>
                <a:gd name="T40" fmla="*/ 778 w 829"/>
                <a:gd name="T41" fmla="*/ 151 h 622"/>
                <a:gd name="T42" fmla="*/ 731 w 829"/>
                <a:gd name="T43" fmla="*/ 222 h 622"/>
                <a:gd name="T44" fmla="*/ 743 w 829"/>
                <a:gd name="T45" fmla="*/ 387 h 622"/>
                <a:gd name="T46" fmla="*/ 790 w 829"/>
                <a:gd name="T47" fmla="*/ 516 h 622"/>
                <a:gd name="T48" fmla="*/ 767 w 829"/>
                <a:gd name="T49" fmla="*/ 551 h 622"/>
                <a:gd name="T50" fmla="*/ 684 w 829"/>
                <a:gd name="T51" fmla="*/ 469 h 622"/>
                <a:gd name="T52" fmla="*/ 637 w 829"/>
                <a:gd name="T53" fmla="*/ 481 h 622"/>
                <a:gd name="T54" fmla="*/ 602 w 829"/>
                <a:gd name="T55" fmla="*/ 504 h 622"/>
                <a:gd name="T56" fmla="*/ 543 w 829"/>
                <a:gd name="T57" fmla="*/ 622 h 622"/>
                <a:gd name="T58" fmla="*/ 461 w 829"/>
                <a:gd name="T59" fmla="*/ 528 h 622"/>
                <a:gd name="T60" fmla="*/ 437 w 829"/>
                <a:gd name="T61" fmla="*/ 563 h 622"/>
                <a:gd name="T62" fmla="*/ 414 w 829"/>
                <a:gd name="T63" fmla="*/ 528 h 622"/>
                <a:gd name="T64" fmla="*/ 191 w 829"/>
                <a:gd name="T65" fmla="*/ 469 h 622"/>
                <a:gd name="T66" fmla="*/ 144 w 829"/>
                <a:gd name="T67" fmla="*/ 422 h 622"/>
                <a:gd name="T68" fmla="*/ 132 w 829"/>
                <a:gd name="T69" fmla="*/ 387 h 622"/>
                <a:gd name="T70" fmla="*/ 97 w 829"/>
                <a:gd name="T71" fmla="*/ 363 h 622"/>
                <a:gd name="T72" fmla="*/ 26 w 829"/>
                <a:gd name="T73" fmla="*/ 222 h 622"/>
                <a:gd name="T74" fmla="*/ 14 w 829"/>
                <a:gd name="T75" fmla="*/ 187 h 622"/>
                <a:gd name="T76" fmla="*/ 26 w 829"/>
                <a:gd name="T77" fmla="*/ 104 h 622"/>
                <a:gd name="T78" fmla="*/ 3 w 829"/>
                <a:gd name="T79" fmla="*/ 69 h 622"/>
                <a:gd name="T80" fmla="*/ 38 w 829"/>
                <a:gd name="T81" fmla="*/ 57 h 622"/>
                <a:gd name="T82" fmla="*/ 3 w 829"/>
                <a:gd name="T83" fmla="*/ 93 h 6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829"/>
                <a:gd name="T127" fmla="*/ 0 h 622"/>
                <a:gd name="T128" fmla="*/ 829 w 829"/>
                <a:gd name="T129" fmla="*/ 622 h 62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829" h="622">
                  <a:moveTo>
                    <a:pt x="3" y="93"/>
                  </a:moveTo>
                  <a:cubicBezTo>
                    <a:pt x="15" y="97"/>
                    <a:pt x="26" y="105"/>
                    <a:pt x="38" y="104"/>
                  </a:cubicBezTo>
                  <a:cubicBezTo>
                    <a:pt x="75" y="100"/>
                    <a:pt x="107" y="72"/>
                    <a:pt x="144" y="69"/>
                  </a:cubicBezTo>
                  <a:cubicBezTo>
                    <a:pt x="203" y="65"/>
                    <a:pt x="261" y="61"/>
                    <a:pt x="320" y="57"/>
                  </a:cubicBezTo>
                  <a:cubicBezTo>
                    <a:pt x="357" y="1"/>
                    <a:pt x="329" y="18"/>
                    <a:pt x="414" y="46"/>
                  </a:cubicBezTo>
                  <a:cubicBezTo>
                    <a:pt x="426" y="50"/>
                    <a:pt x="437" y="53"/>
                    <a:pt x="449" y="57"/>
                  </a:cubicBezTo>
                  <a:cubicBezTo>
                    <a:pt x="461" y="61"/>
                    <a:pt x="484" y="69"/>
                    <a:pt x="484" y="69"/>
                  </a:cubicBezTo>
                  <a:cubicBezTo>
                    <a:pt x="496" y="65"/>
                    <a:pt x="513" y="47"/>
                    <a:pt x="520" y="57"/>
                  </a:cubicBezTo>
                  <a:cubicBezTo>
                    <a:pt x="529" y="70"/>
                    <a:pt x="508" y="88"/>
                    <a:pt x="508" y="104"/>
                  </a:cubicBezTo>
                  <a:cubicBezTo>
                    <a:pt x="508" y="128"/>
                    <a:pt x="531" y="157"/>
                    <a:pt x="543" y="175"/>
                  </a:cubicBezTo>
                  <a:cubicBezTo>
                    <a:pt x="553" y="144"/>
                    <a:pt x="549" y="108"/>
                    <a:pt x="567" y="81"/>
                  </a:cubicBezTo>
                  <a:cubicBezTo>
                    <a:pt x="574" y="71"/>
                    <a:pt x="590" y="73"/>
                    <a:pt x="602" y="69"/>
                  </a:cubicBezTo>
                  <a:cubicBezTo>
                    <a:pt x="598" y="89"/>
                    <a:pt x="587" y="108"/>
                    <a:pt x="590" y="128"/>
                  </a:cubicBezTo>
                  <a:cubicBezTo>
                    <a:pt x="592" y="142"/>
                    <a:pt x="603" y="171"/>
                    <a:pt x="614" y="163"/>
                  </a:cubicBezTo>
                  <a:cubicBezTo>
                    <a:pt x="634" y="148"/>
                    <a:pt x="614" y="101"/>
                    <a:pt x="637" y="93"/>
                  </a:cubicBezTo>
                  <a:cubicBezTo>
                    <a:pt x="649" y="89"/>
                    <a:pt x="661" y="85"/>
                    <a:pt x="673" y="81"/>
                  </a:cubicBezTo>
                  <a:cubicBezTo>
                    <a:pt x="685" y="73"/>
                    <a:pt x="700" y="69"/>
                    <a:pt x="708" y="57"/>
                  </a:cubicBezTo>
                  <a:cubicBezTo>
                    <a:pt x="743" y="5"/>
                    <a:pt x="690" y="0"/>
                    <a:pt x="755" y="22"/>
                  </a:cubicBezTo>
                  <a:cubicBezTo>
                    <a:pt x="759" y="38"/>
                    <a:pt x="767" y="53"/>
                    <a:pt x="767" y="69"/>
                  </a:cubicBezTo>
                  <a:cubicBezTo>
                    <a:pt x="767" y="121"/>
                    <a:pt x="727" y="95"/>
                    <a:pt x="790" y="116"/>
                  </a:cubicBezTo>
                  <a:cubicBezTo>
                    <a:pt x="786" y="128"/>
                    <a:pt x="784" y="140"/>
                    <a:pt x="778" y="151"/>
                  </a:cubicBezTo>
                  <a:cubicBezTo>
                    <a:pt x="764" y="176"/>
                    <a:pt x="731" y="222"/>
                    <a:pt x="731" y="222"/>
                  </a:cubicBezTo>
                  <a:cubicBezTo>
                    <a:pt x="777" y="290"/>
                    <a:pt x="769" y="309"/>
                    <a:pt x="743" y="387"/>
                  </a:cubicBezTo>
                  <a:cubicBezTo>
                    <a:pt x="754" y="440"/>
                    <a:pt x="761" y="472"/>
                    <a:pt x="790" y="516"/>
                  </a:cubicBezTo>
                  <a:cubicBezTo>
                    <a:pt x="790" y="517"/>
                    <a:pt x="829" y="613"/>
                    <a:pt x="767" y="551"/>
                  </a:cubicBezTo>
                  <a:cubicBezTo>
                    <a:pt x="673" y="457"/>
                    <a:pt x="765" y="496"/>
                    <a:pt x="684" y="469"/>
                  </a:cubicBezTo>
                  <a:cubicBezTo>
                    <a:pt x="668" y="473"/>
                    <a:pt x="652" y="475"/>
                    <a:pt x="637" y="481"/>
                  </a:cubicBezTo>
                  <a:cubicBezTo>
                    <a:pt x="624" y="486"/>
                    <a:pt x="602" y="504"/>
                    <a:pt x="602" y="504"/>
                  </a:cubicBezTo>
                  <a:cubicBezTo>
                    <a:pt x="561" y="545"/>
                    <a:pt x="557" y="567"/>
                    <a:pt x="543" y="622"/>
                  </a:cubicBezTo>
                  <a:cubicBezTo>
                    <a:pt x="488" y="539"/>
                    <a:pt x="520" y="567"/>
                    <a:pt x="461" y="528"/>
                  </a:cubicBezTo>
                  <a:cubicBezTo>
                    <a:pt x="453" y="540"/>
                    <a:pt x="451" y="563"/>
                    <a:pt x="437" y="563"/>
                  </a:cubicBezTo>
                  <a:cubicBezTo>
                    <a:pt x="423" y="563"/>
                    <a:pt x="426" y="535"/>
                    <a:pt x="414" y="528"/>
                  </a:cubicBezTo>
                  <a:cubicBezTo>
                    <a:pt x="351" y="488"/>
                    <a:pt x="260" y="493"/>
                    <a:pt x="191" y="469"/>
                  </a:cubicBezTo>
                  <a:cubicBezTo>
                    <a:pt x="159" y="376"/>
                    <a:pt x="207" y="485"/>
                    <a:pt x="144" y="422"/>
                  </a:cubicBezTo>
                  <a:cubicBezTo>
                    <a:pt x="135" y="413"/>
                    <a:pt x="140" y="397"/>
                    <a:pt x="132" y="387"/>
                  </a:cubicBezTo>
                  <a:cubicBezTo>
                    <a:pt x="123" y="376"/>
                    <a:pt x="109" y="371"/>
                    <a:pt x="97" y="363"/>
                  </a:cubicBezTo>
                  <a:cubicBezTo>
                    <a:pt x="36" y="271"/>
                    <a:pt x="59" y="319"/>
                    <a:pt x="26" y="222"/>
                  </a:cubicBezTo>
                  <a:cubicBezTo>
                    <a:pt x="22" y="210"/>
                    <a:pt x="14" y="187"/>
                    <a:pt x="14" y="187"/>
                  </a:cubicBezTo>
                  <a:cubicBezTo>
                    <a:pt x="18" y="159"/>
                    <a:pt x="29" y="132"/>
                    <a:pt x="26" y="104"/>
                  </a:cubicBezTo>
                  <a:cubicBezTo>
                    <a:pt x="25" y="90"/>
                    <a:pt x="0" y="83"/>
                    <a:pt x="3" y="69"/>
                  </a:cubicBezTo>
                  <a:cubicBezTo>
                    <a:pt x="6" y="57"/>
                    <a:pt x="38" y="45"/>
                    <a:pt x="38" y="57"/>
                  </a:cubicBezTo>
                  <a:cubicBezTo>
                    <a:pt x="38" y="74"/>
                    <a:pt x="15" y="81"/>
                    <a:pt x="3" y="93"/>
                  </a:cubicBezTo>
                  <a:close/>
                </a:path>
              </a:pathLst>
            </a:custGeom>
            <a:grpFill/>
            <a:ln w="317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4" name="Text Box 6"/>
            <p:cNvSpPr txBox="1">
              <a:spLocks noChangeArrowheads="1"/>
            </p:cNvSpPr>
            <p:nvPr/>
          </p:nvSpPr>
          <p:spPr bwMode="auto">
            <a:xfrm>
              <a:off x="123" y="123"/>
              <a:ext cx="415" cy="26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b="1" dirty="0">
                  <a:latin typeface="Times New Roman" pitchFamily="18" charset="0"/>
                </a:rPr>
                <a:t>美国</a:t>
              </a:r>
            </a:p>
          </p:txBody>
        </p:sp>
      </p:grpSp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5364088" y="3429000"/>
            <a:ext cx="914400" cy="2362200"/>
          </a:xfrm>
          <a:prstGeom prst="wedgeRoundRectCallout">
            <a:avLst>
              <a:gd name="adj1" fmla="val 230037"/>
              <a:gd name="adj2" fmla="val -26681"/>
              <a:gd name="adj3" fmla="val 16667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sz="3600" b="1" dirty="0"/>
              <a:t>拉丁美洲</a:t>
            </a:r>
            <a:endParaRPr lang="zh-CN" sz="3600" dirty="0"/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>
            <a:off x="683568" y="4357688"/>
            <a:ext cx="3857625" cy="2500312"/>
          </a:xfrm>
          <a:prstGeom prst="cloudCallout">
            <a:avLst>
              <a:gd name="adj1" fmla="val 62097"/>
              <a:gd name="adj2" fmla="val -70398"/>
            </a:avLst>
          </a:prstGeom>
          <a:solidFill>
            <a:srgbClr val="FFFF00"/>
          </a:solidFill>
          <a:ln w="381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r>
              <a:rPr lang="zh-CN" altLang="en-US" sz="3200" b="1" dirty="0"/>
              <a:t>拉丁美洲指今天</a:t>
            </a:r>
            <a:r>
              <a:rPr lang="zh-CN" sz="3200" b="1" dirty="0"/>
              <a:t>美国以南的</a:t>
            </a:r>
            <a:r>
              <a:rPr lang="zh-CN" altLang="en-US" sz="3200" b="1" dirty="0"/>
              <a:t>所有</a:t>
            </a:r>
            <a:r>
              <a:rPr lang="zh-CN" sz="3200" b="1" dirty="0"/>
              <a:t>美洲地区。</a:t>
            </a:r>
          </a:p>
          <a:p>
            <a:pPr algn="ctr"/>
            <a:endParaRPr lang="zh-CN" altLang="zh-CN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563888" y="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404664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拉丁美洲范围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  <p:bldP spid="32775" grpId="0" animBg="1" autoUpdateAnimBg="0"/>
      <p:bldP spid="32776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ject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6846888" cy="5491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7596336" y="1340768"/>
            <a:ext cx="800100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C00000"/>
                </a:solidFill>
                <a:latin typeface="宋体" pitchFamily="2" charset="-122"/>
                <a:ea typeface="楷体_GB2312"/>
                <a:cs typeface="楷体_GB2312"/>
              </a:rPr>
              <a:t>独立前的拉丁美洲</a:t>
            </a: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3131840" y="1124744"/>
            <a:ext cx="2514600" cy="1676400"/>
          </a:xfrm>
          <a:prstGeom prst="wedgeEllipseCallout">
            <a:avLst>
              <a:gd name="adj1" fmla="val -47477"/>
              <a:gd name="adj2" fmla="val 119792"/>
            </a:avLst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</a:rPr>
              <a:t>西班牙</a:t>
            </a:r>
          </a:p>
          <a:p>
            <a:pPr algn="ctr">
              <a:defRPr/>
            </a:pP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</a:rPr>
              <a:t>殖民地</a:t>
            </a: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4283968" y="5373216"/>
            <a:ext cx="2057400" cy="1676400"/>
          </a:xfrm>
          <a:prstGeom prst="wedgeRectCallout">
            <a:avLst>
              <a:gd name="adj1" fmla="val -4319"/>
              <a:gd name="adj2" fmla="val -110986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</a:rPr>
              <a:t>葡萄牙</a:t>
            </a:r>
          </a:p>
          <a:p>
            <a:pPr algn="ctr">
              <a:defRPr/>
            </a:pPr>
            <a:r>
              <a:rPr lang="zh-CN" altLang="en-US" sz="4400" b="1" dirty="0">
                <a:solidFill>
                  <a:srgbClr val="FF0000"/>
                </a:solidFill>
                <a:latin typeface="宋体" pitchFamily="2" charset="-122"/>
              </a:rPr>
              <a:t>殖民地</a:t>
            </a:r>
            <a:endParaRPr lang="zh-CN" altLang="en-US" sz="36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6630" name="Text Box 7"/>
          <p:cNvSpPr txBox="1">
            <a:spLocks noChangeArrowheads="1"/>
          </p:cNvSpPr>
          <p:nvPr/>
        </p:nvSpPr>
        <p:spPr bwMode="auto">
          <a:xfrm>
            <a:off x="6156176" y="1484784"/>
            <a:ext cx="73342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方正楷体_GBK" pitchFamily="65" charset="-122"/>
                <a:ea typeface="方正楷体_GBK" pitchFamily="65" charset="-122"/>
              </a:rPr>
              <a:t>大 西  洋</a:t>
            </a:r>
          </a:p>
        </p:txBody>
      </p:sp>
      <p:sp>
        <p:nvSpPr>
          <p:cNvPr id="26631" name="Text Box 8"/>
          <p:cNvSpPr txBox="1">
            <a:spLocks noChangeArrowheads="1"/>
          </p:cNvSpPr>
          <p:nvPr/>
        </p:nvSpPr>
        <p:spPr bwMode="auto">
          <a:xfrm>
            <a:off x="1149350" y="4659313"/>
            <a:ext cx="2819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  <a:latin typeface="宋体" pitchFamily="2" charset="-122"/>
              </a:rPr>
              <a:t>太  平  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620688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探究二  西班牙、葡萄牙在 拉丁美洲的殖民地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386104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巴西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63888" y="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764704"/>
            <a:ext cx="601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殖民者在拉丁美洲的统治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 Box 3"/>
          <p:cNvSpPr txBox="1"/>
          <p:nvPr/>
        </p:nvSpPr>
        <p:spPr>
          <a:xfrm>
            <a:off x="611560" y="1628800"/>
            <a:ext cx="267271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（</a:t>
            </a:r>
            <a:r>
              <a:rPr lang="en-US" altLang="zh-CN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1</a:t>
            </a: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）经济掠夺</a:t>
            </a:r>
          </a:p>
        </p:txBody>
      </p:sp>
      <p:sp>
        <p:nvSpPr>
          <p:cNvPr id="7" name="文本框 20481"/>
          <p:cNvSpPr txBox="1"/>
          <p:nvPr/>
        </p:nvSpPr>
        <p:spPr>
          <a:xfrm>
            <a:off x="1259632" y="2564904"/>
            <a:ext cx="6282010" cy="267765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恩格斯说： “黄金一词是驱使西班牙人横渡大西洋到美洲去的咒语，黄金是白人刚踏上一个新发现的海岸时所要的第一件东西。”</a:t>
            </a:r>
          </a:p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</a:t>
            </a:r>
          </a:p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16-18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世纪西班牙掠去了约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250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万公斤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的黄金和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亿公斤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的白银。葡萄牙从巴西运走至少有价值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亿美元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的黄金和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亿美元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的金刚石。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64704"/>
            <a:ext cx="601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殖民者在拉丁美洲的统治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888" y="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971600" y="1556792"/>
            <a:ext cx="190690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（2）屠杀</a:t>
            </a:r>
          </a:p>
        </p:txBody>
      </p:sp>
      <p:sp>
        <p:nvSpPr>
          <p:cNvPr id="7" name="文本框 21505"/>
          <p:cNvSpPr txBox="1"/>
          <p:nvPr/>
        </p:nvSpPr>
        <p:spPr>
          <a:xfrm>
            <a:off x="1619672" y="2339340"/>
            <a:ext cx="6336704" cy="21698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 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有人估计在西班牙人入侵后</a:t>
            </a: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12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年，墨西哥的印第安人便被屠杀了</a:t>
            </a:r>
            <a:r>
              <a:rPr lang="zh-CN" alt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好几百万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。大规模的屠杀很快使西印度群岛上的居民</a:t>
            </a:r>
            <a:r>
              <a:rPr lang="zh-CN" alt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几乎绝迹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，这种现象接着在其他地区也出现了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。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/>
          <p:nvPr/>
        </p:nvSpPr>
        <p:spPr>
          <a:xfrm>
            <a:off x="611560" y="1340768"/>
            <a:ext cx="267271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（3）强迫劳动</a:t>
            </a:r>
          </a:p>
        </p:txBody>
      </p:sp>
      <p:sp>
        <p:nvSpPr>
          <p:cNvPr id="5" name="文本框 23553"/>
          <p:cNvSpPr txBox="1"/>
          <p:nvPr/>
        </p:nvSpPr>
        <p:spPr>
          <a:xfrm>
            <a:off x="467544" y="1988840"/>
            <a:ext cx="7480340" cy="175432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 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在整个殖民时期，被埋葬在矿井下的印第安人达到</a:t>
            </a: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800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万；黑奴的境遇比印第安人还惨，过度劳累的折磨下，黑奴的存活率仅为</a:t>
            </a: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4.5%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，到巴西后平均寿命不过七年。</a:t>
            </a:r>
            <a:endParaRPr lang="zh-CN" altLang="en-US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827584" y="3789040"/>
            <a:ext cx="7776864" cy="2592288"/>
            <a:chOff x="0" y="0"/>
            <a:chExt cx="13946" cy="7527"/>
          </a:xfrm>
        </p:grpSpPr>
        <p:pic>
          <p:nvPicPr>
            <p:cNvPr id="7" name="Picture 9" descr="pic_300166"/>
            <p:cNvPicPr>
              <a:picLocks noChangeAspect="1" noChangeArrowheads="1"/>
            </p:cNvPicPr>
            <p:nvPr/>
          </p:nvPicPr>
          <p:blipFill>
            <a:blip r:embed="rId2" cstate="print"/>
            <a:srcRect l="35231" t="16585" r="4462" b="58064"/>
            <a:stretch>
              <a:fillRect/>
            </a:stretch>
          </p:blipFill>
          <p:spPr bwMode="auto">
            <a:xfrm>
              <a:off x="0" y="0"/>
              <a:ext cx="13720" cy="6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1133" y="6461"/>
              <a:ext cx="12813" cy="1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66"/>
                  </a:solidFill>
                  <a:latin typeface="黑体" pitchFamily="49" charset="-122"/>
                  <a:ea typeface="黑体" pitchFamily="49" charset="-122"/>
                </a:rPr>
                <a:t>印第安人、黑人被迫在银矿里劳动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0" y="764704"/>
            <a:ext cx="601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殖民者在拉丁美洲的统治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2987824" y="2348880"/>
            <a:ext cx="29543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宋体" pitchFamily="2" charset="-122"/>
              </a:rPr>
              <a:t>  </a:t>
            </a: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欧洲白人</a:t>
            </a: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901950" y="3400425"/>
            <a:ext cx="2514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 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土生白人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268538" y="4649788"/>
            <a:ext cx="3121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sz="3600" b="1">
                <a:solidFill>
                  <a:srgbClr val="000000"/>
                </a:solidFill>
                <a:latin typeface="宋体" pitchFamily="2" charset="-122"/>
              </a:rPr>
              <a:t>混血人种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692275" y="5838825"/>
            <a:ext cx="5289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   </a:t>
            </a:r>
            <a:r>
              <a:rPr lang="zh-CN" altLang="en-US" sz="3600" b="1">
                <a:solidFill>
                  <a:srgbClr val="000000"/>
                </a:solidFill>
                <a:latin typeface="宋体" pitchFamily="2" charset="-122"/>
              </a:rPr>
              <a:t>印第安人和黑人奴隶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28600" y="2409825"/>
            <a:ext cx="2057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30多万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228600" y="3400425"/>
            <a:ext cx="1828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300多万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-180975" y="4619625"/>
            <a:ext cx="24114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  500多万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228600" y="5838825"/>
            <a:ext cx="1828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800多万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6324600" y="1876425"/>
            <a:ext cx="2590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掌握军事、经济、宗教大权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6227763" y="3114675"/>
            <a:ext cx="2895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地主、中下级官吏、医生、律师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6858000" y="4314825"/>
            <a:ext cx="2286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 手工业者、小贩、牧民</a:t>
            </a: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6705600" y="5457825"/>
            <a:ext cx="2438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佃农、种植园和矿场奴隶</a:t>
            </a:r>
          </a:p>
        </p:txBody>
      </p:sp>
      <p:sp>
        <p:nvSpPr>
          <p:cNvPr id="29710" name="Line 16"/>
          <p:cNvSpPr>
            <a:spLocks noChangeShapeType="1"/>
          </p:cNvSpPr>
          <p:nvPr/>
        </p:nvSpPr>
        <p:spPr bwMode="auto">
          <a:xfrm>
            <a:off x="0" y="30194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1" name="Line 17"/>
          <p:cNvSpPr>
            <a:spLocks noChangeShapeType="1"/>
          </p:cNvSpPr>
          <p:nvPr/>
        </p:nvSpPr>
        <p:spPr bwMode="auto">
          <a:xfrm flipH="1">
            <a:off x="1331640" y="1484784"/>
            <a:ext cx="2735907" cy="511184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2" name="Line 18"/>
          <p:cNvSpPr>
            <a:spLocks noChangeShapeType="1"/>
          </p:cNvSpPr>
          <p:nvPr/>
        </p:nvSpPr>
        <p:spPr bwMode="auto">
          <a:xfrm>
            <a:off x="4067944" y="1484784"/>
            <a:ext cx="3255640" cy="511184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3" name="Line 19"/>
          <p:cNvSpPr>
            <a:spLocks noChangeShapeType="1"/>
          </p:cNvSpPr>
          <p:nvPr/>
        </p:nvSpPr>
        <p:spPr bwMode="auto">
          <a:xfrm>
            <a:off x="1447800" y="6524625"/>
            <a:ext cx="5867400" cy="0"/>
          </a:xfrm>
          <a:prstGeom prst="line">
            <a:avLst/>
          </a:prstGeom>
          <a:noFill/>
          <a:ln w="9525">
            <a:solidFill>
              <a:srgbClr val="66FF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4" name="Line 20"/>
          <p:cNvSpPr>
            <a:spLocks noChangeShapeType="1"/>
          </p:cNvSpPr>
          <p:nvPr/>
        </p:nvSpPr>
        <p:spPr bwMode="auto">
          <a:xfrm>
            <a:off x="0" y="41624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5" name="Line 21"/>
          <p:cNvSpPr>
            <a:spLocks noChangeShapeType="1"/>
          </p:cNvSpPr>
          <p:nvPr/>
        </p:nvSpPr>
        <p:spPr bwMode="auto">
          <a:xfrm>
            <a:off x="0" y="53054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16" name="Line 22"/>
          <p:cNvSpPr>
            <a:spLocks noChangeShapeType="1"/>
          </p:cNvSpPr>
          <p:nvPr/>
        </p:nvSpPr>
        <p:spPr bwMode="auto">
          <a:xfrm>
            <a:off x="0" y="6524625"/>
            <a:ext cx="9144000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68" name="Oval 24"/>
          <p:cNvSpPr>
            <a:spLocks noChangeArrowheads="1"/>
          </p:cNvSpPr>
          <p:nvPr/>
        </p:nvSpPr>
        <p:spPr bwMode="auto">
          <a:xfrm>
            <a:off x="2915816" y="3212976"/>
            <a:ext cx="2590800" cy="1113656"/>
          </a:xfrm>
          <a:prstGeom prst="ellipse">
            <a:avLst/>
          </a:prstGeom>
          <a:noFill/>
          <a:ln w="3175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9718" name="Text Box 6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547664" y="1268760"/>
            <a:ext cx="5868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拉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丁美洲殖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民地社会阶层示意图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4" name="Text Box 7"/>
          <p:cNvSpPr txBox="1"/>
          <p:nvPr/>
        </p:nvSpPr>
        <p:spPr>
          <a:xfrm>
            <a:off x="0" y="836712"/>
            <a:ext cx="2696572" cy="55399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（</a:t>
            </a:r>
            <a:r>
              <a:rPr lang="en-US" altLang="zh-CN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4</a:t>
            </a:r>
            <a:r>
              <a:rPr lang="zh-CN" alt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）种族歧视</a:t>
            </a:r>
            <a:endParaRPr lang="zh-CN" altLang="en-US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404664"/>
            <a:ext cx="601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探究三   殖民者在拉丁美洲的统治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  <p:bldP spid="31749" grpId="0"/>
      <p:bldP spid="31751" grpId="0"/>
      <p:bldP spid="31752" grpId="0"/>
      <p:bldP spid="31753" grpId="0"/>
      <p:bldP spid="31754" grpId="0"/>
      <p:bldP spid="31755" grpId="0"/>
      <p:bldP spid="31756" grpId="0"/>
      <p:bldP spid="31757" grpId="0"/>
      <p:bldP spid="31758" grpId="0"/>
      <p:bldP spid="31768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90872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究四 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拉丁美洲独立运动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" name="Text Box 5"/>
          <p:cNvSpPr txBox="1"/>
          <p:nvPr/>
        </p:nvSpPr>
        <p:spPr>
          <a:xfrm>
            <a:off x="2267744" y="1628800"/>
            <a:ext cx="576043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⑴残酷的殖民统治和经济掠夺</a:t>
            </a:r>
          </a:p>
        </p:txBody>
      </p:sp>
      <p:sp>
        <p:nvSpPr>
          <p:cNvPr id="4" name="Text Box 6"/>
          <p:cNvSpPr txBox="1"/>
          <p:nvPr/>
        </p:nvSpPr>
        <p:spPr>
          <a:xfrm>
            <a:off x="2267744" y="2276872"/>
            <a:ext cx="626469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⑵美国独立战争和法国大革命的影响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162880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背景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文本框 6155"/>
          <p:cNvSpPr txBox="1">
            <a:spLocks noChangeArrowheads="1"/>
          </p:cNvSpPr>
          <p:nvPr/>
        </p:nvSpPr>
        <p:spPr bwMode="auto">
          <a:xfrm>
            <a:off x="467544" y="2924944"/>
            <a:ext cx="1524000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时间：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411760" y="3068960"/>
            <a:ext cx="3352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宋体" pitchFamily="2" charset="-122"/>
              </a:rPr>
              <a:t>18</a:t>
            </a:r>
            <a:r>
              <a:rPr lang="zh-CN" altLang="en-US" sz="2800" b="1" dirty="0">
                <a:latin typeface="宋体" pitchFamily="2" charset="-122"/>
              </a:rPr>
              <a:t>世纪末</a:t>
            </a:r>
            <a:r>
              <a:rPr lang="en-US" altLang="zh-CN" sz="2800" b="1" dirty="0">
                <a:latin typeface="宋体" pitchFamily="2" charset="-122"/>
              </a:rPr>
              <a:t>19</a:t>
            </a:r>
            <a:r>
              <a:rPr lang="zh-CN" altLang="en-US" sz="2800" b="1" dirty="0">
                <a:latin typeface="宋体" pitchFamily="2" charset="-122"/>
              </a:rPr>
              <a:t>世纪初。</a:t>
            </a:r>
            <a:endParaRPr lang="zh-CN" altLang="en-US" sz="2800" dirty="0"/>
          </a:p>
        </p:txBody>
      </p:sp>
      <p:sp>
        <p:nvSpPr>
          <p:cNvPr id="8" name="文本框 6159"/>
          <p:cNvSpPr txBox="1">
            <a:spLocks noChangeArrowheads="1"/>
          </p:cNvSpPr>
          <p:nvPr/>
        </p:nvSpPr>
        <p:spPr bwMode="auto">
          <a:xfrm>
            <a:off x="323528" y="3789040"/>
            <a:ext cx="1828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itchFamily="2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领导者：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771800" y="3861048"/>
            <a:ext cx="208823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itchFamily="2" charset="-122"/>
              </a:rPr>
              <a:t>玻利瓦</a:t>
            </a:r>
            <a:r>
              <a:rPr lang="zh-CN" altLang="en-US" sz="2800" b="1" dirty="0" smtClean="0">
                <a:latin typeface="宋体" pitchFamily="2" charset="-122"/>
              </a:rPr>
              <a:t>尔</a:t>
            </a:r>
            <a:endParaRPr lang="zh-CN" altLang="en-US" sz="2800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411760" y="4437113"/>
          <a:ext cx="2736304" cy="2232248"/>
        </p:xfrm>
        <a:graphic>
          <a:graphicData uri="http://schemas.openxmlformats.org/presentationml/2006/ole">
            <p:oleObj spid="_x0000_s2050" name="BMP 图象" r:id="rId3" imgW="2941151" imgH="3025210" progId="PBrush">
              <p:embed/>
            </p:oleObj>
          </a:graphicData>
        </a:graphic>
      </p:graphicFrame>
      <p:pic>
        <p:nvPicPr>
          <p:cNvPr id="11" name="Picture 3" descr="圣马丁"/>
          <p:cNvPicPr>
            <a:picLocks noChangeAspect="1" noChangeArrowheads="1"/>
          </p:cNvPicPr>
          <p:nvPr/>
        </p:nvPicPr>
        <p:blipFill>
          <a:blip r:embed="rId4" cstate="print"/>
          <a:srcRect b="8434"/>
          <a:stretch>
            <a:fillRect/>
          </a:stretch>
        </p:blipFill>
        <p:spPr bwMode="auto">
          <a:xfrm>
            <a:off x="5652120" y="4573141"/>
            <a:ext cx="3128789" cy="2284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6588224" y="386104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</a:rPr>
              <a:t>圣马丁</a:t>
            </a:r>
            <a:endParaRPr lang="zh-CN" alt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9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玻利瓦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3238"/>
            <a:ext cx="2984501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 descr="纸莎草纸"/>
          <p:cNvSpPr>
            <a:spLocks noChangeArrowheads="1"/>
          </p:cNvSpPr>
          <p:nvPr/>
        </p:nvSpPr>
        <p:spPr bwMode="auto">
          <a:xfrm>
            <a:off x="468313" y="765175"/>
            <a:ext cx="4751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charset="2"/>
              <a:buNone/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cs typeface="+mn-ea"/>
              </a:rPr>
              <a:t>南美的解放者</a:t>
            </a:r>
            <a:r>
              <a:rPr lang="en-US" altLang="x-none" sz="3200" b="1" noProof="1">
                <a:latin typeface="黑体" pitchFamily="49" charset="-122"/>
                <a:ea typeface="黑体" pitchFamily="49" charset="-122"/>
                <a:cs typeface="+mn-ea"/>
              </a:rPr>
              <a:t>—</a:t>
            </a:r>
            <a:r>
              <a:rPr lang="zh-CN" altLang="en-US" sz="3200" b="1" noProof="1">
                <a:latin typeface="黑体" pitchFamily="49" charset="-122"/>
                <a:ea typeface="黑体" pitchFamily="49" charset="-122"/>
                <a:cs typeface="+mn-ea"/>
              </a:rPr>
              <a:t>玻利瓦尔</a:t>
            </a:r>
          </a:p>
        </p:txBody>
      </p:sp>
      <p:sp>
        <p:nvSpPr>
          <p:cNvPr id="4" name="文本框 6153"/>
          <p:cNvSpPr txBox="1">
            <a:spLocks noChangeArrowheads="1"/>
          </p:cNvSpPr>
          <p:nvPr/>
        </p:nvSpPr>
        <p:spPr bwMode="auto">
          <a:xfrm>
            <a:off x="3309938" y="1557338"/>
            <a:ext cx="54721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 dirty="0">
                <a:latin typeface="宋体" pitchFamily="2" charset="-122"/>
              </a:rPr>
              <a:t>    </a:t>
            </a:r>
            <a:r>
              <a:rPr lang="zh-CN" altLang="en-US" sz="2400" b="1" dirty="0">
                <a:latin typeface="宋体" pitchFamily="2" charset="-122"/>
              </a:rPr>
              <a:t>玻利瓦尔出生于委内瑞拉的加拉加斯城的一个土生白人贵族家庭。受过良好教育，游历过法国等欧洲国家，受到启蒙运动的影响。</a:t>
            </a:r>
            <a:r>
              <a:rPr lang="en-US" altLang="zh-CN" sz="2400" b="1" dirty="0">
                <a:latin typeface="宋体" pitchFamily="2" charset="-122"/>
              </a:rPr>
              <a:t>1807</a:t>
            </a:r>
            <a:r>
              <a:rPr lang="zh-CN" altLang="en-US" sz="2400" b="1" dirty="0">
                <a:latin typeface="宋体" pitchFamily="2" charset="-122"/>
              </a:rPr>
              <a:t>年开始进行反对西班牙殖民统治的斗争。他带领他的人民、军队取得了很多胜利。被称为“南美的解放者”。他在南美独立战争中做出了重要贡献。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 descr="纸莎草纸"/>
          <p:cNvSpPr>
            <a:spLocks noChangeArrowheads="1"/>
          </p:cNvSpPr>
          <p:nvPr/>
        </p:nvSpPr>
        <p:spPr bwMode="auto">
          <a:xfrm>
            <a:off x="468313" y="765175"/>
            <a:ext cx="4751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charset="2"/>
              <a:buNone/>
              <a:defRPr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  <a:cs typeface="+mn-ea"/>
              </a:rPr>
              <a:t>祖国之父</a:t>
            </a:r>
            <a:r>
              <a:rPr lang="en-US" altLang="zh-CN" sz="3200" b="1" noProof="1">
                <a:latin typeface="黑体" pitchFamily="49" charset="-122"/>
                <a:ea typeface="黑体" pitchFamily="49" charset="-122"/>
                <a:cs typeface="+mn-ea"/>
              </a:rPr>
              <a:t>---</a:t>
            </a:r>
            <a:r>
              <a:rPr lang="zh-CN" altLang="en-US" sz="3200" b="1" noProof="1">
                <a:latin typeface="黑体" pitchFamily="49" charset="-122"/>
                <a:ea typeface="黑体" pitchFamily="49" charset="-122"/>
                <a:cs typeface="+mn-ea"/>
              </a:rPr>
              <a:t>圣马丁</a:t>
            </a:r>
          </a:p>
        </p:txBody>
      </p:sp>
      <p:sp>
        <p:nvSpPr>
          <p:cNvPr id="4" name="文本框 6153"/>
          <p:cNvSpPr txBox="1">
            <a:spLocks noChangeArrowheads="1"/>
          </p:cNvSpPr>
          <p:nvPr/>
        </p:nvSpPr>
        <p:spPr bwMode="auto">
          <a:xfrm>
            <a:off x="3160713" y="1341438"/>
            <a:ext cx="5472112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 dirty="0">
                <a:latin typeface="宋体" pitchFamily="2" charset="-122"/>
              </a:rPr>
              <a:t>     </a:t>
            </a:r>
            <a:r>
              <a:rPr lang="zh-CN" altLang="en-US" sz="2400" b="1" dirty="0">
                <a:latin typeface="宋体" pitchFamily="2" charset="-122"/>
              </a:rPr>
              <a:t>圣马丁是南美殖民地民族独立运动的著名领袖之一。</a:t>
            </a:r>
            <a:r>
              <a:rPr lang="en-US" altLang="zh-CN" sz="2400" b="1" dirty="0">
                <a:latin typeface="宋体" pitchFamily="2" charset="-122"/>
              </a:rPr>
              <a:t>1818</a:t>
            </a:r>
            <a:r>
              <a:rPr lang="zh-CN" altLang="en-US" sz="2400" b="1" dirty="0">
                <a:latin typeface="宋体" pitchFamily="2" charset="-122"/>
              </a:rPr>
              <a:t>年，他们与智利军民联合起来打败了当地的西班牙殖民军，智利宣告独立。</a:t>
            </a:r>
            <a:r>
              <a:rPr lang="en-US" altLang="zh-CN" sz="2400" b="1" dirty="0">
                <a:latin typeface="宋体" pitchFamily="2" charset="-122"/>
              </a:rPr>
              <a:t>1820</a:t>
            </a:r>
            <a:r>
              <a:rPr lang="zh-CN" altLang="en-US" sz="2400" b="1" dirty="0">
                <a:latin typeface="宋体" pitchFamily="2" charset="-122"/>
              </a:rPr>
              <a:t>年攻入秘鲁，次年进军利马，秘鲁宣布独立。</a:t>
            </a:r>
            <a:r>
              <a:rPr lang="en-US" altLang="zh-CN" sz="2400" b="1" dirty="0">
                <a:latin typeface="宋体" pitchFamily="2" charset="-122"/>
              </a:rPr>
              <a:t>1822</a:t>
            </a:r>
            <a:r>
              <a:rPr lang="zh-CN" altLang="en-US" sz="2400" b="1" dirty="0">
                <a:latin typeface="宋体" pitchFamily="2" charset="-122"/>
              </a:rPr>
              <a:t>年</a:t>
            </a:r>
            <a:r>
              <a:rPr lang="en-US" altLang="zh-CN" sz="2400" b="1" dirty="0">
                <a:latin typeface="宋体" pitchFamily="2" charset="-122"/>
              </a:rPr>
              <a:t>7</a:t>
            </a:r>
            <a:r>
              <a:rPr lang="zh-CN" altLang="en-US" sz="2400" b="1" dirty="0">
                <a:latin typeface="宋体" pitchFamily="2" charset="-122"/>
              </a:rPr>
              <a:t>月圣马丁会晤玻利瓦尔，随后便引退。由于他的英雄业绩，在圣马丁诞辰</a:t>
            </a:r>
            <a:r>
              <a:rPr lang="en-US" altLang="zh-CN" sz="2400" b="1" dirty="0">
                <a:latin typeface="宋体" pitchFamily="2" charset="-122"/>
              </a:rPr>
              <a:t>100</a:t>
            </a:r>
            <a:r>
              <a:rPr lang="zh-CN" altLang="en-US" sz="2400" b="1" dirty="0">
                <a:latin typeface="宋体" pitchFamily="2" charset="-122"/>
              </a:rPr>
              <a:t>周年时被阿根廷、秘鲁和智利共尊为“祖国之父”。</a:t>
            </a:r>
          </a:p>
        </p:txBody>
      </p:sp>
      <p:pic>
        <p:nvPicPr>
          <p:cNvPr id="19460" name="Picture 8" descr="阿根廷革命家圣马丁画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276475"/>
            <a:ext cx="2282825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3" descr="W02010082547743006888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484784"/>
            <a:ext cx="3191272" cy="295232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247063" y="1720691"/>
            <a:ext cx="644525" cy="31546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玻利瓦尔主要事迹</a:t>
            </a:r>
          </a:p>
        </p:txBody>
      </p:sp>
      <p:grpSp>
        <p:nvGrpSpPr>
          <p:cNvPr id="2" name="组合 17"/>
          <p:cNvGrpSpPr/>
          <p:nvPr/>
        </p:nvGrpSpPr>
        <p:grpSpPr>
          <a:xfrm>
            <a:off x="323550" y="3933068"/>
            <a:ext cx="2952306" cy="2924930"/>
            <a:chOff x="6606" y="2876"/>
            <a:chExt cx="9971" cy="9837"/>
          </a:xfrm>
        </p:grpSpPr>
        <p:sp>
          <p:nvSpPr>
            <p:cNvPr id="28675" name="Text Box 8"/>
            <p:cNvSpPr txBox="1"/>
            <p:nvPr/>
          </p:nvSpPr>
          <p:spPr>
            <a:xfrm>
              <a:off x="6606" y="10695"/>
              <a:ext cx="9971" cy="2018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 rtlCol="0" anchor="t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en-US" altLang="zh-CN" sz="33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黑体" panose="02010609060101010101" pitchFamily="49" charset="-122"/>
                  <a:sym typeface="+mn-ea"/>
                </a:rPr>
                <a:t>“南美的解放者”</a:t>
              </a:r>
            </a:p>
          </p:txBody>
        </p:sp>
        <p:graphicFrame>
          <p:nvGraphicFramePr>
            <p:cNvPr id="14" name="Object 2"/>
            <p:cNvGraphicFramePr>
              <a:graphicFrameLocks/>
            </p:cNvGraphicFramePr>
            <p:nvPr/>
          </p:nvGraphicFramePr>
          <p:xfrm>
            <a:off x="7092" y="2876"/>
            <a:ext cx="8056" cy="7657"/>
          </p:xfrm>
          <a:graphic>
            <a:graphicData uri="http://schemas.openxmlformats.org/presentationml/2006/ole">
              <p:oleObj spid="_x0000_s26626" r:id="rId4" imgW="2941151" imgH="3025210" progId="PBrush">
                <p:embed/>
              </p:oleObj>
            </a:graphicData>
          </a:graphic>
        </p:graphicFrame>
      </p:grpSp>
      <p:sp>
        <p:nvSpPr>
          <p:cNvPr id="7" name="Oval 3"/>
          <p:cNvSpPr>
            <a:spLocks noChangeArrowheads="1"/>
          </p:cNvSpPr>
          <p:nvPr/>
        </p:nvSpPr>
        <p:spPr bwMode="auto">
          <a:xfrm>
            <a:off x="5220072" y="980728"/>
            <a:ext cx="1981200" cy="762000"/>
          </a:xfrm>
          <a:prstGeom prst="ellipse">
            <a:avLst/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委内瑞拉</a:t>
            </a:r>
            <a:endParaRPr lang="zh-CN" altLang="en-US" sz="3200" b="1" dirty="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364088" y="1916832"/>
            <a:ext cx="1831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玻利瓦尔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292080" y="2996952"/>
            <a:ext cx="1831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哥伦比亚</a:t>
            </a: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084168" y="2636912"/>
            <a:ext cx="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6156176" y="3573016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364088" y="3933056"/>
            <a:ext cx="1831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厄瓜多尔</a:t>
            </a:r>
          </a:p>
        </p:txBody>
      </p:sp>
      <p:sp>
        <p:nvSpPr>
          <p:cNvPr id="13" name="Line 17"/>
          <p:cNvSpPr>
            <a:spLocks noChangeShapeType="1"/>
          </p:cNvSpPr>
          <p:nvPr/>
        </p:nvSpPr>
        <p:spPr bwMode="auto">
          <a:xfrm>
            <a:off x="6228184" y="4509120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" name="Line 19"/>
          <p:cNvSpPr>
            <a:spLocks noChangeShapeType="1"/>
          </p:cNvSpPr>
          <p:nvPr/>
        </p:nvSpPr>
        <p:spPr bwMode="auto">
          <a:xfrm flipV="1">
            <a:off x="7164288" y="4221088"/>
            <a:ext cx="412750" cy="1587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7380312" y="3501008"/>
            <a:ext cx="9064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秘鲁</a:t>
            </a: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5436096" y="4869160"/>
            <a:ext cx="1831975" cy="584200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玻利维亚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404664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究四 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拉丁美洲独立运动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395536" y="836712"/>
            <a:ext cx="1547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4.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过 </a:t>
            </a:r>
            <a:r>
              <a:rPr lang="zh-CN" altLang="en-US" sz="28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程</a:t>
            </a:r>
            <a:endParaRPr lang="zh-CN" altLang="en-US" sz="2800" b="1" noProof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utoUpdateAnimBg="0"/>
      <p:bldP spid="9" grpId="0" autoUpdateAnimBg="0"/>
      <p:bldP spid="10" grpId="0" animBg="1"/>
      <p:bldP spid="11" grpId="0" animBg="1"/>
      <p:bldP spid="12" grpId="0" autoUpdateAnimBg="0"/>
      <p:bldP spid="13" grpId="0" animBg="1"/>
      <p:bldP spid="15" grpId="0" animBg="1"/>
      <p:bldP spid="16" grpId="0" autoUpdateAnimBg="0"/>
      <p:bldP spid="17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4" name="Text Box 6"/>
          <p:cNvSpPr txBox="1"/>
          <p:nvPr/>
        </p:nvSpPr>
        <p:spPr>
          <a:xfrm>
            <a:off x="8565356" y="1393667"/>
            <a:ext cx="525066" cy="33229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圣马丁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主要事迹</a:t>
            </a:r>
            <a:endParaRPr lang="zh-CN" altLang="en-US" sz="3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34138" y="4035028"/>
            <a:ext cx="79295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34138" y="50053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51520" y="4077072"/>
            <a:ext cx="4328160" cy="2780928"/>
            <a:chOff x="8457" y="298"/>
            <a:chExt cx="9088" cy="9915"/>
          </a:xfrm>
        </p:grpSpPr>
        <p:pic>
          <p:nvPicPr>
            <p:cNvPr id="32770" name="Picture 3" descr="圣马丁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57" y="298"/>
              <a:ext cx="8484" cy="99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2002" name="Text Box 18"/>
            <p:cNvSpPr txBox="1"/>
            <p:nvPr/>
          </p:nvSpPr>
          <p:spPr>
            <a:xfrm>
              <a:off x="9062" y="8956"/>
              <a:ext cx="8483" cy="1257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3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“</a:t>
              </a:r>
              <a:r>
                <a:rPr lang="zh-CN" altLang="en-US" sz="33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拉丁美洲解放者</a:t>
              </a:r>
              <a:r>
                <a:rPr lang="en-US" altLang="zh-CN" sz="33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r>
                <a:rPr lang="zh-CN" altLang="en-US" sz="30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</p:grpSp>
      <p:sp>
        <p:nvSpPr>
          <p:cNvPr id="62467" name="Rectangle 3"/>
          <p:cNvSpPr/>
          <p:nvPr/>
        </p:nvSpPr>
        <p:spPr>
          <a:xfrm>
            <a:off x="5219700" y="1538288"/>
            <a:ext cx="2564606" cy="702469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50" dirty="0">
                <a:solidFill>
                  <a:srgbClr val="FFFF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阿根廷</a:t>
            </a:r>
          </a:p>
        </p:txBody>
      </p:sp>
      <p:sp>
        <p:nvSpPr>
          <p:cNvPr id="62468" name="Rectangle 4"/>
          <p:cNvSpPr/>
          <p:nvPr/>
        </p:nvSpPr>
        <p:spPr>
          <a:xfrm>
            <a:off x="5247085" y="2347913"/>
            <a:ext cx="2564606" cy="702469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50" dirty="0">
                <a:latin typeface="Arial" panose="020B0604020202020204" pitchFamily="34" charset="0"/>
                <a:ea typeface="黑体" panose="02010609060101010101" pitchFamily="49" charset="-122"/>
              </a:rPr>
              <a:t>智利</a:t>
            </a:r>
          </a:p>
        </p:txBody>
      </p:sp>
      <p:sp>
        <p:nvSpPr>
          <p:cNvPr id="62469" name="Rectangle 5"/>
          <p:cNvSpPr/>
          <p:nvPr/>
        </p:nvSpPr>
        <p:spPr>
          <a:xfrm>
            <a:off x="5247085" y="3158729"/>
            <a:ext cx="2564606" cy="702469"/>
          </a:xfrm>
          <a:prstGeom prst="rect">
            <a:avLst/>
          </a:prstGeom>
          <a:solidFill>
            <a:srgbClr val="3333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50" dirty="0">
                <a:solidFill>
                  <a:srgbClr val="FFFF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秘鲁</a:t>
            </a:r>
          </a:p>
        </p:txBody>
      </p:sp>
      <p:sp>
        <p:nvSpPr>
          <p:cNvPr id="62470" name="AutoShape 6"/>
          <p:cNvSpPr/>
          <p:nvPr/>
        </p:nvSpPr>
        <p:spPr>
          <a:xfrm>
            <a:off x="4744403" y="4117181"/>
            <a:ext cx="3515201" cy="1112996"/>
          </a:xfrm>
          <a:prstGeom prst="horizontalScroll">
            <a:avLst>
              <a:gd name="adj" fmla="val 12500"/>
            </a:avLst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95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祖国之父</a:t>
            </a:r>
          </a:p>
        </p:txBody>
      </p:sp>
      <p:pic>
        <p:nvPicPr>
          <p:cNvPr id="13" name="Picture 23" descr="W02010082547743006888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736"/>
            <a:ext cx="4463480" cy="321982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179512" y="548680"/>
            <a:ext cx="1547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4.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过 </a:t>
            </a:r>
            <a:r>
              <a:rPr lang="zh-CN" altLang="en-US" sz="28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程</a:t>
            </a:r>
            <a:endParaRPr lang="zh-CN" altLang="en-US" sz="2800" b="1" noProof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18864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究四 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拉丁美洲独立运动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32040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ldLvl="0" animBg="1"/>
      <p:bldP spid="62468" grpId="0" bldLvl="0" animBg="1"/>
      <p:bldP spid="62469" grpId="0" bldLvl="0" animBg="1"/>
      <p:bldP spid="6247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3" descr="W0201008254774300688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5195888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Oval 3"/>
          <p:cNvSpPr>
            <a:spLocks noChangeArrowheads="1"/>
          </p:cNvSpPr>
          <p:nvPr/>
        </p:nvSpPr>
        <p:spPr bwMode="auto">
          <a:xfrm>
            <a:off x="5292080" y="404664"/>
            <a:ext cx="1981200" cy="762000"/>
          </a:xfrm>
          <a:prstGeom prst="ellipse">
            <a:avLst/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委内瑞拉</a:t>
            </a:r>
            <a:endParaRPr lang="zh-CN" altLang="en-US" sz="32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1380" name="Oval 4"/>
          <p:cNvSpPr>
            <a:spLocks noChangeArrowheads="1"/>
          </p:cNvSpPr>
          <p:nvPr/>
        </p:nvSpPr>
        <p:spPr bwMode="auto">
          <a:xfrm>
            <a:off x="6919913" y="5715000"/>
            <a:ext cx="2224087" cy="762000"/>
          </a:xfrm>
          <a:prstGeom prst="ellipse">
            <a:avLst/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黑体" pitchFamily="49" charset="-122"/>
              </a:rPr>
              <a:t>阿根廷</a:t>
            </a: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5364088" y="1196752"/>
            <a:ext cx="1831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玻利瓦尔</a:t>
            </a: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7358063" y="5072063"/>
            <a:ext cx="1531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圣马丁</a:t>
            </a: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5281613" y="2090738"/>
            <a:ext cx="1831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哥伦比亚</a:t>
            </a: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5249863" y="3081338"/>
            <a:ext cx="1831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厄瓜多尔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7786688" y="4214813"/>
            <a:ext cx="1008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智利</a:t>
            </a:r>
          </a:p>
        </p:txBody>
      </p:sp>
      <p:sp>
        <p:nvSpPr>
          <p:cNvPr id="101386" name="Line 10"/>
          <p:cNvSpPr>
            <a:spLocks noChangeShapeType="1"/>
          </p:cNvSpPr>
          <p:nvPr/>
        </p:nvSpPr>
        <p:spPr bwMode="auto">
          <a:xfrm>
            <a:off x="6012160" y="1844824"/>
            <a:ext cx="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387" name="Line 11"/>
          <p:cNvSpPr>
            <a:spLocks noChangeShapeType="1"/>
          </p:cNvSpPr>
          <p:nvPr/>
        </p:nvSpPr>
        <p:spPr bwMode="auto">
          <a:xfrm>
            <a:off x="6143625" y="2643188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388" name="Line 12"/>
          <p:cNvSpPr>
            <a:spLocks noChangeShapeType="1"/>
          </p:cNvSpPr>
          <p:nvPr/>
        </p:nvSpPr>
        <p:spPr bwMode="auto">
          <a:xfrm flipV="1">
            <a:off x="8143875" y="4714875"/>
            <a:ext cx="0" cy="3603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389" name="未知"/>
          <p:cNvSpPr>
            <a:spLocks/>
          </p:cNvSpPr>
          <p:nvPr/>
        </p:nvSpPr>
        <p:spPr bwMode="auto">
          <a:xfrm flipV="1">
            <a:off x="7858125" y="3357563"/>
            <a:ext cx="466725" cy="863600"/>
          </a:xfrm>
          <a:custGeom>
            <a:avLst/>
            <a:gdLst>
              <a:gd name="T0" fmla="*/ 2147483647 w 300"/>
              <a:gd name="T1" fmla="*/ 0 h 318"/>
              <a:gd name="T2" fmla="*/ 2147483647 w 300"/>
              <a:gd name="T3" fmla="*/ 2147483647 h 318"/>
              <a:gd name="T4" fmla="*/ 0 w 300"/>
              <a:gd name="T5" fmla="*/ 2147483647 h 318"/>
              <a:gd name="T6" fmla="*/ 0 60000 65536"/>
              <a:gd name="T7" fmla="*/ 0 60000 65536"/>
              <a:gd name="T8" fmla="*/ 0 60000 65536"/>
              <a:gd name="T9" fmla="*/ 0 w 300"/>
              <a:gd name="T10" fmla="*/ 0 h 318"/>
              <a:gd name="T11" fmla="*/ 300 w 300"/>
              <a:gd name="T12" fmla="*/ 318 h 31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7286625" y="2857500"/>
            <a:ext cx="9064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秘鲁</a:t>
            </a:r>
          </a:p>
        </p:txBody>
      </p:sp>
      <p:sp>
        <p:nvSpPr>
          <p:cNvPr id="101391" name="AutoShape 15"/>
          <p:cNvSpPr>
            <a:spLocks noChangeArrowheads="1"/>
          </p:cNvSpPr>
          <p:nvPr/>
        </p:nvSpPr>
        <p:spPr bwMode="auto">
          <a:xfrm>
            <a:off x="7358063" y="2428875"/>
            <a:ext cx="576262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7143750" y="1785938"/>
            <a:ext cx="1214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9900"/>
                </a:solidFill>
                <a:latin typeface="Times New Roman" pitchFamily="18" charset="0"/>
                <a:ea typeface="黑体" pitchFamily="49" charset="-122"/>
              </a:rPr>
              <a:t>胜利</a:t>
            </a:r>
            <a:endParaRPr lang="zh-CN" altLang="en-US" sz="3200">
              <a:solidFill>
                <a:srgbClr val="0099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1393" name="Line 17"/>
          <p:cNvSpPr>
            <a:spLocks noChangeShapeType="1"/>
          </p:cNvSpPr>
          <p:nvPr/>
        </p:nvSpPr>
        <p:spPr bwMode="auto">
          <a:xfrm>
            <a:off x="6143625" y="3714750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394" name="Text Box 18"/>
          <p:cNvSpPr txBox="1">
            <a:spLocks noChangeArrowheads="1"/>
          </p:cNvSpPr>
          <p:nvPr/>
        </p:nvSpPr>
        <p:spPr bwMode="auto">
          <a:xfrm>
            <a:off x="5429250" y="4286250"/>
            <a:ext cx="1831975" cy="584200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玻利维亚</a:t>
            </a:r>
          </a:p>
        </p:txBody>
      </p:sp>
      <p:sp>
        <p:nvSpPr>
          <p:cNvPr id="101395" name="Line 19"/>
          <p:cNvSpPr>
            <a:spLocks noChangeShapeType="1"/>
          </p:cNvSpPr>
          <p:nvPr/>
        </p:nvSpPr>
        <p:spPr bwMode="auto">
          <a:xfrm flipV="1">
            <a:off x="7072313" y="3357563"/>
            <a:ext cx="412750" cy="1587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0" y="404664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究四 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拉丁美洲独立运动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251520" y="836712"/>
            <a:ext cx="1547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4.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过 </a:t>
            </a:r>
            <a:r>
              <a:rPr lang="zh-CN" altLang="en-US" sz="28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程</a:t>
            </a:r>
            <a:endParaRPr lang="zh-CN" altLang="en-US" sz="2800" b="1" noProof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2392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 autoUpdateAnimBg="0"/>
      <p:bldP spid="101380" grpId="0" animBg="1" autoUpdateAnimBg="0"/>
      <p:bldP spid="101381" grpId="0" autoUpdateAnimBg="0"/>
      <p:bldP spid="101382" grpId="0" autoUpdateAnimBg="0"/>
      <p:bldP spid="101383" grpId="0" autoUpdateAnimBg="0"/>
      <p:bldP spid="101384" grpId="0" autoUpdateAnimBg="0"/>
      <p:bldP spid="101385" grpId="0" autoUpdateAnimBg="0"/>
      <p:bldP spid="101386" grpId="0" animBg="1"/>
      <p:bldP spid="101387" grpId="0" animBg="1"/>
      <p:bldP spid="101388" grpId="0" animBg="1"/>
      <p:bldP spid="101389" grpId="0" animBg="1"/>
      <p:bldP spid="101390" grpId="0" autoUpdateAnimBg="0"/>
      <p:bldP spid="101391" grpId="0" animBg="1"/>
      <p:bldP spid="101392" grpId="0" autoUpdateAnimBg="0"/>
      <p:bldP spid="101393" grpId="0" animBg="1"/>
      <p:bldP spid="101394" grpId="0" animBg="1" autoUpdateAnimBg="0"/>
      <p:bldP spid="10139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90872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究四 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拉丁美洲独立运动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395536" y="1556792"/>
            <a:ext cx="1547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5.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结果：</a:t>
            </a:r>
            <a:endParaRPr lang="zh-CN" altLang="en-US" sz="2800" b="1" noProof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179512" y="3068960"/>
            <a:ext cx="1547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6.</a:t>
            </a:r>
            <a:r>
              <a:rPr lang="zh-CN" altLang="en-US" sz="2800" b="1" noProof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ea"/>
              </a:rPr>
              <a:t>特点：</a:t>
            </a:r>
            <a:endParaRPr lang="zh-CN" altLang="en-US" sz="2800" b="1" noProof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 Box 11"/>
          <p:cNvSpPr txBox="1"/>
          <p:nvPr/>
        </p:nvSpPr>
        <p:spPr>
          <a:xfrm>
            <a:off x="2411760" y="1556792"/>
            <a:ext cx="3808095" cy="483870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解放了拉丁美洲</a:t>
            </a:r>
          </a:p>
        </p:txBody>
      </p:sp>
      <p:sp>
        <p:nvSpPr>
          <p:cNvPr id="7" name="文本框 1"/>
          <p:cNvSpPr txBox="1"/>
          <p:nvPr/>
        </p:nvSpPr>
        <p:spPr>
          <a:xfrm>
            <a:off x="2411760" y="2924944"/>
            <a:ext cx="3650456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时间长、范围广、南北联合作战；有统一指挥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2339752" y="4365104"/>
            <a:ext cx="6408712" cy="2145665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①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赢得独立战争的胜利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②出现新兴独立国家，基本上形成了今天拉美的政治格局</a:t>
            </a:r>
          </a:p>
          <a:p>
            <a:pPr lvl="0" algn="l">
              <a:spcBef>
                <a:spcPct val="50000"/>
              </a:spcBef>
            </a:pP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③鼓舞了世界殖民地人民的斗争.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520" y="458112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7.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意义：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0" y="1484784"/>
            <a:ext cx="87852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3600" b="1" dirty="0" smtClean="0">
                <a:solidFill>
                  <a:srgbClr val="FF0000"/>
                </a:solidFill>
                <a:latin typeface="宋体" pitchFamily="2" charset="-122"/>
                <a:ea typeface="黑体" pitchFamily="49" charset="-122"/>
                <a:cs typeface="等线"/>
              </a:rPr>
              <a:t>8.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itchFamily="2" charset="-122"/>
                <a:ea typeface="黑体" pitchFamily="49" charset="-122"/>
                <a:cs typeface="等线"/>
              </a:rPr>
              <a:t>拉</a:t>
            </a:r>
            <a:r>
              <a:rPr lang="zh-CN" altLang="en-US" sz="3600" b="1" dirty="0">
                <a:solidFill>
                  <a:srgbClr val="FF0000"/>
                </a:solidFill>
                <a:latin typeface="宋体" pitchFamily="2" charset="-122"/>
                <a:ea typeface="黑体" pitchFamily="49" charset="-122"/>
                <a:cs typeface="等线"/>
              </a:rPr>
              <a:t>美独立运动取得胜利的原</a:t>
            </a:r>
            <a:r>
              <a:rPr lang="zh-CN" altLang="en-US" sz="3600" b="1" dirty="0" smtClean="0">
                <a:solidFill>
                  <a:srgbClr val="FF0000"/>
                </a:solidFill>
                <a:latin typeface="宋体" pitchFamily="2" charset="-122"/>
                <a:ea typeface="黑体" pitchFamily="49" charset="-122"/>
                <a:cs typeface="等线"/>
              </a:rPr>
              <a:t>因：</a:t>
            </a:r>
            <a:endParaRPr lang="zh-CN" altLang="en-US" sz="3600" b="1" dirty="0">
              <a:solidFill>
                <a:srgbClr val="FF0000"/>
              </a:solidFill>
              <a:latin typeface="宋体" pitchFamily="2" charset="-122"/>
              <a:ea typeface="黑体" pitchFamily="49" charset="-122"/>
              <a:cs typeface="等线"/>
            </a:endParaRP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0" y="2780928"/>
            <a:ext cx="878522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kumimoji="1" lang="zh-CN" altLang="en-US" sz="2800" b="1" dirty="0">
                <a:latin typeface="宋体" pitchFamily="2" charset="-122"/>
                <a:ea typeface="黑体" pitchFamily="49" charset="-122"/>
                <a:cs typeface="等线"/>
              </a:rPr>
              <a:t>①拉美各国人民联合起来，协同作战，南北夹击，为民族独立英勇斗争。</a:t>
            </a:r>
          </a:p>
          <a:p>
            <a:pPr>
              <a:buFontTx/>
              <a:buNone/>
            </a:pPr>
            <a:r>
              <a:rPr kumimoji="1" lang="zh-CN" altLang="en-US" sz="2800" b="1" dirty="0">
                <a:latin typeface="宋体" pitchFamily="2" charset="-122"/>
                <a:ea typeface="黑体" pitchFamily="49" charset="-122"/>
                <a:cs typeface="等线"/>
              </a:rPr>
              <a:t>②有统一的指挥。</a:t>
            </a:r>
          </a:p>
          <a:p>
            <a:pPr>
              <a:buFontTx/>
              <a:buNone/>
            </a:pPr>
            <a:r>
              <a:rPr kumimoji="1" lang="zh-CN" altLang="en-US" sz="2800" b="1" dirty="0">
                <a:latin typeface="宋体" pitchFamily="2" charset="-122"/>
                <a:ea typeface="黑体" pitchFamily="49" charset="-122"/>
                <a:cs typeface="等线"/>
              </a:rPr>
              <a:t>③玻利瓦尔等领导人的卓越领导</a:t>
            </a:r>
          </a:p>
          <a:p>
            <a:pPr>
              <a:buFontTx/>
              <a:buNone/>
            </a:pPr>
            <a:r>
              <a:rPr kumimoji="1" lang="zh-CN" altLang="en-US" sz="2800" b="1" dirty="0">
                <a:latin typeface="宋体" pitchFamily="2" charset="-122"/>
                <a:ea typeface="黑体" pitchFamily="49" charset="-122"/>
                <a:cs typeface="等线"/>
              </a:rPr>
              <a:t>④西班牙和葡萄牙在殖民地争夺中力量日益衰落</a:t>
            </a:r>
            <a:r>
              <a:rPr kumimoji="1" lang="zh-CN" altLang="en-US" sz="2800" dirty="0">
                <a:latin typeface="宋体" pitchFamily="2" charset="-122"/>
                <a:ea typeface="黑体" pitchFamily="49" charset="-122"/>
                <a:cs typeface="等线"/>
              </a:rPr>
              <a:t>。</a:t>
            </a:r>
            <a:endParaRPr lang="zh-CN" altLang="en-US" sz="2800" b="1" dirty="0">
              <a:latin typeface="宋体" pitchFamily="2" charset="-122"/>
              <a:ea typeface="黑体" pitchFamily="49" charset="-122"/>
              <a:cs typeface="等线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908720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究四 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拉丁美洲独立运动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ject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0"/>
            <a:ext cx="5518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7896225" y="890588"/>
            <a:ext cx="923925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C00000"/>
                </a:solidFill>
                <a:latin typeface="宋体" pitchFamily="2" charset="-122"/>
                <a:ea typeface="楷体_GB2312"/>
                <a:cs typeface="楷体_GB2312"/>
              </a:rPr>
              <a:t>拉美独立国家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 rot="-1026564">
            <a:off x="1477963" y="457200"/>
            <a:ext cx="6778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宋体" pitchFamily="2" charset="-122"/>
              </a:rPr>
              <a:t>墨西哥</a:t>
            </a:r>
            <a:endParaRPr lang="zh-CN" altLang="en-US" sz="24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 rot="5400000">
            <a:off x="3371850" y="4800600"/>
            <a:ext cx="1143000" cy="5334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阿根廷</a:t>
            </a:r>
          </a:p>
        </p:txBody>
      </p:sp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4441825" y="3276600"/>
            <a:ext cx="914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巴西</a:t>
            </a:r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4286250" y="381000"/>
            <a:ext cx="2517998" cy="533400"/>
          </a:xfrm>
          <a:prstGeom prst="wedgeRoundRectCallout">
            <a:avLst>
              <a:gd name="adj1" fmla="val -80208"/>
              <a:gd name="adj2" fmla="val 200597"/>
              <a:gd name="adj3" fmla="val 16667"/>
            </a:avLst>
          </a:prstGeom>
          <a:solidFill>
            <a:srgbClr val="FFFF00"/>
          </a:solidFill>
          <a:ln w="3175">
            <a:solidFill>
              <a:srgbClr val="0000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en-US" altLang="zh-CN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1804</a:t>
            </a:r>
            <a:r>
              <a:rPr kumimoji="1"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600" b="1" dirty="0" smtClean="0">
                <a:solidFill>
                  <a:srgbClr val="000000"/>
                </a:solidFill>
                <a:latin typeface="宋体" pitchFamily="2" charset="-122"/>
              </a:rPr>
              <a:t>海</a:t>
            </a:r>
            <a:r>
              <a:rPr lang="zh-CN" altLang="en-US" sz="3600" b="1" dirty="0">
                <a:solidFill>
                  <a:srgbClr val="000000"/>
                </a:solidFill>
                <a:latin typeface="宋体" pitchFamily="2" charset="-122"/>
              </a:rPr>
              <a:t>地</a:t>
            </a:r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4819650" y="5486400"/>
            <a:ext cx="2209800" cy="533400"/>
          </a:xfrm>
          <a:prstGeom prst="wedgeRoundRectCallout">
            <a:avLst>
              <a:gd name="adj1" fmla="val -60991"/>
              <a:gd name="adj2" fmla="val -16220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巴拉圭</a:t>
            </a:r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5657850" y="4800600"/>
            <a:ext cx="1981200" cy="457200"/>
          </a:xfrm>
          <a:prstGeom prst="wedgeRoundRectCallout">
            <a:avLst>
              <a:gd name="adj1" fmla="val -112741"/>
              <a:gd name="adj2" fmla="val -154861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乌拉圭</a:t>
            </a:r>
          </a:p>
        </p:txBody>
      </p:sp>
      <p:sp>
        <p:nvSpPr>
          <p:cNvPr id="25610" name="AutoShape 10"/>
          <p:cNvSpPr>
            <a:spLocks noChangeArrowheads="1"/>
          </p:cNvSpPr>
          <p:nvPr/>
        </p:nvSpPr>
        <p:spPr bwMode="auto">
          <a:xfrm>
            <a:off x="1238250" y="4038600"/>
            <a:ext cx="1981200" cy="457200"/>
          </a:xfrm>
          <a:prstGeom prst="wedgeRoundRectCallout">
            <a:avLst>
              <a:gd name="adj1" fmla="val 82454"/>
              <a:gd name="adj2" fmla="val -8819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玻利维亚</a:t>
            </a:r>
          </a:p>
        </p:txBody>
      </p:sp>
      <p:sp>
        <p:nvSpPr>
          <p:cNvPr id="25611" name="AutoShape 11"/>
          <p:cNvSpPr>
            <a:spLocks noChangeArrowheads="1"/>
          </p:cNvSpPr>
          <p:nvPr/>
        </p:nvSpPr>
        <p:spPr bwMode="auto">
          <a:xfrm>
            <a:off x="933450" y="4876800"/>
            <a:ext cx="1219200" cy="609600"/>
          </a:xfrm>
          <a:prstGeom prst="wedgeRoundRectCallout">
            <a:avLst>
              <a:gd name="adj1" fmla="val 173046"/>
              <a:gd name="adj2" fmla="val -1432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智利</a:t>
            </a:r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>
            <a:off x="1390650" y="3352800"/>
            <a:ext cx="1371600" cy="457200"/>
          </a:xfrm>
          <a:prstGeom prst="wedgeRoundRectCallout">
            <a:avLst>
              <a:gd name="adj1" fmla="val 106597"/>
              <a:gd name="adj2" fmla="val -1319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秘鲁</a:t>
            </a:r>
          </a:p>
        </p:txBody>
      </p:sp>
      <p:sp>
        <p:nvSpPr>
          <p:cNvPr id="21517" name="WordArt 13"/>
          <p:cNvSpPr>
            <a:spLocks noChangeArrowheads="1" noChangeShapeType="1" noTextEdit="1"/>
          </p:cNvSpPr>
          <p:nvPr/>
        </p:nvSpPr>
        <p:spPr bwMode="auto">
          <a:xfrm rot="-2062699">
            <a:off x="2762250" y="2362200"/>
            <a:ext cx="1828800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哥伦比亚</a:t>
            </a:r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>
            <a:off x="704850" y="2362200"/>
            <a:ext cx="2057400" cy="533400"/>
          </a:xfrm>
          <a:prstGeom prst="wedgeRoundRectCallout">
            <a:avLst>
              <a:gd name="adj1" fmla="val 46759"/>
              <a:gd name="adj2" fmla="val -9791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中美洲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1509" grpId="0" animBg="1"/>
      <p:bldP spid="21510" grpId="0" animBg="1"/>
      <p:bldP spid="25607" grpId="0" animBg="1"/>
      <p:bldP spid="25608" grpId="0" animBg="1"/>
      <p:bldP spid="25609" grpId="0" animBg="1"/>
      <p:bldP spid="25610" grpId="0" animBg="1"/>
      <p:bldP spid="25611" grpId="0" animBg="1"/>
      <p:bldP spid="25612" grpId="0" animBg="1"/>
      <p:bldP spid="21517" grpId="0" animBg="1"/>
      <p:bldP spid="256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763688" y="5157192"/>
            <a:ext cx="73803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CN" sz="28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摆</a:t>
            </a:r>
            <a:r>
              <a:rPr 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脱了西班牙、葡萄牙的殖民统治，赢得了独立运动的胜利，鼓舞了</a:t>
            </a:r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世界</a:t>
            </a:r>
            <a:r>
              <a:rPr 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殖民地人民的反抗斗争。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42875" y="928688"/>
            <a:ext cx="1908845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zh-CN" sz="32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32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背景</a:t>
            </a:r>
            <a:r>
              <a:rPr lang="zh-CN" sz="32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：</a:t>
            </a:r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en-US" alt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时间：</a:t>
            </a:r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领导人：</a:t>
            </a:r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序幕：</a:t>
            </a:r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5.</a:t>
            </a: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结果：</a:t>
            </a:r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 smtClean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en-US" altLang="zh-CN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32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意义：</a:t>
            </a:r>
            <a:endParaRPr lang="zh-CN" sz="32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1835696" y="980728"/>
            <a:ext cx="75598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363" indent="-360363"/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sz="2800" b="1" dirty="0">
                <a:latin typeface="黑体" pitchFamily="49" charset="-122"/>
                <a:ea typeface="黑体" pitchFamily="49" charset="-122"/>
              </a:rPr>
              <a:t>残酷的殖民统治和经济掠夺</a:t>
            </a:r>
            <a:r>
              <a:rPr lang="zh-CN" sz="2800" b="1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②</a:t>
            </a:r>
            <a:r>
              <a:rPr lang="zh-CN" sz="2800" b="1" dirty="0">
                <a:latin typeface="黑体" pitchFamily="49" charset="-122"/>
                <a:ea typeface="黑体" pitchFamily="49" charset="-122"/>
              </a:rPr>
              <a:t>受欧洲</a:t>
            </a:r>
            <a:r>
              <a:rPr lang="zh-CN" sz="2800" b="1" dirty="0" smtClean="0">
                <a:latin typeface="黑体" pitchFamily="49" charset="-122"/>
                <a:ea typeface="黑体" pitchFamily="49" charset="-122"/>
              </a:rPr>
              <a:t>启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sz="2800" b="1" dirty="0" smtClean="0">
                <a:latin typeface="黑体" pitchFamily="49" charset="-122"/>
                <a:ea typeface="黑体" pitchFamily="49" charset="-122"/>
              </a:rPr>
              <a:t>蒙</a:t>
            </a:r>
            <a:r>
              <a:rPr lang="zh-CN" sz="2800" b="1" dirty="0">
                <a:latin typeface="黑体" pitchFamily="49" charset="-122"/>
                <a:ea typeface="黑体" pitchFamily="49" charset="-122"/>
              </a:rPr>
              <a:t>运动、美国独立战争和法国大革命的影响。</a:t>
            </a:r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2267744" y="1988840"/>
            <a:ext cx="34339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18</a:t>
            </a:r>
            <a:r>
              <a:rPr 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世纪末</a:t>
            </a:r>
            <a:r>
              <a:rPr lang="zh-CN" alt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19</a:t>
            </a:r>
            <a:r>
              <a:rPr 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世纪初。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2411760" y="2492896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2800" b="1" dirty="0">
                <a:latin typeface="黑体" pitchFamily="49" charset="-122"/>
                <a:ea typeface="黑体" pitchFamily="49" charset="-122"/>
              </a:rPr>
              <a:t>玻利瓦尔、圣马丁等。</a:t>
            </a: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2627784" y="2996952"/>
            <a:ext cx="61561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zh-CN" sz="28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1804</a:t>
            </a:r>
            <a:r>
              <a:rPr 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年，海地独立揭开了拉丁美洲独立运动的序幕。</a:t>
            </a:r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2195736" y="4005064"/>
            <a:ext cx="694826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sz="2800" b="1" dirty="0" smtClean="0">
                <a:latin typeface="黑体" pitchFamily="49" charset="-122"/>
                <a:ea typeface="黑体" pitchFamily="49" charset="-122"/>
              </a:rPr>
              <a:t>到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1822</a:t>
            </a:r>
            <a:r>
              <a:rPr lang="zh-CN" sz="2800" b="1" dirty="0">
                <a:latin typeface="黑体" pitchFamily="49" charset="-122"/>
                <a:ea typeface="黑体" pitchFamily="49" charset="-122"/>
              </a:rPr>
              <a:t>年巴西独立时，除古巴等少数地区外，几乎整个拉丁美洲都获得了独立。</a:t>
            </a:r>
          </a:p>
        </p:txBody>
      </p:sp>
      <p:sp>
        <p:nvSpPr>
          <p:cNvPr id="35849" name="矩形 7197"/>
          <p:cNvSpPr>
            <a:spLocks noChangeArrowheads="1"/>
          </p:cNvSpPr>
          <p:nvPr/>
        </p:nvSpPr>
        <p:spPr bwMode="auto">
          <a:xfrm>
            <a:off x="251520" y="476672"/>
            <a:ext cx="41344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小结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：拉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丁美洲独立运动</a:t>
            </a:r>
            <a:endParaRPr lang="zh-CN" altLang="zh-CN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utoUpdateAnimBg="0"/>
      <p:bldP spid="30724" grpId="0" autoUpdateAnimBg="0"/>
      <p:bldP spid="30730" grpId="0" autoUpdateAnimBg="0"/>
      <p:bldP spid="30731" grpId="0" autoUpdateAnimBg="0"/>
      <p:bldP spid="30732" grpId="0" autoUpdateAnimBg="0"/>
      <p:bldP spid="30733" grpId="0" autoUpdateAnimBg="0"/>
      <p:bldP spid="3073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英国对印缅的侵略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733425"/>
            <a:ext cx="8089900" cy="548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8462963" y="4287838"/>
            <a:ext cx="4175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东印度公司</a:t>
            </a:r>
          </a:p>
        </p:txBody>
      </p:sp>
      <p:sp>
        <p:nvSpPr>
          <p:cNvPr id="4" name="Freeform 4"/>
          <p:cNvSpPr>
            <a:spLocks noChangeArrowheads="1"/>
          </p:cNvSpPr>
          <p:nvPr/>
        </p:nvSpPr>
        <p:spPr bwMode="auto">
          <a:xfrm>
            <a:off x="4392613" y="2430463"/>
            <a:ext cx="1941512" cy="1125537"/>
          </a:xfrm>
          <a:custGeom>
            <a:avLst/>
            <a:gdLst>
              <a:gd name="T0" fmla="*/ 2147483647 w 1286"/>
              <a:gd name="T1" fmla="*/ 2147483647 h 784"/>
              <a:gd name="T2" fmla="*/ 2147483647 w 1286"/>
              <a:gd name="T3" fmla="*/ 2147483647 h 784"/>
              <a:gd name="T4" fmla="*/ 2147483647 w 1286"/>
              <a:gd name="T5" fmla="*/ 2147483647 h 784"/>
              <a:gd name="T6" fmla="*/ 2147483647 w 1286"/>
              <a:gd name="T7" fmla="*/ 2147483647 h 784"/>
              <a:gd name="T8" fmla="*/ 2147483647 w 1286"/>
              <a:gd name="T9" fmla="*/ 2147483647 h 784"/>
              <a:gd name="T10" fmla="*/ 2147483647 w 1286"/>
              <a:gd name="T11" fmla="*/ 2147483647 h 784"/>
              <a:gd name="T12" fmla="*/ 2147483647 w 1286"/>
              <a:gd name="T13" fmla="*/ 2147483647 h 784"/>
              <a:gd name="T14" fmla="*/ 2147483647 w 1286"/>
              <a:gd name="T15" fmla="*/ 2147483647 h 784"/>
              <a:gd name="T16" fmla="*/ 2147483647 w 1286"/>
              <a:gd name="T17" fmla="*/ 2147483647 h 784"/>
              <a:gd name="T18" fmla="*/ 2147483647 w 1286"/>
              <a:gd name="T19" fmla="*/ 2147483647 h 784"/>
              <a:gd name="T20" fmla="*/ 2147483647 w 1286"/>
              <a:gd name="T21" fmla="*/ 2147483647 h 784"/>
              <a:gd name="T22" fmla="*/ 2147483647 w 1286"/>
              <a:gd name="T23" fmla="*/ 2147483647 h 784"/>
              <a:gd name="T24" fmla="*/ 2147483647 w 1286"/>
              <a:gd name="T25" fmla="*/ 2147483647 h 784"/>
              <a:gd name="T26" fmla="*/ 2147483647 w 1286"/>
              <a:gd name="T27" fmla="*/ 2147483647 h 784"/>
              <a:gd name="T28" fmla="*/ 2147483647 w 1286"/>
              <a:gd name="T29" fmla="*/ 2147483647 h 784"/>
              <a:gd name="T30" fmla="*/ 2147483647 w 1286"/>
              <a:gd name="T31" fmla="*/ 2147483647 h 784"/>
              <a:gd name="T32" fmla="*/ 2147483647 w 1286"/>
              <a:gd name="T33" fmla="*/ 2147483647 h 784"/>
              <a:gd name="T34" fmla="*/ 2147483647 w 1286"/>
              <a:gd name="T35" fmla="*/ 2147483647 h 784"/>
              <a:gd name="T36" fmla="*/ 2147483647 w 1286"/>
              <a:gd name="T37" fmla="*/ 2147483647 h 784"/>
              <a:gd name="T38" fmla="*/ 2147483647 w 1286"/>
              <a:gd name="T39" fmla="*/ 2147483647 h 784"/>
              <a:gd name="T40" fmla="*/ 2147483647 w 1286"/>
              <a:gd name="T41" fmla="*/ 2147483647 h 784"/>
              <a:gd name="T42" fmla="*/ 2147483647 w 1286"/>
              <a:gd name="T43" fmla="*/ 2147483647 h 784"/>
              <a:gd name="T44" fmla="*/ 2147483647 w 1286"/>
              <a:gd name="T45" fmla="*/ 2147483647 h 784"/>
              <a:gd name="T46" fmla="*/ 2147483647 w 1286"/>
              <a:gd name="T47" fmla="*/ 2147483647 h 784"/>
              <a:gd name="T48" fmla="*/ 2147483647 w 1286"/>
              <a:gd name="T49" fmla="*/ 2147483647 h 784"/>
              <a:gd name="T50" fmla="*/ 2147483647 w 1286"/>
              <a:gd name="T51" fmla="*/ 2147483647 h 784"/>
              <a:gd name="T52" fmla="*/ 2147483647 w 1286"/>
              <a:gd name="T53" fmla="*/ 2147483647 h 784"/>
              <a:gd name="T54" fmla="*/ 2147483647 w 1286"/>
              <a:gd name="T55" fmla="*/ 2147483647 h 784"/>
              <a:gd name="T56" fmla="*/ 2147483647 w 1286"/>
              <a:gd name="T57" fmla="*/ 2147483647 h 784"/>
              <a:gd name="T58" fmla="*/ 2147483647 w 1286"/>
              <a:gd name="T59" fmla="*/ 2147483647 h 784"/>
              <a:gd name="T60" fmla="*/ 2147483647 w 1286"/>
              <a:gd name="T61" fmla="*/ 2147483647 h 784"/>
              <a:gd name="T62" fmla="*/ 2147483647 w 1286"/>
              <a:gd name="T63" fmla="*/ 2147483647 h 784"/>
              <a:gd name="T64" fmla="*/ 2147483647 w 1286"/>
              <a:gd name="T65" fmla="*/ 2147483647 h 78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6"/>
              <a:gd name="T100" fmla="*/ 0 h 784"/>
              <a:gd name="T101" fmla="*/ 1286 w 1286"/>
              <a:gd name="T102" fmla="*/ 784 h 78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6" h="784">
                <a:moveTo>
                  <a:pt x="1207" y="434"/>
                </a:moveTo>
                <a:cubicBezTo>
                  <a:pt x="1226" y="491"/>
                  <a:pt x="1209" y="473"/>
                  <a:pt x="1247" y="497"/>
                </a:cubicBezTo>
                <a:cubicBezTo>
                  <a:pt x="1286" y="559"/>
                  <a:pt x="1259" y="572"/>
                  <a:pt x="1239" y="632"/>
                </a:cubicBezTo>
                <a:cubicBezTo>
                  <a:pt x="1248" y="657"/>
                  <a:pt x="1262" y="678"/>
                  <a:pt x="1270" y="703"/>
                </a:cubicBezTo>
                <a:cubicBezTo>
                  <a:pt x="1263" y="760"/>
                  <a:pt x="1270" y="784"/>
                  <a:pt x="1215" y="766"/>
                </a:cubicBezTo>
                <a:cubicBezTo>
                  <a:pt x="1210" y="758"/>
                  <a:pt x="1203" y="751"/>
                  <a:pt x="1199" y="742"/>
                </a:cubicBezTo>
                <a:cubicBezTo>
                  <a:pt x="1192" y="727"/>
                  <a:pt x="1184" y="695"/>
                  <a:pt x="1184" y="695"/>
                </a:cubicBezTo>
                <a:cubicBezTo>
                  <a:pt x="1180" y="668"/>
                  <a:pt x="1187" y="635"/>
                  <a:pt x="1168" y="616"/>
                </a:cubicBezTo>
                <a:cubicBezTo>
                  <a:pt x="1154" y="603"/>
                  <a:pt x="1120" y="584"/>
                  <a:pt x="1120" y="584"/>
                </a:cubicBezTo>
                <a:cubicBezTo>
                  <a:pt x="1069" y="602"/>
                  <a:pt x="1128" y="588"/>
                  <a:pt x="1049" y="561"/>
                </a:cubicBezTo>
                <a:cubicBezTo>
                  <a:pt x="1033" y="556"/>
                  <a:pt x="1002" y="545"/>
                  <a:pt x="1002" y="545"/>
                </a:cubicBezTo>
                <a:cubicBezTo>
                  <a:pt x="1011" y="597"/>
                  <a:pt x="1041" y="682"/>
                  <a:pt x="978" y="703"/>
                </a:cubicBezTo>
                <a:cubicBezTo>
                  <a:pt x="970" y="700"/>
                  <a:pt x="961" y="700"/>
                  <a:pt x="955" y="695"/>
                </a:cubicBezTo>
                <a:cubicBezTo>
                  <a:pt x="948" y="689"/>
                  <a:pt x="949" y="671"/>
                  <a:pt x="939" y="671"/>
                </a:cubicBezTo>
                <a:cubicBezTo>
                  <a:pt x="931" y="671"/>
                  <a:pt x="937" y="689"/>
                  <a:pt x="931" y="695"/>
                </a:cubicBezTo>
                <a:cubicBezTo>
                  <a:pt x="925" y="701"/>
                  <a:pt x="915" y="700"/>
                  <a:pt x="907" y="703"/>
                </a:cubicBezTo>
                <a:cubicBezTo>
                  <a:pt x="868" y="700"/>
                  <a:pt x="817" y="676"/>
                  <a:pt x="789" y="703"/>
                </a:cubicBezTo>
                <a:cubicBezTo>
                  <a:pt x="746" y="745"/>
                  <a:pt x="821" y="712"/>
                  <a:pt x="758" y="734"/>
                </a:cubicBezTo>
                <a:cubicBezTo>
                  <a:pt x="745" y="731"/>
                  <a:pt x="729" y="733"/>
                  <a:pt x="718" y="726"/>
                </a:cubicBezTo>
                <a:cubicBezTo>
                  <a:pt x="711" y="722"/>
                  <a:pt x="718" y="703"/>
                  <a:pt x="710" y="703"/>
                </a:cubicBezTo>
                <a:cubicBezTo>
                  <a:pt x="702" y="703"/>
                  <a:pt x="708" y="720"/>
                  <a:pt x="702" y="726"/>
                </a:cubicBezTo>
                <a:cubicBezTo>
                  <a:pt x="696" y="732"/>
                  <a:pt x="687" y="731"/>
                  <a:pt x="679" y="734"/>
                </a:cubicBezTo>
                <a:cubicBezTo>
                  <a:pt x="639" y="764"/>
                  <a:pt x="634" y="768"/>
                  <a:pt x="584" y="758"/>
                </a:cubicBezTo>
                <a:cubicBezTo>
                  <a:pt x="541" y="694"/>
                  <a:pt x="597" y="771"/>
                  <a:pt x="544" y="718"/>
                </a:cubicBezTo>
                <a:cubicBezTo>
                  <a:pt x="538" y="712"/>
                  <a:pt x="536" y="701"/>
                  <a:pt x="529" y="695"/>
                </a:cubicBezTo>
                <a:cubicBezTo>
                  <a:pt x="515" y="682"/>
                  <a:pt x="481" y="663"/>
                  <a:pt x="481" y="663"/>
                </a:cubicBezTo>
                <a:cubicBezTo>
                  <a:pt x="454" y="620"/>
                  <a:pt x="475" y="652"/>
                  <a:pt x="434" y="592"/>
                </a:cubicBezTo>
                <a:cubicBezTo>
                  <a:pt x="429" y="584"/>
                  <a:pt x="418" y="568"/>
                  <a:pt x="418" y="568"/>
                </a:cubicBezTo>
                <a:cubicBezTo>
                  <a:pt x="415" y="544"/>
                  <a:pt x="423" y="517"/>
                  <a:pt x="410" y="497"/>
                </a:cubicBezTo>
                <a:cubicBezTo>
                  <a:pt x="406" y="491"/>
                  <a:pt x="343" y="478"/>
                  <a:pt x="331" y="474"/>
                </a:cubicBezTo>
                <a:cubicBezTo>
                  <a:pt x="315" y="469"/>
                  <a:pt x="284" y="458"/>
                  <a:pt x="284" y="458"/>
                </a:cubicBezTo>
                <a:cubicBezTo>
                  <a:pt x="271" y="461"/>
                  <a:pt x="258" y="462"/>
                  <a:pt x="245" y="466"/>
                </a:cubicBezTo>
                <a:cubicBezTo>
                  <a:pt x="229" y="470"/>
                  <a:pt x="197" y="482"/>
                  <a:pt x="197" y="482"/>
                </a:cubicBezTo>
                <a:cubicBezTo>
                  <a:pt x="136" y="472"/>
                  <a:pt x="87" y="456"/>
                  <a:pt x="24" y="450"/>
                </a:cubicBezTo>
                <a:cubicBezTo>
                  <a:pt x="52" y="367"/>
                  <a:pt x="23" y="320"/>
                  <a:pt x="0" y="253"/>
                </a:cubicBezTo>
                <a:cubicBezTo>
                  <a:pt x="42" y="190"/>
                  <a:pt x="23" y="204"/>
                  <a:pt x="95" y="190"/>
                </a:cubicBezTo>
                <a:cubicBezTo>
                  <a:pt x="92" y="182"/>
                  <a:pt x="94" y="171"/>
                  <a:pt x="87" y="166"/>
                </a:cubicBezTo>
                <a:cubicBezTo>
                  <a:pt x="73" y="156"/>
                  <a:pt x="39" y="150"/>
                  <a:pt x="39" y="150"/>
                </a:cubicBezTo>
                <a:cubicBezTo>
                  <a:pt x="8" y="102"/>
                  <a:pt x="7" y="51"/>
                  <a:pt x="39" y="0"/>
                </a:cubicBezTo>
                <a:cubicBezTo>
                  <a:pt x="55" y="3"/>
                  <a:pt x="72" y="3"/>
                  <a:pt x="87" y="8"/>
                </a:cubicBezTo>
                <a:cubicBezTo>
                  <a:pt x="128" y="22"/>
                  <a:pt x="92" y="27"/>
                  <a:pt x="134" y="32"/>
                </a:cubicBezTo>
                <a:cubicBezTo>
                  <a:pt x="176" y="36"/>
                  <a:pt x="218" y="37"/>
                  <a:pt x="260" y="40"/>
                </a:cubicBezTo>
                <a:cubicBezTo>
                  <a:pt x="294" y="51"/>
                  <a:pt x="295" y="81"/>
                  <a:pt x="324" y="87"/>
                </a:cubicBezTo>
                <a:cubicBezTo>
                  <a:pt x="352" y="93"/>
                  <a:pt x="381" y="92"/>
                  <a:pt x="410" y="95"/>
                </a:cubicBezTo>
                <a:cubicBezTo>
                  <a:pt x="413" y="103"/>
                  <a:pt x="412" y="113"/>
                  <a:pt x="418" y="119"/>
                </a:cubicBezTo>
                <a:cubicBezTo>
                  <a:pt x="424" y="125"/>
                  <a:pt x="434" y="124"/>
                  <a:pt x="442" y="127"/>
                </a:cubicBezTo>
                <a:cubicBezTo>
                  <a:pt x="510" y="148"/>
                  <a:pt x="529" y="144"/>
                  <a:pt x="623" y="150"/>
                </a:cubicBezTo>
                <a:cubicBezTo>
                  <a:pt x="644" y="147"/>
                  <a:pt x="667" y="150"/>
                  <a:pt x="686" y="142"/>
                </a:cubicBezTo>
                <a:cubicBezTo>
                  <a:pt x="710" y="132"/>
                  <a:pt x="683" y="59"/>
                  <a:pt x="671" y="40"/>
                </a:cubicBezTo>
                <a:cubicBezTo>
                  <a:pt x="709" y="27"/>
                  <a:pt x="717" y="20"/>
                  <a:pt x="773" y="40"/>
                </a:cubicBezTo>
                <a:cubicBezTo>
                  <a:pt x="781" y="43"/>
                  <a:pt x="777" y="56"/>
                  <a:pt x="781" y="63"/>
                </a:cubicBezTo>
                <a:cubicBezTo>
                  <a:pt x="785" y="72"/>
                  <a:pt x="792" y="79"/>
                  <a:pt x="797" y="87"/>
                </a:cubicBezTo>
                <a:cubicBezTo>
                  <a:pt x="879" y="75"/>
                  <a:pt x="888" y="68"/>
                  <a:pt x="986" y="79"/>
                </a:cubicBezTo>
                <a:cubicBezTo>
                  <a:pt x="1023" y="83"/>
                  <a:pt x="1097" y="95"/>
                  <a:pt x="1097" y="95"/>
                </a:cubicBezTo>
                <a:cubicBezTo>
                  <a:pt x="1158" y="116"/>
                  <a:pt x="1081" y="84"/>
                  <a:pt x="1136" y="127"/>
                </a:cubicBezTo>
                <a:cubicBezTo>
                  <a:pt x="1163" y="148"/>
                  <a:pt x="1204" y="139"/>
                  <a:pt x="1239" y="142"/>
                </a:cubicBezTo>
                <a:cubicBezTo>
                  <a:pt x="1242" y="150"/>
                  <a:pt x="1251" y="158"/>
                  <a:pt x="1247" y="166"/>
                </a:cubicBezTo>
                <a:cubicBezTo>
                  <a:pt x="1243" y="174"/>
                  <a:pt x="1231" y="172"/>
                  <a:pt x="1223" y="174"/>
                </a:cubicBezTo>
                <a:cubicBezTo>
                  <a:pt x="1205" y="178"/>
                  <a:pt x="1186" y="179"/>
                  <a:pt x="1168" y="182"/>
                </a:cubicBezTo>
                <a:cubicBezTo>
                  <a:pt x="1159" y="207"/>
                  <a:pt x="1168" y="240"/>
                  <a:pt x="1152" y="261"/>
                </a:cubicBezTo>
                <a:cubicBezTo>
                  <a:pt x="1142" y="274"/>
                  <a:pt x="1105" y="276"/>
                  <a:pt x="1105" y="276"/>
                </a:cubicBezTo>
                <a:cubicBezTo>
                  <a:pt x="1086" y="333"/>
                  <a:pt x="1102" y="376"/>
                  <a:pt x="1049" y="411"/>
                </a:cubicBezTo>
                <a:cubicBezTo>
                  <a:pt x="1053" y="438"/>
                  <a:pt x="1048" y="469"/>
                  <a:pt x="1065" y="490"/>
                </a:cubicBezTo>
                <a:cubicBezTo>
                  <a:pt x="1086" y="515"/>
                  <a:pt x="1132" y="518"/>
                  <a:pt x="1160" y="537"/>
                </a:cubicBezTo>
                <a:cubicBezTo>
                  <a:pt x="1165" y="529"/>
                  <a:pt x="1173" y="522"/>
                  <a:pt x="1176" y="513"/>
                </a:cubicBezTo>
                <a:cubicBezTo>
                  <a:pt x="1181" y="498"/>
                  <a:pt x="1177" y="480"/>
                  <a:pt x="1184" y="466"/>
                </a:cubicBezTo>
                <a:cubicBezTo>
                  <a:pt x="1211" y="410"/>
                  <a:pt x="1207" y="480"/>
                  <a:pt x="1207" y="434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5"/>
          <p:cNvSpPr>
            <a:spLocks noChangeArrowheads="1"/>
          </p:cNvSpPr>
          <p:nvPr/>
        </p:nvSpPr>
        <p:spPr bwMode="auto">
          <a:xfrm>
            <a:off x="3975100" y="3722688"/>
            <a:ext cx="1136650" cy="846137"/>
          </a:xfrm>
          <a:custGeom>
            <a:avLst/>
            <a:gdLst>
              <a:gd name="T0" fmla="*/ 2147483647 w 744"/>
              <a:gd name="T1" fmla="*/ 2147483647 h 610"/>
              <a:gd name="T2" fmla="*/ 2147483647 w 744"/>
              <a:gd name="T3" fmla="*/ 2147483647 h 610"/>
              <a:gd name="T4" fmla="*/ 2147483647 w 744"/>
              <a:gd name="T5" fmla="*/ 2147483647 h 610"/>
              <a:gd name="T6" fmla="*/ 2147483647 w 744"/>
              <a:gd name="T7" fmla="*/ 2147483647 h 610"/>
              <a:gd name="T8" fmla="*/ 2147483647 w 744"/>
              <a:gd name="T9" fmla="*/ 2147483647 h 610"/>
              <a:gd name="T10" fmla="*/ 2147483647 w 744"/>
              <a:gd name="T11" fmla="*/ 2147483647 h 610"/>
              <a:gd name="T12" fmla="*/ 2147483647 w 744"/>
              <a:gd name="T13" fmla="*/ 2147483647 h 610"/>
              <a:gd name="T14" fmla="*/ 2147483647 w 744"/>
              <a:gd name="T15" fmla="*/ 2147483647 h 610"/>
              <a:gd name="T16" fmla="*/ 2147483647 w 744"/>
              <a:gd name="T17" fmla="*/ 2147483647 h 610"/>
              <a:gd name="T18" fmla="*/ 2147483647 w 744"/>
              <a:gd name="T19" fmla="*/ 2147483647 h 610"/>
              <a:gd name="T20" fmla="*/ 2147483647 w 744"/>
              <a:gd name="T21" fmla="*/ 2147483647 h 610"/>
              <a:gd name="T22" fmla="*/ 2147483647 w 744"/>
              <a:gd name="T23" fmla="*/ 2147483647 h 610"/>
              <a:gd name="T24" fmla="*/ 2147483647 w 744"/>
              <a:gd name="T25" fmla="*/ 2147483647 h 610"/>
              <a:gd name="T26" fmla="*/ 2147483647 w 744"/>
              <a:gd name="T27" fmla="*/ 2147483647 h 610"/>
              <a:gd name="T28" fmla="*/ 2147483647 w 744"/>
              <a:gd name="T29" fmla="*/ 2147483647 h 610"/>
              <a:gd name="T30" fmla="*/ 2147483647 w 744"/>
              <a:gd name="T31" fmla="*/ 2147483647 h 610"/>
              <a:gd name="T32" fmla="*/ 2147483647 w 744"/>
              <a:gd name="T33" fmla="*/ 2147483647 h 610"/>
              <a:gd name="T34" fmla="*/ 2147483647 w 744"/>
              <a:gd name="T35" fmla="*/ 2147483647 h 610"/>
              <a:gd name="T36" fmla="*/ 2147483647 w 744"/>
              <a:gd name="T37" fmla="*/ 2147483647 h 610"/>
              <a:gd name="T38" fmla="*/ 2147483647 w 744"/>
              <a:gd name="T39" fmla="*/ 2147483647 h 610"/>
              <a:gd name="T40" fmla="*/ 2147483647 w 744"/>
              <a:gd name="T41" fmla="*/ 2147483647 h 610"/>
              <a:gd name="T42" fmla="*/ 2147483647 w 744"/>
              <a:gd name="T43" fmla="*/ 2147483647 h 610"/>
              <a:gd name="T44" fmla="*/ 2147483647 w 744"/>
              <a:gd name="T45" fmla="*/ 2147483647 h 610"/>
              <a:gd name="T46" fmla="*/ 2147483647 w 744"/>
              <a:gd name="T47" fmla="*/ 2147483647 h 610"/>
              <a:gd name="T48" fmla="*/ 2147483647 w 744"/>
              <a:gd name="T49" fmla="*/ 2147483647 h 610"/>
              <a:gd name="T50" fmla="*/ 2147483647 w 744"/>
              <a:gd name="T51" fmla="*/ 2147483647 h 610"/>
              <a:gd name="T52" fmla="*/ 2147483647 w 744"/>
              <a:gd name="T53" fmla="*/ 2147483647 h 610"/>
              <a:gd name="T54" fmla="*/ 2147483647 w 744"/>
              <a:gd name="T55" fmla="*/ 2147483647 h 610"/>
              <a:gd name="T56" fmla="*/ 2147483647 w 744"/>
              <a:gd name="T57" fmla="*/ 2147483647 h 610"/>
              <a:gd name="T58" fmla="*/ 2147483647 w 744"/>
              <a:gd name="T59" fmla="*/ 2147483647 h 610"/>
              <a:gd name="T60" fmla="*/ 2147483647 w 744"/>
              <a:gd name="T61" fmla="*/ 2147483647 h 610"/>
              <a:gd name="T62" fmla="*/ 2147483647 w 744"/>
              <a:gd name="T63" fmla="*/ 2147483647 h 610"/>
              <a:gd name="T64" fmla="*/ 2147483647 w 744"/>
              <a:gd name="T65" fmla="*/ 2147483647 h 610"/>
              <a:gd name="T66" fmla="*/ 2147483647 w 744"/>
              <a:gd name="T67" fmla="*/ 2147483647 h 610"/>
              <a:gd name="T68" fmla="*/ 2147483647 w 744"/>
              <a:gd name="T69" fmla="*/ 2147483647 h 610"/>
              <a:gd name="T70" fmla="*/ 2147483647 w 744"/>
              <a:gd name="T71" fmla="*/ 2147483647 h 610"/>
              <a:gd name="T72" fmla="*/ 2147483647 w 744"/>
              <a:gd name="T73" fmla="*/ 2147483647 h 610"/>
              <a:gd name="T74" fmla="*/ 2147483647 w 744"/>
              <a:gd name="T75" fmla="*/ 2147483647 h 610"/>
              <a:gd name="T76" fmla="*/ 2147483647 w 744"/>
              <a:gd name="T77" fmla="*/ 2147483647 h 610"/>
              <a:gd name="T78" fmla="*/ 2147483647 w 744"/>
              <a:gd name="T79" fmla="*/ 2147483647 h 610"/>
              <a:gd name="T80" fmla="*/ 2147483647 w 744"/>
              <a:gd name="T81" fmla="*/ 2147483647 h 610"/>
              <a:gd name="T82" fmla="*/ 2147483647 w 744"/>
              <a:gd name="T83" fmla="*/ 2147483647 h 610"/>
              <a:gd name="T84" fmla="*/ 2147483647 w 744"/>
              <a:gd name="T85" fmla="*/ 2147483647 h 61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744"/>
              <a:gd name="T130" fmla="*/ 0 h 610"/>
              <a:gd name="T131" fmla="*/ 744 w 744"/>
              <a:gd name="T132" fmla="*/ 610 h 610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744" h="610">
                <a:moveTo>
                  <a:pt x="744" y="121"/>
                </a:moveTo>
                <a:cubicBezTo>
                  <a:pt x="709" y="133"/>
                  <a:pt x="717" y="149"/>
                  <a:pt x="681" y="160"/>
                </a:cubicBezTo>
                <a:cubicBezTo>
                  <a:pt x="665" y="171"/>
                  <a:pt x="650" y="181"/>
                  <a:pt x="634" y="192"/>
                </a:cubicBezTo>
                <a:cubicBezTo>
                  <a:pt x="604" y="212"/>
                  <a:pt x="629" y="216"/>
                  <a:pt x="610" y="239"/>
                </a:cubicBezTo>
                <a:cubicBezTo>
                  <a:pt x="599" y="253"/>
                  <a:pt x="579" y="258"/>
                  <a:pt x="563" y="263"/>
                </a:cubicBezTo>
                <a:cubicBezTo>
                  <a:pt x="558" y="271"/>
                  <a:pt x="551" y="278"/>
                  <a:pt x="547" y="287"/>
                </a:cubicBezTo>
                <a:cubicBezTo>
                  <a:pt x="543" y="297"/>
                  <a:pt x="547" y="311"/>
                  <a:pt x="539" y="318"/>
                </a:cubicBezTo>
                <a:cubicBezTo>
                  <a:pt x="526" y="329"/>
                  <a:pt x="508" y="329"/>
                  <a:pt x="492" y="334"/>
                </a:cubicBezTo>
                <a:cubicBezTo>
                  <a:pt x="476" y="339"/>
                  <a:pt x="460" y="345"/>
                  <a:pt x="444" y="350"/>
                </a:cubicBezTo>
                <a:cubicBezTo>
                  <a:pt x="436" y="353"/>
                  <a:pt x="421" y="358"/>
                  <a:pt x="421" y="358"/>
                </a:cubicBezTo>
                <a:cubicBezTo>
                  <a:pt x="384" y="394"/>
                  <a:pt x="405" y="376"/>
                  <a:pt x="350" y="413"/>
                </a:cubicBezTo>
                <a:cubicBezTo>
                  <a:pt x="342" y="418"/>
                  <a:pt x="326" y="429"/>
                  <a:pt x="326" y="429"/>
                </a:cubicBezTo>
                <a:cubicBezTo>
                  <a:pt x="314" y="476"/>
                  <a:pt x="298" y="461"/>
                  <a:pt x="279" y="500"/>
                </a:cubicBezTo>
                <a:cubicBezTo>
                  <a:pt x="275" y="507"/>
                  <a:pt x="279" y="520"/>
                  <a:pt x="271" y="523"/>
                </a:cubicBezTo>
                <a:cubicBezTo>
                  <a:pt x="246" y="532"/>
                  <a:pt x="218" y="528"/>
                  <a:pt x="192" y="531"/>
                </a:cubicBezTo>
                <a:cubicBezTo>
                  <a:pt x="184" y="536"/>
                  <a:pt x="174" y="539"/>
                  <a:pt x="168" y="547"/>
                </a:cubicBezTo>
                <a:cubicBezTo>
                  <a:pt x="163" y="554"/>
                  <a:pt x="166" y="565"/>
                  <a:pt x="160" y="571"/>
                </a:cubicBezTo>
                <a:cubicBezTo>
                  <a:pt x="134" y="597"/>
                  <a:pt x="118" y="600"/>
                  <a:pt x="89" y="610"/>
                </a:cubicBezTo>
                <a:cubicBezTo>
                  <a:pt x="80" y="568"/>
                  <a:pt x="77" y="554"/>
                  <a:pt x="42" y="531"/>
                </a:cubicBezTo>
                <a:cubicBezTo>
                  <a:pt x="37" y="521"/>
                  <a:pt x="33" y="509"/>
                  <a:pt x="26" y="500"/>
                </a:cubicBezTo>
                <a:cubicBezTo>
                  <a:pt x="20" y="493"/>
                  <a:pt x="6" y="493"/>
                  <a:pt x="3" y="484"/>
                </a:cubicBezTo>
                <a:cubicBezTo>
                  <a:pt x="0" y="476"/>
                  <a:pt x="6" y="467"/>
                  <a:pt x="10" y="460"/>
                </a:cubicBezTo>
                <a:cubicBezTo>
                  <a:pt x="35" y="410"/>
                  <a:pt x="78" y="418"/>
                  <a:pt x="129" y="413"/>
                </a:cubicBezTo>
                <a:cubicBezTo>
                  <a:pt x="139" y="397"/>
                  <a:pt x="155" y="384"/>
                  <a:pt x="160" y="366"/>
                </a:cubicBezTo>
                <a:cubicBezTo>
                  <a:pt x="163" y="355"/>
                  <a:pt x="161" y="343"/>
                  <a:pt x="168" y="334"/>
                </a:cubicBezTo>
                <a:cubicBezTo>
                  <a:pt x="173" y="327"/>
                  <a:pt x="184" y="330"/>
                  <a:pt x="192" y="326"/>
                </a:cubicBezTo>
                <a:cubicBezTo>
                  <a:pt x="201" y="322"/>
                  <a:pt x="208" y="315"/>
                  <a:pt x="216" y="310"/>
                </a:cubicBezTo>
                <a:cubicBezTo>
                  <a:pt x="234" y="282"/>
                  <a:pt x="248" y="273"/>
                  <a:pt x="279" y="263"/>
                </a:cubicBezTo>
                <a:cubicBezTo>
                  <a:pt x="314" y="208"/>
                  <a:pt x="268" y="214"/>
                  <a:pt x="247" y="168"/>
                </a:cubicBezTo>
                <a:cubicBezTo>
                  <a:pt x="240" y="153"/>
                  <a:pt x="231" y="121"/>
                  <a:pt x="231" y="121"/>
                </a:cubicBezTo>
                <a:cubicBezTo>
                  <a:pt x="234" y="97"/>
                  <a:pt x="231" y="72"/>
                  <a:pt x="239" y="50"/>
                </a:cubicBezTo>
                <a:cubicBezTo>
                  <a:pt x="256" y="2"/>
                  <a:pt x="311" y="58"/>
                  <a:pt x="334" y="66"/>
                </a:cubicBezTo>
                <a:cubicBezTo>
                  <a:pt x="349" y="71"/>
                  <a:pt x="365" y="71"/>
                  <a:pt x="381" y="74"/>
                </a:cubicBezTo>
                <a:cubicBezTo>
                  <a:pt x="384" y="82"/>
                  <a:pt x="395" y="92"/>
                  <a:pt x="389" y="97"/>
                </a:cubicBezTo>
                <a:cubicBezTo>
                  <a:pt x="377" y="107"/>
                  <a:pt x="354" y="95"/>
                  <a:pt x="342" y="105"/>
                </a:cubicBezTo>
                <a:cubicBezTo>
                  <a:pt x="320" y="123"/>
                  <a:pt x="360" y="133"/>
                  <a:pt x="373" y="137"/>
                </a:cubicBezTo>
                <a:cubicBezTo>
                  <a:pt x="384" y="168"/>
                  <a:pt x="393" y="182"/>
                  <a:pt x="421" y="200"/>
                </a:cubicBezTo>
                <a:cubicBezTo>
                  <a:pt x="458" y="187"/>
                  <a:pt x="453" y="173"/>
                  <a:pt x="444" y="137"/>
                </a:cubicBezTo>
                <a:cubicBezTo>
                  <a:pt x="448" y="116"/>
                  <a:pt x="442" y="86"/>
                  <a:pt x="460" y="74"/>
                </a:cubicBezTo>
                <a:cubicBezTo>
                  <a:pt x="485" y="57"/>
                  <a:pt x="540" y="48"/>
                  <a:pt x="571" y="42"/>
                </a:cubicBezTo>
                <a:cubicBezTo>
                  <a:pt x="597" y="0"/>
                  <a:pt x="604" y="20"/>
                  <a:pt x="634" y="50"/>
                </a:cubicBezTo>
                <a:cubicBezTo>
                  <a:pt x="650" y="97"/>
                  <a:pt x="686" y="90"/>
                  <a:pt x="728" y="105"/>
                </a:cubicBezTo>
                <a:cubicBezTo>
                  <a:pt x="737" y="133"/>
                  <a:pt x="730" y="135"/>
                  <a:pt x="744" y="12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6"/>
          <p:cNvSpPr>
            <a:spLocks noChangeArrowheads="1"/>
          </p:cNvSpPr>
          <p:nvPr/>
        </p:nvSpPr>
        <p:spPr bwMode="auto">
          <a:xfrm>
            <a:off x="1854200" y="1071563"/>
            <a:ext cx="2743200" cy="4792662"/>
          </a:xfrm>
          <a:custGeom>
            <a:avLst/>
            <a:gdLst>
              <a:gd name="T0" fmla="*/ 2147483647 w 1993"/>
              <a:gd name="T1" fmla="*/ 2147483647 h 3425"/>
              <a:gd name="T2" fmla="*/ 2147483647 w 1993"/>
              <a:gd name="T3" fmla="*/ 2147483647 h 3425"/>
              <a:gd name="T4" fmla="*/ 2147483647 w 1993"/>
              <a:gd name="T5" fmla="*/ 2147483647 h 3425"/>
              <a:gd name="T6" fmla="*/ 2147483647 w 1993"/>
              <a:gd name="T7" fmla="*/ 2147483647 h 3425"/>
              <a:gd name="T8" fmla="*/ 2147483647 w 1993"/>
              <a:gd name="T9" fmla="*/ 2147483647 h 3425"/>
              <a:gd name="T10" fmla="*/ 2147483647 w 1993"/>
              <a:gd name="T11" fmla="*/ 2147483647 h 3425"/>
              <a:gd name="T12" fmla="*/ 2147483647 w 1993"/>
              <a:gd name="T13" fmla="*/ 2147483647 h 3425"/>
              <a:gd name="T14" fmla="*/ 2147483647 w 1993"/>
              <a:gd name="T15" fmla="*/ 2147483647 h 3425"/>
              <a:gd name="T16" fmla="*/ 2147483647 w 1993"/>
              <a:gd name="T17" fmla="*/ 2147483647 h 3425"/>
              <a:gd name="T18" fmla="*/ 2147483647 w 1993"/>
              <a:gd name="T19" fmla="*/ 2147483647 h 3425"/>
              <a:gd name="T20" fmla="*/ 2147483647 w 1993"/>
              <a:gd name="T21" fmla="*/ 2147483647 h 3425"/>
              <a:gd name="T22" fmla="*/ 2147483647 w 1993"/>
              <a:gd name="T23" fmla="*/ 2147483647 h 3425"/>
              <a:gd name="T24" fmla="*/ 2147483647 w 1993"/>
              <a:gd name="T25" fmla="*/ 2147483647 h 3425"/>
              <a:gd name="T26" fmla="*/ 2147483647 w 1993"/>
              <a:gd name="T27" fmla="*/ 2147483647 h 3425"/>
              <a:gd name="T28" fmla="*/ 2147483647 w 1993"/>
              <a:gd name="T29" fmla="*/ 2147483647 h 3425"/>
              <a:gd name="T30" fmla="*/ 2147483647 w 1993"/>
              <a:gd name="T31" fmla="*/ 2147483647 h 3425"/>
              <a:gd name="T32" fmla="*/ 2147483647 w 1993"/>
              <a:gd name="T33" fmla="*/ 2147483647 h 3425"/>
              <a:gd name="T34" fmla="*/ 2147483647 w 1993"/>
              <a:gd name="T35" fmla="*/ 2147483647 h 3425"/>
              <a:gd name="T36" fmla="*/ 2147483647 w 1993"/>
              <a:gd name="T37" fmla="*/ 2147483647 h 3425"/>
              <a:gd name="T38" fmla="*/ 2147483647 w 1993"/>
              <a:gd name="T39" fmla="*/ 2147483647 h 3425"/>
              <a:gd name="T40" fmla="*/ 2147483647 w 1993"/>
              <a:gd name="T41" fmla="*/ 2147483647 h 3425"/>
              <a:gd name="T42" fmla="*/ 2147483647 w 1993"/>
              <a:gd name="T43" fmla="*/ 2147483647 h 3425"/>
              <a:gd name="T44" fmla="*/ 2147483647 w 1993"/>
              <a:gd name="T45" fmla="*/ 2147483647 h 3425"/>
              <a:gd name="T46" fmla="*/ 2147483647 w 1993"/>
              <a:gd name="T47" fmla="*/ 2147483647 h 3425"/>
              <a:gd name="T48" fmla="*/ 2147483647 w 1993"/>
              <a:gd name="T49" fmla="*/ 2147483647 h 3425"/>
              <a:gd name="T50" fmla="*/ 2147483647 w 1993"/>
              <a:gd name="T51" fmla="*/ 2147483647 h 3425"/>
              <a:gd name="T52" fmla="*/ 2147483647 w 1993"/>
              <a:gd name="T53" fmla="*/ 2147483647 h 3425"/>
              <a:gd name="T54" fmla="*/ 2147483647 w 1993"/>
              <a:gd name="T55" fmla="*/ 2147483647 h 3425"/>
              <a:gd name="T56" fmla="*/ 2147483647 w 1993"/>
              <a:gd name="T57" fmla="*/ 2147483647 h 3425"/>
              <a:gd name="T58" fmla="*/ 2147483647 w 1993"/>
              <a:gd name="T59" fmla="*/ 2147483647 h 3425"/>
              <a:gd name="T60" fmla="*/ 2147483647 w 1993"/>
              <a:gd name="T61" fmla="*/ 2147483647 h 3425"/>
              <a:gd name="T62" fmla="*/ 2147483647 w 1993"/>
              <a:gd name="T63" fmla="*/ 2147483647 h 3425"/>
              <a:gd name="T64" fmla="*/ 2147483647 w 1993"/>
              <a:gd name="T65" fmla="*/ 2147483647 h 3425"/>
              <a:gd name="T66" fmla="*/ 2147483647 w 1993"/>
              <a:gd name="T67" fmla="*/ 2147483647 h 3425"/>
              <a:gd name="T68" fmla="*/ 2147483647 w 1993"/>
              <a:gd name="T69" fmla="*/ 2147483647 h 3425"/>
              <a:gd name="T70" fmla="*/ 2147483647 w 1993"/>
              <a:gd name="T71" fmla="*/ 2147483647 h 3425"/>
              <a:gd name="T72" fmla="*/ 2147483647 w 1993"/>
              <a:gd name="T73" fmla="*/ 2147483647 h 3425"/>
              <a:gd name="T74" fmla="*/ 2147483647 w 1993"/>
              <a:gd name="T75" fmla="*/ 2147483647 h 3425"/>
              <a:gd name="T76" fmla="*/ 2147483647 w 1993"/>
              <a:gd name="T77" fmla="*/ 2147483647 h 3425"/>
              <a:gd name="T78" fmla="*/ 2147483647 w 1993"/>
              <a:gd name="T79" fmla="*/ 2147483647 h 3425"/>
              <a:gd name="T80" fmla="*/ 2147483647 w 1993"/>
              <a:gd name="T81" fmla="*/ 2147483647 h 3425"/>
              <a:gd name="T82" fmla="*/ 2147483647 w 1993"/>
              <a:gd name="T83" fmla="*/ 2147483647 h 3425"/>
              <a:gd name="T84" fmla="*/ 2147483647 w 1993"/>
              <a:gd name="T85" fmla="*/ 2147483647 h 3425"/>
              <a:gd name="T86" fmla="*/ 2147483647 w 1993"/>
              <a:gd name="T87" fmla="*/ 2147483647 h 3425"/>
              <a:gd name="T88" fmla="*/ 2147483647 w 1993"/>
              <a:gd name="T89" fmla="*/ 2147483647 h 3425"/>
              <a:gd name="T90" fmla="*/ 2147483647 w 1993"/>
              <a:gd name="T91" fmla="*/ 2147483647 h 3425"/>
              <a:gd name="T92" fmla="*/ 2147483647 w 1993"/>
              <a:gd name="T93" fmla="*/ 2147483647 h 3425"/>
              <a:gd name="T94" fmla="*/ 2147483647 w 1993"/>
              <a:gd name="T95" fmla="*/ 2147483647 h 3425"/>
              <a:gd name="T96" fmla="*/ 2147483647 w 1993"/>
              <a:gd name="T97" fmla="*/ 2147483647 h 3425"/>
              <a:gd name="T98" fmla="*/ 2147483647 w 1993"/>
              <a:gd name="T99" fmla="*/ 2147483647 h 3425"/>
              <a:gd name="T100" fmla="*/ 2147483647 w 1993"/>
              <a:gd name="T101" fmla="*/ 2147483647 h 3425"/>
              <a:gd name="T102" fmla="*/ 2147483647 w 1993"/>
              <a:gd name="T103" fmla="*/ 2147483647 h 3425"/>
              <a:gd name="T104" fmla="*/ 2147483647 w 1993"/>
              <a:gd name="T105" fmla="*/ 2147483647 h 3425"/>
              <a:gd name="T106" fmla="*/ 2147483647 w 1993"/>
              <a:gd name="T107" fmla="*/ 2147483647 h 3425"/>
              <a:gd name="T108" fmla="*/ 2147483647 w 1993"/>
              <a:gd name="T109" fmla="*/ 2147483647 h 3425"/>
              <a:gd name="T110" fmla="*/ 2147483647 w 1993"/>
              <a:gd name="T111" fmla="*/ 2147483647 h 342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993"/>
              <a:gd name="T169" fmla="*/ 0 h 3425"/>
              <a:gd name="T170" fmla="*/ 1993 w 1993"/>
              <a:gd name="T171" fmla="*/ 3425 h 3425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993" h="3425">
                <a:moveTo>
                  <a:pt x="1926" y="965"/>
                </a:moveTo>
                <a:cubicBezTo>
                  <a:pt x="1878" y="982"/>
                  <a:pt x="1887" y="1066"/>
                  <a:pt x="1903" y="1107"/>
                </a:cubicBezTo>
                <a:cubicBezTo>
                  <a:pt x="1916" y="1139"/>
                  <a:pt x="1947" y="1134"/>
                  <a:pt x="1974" y="1139"/>
                </a:cubicBezTo>
                <a:cubicBezTo>
                  <a:pt x="1971" y="1147"/>
                  <a:pt x="1974" y="1159"/>
                  <a:pt x="1966" y="1163"/>
                </a:cubicBezTo>
                <a:cubicBezTo>
                  <a:pt x="1958" y="1167"/>
                  <a:pt x="1884" y="1179"/>
                  <a:pt x="1863" y="1186"/>
                </a:cubicBezTo>
                <a:cubicBezTo>
                  <a:pt x="1858" y="1194"/>
                  <a:pt x="1851" y="1201"/>
                  <a:pt x="1847" y="1210"/>
                </a:cubicBezTo>
                <a:cubicBezTo>
                  <a:pt x="1843" y="1218"/>
                  <a:pt x="1846" y="1228"/>
                  <a:pt x="1840" y="1234"/>
                </a:cubicBezTo>
                <a:cubicBezTo>
                  <a:pt x="1827" y="1247"/>
                  <a:pt x="1805" y="1251"/>
                  <a:pt x="1792" y="1265"/>
                </a:cubicBezTo>
                <a:cubicBezTo>
                  <a:pt x="1784" y="1273"/>
                  <a:pt x="1779" y="1284"/>
                  <a:pt x="1769" y="1289"/>
                </a:cubicBezTo>
                <a:cubicBezTo>
                  <a:pt x="1754" y="1297"/>
                  <a:pt x="1721" y="1305"/>
                  <a:pt x="1721" y="1305"/>
                </a:cubicBezTo>
                <a:cubicBezTo>
                  <a:pt x="1696" y="1341"/>
                  <a:pt x="1717" y="1328"/>
                  <a:pt x="1682" y="1313"/>
                </a:cubicBezTo>
                <a:cubicBezTo>
                  <a:pt x="1672" y="1309"/>
                  <a:pt x="1661" y="1308"/>
                  <a:pt x="1650" y="1305"/>
                </a:cubicBezTo>
                <a:cubicBezTo>
                  <a:pt x="1644" y="1288"/>
                  <a:pt x="1645" y="1270"/>
                  <a:pt x="1619" y="1273"/>
                </a:cubicBezTo>
                <a:cubicBezTo>
                  <a:pt x="1602" y="1275"/>
                  <a:pt x="1571" y="1289"/>
                  <a:pt x="1571" y="1289"/>
                </a:cubicBezTo>
                <a:cubicBezTo>
                  <a:pt x="1537" y="1344"/>
                  <a:pt x="1504" y="1295"/>
                  <a:pt x="1461" y="1281"/>
                </a:cubicBezTo>
                <a:cubicBezTo>
                  <a:pt x="1458" y="1270"/>
                  <a:pt x="1463" y="1254"/>
                  <a:pt x="1453" y="1249"/>
                </a:cubicBezTo>
                <a:cubicBezTo>
                  <a:pt x="1445" y="1245"/>
                  <a:pt x="1445" y="1265"/>
                  <a:pt x="1445" y="1273"/>
                </a:cubicBezTo>
                <a:cubicBezTo>
                  <a:pt x="1445" y="1320"/>
                  <a:pt x="1435" y="1411"/>
                  <a:pt x="1492" y="1431"/>
                </a:cubicBezTo>
                <a:cubicBezTo>
                  <a:pt x="1507" y="1386"/>
                  <a:pt x="1520" y="1398"/>
                  <a:pt x="1563" y="1407"/>
                </a:cubicBezTo>
                <a:cubicBezTo>
                  <a:pt x="1584" y="1470"/>
                  <a:pt x="1562" y="1458"/>
                  <a:pt x="1627" y="1447"/>
                </a:cubicBezTo>
                <a:cubicBezTo>
                  <a:pt x="1706" y="1420"/>
                  <a:pt x="1681" y="1457"/>
                  <a:pt x="1674" y="1526"/>
                </a:cubicBezTo>
                <a:cubicBezTo>
                  <a:pt x="1715" y="1566"/>
                  <a:pt x="1717" y="1536"/>
                  <a:pt x="1729" y="1597"/>
                </a:cubicBezTo>
                <a:cubicBezTo>
                  <a:pt x="1765" y="1585"/>
                  <a:pt x="1778" y="1581"/>
                  <a:pt x="1792" y="1620"/>
                </a:cubicBezTo>
                <a:cubicBezTo>
                  <a:pt x="1877" y="1567"/>
                  <a:pt x="1750" y="1575"/>
                  <a:pt x="1918" y="1589"/>
                </a:cubicBezTo>
                <a:cubicBezTo>
                  <a:pt x="1937" y="1645"/>
                  <a:pt x="1920" y="1627"/>
                  <a:pt x="1958" y="1652"/>
                </a:cubicBezTo>
                <a:cubicBezTo>
                  <a:pt x="1969" y="1668"/>
                  <a:pt x="1993" y="1692"/>
                  <a:pt x="1966" y="1715"/>
                </a:cubicBezTo>
                <a:cubicBezTo>
                  <a:pt x="1954" y="1725"/>
                  <a:pt x="1934" y="1721"/>
                  <a:pt x="1918" y="1723"/>
                </a:cubicBezTo>
                <a:cubicBezTo>
                  <a:pt x="1864" y="1731"/>
                  <a:pt x="1831" y="1733"/>
                  <a:pt x="1776" y="1739"/>
                </a:cubicBezTo>
                <a:cubicBezTo>
                  <a:pt x="1763" y="1742"/>
                  <a:pt x="1748" y="1740"/>
                  <a:pt x="1737" y="1747"/>
                </a:cubicBezTo>
                <a:cubicBezTo>
                  <a:pt x="1730" y="1751"/>
                  <a:pt x="1735" y="1764"/>
                  <a:pt x="1729" y="1770"/>
                </a:cubicBezTo>
                <a:cubicBezTo>
                  <a:pt x="1723" y="1776"/>
                  <a:pt x="1713" y="1775"/>
                  <a:pt x="1705" y="1778"/>
                </a:cubicBezTo>
                <a:cubicBezTo>
                  <a:pt x="1683" y="1813"/>
                  <a:pt x="1690" y="1835"/>
                  <a:pt x="1674" y="1873"/>
                </a:cubicBezTo>
                <a:cubicBezTo>
                  <a:pt x="1667" y="1890"/>
                  <a:pt x="1648" y="1902"/>
                  <a:pt x="1642" y="1920"/>
                </a:cubicBezTo>
                <a:cubicBezTo>
                  <a:pt x="1639" y="1928"/>
                  <a:pt x="1637" y="1936"/>
                  <a:pt x="1634" y="1944"/>
                </a:cubicBezTo>
                <a:cubicBezTo>
                  <a:pt x="1628" y="2062"/>
                  <a:pt x="1660" y="2080"/>
                  <a:pt x="1571" y="2102"/>
                </a:cubicBezTo>
                <a:cubicBezTo>
                  <a:pt x="1563" y="2097"/>
                  <a:pt x="1554" y="2093"/>
                  <a:pt x="1548" y="2086"/>
                </a:cubicBezTo>
                <a:cubicBezTo>
                  <a:pt x="1536" y="2072"/>
                  <a:pt x="1532" y="2050"/>
                  <a:pt x="1516" y="2039"/>
                </a:cubicBezTo>
                <a:cubicBezTo>
                  <a:pt x="1463" y="2003"/>
                  <a:pt x="1429" y="1992"/>
                  <a:pt x="1366" y="1983"/>
                </a:cubicBezTo>
                <a:cubicBezTo>
                  <a:pt x="1331" y="1961"/>
                  <a:pt x="1329" y="1946"/>
                  <a:pt x="1303" y="1983"/>
                </a:cubicBezTo>
                <a:cubicBezTo>
                  <a:pt x="1306" y="1991"/>
                  <a:pt x="1317" y="2001"/>
                  <a:pt x="1311" y="2007"/>
                </a:cubicBezTo>
                <a:cubicBezTo>
                  <a:pt x="1299" y="2019"/>
                  <a:pt x="1264" y="2023"/>
                  <a:pt x="1264" y="2023"/>
                </a:cubicBezTo>
                <a:cubicBezTo>
                  <a:pt x="1230" y="2000"/>
                  <a:pt x="1203" y="1974"/>
                  <a:pt x="1169" y="1952"/>
                </a:cubicBezTo>
                <a:cubicBezTo>
                  <a:pt x="1149" y="1981"/>
                  <a:pt x="1115" y="1996"/>
                  <a:pt x="1082" y="2007"/>
                </a:cubicBezTo>
                <a:cubicBezTo>
                  <a:pt x="1071" y="1908"/>
                  <a:pt x="1079" y="1932"/>
                  <a:pt x="1011" y="1889"/>
                </a:cubicBezTo>
                <a:cubicBezTo>
                  <a:pt x="980" y="1826"/>
                  <a:pt x="1001" y="1830"/>
                  <a:pt x="924" y="1841"/>
                </a:cubicBezTo>
                <a:cubicBezTo>
                  <a:pt x="885" y="1868"/>
                  <a:pt x="893" y="1880"/>
                  <a:pt x="901" y="1928"/>
                </a:cubicBezTo>
                <a:cubicBezTo>
                  <a:pt x="896" y="1936"/>
                  <a:pt x="883" y="1943"/>
                  <a:pt x="885" y="1952"/>
                </a:cubicBezTo>
                <a:cubicBezTo>
                  <a:pt x="889" y="1972"/>
                  <a:pt x="954" y="1975"/>
                  <a:pt x="956" y="1975"/>
                </a:cubicBezTo>
                <a:cubicBezTo>
                  <a:pt x="948" y="2028"/>
                  <a:pt x="951" y="2045"/>
                  <a:pt x="901" y="2062"/>
                </a:cubicBezTo>
                <a:cubicBezTo>
                  <a:pt x="925" y="2078"/>
                  <a:pt x="948" y="2086"/>
                  <a:pt x="972" y="2102"/>
                </a:cubicBezTo>
                <a:cubicBezTo>
                  <a:pt x="975" y="2115"/>
                  <a:pt x="968" y="2136"/>
                  <a:pt x="980" y="2141"/>
                </a:cubicBezTo>
                <a:cubicBezTo>
                  <a:pt x="995" y="2147"/>
                  <a:pt x="1027" y="2125"/>
                  <a:pt x="1027" y="2125"/>
                </a:cubicBezTo>
                <a:cubicBezTo>
                  <a:pt x="1032" y="2133"/>
                  <a:pt x="1045" y="2140"/>
                  <a:pt x="1043" y="2149"/>
                </a:cubicBezTo>
                <a:cubicBezTo>
                  <a:pt x="1039" y="2167"/>
                  <a:pt x="1011" y="2196"/>
                  <a:pt x="1011" y="2196"/>
                </a:cubicBezTo>
                <a:cubicBezTo>
                  <a:pt x="1022" y="2229"/>
                  <a:pt x="1032" y="2240"/>
                  <a:pt x="1066" y="2228"/>
                </a:cubicBezTo>
                <a:cubicBezTo>
                  <a:pt x="1074" y="2231"/>
                  <a:pt x="1091" y="2228"/>
                  <a:pt x="1090" y="2236"/>
                </a:cubicBezTo>
                <a:cubicBezTo>
                  <a:pt x="1087" y="2255"/>
                  <a:pt x="1058" y="2283"/>
                  <a:pt x="1058" y="2283"/>
                </a:cubicBezTo>
                <a:cubicBezTo>
                  <a:pt x="1045" y="2326"/>
                  <a:pt x="1046" y="2293"/>
                  <a:pt x="1074" y="2315"/>
                </a:cubicBezTo>
                <a:cubicBezTo>
                  <a:pt x="1081" y="2321"/>
                  <a:pt x="1085" y="2330"/>
                  <a:pt x="1090" y="2338"/>
                </a:cubicBezTo>
                <a:cubicBezTo>
                  <a:pt x="1083" y="2410"/>
                  <a:pt x="1087" y="2442"/>
                  <a:pt x="1019" y="2465"/>
                </a:cubicBezTo>
                <a:cubicBezTo>
                  <a:pt x="1004" y="2507"/>
                  <a:pt x="1025" y="2489"/>
                  <a:pt x="1051" y="2528"/>
                </a:cubicBezTo>
                <a:cubicBezTo>
                  <a:pt x="1053" y="2538"/>
                  <a:pt x="1049" y="2554"/>
                  <a:pt x="1058" y="2559"/>
                </a:cubicBezTo>
                <a:cubicBezTo>
                  <a:pt x="1076" y="2568"/>
                  <a:pt x="1118" y="2484"/>
                  <a:pt x="1122" y="2480"/>
                </a:cubicBezTo>
                <a:cubicBezTo>
                  <a:pt x="1134" y="2468"/>
                  <a:pt x="1154" y="2466"/>
                  <a:pt x="1169" y="2457"/>
                </a:cubicBezTo>
                <a:cubicBezTo>
                  <a:pt x="1196" y="2461"/>
                  <a:pt x="1221" y="2472"/>
                  <a:pt x="1248" y="2472"/>
                </a:cubicBezTo>
                <a:cubicBezTo>
                  <a:pt x="1276" y="2472"/>
                  <a:pt x="1335" y="2455"/>
                  <a:pt x="1358" y="2449"/>
                </a:cubicBezTo>
                <a:cubicBezTo>
                  <a:pt x="1374" y="2445"/>
                  <a:pt x="1390" y="2438"/>
                  <a:pt x="1406" y="2433"/>
                </a:cubicBezTo>
                <a:cubicBezTo>
                  <a:pt x="1414" y="2430"/>
                  <a:pt x="1429" y="2425"/>
                  <a:pt x="1429" y="2425"/>
                </a:cubicBezTo>
                <a:cubicBezTo>
                  <a:pt x="1455" y="2386"/>
                  <a:pt x="1491" y="2391"/>
                  <a:pt x="1532" y="2370"/>
                </a:cubicBezTo>
                <a:cubicBezTo>
                  <a:pt x="1563" y="2380"/>
                  <a:pt x="1579" y="2394"/>
                  <a:pt x="1603" y="2417"/>
                </a:cubicBezTo>
                <a:cubicBezTo>
                  <a:pt x="1606" y="2430"/>
                  <a:pt x="1604" y="2446"/>
                  <a:pt x="1611" y="2457"/>
                </a:cubicBezTo>
                <a:cubicBezTo>
                  <a:pt x="1615" y="2464"/>
                  <a:pt x="1631" y="2457"/>
                  <a:pt x="1634" y="2465"/>
                </a:cubicBezTo>
                <a:cubicBezTo>
                  <a:pt x="1648" y="2498"/>
                  <a:pt x="1597" y="2508"/>
                  <a:pt x="1579" y="2520"/>
                </a:cubicBezTo>
                <a:cubicBezTo>
                  <a:pt x="1558" y="2583"/>
                  <a:pt x="1588" y="2488"/>
                  <a:pt x="1563" y="2615"/>
                </a:cubicBezTo>
                <a:cubicBezTo>
                  <a:pt x="1553" y="2664"/>
                  <a:pt x="1532" y="2710"/>
                  <a:pt x="1516" y="2757"/>
                </a:cubicBezTo>
                <a:cubicBezTo>
                  <a:pt x="1525" y="2784"/>
                  <a:pt x="1539" y="2808"/>
                  <a:pt x="1548" y="2835"/>
                </a:cubicBezTo>
                <a:cubicBezTo>
                  <a:pt x="1539" y="2913"/>
                  <a:pt x="1535" y="2896"/>
                  <a:pt x="1516" y="2954"/>
                </a:cubicBezTo>
                <a:cubicBezTo>
                  <a:pt x="1526" y="3001"/>
                  <a:pt x="1516" y="3034"/>
                  <a:pt x="1508" y="3080"/>
                </a:cubicBezTo>
                <a:cubicBezTo>
                  <a:pt x="1502" y="3115"/>
                  <a:pt x="1510" y="3142"/>
                  <a:pt x="1485" y="3167"/>
                </a:cubicBezTo>
                <a:cubicBezTo>
                  <a:pt x="1463" y="3190"/>
                  <a:pt x="1432" y="3212"/>
                  <a:pt x="1406" y="3230"/>
                </a:cubicBezTo>
                <a:cubicBezTo>
                  <a:pt x="1403" y="3238"/>
                  <a:pt x="1398" y="3246"/>
                  <a:pt x="1398" y="3254"/>
                </a:cubicBezTo>
                <a:cubicBezTo>
                  <a:pt x="1398" y="3262"/>
                  <a:pt x="1420" y="3293"/>
                  <a:pt x="1398" y="3301"/>
                </a:cubicBezTo>
                <a:cubicBezTo>
                  <a:pt x="1373" y="3310"/>
                  <a:pt x="1345" y="3306"/>
                  <a:pt x="1319" y="3309"/>
                </a:cubicBezTo>
                <a:cubicBezTo>
                  <a:pt x="1298" y="3337"/>
                  <a:pt x="1289" y="3361"/>
                  <a:pt x="1256" y="3372"/>
                </a:cubicBezTo>
                <a:cubicBezTo>
                  <a:pt x="1235" y="3404"/>
                  <a:pt x="1234" y="3425"/>
                  <a:pt x="1193" y="3411"/>
                </a:cubicBezTo>
                <a:cubicBezTo>
                  <a:pt x="1175" y="3386"/>
                  <a:pt x="1154" y="3366"/>
                  <a:pt x="1137" y="3340"/>
                </a:cubicBezTo>
                <a:cubicBezTo>
                  <a:pt x="1155" y="3289"/>
                  <a:pt x="1193" y="3309"/>
                  <a:pt x="1145" y="3277"/>
                </a:cubicBezTo>
                <a:cubicBezTo>
                  <a:pt x="1154" y="3235"/>
                  <a:pt x="1184" y="3185"/>
                  <a:pt x="1129" y="3167"/>
                </a:cubicBezTo>
                <a:cubicBezTo>
                  <a:pt x="1104" y="3127"/>
                  <a:pt x="1085" y="3080"/>
                  <a:pt x="1043" y="3056"/>
                </a:cubicBezTo>
                <a:cubicBezTo>
                  <a:pt x="1023" y="3044"/>
                  <a:pt x="979" y="3039"/>
                  <a:pt x="956" y="3033"/>
                </a:cubicBezTo>
                <a:cubicBezTo>
                  <a:pt x="945" y="3017"/>
                  <a:pt x="930" y="3003"/>
                  <a:pt x="924" y="2985"/>
                </a:cubicBezTo>
                <a:cubicBezTo>
                  <a:pt x="919" y="2969"/>
                  <a:pt x="917" y="2952"/>
                  <a:pt x="909" y="2938"/>
                </a:cubicBezTo>
                <a:cubicBezTo>
                  <a:pt x="900" y="2921"/>
                  <a:pt x="877" y="2891"/>
                  <a:pt x="877" y="2891"/>
                </a:cubicBezTo>
                <a:cubicBezTo>
                  <a:pt x="864" y="2852"/>
                  <a:pt x="841" y="2825"/>
                  <a:pt x="814" y="2796"/>
                </a:cubicBezTo>
                <a:cubicBezTo>
                  <a:pt x="798" y="2748"/>
                  <a:pt x="811" y="2696"/>
                  <a:pt x="837" y="2654"/>
                </a:cubicBezTo>
                <a:cubicBezTo>
                  <a:pt x="824" y="2645"/>
                  <a:pt x="798" y="2629"/>
                  <a:pt x="790" y="2615"/>
                </a:cubicBezTo>
                <a:cubicBezTo>
                  <a:pt x="784" y="2605"/>
                  <a:pt x="787" y="2593"/>
                  <a:pt x="782" y="2583"/>
                </a:cubicBezTo>
                <a:cubicBezTo>
                  <a:pt x="769" y="2558"/>
                  <a:pt x="744" y="2539"/>
                  <a:pt x="735" y="2512"/>
                </a:cubicBezTo>
                <a:cubicBezTo>
                  <a:pt x="721" y="2471"/>
                  <a:pt x="727" y="2446"/>
                  <a:pt x="688" y="2433"/>
                </a:cubicBezTo>
                <a:cubicBezTo>
                  <a:pt x="662" y="2330"/>
                  <a:pt x="679" y="2212"/>
                  <a:pt x="632" y="2117"/>
                </a:cubicBezTo>
                <a:cubicBezTo>
                  <a:pt x="618" y="2051"/>
                  <a:pt x="627" y="2026"/>
                  <a:pt x="656" y="1968"/>
                </a:cubicBezTo>
                <a:cubicBezTo>
                  <a:pt x="670" y="1941"/>
                  <a:pt x="680" y="1881"/>
                  <a:pt x="680" y="1881"/>
                </a:cubicBezTo>
                <a:cubicBezTo>
                  <a:pt x="677" y="1836"/>
                  <a:pt x="677" y="1792"/>
                  <a:pt x="672" y="1747"/>
                </a:cubicBezTo>
                <a:cubicBezTo>
                  <a:pt x="671" y="1739"/>
                  <a:pt x="661" y="1731"/>
                  <a:pt x="664" y="1723"/>
                </a:cubicBezTo>
                <a:cubicBezTo>
                  <a:pt x="668" y="1714"/>
                  <a:pt x="680" y="1712"/>
                  <a:pt x="688" y="1707"/>
                </a:cubicBezTo>
                <a:cubicBezTo>
                  <a:pt x="693" y="1699"/>
                  <a:pt x="707" y="1691"/>
                  <a:pt x="703" y="1683"/>
                </a:cubicBezTo>
                <a:cubicBezTo>
                  <a:pt x="699" y="1676"/>
                  <a:pt x="688" y="1694"/>
                  <a:pt x="680" y="1691"/>
                </a:cubicBezTo>
                <a:cubicBezTo>
                  <a:pt x="671" y="1688"/>
                  <a:pt x="671" y="1675"/>
                  <a:pt x="664" y="1668"/>
                </a:cubicBezTo>
                <a:cubicBezTo>
                  <a:pt x="657" y="1661"/>
                  <a:pt x="648" y="1657"/>
                  <a:pt x="640" y="1652"/>
                </a:cubicBezTo>
                <a:cubicBezTo>
                  <a:pt x="626" y="1610"/>
                  <a:pt x="644" y="1616"/>
                  <a:pt x="680" y="1605"/>
                </a:cubicBezTo>
                <a:cubicBezTo>
                  <a:pt x="677" y="1597"/>
                  <a:pt x="678" y="1587"/>
                  <a:pt x="672" y="1581"/>
                </a:cubicBezTo>
                <a:cubicBezTo>
                  <a:pt x="638" y="1547"/>
                  <a:pt x="635" y="1606"/>
                  <a:pt x="624" y="1620"/>
                </a:cubicBezTo>
                <a:cubicBezTo>
                  <a:pt x="618" y="1627"/>
                  <a:pt x="609" y="1631"/>
                  <a:pt x="601" y="1636"/>
                </a:cubicBezTo>
                <a:cubicBezTo>
                  <a:pt x="598" y="1647"/>
                  <a:pt x="603" y="1663"/>
                  <a:pt x="593" y="1668"/>
                </a:cubicBezTo>
                <a:cubicBezTo>
                  <a:pt x="575" y="1677"/>
                  <a:pt x="554" y="1621"/>
                  <a:pt x="553" y="1620"/>
                </a:cubicBezTo>
                <a:cubicBezTo>
                  <a:pt x="582" y="1578"/>
                  <a:pt x="585" y="1533"/>
                  <a:pt x="601" y="1486"/>
                </a:cubicBezTo>
                <a:cubicBezTo>
                  <a:pt x="679" y="1506"/>
                  <a:pt x="749" y="1535"/>
                  <a:pt x="830" y="1549"/>
                </a:cubicBezTo>
                <a:cubicBezTo>
                  <a:pt x="807" y="1617"/>
                  <a:pt x="831" y="1595"/>
                  <a:pt x="751" y="1605"/>
                </a:cubicBezTo>
                <a:cubicBezTo>
                  <a:pt x="687" y="1584"/>
                  <a:pt x="715" y="1668"/>
                  <a:pt x="719" y="1707"/>
                </a:cubicBezTo>
                <a:cubicBezTo>
                  <a:pt x="725" y="1762"/>
                  <a:pt x="726" y="1821"/>
                  <a:pt x="743" y="1873"/>
                </a:cubicBezTo>
                <a:cubicBezTo>
                  <a:pt x="775" y="1825"/>
                  <a:pt x="768" y="1783"/>
                  <a:pt x="814" y="1739"/>
                </a:cubicBezTo>
                <a:cubicBezTo>
                  <a:pt x="829" y="1694"/>
                  <a:pt x="802" y="1654"/>
                  <a:pt x="853" y="1636"/>
                </a:cubicBezTo>
                <a:cubicBezTo>
                  <a:pt x="872" y="1665"/>
                  <a:pt x="890" y="1663"/>
                  <a:pt x="909" y="1691"/>
                </a:cubicBezTo>
                <a:cubicBezTo>
                  <a:pt x="925" y="1745"/>
                  <a:pt x="900" y="1685"/>
                  <a:pt x="956" y="1723"/>
                </a:cubicBezTo>
                <a:cubicBezTo>
                  <a:pt x="963" y="1728"/>
                  <a:pt x="959" y="1740"/>
                  <a:pt x="964" y="1747"/>
                </a:cubicBezTo>
                <a:cubicBezTo>
                  <a:pt x="970" y="1754"/>
                  <a:pt x="979" y="1757"/>
                  <a:pt x="987" y="1762"/>
                </a:cubicBezTo>
                <a:cubicBezTo>
                  <a:pt x="1026" y="1704"/>
                  <a:pt x="1000" y="1719"/>
                  <a:pt x="1058" y="1707"/>
                </a:cubicBezTo>
                <a:cubicBezTo>
                  <a:pt x="1082" y="1636"/>
                  <a:pt x="1131" y="1636"/>
                  <a:pt x="1200" y="1628"/>
                </a:cubicBezTo>
                <a:cubicBezTo>
                  <a:pt x="1203" y="1620"/>
                  <a:pt x="1201" y="1610"/>
                  <a:pt x="1208" y="1605"/>
                </a:cubicBezTo>
                <a:cubicBezTo>
                  <a:pt x="1249" y="1576"/>
                  <a:pt x="1329" y="1579"/>
                  <a:pt x="1374" y="1573"/>
                </a:cubicBezTo>
                <a:cubicBezTo>
                  <a:pt x="1401" y="1555"/>
                  <a:pt x="1419" y="1537"/>
                  <a:pt x="1437" y="1510"/>
                </a:cubicBezTo>
                <a:cubicBezTo>
                  <a:pt x="1398" y="1484"/>
                  <a:pt x="1398" y="1442"/>
                  <a:pt x="1358" y="1415"/>
                </a:cubicBezTo>
                <a:cubicBezTo>
                  <a:pt x="1353" y="1407"/>
                  <a:pt x="1342" y="1401"/>
                  <a:pt x="1342" y="1392"/>
                </a:cubicBezTo>
                <a:cubicBezTo>
                  <a:pt x="1342" y="1382"/>
                  <a:pt x="1354" y="1377"/>
                  <a:pt x="1358" y="1368"/>
                </a:cubicBezTo>
                <a:cubicBezTo>
                  <a:pt x="1363" y="1357"/>
                  <a:pt x="1372" y="1322"/>
                  <a:pt x="1374" y="1313"/>
                </a:cubicBezTo>
                <a:cubicBezTo>
                  <a:pt x="1364" y="1243"/>
                  <a:pt x="1371" y="1172"/>
                  <a:pt x="1445" y="1147"/>
                </a:cubicBezTo>
                <a:cubicBezTo>
                  <a:pt x="1464" y="1108"/>
                  <a:pt x="1474" y="1099"/>
                  <a:pt x="1429" y="1084"/>
                </a:cubicBezTo>
                <a:cubicBezTo>
                  <a:pt x="1390" y="1026"/>
                  <a:pt x="1342" y="1070"/>
                  <a:pt x="1287" y="1084"/>
                </a:cubicBezTo>
                <a:cubicBezTo>
                  <a:pt x="1279" y="1081"/>
                  <a:pt x="1266" y="1084"/>
                  <a:pt x="1264" y="1076"/>
                </a:cubicBezTo>
                <a:cubicBezTo>
                  <a:pt x="1262" y="1067"/>
                  <a:pt x="1274" y="1060"/>
                  <a:pt x="1279" y="1052"/>
                </a:cubicBezTo>
                <a:cubicBezTo>
                  <a:pt x="1285" y="1042"/>
                  <a:pt x="1290" y="1031"/>
                  <a:pt x="1295" y="1021"/>
                </a:cubicBezTo>
                <a:cubicBezTo>
                  <a:pt x="1282" y="970"/>
                  <a:pt x="1276" y="998"/>
                  <a:pt x="1248" y="958"/>
                </a:cubicBezTo>
                <a:cubicBezTo>
                  <a:pt x="1233" y="883"/>
                  <a:pt x="1225" y="891"/>
                  <a:pt x="1153" y="879"/>
                </a:cubicBezTo>
                <a:cubicBezTo>
                  <a:pt x="1148" y="850"/>
                  <a:pt x="1149" y="792"/>
                  <a:pt x="1114" y="776"/>
                </a:cubicBezTo>
                <a:cubicBezTo>
                  <a:pt x="1099" y="769"/>
                  <a:pt x="1082" y="771"/>
                  <a:pt x="1066" y="768"/>
                </a:cubicBezTo>
                <a:cubicBezTo>
                  <a:pt x="1039" y="747"/>
                  <a:pt x="1015" y="740"/>
                  <a:pt x="987" y="721"/>
                </a:cubicBezTo>
                <a:cubicBezTo>
                  <a:pt x="983" y="708"/>
                  <a:pt x="967" y="652"/>
                  <a:pt x="964" y="650"/>
                </a:cubicBezTo>
                <a:cubicBezTo>
                  <a:pt x="948" y="639"/>
                  <a:pt x="916" y="618"/>
                  <a:pt x="916" y="618"/>
                </a:cubicBezTo>
                <a:cubicBezTo>
                  <a:pt x="908" y="582"/>
                  <a:pt x="905" y="567"/>
                  <a:pt x="869" y="555"/>
                </a:cubicBezTo>
                <a:cubicBezTo>
                  <a:pt x="822" y="624"/>
                  <a:pt x="787" y="639"/>
                  <a:pt x="703" y="650"/>
                </a:cubicBezTo>
                <a:cubicBezTo>
                  <a:pt x="660" y="680"/>
                  <a:pt x="635" y="675"/>
                  <a:pt x="577" y="681"/>
                </a:cubicBezTo>
                <a:cubicBezTo>
                  <a:pt x="548" y="691"/>
                  <a:pt x="502" y="698"/>
                  <a:pt x="475" y="713"/>
                </a:cubicBezTo>
                <a:cubicBezTo>
                  <a:pt x="458" y="722"/>
                  <a:pt x="427" y="744"/>
                  <a:pt x="427" y="744"/>
                </a:cubicBezTo>
                <a:cubicBezTo>
                  <a:pt x="407" y="803"/>
                  <a:pt x="426" y="784"/>
                  <a:pt x="380" y="808"/>
                </a:cubicBezTo>
                <a:cubicBezTo>
                  <a:pt x="375" y="816"/>
                  <a:pt x="358" y="824"/>
                  <a:pt x="364" y="831"/>
                </a:cubicBezTo>
                <a:cubicBezTo>
                  <a:pt x="374" y="844"/>
                  <a:pt x="411" y="847"/>
                  <a:pt x="411" y="847"/>
                </a:cubicBezTo>
                <a:cubicBezTo>
                  <a:pt x="401" y="944"/>
                  <a:pt x="421" y="910"/>
                  <a:pt x="348" y="934"/>
                </a:cubicBezTo>
                <a:cubicBezTo>
                  <a:pt x="332" y="951"/>
                  <a:pt x="316" y="981"/>
                  <a:pt x="285" y="950"/>
                </a:cubicBezTo>
                <a:cubicBezTo>
                  <a:pt x="273" y="938"/>
                  <a:pt x="269" y="902"/>
                  <a:pt x="269" y="902"/>
                </a:cubicBezTo>
                <a:cubicBezTo>
                  <a:pt x="230" y="965"/>
                  <a:pt x="288" y="885"/>
                  <a:pt x="214" y="934"/>
                </a:cubicBezTo>
                <a:cubicBezTo>
                  <a:pt x="198" y="945"/>
                  <a:pt x="203" y="971"/>
                  <a:pt x="198" y="989"/>
                </a:cubicBezTo>
                <a:cubicBezTo>
                  <a:pt x="213" y="1033"/>
                  <a:pt x="247" y="1023"/>
                  <a:pt x="293" y="1029"/>
                </a:cubicBezTo>
                <a:cubicBezTo>
                  <a:pt x="330" y="1040"/>
                  <a:pt x="332" y="1056"/>
                  <a:pt x="340" y="1092"/>
                </a:cubicBezTo>
                <a:cubicBezTo>
                  <a:pt x="348" y="1089"/>
                  <a:pt x="356" y="1084"/>
                  <a:pt x="364" y="1084"/>
                </a:cubicBezTo>
                <a:cubicBezTo>
                  <a:pt x="412" y="1084"/>
                  <a:pt x="395" y="1109"/>
                  <a:pt x="411" y="1139"/>
                </a:cubicBezTo>
                <a:cubicBezTo>
                  <a:pt x="420" y="1156"/>
                  <a:pt x="443" y="1186"/>
                  <a:pt x="443" y="1186"/>
                </a:cubicBezTo>
                <a:cubicBezTo>
                  <a:pt x="452" y="1212"/>
                  <a:pt x="468" y="1231"/>
                  <a:pt x="475" y="1257"/>
                </a:cubicBezTo>
                <a:cubicBezTo>
                  <a:pt x="478" y="1268"/>
                  <a:pt x="475" y="1280"/>
                  <a:pt x="482" y="1289"/>
                </a:cubicBezTo>
                <a:cubicBezTo>
                  <a:pt x="487" y="1296"/>
                  <a:pt x="498" y="1294"/>
                  <a:pt x="506" y="1297"/>
                </a:cubicBezTo>
                <a:cubicBezTo>
                  <a:pt x="523" y="1345"/>
                  <a:pt x="497" y="1362"/>
                  <a:pt x="553" y="1376"/>
                </a:cubicBezTo>
                <a:cubicBezTo>
                  <a:pt x="516" y="1432"/>
                  <a:pt x="517" y="1405"/>
                  <a:pt x="530" y="1455"/>
                </a:cubicBezTo>
                <a:cubicBezTo>
                  <a:pt x="522" y="1460"/>
                  <a:pt x="515" y="1468"/>
                  <a:pt x="506" y="1470"/>
                </a:cubicBezTo>
                <a:cubicBezTo>
                  <a:pt x="465" y="1477"/>
                  <a:pt x="484" y="1432"/>
                  <a:pt x="467" y="1415"/>
                </a:cubicBezTo>
                <a:cubicBezTo>
                  <a:pt x="461" y="1409"/>
                  <a:pt x="451" y="1410"/>
                  <a:pt x="443" y="1407"/>
                </a:cubicBezTo>
                <a:cubicBezTo>
                  <a:pt x="411" y="1428"/>
                  <a:pt x="413" y="1434"/>
                  <a:pt x="364" y="1415"/>
                </a:cubicBezTo>
                <a:cubicBezTo>
                  <a:pt x="354" y="1411"/>
                  <a:pt x="350" y="1396"/>
                  <a:pt x="340" y="1392"/>
                </a:cubicBezTo>
                <a:cubicBezTo>
                  <a:pt x="323" y="1385"/>
                  <a:pt x="303" y="1387"/>
                  <a:pt x="285" y="1384"/>
                </a:cubicBezTo>
                <a:cubicBezTo>
                  <a:pt x="243" y="1356"/>
                  <a:pt x="178" y="1352"/>
                  <a:pt x="127" y="1344"/>
                </a:cubicBezTo>
                <a:cubicBezTo>
                  <a:pt x="112" y="1320"/>
                  <a:pt x="80" y="1273"/>
                  <a:pt x="80" y="1273"/>
                </a:cubicBezTo>
                <a:cubicBezTo>
                  <a:pt x="77" y="1260"/>
                  <a:pt x="80" y="1244"/>
                  <a:pt x="72" y="1234"/>
                </a:cubicBezTo>
                <a:cubicBezTo>
                  <a:pt x="65" y="1226"/>
                  <a:pt x="50" y="1232"/>
                  <a:pt x="41" y="1226"/>
                </a:cubicBezTo>
                <a:cubicBezTo>
                  <a:pt x="28" y="1217"/>
                  <a:pt x="22" y="1192"/>
                  <a:pt x="17" y="1178"/>
                </a:cubicBezTo>
                <a:cubicBezTo>
                  <a:pt x="66" y="1108"/>
                  <a:pt x="0" y="1193"/>
                  <a:pt x="56" y="1147"/>
                </a:cubicBezTo>
                <a:cubicBezTo>
                  <a:pt x="82" y="1126"/>
                  <a:pt x="90" y="1060"/>
                  <a:pt x="96" y="1036"/>
                </a:cubicBezTo>
                <a:cubicBezTo>
                  <a:pt x="93" y="1002"/>
                  <a:pt x="88" y="968"/>
                  <a:pt x="88" y="934"/>
                </a:cubicBezTo>
                <a:cubicBezTo>
                  <a:pt x="88" y="910"/>
                  <a:pt x="89" y="886"/>
                  <a:pt x="96" y="863"/>
                </a:cubicBezTo>
                <a:cubicBezTo>
                  <a:pt x="118" y="796"/>
                  <a:pt x="180" y="799"/>
                  <a:pt x="238" y="792"/>
                </a:cubicBezTo>
                <a:cubicBezTo>
                  <a:pt x="263" y="774"/>
                  <a:pt x="289" y="766"/>
                  <a:pt x="317" y="752"/>
                </a:cubicBezTo>
                <a:cubicBezTo>
                  <a:pt x="336" y="724"/>
                  <a:pt x="335" y="708"/>
                  <a:pt x="364" y="689"/>
                </a:cubicBezTo>
                <a:cubicBezTo>
                  <a:pt x="408" y="624"/>
                  <a:pt x="383" y="655"/>
                  <a:pt x="443" y="595"/>
                </a:cubicBezTo>
                <a:cubicBezTo>
                  <a:pt x="466" y="572"/>
                  <a:pt x="479" y="534"/>
                  <a:pt x="498" y="508"/>
                </a:cubicBezTo>
                <a:cubicBezTo>
                  <a:pt x="527" y="420"/>
                  <a:pt x="490" y="553"/>
                  <a:pt x="490" y="460"/>
                </a:cubicBezTo>
                <a:cubicBezTo>
                  <a:pt x="490" y="365"/>
                  <a:pt x="493" y="367"/>
                  <a:pt x="522" y="311"/>
                </a:cubicBezTo>
                <a:cubicBezTo>
                  <a:pt x="524" y="289"/>
                  <a:pt x="528" y="182"/>
                  <a:pt x="546" y="153"/>
                </a:cubicBezTo>
                <a:cubicBezTo>
                  <a:pt x="551" y="145"/>
                  <a:pt x="553" y="134"/>
                  <a:pt x="561" y="129"/>
                </a:cubicBezTo>
                <a:cubicBezTo>
                  <a:pt x="575" y="120"/>
                  <a:pt x="609" y="113"/>
                  <a:pt x="609" y="113"/>
                </a:cubicBezTo>
                <a:cubicBezTo>
                  <a:pt x="627" y="62"/>
                  <a:pt x="665" y="58"/>
                  <a:pt x="711" y="50"/>
                </a:cubicBezTo>
                <a:cubicBezTo>
                  <a:pt x="766" y="15"/>
                  <a:pt x="741" y="25"/>
                  <a:pt x="782" y="11"/>
                </a:cubicBezTo>
                <a:cubicBezTo>
                  <a:pt x="847" y="33"/>
                  <a:pt x="840" y="0"/>
                  <a:pt x="830" y="82"/>
                </a:cubicBezTo>
                <a:cubicBezTo>
                  <a:pt x="832" y="92"/>
                  <a:pt x="827" y="110"/>
                  <a:pt x="837" y="113"/>
                </a:cubicBezTo>
                <a:cubicBezTo>
                  <a:pt x="848" y="116"/>
                  <a:pt x="855" y="81"/>
                  <a:pt x="861" y="90"/>
                </a:cubicBezTo>
                <a:cubicBezTo>
                  <a:pt x="874" y="110"/>
                  <a:pt x="863" y="138"/>
                  <a:pt x="869" y="161"/>
                </a:cubicBezTo>
                <a:cubicBezTo>
                  <a:pt x="871" y="170"/>
                  <a:pt x="880" y="176"/>
                  <a:pt x="885" y="184"/>
                </a:cubicBezTo>
                <a:cubicBezTo>
                  <a:pt x="908" y="254"/>
                  <a:pt x="918" y="233"/>
                  <a:pt x="1011" y="240"/>
                </a:cubicBezTo>
                <a:cubicBezTo>
                  <a:pt x="1030" y="295"/>
                  <a:pt x="1011" y="282"/>
                  <a:pt x="1051" y="295"/>
                </a:cubicBezTo>
                <a:cubicBezTo>
                  <a:pt x="1069" y="292"/>
                  <a:pt x="1088" y="292"/>
                  <a:pt x="1106" y="287"/>
                </a:cubicBezTo>
                <a:cubicBezTo>
                  <a:pt x="1161" y="270"/>
                  <a:pt x="1097" y="270"/>
                  <a:pt x="1153" y="263"/>
                </a:cubicBezTo>
                <a:cubicBezTo>
                  <a:pt x="1184" y="259"/>
                  <a:pt x="1216" y="258"/>
                  <a:pt x="1248" y="255"/>
                </a:cubicBezTo>
                <a:cubicBezTo>
                  <a:pt x="1285" y="258"/>
                  <a:pt x="1322" y="257"/>
                  <a:pt x="1358" y="263"/>
                </a:cubicBezTo>
                <a:cubicBezTo>
                  <a:pt x="1400" y="271"/>
                  <a:pt x="1369" y="281"/>
                  <a:pt x="1390" y="303"/>
                </a:cubicBezTo>
                <a:cubicBezTo>
                  <a:pt x="1392" y="305"/>
                  <a:pt x="1434" y="317"/>
                  <a:pt x="1437" y="318"/>
                </a:cubicBezTo>
                <a:cubicBezTo>
                  <a:pt x="1438" y="334"/>
                  <a:pt x="1440" y="463"/>
                  <a:pt x="1461" y="500"/>
                </a:cubicBezTo>
                <a:cubicBezTo>
                  <a:pt x="1474" y="522"/>
                  <a:pt x="1519" y="525"/>
                  <a:pt x="1540" y="531"/>
                </a:cubicBezTo>
                <a:cubicBezTo>
                  <a:pt x="1565" y="568"/>
                  <a:pt x="1599" y="564"/>
                  <a:pt x="1642" y="579"/>
                </a:cubicBezTo>
                <a:cubicBezTo>
                  <a:pt x="1650" y="582"/>
                  <a:pt x="1666" y="587"/>
                  <a:pt x="1666" y="587"/>
                </a:cubicBezTo>
                <a:cubicBezTo>
                  <a:pt x="1671" y="595"/>
                  <a:pt x="1678" y="601"/>
                  <a:pt x="1682" y="610"/>
                </a:cubicBezTo>
                <a:cubicBezTo>
                  <a:pt x="1689" y="625"/>
                  <a:pt x="1698" y="658"/>
                  <a:pt x="1698" y="658"/>
                </a:cubicBezTo>
                <a:cubicBezTo>
                  <a:pt x="1668" y="677"/>
                  <a:pt x="1652" y="703"/>
                  <a:pt x="1627" y="729"/>
                </a:cubicBezTo>
                <a:cubicBezTo>
                  <a:pt x="1624" y="739"/>
                  <a:pt x="1622" y="750"/>
                  <a:pt x="1619" y="760"/>
                </a:cubicBezTo>
                <a:cubicBezTo>
                  <a:pt x="1617" y="768"/>
                  <a:pt x="1605" y="778"/>
                  <a:pt x="1611" y="784"/>
                </a:cubicBezTo>
                <a:cubicBezTo>
                  <a:pt x="1623" y="796"/>
                  <a:pt x="1658" y="800"/>
                  <a:pt x="1658" y="800"/>
                </a:cubicBezTo>
                <a:cubicBezTo>
                  <a:pt x="1670" y="834"/>
                  <a:pt x="1665" y="853"/>
                  <a:pt x="1705" y="839"/>
                </a:cubicBezTo>
                <a:cubicBezTo>
                  <a:pt x="1725" y="900"/>
                  <a:pt x="1704" y="884"/>
                  <a:pt x="1761" y="894"/>
                </a:cubicBezTo>
                <a:cubicBezTo>
                  <a:pt x="1826" y="939"/>
                  <a:pt x="1717" y="869"/>
                  <a:pt x="1863" y="918"/>
                </a:cubicBezTo>
                <a:cubicBezTo>
                  <a:pt x="1873" y="921"/>
                  <a:pt x="1903" y="995"/>
                  <a:pt x="1903" y="1005"/>
                </a:cubicBezTo>
                <a:lnTo>
                  <a:pt x="1785" y="972"/>
                </a:lnTo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6838" y="692150"/>
            <a:ext cx="2555875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1753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—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1775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96838" y="1301750"/>
            <a:ext cx="2555875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1775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—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1858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年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843088" y="5264150"/>
            <a:ext cx="1422400" cy="46196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2400" b="1"/>
              <a:t>沿海据点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3373438" y="5340350"/>
            <a:ext cx="609600" cy="342900"/>
          </a:xfrm>
          <a:prstGeom prst="rightArrow">
            <a:avLst>
              <a:gd name="adj1" fmla="val 50000"/>
              <a:gd name="adj2" fmla="val 44444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Arial" pitchFamily="34" charset="0"/>
              <a:buNone/>
              <a:defRPr/>
            </a:pPr>
            <a:endParaRPr lang="zh-CN" altLang="en-US" noProof="1">
              <a:effectLst>
                <a:outerShdw blurRad="38100" dist="38100" dir="2700000">
                  <a:srgbClr val="FFFFFF"/>
                </a:outerShdw>
              </a:effectLst>
              <a:latin typeface="Arial" charset="0"/>
              <a:ea typeface="隶书" pitchFamily="1" charset="-122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4052888" y="5264150"/>
            <a:ext cx="1422400" cy="46196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2400" b="1"/>
              <a:t>内地扩张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300788" y="5264150"/>
            <a:ext cx="1422400" cy="46196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2400" b="1"/>
              <a:t>掠夺财富</a:t>
            </a: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5583238" y="5340350"/>
            <a:ext cx="609600" cy="342900"/>
          </a:xfrm>
          <a:prstGeom prst="rightArrow">
            <a:avLst>
              <a:gd name="adj1" fmla="val 50000"/>
              <a:gd name="adj2" fmla="val 44444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Arial" pitchFamily="34" charset="0"/>
              <a:buNone/>
              <a:defRPr/>
            </a:pPr>
            <a:endParaRPr lang="zh-CN" altLang="en-US" noProof="1">
              <a:effectLst>
                <a:outerShdw blurRad="38100" dist="38100" dir="2700000">
                  <a:srgbClr val="FFFFFF"/>
                </a:outerShdw>
              </a:effectLst>
              <a:latin typeface="Arial" charset="0"/>
              <a:ea typeface="隶书" pitchFamily="1" charset="-122"/>
            </a:endParaRPr>
          </a:p>
        </p:txBody>
      </p:sp>
      <p:sp>
        <p:nvSpPr>
          <p:cNvPr id="9230" name="Text Box 15"/>
          <p:cNvSpPr txBox="1">
            <a:spLocks noChangeArrowheads="1"/>
          </p:cNvSpPr>
          <p:nvPr/>
        </p:nvSpPr>
        <p:spPr bwMode="auto">
          <a:xfrm>
            <a:off x="8412163" y="698500"/>
            <a:ext cx="525462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英国如何侵占印度</a:t>
            </a:r>
          </a:p>
        </p:txBody>
      </p:sp>
      <p:cxnSp>
        <p:nvCxnSpPr>
          <p:cNvPr id="15" name="直接连接符 14"/>
          <p:cNvCxnSpPr>
            <a:stCxn id="9230" idx="2"/>
            <a:endCxn id="9219" idx="0"/>
          </p:cNvCxnSpPr>
          <p:nvPr/>
        </p:nvCxnSpPr>
        <p:spPr>
          <a:xfrm flipH="1">
            <a:off x="8672513" y="3716338"/>
            <a:ext cx="3175" cy="571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0" y="260648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究五     印度民族大起义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67944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图片 140289" descr="2-01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124744"/>
            <a:ext cx="7964805" cy="30256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0291" name="文本框 140290"/>
          <p:cNvSpPr txBox="1"/>
          <p:nvPr/>
        </p:nvSpPr>
        <p:spPr>
          <a:xfrm>
            <a:off x="0" y="4293096"/>
            <a:ext cx="8804910" cy="184665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700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东印度公司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1600年成立，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en-US" altLang="zh-CN" sz="2800" b="1" dirty="0" err="1">
                <a:latin typeface="隶书" panose="02010509060101010101" pitchFamily="49" charset="-122"/>
                <a:ea typeface="隶书" panose="02010509060101010101" pitchFamily="49" charset="-122"/>
              </a:rPr>
              <a:t>代表英国对印度进行殖民侵略活动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的机构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印度民族大起义失败后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,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英国政府撤销了东印度公司在印度的统治权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,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从此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,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印度成为英国王室的直属殖民地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084168" y="692696"/>
            <a:ext cx="2331085" cy="598805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135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33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东印度公司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印度民族起义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/>
          <a:stretch>
            <a:fillRect/>
          </a:stretch>
        </p:blipFill>
        <p:spPr bwMode="auto">
          <a:xfrm>
            <a:off x="3203575" y="981075"/>
            <a:ext cx="4375150" cy="4845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835150" y="1557338"/>
            <a:ext cx="677863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 noProof="1">
                <a:latin typeface="黑体" pitchFamily="49" charset="-122"/>
                <a:ea typeface="黑体" pitchFamily="49" charset="-122"/>
              </a:rPr>
              <a:t>印度民族大起义形势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04664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究五     印度民族大起义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文本框 6153"/>
          <p:cNvSpPr txBox="1">
            <a:spLocks noChangeArrowheads="1"/>
          </p:cNvSpPr>
          <p:nvPr/>
        </p:nvSpPr>
        <p:spPr bwMode="auto">
          <a:xfrm>
            <a:off x="0" y="1143000"/>
            <a:ext cx="1981200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背景：</a:t>
            </a:r>
          </a:p>
        </p:txBody>
      </p:sp>
      <p:sp>
        <p:nvSpPr>
          <p:cNvPr id="8196" name="文本框 6155"/>
          <p:cNvSpPr txBox="1">
            <a:spLocks noChangeArrowheads="1"/>
          </p:cNvSpPr>
          <p:nvPr/>
        </p:nvSpPr>
        <p:spPr bwMode="auto">
          <a:xfrm>
            <a:off x="0" y="2708920"/>
            <a:ext cx="1447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时间：</a:t>
            </a:r>
          </a:p>
        </p:txBody>
      </p:sp>
      <p:sp>
        <p:nvSpPr>
          <p:cNvPr id="8197" name="文本框 6159"/>
          <p:cNvSpPr txBox="1">
            <a:spLocks noChangeArrowheads="1"/>
          </p:cNvSpPr>
          <p:nvPr/>
        </p:nvSpPr>
        <p:spPr bwMode="auto">
          <a:xfrm>
            <a:off x="0" y="3276600"/>
            <a:ext cx="14478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600" b="1" dirty="0" smtClean="0">
                <a:solidFill>
                  <a:srgbClr val="FF0000"/>
                </a:solidFill>
                <a:latin typeface="宋体" pitchFamily="2" charset="-122"/>
              </a:rPr>
              <a:t>4.</a:t>
            </a:r>
            <a:r>
              <a:rPr lang="zh-CN" altLang="en-US" sz="2600" b="1" dirty="0">
                <a:solidFill>
                  <a:srgbClr val="FF0000"/>
                </a:solidFill>
                <a:latin typeface="宋体" pitchFamily="2" charset="-122"/>
              </a:rPr>
              <a:t>地点：</a:t>
            </a:r>
          </a:p>
        </p:txBody>
      </p:sp>
      <p:sp>
        <p:nvSpPr>
          <p:cNvPr id="8198" name="文本框 6159"/>
          <p:cNvSpPr txBox="1">
            <a:spLocks noChangeArrowheads="1"/>
          </p:cNvSpPr>
          <p:nvPr/>
        </p:nvSpPr>
        <p:spPr bwMode="auto">
          <a:xfrm>
            <a:off x="0" y="4038600"/>
            <a:ext cx="18288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600" b="1" dirty="0" smtClean="0">
                <a:solidFill>
                  <a:srgbClr val="FF0000"/>
                </a:solidFill>
                <a:latin typeface="宋体" pitchFamily="2" charset="-122"/>
              </a:rPr>
              <a:t>5.</a:t>
            </a:r>
            <a:r>
              <a:rPr lang="zh-CN" altLang="en-US" sz="2600" b="1" dirty="0">
                <a:solidFill>
                  <a:srgbClr val="FF0000"/>
                </a:solidFill>
                <a:latin typeface="宋体" pitchFamily="2" charset="-122"/>
              </a:rPr>
              <a:t>领导者：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133600" y="1066800"/>
            <a:ext cx="7010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宋体" pitchFamily="2" charset="-122"/>
              </a:rPr>
              <a:t>19</a:t>
            </a:r>
            <a:r>
              <a:rPr lang="zh-CN" altLang="en-US" sz="2400" b="1">
                <a:latin typeface="宋体" pitchFamily="2" charset="-122"/>
              </a:rPr>
              <a:t>世纪中期，遭受殖民主义侵略的亚洲各国人民掀起了民族解放运动的高潮；英国对印度进行了残酷的殖民统治和压迫。</a:t>
            </a:r>
            <a:endParaRPr lang="zh-CN" altLang="en-US" sz="240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195736" y="2708920"/>
            <a:ext cx="2514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latin typeface="宋体" pitchFamily="2" charset="-122"/>
              </a:rPr>
              <a:t>1857-1859</a:t>
            </a:r>
            <a:r>
              <a:rPr lang="zh-CN" altLang="en-US" sz="2800" b="1" dirty="0">
                <a:latin typeface="宋体" pitchFamily="2" charset="-122"/>
              </a:rPr>
              <a:t>年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133600" y="3276600"/>
            <a:ext cx="4114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宋体" pitchFamily="2" charset="-122"/>
              </a:rPr>
              <a:t>印度中心地区的许多地方</a:t>
            </a:r>
            <a:r>
              <a:rPr lang="zh-CN" altLang="en-US" b="1">
                <a:latin typeface="宋体" pitchFamily="2" charset="-122"/>
              </a:rPr>
              <a:t>。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209800" y="3962400"/>
            <a:ext cx="2819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宋体" pitchFamily="2" charset="-122"/>
              </a:rPr>
              <a:t>部分封建王公。</a:t>
            </a:r>
          </a:p>
        </p:txBody>
      </p:sp>
      <p:sp>
        <p:nvSpPr>
          <p:cNvPr id="8203" name="TextBox 17"/>
          <p:cNvSpPr txBox="1">
            <a:spLocks noChangeArrowheads="1"/>
          </p:cNvSpPr>
          <p:nvPr/>
        </p:nvSpPr>
        <p:spPr bwMode="auto">
          <a:xfrm>
            <a:off x="0" y="4724400"/>
            <a:ext cx="2286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6.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民族英雄：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590800" y="4800600"/>
            <a:ext cx="167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章西女王</a:t>
            </a:r>
            <a:endParaRPr lang="zh-CN" altLang="en-US" sz="2800"/>
          </a:p>
        </p:txBody>
      </p:sp>
      <p:sp>
        <p:nvSpPr>
          <p:cNvPr id="8205" name="TextBox 20"/>
          <p:cNvSpPr txBox="1">
            <a:spLocks noChangeArrowheads="1"/>
          </p:cNvSpPr>
          <p:nvPr/>
        </p:nvSpPr>
        <p:spPr bwMode="auto">
          <a:xfrm>
            <a:off x="0" y="5791200"/>
            <a:ext cx="152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7.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意义：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763688" y="5534561"/>
            <a:ext cx="712879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000" b="1" dirty="0">
                <a:latin typeface="宋体" pitchFamily="2" charset="-122"/>
              </a:rPr>
              <a:t>章西女王和印度人民的英勇斗争，表现了殖民地人民不畏强暴，反抗侵略者的决心和勇气，沉重打击了英国殖民者。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69269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探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华文新魏"/>
                <a:cs typeface="华文新魏"/>
              </a:rPr>
              <a:t>究五     印度民族大起义</a:t>
            </a:r>
            <a:endParaRPr lang="zh-CN" alt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2276872"/>
            <a:ext cx="2123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根本原因：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11760" y="2204864"/>
            <a:ext cx="6336704" cy="518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  <a:buFontTx/>
              <a:buNone/>
            </a:pPr>
            <a:r>
              <a:rPr lang="en-US" altLang="zh-CN" sz="2800" b="1" dirty="0" err="1" smtClean="0">
                <a:latin typeface="黑体" pitchFamily="49" charset="-122"/>
                <a:ea typeface="黑体" pitchFamily="49" charset="-122"/>
                <a:sym typeface="+mn-ea"/>
              </a:rPr>
              <a:t>英国殖民者残酷的殖民统治和经济掠夺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 </a:t>
            </a:r>
            <a:endParaRPr lang="en-US" altLang="zh-CN" sz="2800" b="1" dirty="0">
              <a:latin typeface="黑体" pitchFamily="49" charset="-122"/>
              <a:ea typeface="黑体" pitchFamily="49" charset="-122"/>
              <a:sym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9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占西女王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5833" t="8888" r="66667" b="31111"/>
          <a:stretch>
            <a:fillRect/>
          </a:stretch>
        </p:blipFill>
        <p:spPr bwMode="auto">
          <a:xfrm>
            <a:off x="250825" y="692150"/>
            <a:ext cx="31686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643313" y="344488"/>
            <a:ext cx="5076825" cy="651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　　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拉克希米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巴依（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1835—1858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）是中印度北部章西土邦的女王，亦称章西女王。她是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1857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～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1859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年印度民族大起义的领导者之一。在战斗中，她独自一人还击包围她的敌人。女王用尽最后一点力气把前面那个敌人砍翻在地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章西女王牺牲时年仅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23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岁。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05273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探究六    拉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美独立运动和印度民族大起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义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共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同点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467544" y="2420888"/>
            <a:ext cx="1944216" cy="525401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背景相同：</a:t>
            </a:r>
          </a:p>
        </p:txBody>
      </p:sp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3491880" y="2420888"/>
            <a:ext cx="4876800" cy="525401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ahoma" pitchFamily="34" charset="0"/>
                <a:ea typeface="华文中宋" pitchFamily="2" charset="-122"/>
              </a:rPr>
              <a:t>残酷的殖民统治和经济掠夺</a:t>
            </a:r>
          </a:p>
        </p:txBody>
      </p:sp>
      <p:sp>
        <p:nvSpPr>
          <p:cNvPr id="5" name="Text Box 15"/>
          <p:cNvSpPr txBox="1">
            <a:spLocks noChangeArrowheads="1"/>
          </p:cNvSpPr>
          <p:nvPr/>
        </p:nvSpPr>
        <p:spPr bwMode="auto">
          <a:xfrm>
            <a:off x="395536" y="3789040"/>
            <a:ext cx="2016224" cy="525401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itchFamily="34" charset="0"/>
                <a:ea typeface="黑体" pitchFamily="49" charset="-122"/>
              </a:rPr>
              <a:t>性质相同：</a:t>
            </a: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3419872" y="3861048"/>
            <a:ext cx="5257800" cy="525401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ahoma" pitchFamily="34" charset="0"/>
                <a:ea typeface="华文中宋" pitchFamily="2" charset="-122"/>
              </a:rPr>
              <a:t>反抗殖民统治的民族解放运动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3888" y="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84995"/>
          <p:cNvSpPr>
            <a:spLocks noChangeArrowheads="1"/>
          </p:cNvSpPr>
          <p:nvPr/>
        </p:nvSpPr>
        <p:spPr bwMode="auto">
          <a:xfrm>
            <a:off x="2483768" y="0"/>
            <a:ext cx="4352925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Tx/>
              <a:buNone/>
            </a:pPr>
            <a:r>
              <a:rPr lang="en-US" altLang="zh-CN" sz="42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等线"/>
              </a:rPr>
              <a:t>课堂小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等线"/>
              </a:rPr>
              <a:t>结</a:t>
            </a:r>
            <a:endParaRPr lang="en-US" altLang="zh-CN" sz="3600" b="1" dirty="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等线"/>
            </a:endParaRPr>
          </a:p>
        </p:txBody>
      </p:sp>
      <p:sp>
        <p:nvSpPr>
          <p:cNvPr id="84997" name="矩形 84996"/>
          <p:cNvSpPr>
            <a:spLocks noChangeArrowheads="1"/>
          </p:cNvSpPr>
          <p:nvPr/>
        </p:nvSpPr>
        <p:spPr bwMode="auto">
          <a:xfrm>
            <a:off x="0" y="2276872"/>
            <a:ext cx="1801813" cy="2376488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残酷的殖</a:t>
            </a:r>
          </a:p>
          <a:p>
            <a:pPr algn="ctr"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民统治和</a:t>
            </a:r>
          </a:p>
          <a:p>
            <a:pPr algn="ctr"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经济掠夺</a:t>
            </a:r>
          </a:p>
        </p:txBody>
      </p:sp>
      <p:sp>
        <p:nvSpPr>
          <p:cNvPr id="84998" name="右箭头 84997"/>
          <p:cNvSpPr>
            <a:spLocks noChangeArrowheads="1"/>
          </p:cNvSpPr>
          <p:nvPr/>
        </p:nvSpPr>
        <p:spPr bwMode="auto">
          <a:xfrm>
            <a:off x="2054225" y="3284538"/>
            <a:ext cx="838200" cy="381000"/>
          </a:xfrm>
          <a:prstGeom prst="rightArrow">
            <a:avLst>
              <a:gd name="adj1" fmla="val 50000"/>
              <a:gd name="adj2" fmla="val 4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en-US">
              <a:latin typeface="等线"/>
              <a:ea typeface="等线"/>
              <a:cs typeface="等线"/>
            </a:endParaRPr>
          </a:p>
        </p:txBody>
      </p:sp>
      <p:sp>
        <p:nvSpPr>
          <p:cNvPr id="84999" name="文本框 84998"/>
          <p:cNvSpPr txBox="1">
            <a:spLocks noChangeArrowheads="1"/>
          </p:cNvSpPr>
          <p:nvPr/>
        </p:nvSpPr>
        <p:spPr bwMode="auto">
          <a:xfrm>
            <a:off x="2060575" y="2971800"/>
            <a:ext cx="78323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0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根本</a:t>
            </a:r>
          </a:p>
          <a:p>
            <a:pPr>
              <a:buFontTx/>
              <a:buNone/>
            </a:pPr>
            <a:endParaRPr lang="zh-CN" altLang="en-US" sz="2000" b="1" dirty="0">
              <a:solidFill>
                <a:srgbClr val="000099"/>
              </a:solidFill>
              <a:latin typeface="黑体" pitchFamily="49" charset="-122"/>
              <a:ea typeface="黑体" pitchFamily="49" charset="-122"/>
            </a:endParaRPr>
          </a:p>
          <a:p>
            <a:pPr>
              <a:buFontTx/>
              <a:buNone/>
            </a:pPr>
            <a:r>
              <a:rPr lang="zh-CN" altLang="en-US" sz="20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原因</a:t>
            </a:r>
          </a:p>
        </p:txBody>
      </p:sp>
      <p:sp>
        <p:nvSpPr>
          <p:cNvPr id="85000" name="左大括号 84999"/>
          <p:cNvSpPr>
            <a:spLocks/>
          </p:cNvSpPr>
          <p:nvPr/>
        </p:nvSpPr>
        <p:spPr bwMode="auto">
          <a:xfrm>
            <a:off x="2974975" y="2514600"/>
            <a:ext cx="152400" cy="1828800"/>
          </a:xfrm>
          <a:prstGeom prst="leftBrace">
            <a:avLst>
              <a:gd name="adj1" fmla="val 1333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endParaRPr lang="zh-CN" altLang="en-US">
              <a:latin typeface="等线"/>
              <a:ea typeface="等线"/>
              <a:cs typeface="等线"/>
            </a:endParaRPr>
          </a:p>
        </p:txBody>
      </p:sp>
      <p:sp>
        <p:nvSpPr>
          <p:cNvPr id="85001" name="矩形 85000"/>
          <p:cNvSpPr>
            <a:spLocks noChangeArrowheads="1"/>
          </p:cNvSpPr>
          <p:nvPr/>
        </p:nvSpPr>
        <p:spPr bwMode="auto">
          <a:xfrm>
            <a:off x="3140075" y="2316163"/>
            <a:ext cx="2590800" cy="8382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拉美独立战争</a:t>
            </a:r>
            <a:endParaRPr lang="zh-CN" altLang="en-US" sz="28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5002" name="矩形 85001"/>
          <p:cNvSpPr>
            <a:spLocks noChangeArrowheads="1"/>
          </p:cNvSpPr>
          <p:nvPr/>
        </p:nvSpPr>
        <p:spPr bwMode="auto">
          <a:xfrm>
            <a:off x="3178175" y="3906838"/>
            <a:ext cx="2590800" cy="8382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2800" b="1" dirty="0">
                <a:solidFill>
                  <a:srgbClr val="00CCFF"/>
                </a:solidFill>
                <a:latin typeface="黑体" pitchFamily="49" charset="-122"/>
                <a:ea typeface="黑体" pitchFamily="49" charset="-122"/>
                <a:hlinkClick r:id="" action="ppaction://hlinkshowjump?jump=nextslide"/>
              </a:rPr>
              <a:t>印度民族大起义</a:t>
            </a:r>
            <a:endParaRPr lang="zh-CN" altLang="en-US" sz="2800" b="1" dirty="0">
              <a:solidFill>
                <a:srgbClr val="00CC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5003" name="文本框 85002"/>
          <p:cNvSpPr txBox="1">
            <a:spLocks noChangeArrowheads="1"/>
          </p:cNvSpPr>
          <p:nvPr/>
        </p:nvSpPr>
        <p:spPr bwMode="auto">
          <a:xfrm>
            <a:off x="6227763" y="1557338"/>
            <a:ext cx="230346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赶走殖民者，出现新兴独立国家，鼓舞殖民地人民</a:t>
            </a:r>
          </a:p>
        </p:txBody>
      </p:sp>
      <p:sp>
        <p:nvSpPr>
          <p:cNvPr id="85004" name="直接连接符 85003"/>
          <p:cNvSpPr>
            <a:spLocks noChangeShapeType="1"/>
          </p:cNvSpPr>
          <p:nvPr/>
        </p:nvSpPr>
        <p:spPr bwMode="auto">
          <a:xfrm>
            <a:off x="5757863" y="2763838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5" name="直接连接符 85004"/>
          <p:cNvSpPr>
            <a:spLocks noChangeShapeType="1"/>
          </p:cNvSpPr>
          <p:nvPr/>
        </p:nvSpPr>
        <p:spPr bwMode="auto">
          <a:xfrm>
            <a:off x="5751513" y="43910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6" name="文本框 85005"/>
          <p:cNvSpPr txBox="1">
            <a:spLocks noChangeArrowheads="1"/>
          </p:cNvSpPr>
          <p:nvPr/>
        </p:nvSpPr>
        <p:spPr bwMode="auto">
          <a:xfrm>
            <a:off x="6300788" y="4076700"/>
            <a:ext cx="23844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打击了英殖民者，声援了亚洲其他国家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表格 25601"/>
          <p:cNvGraphicFramePr>
            <a:graphicFrameLocks noGrp="1"/>
          </p:cNvGraphicFramePr>
          <p:nvPr/>
        </p:nvGraphicFramePr>
        <p:xfrm>
          <a:off x="125413" y="773113"/>
          <a:ext cx="8897937" cy="5673663"/>
        </p:xfrm>
        <a:graphic>
          <a:graphicData uri="http://schemas.openxmlformats.org/drawingml/2006/table">
            <a:tbl>
              <a:tblPr/>
              <a:tblGrid>
                <a:gridCol w="831850"/>
                <a:gridCol w="809625"/>
                <a:gridCol w="1841500"/>
                <a:gridCol w="1411287"/>
                <a:gridCol w="1765300"/>
                <a:gridCol w="2238375"/>
              </a:tblGrid>
              <a:tr h="5572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3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4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4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4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4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4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942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3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3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3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3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3000" b="1" i="0" u="none" strike="noStrike" cap="none" normalizeH="0" baseline="0" smtClean="0">
                        <a:ln>
                          <a:noFill/>
                        </a:ln>
                        <a:solidFill>
                          <a:srgbClr val="46020A"/>
                        </a:solidFill>
                        <a:effectLst/>
                        <a:latin typeface="Arial" pitchFamily="34" charset="0"/>
                        <a:ea typeface="隶书" pitchFamily="49" charset="-122"/>
                      </a:endParaRPr>
                    </a:p>
                  </a:txBody>
                  <a:tcPr marL="90000" marR="90000" marT="46800" marB="4680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28" name="Text Box 24"/>
          <p:cNvSpPr txBox="1">
            <a:spLocks noChangeArrowheads="1"/>
          </p:cNvSpPr>
          <p:nvPr/>
        </p:nvSpPr>
        <p:spPr bwMode="auto">
          <a:xfrm>
            <a:off x="623888" y="1965325"/>
            <a:ext cx="455612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0000" tIns="46800" rIns="90000" bIns="46800">
            <a:spAutoFit/>
          </a:bodyPr>
          <a:lstStyle/>
          <a:p>
            <a:pPr>
              <a:buFont typeface="Arial" pitchFamily="34" charset="0"/>
              <a:buNone/>
            </a:pPr>
            <a:endParaRPr lang="zh-CN" altLang="zh-CN" sz="2400">
              <a:latin typeface="Tahoma" pitchFamily="34" charset="0"/>
            </a:endParaRPr>
          </a:p>
        </p:txBody>
      </p:sp>
      <p:sp>
        <p:nvSpPr>
          <p:cNvPr id="21529" name="Text Box 25"/>
          <p:cNvSpPr txBox="1">
            <a:spLocks noChangeArrowheads="1"/>
          </p:cNvSpPr>
          <p:nvPr/>
        </p:nvSpPr>
        <p:spPr bwMode="auto">
          <a:xfrm>
            <a:off x="123825" y="1963738"/>
            <a:ext cx="909638" cy="156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ahoma" pitchFamily="34" charset="0"/>
              </a:rPr>
              <a:t>独立运动</a:t>
            </a:r>
            <a:r>
              <a:rPr lang="zh-CN" altLang="en-US" sz="2400" b="1" dirty="0">
                <a:solidFill>
                  <a:srgbClr val="FF0000"/>
                </a:solidFill>
                <a:latin typeface="Tahoma" pitchFamily="34" charset="0"/>
                <a:sym typeface="Arial" pitchFamily="34" charset="0"/>
              </a:rPr>
              <a:t>拉丁美洲</a:t>
            </a:r>
          </a:p>
        </p:txBody>
      </p:sp>
      <p:sp>
        <p:nvSpPr>
          <p:cNvPr id="25626" name="Text Box 26"/>
          <p:cNvSpPr txBox="1">
            <a:spLocks noChangeArrowheads="1"/>
          </p:cNvSpPr>
          <p:nvPr/>
        </p:nvSpPr>
        <p:spPr bwMode="auto">
          <a:xfrm>
            <a:off x="930275" y="1704975"/>
            <a:ext cx="914400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18</a:t>
            </a: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世纪末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—19</a:t>
            </a: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世纪初</a:t>
            </a:r>
          </a:p>
        </p:txBody>
      </p:sp>
      <p:sp>
        <p:nvSpPr>
          <p:cNvPr id="25627" name="Text Box 27"/>
          <p:cNvSpPr txBox="1">
            <a:spLocks noChangeArrowheads="1"/>
          </p:cNvSpPr>
          <p:nvPr/>
        </p:nvSpPr>
        <p:spPr bwMode="auto">
          <a:xfrm>
            <a:off x="1843088" y="2924175"/>
            <a:ext cx="18192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美国独立战争和法国大革命的影响</a:t>
            </a:r>
          </a:p>
        </p:txBody>
      </p:sp>
      <p:sp>
        <p:nvSpPr>
          <p:cNvPr id="25628" name="Text Box 28"/>
          <p:cNvSpPr txBox="1">
            <a:spLocks noChangeArrowheads="1"/>
          </p:cNvSpPr>
          <p:nvPr/>
        </p:nvSpPr>
        <p:spPr bwMode="auto">
          <a:xfrm>
            <a:off x="3587750" y="1917700"/>
            <a:ext cx="1419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玻利瓦尔</a:t>
            </a:r>
          </a:p>
        </p:txBody>
      </p:sp>
      <p:sp>
        <p:nvSpPr>
          <p:cNvPr id="25629" name="Text Box 29"/>
          <p:cNvSpPr txBox="1">
            <a:spLocks noChangeArrowheads="1"/>
          </p:cNvSpPr>
          <p:nvPr/>
        </p:nvSpPr>
        <p:spPr bwMode="auto">
          <a:xfrm>
            <a:off x="3757613" y="2933700"/>
            <a:ext cx="11128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圣马丁</a:t>
            </a:r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958850" y="801688"/>
            <a:ext cx="86042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FF00FF"/>
                </a:solidFill>
                <a:latin typeface="Tahoma" pitchFamily="34" charset="0"/>
              </a:rPr>
              <a:t>时间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1771650" y="809625"/>
            <a:ext cx="2093913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FF"/>
                </a:solidFill>
                <a:latin typeface="Tahoma" pitchFamily="34" charset="0"/>
              </a:rPr>
              <a:t>背景（原因）</a:t>
            </a:r>
          </a:p>
        </p:txBody>
      </p: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3595688" y="801688"/>
            <a:ext cx="1528762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FF00FF"/>
                </a:solidFill>
                <a:latin typeface="Tahoma" pitchFamily="34" charset="0"/>
              </a:rPr>
              <a:t>著名人物</a:t>
            </a: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5416550" y="808038"/>
            <a:ext cx="1087438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rgbClr val="FF00FF"/>
                </a:solidFill>
                <a:latin typeface="Tahoma" pitchFamily="34" charset="0"/>
              </a:rPr>
              <a:t>结 果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7475538" y="804863"/>
            <a:ext cx="11398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Tahoma" pitchFamily="34" charset="0"/>
              </a:rPr>
              <a:t>意 义</a:t>
            </a:r>
          </a:p>
        </p:txBody>
      </p:sp>
      <p:sp>
        <p:nvSpPr>
          <p:cNvPr id="25635" name="Text Box 35"/>
          <p:cNvSpPr txBox="1">
            <a:spLocks noChangeArrowheads="1"/>
          </p:cNvSpPr>
          <p:nvPr/>
        </p:nvSpPr>
        <p:spPr bwMode="auto">
          <a:xfrm>
            <a:off x="5038725" y="1431925"/>
            <a:ext cx="1839913" cy="323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、玻利瓦尔解放了西班牙在南美洲的殖民地。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、葡萄牙统治下的巴西也获得了独立</a:t>
            </a:r>
          </a:p>
        </p:txBody>
      </p:sp>
      <p:sp>
        <p:nvSpPr>
          <p:cNvPr id="21540" name="Text Box 36"/>
          <p:cNvSpPr txBox="1">
            <a:spLocks noChangeArrowheads="1"/>
          </p:cNvSpPr>
          <p:nvPr/>
        </p:nvSpPr>
        <p:spPr bwMode="auto">
          <a:xfrm>
            <a:off x="122238" y="4795838"/>
            <a:ext cx="911225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</a:rPr>
              <a:t>大起义  </a:t>
            </a:r>
            <a:r>
              <a:rPr lang="zh-CN" altLang="en-US" sz="2400" b="1">
                <a:solidFill>
                  <a:srgbClr val="FF0000"/>
                </a:solidFill>
                <a:latin typeface="Tahoma" pitchFamily="34" charset="0"/>
                <a:sym typeface="Arial" pitchFamily="34" charset="0"/>
              </a:rPr>
              <a:t>印度民族</a:t>
            </a:r>
          </a:p>
        </p:txBody>
      </p:sp>
      <p:sp>
        <p:nvSpPr>
          <p:cNvPr id="25637" name="Text Box 37"/>
          <p:cNvSpPr txBox="1">
            <a:spLocks noChangeArrowheads="1"/>
          </p:cNvSpPr>
          <p:nvPr/>
        </p:nvSpPr>
        <p:spPr bwMode="auto">
          <a:xfrm>
            <a:off x="1004888" y="4706938"/>
            <a:ext cx="8477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1857~ 1859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年</a:t>
            </a:r>
          </a:p>
        </p:txBody>
      </p:sp>
      <p:sp>
        <p:nvSpPr>
          <p:cNvPr id="25638" name="Text Box 3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841500" y="4772025"/>
            <a:ext cx="175577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英国残酷的政治压迫和经济掠夺</a:t>
            </a:r>
          </a:p>
        </p:txBody>
      </p:sp>
      <p:sp>
        <p:nvSpPr>
          <p:cNvPr id="25639" name="Text Box 39"/>
          <p:cNvSpPr txBox="1">
            <a:spLocks noChangeArrowheads="1"/>
          </p:cNvSpPr>
          <p:nvPr/>
        </p:nvSpPr>
        <p:spPr bwMode="auto">
          <a:xfrm>
            <a:off x="3592513" y="5113338"/>
            <a:ext cx="14192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章西女王</a:t>
            </a:r>
          </a:p>
        </p:txBody>
      </p:sp>
      <p:sp>
        <p:nvSpPr>
          <p:cNvPr id="25640" name="Text Box 40"/>
          <p:cNvSpPr txBox="1">
            <a:spLocks noChangeArrowheads="1"/>
          </p:cNvSpPr>
          <p:nvPr/>
        </p:nvSpPr>
        <p:spPr bwMode="auto">
          <a:xfrm>
            <a:off x="5340350" y="5197475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失败</a:t>
            </a:r>
          </a:p>
        </p:txBody>
      </p:sp>
      <p:sp>
        <p:nvSpPr>
          <p:cNvPr id="25641" name="Text Box 41"/>
          <p:cNvSpPr txBox="1">
            <a:spLocks noChangeArrowheads="1"/>
          </p:cNvSpPr>
          <p:nvPr/>
        </p:nvSpPr>
        <p:spPr bwMode="auto">
          <a:xfrm>
            <a:off x="6808788" y="4562475"/>
            <a:ext cx="2238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打击了英国殖民统治者，表明印度人民争取民族独立、反抗殖民侵略的决心和勇气。</a:t>
            </a:r>
          </a:p>
        </p:txBody>
      </p:sp>
      <p:sp>
        <p:nvSpPr>
          <p:cNvPr id="21546" name="Line 42"/>
          <p:cNvSpPr>
            <a:spLocks noChangeShapeType="1"/>
          </p:cNvSpPr>
          <p:nvPr/>
        </p:nvSpPr>
        <p:spPr bwMode="auto">
          <a:xfrm flipH="1" flipV="1">
            <a:off x="125413" y="1430338"/>
            <a:ext cx="790575" cy="6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47" name="Line 44"/>
          <p:cNvSpPr>
            <a:spLocks noChangeShapeType="1"/>
          </p:cNvSpPr>
          <p:nvPr/>
        </p:nvSpPr>
        <p:spPr bwMode="auto">
          <a:xfrm>
            <a:off x="125413" y="4581525"/>
            <a:ext cx="91455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45" name="Text Box 45"/>
          <p:cNvSpPr txBox="1">
            <a:spLocks noChangeArrowheads="1"/>
          </p:cNvSpPr>
          <p:nvPr/>
        </p:nvSpPr>
        <p:spPr bwMode="auto">
          <a:xfrm>
            <a:off x="6872288" y="1435100"/>
            <a:ext cx="213042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2000" b="1" dirty="0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宋体" pitchFamily="2" charset="-122"/>
              </a:rPr>
              <a:t>、</a:t>
            </a:r>
            <a:r>
              <a:rPr lang="zh-CN" altLang="en-US" sz="2000" b="1" dirty="0">
                <a:solidFill>
                  <a:srgbClr val="0000FF"/>
                </a:solidFill>
                <a:latin typeface="宋体" pitchFamily="2" charset="-122"/>
              </a:rPr>
              <a:t>赶走了西班牙</a:t>
            </a:r>
            <a:r>
              <a:rPr lang="en-US" altLang="zh-CN" sz="2000" b="1" dirty="0">
                <a:solidFill>
                  <a:srgbClr val="0000FF"/>
                </a:solidFill>
                <a:latin typeface="宋体" pitchFamily="2" charset="-122"/>
              </a:rPr>
              <a:t>.</a:t>
            </a:r>
            <a:r>
              <a:rPr lang="zh-CN" altLang="en-US" sz="2000" b="1" dirty="0">
                <a:solidFill>
                  <a:srgbClr val="0000FF"/>
                </a:solidFill>
                <a:latin typeface="宋体" pitchFamily="2" charset="-122"/>
              </a:rPr>
              <a:t>葡萄牙殖民主义者，赢得独立战争的胜利。</a:t>
            </a:r>
            <a:r>
              <a:rPr lang="en-US" altLang="zh-CN" sz="2000" b="1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000" b="1" dirty="0">
                <a:solidFill>
                  <a:srgbClr val="FF0000"/>
                </a:solidFill>
                <a:latin typeface="宋体" pitchFamily="2" charset="-122"/>
              </a:rPr>
              <a:t>、</a:t>
            </a:r>
            <a:r>
              <a:rPr lang="zh-CN" altLang="en-US" sz="2000" b="1" dirty="0">
                <a:solidFill>
                  <a:srgbClr val="0000FF"/>
                </a:solidFill>
                <a:latin typeface="宋体" pitchFamily="2" charset="-122"/>
              </a:rPr>
              <a:t>南美出现了一系列新兴独立国家，基本上形成今天拉美的国家格局。</a:t>
            </a:r>
            <a:r>
              <a:rPr lang="en-US" altLang="zh-CN" sz="2000" b="1" dirty="0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lang="zh-CN" altLang="en-US" sz="2000" b="1" dirty="0">
                <a:solidFill>
                  <a:srgbClr val="FF0000"/>
                </a:solidFill>
                <a:latin typeface="宋体" pitchFamily="2" charset="-122"/>
              </a:rPr>
              <a:t>、</a:t>
            </a:r>
            <a:r>
              <a:rPr lang="zh-CN" altLang="en-US" sz="2000" b="1" dirty="0">
                <a:solidFill>
                  <a:srgbClr val="0000FF"/>
                </a:solidFill>
                <a:latin typeface="宋体" pitchFamily="2" charset="-122"/>
              </a:rPr>
              <a:t>鼓舞了殖民地人民</a:t>
            </a:r>
            <a:r>
              <a:rPr lang="zh-CN" altLang="en-US" sz="2000" b="1" dirty="0">
                <a:solidFill>
                  <a:srgbClr val="46020A"/>
                </a:solidFill>
                <a:latin typeface="宋体" pitchFamily="2" charset="-122"/>
              </a:rPr>
              <a:t>。</a:t>
            </a:r>
            <a:endParaRPr lang="en-US" sz="2000" b="1" dirty="0">
              <a:solidFill>
                <a:srgbClr val="46020A"/>
              </a:solidFill>
              <a:latin typeface="宋体" pitchFamily="2" charset="-122"/>
            </a:endParaRPr>
          </a:p>
        </p:txBody>
      </p:sp>
      <p:sp>
        <p:nvSpPr>
          <p:cNvPr id="25646" name="Text Box 46"/>
          <p:cNvSpPr txBox="1"/>
          <p:nvPr/>
        </p:nvSpPr>
        <p:spPr>
          <a:xfrm>
            <a:off x="1768475" y="1651000"/>
            <a:ext cx="1865313" cy="118903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altLang="x-none" sz="2400" b="1" noProof="1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ea"/>
              </a:rPr>
              <a:t>1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+mn-ea"/>
              </a:rPr>
              <a:t>、</a:t>
            </a:r>
            <a:r>
              <a:rPr lang="zh-CN" altLang="en-US" sz="2400" b="1" noProof="1">
                <a:latin typeface="黑体" pitchFamily="2" charset="-122"/>
                <a:ea typeface="黑体" pitchFamily="2" charset="-122"/>
                <a:cs typeface="+mn-ea"/>
              </a:rPr>
              <a:t>残酷的殖民统治和经济掠夺</a:t>
            </a:r>
            <a:endParaRPr lang="zh-CN" altLang="en-US" sz="2400" b="1" noProof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27784" y="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等线"/>
              </a:rPr>
              <a:t>课堂小结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6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5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5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6" grpId="0"/>
      <p:bldP spid="25627" grpId="0"/>
      <p:bldP spid="25628" grpId="0"/>
      <p:bldP spid="25629" grpId="0"/>
      <p:bldP spid="25635" grpId="0"/>
      <p:bldP spid="25637" grpId="0"/>
      <p:bldP spid="25638" grpId="0"/>
      <p:bldP spid="25639" grpId="0"/>
      <p:bldP spid="25640" grpId="0"/>
      <p:bldP spid="25641" grpId="0"/>
      <p:bldP spid="25645" grpId="0" bldLvl="0"/>
      <p:bldP spid="25646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772816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委</a:t>
            </a:r>
            <a:r>
              <a:rPr lang="zh-CN" altLang="en-US" sz="2800" b="1" dirty="0" smtClean="0"/>
              <a:t>内瑞拉、哥伦比亚、秘鲁和玻利维亚等国驻华大使，每年</a:t>
            </a:r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月</a:t>
            </a:r>
            <a:r>
              <a:rPr lang="en-US" altLang="zh-CN" sz="2800" b="1" dirty="0" smtClean="0"/>
              <a:t>5</a:t>
            </a:r>
            <a:r>
              <a:rPr lang="zh-CN" altLang="en-US" sz="2800" b="1" dirty="0" smtClean="0"/>
              <a:t>日都要到北京的朝阳公园向“南美的解放者”铜像敬献花篮。该铜像人物</a:t>
            </a:r>
            <a:r>
              <a:rPr lang="zh-CN" altLang="en-US" sz="2800" b="1" dirty="0" smtClean="0"/>
              <a:t>是（       ）</a:t>
            </a:r>
            <a:endParaRPr lang="zh-CN" altLang="en-US" sz="2800" b="1" dirty="0" smtClean="0"/>
          </a:p>
          <a:p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．伊达尔哥          </a:t>
            </a:r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．玻利瓦尔        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 </a:t>
            </a:r>
            <a:r>
              <a:rPr lang="en-US" altLang="zh-CN" sz="2800" b="1" dirty="0" smtClean="0"/>
              <a:t>C</a:t>
            </a:r>
            <a:r>
              <a:rPr lang="zh-CN" altLang="en-US" sz="2800" b="1" dirty="0" smtClean="0"/>
              <a:t>．圣马丁             </a:t>
            </a:r>
            <a:r>
              <a:rPr lang="en-US" altLang="zh-CN" sz="2800" b="1" dirty="0" smtClean="0"/>
              <a:t>D</a:t>
            </a:r>
            <a:r>
              <a:rPr lang="zh-CN" altLang="en-US" sz="2800" b="1" dirty="0" smtClean="0"/>
              <a:t>．杜桑</a:t>
            </a:r>
            <a:r>
              <a:rPr lang="en-US" altLang="zh-CN" sz="2800" b="1" dirty="0" smtClean="0"/>
              <a:t>·</a:t>
            </a:r>
            <a:r>
              <a:rPr lang="zh-CN" altLang="en-US" sz="2800" b="1" dirty="0" smtClean="0"/>
              <a:t>卢维杜尔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04248" y="270892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B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2606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772816"/>
            <a:ext cx="82089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下</a:t>
            </a:r>
            <a:r>
              <a:rPr lang="zh-CN" altLang="en-US" sz="2800" b="1" dirty="0" smtClean="0"/>
              <a:t>列人物中，按照“反抗殖民统治，争取民族独立”能够组合在一起的是</a:t>
            </a:r>
            <a:r>
              <a:rPr lang="zh-CN" altLang="en-US" sz="2800" b="1" dirty="0" smtClean="0"/>
              <a:t>（       </a:t>
            </a:r>
            <a:r>
              <a:rPr lang="zh-CN" altLang="en-US" sz="2800" b="1" dirty="0" smtClean="0"/>
              <a:t>  ）</a:t>
            </a:r>
          </a:p>
          <a:p>
            <a:r>
              <a:rPr lang="zh-CN" altLang="en-US" sz="2800" b="1" dirty="0" smtClean="0"/>
              <a:t>    ①克伦威尔　 </a:t>
            </a:r>
            <a:r>
              <a:rPr lang="zh-CN" altLang="en-US" sz="2800" b="1" dirty="0" smtClean="0"/>
              <a:t>②</a:t>
            </a:r>
            <a:r>
              <a:rPr lang="zh-CN" altLang="en-US" sz="2800" b="1" dirty="0" smtClean="0"/>
              <a:t>华</a:t>
            </a:r>
            <a:r>
              <a:rPr lang="zh-CN" altLang="en-US" sz="2800" b="1" dirty="0" smtClean="0"/>
              <a:t>盛顿③</a:t>
            </a:r>
            <a:r>
              <a:rPr lang="zh-CN" altLang="en-US" sz="2800" b="1" dirty="0" smtClean="0"/>
              <a:t>玻利瓦尔　</a:t>
            </a:r>
            <a:r>
              <a:rPr lang="zh-CN" altLang="en-US" sz="2800" b="1" dirty="0" smtClean="0"/>
              <a:t>④</a:t>
            </a:r>
            <a:r>
              <a:rPr lang="zh-CN" altLang="en-US" sz="2800" b="1" dirty="0" smtClean="0"/>
              <a:t>章西女王　　</a:t>
            </a:r>
          </a:p>
          <a:p>
            <a:r>
              <a:rPr lang="en-US" altLang="zh-CN" sz="2800" b="1" dirty="0" smtClean="0"/>
              <a:t>A.①②③           B.②③④          C.①②④        D.</a:t>
            </a:r>
            <a:r>
              <a:rPr lang="en-US" altLang="zh-CN" sz="2800" b="1" dirty="0" smtClean="0"/>
              <a:t>①③④</a:t>
            </a:r>
            <a:endParaRPr lang="en-US" altLang="zh-CN" sz="28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076056" y="213285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B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2606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484784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3.16</a:t>
            </a:r>
            <a:r>
              <a:rPr lang="zh-CN" altLang="en-US" sz="2800" b="1" dirty="0" smtClean="0"/>
              <a:t>－</a:t>
            </a:r>
            <a:r>
              <a:rPr lang="en-US" altLang="zh-CN" sz="2800" b="1" dirty="0" smtClean="0"/>
              <a:t>18</a:t>
            </a:r>
            <a:r>
              <a:rPr lang="zh-CN" altLang="en-US" sz="2800" b="1" dirty="0" smtClean="0"/>
              <a:t>世纪，在美洲大陆出现了许多构词方式为“新</a:t>
            </a:r>
            <a:r>
              <a:rPr lang="en-US" altLang="zh-CN" sz="2800" b="1" dirty="0" smtClean="0"/>
              <a:t>X”</a:t>
            </a:r>
            <a:r>
              <a:rPr lang="zh-CN" altLang="en-US" sz="2800" b="1" dirty="0" smtClean="0"/>
              <a:t>的地名，如：新尼德兰、新西班牙、新法兰西、新英格兰等。这一现象出现的主要原因是</a:t>
            </a:r>
            <a:r>
              <a:rPr lang="en-US" altLang="zh-CN" sz="2800" b="1" dirty="0" smtClean="0"/>
              <a:t>(</a:t>
            </a:r>
            <a:r>
              <a:rPr lang="zh-CN" altLang="en-US" sz="2800" b="1" dirty="0" smtClean="0"/>
              <a:t>　　</a:t>
            </a:r>
            <a:r>
              <a:rPr lang="en-US" altLang="zh-CN" sz="2800" b="1" dirty="0" smtClean="0"/>
              <a:t>)</a:t>
            </a:r>
          </a:p>
          <a:p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．新兴城市的出现                  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．大批美洲独立国家的建立</a:t>
            </a:r>
          </a:p>
          <a:p>
            <a:r>
              <a:rPr lang="en-US" altLang="zh-CN" sz="2800" b="1" dirty="0" smtClean="0"/>
              <a:t>C</a:t>
            </a:r>
            <a:r>
              <a:rPr lang="zh-CN" altLang="en-US" sz="2800" b="1" dirty="0" smtClean="0"/>
              <a:t>．工业革命的进行                  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D</a:t>
            </a:r>
            <a:r>
              <a:rPr lang="zh-CN" altLang="en-US" sz="2800" b="1" dirty="0" smtClean="0"/>
              <a:t>．欧洲殖民者对美洲的殖民扩</a:t>
            </a:r>
            <a:r>
              <a:rPr lang="zh-CN" altLang="en-US" sz="2800" b="1" dirty="0" smtClean="0"/>
              <a:t>张</a:t>
            </a:r>
            <a:endParaRPr lang="zh-CN" altLang="en-US" sz="28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7956376" y="2420888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2606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988840"/>
            <a:ext cx="84969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关</a:t>
            </a:r>
            <a:r>
              <a:rPr lang="zh-CN" altLang="en-US" sz="2800" b="1" dirty="0" smtClean="0"/>
              <a:t>于民族解放运动，人们如此颂扬着一位女英雄：“年轻的女王率领她的章西勇士，一次次冲锋陷阵，一次次击溃强大的英军</a:t>
            </a:r>
            <a:r>
              <a:rPr lang="en-US" altLang="zh-CN" sz="2800" b="1" dirty="0" smtClean="0"/>
              <a:t>……</a:t>
            </a:r>
            <a:r>
              <a:rPr lang="zh-CN" altLang="en-US" sz="2800" b="1" dirty="0" smtClean="0"/>
              <a:t>直至壮烈牺牲。”这则故事发生在</a:t>
            </a:r>
            <a:r>
              <a:rPr lang="en-US" altLang="zh-CN" sz="2800" b="1" dirty="0" smtClean="0"/>
              <a:t>(</a:t>
            </a:r>
            <a:r>
              <a:rPr lang="zh-CN" altLang="en-US" sz="2800" b="1" dirty="0" smtClean="0"/>
              <a:t>　　</a:t>
            </a:r>
            <a:r>
              <a:rPr lang="en-US" altLang="zh-CN" sz="2800" b="1" dirty="0" smtClean="0"/>
              <a:t>)</a:t>
            </a:r>
          </a:p>
          <a:p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．拉丁美洲民族解放运动中               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．印度民族大起义中</a:t>
            </a:r>
          </a:p>
          <a:p>
            <a:r>
              <a:rPr lang="en-US" altLang="zh-CN" sz="2800" b="1" dirty="0" smtClean="0"/>
              <a:t>C</a:t>
            </a:r>
            <a:r>
              <a:rPr lang="zh-CN" altLang="en-US" sz="2800" b="1" dirty="0" smtClean="0"/>
              <a:t>．非洲独立浪潮中                      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D</a:t>
            </a:r>
            <a:r>
              <a:rPr lang="zh-CN" altLang="en-US" sz="2800" b="1" dirty="0" smtClean="0"/>
              <a:t>．古巴革命</a:t>
            </a:r>
            <a:r>
              <a:rPr lang="zh-CN" altLang="en-US" sz="2800" b="1" dirty="0" smtClean="0"/>
              <a:t>中</a:t>
            </a:r>
            <a:endParaRPr lang="zh-CN" altLang="en-US" sz="28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195736" y="321297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B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2606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44824"/>
            <a:ext cx="8820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5.</a:t>
            </a:r>
            <a:r>
              <a:rPr lang="zh-CN" altLang="en-US" sz="2800" b="1" dirty="0" smtClean="0"/>
              <a:t>从</a:t>
            </a:r>
            <a:r>
              <a:rPr lang="zh-CN" altLang="en-US" sz="2800" b="1" dirty="0" smtClean="0"/>
              <a:t>“克莱武对印度的疯狂掠夺、玻利瓦尔和章西女王的反抗活动、太平军抗击洋枪队”等内容中，归纳出一个学习主题，其名称应是</a:t>
            </a:r>
            <a:r>
              <a:rPr lang="en-US" altLang="zh-CN" sz="2800" b="1" dirty="0" smtClean="0"/>
              <a:t>(</a:t>
            </a:r>
            <a:r>
              <a:rPr lang="zh-CN" altLang="en-US" sz="2800" b="1" dirty="0" smtClean="0"/>
              <a:t>　　</a:t>
            </a:r>
            <a:r>
              <a:rPr lang="en-US" altLang="zh-CN" sz="2800" b="1" dirty="0" smtClean="0"/>
              <a:t>)</a:t>
            </a:r>
          </a:p>
          <a:p>
            <a:r>
              <a:rPr lang="en-US" altLang="zh-CN" sz="2800" b="1" dirty="0" smtClean="0"/>
              <a:t>A</a:t>
            </a:r>
            <a:r>
              <a:rPr lang="zh-CN" altLang="en-US" sz="2800" b="1" dirty="0" smtClean="0"/>
              <a:t>．欧美主要国家的社会巨变                 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B</a:t>
            </a:r>
            <a:r>
              <a:rPr lang="zh-CN" altLang="en-US" sz="2800" b="1" dirty="0" smtClean="0"/>
              <a:t>．殖民扩张与反殖民的斗争</a:t>
            </a:r>
          </a:p>
          <a:p>
            <a:r>
              <a:rPr lang="en-US" altLang="zh-CN" sz="2800" b="1" dirty="0" smtClean="0"/>
              <a:t>C</a:t>
            </a:r>
            <a:r>
              <a:rPr lang="zh-CN" altLang="en-US" sz="2800" b="1" dirty="0" smtClean="0"/>
              <a:t>．亚非拉国家的独立和振兴                 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D</a:t>
            </a:r>
            <a:r>
              <a:rPr lang="zh-CN" altLang="en-US" sz="2800" b="1" dirty="0" smtClean="0"/>
              <a:t>．社会主义国家的改革与演变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6" y="270892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B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04" y="2606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2985</Words>
  <PresentationFormat>全屏显示(4:3)</PresentationFormat>
  <Paragraphs>280</Paragraphs>
  <Slides>32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4" baseType="lpstr">
      <vt:lpstr>Office 主题</vt:lpstr>
      <vt:lpstr>BMP 图象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2018-11-20T00:40:50Z</dcterms:created>
  <dcterms:modified xsi:type="dcterms:W3CDTF">2018-11-20T06:55:42Z</dcterms:modified>
</cp:coreProperties>
</file>