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5.xml" ContentType="application/vnd.openxmlformats-officedocument.presentationml.tags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Default Extension="tiff" ContentType="image/tiff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1" r:id="rId2"/>
  </p:sldMasterIdLst>
  <p:notesMasterIdLst>
    <p:notesMasterId r:id="rId35"/>
  </p:notesMasterIdLst>
  <p:handoutMasterIdLst>
    <p:handoutMasterId r:id="rId36"/>
  </p:handoutMasterIdLst>
  <p:sldIdLst>
    <p:sldId id="1340" r:id="rId3"/>
    <p:sldId id="1034" r:id="rId4"/>
    <p:sldId id="1304" r:id="rId5"/>
    <p:sldId id="1305" r:id="rId6"/>
    <p:sldId id="1296" r:id="rId7"/>
    <p:sldId id="1306" r:id="rId8"/>
    <p:sldId id="1327" r:id="rId9"/>
    <p:sldId id="1329" r:id="rId10"/>
    <p:sldId id="1330" r:id="rId11"/>
    <p:sldId id="1331" r:id="rId12"/>
    <p:sldId id="1310" r:id="rId13"/>
    <p:sldId id="1311" r:id="rId14"/>
    <p:sldId id="1337" r:id="rId15"/>
    <p:sldId id="1367" r:id="rId16"/>
    <p:sldId id="1326" r:id="rId17"/>
    <p:sldId id="1342" r:id="rId18"/>
    <p:sldId id="1141" r:id="rId19"/>
    <p:sldId id="1333" r:id="rId20"/>
    <p:sldId id="1334" r:id="rId21"/>
    <p:sldId id="1335" r:id="rId22"/>
    <p:sldId id="1338" r:id="rId23"/>
    <p:sldId id="1368" r:id="rId24"/>
    <p:sldId id="1315" r:id="rId25"/>
    <p:sldId id="1339" r:id="rId26"/>
    <p:sldId id="1319" r:id="rId27"/>
    <p:sldId id="1320" r:id="rId28"/>
    <p:sldId id="1369" r:id="rId29"/>
    <p:sldId id="1370" r:id="rId30"/>
    <p:sldId id="1371" r:id="rId31"/>
    <p:sldId id="1318" r:id="rId32"/>
    <p:sldId id="1299" r:id="rId33"/>
    <p:sldId id="1321" r:id="rId34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1F48"/>
    <a:srgbClr val="A9D18E"/>
    <a:srgbClr val="00923F"/>
    <a:srgbClr val="128B4C"/>
    <a:srgbClr val="DF3621"/>
    <a:srgbClr val="009B4C"/>
    <a:srgbClr val="49AE46"/>
    <a:srgbClr val="4AAE46"/>
    <a:srgbClr val="11904C"/>
    <a:srgbClr val="16924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434" autoAdjust="0"/>
  </p:normalViewPr>
  <p:slideViewPr>
    <p:cSldViewPr>
      <p:cViewPr varScale="1">
        <p:scale>
          <a:sx n="84" d="100"/>
          <a:sy n="84" d="100"/>
        </p:scale>
        <p:origin x="-744" y="-78"/>
      </p:cViewPr>
      <p:guideLst>
        <p:guide orient="horz" pos="1931"/>
        <p:guide pos="39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78"/>
      </p:cViewPr>
      <p:guideLst>
        <p:guide orient="horz" pos="2574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F405C-F018-4744-BF3A-61A57E5979B3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0B1C5-A637-4865-8298-C5DA39476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C4B4A-9E40-4340-885D-8BFCE69C445A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40987F-6F2F-40F3-A410-499DD921CA4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0987F-6F2F-40F3-A410-499DD921CA4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74755" name="文本占位符 2"/>
          <p:cNvSpPr>
            <a:spLocks noGrp="1" noChangeArrowheads="1"/>
          </p:cNvSpPr>
          <p:nvPr>
            <p:ph type="body" idx="4294967295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0987F-6F2F-40F3-A410-499DD921CA4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0987F-6F2F-40F3-A410-499DD921CA4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0987F-6F2F-40F3-A410-499DD921CA4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0987F-6F2F-40F3-A410-499DD921CA4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10" Type="http://schemas.openxmlformats.org/officeDocument/2006/relationships/image" Target="../media/image1.png"/><Relationship Id="rId4" Type="http://schemas.openxmlformats.org/officeDocument/2006/relationships/tags" Target="../tags/tag1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8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21.xml"/><Relationship Id="rId7" Type="http://schemas.openxmlformats.org/officeDocument/2006/relationships/image" Target="../media/image2.jpe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image" Target="NULL"/><Relationship Id="rId11" Type="http://schemas.openxmlformats.org/officeDocument/2006/relationships/image" Target="../media/image1.png"/><Relationship Id="rId5" Type="http://schemas.openxmlformats.org/officeDocument/2006/relationships/slideMaster" Target="../slideMasters/slideMaster1.xml"/><Relationship Id="rId10" Type="http://schemas.openxmlformats.org/officeDocument/2006/relationships/image" Target="../media/image4.tiff"/><Relationship Id="rId4" Type="http://schemas.openxmlformats.org/officeDocument/2006/relationships/tags" Target="../tags/tag22.xml"/><Relationship Id="rId9" Type="http://schemas.openxmlformats.org/officeDocument/2006/relationships/slide" Target="../slides/slide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8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if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tif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NUL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tiff"/><Relationship Id="rId5" Type="http://schemas.openxmlformats.org/officeDocument/2006/relationships/slide" Target="../slides/slide2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9" name="组合 14"/>
          <p:cNvGrpSpPr/>
          <p:nvPr userDrawn="1"/>
        </p:nvGrpSpPr>
        <p:grpSpPr>
          <a:xfrm>
            <a:off x="2720190" y="2334578"/>
            <a:ext cx="6460788" cy="3467100"/>
            <a:chOff x="4793" y="3667"/>
            <a:chExt cx="10176" cy="5461"/>
          </a:xfrm>
        </p:grpSpPr>
        <p:grpSp>
          <p:nvGrpSpPr>
            <p:cNvPr id="4100" name="组合 4"/>
            <p:cNvGrpSpPr/>
            <p:nvPr userDrawn="1"/>
          </p:nvGrpSpPr>
          <p:grpSpPr>
            <a:xfrm>
              <a:off x="4792" y="3667"/>
              <a:ext cx="10176" cy="1304"/>
              <a:chOff x="5246" y="3834"/>
              <a:chExt cx="10176" cy="1304"/>
            </a:xfrm>
          </p:grpSpPr>
          <p:sp>
            <p:nvSpPr>
              <p:cNvPr id="4" name="圆角矩形 6"/>
              <p:cNvSpPr/>
              <p:nvPr>
                <p:custDataLst>
                  <p:tags r:id="rId5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8" name="椭圆 7"/>
              <p:cNvSpPr>
                <a:spLocks noChangeAspect="1"/>
              </p:cNvSpPr>
              <p:nvPr>
                <p:custDataLst>
                  <p:tags r:id="rId6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03" name="图片 8" descr="113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4104" name="组合 4"/>
            <p:cNvGrpSpPr/>
            <p:nvPr userDrawn="1"/>
          </p:nvGrpSpPr>
          <p:grpSpPr>
            <a:xfrm>
              <a:off x="4792" y="5746"/>
              <a:ext cx="10176" cy="1304"/>
              <a:chOff x="5246" y="3834"/>
              <a:chExt cx="10176" cy="1304"/>
            </a:xfrm>
          </p:grpSpPr>
          <p:sp>
            <p:nvSpPr>
              <p:cNvPr id="5" name="圆角矩形 6"/>
              <p:cNvSpPr/>
              <p:nvPr>
                <p:custDataLst>
                  <p:tags r:id="rId3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6" name="椭圆 7"/>
              <p:cNvSpPr>
                <a:spLocks noChangeAspect="1"/>
              </p:cNvSpPr>
              <p:nvPr>
                <p:custDataLst>
                  <p:tags r:id="rId4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07" name="图片 8" descr="113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4108" name="组合 4"/>
            <p:cNvGrpSpPr/>
            <p:nvPr userDrawn="1"/>
          </p:nvGrpSpPr>
          <p:grpSpPr>
            <a:xfrm>
              <a:off x="4792" y="7824"/>
              <a:ext cx="10176" cy="1304"/>
              <a:chOff x="5246" y="3834"/>
              <a:chExt cx="10176" cy="1304"/>
            </a:xfrm>
          </p:grpSpPr>
          <p:sp>
            <p:nvSpPr>
              <p:cNvPr id="10" name="圆角矩形 6"/>
              <p:cNvSpPr/>
              <p:nvPr>
                <p:custDataLst>
                  <p:tags r:id="rId1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13" name="椭圆 7"/>
              <p:cNvSpPr>
                <a:spLocks noChangeAspect="1"/>
              </p:cNvSpPr>
              <p:nvPr>
                <p:custDataLst>
                  <p:tags r:id="rId2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11" name="图片 8" descr="113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11" name="流程图: 离页连接符 10"/>
          <p:cNvSpPr/>
          <p:nvPr userDrawn="1"/>
        </p:nvSpPr>
        <p:spPr>
          <a:xfrm rot="5400000">
            <a:off x="10664399" y="2846705"/>
            <a:ext cx="1945336" cy="1164590"/>
          </a:xfrm>
          <a:prstGeom prst="flowChartOffpageConnector">
            <a:avLst/>
          </a:prstGeom>
          <a:solidFill>
            <a:srgbClr val="008E4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4400" b="1" strike="noStrike" noProof="1">
                <a:ln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离页连接符 10"/>
          <p:cNvSpPr/>
          <p:nvPr userDrawn="1"/>
        </p:nvSpPr>
        <p:spPr>
          <a:xfrm rot="5400000">
            <a:off x="10664399" y="2846705"/>
            <a:ext cx="1945336" cy="1164590"/>
          </a:xfrm>
          <a:prstGeom prst="flowChartOffpageConnector">
            <a:avLst/>
          </a:prstGeom>
          <a:solidFill>
            <a:srgbClr val="008E4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4400" b="1" strike="noStrike" noProof="1">
                <a:ln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2703195" y="2031365"/>
            <a:ext cx="6460490" cy="4201795"/>
            <a:chOff x="4257" y="2860"/>
            <a:chExt cx="10174" cy="6617"/>
          </a:xfrm>
        </p:grpSpPr>
        <p:grpSp>
          <p:nvGrpSpPr>
            <p:cNvPr id="4100" name="组合 4"/>
            <p:cNvGrpSpPr/>
            <p:nvPr userDrawn="1"/>
          </p:nvGrpSpPr>
          <p:grpSpPr>
            <a:xfrm>
              <a:off x="4257" y="4631"/>
              <a:ext cx="10174" cy="1304"/>
              <a:chOff x="5246" y="3834"/>
              <a:chExt cx="10176" cy="1304"/>
            </a:xfrm>
          </p:grpSpPr>
          <p:sp>
            <p:nvSpPr>
              <p:cNvPr id="4" name="圆角矩形 6"/>
              <p:cNvSpPr/>
              <p:nvPr>
                <p:custDataLst>
                  <p:tags r:id="rId7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8" name="椭圆 7"/>
              <p:cNvSpPr>
                <a:spLocks noChangeAspect="1"/>
              </p:cNvSpPr>
              <p:nvPr>
                <p:custDataLst>
                  <p:tags r:id="rId8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03" name="图片 8" descr="11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4104" name="组合 4"/>
            <p:cNvGrpSpPr/>
            <p:nvPr userDrawn="1"/>
          </p:nvGrpSpPr>
          <p:grpSpPr>
            <a:xfrm>
              <a:off x="4257" y="6402"/>
              <a:ext cx="10174" cy="1304"/>
              <a:chOff x="5246" y="3834"/>
              <a:chExt cx="10176" cy="1304"/>
            </a:xfrm>
          </p:grpSpPr>
          <p:sp>
            <p:nvSpPr>
              <p:cNvPr id="5" name="圆角矩形 6"/>
              <p:cNvSpPr/>
              <p:nvPr>
                <p:custDataLst>
                  <p:tags r:id="rId5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6" name="椭圆 7"/>
              <p:cNvSpPr>
                <a:spLocks noChangeAspect="1"/>
              </p:cNvSpPr>
              <p:nvPr>
                <p:custDataLst>
                  <p:tags r:id="rId6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07" name="图片 8" descr="11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4108" name="组合 4"/>
            <p:cNvGrpSpPr/>
            <p:nvPr userDrawn="1"/>
          </p:nvGrpSpPr>
          <p:grpSpPr>
            <a:xfrm>
              <a:off x="4257" y="8173"/>
              <a:ext cx="10174" cy="1304"/>
              <a:chOff x="5246" y="3834"/>
              <a:chExt cx="10176" cy="1304"/>
            </a:xfrm>
          </p:grpSpPr>
          <p:sp>
            <p:nvSpPr>
              <p:cNvPr id="10" name="圆角矩形 6"/>
              <p:cNvSpPr/>
              <p:nvPr>
                <p:custDataLst>
                  <p:tags r:id="rId3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13" name="椭圆 7"/>
              <p:cNvSpPr>
                <a:spLocks noChangeAspect="1"/>
              </p:cNvSpPr>
              <p:nvPr>
                <p:custDataLst>
                  <p:tags r:id="rId4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11" name="图片 8" descr="11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2" name="组合 4"/>
            <p:cNvGrpSpPr/>
            <p:nvPr userDrawn="1"/>
          </p:nvGrpSpPr>
          <p:grpSpPr>
            <a:xfrm>
              <a:off x="4257" y="2860"/>
              <a:ext cx="10174" cy="1304"/>
              <a:chOff x="5246" y="3834"/>
              <a:chExt cx="10176" cy="1304"/>
            </a:xfrm>
          </p:grpSpPr>
          <p:sp>
            <p:nvSpPr>
              <p:cNvPr id="3" name="圆角矩形 6"/>
              <p:cNvSpPr/>
              <p:nvPr>
                <p:custDataLst>
                  <p:tags r:id="rId1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7" name="椭圆 7"/>
              <p:cNvSpPr>
                <a:spLocks noChangeAspect="1"/>
              </p:cNvSpPr>
              <p:nvPr>
                <p:custDataLst>
                  <p:tags r:id="rId2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9" name="图片 8" descr="11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2647950" y="3052445"/>
            <a:ext cx="6460490" cy="2147570"/>
            <a:chOff x="4283" y="3677"/>
            <a:chExt cx="10174" cy="3382"/>
          </a:xfrm>
        </p:grpSpPr>
        <p:grpSp>
          <p:nvGrpSpPr>
            <p:cNvPr id="4100" name="组合 4"/>
            <p:cNvGrpSpPr/>
            <p:nvPr userDrawn="1"/>
          </p:nvGrpSpPr>
          <p:grpSpPr>
            <a:xfrm>
              <a:off x="4283" y="3677"/>
              <a:ext cx="10174" cy="1304"/>
              <a:chOff x="5246" y="3834"/>
              <a:chExt cx="10176" cy="1304"/>
            </a:xfrm>
          </p:grpSpPr>
          <p:sp>
            <p:nvSpPr>
              <p:cNvPr id="4" name="圆角矩形 6"/>
              <p:cNvSpPr/>
              <p:nvPr>
                <p:custDataLst>
                  <p:tags r:id="rId3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8" name="椭圆 7"/>
              <p:cNvSpPr>
                <a:spLocks noChangeAspect="1"/>
              </p:cNvSpPr>
              <p:nvPr>
                <p:custDataLst>
                  <p:tags r:id="rId4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03" name="图片 8" descr="11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4104" name="组合 4"/>
            <p:cNvGrpSpPr/>
            <p:nvPr userDrawn="1"/>
          </p:nvGrpSpPr>
          <p:grpSpPr>
            <a:xfrm>
              <a:off x="4283" y="5755"/>
              <a:ext cx="10174" cy="1304"/>
              <a:chOff x="5246" y="3834"/>
              <a:chExt cx="10176" cy="1304"/>
            </a:xfrm>
          </p:grpSpPr>
          <p:sp>
            <p:nvSpPr>
              <p:cNvPr id="5" name="圆角矩形 6"/>
              <p:cNvSpPr/>
              <p:nvPr>
                <p:custDataLst>
                  <p:tags r:id="rId1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828" tIns="45702" rIns="91406" bIns="45702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6" name="椭圆 7"/>
              <p:cNvSpPr>
                <a:spLocks noChangeAspect="1"/>
              </p:cNvSpPr>
              <p:nvPr>
                <p:custDataLst>
                  <p:tags r:id="rId2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06" tIns="45702" rIns="91406" bIns="45702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4107" name="图片 8" descr="11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pic>
        <p:nvPicPr>
          <p:cNvPr id="4111" name="图片 8" descr="1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21000" y="5147945"/>
            <a:ext cx="498475" cy="4432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流程图: 离页连接符 10"/>
          <p:cNvSpPr/>
          <p:nvPr userDrawn="1"/>
        </p:nvSpPr>
        <p:spPr>
          <a:xfrm rot="5400000">
            <a:off x="10664399" y="2846705"/>
            <a:ext cx="1945336" cy="1164590"/>
          </a:xfrm>
          <a:prstGeom prst="flowChartOffpageConnector">
            <a:avLst/>
          </a:prstGeom>
          <a:solidFill>
            <a:srgbClr val="008E4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4400" b="1" strike="noStrike" noProof="1">
                <a:ln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竖向侧栏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PPT模板无标.tif"/>
          <p:cNvPicPr>
            <a:picLocks noChangeAspect="1"/>
          </p:cNvPicPr>
          <p:nvPr userDrawn="1"/>
        </p:nvPicPr>
        <p:blipFill>
          <a:blip r:embed="rId6" cstate="print"/>
          <a:srcRect t="30017" b="37379"/>
          <a:stretch>
            <a:fillRect/>
          </a:stretch>
        </p:blipFill>
        <p:spPr>
          <a:xfrm>
            <a:off x="3554" y="6741368"/>
            <a:ext cx="12190413" cy="14401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pic>
        <p:nvPicPr>
          <p:cNvPr id="9" name="图片 8" descr="PPT模板无标.tif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0413" cy="502285"/>
          </a:xfrm>
          <a:prstGeom prst="rect">
            <a:avLst/>
          </a:prstGeom>
          <a:ln>
            <a:solidFill>
              <a:srgbClr val="007033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图片 13" descr="113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98425" y="10160"/>
            <a:ext cx="504190" cy="448310"/>
          </a:xfrm>
          <a:prstGeom prst="rect">
            <a:avLst/>
          </a:prstGeom>
        </p:spPr>
      </p:pic>
      <p:sp>
        <p:nvSpPr>
          <p:cNvPr id="20" name="文本框 19">
            <a:hlinkClick r:id="rId9" action="ppaction://hlinksldjump"/>
          </p:cNvPr>
          <p:cNvSpPr txBox="1">
            <a:spLocks noChangeAspect="1"/>
          </p:cNvSpPr>
          <p:nvPr userDrawn="1"/>
        </p:nvSpPr>
        <p:spPr>
          <a:xfrm>
            <a:off x="10707370" y="59373"/>
            <a:ext cx="1483360" cy="39878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  <a:softEdge rad="31750"/>
          </a:effectLst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2000" b="1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3" name="图片 2" descr="PPT模板无标.tif"/>
          <p:cNvPicPr>
            <a:picLocks noChangeAspect="1"/>
          </p:cNvPicPr>
          <p:nvPr userDrawn="1"/>
        </p:nvPicPr>
        <p:blipFill>
          <a:blip r:embed="rId10"/>
          <a:srcRect/>
          <a:stretch>
            <a:fillRect/>
          </a:stretch>
        </p:blipFill>
        <p:spPr>
          <a:xfrm>
            <a:off x="-256" y="6741368"/>
            <a:ext cx="12190413" cy="14401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7" name="文本框 6">
            <a:hlinkClick r:id="" action="ppaction://noaction"/>
          </p:cNvPr>
          <p:cNvSpPr txBox="1"/>
          <p:nvPr userDrawn="1"/>
        </p:nvSpPr>
        <p:spPr>
          <a:xfrm rot="16200000">
            <a:off x="731400" y="2013070"/>
            <a:ext cx="459740" cy="3960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1" name="流程图: 离页连接符 10"/>
          <p:cNvSpPr/>
          <p:nvPr userDrawn="1"/>
        </p:nvSpPr>
        <p:spPr>
          <a:xfrm rot="5400000">
            <a:off x="10664399" y="2846705"/>
            <a:ext cx="1945336" cy="1164590"/>
          </a:xfrm>
          <a:prstGeom prst="flowChartOffpageConnector">
            <a:avLst/>
          </a:prstGeom>
          <a:solidFill>
            <a:srgbClr val="008E4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4400" b="1" strike="noStrike" noProof="1">
                <a:ln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  <p:grpSp>
        <p:nvGrpSpPr>
          <p:cNvPr id="5" name="组合 4"/>
          <p:cNvGrpSpPr/>
          <p:nvPr userDrawn="1"/>
        </p:nvGrpSpPr>
        <p:grpSpPr>
          <a:xfrm>
            <a:off x="2527300" y="2544445"/>
            <a:ext cx="6480810" cy="2091055"/>
            <a:chOff x="3980" y="4007"/>
            <a:chExt cx="10206" cy="3293"/>
          </a:xfrm>
        </p:grpSpPr>
        <p:grpSp>
          <p:nvGrpSpPr>
            <p:cNvPr id="19" name="组合 4"/>
            <p:cNvGrpSpPr/>
            <p:nvPr userDrawn="1"/>
          </p:nvGrpSpPr>
          <p:grpSpPr>
            <a:xfrm>
              <a:off x="4010" y="4007"/>
              <a:ext cx="10176" cy="1304"/>
              <a:chOff x="5246" y="3834"/>
              <a:chExt cx="10176" cy="1304"/>
            </a:xfrm>
          </p:grpSpPr>
          <p:sp>
            <p:nvSpPr>
              <p:cNvPr id="21" name="圆角矩形 6"/>
              <p:cNvSpPr/>
              <p:nvPr>
                <p:custDataLst>
                  <p:tags r:id="rId3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904" tIns="45710" rIns="91421" bIns="45710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22" name="椭圆 7"/>
              <p:cNvSpPr>
                <a:spLocks noChangeAspect="1"/>
              </p:cNvSpPr>
              <p:nvPr>
                <p:custDataLst>
                  <p:tags r:id="rId4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21" tIns="45710" rIns="91421" bIns="45710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23" name="图片 8" descr="113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24" name="组合 4"/>
            <p:cNvGrpSpPr/>
            <p:nvPr userDrawn="1"/>
          </p:nvGrpSpPr>
          <p:grpSpPr>
            <a:xfrm>
              <a:off x="3980" y="5996"/>
              <a:ext cx="10176" cy="1304"/>
              <a:chOff x="5246" y="3834"/>
              <a:chExt cx="10176" cy="1304"/>
            </a:xfrm>
          </p:grpSpPr>
          <p:sp>
            <p:nvSpPr>
              <p:cNvPr id="25" name="圆角矩形 6"/>
              <p:cNvSpPr/>
              <p:nvPr>
                <p:custDataLst>
                  <p:tags r:id="rId1"/>
                </p:custDataLst>
              </p:nvPr>
            </p:nvSpPr>
            <p:spPr>
              <a:xfrm flipV="1">
                <a:off x="6777" y="3834"/>
                <a:ext cx="8645" cy="1247"/>
              </a:xfrm>
              <a:prstGeom prst="snip1Rect">
                <a:avLst/>
              </a:prstGeom>
              <a:ln>
                <a:solidFill>
                  <a:srgbClr val="008E4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485904" tIns="45710" rIns="91421" bIns="45710" numCol="1" spcCol="0" rtlCol="0" fromWordArt="0" anchor="ctr" anchorCtr="0" forceAA="0" compatLnSpc="1"/>
              <a:lstStyle/>
              <a:p>
                <a:pPr algn="ctr" fontAlgn="auto"/>
                <a:endParaRPr lang="zh-CN" altLang="en-US" sz="3200" strike="noStrike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endParaRPr>
              </a:p>
            </p:txBody>
          </p:sp>
          <p:sp>
            <p:nvSpPr>
              <p:cNvPr id="26" name="椭圆 7"/>
              <p:cNvSpPr>
                <a:spLocks noChangeAspect="1"/>
              </p:cNvSpPr>
              <p:nvPr>
                <p:custDataLst>
                  <p:tags r:id="rId2"/>
                </p:custDataLst>
              </p:nvPr>
            </p:nvSpPr>
            <p:spPr>
              <a:xfrm rot="16200000">
                <a:off x="5247" y="3835"/>
                <a:ext cx="1302" cy="1304"/>
              </a:xfrm>
              <a:prstGeom prst="snipRoundRect">
                <a:avLst/>
              </a:prstGeom>
              <a:solidFill>
                <a:srgbClr val="008E4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21" tIns="45710" rIns="91421" bIns="45710" numCol="1" spcCol="0" rtlCol="0" fromWordArt="0" anchor="ctr" anchorCtr="0" forceAA="0" compatLnSpc="1">
                <a:normAutofit/>
              </a:bodyPr>
              <a:lstStyle/>
              <a:p>
                <a:pPr algn="ctr" fontAlgn="auto"/>
                <a:endParaRPr lang="zh-CN" altLang="en-US" strike="noStrike" noProof="1"/>
              </a:p>
            </p:txBody>
          </p:sp>
          <p:pic>
            <p:nvPicPr>
              <p:cNvPr id="27" name="图片 8" descr="113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563" y="4108"/>
                <a:ext cx="785" cy="69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4" name="文本框 5"/>
          <p:cNvSpPr txBox="1"/>
          <p:nvPr userDrawn="1"/>
        </p:nvSpPr>
        <p:spPr>
          <a:xfrm>
            <a:off x="617855" y="-2540"/>
            <a:ext cx="86125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第一次世界大战和战后初期的世界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子目录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子目录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 userDrawn="1"/>
        </p:nvSpPr>
        <p:spPr>
          <a:xfrm>
            <a:off x="227037" y="708025"/>
            <a:ext cx="11736023" cy="5759450"/>
          </a:xfrm>
          <a:prstGeom prst="roundRect">
            <a:avLst/>
          </a:prstGeom>
          <a:ln>
            <a:solidFill>
              <a:schemeClr val="accent6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竖向加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31753" y="1588"/>
            <a:ext cx="12277417" cy="4887913"/>
          </a:xfrm>
          <a:prstGeom prst="rect">
            <a:avLst/>
          </a:prstGeom>
          <a:solidFill>
            <a:srgbClr val="00923F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blipFill rotWithShape="1">
                  <a:blip r:embed="rId2"/>
                </a:blip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pic>
        <p:nvPicPr>
          <p:cNvPr id="10243" name="图片 2" descr="底图2（通用）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52828" y="17463"/>
            <a:ext cx="8378111" cy="4824412"/>
          </a:xfrm>
          <a:prstGeom prst="rect">
            <a:avLst/>
          </a:prstGeom>
          <a:noFill/>
          <a:ln w="9525" cap="flat" cmpd="sng">
            <a:solidFill>
              <a:srgbClr val="00923F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10244" name="图片 5" descr="二维码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234533" y="4889500"/>
            <a:ext cx="1722616" cy="18811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试题研究通关文碟板式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  <a:alpha val="0"/>
                </a:srgbClr>
              </a:clrTo>
            </a:clrChange>
            <a:lum bright="66000" contrast="-72000"/>
          </a:blip>
          <a:stretch>
            <a:fillRect/>
          </a:stretch>
        </p:blipFill>
        <p:spPr>
          <a:xfrm>
            <a:off x="2495022" y="476672"/>
            <a:ext cx="6800168" cy="5861685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64" y="6245225"/>
            <a:ext cx="2843509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4447" y="6245225"/>
            <a:ext cx="3861202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6923" y="6245225"/>
            <a:ext cx="2843509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15"/>
          <p:cNvGrpSpPr/>
          <p:nvPr userDrawn="1"/>
        </p:nvGrpSpPr>
        <p:grpSpPr>
          <a:xfrm>
            <a:off x="1147883" y="5108575"/>
            <a:ext cx="9530755" cy="1511300"/>
            <a:chOff x="1391" y="8045"/>
            <a:chExt cx="15007" cy="2380"/>
          </a:xfrm>
        </p:grpSpPr>
        <p:pic>
          <p:nvPicPr>
            <p:cNvPr id="9219" name="图片 2" descr="二维码2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14290" y="8045"/>
              <a:ext cx="2107" cy="238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0" name="图片 14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391" y="8045"/>
              <a:ext cx="10020" cy="2205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" name="图片 1" descr="试题研究课件封底宣传底图（河北）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26670" y="-25400"/>
            <a:ext cx="12243954" cy="48960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关于我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离页连接符 10"/>
          <p:cNvSpPr/>
          <p:nvPr userDrawn="1"/>
        </p:nvSpPr>
        <p:spPr>
          <a:xfrm rot="5400000">
            <a:off x="10664399" y="2846705"/>
            <a:ext cx="1945336" cy="1164590"/>
          </a:xfrm>
          <a:prstGeom prst="flowChartOffpageConnector">
            <a:avLst/>
          </a:prstGeom>
          <a:solidFill>
            <a:srgbClr val="008E4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4400" b="1" strike="noStrike" noProof="1">
                <a:ln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历史表格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PPT模板无标.tif"/>
          <p:cNvPicPr>
            <a:picLocks noChangeAspect="1"/>
          </p:cNvPicPr>
          <p:nvPr userDrawn="1"/>
        </p:nvPicPr>
        <p:blipFill>
          <a:blip r:embed="rId2" cstate="print"/>
          <a:srcRect t="30017" b="37379"/>
          <a:stretch>
            <a:fillRect/>
          </a:stretch>
        </p:blipFill>
        <p:spPr>
          <a:xfrm>
            <a:off x="3554" y="6741368"/>
            <a:ext cx="12190413" cy="14401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pic>
        <p:nvPicPr>
          <p:cNvPr id="9" name="图片 8" descr="PPT模板无标.t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0413" cy="502285"/>
          </a:xfrm>
          <a:prstGeom prst="rect">
            <a:avLst/>
          </a:prstGeom>
          <a:ln>
            <a:solidFill>
              <a:srgbClr val="007033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图片 13" descr="113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8425" y="10160"/>
            <a:ext cx="504190" cy="448310"/>
          </a:xfrm>
          <a:prstGeom prst="rect">
            <a:avLst/>
          </a:prstGeom>
        </p:spPr>
      </p:pic>
      <p:cxnSp>
        <p:nvCxnSpPr>
          <p:cNvPr id="17" name="直接连接符 16"/>
          <p:cNvCxnSpPr/>
          <p:nvPr userDrawn="1"/>
        </p:nvCxnSpPr>
        <p:spPr>
          <a:xfrm>
            <a:off x="1386205" y="548640"/>
            <a:ext cx="635" cy="619252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0" name="文本框 19">
            <a:hlinkClick r:id="rId5" action="ppaction://hlinksldjump"/>
          </p:cNvPr>
          <p:cNvSpPr txBox="1">
            <a:spLocks noChangeAspect="1"/>
          </p:cNvSpPr>
          <p:nvPr userDrawn="1"/>
        </p:nvSpPr>
        <p:spPr>
          <a:xfrm>
            <a:off x="10707370" y="60008"/>
            <a:ext cx="1483360" cy="3987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innerShdw blurRad="114300">
              <a:prstClr val="black"/>
            </a:innerShdw>
            <a:softEdge rad="31750"/>
          </a:effectLst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5" name="图片 4" descr="PPT模板无标.tif"/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>
          <a:xfrm>
            <a:off x="-1905" y="6741160"/>
            <a:ext cx="12238990" cy="14478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4" name="文本框 5"/>
          <p:cNvSpPr txBox="1"/>
          <p:nvPr userDrawn="1"/>
        </p:nvSpPr>
        <p:spPr>
          <a:xfrm>
            <a:off x="617855" y="-2540"/>
            <a:ext cx="86125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第一次世界大战和战后初期的世界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549275"/>
            <a:ext cx="10799763" cy="603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521" y="274639"/>
            <a:ext cx="10971372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609521" y="6245225"/>
            <a:ext cx="284443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4165058" y="6245225"/>
            <a:ext cx="3860297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8736463" y="6245225"/>
            <a:ext cx="284443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1BC5023-0641-416B-A7E4-EA68D7D97F1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609521" y="6245225"/>
            <a:ext cx="284443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4165058" y="6245225"/>
            <a:ext cx="3860297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8736463" y="6245225"/>
            <a:ext cx="284443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648A115D-1FB5-4C45-9A0E-CF176A52F2E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>
          <a:xfrm>
            <a:off x="838091" y="6356351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075" y="6356351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09479" y="6356351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B4F57-F01C-4629-A4FA-542740B250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21" y="1555200"/>
            <a:ext cx="5125733" cy="46080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2"/>
            </p:custDataLst>
          </p:nvPr>
        </p:nvSpPr>
        <p:spPr>
          <a:xfrm>
            <a:off x="6349573" y="1555200"/>
            <a:ext cx="5226520" cy="46080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单击此处编辑文本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1920" y="6314400"/>
            <a:ext cx="2699649" cy="316800"/>
          </a:xfrm>
          <a:prstGeom prst="rect">
            <a:avLst/>
          </a:prstGeom>
        </p:spPr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2020/4/15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5464" y="6314400"/>
            <a:ext cx="3959485" cy="31680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6444" y="6314400"/>
            <a:ext cx="2699649" cy="316800"/>
          </a:xfrm>
          <a:prstGeom prst="rect">
            <a:avLst/>
          </a:prstGeom>
        </p:spPr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8321" y="608400"/>
            <a:ext cx="10967772" cy="648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14281" y="3196686"/>
            <a:ext cx="10361851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1676401"/>
            <a:ext cx="10361851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214686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A115D-1FB5-4C45-9A0E-CF176A52F2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09521" y="1410736"/>
            <a:ext cx="10971372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7523" y="6400800"/>
            <a:ext cx="4266645" cy="283800"/>
          </a:xfrm>
        </p:spPr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7107011" y="6400800"/>
            <a:ext cx="4977752" cy="283800"/>
          </a:xfrm>
        </p:spPr>
        <p:txBody>
          <a:bodyPr/>
          <a:lstStyle/>
          <a:p>
            <a:endParaRPr kumimoji="0"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14281" y="3143248"/>
            <a:ext cx="10361851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3143249"/>
            <a:ext cx="10361851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1643062"/>
            <a:ext cx="10361851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09521" y="1410736"/>
            <a:ext cx="10971372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609521" y="1410736"/>
            <a:ext cx="10971372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</p:spTree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521" y="1410736"/>
            <a:ext cx="10971372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</p:spTree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714250" y="1053546"/>
            <a:ext cx="7870975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14250" y="228600"/>
            <a:ext cx="7866645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14250" y="1142984"/>
            <a:ext cx="7866643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7" y="1142984"/>
            <a:ext cx="3009486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</p:spTree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107" y="304800"/>
            <a:ext cx="8533289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35281" y="1143000"/>
            <a:ext cx="9629744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149190" y="5410200"/>
            <a:ext cx="7542869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2020/4/15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09521" y="1410736"/>
            <a:ext cx="10971372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619022" y="274638"/>
            <a:ext cx="1961870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0" y="274638"/>
            <a:ext cx="8914264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6C85-580E-49AA-8C0F-7282E851D184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434A-1094-4C26-ADA4-1AB6210859AE}" type="slidenum">
              <a:rPr kumimoji="0" lang="en-US" smtClean="0"/>
              <a:pPr/>
              <a:t>‹#›</a:t>
            </a:fld>
            <a:endParaRPr kumimoji="0" lang="zh-CN" altLang="en-US"/>
          </a:p>
        </p:txBody>
      </p:sp>
    </p:spTree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子目录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>
          <a:xfrm>
            <a:off x="838091" y="6356351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075" y="6356351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09479" y="6356351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B4F57-F01C-4629-A4FA-542740B250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521" y="274639"/>
            <a:ext cx="10971372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609521" y="6245225"/>
            <a:ext cx="284443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4165058" y="6245225"/>
            <a:ext cx="3860297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8736463" y="6245225"/>
            <a:ext cx="284443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1BC5023-0641-416B-A7E4-EA68D7D97F1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3000">
              <a:srgbClr val="FFFF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9" r:id="rId19"/>
    <p:sldLayoutId id="2147483670" r:id="rId20"/>
  </p:sldLayoutIdLst>
  <p:transition>
    <p:split orient="vert"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12190413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0"/>
            <a:ext cx="10971372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01587" y="6400800"/>
            <a:ext cx="4266645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11DF6C85-580E-49AA-8C0F-7282E851D184}" type="datetimeFigureOut">
              <a:rPr lang="en-US" smtClean="0"/>
              <a:pPr/>
              <a:t>4/15/2020</a:t>
            </a:fld>
            <a:endParaRPr lang="en-US" sz="11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111074" y="6400800"/>
            <a:ext cx="4977752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zh-CN" altLang="en-US" sz="11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5485686" y="6400800"/>
            <a:ext cx="1219041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algn="ctr" eaLnBrk="1" latinLnBrk="0" hangingPunct="1"/>
            <a:fld id="{6D95434A-1094-4C26-ADA4-1AB6210859AE}" type="slidenum">
              <a:rPr kumimoji="0" lang="en-US" smtClean="0"/>
              <a:pPr algn="ctr" eaLnBrk="1" latinLnBrk="0" hangingPunct="1"/>
              <a:t>‹#›</a:t>
            </a:fld>
            <a:endParaRPr kumimoji="0" lang="zh-CN" altLang="en-US" b="0" dirty="0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0413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4" r:id="rId12"/>
    <p:sldLayoutId id="2147483685" r:id="rId13"/>
    <p:sldLayoutId id="2147483686" r:id="rId14"/>
  </p:sldLayoutIdLst>
  <p:transition>
    <p:split orient="vert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file:///I:\&#26032;&#24314;&#25991;&#20214;&#22841;\&#19990;&#30028;&#21490;&#19979;&#20876;&#35838;&#20214;\&#19990;&#30028;&#21490;&#19979;&#20876;&#23436;&#25972;&#35838;&#20214;%20%20%20&#23450;&#31295;%20&#27575;\&#31532;21&#35838;%20&#20420;&#22269;&#21313;&#26376;&#31038;&#20250;&#20027;&#20041;&#38761;&#21629;.ppt" TargetMode="Externa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3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3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3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tags" Target="../tags/tag3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副标题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80298" y="2786058"/>
            <a:ext cx="9447213" cy="6858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ctr">
              <a:buFontTx/>
              <a:buNone/>
            </a:pPr>
            <a:r>
              <a:rPr lang="zh-CN" altLang="zh-CN" sz="4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4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zh-CN" sz="4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</a:t>
            </a:r>
            <a:r>
              <a:rPr lang="en-US" altLang="zh-CN" sz="4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sz="4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苏联的社会主义建设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0" y="1428736"/>
          <a:ext cx="11810246" cy="35833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1765"/>
                <a:gridCol w="10508481"/>
              </a:tblGrid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ClrTx/>
                        <a:buSzTx/>
                        <a:buNone/>
                      </a:pPr>
                      <a:r>
                        <a:rPr lang="en-US" sz="3600" b="1" dirty="0" err="1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时间</a:t>
                      </a:r>
                      <a:endParaRPr lang="en-US" sz="3600" b="1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ClrTx/>
                        <a:buSzTx/>
                        <a:buNone/>
                      </a:pPr>
                      <a:r>
                        <a:rPr lang="en-US" sz="3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1921年春开始实施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ClrTx/>
                        <a:buSzTx/>
                        <a:buNone/>
                      </a:pPr>
                      <a:r>
                        <a:rPr 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背景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lvl="0" indent="0" algn="l" defTabSz="914400" eaLnBrk="0">
                        <a:lnSpc>
                          <a:spcPct val="100000"/>
                        </a:lnSpc>
                        <a:buClrTx/>
                        <a:buFontTx/>
                        <a:buNone/>
                        <a:tabLst>
                          <a:tab pos="5600700" algn="l"/>
                        </a:tabLst>
                      </a:pPr>
                      <a:r>
                        <a:rPr lang="en-US" sz="3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en-US" altLang="zh-CN" sz="3600" b="1" dirty="0" smtClean="0">
                          <a:solidFill>
                            <a:schemeClr val="tx1"/>
                          </a:solidFill>
                          <a:latin typeface="华文宋体" panose="02010600040101010101" charset="-122"/>
                          <a:ea typeface="华文宋体" panose="02010600040101010101" charset="-122"/>
                          <a:cs typeface="华文宋体" panose="02010600040101010101" charset="-122"/>
                        </a:rPr>
                        <a:t>(1)</a:t>
                      </a:r>
                      <a:r>
                        <a:rPr lang="zh-CN" altLang="en-US" sz="3600" b="1" dirty="0" smtClean="0">
                          <a:solidFill>
                            <a:schemeClr val="tx1"/>
                          </a:solidFill>
                          <a:latin typeface="华文宋体" panose="02010600040101010101" charset="-122"/>
                          <a:ea typeface="华文宋体" panose="02010600040101010101" charset="-122"/>
                          <a:cs typeface="华文宋体" panose="02010600040101010101" charset="-122"/>
                        </a:rPr>
                        <a:t>经历了数年战争的苏维埃俄国，经济异常困难，社会矛盾加剧</a:t>
                      </a:r>
                    </a:p>
                    <a:p>
                      <a:pPr lvl="0" indent="0" algn="l" defTabSz="914400" eaLnBrk="0">
                        <a:lnSpc>
                          <a:spcPct val="100000"/>
                        </a:lnSpc>
                        <a:buClrTx/>
                        <a:buFontTx/>
                        <a:buNone/>
                        <a:tabLst>
                          <a:tab pos="5600700" algn="l"/>
                        </a:tabLst>
                      </a:pPr>
                      <a:r>
                        <a:rPr lang="en-US" altLang="zh-CN" sz="3600" b="1" dirty="0" smtClean="0">
                          <a:solidFill>
                            <a:schemeClr val="tx1"/>
                          </a:solidFill>
                          <a:latin typeface="华文宋体" panose="02010600040101010101" charset="-122"/>
                          <a:ea typeface="华文宋体" panose="02010600040101010101" charset="-122"/>
                          <a:cs typeface="华文宋体" panose="02010600040101010101" charset="-122"/>
                        </a:rPr>
                        <a:t>(2)</a:t>
                      </a:r>
                      <a:r>
                        <a:rPr lang="zh-CN" altLang="en-US" sz="3600" b="1" dirty="0" smtClean="0">
                          <a:solidFill>
                            <a:schemeClr val="tx1"/>
                          </a:solidFill>
                          <a:latin typeface="华文宋体" panose="02010600040101010101" charset="-122"/>
                          <a:ea typeface="华文宋体" panose="02010600040101010101" charset="-122"/>
                          <a:cs typeface="华文宋体" panose="02010600040101010101" charset="-122"/>
                        </a:rPr>
                        <a:t>只有改变战时共产主义政策，才能恢复和发展</a:t>
                      </a:r>
                      <a:r>
                        <a:rPr lang="zh-CN" altLang="en-US" sz="3600" b="1" dirty="0" smtClean="0">
                          <a:solidFill>
                            <a:schemeClr val="tx1"/>
                          </a:solidFill>
                          <a:latin typeface="华文宋体" panose="02010600040101010101" charset="-122"/>
                          <a:ea typeface="华文宋体" panose="02010600040101010101" charset="-122"/>
                          <a:cs typeface="华文宋体" panose="02010600040101010101" charset="-122"/>
                        </a:rPr>
                        <a:t>生产</a:t>
                      </a:r>
                      <a:endParaRPr lang="zh-CN" altLang="en-US" sz="3600" b="1" dirty="0" smtClean="0">
                        <a:solidFill>
                          <a:schemeClr val="tx1"/>
                        </a:solidFill>
                        <a:latin typeface="华文宋体" panose="02010600040101010101" charset="-122"/>
                        <a:ea typeface="华文宋体" panose="02010600040101010101" charset="-122"/>
                        <a:cs typeface="华文宋体" panose="02010600040101010101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ClrTx/>
                        <a:buSzTx/>
                        <a:buNone/>
                      </a:pPr>
                      <a:r>
                        <a:rPr 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目的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ClrTx/>
                        <a:buSzTx/>
                        <a:buNone/>
                      </a:pPr>
                      <a:r>
                        <a:rPr lang="en-US" sz="3600" b="1" dirty="0" err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恢复和发展生产，缓解危机，巩固工农联盟</a:t>
                      </a:r>
                      <a:endParaRPr lang="en-US" sz="3600" b="1" dirty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737356" y="428604"/>
            <a:ext cx="357190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1604" y="0"/>
            <a:ext cx="5099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一、新经济政策</a:t>
            </a:r>
            <a:endParaRPr lang="zh-CN" altLang="en-US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42" name="Group 38"/>
          <p:cNvGraphicFramePr>
            <a:graphicFrameLocks noGrp="1"/>
          </p:cNvGraphicFramePr>
          <p:nvPr/>
        </p:nvGraphicFramePr>
        <p:xfrm>
          <a:off x="524865" y="241301"/>
          <a:ext cx="10768198" cy="4543425"/>
        </p:xfrm>
        <a:graphic>
          <a:graphicData uri="http://schemas.openxmlformats.org/drawingml/2006/table">
            <a:tbl>
              <a:tblPr/>
              <a:tblGrid>
                <a:gridCol w="1313958"/>
                <a:gridCol w="4115435"/>
                <a:gridCol w="5338805"/>
              </a:tblGrid>
              <a:tr h="104379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0030101010101" pitchFamily="49" charset="-122"/>
                      </a:endParaRP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战时共产主义政策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1918—1920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年）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新经济政策（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1921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年）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32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农业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_GB2312" panose="02010609030101010101" pitchFamily="1" charset="-122"/>
                          <a:ea typeface="黑体" panose="02010600030101010101" pitchFamily="49" charset="-122"/>
                        </a:rPr>
                        <a:t>余粮收集制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楷体_GB2312" panose="02010609030101010101" pitchFamily="1" charset="-122"/>
                        <a:ea typeface="楷体_GB2312" panose="02010609030101010101" pitchFamily="1" charset="-122"/>
                      </a:endParaRP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0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工业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大中小型工业一律收归国有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楷体_GB2312" panose="02010609030101010101" pitchFamily="1" charset="-122"/>
                        <a:ea typeface="楷体_GB2312" panose="02010609030101010101" pitchFamily="1" charset="-122"/>
                      </a:endParaRP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12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003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商业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anose="02010609030101010101" pitchFamily="1" charset="-122"/>
                        <a:ea typeface="黑体" panose="0201060003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anose="02010609030101010101" pitchFamily="1" charset="-122"/>
                          <a:ea typeface="黑体" panose="02010600030101010101" pitchFamily="49" charset="-122"/>
                        </a:rPr>
                        <a:t>取消自由贸易</a:t>
                      </a: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楷体_GB2312" panose="02010609030101010101" pitchFamily="1" charset="-122"/>
                        <a:ea typeface="黑体" panose="02010600030101010101" pitchFamily="49" charset="-122"/>
                      </a:endParaRPr>
                    </a:p>
                  </a:txBody>
                  <a:tcPr marL="91435" marR="91435" marT="34279" marB="34279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12" name="Line 24"/>
          <p:cNvSpPr>
            <a:spLocks noChangeShapeType="1"/>
          </p:cNvSpPr>
          <p:nvPr/>
        </p:nvSpPr>
        <p:spPr bwMode="auto">
          <a:xfrm>
            <a:off x="533331" y="241301"/>
            <a:ext cx="1333326" cy="1050925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3" name="Rectangle 25"/>
          <p:cNvSpPr>
            <a:spLocks noChangeArrowheads="1"/>
          </p:cNvSpPr>
          <p:nvPr/>
        </p:nvSpPr>
        <p:spPr bwMode="auto">
          <a:xfrm>
            <a:off x="1" y="0"/>
            <a:ext cx="66591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zh-CN" altLang="en-US" sz="2800" b="1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DF1F48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内容</a:t>
            </a:r>
          </a:p>
        </p:txBody>
      </p:sp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685711" y="241300"/>
            <a:ext cx="13523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政策</a:t>
            </a:r>
          </a:p>
        </p:txBody>
      </p:sp>
      <p:sp>
        <p:nvSpPr>
          <p:cNvPr id="21533" name="Text Box 29"/>
          <p:cNvSpPr txBox="1">
            <a:spLocks noChangeArrowheads="1"/>
          </p:cNvSpPr>
          <p:nvPr/>
        </p:nvSpPr>
        <p:spPr bwMode="auto">
          <a:xfrm>
            <a:off x="5993620" y="1422400"/>
            <a:ext cx="2988344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Comic Sans MS" pitchFamily="66" charset="0"/>
              </a:rPr>
              <a:t>固定粮食税</a:t>
            </a:r>
          </a:p>
        </p:txBody>
      </p: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5919546" y="2166938"/>
            <a:ext cx="2766123" cy="781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大企业国有，中小企业可私营</a:t>
            </a: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6156583" y="3646488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Comic Sans MS" pitchFamily="66" charset="0"/>
              </a:rPr>
              <a:t>实行自由贸易</a:t>
            </a:r>
          </a:p>
        </p:txBody>
      </p: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8981964" y="882650"/>
            <a:ext cx="3121678" cy="781752"/>
          </a:xfrm>
          <a:prstGeom prst="rect">
            <a:avLst/>
          </a:prstGeom>
          <a:solidFill>
            <a:srgbClr val="FFCC00">
              <a:alpha val="18823"/>
            </a:srgbClr>
          </a:solidFill>
          <a:ln w="63500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减轻了农民负担，提高了生产积极性。</a:t>
            </a: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8685670" y="2006601"/>
            <a:ext cx="3398924" cy="1255728"/>
          </a:xfrm>
          <a:prstGeom prst="rect">
            <a:avLst/>
          </a:prstGeom>
          <a:solidFill>
            <a:srgbClr val="FFFF00">
              <a:alpha val="36862"/>
            </a:srgbClr>
          </a:solidFill>
          <a:ln w="63500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提高了企业积极性，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在一定限度内发展资本主义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>
            <a:off x="6156582" y="4168775"/>
            <a:ext cx="5678277" cy="522288"/>
          </a:xfrm>
          <a:prstGeom prst="rect">
            <a:avLst/>
          </a:prstGeom>
          <a:solidFill>
            <a:srgbClr val="FFCC00">
              <a:alpha val="41176"/>
            </a:srgbClr>
          </a:solidFill>
          <a:ln w="50800">
            <a:solidFill>
              <a:srgbClr val="33CC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利用市场和商品发展经济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41799" y="4937126"/>
            <a:ext cx="115343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特点：把社会主义同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资本主义、</a:t>
            </a:r>
            <a:r>
              <a:rPr lang="zh-CN" altLang="en-US" sz="2800" b="1">
                <a:solidFill>
                  <a:srgbClr val="FF0000"/>
                </a:solidFill>
                <a:ea typeface="黑体" pitchFamily="49" charset="-122"/>
              </a:rPr>
              <a:t>市场和商品货币关系</a:t>
            </a:r>
            <a:r>
              <a:rPr lang="zh-CN" altLang="en-US" sz="2800" b="1">
                <a:solidFill>
                  <a:srgbClr val="000000"/>
                </a:solidFill>
                <a:ea typeface="黑体" pitchFamily="49" charset="-122"/>
              </a:rPr>
              <a:t>结合起来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（“新”的体现）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允许多种经济成分并存，大力发展商品经济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522728" y="6053139"/>
            <a:ext cx="5559759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a typeface="黑体" pitchFamily="49" charset="-122"/>
              </a:rPr>
              <a:t>列宁：“退一步，进两步”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215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3" grpId="0"/>
      <p:bldP spid="21534" grpId="0"/>
      <p:bldP spid="21536" grpId="0" bldLvl="0" animBg="1"/>
      <p:bldP spid="21537" grpId="0" bldLvl="0" animBg="1"/>
      <p:bldP spid="21538" grpId="0" bldLvl="0" animBg="1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816927" y="1695450"/>
            <a:ext cx="1027084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退一步：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由原来的完全公有制经济体系退回到多种所有制并存，在社会主义制度中容忍、允许资本主义经济发展。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17457" y="561975"/>
            <a:ext cx="1152163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ea typeface="华文行楷" pitchFamily="2" charset="-122"/>
              </a:rPr>
              <a:t>列宁说</a:t>
            </a:r>
            <a:r>
              <a:rPr lang="zh-CN" altLang="en-US" sz="3200" b="1">
                <a:solidFill>
                  <a:srgbClr val="FF0000"/>
                </a:solidFill>
                <a:ea typeface="华文行楷" pitchFamily="2" charset="-122"/>
              </a:rPr>
              <a:t>实行新经济政策是“退一步，进两步”</a:t>
            </a:r>
            <a:r>
              <a:rPr lang="zh-CN" altLang="en-US" sz="3200" b="1">
                <a:solidFill>
                  <a:srgbClr val="000000"/>
                </a:solidFill>
                <a:ea typeface="华文行楷" pitchFamily="2" charset="-122"/>
              </a:rPr>
              <a:t>，那么如何理解“退一步，进两步”？</a:t>
            </a:r>
          </a:p>
        </p:txBody>
      </p:sp>
      <p:sp>
        <p:nvSpPr>
          <p:cNvPr id="197636" name="Text Box 4"/>
          <p:cNvSpPr txBox="1">
            <a:spLocks noChangeArrowheads="1"/>
          </p:cNvSpPr>
          <p:nvPr/>
        </p:nvSpPr>
        <p:spPr bwMode="auto">
          <a:xfrm>
            <a:off x="814811" y="3279775"/>
            <a:ext cx="10368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进第一步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：通过实行新经济政策，扭转经济崩溃的局面，促进经济的恢复和发展，重新赢得人民群众的支持。</a:t>
            </a:r>
          </a:p>
        </p:txBody>
      </p:sp>
      <p:sp>
        <p:nvSpPr>
          <p:cNvPr id="197637" name="Text Box 5"/>
          <p:cNvSpPr txBox="1">
            <a:spLocks noChangeArrowheads="1"/>
          </p:cNvSpPr>
          <p:nvPr/>
        </p:nvSpPr>
        <p:spPr bwMode="auto">
          <a:xfrm>
            <a:off x="814811" y="4864100"/>
            <a:ext cx="10368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进第二步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：公有制经济和资本主义私有制经济进行公平市场竞争，最后公有制战胜私有制，完成向社会主义的过渡。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4" grpId="0" autoUpdateAnimBg="0"/>
      <p:bldP spid="197636" grpId="0" autoUpdateAnimBg="0"/>
      <p:bldP spid="19763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1237422" y="1142984"/>
          <a:ext cx="9965690" cy="41827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1250"/>
                <a:gridCol w="8854440"/>
              </a:tblGrid>
              <a:tr h="513715">
                <a:tc>
                  <a:txBody>
                    <a:bodyPr/>
                    <a:lstStyle/>
                    <a:p>
                      <a:pPr algn="ctr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性质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社会主义性质的改革</a:t>
                      </a:r>
                      <a:endParaRPr lang="en-US" sz="2400" b="0"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080">
                <a:tc>
                  <a:txBody>
                    <a:bodyPr/>
                    <a:lstStyle/>
                    <a:p>
                      <a:pPr algn="ctr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特点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把社会主义同市场、</a:t>
                      </a:r>
                      <a:r>
                        <a:rPr lang="en-US" sz="2400" b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商品货币关系直接联系起来(</a:t>
                      </a:r>
                      <a:r>
                        <a:rPr lang="zh-CN" altLang="en-US" sz="2400" b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大力发展商品经济，允许多种经济成分并存）</a:t>
                      </a:r>
                      <a:endParaRPr 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2320">
                <a:tc>
                  <a:txBody>
                    <a:bodyPr/>
                    <a:lstStyle/>
                    <a:p>
                      <a:pPr algn="ctr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影响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(1)调动了生产者的积极性，使国民经济稳步发展(2012.18)</a:t>
                      </a:r>
                    </a:p>
                    <a:p>
                      <a:pPr algn="l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(2)迅速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缓解了危机，巩固了工农联盟</a:t>
                      </a:r>
                    </a:p>
                    <a:p>
                      <a:pPr algn="l" fontAlgn="auto">
                        <a:lnSpc>
                          <a:spcPct val="15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(3)新经济政策从苏俄的国情出发，探索出在小农经济占优势的国家建设社会主义的途径和方法，推动了生产力的发展[2010.32(2)]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75653" y="836613"/>
            <a:ext cx="7872975" cy="9953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3800" b="1" smtClean="0">
                <a:solidFill>
                  <a:srgbClr val="FF0000"/>
                </a:solidFill>
                <a:ea typeface="华文行楷" pitchFamily="2" charset="-122"/>
              </a:rPr>
              <a:t>苏俄新经济政策的成功，给我们留下什么启示：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>
          <a:xfrm>
            <a:off x="1102641" y="2205039"/>
            <a:ext cx="11136450" cy="3095625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40000"/>
              </a:lnSpc>
              <a:buNone/>
            </a:pPr>
            <a:r>
              <a:rPr lang="zh-CN" altLang="en-US" b="1" smtClean="0">
                <a:solidFill>
                  <a:srgbClr val="0000CC"/>
                </a:solidFill>
                <a:latin typeface="新宋体" pitchFamily="49" charset="-122"/>
                <a:ea typeface="新宋体" pitchFamily="49" charset="-122"/>
              </a:rPr>
              <a:t>以经济建设为中心，大力发展生产力。</a:t>
            </a:r>
          </a:p>
          <a:p>
            <a:pPr eaLnBrk="1" hangingPunct="1">
              <a:lnSpc>
                <a:spcPct val="140000"/>
              </a:lnSpc>
              <a:buNone/>
            </a:pPr>
            <a:r>
              <a:rPr lang="zh-CN" altLang="en-US" b="1" smtClean="0">
                <a:solidFill>
                  <a:srgbClr val="0000CC"/>
                </a:solidFill>
                <a:latin typeface="新宋体" pitchFamily="49" charset="-122"/>
                <a:ea typeface="新宋体" pitchFamily="49" charset="-122"/>
              </a:rPr>
              <a:t>国家制定政策要依据国情，实事求是。</a:t>
            </a:r>
          </a:p>
          <a:p>
            <a:pPr eaLnBrk="1" hangingPunct="1">
              <a:lnSpc>
                <a:spcPct val="140000"/>
              </a:lnSpc>
              <a:buNone/>
            </a:pPr>
            <a:r>
              <a:rPr lang="zh-CN" altLang="en-US" b="1" smtClean="0">
                <a:solidFill>
                  <a:srgbClr val="0000CC"/>
                </a:solidFill>
                <a:latin typeface="新宋体" pitchFamily="49" charset="-122"/>
                <a:ea typeface="新宋体" pitchFamily="49" charset="-122"/>
              </a:rPr>
              <a:t>要及时调整政策，勇于创新。</a:t>
            </a:r>
          </a:p>
          <a:p>
            <a:pPr eaLnBrk="1" hangingPunct="1">
              <a:lnSpc>
                <a:spcPct val="140000"/>
              </a:lnSpc>
              <a:buNone/>
            </a:pPr>
            <a:r>
              <a:rPr lang="zh-CN" altLang="en-US" b="1" smtClean="0">
                <a:solidFill>
                  <a:srgbClr val="0000CC"/>
                </a:solidFill>
                <a:latin typeface="新宋体" pitchFamily="49" charset="-122"/>
                <a:ea typeface="新宋体" pitchFamily="49" charset="-122"/>
              </a:rPr>
              <a:t>国家制定政策要顺民心，合民意，与时俱进</a:t>
            </a:r>
            <a:endParaRPr lang="en-US" altLang="zh-CN" b="1" smtClean="0">
              <a:solidFill>
                <a:srgbClr val="0000CC"/>
              </a:solidFill>
              <a:latin typeface="新宋体" pitchFamily="49" charset="-122"/>
              <a:ea typeface="新宋体" pitchFamily="49" charset="-122"/>
            </a:endParaRPr>
          </a:p>
          <a:p>
            <a:pPr>
              <a:lnSpc>
                <a:spcPct val="140000"/>
              </a:lnSpc>
              <a:buNone/>
            </a:pPr>
            <a:r>
              <a:rPr lang="zh-CN" altLang="en-US" b="1" smtClean="0">
                <a:solidFill>
                  <a:srgbClr val="0000CC"/>
                </a:solidFill>
                <a:latin typeface="新宋体" pitchFamily="49" charset="-122"/>
                <a:ea typeface="新宋体" pitchFamily="49" charset="-122"/>
              </a:rPr>
              <a:t>加强社会主义民主、法制建设</a:t>
            </a:r>
          </a:p>
          <a:p>
            <a:pPr eaLnBrk="1" hangingPunct="1">
              <a:lnSpc>
                <a:spcPct val="140000"/>
              </a:lnSpc>
              <a:buNone/>
            </a:pPr>
            <a:endParaRPr lang="zh-CN" altLang="en-US" b="1" smtClean="0">
              <a:solidFill>
                <a:srgbClr val="0000CC"/>
              </a:solidFill>
              <a:ea typeface="华文行楷" pitchFamily="2" charset="-122"/>
            </a:endParaRPr>
          </a:p>
          <a:p>
            <a:pPr eaLnBrk="1" hangingPunct="1"/>
            <a:endParaRPr lang="en-US" altLang="zh-CN" b="1" smtClean="0">
              <a:ea typeface="华文行楷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94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94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5317" y="188641"/>
            <a:ext cx="479990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二、苏联的成立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317" y="921545"/>
            <a:ext cx="479990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、苏联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的成立</a:t>
            </a:r>
            <a:r>
              <a:rPr lang="zh-CN" altLang="en-US" sz="32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：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31314" y="1629721"/>
            <a:ext cx="335993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</a:rPr>
              <a:t>（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</a:rPr>
              <a:t>1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</a:rPr>
              <a:t>）时间：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59236" y="1628801"/>
            <a:ext cx="3357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CC"/>
                </a:solidFill>
                <a:latin typeface="黑体" pitchFamily="49" charset="-122"/>
              </a:rPr>
              <a:t>1922</a:t>
            </a:r>
            <a:r>
              <a:rPr lang="zh-CN" altLang="en-US" sz="3200" b="1" dirty="0" smtClean="0">
                <a:solidFill>
                  <a:srgbClr val="0000CC"/>
                </a:solidFill>
                <a:latin typeface="黑体" pitchFamily="49" charset="-122"/>
              </a:rPr>
              <a:t>年年底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57953" y="2420889"/>
            <a:ext cx="8447839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）最初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加入苏联的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个共和国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：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2958" y="3140969"/>
            <a:ext cx="11231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rgbClr val="0000CC"/>
                </a:solidFill>
                <a:latin typeface="Arial"/>
                <a:ea typeface="黑体" pitchFamily="49" charset="-122"/>
              </a:rPr>
              <a:t>       俄罗斯联邦</a:t>
            </a:r>
            <a:r>
              <a:rPr lang="zh-CN" altLang="en-US" sz="3600" b="1" dirty="0">
                <a:solidFill>
                  <a:srgbClr val="0000CC"/>
                </a:solidFill>
                <a:latin typeface="Arial"/>
                <a:ea typeface="黑体" pitchFamily="49" charset="-122"/>
              </a:rPr>
              <a:t>、外高加索联邦</a:t>
            </a:r>
            <a:r>
              <a:rPr lang="zh-CN" altLang="en-US" sz="3600" b="1" dirty="0" smtClean="0">
                <a:solidFill>
                  <a:srgbClr val="0000CC"/>
                </a:solidFill>
                <a:latin typeface="Arial"/>
                <a:ea typeface="黑体" pitchFamily="49" charset="-122"/>
              </a:rPr>
              <a:t>、乌克兰</a:t>
            </a:r>
            <a:r>
              <a:rPr lang="zh-CN" altLang="en-US" sz="3600" b="1" dirty="0">
                <a:solidFill>
                  <a:srgbClr val="0000CC"/>
                </a:solidFill>
                <a:latin typeface="Arial"/>
                <a:ea typeface="黑体" pitchFamily="49" charset="-122"/>
              </a:rPr>
              <a:t>、</a:t>
            </a:r>
            <a:r>
              <a:rPr lang="zh-CN" altLang="en-US" sz="3600" b="1" dirty="0" smtClean="0">
                <a:solidFill>
                  <a:srgbClr val="0000CC"/>
                </a:solidFill>
                <a:latin typeface="Arial"/>
                <a:ea typeface="黑体" pitchFamily="49" charset="-122"/>
              </a:rPr>
              <a:t>白俄罗</a:t>
            </a:r>
            <a:r>
              <a:rPr lang="zh-CN" altLang="en-US" sz="3600" b="1" dirty="0" smtClean="0">
                <a:solidFill>
                  <a:srgbClr val="0000CC"/>
                </a:solidFill>
                <a:latin typeface="Arial"/>
              </a:rPr>
              <a:t>斯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52164" y="4360749"/>
            <a:ext cx="599886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3200" b="1" dirty="0" smtClean="0">
                <a:solidFill>
                  <a:srgbClr val="FF0000"/>
                </a:solidFill>
                <a:latin typeface="宋体" charset="-122"/>
              </a:rPr>
              <a:t>（</a:t>
            </a:r>
            <a:r>
              <a:rPr kumimoji="1" lang="en-US" altLang="zh-CN" sz="3200" b="1" dirty="0" smtClean="0">
                <a:solidFill>
                  <a:srgbClr val="FF0000"/>
                </a:solidFill>
                <a:latin typeface="宋体" charset="-122"/>
              </a:rPr>
              <a:t>3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宋体" charset="-122"/>
              </a:rPr>
              <a:t>）</a:t>
            </a:r>
            <a:r>
              <a:rPr kumimoji="1" lang="en-US" altLang="zh-CN" sz="3200" b="1" dirty="0" smtClean="0">
                <a:solidFill>
                  <a:srgbClr val="FF0000"/>
                </a:solidFill>
                <a:latin typeface="宋体" charset="-122"/>
              </a:rPr>
              <a:t>“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charset="-122"/>
              </a:rPr>
              <a:t>苏联”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宋体" charset="-122"/>
              </a:rPr>
              <a:t>全称：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25408" y="5005947"/>
            <a:ext cx="6911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苏维埃社会主义共和国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联盟</a:t>
            </a:r>
            <a:endParaRPr lang="zh-CN" alt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377616" y="5680079"/>
            <a:ext cx="8543837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00"/>
                </a:solidFill>
              </a:rPr>
              <a:t>（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4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）后来</a:t>
            </a:r>
            <a:r>
              <a:rPr lang="zh-CN" altLang="en-US" sz="3200" b="1" dirty="0">
                <a:solidFill>
                  <a:srgbClr val="000000"/>
                </a:solidFill>
              </a:rPr>
              <a:t>扩大到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16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个</a:t>
            </a:r>
            <a:r>
              <a:rPr lang="zh-CN" altLang="en-US" sz="3200" b="1" dirty="0">
                <a:solidFill>
                  <a:srgbClr val="000000"/>
                </a:solidFill>
              </a:rPr>
              <a:t>加盟共和国</a:t>
            </a:r>
            <a:r>
              <a:rPr lang="zh-CN" altLang="en-US" sz="3200" dirty="0">
                <a:solidFill>
                  <a:srgbClr val="000000"/>
                </a:solidFill>
              </a:rPr>
              <a:t> </a:t>
            </a:r>
            <a:endParaRPr lang="zh-CN" altLang="en-US" sz="3200" dirty="0"/>
          </a:p>
        </p:txBody>
      </p:sp>
      <p:pic>
        <p:nvPicPr>
          <p:cNvPr id="14" name="Picture 5" descr="14f1776fee04948a80cb4a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76" y="0"/>
            <a:ext cx="4127921" cy="242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748917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50" y="11290"/>
            <a:ext cx="1219041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怎样从年代上</a:t>
            </a:r>
            <a:r>
              <a:rPr kumimoji="1" lang="zh-CN" altLang="en-US" sz="3200" dirty="0" smtClean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区分“沙俄”</a:t>
            </a:r>
            <a:r>
              <a:rPr kumimoji="1" lang="zh-CN" altLang="en-US" sz="3200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、“苏俄”、“苏联”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9318" y="633230"/>
            <a:ext cx="8351841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048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、沙俄（  </a:t>
            </a:r>
            <a:r>
              <a:rPr kumimoji="1"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1547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 </a:t>
            </a:r>
            <a:r>
              <a:rPr kumimoji="1"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</a:t>
            </a:r>
            <a:r>
              <a:rPr kumimoji="1"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1917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kumimoji="1" lang="zh-CN" altLang="en-US" sz="32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3320" y="1216810"/>
            <a:ext cx="116157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en-US" altLang="zh-CN" sz="30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1547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kumimoji="1" lang="en-US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——1917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kumimoji="1" lang="en-US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月，即 二月革命以前，沙皇统治下的俄国简称</a:t>
            </a:r>
            <a:r>
              <a:rPr kumimoji="1" lang="zh-CN" altLang="en-US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“沙俄”</a:t>
            </a:r>
            <a:r>
              <a:rPr kumimoji="1" lang="zh-CN" altLang="en-US" sz="30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000" dirty="0"/>
          </a:p>
        </p:txBody>
      </p:sp>
      <p:sp>
        <p:nvSpPr>
          <p:cNvPr id="5" name="TextBox 4"/>
          <p:cNvSpPr txBox="1"/>
          <p:nvPr/>
        </p:nvSpPr>
        <p:spPr>
          <a:xfrm>
            <a:off x="508391" y="2261302"/>
            <a:ext cx="7391859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、苏俄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1917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—1922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0691" y="2789639"/>
            <a:ext cx="121904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en-US" altLang="zh-CN" sz="30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1917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kumimoji="1" lang="en-US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11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月（十月革命胜利）到</a:t>
            </a:r>
            <a:r>
              <a:rPr kumimoji="1" lang="en-US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1922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年底（</a:t>
            </a:r>
            <a:r>
              <a:rPr kumimoji="1" lang="en-US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12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kumimoji="1" lang="en-US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30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日苏联成立前）称苏维埃俄国简称</a:t>
            </a:r>
            <a:r>
              <a:rPr kumimoji="1" lang="zh-CN" altLang="en-US" sz="3000" b="1" dirty="0" smtClean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“苏俄”</a:t>
            </a:r>
            <a:endParaRPr lang="zh-CN" altLang="en-US" sz="3000" dirty="0"/>
          </a:p>
        </p:txBody>
      </p:sp>
      <p:sp>
        <p:nvSpPr>
          <p:cNvPr id="7" name="TextBox 6"/>
          <p:cNvSpPr txBox="1"/>
          <p:nvPr/>
        </p:nvSpPr>
        <p:spPr>
          <a:xfrm>
            <a:off x="598690" y="3784685"/>
            <a:ext cx="7247185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、苏联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1922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—1991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38344" y="4221088"/>
            <a:ext cx="125228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000" b="1" dirty="0" smtClean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    1922</a:t>
            </a:r>
            <a:r>
              <a:rPr kumimoji="1" lang="zh-CN" altLang="en-US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kumimoji="1" lang="en-US" altLang="zh-CN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12</a:t>
            </a:r>
            <a:r>
              <a:rPr kumimoji="1" lang="zh-CN" altLang="en-US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kumimoji="1" lang="en-US" altLang="zh-CN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30</a:t>
            </a:r>
            <a:r>
              <a:rPr kumimoji="1" lang="zh-CN" altLang="en-US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日</a:t>
            </a:r>
            <a:r>
              <a:rPr kumimoji="1" lang="en-US" altLang="zh-CN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——1991</a:t>
            </a:r>
            <a:r>
              <a:rPr kumimoji="1" lang="zh-CN" altLang="en-US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kumimoji="1" lang="en-US" altLang="zh-CN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12</a:t>
            </a:r>
            <a:r>
              <a:rPr kumimoji="1" lang="zh-CN" altLang="en-US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kumimoji="1" lang="en-US" altLang="zh-CN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25</a:t>
            </a:r>
            <a:r>
              <a:rPr kumimoji="1" lang="zh-CN" altLang="en-US" sz="3000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日称“苏联”（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全称“苏维埃社会主义共和国联盟”）；如今已经成为历史名词</a:t>
            </a:r>
            <a:r>
              <a:rPr kumimoji="1" lang="zh-CN" altLang="en-US" sz="30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000" dirty="0"/>
          </a:p>
        </p:txBody>
      </p:sp>
      <p:sp>
        <p:nvSpPr>
          <p:cNvPr id="9" name="TextBox 8"/>
          <p:cNvSpPr txBox="1"/>
          <p:nvPr/>
        </p:nvSpPr>
        <p:spPr>
          <a:xfrm>
            <a:off x="453434" y="5677979"/>
            <a:ext cx="745512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、俄罗斯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1991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今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3435" y="6228779"/>
            <a:ext cx="100263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1991</a:t>
            </a:r>
            <a:r>
              <a:rPr kumimoji="1" lang="zh-CN" altLang="en-US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年苏联解体后至今，称</a:t>
            </a:r>
            <a:r>
              <a:rPr kumimoji="1" lang="zh-CN" altLang="en-US" sz="30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俄罗斯</a:t>
            </a:r>
            <a:endParaRPr lang="zh-CN" altLang="en-US" sz="3000" dirty="0"/>
          </a:p>
        </p:txBody>
      </p:sp>
      <p:sp>
        <p:nvSpPr>
          <p:cNvPr id="11" name="TextBox 10"/>
          <p:cNvSpPr txBox="1"/>
          <p:nvPr/>
        </p:nvSpPr>
        <p:spPr>
          <a:xfrm>
            <a:off x="452428" y="2678748"/>
            <a:ext cx="11722575" cy="25545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ea typeface="华文中宋" pitchFamily="2" charset="-122"/>
              </a:rPr>
              <a:t>     1924</a:t>
            </a:r>
            <a:r>
              <a:rPr lang="zh-CN" altLang="en-US" sz="3200" b="1" dirty="0">
                <a:solidFill>
                  <a:srgbClr val="000000"/>
                </a:solidFill>
                <a:ea typeface="华文中宋" pitchFamily="2" charset="-122"/>
              </a:rPr>
              <a:t>年列宁逝世，在莫斯科留学的中国</a:t>
            </a:r>
            <a:r>
              <a:rPr lang="zh-CN" altLang="en-US" sz="3200" b="1" dirty="0" smtClean="0">
                <a:solidFill>
                  <a:srgbClr val="000000"/>
                </a:solidFill>
                <a:ea typeface="华文中宋" pitchFamily="2" charset="-122"/>
              </a:rPr>
              <a:t>留学生通过</a:t>
            </a:r>
            <a:r>
              <a:rPr lang="zh-CN" altLang="en-US" sz="3200" b="1" dirty="0">
                <a:solidFill>
                  <a:srgbClr val="000000"/>
                </a:solidFill>
                <a:ea typeface="华文中宋" pitchFamily="2" charset="-122"/>
              </a:rPr>
              <a:t>信件把这一沉痛的消息告诉国内朋友，</a:t>
            </a:r>
            <a:r>
              <a:rPr lang="zh-CN" altLang="en-US" sz="3200" b="1" dirty="0" smtClean="0">
                <a:solidFill>
                  <a:srgbClr val="000000"/>
                </a:solidFill>
                <a:ea typeface="华文中宋" pitchFamily="2" charset="-122"/>
              </a:rPr>
              <a:t>他在</a:t>
            </a:r>
            <a:r>
              <a:rPr lang="zh-CN" altLang="en-US" sz="3200" b="1" dirty="0">
                <a:solidFill>
                  <a:srgbClr val="000000"/>
                </a:solidFill>
                <a:ea typeface="华文中宋" pitchFamily="2" charset="-122"/>
              </a:rPr>
              <a:t>寄信人地址栏中应写的国名</a:t>
            </a:r>
            <a:r>
              <a:rPr lang="zh-CN" altLang="en-US" sz="3200" b="1" dirty="0" smtClean="0">
                <a:solidFill>
                  <a:srgbClr val="000000"/>
                </a:solidFill>
                <a:ea typeface="华文中宋" pitchFamily="2" charset="-122"/>
              </a:rPr>
              <a:t>是（    ）</a:t>
            </a:r>
            <a:endParaRPr lang="zh-CN" altLang="en-US" sz="3200" b="1" dirty="0">
              <a:solidFill>
                <a:srgbClr val="000000"/>
              </a:solidFill>
              <a:ea typeface="华文中宋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ea typeface="华文中宋" pitchFamily="2" charset="-122"/>
              </a:rPr>
              <a:t>A.</a:t>
            </a:r>
            <a:r>
              <a:rPr lang="zh-CN" altLang="en-US" sz="3200" b="1" dirty="0">
                <a:solidFill>
                  <a:srgbClr val="000000"/>
                </a:solidFill>
                <a:ea typeface="华文中宋" pitchFamily="2" charset="-122"/>
              </a:rPr>
              <a:t>沙皇俄国      </a:t>
            </a:r>
            <a:r>
              <a:rPr lang="en-US" altLang="zh-CN" sz="3200" b="1" dirty="0">
                <a:solidFill>
                  <a:srgbClr val="000000"/>
                </a:solidFill>
                <a:ea typeface="华文中宋" pitchFamily="2" charset="-122"/>
              </a:rPr>
              <a:t>B.</a:t>
            </a:r>
            <a:r>
              <a:rPr lang="zh-CN" altLang="en-US" sz="3200" b="1" dirty="0">
                <a:solidFill>
                  <a:srgbClr val="000000"/>
                </a:solidFill>
                <a:ea typeface="华文中宋" pitchFamily="2" charset="-122"/>
              </a:rPr>
              <a:t>苏维埃俄国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ea typeface="华文中宋" pitchFamily="2" charset="-122"/>
              </a:rPr>
              <a:t>C.</a:t>
            </a:r>
            <a:r>
              <a:rPr lang="zh-CN" altLang="en-US" sz="3200" b="1" dirty="0">
                <a:solidFill>
                  <a:srgbClr val="000000"/>
                </a:solidFill>
                <a:ea typeface="华文中宋" pitchFamily="2" charset="-122"/>
              </a:rPr>
              <a:t>苏联             </a:t>
            </a:r>
            <a:r>
              <a:rPr lang="en-US" altLang="zh-CN" sz="3200" b="1" dirty="0">
                <a:solidFill>
                  <a:srgbClr val="000000"/>
                </a:solidFill>
                <a:ea typeface="华文中宋" pitchFamily="2" charset="-122"/>
              </a:rPr>
              <a:t>D.</a:t>
            </a:r>
            <a:r>
              <a:rPr lang="zh-CN" altLang="en-US" sz="3200" b="1" dirty="0" smtClean="0">
                <a:solidFill>
                  <a:srgbClr val="000000"/>
                </a:solidFill>
                <a:ea typeface="华文中宋" pitchFamily="2" charset="-122"/>
              </a:rPr>
              <a:t>俄罗斯</a:t>
            </a:r>
            <a:endParaRPr lang="zh-CN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87157" y="3692351"/>
            <a:ext cx="67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rgbClr val="FF0000"/>
                </a:solidFill>
              </a:rPr>
              <a:t>C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466012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9" grpId="0" animBg="1"/>
      <p:bldP spid="10" grpId="0"/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矩形 45060"/>
          <p:cNvSpPr>
            <a:spLocks noChangeArrowheads="1"/>
          </p:cNvSpPr>
          <p:nvPr/>
        </p:nvSpPr>
        <p:spPr bwMode="auto">
          <a:xfrm>
            <a:off x="431744" y="5937250"/>
            <a:ext cx="1132904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1924</a:t>
            </a: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年</a:t>
            </a: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1</a:t>
            </a: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月列宁逝世</a:t>
            </a: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, </a:t>
            </a: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苏联进入斯大林时代。</a:t>
            </a:r>
            <a:endParaRPr lang="en-US" altLang="zh-CN" sz="3600" b="1" smtClean="0">
              <a:solidFill>
                <a:srgbClr val="000000"/>
              </a:solidFill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20483" name="文本框 45061"/>
          <p:cNvSpPr txBox="1">
            <a:spLocks noChangeArrowheads="1"/>
          </p:cNvSpPr>
          <p:nvPr/>
        </p:nvSpPr>
        <p:spPr bwMode="auto">
          <a:xfrm>
            <a:off x="194708" y="176214"/>
            <a:ext cx="1126131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00"/>
                </a:solidFill>
                <a:ea typeface="微软雅黑" pitchFamily="34" charset="-122"/>
              </a:rPr>
              <a:t>列宁对社会主义建设道路的探索</a:t>
            </a:r>
          </a:p>
        </p:txBody>
      </p:sp>
      <p:sp>
        <p:nvSpPr>
          <p:cNvPr id="45063" name="矩形 45062"/>
          <p:cNvSpPr>
            <a:spLocks noChangeArrowheads="1"/>
          </p:cNvSpPr>
          <p:nvPr/>
        </p:nvSpPr>
        <p:spPr bwMode="auto">
          <a:xfrm>
            <a:off x="429628" y="1046163"/>
            <a:ext cx="6431712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00"/>
                </a:solidFill>
                <a:ea typeface="黑体" pitchFamily="49" charset="-122"/>
              </a:rPr>
              <a:t>经济上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00"/>
                </a:solidFill>
                <a:ea typeface="黑体" pitchFamily="49" charset="-122"/>
              </a:rPr>
              <a:t>   </a:t>
            </a:r>
            <a:r>
              <a:rPr lang="en-US" altLang="zh-CN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</a:t>
            </a:r>
            <a:r>
              <a:rPr lang="en-US" altLang="zh-CN" sz="3600" b="1" smtClean="0">
                <a:solidFill>
                  <a:srgbClr val="FF0000"/>
                </a:solidFill>
                <a:ea typeface="黑体" pitchFamily="49" charset="-122"/>
              </a:rPr>
              <a:t>“</a:t>
            </a:r>
            <a:r>
              <a:rPr lang="zh-CN" altLang="en-US" sz="3600" b="1" smtClean="0">
                <a:solidFill>
                  <a:srgbClr val="FF0000"/>
                </a:solidFill>
                <a:ea typeface="黑体" pitchFamily="49" charset="-122"/>
              </a:rPr>
              <a:t>新经济政策”</a:t>
            </a:r>
          </a:p>
        </p:txBody>
      </p:sp>
      <p:sp>
        <p:nvSpPr>
          <p:cNvPr id="45064" name="矩形 45063"/>
          <p:cNvSpPr>
            <a:spLocks noChangeArrowheads="1"/>
          </p:cNvSpPr>
          <p:nvPr/>
        </p:nvSpPr>
        <p:spPr bwMode="auto">
          <a:xfrm>
            <a:off x="6461344" y="1046163"/>
            <a:ext cx="5479336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00"/>
                </a:solidFill>
                <a:ea typeface="黑体" pitchFamily="49" charset="-122"/>
              </a:rPr>
              <a:t>政治上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00"/>
                </a:solidFill>
                <a:ea typeface="黑体" pitchFamily="49" charset="-122"/>
              </a:rPr>
              <a:t>      </a:t>
            </a:r>
            <a:r>
              <a:rPr lang="en-US" altLang="zh-CN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</a:t>
            </a:r>
            <a:r>
              <a:rPr lang="zh-CN" altLang="en-US" sz="3600" b="1" smtClean="0">
                <a:solidFill>
                  <a:srgbClr val="FF0000"/>
                </a:solidFill>
                <a:ea typeface="黑体" pitchFamily="49" charset="-122"/>
              </a:rPr>
              <a:t>成立“苏联”</a:t>
            </a:r>
          </a:p>
        </p:txBody>
      </p:sp>
      <p:pic>
        <p:nvPicPr>
          <p:cNvPr id="22530" name="Picture 4" descr="40_6677_e84f9c15441e5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2868"/>
          <a:stretch>
            <a:fillRect/>
          </a:stretch>
        </p:blipFill>
        <p:spPr bwMode="auto">
          <a:xfrm>
            <a:off x="390475" y="2232026"/>
            <a:ext cx="5434892" cy="351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601" y="2259013"/>
            <a:ext cx="6395734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4588" y="2268353"/>
            <a:ext cx="11850748" cy="31700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140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charset="-122"/>
                <a:ea typeface="宋体" charset="-122"/>
              </a:rPr>
              <a:t>1924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月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21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日下午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6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时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50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分，列宁因病在莫斯科附近的哥尔克村与世长辞，终年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54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岁。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月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22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日， 斯大林等全体俄共中央委员前往哥尔克村致哀。</a:t>
            </a:r>
            <a:r>
              <a:rPr lang="en-US" altLang="zh-CN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23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日下午，列宁灵柩移往莫斯科，由苏联党和国家举行追悼仪式。四天之内先后有数百万各界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charset="-122"/>
                <a:ea typeface="宋体" charset="-122"/>
              </a:rPr>
              <a:t>人冒着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严寒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charset="-122"/>
                <a:ea typeface="宋体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日以继夜地向列宁遗体告别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charset="-122"/>
                <a:ea typeface="宋体" charset="-122"/>
              </a:rPr>
              <a:t>。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5378237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  <p:bldP spid="45063" grpId="0"/>
      <p:bldP spid="45064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Text Box 2"/>
          <p:cNvSpPr txBox="1">
            <a:spLocks noChangeArrowheads="1"/>
          </p:cNvSpPr>
          <p:nvPr/>
        </p:nvSpPr>
        <p:spPr bwMode="auto">
          <a:xfrm>
            <a:off x="526985" y="2349501"/>
            <a:ext cx="748779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1pPr>
            <a:lvl2pPr marL="742950" indent="-28575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2pPr>
            <a:lvl3pPr marL="1143000" indent="-22860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3pPr>
            <a:lvl4pPr marL="1600200" indent="-22860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4pPr>
            <a:lvl5pPr marL="2057400" indent="-22860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1.</a:t>
            </a:r>
            <a:r>
              <a:rPr lang="zh-CN" altLang="en-US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领导了十月革命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建立了世界上第一个无产阶级专政的国家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3.</a:t>
            </a:r>
            <a:r>
              <a:rPr lang="zh-CN" altLang="en-US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实行战时共产主义，巩固了新生的人民民主政权</a:t>
            </a:r>
            <a:r>
              <a:rPr lang="en-US" altLang="zh-CN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4.</a:t>
            </a:r>
            <a:r>
              <a:rPr lang="zh-CN" altLang="en-US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实行新经济政策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5.</a:t>
            </a:r>
            <a:r>
              <a:rPr lang="zh-CN" altLang="en-US" sz="3200" smtClean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成立了苏联</a:t>
            </a:r>
          </a:p>
        </p:txBody>
      </p:sp>
      <p:sp>
        <p:nvSpPr>
          <p:cNvPr id="252931" name="Text Box 3">
            <a:hlinkClick r:id="rId2" action="ppaction://hlinkpres?slideindex=1&amp;slidetitle=16. 幻灯片 16"/>
          </p:cNvPr>
          <p:cNvSpPr txBox="1">
            <a:spLocks noChangeArrowheads="1"/>
          </p:cNvSpPr>
          <p:nvPr/>
        </p:nvSpPr>
        <p:spPr bwMode="auto">
          <a:xfrm>
            <a:off x="622222" y="1484313"/>
            <a:ext cx="5856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1pPr>
            <a:lvl2pPr marL="742950" indent="-28575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2pPr>
            <a:lvl3pPr marL="1143000" indent="-22860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3pPr>
            <a:lvl4pPr marL="1600200" indent="-22860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4pPr>
            <a:lvl5pPr marL="2057400" indent="-228600" eaLnBrk="0" hangingPunct="0"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Arial" charset="0"/>
                <a:ea typeface="黑体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smtClean="0">
                <a:ea typeface="华文中宋" pitchFamily="2" charset="-122"/>
              </a:rPr>
              <a:t>归纳列宁的伟大贡献</a:t>
            </a:r>
          </a:p>
        </p:txBody>
      </p:sp>
      <p:pic>
        <p:nvPicPr>
          <p:cNvPr id="52229" name="Picture 5" descr="200711071243006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718" y="285728"/>
            <a:ext cx="3923789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673012" y="260355"/>
            <a:ext cx="5039128" cy="936625"/>
          </a:xfrm>
          <a:prstGeom prst="cloudCallout">
            <a:avLst>
              <a:gd name="adj1" fmla="val 72301"/>
              <a:gd name="adj2" fmla="val 81356"/>
            </a:avLst>
          </a:prstGeom>
          <a:solidFill>
            <a:srgbClr val="CCFFFF"/>
          </a:solidFill>
          <a:ln w="12700" cap="sq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FF33CC"/>
                </a:solidFill>
                <a:ea typeface="隶书" pitchFamily="49" charset="-122"/>
              </a:rPr>
              <a:t>拓展延伸</a:t>
            </a:r>
          </a:p>
        </p:txBody>
      </p:sp>
    </p:spTree>
    <p:extLst>
      <p:ext uri="{BB962C8B-B14F-4D97-AF65-F5344CB8AC3E}">
        <p14:creationId xmlns="" xmlns:p14="http://schemas.microsoft.com/office/powerpoint/2010/main" val="216014462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52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2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29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29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29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529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2930" grpId="0" build="p" autoUpdateAnimBg="0"/>
      <p:bldP spid="25293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762000"/>
            <a:ext cx="6011863" cy="336708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266700" indent="-266700" defTabSz="685800" eaLnBrk="1" hangingPunct="1">
              <a:lnSpc>
                <a:spcPct val="120000"/>
              </a:lnSpc>
              <a:buFontTx/>
              <a:buNone/>
            </a:pPr>
            <a:r>
              <a:rPr lang="en-US" altLang="zh-CN" b="1" smtClean="0">
                <a:solidFill>
                  <a:srgbClr val="0D0D0D"/>
                </a:solidFill>
                <a:latin typeface="微软雅黑" pitchFamily="34" charset="-122"/>
              </a:rPr>
              <a:t>1</a:t>
            </a:r>
            <a:r>
              <a:rPr lang="zh-CN" altLang="en-US" b="1" smtClean="0">
                <a:solidFill>
                  <a:srgbClr val="0D0D0D"/>
                </a:solidFill>
                <a:latin typeface="微软雅黑" pitchFamily="34" charset="-122"/>
              </a:rPr>
              <a:t>、提出（时间、人物）：</a:t>
            </a:r>
          </a:p>
          <a:p>
            <a:pPr marL="266700" indent="-266700" defTabSz="685800" eaLnBrk="1" hangingPunct="1">
              <a:lnSpc>
                <a:spcPct val="120000"/>
              </a:lnSpc>
              <a:buFontTx/>
              <a:buNone/>
            </a:pPr>
            <a:r>
              <a:rPr lang="en-US" altLang="zh-CN" b="1" smtClean="0">
                <a:solidFill>
                  <a:srgbClr val="0D0D0D"/>
                </a:solidFill>
                <a:latin typeface="微软雅黑" pitchFamily="34" charset="-122"/>
              </a:rPr>
              <a:t>2</a:t>
            </a:r>
            <a:r>
              <a:rPr lang="zh-CN" altLang="en-US" b="1" smtClean="0">
                <a:solidFill>
                  <a:srgbClr val="0D0D0D"/>
                </a:solidFill>
                <a:latin typeface="微软雅黑" pitchFamily="34" charset="-122"/>
              </a:rPr>
              <a:t>、时间：</a:t>
            </a:r>
            <a:endParaRPr lang="en-US" altLang="zh-CN" b="1" smtClean="0">
              <a:solidFill>
                <a:srgbClr val="0D0D0D"/>
              </a:solidFill>
              <a:latin typeface="微软雅黑" pitchFamily="34" charset="-122"/>
            </a:endParaRPr>
          </a:p>
          <a:p>
            <a:pPr marL="266700" indent="-266700" defTabSz="685800" eaLnBrk="1" hangingPunct="1">
              <a:lnSpc>
                <a:spcPct val="120000"/>
              </a:lnSpc>
              <a:buFontTx/>
              <a:buNone/>
            </a:pPr>
            <a:r>
              <a:rPr lang="en-US" altLang="zh-CN" b="1" smtClean="0">
                <a:solidFill>
                  <a:srgbClr val="0D0D0D"/>
                </a:solidFill>
                <a:latin typeface="微软雅黑" pitchFamily="34" charset="-122"/>
              </a:rPr>
              <a:t>3</a:t>
            </a:r>
            <a:r>
              <a:rPr lang="zh-CN" altLang="en-US" b="1" smtClean="0">
                <a:solidFill>
                  <a:srgbClr val="0D0D0D"/>
                </a:solidFill>
                <a:latin typeface="微软雅黑" pitchFamily="34" charset="-122"/>
              </a:rPr>
              <a:t>、措施：</a:t>
            </a:r>
          </a:p>
          <a:p>
            <a:pPr marL="266700" indent="-266700" defTabSz="685800" eaLnBrk="1" hangingPunct="1">
              <a:lnSpc>
                <a:spcPct val="120000"/>
              </a:lnSpc>
              <a:buFontTx/>
              <a:buNone/>
            </a:pPr>
            <a:r>
              <a:rPr lang="zh-CN" altLang="en-US" b="1" smtClean="0">
                <a:latin typeface="微软雅黑" pitchFamily="34" charset="-122"/>
              </a:rPr>
              <a:t>   </a:t>
            </a:r>
            <a:r>
              <a:rPr lang="en-US" altLang="zh-CN" b="1" smtClean="0">
                <a:latin typeface="微软雅黑" pitchFamily="34" charset="-122"/>
              </a:rPr>
              <a:t>①</a:t>
            </a:r>
            <a:r>
              <a:rPr lang="zh-CN" altLang="en-US" b="1" smtClean="0">
                <a:solidFill>
                  <a:srgbClr val="0D0D0D"/>
                </a:solidFill>
                <a:latin typeface="微软雅黑" pitchFamily="34" charset="-122"/>
              </a:rPr>
              <a:t>时间：</a:t>
            </a:r>
            <a:endParaRPr lang="zh-CN" altLang="en-US" b="1" smtClean="0">
              <a:solidFill>
                <a:srgbClr val="FF0000"/>
              </a:solidFill>
              <a:latin typeface="微软雅黑" pitchFamily="34" charset="-122"/>
            </a:endParaRPr>
          </a:p>
          <a:p>
            <a:pPr marL="266700" indent="-266700" defTabSz="685800" eaLnBrk="1" hangingPunct="1">
              <a:lnSpc>
                <a:spcPct val="120000"/>
              </a:lnSpc>
              <a:buFontTx/>
              <a:buNone/>
            </a:pPr>
            <a:r>
              <a:rPr lang="zh-CN" altLang="en-US" b="1" smtClean="0">
                <a:latin typeface="微软雅黑" pitchFamily="34" charset="-122"/>
              </a:rPr>
              <a:t>   </a:t>
            </a:r>
            <a:r>
              <a:rPr lang="en-US" altLang="zh-CN" b="1" smtClean="0">
                <a:latin typeface="微软雅黑" pitchFamily="34" charset="-122"/>
              </a:rPr>
              <a:t>②</a:t>
            </a:r>
            <a:r>
              <a:rPr lang="zh-CN" altLang="en-US" b="1" smtClean="0">
                <a:solidFill>
                  <a:srgbClr val="0D0D0D"/>
                </a:solidFill>
                <a:latin typeface="微软雅黑" pitchFamily="34" charset="-122"/>
              </a:rPr>
              <a:t>重点：</a:t>
            </a:r>
          </a:p>
          <a:p>
            <a:pPr marL="266700" indent="-266700" defTabSz="685800" eaLnBrk="1" hangingPunct="1">
              <a:lnSpc>
                <a:spcPct val="120000"/>
              </a:lnSpc>
              <a:buFontTx/>
              <a:buNone/>
            </a:pPr>
            <a:r>
              <a:rPr lang="zh-CN" altLang="en-US" b="1" smtClean="0"/>
              <a:t>   </a:t>
            </a:r>
            <a:r>
              <a:rPr lang="en-US" altLang="zh-CN" b="1" smtClean="0">
                <a:latin typeface="微软雅黑" pitchFamily="34" charset="-122"/>
              </a:rPr>
              <a:t>③</a:t>
            </a:r>
            <a:r>
              <a:rPr lang="zh-CN" altLang="en-US" b="1" smtClean="0">
                <a:latin typeface="微软雅黑" pitchFamily="34" charset="-122"/>
              </a:rPr>
              <a:t>成果</a:t>
            </a:r>
            <a:r>
              <a:rPr lang="zh-CN" altLang="en-US" b="1" smtClean="0">
                <a:solidFill>
                  <a:srgbClr val="0D0D0D"/>
                </a:solidFill>
                <a:latin typeface="微软雅黑" pitchFamily="34" charset="-122"/>
              </a:rPr>
              <a:t>：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308992" y="2786058"/>
            <a:ext cx="2337499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1928—1937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年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451868" y="3429000"/>
            <a:ext cx="2339102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优先发展</a:t>
            </a:r>
            <a:r>
              <a:rPr lang="zh-CN" altLang="en-US" sz="24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重工业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880232" y="5000636"/>
            <a:ext cx="11115286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由落后的</a:t>
            </a:r>
            <a:r>
              <a:rPr lang="zh-CN" altLang="en-US" sz="24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农业国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变成强大的</a:t>
            </a:r>
            <a:r>
              <a:rPr lang="zh-CN" altLang="en-US" sz="24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工业国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。</a:t>
            </a:r>
          </a:p>
          <a:p>
            <a:r>
              <a:rPr lang="zh-CN" altLang="zh-CN" sz="24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②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苏联的工业总产值跃居</a:t>
            </a:r>
            <a:r>
              <a:rPr lang="zh-CN" altLang="en-US" sz="24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欧洲第一位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，</a:t>
            </a:r>
            <a:r>
              <a:rPr lang="zh-CN" altLang="en-US" sz="24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世界第二位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。</a:t>
            </a:r>
          </a:p>
        </p:txBody>
      </p:sp>
      <p:sp>
        <p:nvSpPr>
          <p:cNvPr id="14343" name="文本框 4"/>
          <p:cNvSpPr txBox="1">
            <a:spLocks noChangeArrowheads="1"/>
          </p:cNvSpPr>
          <p:nvPr/>
        </p:nvSpPr>
        <p:spPr bwMode="auto">
          <a:xfrm>
            <a:off x="5142831" y="785814"/>
            <a:ext cx="4895213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1925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    斯大林</a:t>
            </a:r>
          </a:p>
        </p:txBody>
      </p:sp>
      <p:sp>
        <p:nvSpPr>
          <p:cNvPr id="14" name="Rectangle 5" descr="水滴"/>
          <p:cNvSpPr>
            <a:spLocks noChangeArrowheads="1"/>
          </p:cNvSpPr>
          <p:nvPr/>
        </p:nvSpPr>
        <p:spPr bwMode="auto">
          <a:xfrm>
            <a:off x="-203173" y="-76200"/>
            <a:ext cx="8014774" cy="8239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dirty="0">
                <a:solidFill>
                  <a:srgbClr val="340EF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itchFamily="49" charset="-122"/>
              </a:rPr>
              <a:t>三</a:t>
            </a:r>
            <a:r>
              <a:rPr lang="zh-CN" altLang="en-US" sz="4800" b="1" smtClean="0">
                <a:solidFill>
                  <a:srgbClr val="340EF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itchFamily="49" charset="-122"/>
              </a:rPr>
              <a:t>、</a:t>
            </a:r>
            <a:r>
              <a:rPr lang="zh-CN" altLang="en-US" sz="4800" b="1" dirty="0">
                <a:solidFill>
                  <a:srgbClr val="340EF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itchFamily="49" charset="-122"/>
              </a:rPr>
              <a:t>苏联的工业化</a:t>
            </a:r>
          </a:p>
        </p:txBody>
      </p:sp>
      <p:sp>
        <p:nvSpPr>
          <p:cNvPr id="14345" name="文本框 4"/>
          <p:cNvSpPr txBox="1">
            <a:spLocks noChangeArrowheads="1"/>
          </p:cNvSpPr>
          <p:nvPr/>
        </p:nvSpPr>
        <p:spPr bwMode="auto">
          <a:xfrm>
            <a:off x="2166116" y="2143116"/>
            <a:ext cx="8533289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先后完成两个五年计划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308992" y="1571612"/>
            <a:ext cx="3278289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1926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年起</a:t>
            </a:r>
          </a:p>
        </p:txBody>
      </p:sp>
    </p:spTree>
    <p:custDataLst>
      <p:tags r:id="rId1"/>
    </p:custData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4343" grpId="0"/>
      <p:bldP spid="14345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26" descr="苏联第一个五年计划的重点项目之一——第聂伯河上的大坝"/>
          <p:cNvPicPr>
            <a:picLocks noChangeAspect="1" noChangeArrowheads="1"/>
          </p:cNvPicPr>
          <p:nvPr/>
        </p:nvPicPr>
        <p:blipFill>
          <a:blip r:embed="rId2"/>
          <a:srcRect l="900" r="900" b="1840"/>
          <a:stretch>
            <a:fillRect/>
          </a:stretch>
        </p:blipFill>
        <p:spPr bwMode="auto">
          <a:xfrm>
            <a:off x="440210" y="328613"/>
            <a:ext cx="6143884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1027"/>
          <p:cNvSpPr>
            <a:spLocks noChangeArrowheads="1"/>
          </p:cNvSpPr>
          <p:nvPr/>
        </p:nvSpPr>
        <p:spPr bwMode="auto">
          <a:xfrm>
            <a:off x="615871" y="4343400"/>
            <a:ext cx="5420077" cy="18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</a:rPr>
              <a:t>苏联第一个五年计划的重点项目之一</a:t>
            </a:r>
            <a:r>
              <a:rPr lang="en-US" altLang="zh-CN" sz="32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第聂伯河上修建的水电站</a:t>
            </a:r>
          </a:p>
        </p:txBody>
      </p:sp>
      <p:pic>
        <p:nvPicPr>
          <p:cNvPr id="27652" name="Picture 2" descr="斯大林格勒拖拉机"/>
          <p:cNvPicPr>
            <a:picLocks noChangeAspect="1" noChangeArrowheads="1"/>
          </p:cNvPicPr>
          <p:nvPr/>
        </p:nvPicPr>
        <p:blipFill>
          <a:blip r:embed="rId3"/>
          <a:srcRect r="1234"/>
          <a:stretch>
            <a:fillRect/>
          </a:stretch>
        </p:blipFill>
        <p:spPr bwMode="auto">
          <a:xfrm>
            <a:off x="6736474" y="328613"/>
            <a:ext cx="5178808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3"/>
          <p:cNvSpPr>
            <a:spLocks noChangeArrowheads="1"/>
          </p:cNvSpPr>
          <p:nvPr/>
        </p:nvSpPr>
        <p:spPr bwMode="auto">
          <a:xfrm>
            <a:off x="7648638" y="4343401"/>
            <a:ext cx="341585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斯大林格勒拖拉机厂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865" y="984250"/>
            <a:ext cx="7100069" cy="894080"/>
          </a:xfrm>
        </p:spPr>
        <p:txBody>
          <a:bodyPr>
            <a:noAutofit/>
          </a:bodyPr>
          <a:lstStyle/>
          <a:p>
            <a:pPr algn="ctr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如何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评价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高度集中的指令性计划？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59786" y="1949450"/>
            <a:ext cx="1723589" cy="52197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/>
              <a:t>积极性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99681" y="3695065"/>
            <a:ext cx="1723589" cy="521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/>
              <a:t>消极性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73957" y="1836421"/>
            <a:ext cx="9354449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使苏联能够在较短的时间内，集中全国的人力、物力、财力实现工业化。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083375" y="3695066"/>
            <a:ext cx="9354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B5F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但这种排斥市场和商品经济的发展模式逐渐被固定下来，致使后来苏联的经济体制日益僵化。</a:t>
            </a:r>
          </a:p>
        </p:txBody>
      </p:sp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596900" y="1190625"/>
          <a:ext cx="10923270" cy="46302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6205"/>
                <a:gridCol w="806450"/>
                <a:gridCol w="8730615"/>
              </a:tblGrid>
              <a:tr h="407670">
                <a:tc rowSpan="4">
                  <a:txBody>
                    <a:bodyPr/>
                    <a:lstStyle/>
                    <a:p>
                      <a:pPr algn="ctr" fontAlgn="auto">
                        <a:lnSpc>
                          <a:spcPct val="12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社会主义工业化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时间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1926年起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06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成就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1928～1937年，苏联先后完成了第一个、第二个五年计划，</a:t>
                      </a:r>
                      <a:r>
                        <a:rPr lang="en-US" sz="2400" b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由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落后的农业国变成了强大的工业国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，使苏联工业总产值跃居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欧洲第一位、世界第二位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(2015.17)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68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特点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(1)优先发展重工业</a:t>
                      </a:r>
                    </a:p>
                    <a:p>
                      <a:pPr indent="0" algn="l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(2)在高度集中的指令性计划下完成的</a:t>
                      </a:r>
                    </a:p>
                    <a:p>
                      <a:pPr indent="0" algn="l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(3)以牺牲农业发展和农民利益为代价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861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评价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</a:t>
                      </a: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积极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：使苏联能够在短时间内，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集中全国的人力、物力和财力实现工业化</a:t>
                      </a:r>
                    </a:p>
                    <a:p>
                      <a:pPr indent="0" algn="l" fontAlgn="auto">
                        <a:lnSpc>
                          <a:spcPct val="120000"/>
                        </a:lnSpc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</a:t>
                      </a: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消极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：这种排斥市场和商品经济的发展模式逐渐被固定下来，致使后来苏联的经济体制日益僵化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1"/>
          <p:cNvSpPr txBox="1">
            <a:spLocks noChangeArrowheads="1"/>
          </p:cNvSpPr>
          <p:nvPr/>
        </p:nvSpPr>
        <p:spPr bwMode="auto">
          <a:xfrm>
            <a:off x="753436" y="136526"/>
            <a:ext cx="30572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四、农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业集体化</a:t>
            </a:r>
          </a:p>
        </p:txBody>
      </p:sp>
      <p:sp>
        <p:nvSpPr>
          <p:cNvPr id="21506" name="文本框 2"/>
          <p:cNvSpPr txBox="1">
            <a:spLocks noChangeArrowheads="1"/>
          </p:cNvSpPr>
          <p:nvPr/>
        </p:nvSpPr>
        <p:spPr bwMode="auto">
          <a:xfrm>
            <a:off x="5860289" y="719139"/>
            <a:ext cx="593647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1927</a:t>
            </a:r>
            <a:r>
              <a:rPr lang="zh-CN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—</a:t>
            </a: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1928</a:t>
            </a:r>
            <a:r>
              <a:rPr lang="zh-CN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年，苏联发生了严重的粮食收购危机。</a:t>
            </a:r>
            <a:r>
              <a:rPr lang="zh-CN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斯大林用行政手段加快农业集体化进程，解决粮食问题。</a:t>
            </a:r>
          </a:p>
        </p:txBody>
      </p:sp>
      <p:pic>
        <p:nvPicPr>
          <p:cNvPr id="5" name="图片 19457" descr="农民加入集体农庄"/>
          <p:cNvPicPr>
            <a:picLocks noChangeAspect="1" noChangeArrowheads="1"/>
          </p:cNvPicPr>
          <p:nvPr/>
        </p:nvPicPr>
        <p:blipFill>
          <a:blip r:embed="rId2"/>
          <a:srcRect b="-72"/>
          <a:stretch>
            <a:fillRect/>
          </a:stretch>
        </p:blipFill>
        <p:spPr bwMode="auto">
          <a:xfrm>
            <a:off x="421162" y="719139"/>
            <a:ext cx="5153412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文本框 3"/>
          <p:cNvSpPr txBox="1">
            <a:spLocks noChangeArrowheads="1"/>
          </p:cNvSpPr>
          <p:nvPr/>
        </p:nvSpPr>
        <p:spPr bwMode="auto">
          <a:xfrm>
            <a:off x="421162" y="3473450"/>
            <a:ext cx="51534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</a:t>
            </a: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20</a:t>
            </a:r>
            <a:r>
              <a:rPr lang="zh-CN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世纪</a:t>
            </a: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30</a:t>
            </a:r>
            <a:r>
              <a:rPr lang="zh-CN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年代初起</a:t>
            </a:r>
            <a:r>
              <a:rPr lang="zh-CN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，苏联开始进行大规模的农业集体化运动。</a:t>
            </a:r>
            <a:endParaRPr lang="zh-CN" altLang="zh-CN" sz="2400" b="1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图片 19459" descr="集体农庄庄员在田间用餐"/>
          <p:cNvPicPr>
            <a:picLocks noChangeAspect="1" noChangeArrowheads="1"/>
          </p:cNvPicPr>
          <p:nvPr/>
        </p:nvPicPr>
        <p:blipFill>
          <a:blip r:embed="rId3"/>
          <a:srcRect r="6" b="75"/>
          <a:stretch>
            <a:fillRect/>
          </a:stretch>
        </p:blipFill>
        <p:spPr bwMode="auto">
          <a:xfrm>
            <a:off x="5972456" y="3025775"/>
            <a:ext cx="5572459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文本框 6"/>
          <p:cNvSpPr txBox="1">
            <a:spLocks noChangeArrowheads="1"/>
          </p:cNvSpPr>
          <p:nvPr/>
        </p:nvSpPr>
        <p:spPr bwMode="auto">
          <a:xfrm>
            <a:off x="421162" y="5124451"/>
            <a:ext cx="111237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40CBC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800" b="1">
                <a:solidFill>
                  <a:srgbClr val="040CBC"/>
                </a:solidFill>
                <a:latin typeface="微软雅黑" pitchFamily="34" charset="-122"/>
                <a:ea typeface="微软雅黑" pitchFamily="34" charset="-122"/>
              </a:rPr>
              <a:t>措施：消灭富农；政府支持集体农庄建设，组建拖拉机站，为农庄提供机械服务，监督农庄执行国家的生产计划。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图片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52324" y="5218114"/>
            <a:ext cx="1434913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 l="17743" t="21141" r="25002" b="38493"/>
          <a:stretch>
            <a:fillRect/>
          </a:stretch>
        </p:blipFill>
        <p:spPr bwMode="auto">
          <a:xfrm>
            <a:off x="1584119" y="2917825"/>
            <a:ext cx="823170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239677" y="774701"/>
            <a:ext cx="51841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smtClean="0">
                <a:solidFill>
                  <a:srgbClr val="FF0000"/>
                </a:solidFill>
                <a:latin typeface="宋体" pitchFamily="2" charset="-122"/>
              </a:rPr>
              <a:t>农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业集体化的影响：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28567" y="1474788"/>
            <a:ext cx="10111059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</a:rPr>
              <a:t>农业集体化严重损害了农民的利益，挫伤了农民的生产积极性，导致了苏联农业生产的长期落后。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653415" y="892810"/>
          <a:ext cx="10923905" cy="5289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2510"/>
                <a:gridCol w="890270"/>
                <a:gridCol w="9001125"/>
              </a:tblGrid>
              <a:tr h="548640">
                <a:tc rowSpan="5"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农业</a:t>
                      </a:r>
                    </a:p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集体化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时间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20世纪30年代初开始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65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目的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</a:t>
                      </a: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直接目的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：解决粮食问题</a:t>
                      </a:r>
                    </a:p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</a:t>
                      </a: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根本目的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：实现社会主义工业化 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概况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(1)开展了消灭富农运动，新经济政策被终止，农民都要加入集体农庄</a:t>
                      </a:r>
                    </a:p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(2)政府从多方面支持集体农庄的建设，加快组建拖拉机站，为集体农庄提供机械服务，监督集体农庄执行国家的生产计划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实质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把农民的土地和其他主要生产资料公有化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95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影响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</a:t>
                      </a: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积极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：使农村社会发生翻天覆地的变化，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为工业发展提供了资金和劳动力</a:t>
                      </a:r>
                    </a:p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</a:t>
                      </a: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消极：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农民的利益受到严重损害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，致使苏联农业生产长期停滞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1"/>
          <p:cNvSpPr txBox="1">
            <a:spLocks noChangeArrowheads="1"/>
          </p:cNvSpPr>
          <p:nvPr/>
        </p:nvSpPr>
        <p:spPr bwMode="auto">
          <a:xfrm>
            <a:off x="626452" y="136526"/>
            <a:ext cx="26468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五、苏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联模式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43386" y="839788"/>
            <a:ext cx="7875091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5000"/>
              </a:lnSpc>
            </a:pPr>
            <a:r>
              <a:rPr lang="en-US" altLang="zh-CN" sz="2800" b="1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1936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年苏联公布了新宪法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，宣告确立了社会主义制度。</a:t>
            </a:r>
          </a:p>
          <a:p>
            <a:pPr>
              <a:lnSpc>
                <a:spcPct val="155000"/>
              </a:lnSpc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    宪法标志着斯大林创建的政治经济体制的形成，这一体制被称为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苏联模式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又称为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“斯大林模式”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。 </a:t>
            </a:r>
          </a:p>
        </p:txBody>
      </p:sp>
      <p:grpSp>
        <p:nvGrpSpPr>
          <p:cNvPr id="2" name="组合 39941"/>
          <p:cNvGrpSpPr>
            <a:grpSpLocks/>
          </p:cNvGrpSpPr>
          <p:nvPr/>
        </p:nvGrpSpPr>
        <p:grpSpPr bwMode="auto">
          <a:xfrm>
            <a:off x="7803136" y="719138"/>
            <a:ext cx="4199760" cy="4327525"/>
            <a:chOff x="696" y="928"/>
            <a:chExt cx="1851" cy="2726"/>
          </a:xfrm>
        </p:grpSpPr>
        <p:pic>
          <p:nvPicPr>
            <p:cNvPr id="24580" name="图片 39942" descr="阅兵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2" y="928"/>
              <a:ext cx="1625" cy="2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1" name="文本框 39943"/>
            <p:cNvSpPr txBox="1">
              <a:spLocks noChangeArrowheads="1"/>
            </p:cNvSpPr>
            <p:nvPr/>
          </p:nvSpPr>
          <p:spPr bwMode="auto">
            <a:xfrm>
              <a:off x="696" y="3376"/>
              <a:ext cx="1533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" tIns="36000" rIns="36000" bIns="36000">
              <a:spAutoFit/>
            </a:bodyPr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</a:rPr>
                <a:t>红场阅兵（</a:t>
              </a:r>
              <a:r>
                <a:rPr lang="zh-CN" altLang="zh-CN" sz="2400" b="1">
                  <a:solidFill>
                    <a:srgbClr val="0000FF"/>
                  </a:solidFill>
                  <a:latin typeface="宋体" pitchFamily="2" charset="-122"/>
                </a:rPr>
                <a:t>1939年绘制</a:t>
              </a: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</a:rPr>
                <a:t>）</a:t>
              </a:r>
            </a:p>
          </p:txBody>
        </p:sp>
      </p:grpSp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/>
          <a:srcRect l="8327" t="10582" r="16032"/>
          <a:stretch>
            <a:fillRect/>
          </a:stretch>
        </p:blipFill>
        <p:spPr bwMode="auto">
          <a:xfrm>
            <a:off x="404232" y="4268788"/>
            <a:ext cx="2213745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3"/>
          <p:cNvSpPr txBox="1">
            <a:spLocks noChangeArrowheads="1"/>
          </p:cNvSpPr>
          <p:nvPr/>
        </p:nvSpPr>
        <p:spPr bwMode="auto">
          <a:xfrm>
            <a:off x="3339665" y="5159375"/>
            <a:ext cx="41344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高度集中的政治经济体制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框 1"/>
          <p:cNvSpPr txBox="1">
            <a:spLocks noChangeArrowheads="1"/>
          </p:cNvSpPr>
          <p:nvPr/>
        </p:nvSpPr>
        <p:spPr bwMode="auto">
          <a:xfrm>
            <a:off x="740738" y="384175"/>
            <a:ext cx="10054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特点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77773" y="1149350"/>
            <a:ext cx="10785129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高度集中的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经济体制和高度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集权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的政治体制。</a:t>
            </a:r>
          </a:p>
        </p:txBody>
      </p:sp>
      <p:sp>
        <p:nvSpPr>
          <p:cNvPr id="7" name="下箭头 6"/>
          <p:cNvSpPr/>
          <p:nvPr/>
        </p:nvSpPr>
        <p:spPr>
          <a:xfrm>
            <a:off x="3568235" y="1885951"/>
            <a:ext cx="880419" cy="75247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" name="下箭头 2"/>
          <p:cNvSpPr/>
          <p:nvPr/>
        </p:nvSpPr>
        <p:spPr>
          <a:xfrm>
            <a:off x="7866626" y="1885951"/>
            <a:ext cx="880419" cy="75247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9" name="文本框 5"/>
          <p:cNvSpPr txBox="1">
            <a:spLocks noChangeArrowheads="1"/>
          </p:cNvSpPr>
          <p:nvPr/>
        </p:nvSpPr>
        <p:spPr bwMode="auto">
          <a:xfrm>
            <a:off x="977773" y="2638426"/>
            <a:ext cx="539256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实行单一的公有制，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sym typeface="宋体" pitchFamily="2" charset="-122"/>
              </a:rPr>
              <a:t>以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itchFamily="2" charset="-122"/>
              </a:rPr>
              <a:t>行政手段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sym typeface="宋体" pitchFamily="2" charset="-122"/>
              </a:rPr>
              <a:t>管理经济，实行高度集中的部门管理，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itchFamily="2" charset="-122"/>
              </a:rPr>
              <a:t>排斥市场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sym typeface="宋体" pitchFamily="2" charset="-122"/>
              </a:rPr>
              <a:t>调节。计划完全是指令性的，各级领导机关必须执行，企业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itchFamily="2" charset="-122"/>
              </a:rPr>
              <a:t>没有主动性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sym typeface="宋体" pitchFamily="2" charset="-122"/>
              </a:rPr>
              <a:t>。</a:t>
            </a:r>
          </a:p>
        </p:txBody>
      </p:sp>
      <p:sp>
        <p:nvSpPr>
          <p:cNvPr id="10" name="文本框 6"/>
          <p:cNvSpPr txBox="1">
            <a:spLocks noChangeArrowheads="1"/>
          </p:cNvSpPr>
          <p:nvPr/>
        </p:nvSpPr>
        <p:spPr bwMode="auto">
          <a:xfrm>
            <a:off x="6552347" y="2638425"/>
            <a:ext cx="4596802" cy="233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  <a:sym typeface="宋体" pitchFamily="2" charset="-122"/>
              </a:rPr>
              <a:t>    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itchFamily="2" charset="-122"/>
              </a:rPr>
              <a:t>权力高度集中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宋体" pitchFamily="2" charset="-122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itchFamily="2" charset="-122"/>
              </a:rPr>
              <a:t>忽视民主法制建设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宋体" pitchFamily="2" charset="-122"/>
              </a:rPr>
              <a:t>。各级领导实际上由上级指派，基本不受群众监督。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ldLvl="0" animBg="1"/>
      <p:bldP spid="3" grpId="0" bldLvl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98" y="1227138"/>
            <a:ext cx="4806325" cy="480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矩形 4"/>
          <p:cNvSpPr>
            <a:spLocks noChangeArrowheads="1"/>
          </p:cNvSpPr>
          <p:nvPr/>
        </p:nvSpPr>
        <p:spPr bwMode="auto">
          <a:xfrm>
            <a:off x="1968244" y="120650"/>
            <a:ext cx="8636993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660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优先发展重工业</a:t>
            </a:r>
            <a:endParaRPr lang="zh-CN" altLang="en-US" sz="6600" b="1" smtClean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4820" name="TextBox 6"/>
          <p:cNvSpPr txBox="1">
            <a:spLocks noChangeArrowheads="1"/>
          </p:cNvSpPr>
          <p:nvPr/>
        </p:nvSpPr>
        <p:spPr bwMode="auto">
          <a:xfrm>
            <a:off x="5906849" y="1865314"/>
            <a:ext cx="6021132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5400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弊端：国民经济比例严重失调</a:t>
            </a:r>
          </a:p>
        </p:txBody>
      </p:sp>
    </p:spTree>
    <p:extLst>
      <p:ext uri="{BB962C8B-B14F-4D97-AF65-F5344CB8AC3E}">
        <p14:creationId xmlns="" xmlns:p14="http://schemas.microsoft.com/office/powerpoint/2010/main" val="388406936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1852" y="306071"/>
            <a:ext cx="2464326" cy="5835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/>
              <a:t>高级必知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246544" y="1019810"/>
            <a:ext cx="52892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/>
              <a:t>如何评价苏联模式？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59786" y="1949450"/>
            <a:ext cx="1723589" cy="52197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/>
              <a:t>积极性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99681" y="3695065"/>
            <a:ext cx="1723589" cy="521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/>
              <a:t>消极性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73957" y="1836421"/>
            <a:ext cx="9354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在特定的历史条件下促进了苏联经济的快速发展，也为苏联军民夺取反法西斯战争的胜利发挥了重要作用。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083375" y="3695066"/>
            <a:ext cx="9354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B5F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但由于没有尊重经济规律，随着时间推移，苏联模式弊端日益暴露，成为经济社会发展的严重体制障碍。</a:t>
            </a:r>
          </a:p>
        </p:txBody>
      </p:sp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581660" y="964565"/>
          <a:ext cx="11019155" cy="50117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3295"/>
                <a:gridCol w="830580"/>
                <a:gridCol w="829310"/>
                <a:gridCol w="8395970"/>
              </a:tblGrid>
              <a:tr h="889635">
                <a:tc rowSpan="4"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苏联模式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形成标志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1936年，苏联公布了新宪法，规定苏联是工农社会主义国家。新宪法标志着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“苏联模式”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的形成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特征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自上而下的指令性计划经济体制和高度集权的政治体制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14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影响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积极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(1)苏联模式在特定的历史条件下促进了苏联经济社会快速发展，也为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苏联军民夺取法西斯战争胜利发挥了重要作用；使苏联国防现代化迅速实现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[2018.26(1)]</a:t>
                      </a:r>
                    </a:p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(2)显示出社会主义制度的优越性，赢得了巨大的国际声誉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63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30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消极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(1)没有尊重经济规律，随着时间推移，弊端日益暴露，成为经济社会发展的严重体制障碍</a:t>
                      </a:r>
                    </a:p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(2)</a:t>
                      </a:r>
                      <a:r>
                        <a:rPr lang="en-US" altLang="en-US" sz="2400" b="0">
                          <a:solidFill>
                            <a:srgbClr val="FF0000"/>
                          </a:solidFill>
                          <a:latin typeface="+mn-ea"/>
                          <a:cs typeface="宋体" panose="02010600030101010101" pitchFamily="2" charset="-122"/>
                        </a:rPr>
                        <a:t>苏联模式日益僵化，成为苏联解体的根本原因</a:t>
                      </a:r>
                    </a:p>
                    <a:p>
                      <a:pPr algn="l" fontAlgn="auto">
                        <a:lnSpc>
                          <a:spcPct val="130000"/>
                        </a:lnSpc>
                        <a:buClrTx/>
                        <a:buSzTx/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(3)权力高度集中，忽略民主法治建设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WordArt 2"/>
          <p:cNvSpPr>
            <a:spLocks noChangeArrowheads="1" noChangeShapeType="1" noTextEdit="1"/>
          </p:cNvSpPr>
          <p:nvPr/>
        </p:nvSpPr>
        <p:spPr bwMode="auto">
          <a:xfrm>
            <a:off x="304761" y="1"/>
            <a:ext cx="3678288" cy="86201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/>
                <a:ea typeface="宋体"/>
              </a:rPr>
              <a:t>探究</a:t>
            </a:r>
          </a:p>
        </p:txBody>
      </p:sp>
      <p:sp>
        <p:nvSpPr>
          <p:cNvPr id="194563" name="Rectangle 3"/>
          <p:cNvSpPr>
            <a:spLocks noChangeArrowheads="1"/>
          </p:cNvSpPr>
          <p:nvPr/>
        </p:nvSpPr>
        <p:spPr bwMode="auto">
          <a:xfrm>
            <a:off x="406347" y="1050925"/>
            <a:ext cx="1178406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在探索建设社会主义的过程中，中国应该从苏联</a:t>
            </a:r>
            <a:r>
              <a:rPr kumimoji="1" lang="zh-CN" altLang="en-US" sz="3200" b="1">
                <a:latin typeface="Times New Roman" pitchFamily="18" charset="0"/>
                <a:ea typeface="黑体" pitchFamily="49" charset="-122"/>
              </a:rPr>
              <a:t>“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斯大林模式</a:t>
            </a:r>
            <a:r>
              <a:rPr kumimoji="1" lang="zh-CN" altLang="en-US" sz="3200" b="1">
                <a:latin typeface="Times New Roman" pitchFamily="18" charset="0"/>
                <a:ea typeface="黑体" pitchFamily="49" charset="-122"/>
              </a:rPr>
              <a:t>”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的弊端中吸取怎样的教训呢？ 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" y="2057400"/>
            <a:ext cx="11856023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304800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答：</a:t>
            </a:r>
          </a:p>
          <a:p>
            <a:pPr indent="304800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 在发展重工业的同时，也要兼顾农业和轻工业的发展。</a:t>
            </a:r>
          </a:p>
          <a:p>
            <a:pPr indent="304800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、发展经济要尊重市场规律，既抓产值和产量，也抓产品品种创新和产品质量提高。</a:t>
            </a:r>
          </a:p>
          <a:p>
            <a:pPr indent="304800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、要提高农民生产积极性，必须切实维护广大农民的利益。</a:t>
            </a:r>
          </a:p>
          <a:p>
            <a:pPr indent="304800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、大力保护环境和资源，提倡可持续发展，注重经济效益等。</a:t>
            </a:r>
          </a:p>
          <a:p>
            <a:pPr indent="304800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、在政治上要防止个人专断，切实加强民主与法制。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301984" y="3876040"/>
            <a:ext cx="1255443" cy="52197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启示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86136" y="4559301"/>
            <a:ext cx="8119530" cy="13849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国家政策的制定要使生产关系适应生产力的发展；</a:t>
            </a:r>
          </a:p>
          <a:p>
            <a:pPr algn="l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适应经济社会发展的需要，随时注意调整政策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57034" y="1200785"/>
            <a:ext cx="1045835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从苏俄到苏联的变化中，经济政策有什么调整？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57035" y="2005966"/>
            <a:ext cx="9853071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B5FD1"/>
                </a:solidFill>
              </a:rPr>
              <a:t>战时共产主义政策，到新经济政策，再到高度集中的计划经济体制</a:t>
            </a:r>
          </a:p>
        </p:txBody>
      </p:sp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前凸弯带形 1"/>
          <p:cNvSpPr/>
          <p:nvPr/>
        </p:nvSpPr>
        <p:spPr>
          <a:xfrm>
            <a:off x="719573" y="476251"/>
            <a:ext cx="10643332" cy="2447925"/>
          </a:xfrm>
          <a:prstGeom prst="ellipseRibbon">
            <a:avLst>
              <a:gd name="adj1" fmla="val 14107"/>
              <a:gd name="adj2" fmla="val 69362"/>
              <a:gd name="adj3" fmla="val 12500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US" altLang="zh-CN" sz="3200" noProof="1">
                <a:solidFill>
                  <a:srgbClr val="FF0000"/>
                </a:solidFill>
                <a:latin typeface="微软雅黑" panose="020B0503020204020204" pitchFamily="2" charset="-122"/>
                <a:cs typeface="微软雅黑" panose="020B0503020204020204" pitchFamily="2" charset="-122"/>
              </a:rPr>
              <a:t>20</a:t>
            </a:r>
            <a:r>
              <a:rPr lang="zh-CN" altLang="en-US" sz="3200" noProof="1">
                <a:solidFill>
                  <a:srgbClr val="FF0000"/>
                </a:solidFill>
                <a:latin typeface="微软雅黑" panose="020B0503020204020204" pitchFamily="2" charset="-122"/>
                <a:cs typeface="微软雅黑" panose="020B0503020204020204" pitchFamily="2" charset="-122"/>
              </a:rPr>
              <a:t>世纪二三十年代，苏俄（联）社会主义建设中出现的两次重大转折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26979" y="2997201"/>
            <a:ext cx="10971372" cy="280076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000" noProof="1">
                <a:latin typeface="微软雅黑" panose="020B0503020204020204" pitchFamily="2" charset="-122"/>
                <a:cs typeface="微软雅黑" panose="020B0503020204020204" pitchFamily="2" charset="-122"/>
              </a:rPr>
              <a:t>（</a:t>
            </a:r>
            <a:r>
              <a:rPr lang="en-US" altLang="zh-CN" sz="4000" noProof="1">
                <a:latin typeface="微软雅黑" panose="020B0503020204020204" pitchFamily="2" charset="-122"/>
                <a:cs typeface="微软雅黑" panose="020B0503020204020204" pitchFamily="2" charset="-122"/>
              </a:rPr>
              <a:t>1</a:t>
            </a:r>
            <a:r>
              <a:rPr lang="zh-CN" altLang="en-US" sz="4000" noProof="1">
                <a:latin typeface="微软雅黑" panose="020B0503020204020204" pitchFamily="2" charset="-122"/>
                <a:cs typeface="微软雅黑" panose="020B0503020204020204" pitchFamily="2" charset="-122"/>
              </a:rPr>
              <a:t>）第一次发生在列宁时期，即由战时共产主义政策转为新经济政策；</a:t>
            </a:r>
          </a:p>
          <a:p>
            <a:pPr>
              <a:lnSpc>
                <a:spcPct val="110000"/>
              </a:lnSpc>
            </a:pPr>
            <a:r>
              <a:rPr lang="zh-CN" altLang="en-US" sz="4000" noProof="1">
                <a:latin typeface="微软雅黑" panose="020B0503020204020204" pitchFamily="2" charset="-122"/>
                <a:cs typeface="微软雅黑" panose="020B0503020204020204" pitchFamily="2" charset="-122"/>
              </a:rPr>
              <a:t>（</a:t>
            </a:r>
            <a:r>
              <a:rPr lang="en-US" altLang="zh-CN" sz="4000" noProof="1">
                <a:latin typeface="微软雅黑" panose="020B0503020204020204" pitchFamily="2" charset="-122"/>
                <a:cs typeface="微软雅黑" panose="020B0503020204020204" pitchFamily="2" charset="-122"/>
              </a:rPr>
              <a:t>2</a:t>
            </a:r>
            <a:r>
              <a:rPr lang="zh-CN" altLang="en-US" sz="4000" noProof="1">
                <a:latin typeface="微软雅黑" panose="020B0503020204020204" pitchFamily="2" charset="-122"/>
                <a:cs typeface="微软雅黑" panose="020B0503020204020204" pitchFamily="2" charset="-122"/>
              </a:rPr>
              <a:t>）第二次发生在斯大林时期，即放弃新经济政策，实行工业化和农业集体化。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0206" y="225425"/>
            <a:ext cx="926979" cy="25542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noProof="1"/>
              <a:t>列宁的探索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40205" y="3427413"/>
            <a:ext cx="1032799" cy="15696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noProof="1"/>
              <a:t>斯大林的探索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40197" y="225425"/>
            <a:ext cx="6215841" cy="584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noProof="1"/>
              <a:t>经济上：实行新经济政策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840197" y="2411413"/>
            <a:ext cx="4884631" cy="5826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noProof="1"/>
              <a:t>政治上：成立苏联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070885" y="3319464"/>
            <a:ext cx="7333295" cy="107632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noProof="1"/>
              <a:t>经济上：实行社会主义工业化和农业集体化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070884" y="4819650"/>
            <a:ext cx="6871921" cy="584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noProof="1"/>
              <a:t>政治上：</a:t>
            </a:r>
            <a:r>
              <a:rPr lang="en-US" altLang="zh-CN" sz="3200" noProof="1"/>
              <a:t>1936</a:t>
            </a:r>
            <a:r>
              <a:rPr lang="zh-CN" altLang="en-US" sz="3200" noProof="1"/>
              <a:t>年颁布新宪法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46013" y="5519739"/>
            <a:ext cx="6302613" cy="95408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800" noProof="1"/>
              <a:t>宣告确立了社会主义制度；</a:t>
            </a:r>
          </a:p>
          <a:p>
            <a:r>
              <a:rPr lang="zh-CN" altLang="en-US" sz="2800" noProof="1"/>
              <a:t>标志着斯大林模式的形成。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885695" y="812801"/>
            <a:ext cx="2850780" cy="138271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800" noProof="1">
                <a:solidFill>
                  <a:srgbClr val="0070C0"/>
                </a:solidFill>
                <a:latin typeface="微软雅黑" panose="020B0503020204020204" pitchFamily="2" charset="-122"/>
                <a:cs typeface="微软雅黑" panose="020B0503020204020204" pitchFamily="2" charset="-122"/>
              </a:rPr>
              <a:t>时间：</a:t>
            </a:r>
            <a:r>
              <a:rPr lang="en-US" altLang="zh-CN" sz="2000" noProof="1">
                <a:solidFill>
                  <a:srgbClr val="0070C0"/>
                </a:solidFill>
                <a:latin typeface="微软雅黑" panose="020B0503020204020204" pitchFamily="2" charset="-122"/>
                <a:cs typeface="微软雅黑" panose="020B0503020204020204" pitchFamily="2" charset="-122"/>
              </a:rPr>
              <a:t>1921</a:t>
            </a:r>
            <a:r>
              <a:rPr lang="zh-CN" altLang="en-US" sz="2000" noProof="1">
                <a:solidFill>
                  <a:srgbClr val="0070C0"/>
                </a:solidFill>
                <a:latin typeface="微软雅黑" panose="020B0503020204020204" pitchFamily="2" charset="-122"/>
                <a:cs typeface="微软雅黑" panose="020B0503020204020204" pitchFamily="2" charset="-122"/>
              </a:rPr>
              <a:t>年</a:t>
            </a:r>
          </a:p>
          <a:p>
            <a:r>
              <a:rPr lang="zh-CN" altLang="en-US" sz="2800" noProof="1">
                <a:solidFill>
                  <a:srgbClr val="0070C0"/>
                </a:solidFill>
                <a:latin typeface="微软雅黑" panose="020B0503020204020204" pitchFamily="2" charset="-122"/>
                <a:cs typeface="微软雅黑" panose="020B0503020204020204" pitchFamily="2" charset="-122"/>
              </a:rPr>
              <a:t>内容：</a:t>
            </a:r>
          </a:p>
          <a:p>
            <a:r>
              <a:rPr lang="zh-CN" altLang="en-US" sz="2800" noProof="1">
                <a:solidFill>
                  <a:srgbClr val="0070C0"/>
                </a:solidFill>
                <a:latin typeface="微软雅黑" panose="020B0503020204020204" pitchFamily="2" charset="-122"/>
                <a:cs typeface="微软雅黑" panose="020B0503020204020204" pitchFamily="2" charset="-122"/>
              </a:rPr>
              <a:t>影响：</a:t>
            </a:r>
          </a:p>
        </p:txBody>
      </p:sp>
      <p:sp>
        <p:nvSpPr>
          <p:cNvPr id="10" name="左大括号 9"/>
          <p:cNvSpPr/>
          <p:nvPr/>
        </p:nvSpPr>
        <p:spPr>
          <a:xfrm>
            <a:off x="2446548" y="476250"/>
            <a:ext cx="287829" cy="2160588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1" name="左大括号 10"/>
          <p:cNvSpPr/>
          <p:nvPr/>
        </p:nvSpPr>
        <p:spPr>
          <a:xfrm>
            <a:off x="2446549" y="3589339"/>
            <a:ext cx="520632" cy="158908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2" name="左大括号 11"/>
          <p:cNvSpPr/>
          <p:nvPr/>
        </p:nvSpPr>
        <p:spPr>
          <a:xfrm>
            <a:off x="753435" y="809626"/>
            <a:ext cx="304760" cy="4710113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3" name="右箭头 12"/>
          <p:cNvSpPr/>
          <p:nvPr/>
        </p:nvSpPr>
        <p:spPr>
          <a:xfrm>
            <a:off x="9056038" y="1376363"/>
            <a:ext cx="1151317" cy="360362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文本框 13"/>
          <p:cNvSpPr txBox="1"/>
          <p:nvPr/>
        </p:nvSpPr>
        <p:spPr>
          <a:xfrm>
            <a:off x="10404179" y="111126"/>
            <a:ext cx="990471" cy="181588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800" b="1" noProof="1">
                <a:solidFill>
                  <a:srgbClr val="0070C0"/>
                </a:solidFill>
              </a:rPr>
              <a:t>经济恢复和发展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0742802" y="3571876"/>
            <a:ext cx="969307" cy="20605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b="1" noProof="1">
                <a:solidFill>
                  <a:srgbClr val="0070C0"/>
                </a:solidFill>
              </a:rPr>
              <a:t>苏联模式</a:t>
            </a:r>
          </a:p>
        </p:txBody>
      </p:sp>
      <p:sp>
        <p:nvSpPr>
          <p:cNvPr id="16" name="右大括号 15"/>
          <p:cNvSpPr/>
          <p:nvPr/>
        </p:nvSpPr>
        <p:spPr>
          <a:xfrm>
            <a:off x="10404179" y="3990976"/>
            <a:ext cx="338623" cy="1223963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7" name="五角星 16"/>
          <p:cNvSpPr/>
          <p:nvPr/>
        </p:nvSpPr>
        <p:spPr>
          <a:xfrm>
            <a:off x="2679351" y="88901"/>
            <a:ext cx="287829" cy="720725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8" name="五角星 17"/>
          <p:cNvSpPr/>
          <p:nvPr/>
        </p:nvSpPr>
        <p:spPr>
          <a:xfrm>
            <a:off x="2967180" y="4819651"/>
            <a:ext cx="287829" cy="720725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Ovr>
    <a:masterClrMapping/>
  </p:clrMapOvr>
  <p:transition>
    <p:split orient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627299" y="165101"/>
            <a:ext cx="4881879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fontAlgn="auto">
              <a:lnSpc>
                <a:spcPct val="130000"/>
              </a:lnSpc>
              <a:buNone/>
            </a:pPr>
            <a:r>
              <a:rPr 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+mn-ea"/>
              </a:rPr>
              <a:t>拓展 </a:t>
            </a:r>
            <a:r>
              <a:rPr lang="zh-CN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+mn-ea"/>
              </a:rPr>
              <a:t>：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+mn-ea"/>
              </a:rPr>
              <a:t>苏联模式的演变</a:t>
            </a:r>
            <a:endParaRPr lang="zh-CN" sz="3200" b="1">
              <a:solidFill>
                <a:srgbClr val="042FD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" name="图片 -21474815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299" y="1010285"/>
            <a:ext cx="10470422" cy="50558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627298" y="165101"/>
            <a:ext cx="8949795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fontAlgn="auto">
              <a:lnSpc>
                <a:spcPct val="130000"/>
              </a:lnSpc>
              <a:buNone/>
            </a:pPr>
            <a:r>
              <a:rPr 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+mn-ea"/>
              </a:rPr>
              <a:t>拓展 </a:t>
            </a:r>
            <a:r>
              <a:rPr lang="zh-CN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+mn-ea"/>
              </a:rPr>
              <a:t>：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+mn-ea"/>
              </a:rPr>
              <a:t>中国与苏联在建设工业化道路上的比较</a:t>
            </a:r>
            <a:endParaRPr lang="zh-CN" sz="3200" b="1">
              <a:solidFill>
                <a:srgbClr val="042FD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6" name="图片 -21474819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16" y="1037590"/>
            <a:ext cx="11196767" cy="5410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257121" y="406400"/>
            <a:ext cx="3068556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教材图片解读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-2147482294" descr="C:\Documents and Settings\Administrator\桌面\山西历史(统编)\S67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122534" y="1641475"/>
            <a:ext cx="3742838" cy="46456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150450" y="1532256"/>
            <a:ext cx="6121238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sz="3200" b="1">
                <a:solidFill>
                  <a:srgbClr val="042FD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图名：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斯大林（</a:t>
            </a:r>
            <a:r>
              <a:rPr 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1879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～</a:t>
            </a:r>
            <a:r>
              <a:rPr 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1953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</a:p>
          <a:p>
            <a:pPr algn="l">
              <a:lnSpc>
                <a:spcPct val="150000"/>
              </a:lnSpc>
            </a:pPr>
            <a:r>
              <a:rPr lang="zh-CN" sz="3200" b="1">
                <a:solidFill>
                  <a:srgbClr val="042FD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地位：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苏联第二位领导人</a:t>
            </a:r>
          </a:p>
          <a:p>
            <a:pPr algn="l">
              <a:lnSpc>
                <a:spcPct val="150000"/>
              </a:lnSpc>
            </a:pPr>
            <a:r>
              <a:rPr lang="zh-CN" sz="3200" b="1">
                <a:solidFill>
                  <a:srgbClr val="042FD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政绩：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领导苏联进行工业化、农业集体化、完成两个五年计划，开创了苏联模式，领导苏联人民取得反法西斯战争的胜利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2" name="表格 35841"/>
          <p:cNvGraphicFramePr/>
          <p:nvPr/>
        </p:nvGraphicFramePr>
        <p:xfrm>
          <a:off x="431744" y="1562101"/>
          <a:ext cx="11572428" cy="5376232"/>
        </p:xfrm>
        <a:graphic>
          <a:graphicData uri="http://schemas.openxmlformats.org/drawingml/2006/table">
            <a:tbl>
              <a:tblPr/>
              <a:tblGrid>
                <a:gridCol w="2399988"/>
                <a:gridCol w="4131196"/>
                <a:gridCol w="5041244"/>
              </a:tblGrid>
              <a:tr h="660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6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</a:t>
                      </a: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6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苏联模式 </a:t>
                      </a: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6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中国特色模式</a:t>
                      </a: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858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600" b="1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所有制</a:t>
                      </a:r>
                    </a:p>
                  </a:txBody>
                  <a:tcPr marL="91428" marR="91428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3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3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52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600" b="1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经济体制</a:t>
                      </a:r>
                    </a:p>
                  </a:txBody>
                  <a:tcPr marL="91428" marR="91428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3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3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302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600" b="1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工业化道路</a:t>
                      </a:r>
                    </a:p>
                  </a:txBody>
                  <a:tcPr marL="91428" marR="91428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3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3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8872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600" b="1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农业发展道路</a:t>
                      </a:r>
                    </a:p>
                  </a:txBody>
                  <a:tcPr marL="91428" marR="91428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36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3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28" marR="91428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 Box 54"/>
          <p:cNvSpPr txBox="1">
            <a:spLocks noChangeArrowheads="1"/>
          </p:cNvSpPr>
          <p:nvPr/>
        </p:nvSpPr>
        <p:spPr bwMode="auto">
          <a:xfrm>
            <a:off x="2819033" y="2286000"/>
            <a:ext cx="3902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单一的公有制</a:t>
            </a:r>
          </a:p>
        </p:txBody>
      </p:sp>
      <p:sp>
        <p:nvSpPr>
          <p:cNvPr id="4" name="Text Box 52"/>
          <p:cNvSpPr txBox="1">
            <a:spLocks noChangeArrowheads="1"/>
          </p:cNvSpPr>
          <p:nvPr/>
        </p:nvSpPr>
        <p:spPr bwMode="auto">
          <a:xfrm>
            <a:off x="3280406" y="3454401"/>
            <a:ext cx="369945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高度集中计划</a:t>
            </a:r>
          </a:p>
          <a:p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经济体制</a:t>
            </a:r>
          </a:p>
        </p:txBody>
      </p:sp>
      <p:sp>
        <p:nvSpPr>
          <p:cNvPr id="5" name="Text Box 46"/>
          <p:cNvSpPr txBox="1">
            <a:spLocks noChangeArrowheads="1"/>
          </p:cNvSpPr>
          <p:nvPr/>
        </p:nvSpPr>
        <p:spPr bwMode="auto">
          <a:xfrm>
            <a:off x="3280406" y="4530726"/>
            <a:ext cx="2717446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优先发展重工业</a:t>
            </a:r>
          </a:p>
        </p:txBody>
      </p:sp>
      <p:sp>
        <p:nvSpPr>
          <p:cNvPr id="6" name="Text Box 48"/>
          <p:cNvSpPr txBox="1">
            <a:spLocks noChangeArrowheads="1"/>
          </p:cNvSpPr>
          <p:nvPr/>
        </p:nvSpPr>
        <p:spPr bwMode="auto">
          <a:xfrm>
            <a:off x="3276173" y="6049963"/>
            <a:ext cx="344548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农业集体化</a:t>
            </a:r>
          </a:p>
        </p:txBody>
      </p:sp>
      <p:sp>
        <p:nvSpPr>
          <p:cNvPr id="7" name="Text Box 53"/>
          <p:cNvSpPr txBox="1">
            <a:spLocks noChangeArrowheads="1"/>
          </p:cNvSpPr>
          <p:nvPr/>
        </p:nvSpPr>
        <p:spPr bwMode="auto">
          <a:xfrm>
            <a:off x="7104726" y="2286001"/>
            <a:ext cx="46433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公有制为主</a:t>
            </a:r>
          </a:p>
          <a:p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多种所有制</a:t>
            </a:r>
            <a:r>
              <a:rPr lang="zh-CN" altLang="en-US" sz="32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并存</a:t>
            </a: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7259222" y="3454401"/>
            <a:ext cx="43322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社会主义市场经济体制</a:t>
            </a:r>
          </a:p>
        </p:txBody>
      </p:sp>
      <p:sp>
        <p:nvSpPr>
          <p:cNvPr id="9" name="Text Box 50"/>
          <p:cNvSpPr txBox="1">
            <a:spLocks noChangeArrowheads="1"/>
          </p:cNvSpPr>
          <p:nvPr/>
        </p:nvSpPr>
        <p:spPr bwMode="auto">
          <a:xfrm>
            <a:off x="7288851" y="4530726"/>
            <a:ext cx="327617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农、轻、重协调发展</a:t>
            </a:r>
          </a:p>
        </p:txBody>
      </p:sp>
      <p:sp>
        <p:nvSpPr>
          <p:cNvPr id="10" name="Text Box 49"/>
          <p:cNvSpPr txBox="1">
            <a:spLocks noChangeArrowheads="1"/>
          </p:cNvSpPr>
          <p:nvPr/>
        </p:nvSpPr>
        <p:spPr bwMode="auto">
          <a:xfrm>
            <a:off x="7288851" y="5803901"/>
            <a:ext cx="377564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家庭联产承包责任制 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                                               </a:t>
            </a:r>
          </a:p>
        </p:txBody>
      </p:sp>
      <p:sp>
        <p:nvSpPr>
          <p:cNvPr id="66595" name="Rectangle 83"/>
          <p:cNvSpPr>
            <a:spLocks noChangeArrowheads="1"/>
          </p:cNvSpPr>
          <p:nvPr/>
        </p:nvSpPr>
        <p:spPr bwMode="auto">
          <a:xfrm>
            <a:off x="431745" y="809626"/>
            <a:ext cx="11449676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340EF6"/>
                </a:solidFill>
                <a:latin typeface="微软雅黑" pitchFamily="34" charset="-122"/>
                <a:ea typeface="微软雅黑" pitchFamily="34" charset="-122"/>
              </a:rPr>
              <a:t>比较苏联模式与中国特色社会主义的不同？</a:t>
            </a:r>
          </a:p>
        </p:txBody>
      </p:sp>
      <p:sp>
        <p:nvSpPr>
          <p:cNvPr id="2" name="上凸带形 1"/>
          <p:cNvSpPr/>
          <p:nvPr/>
        </p:nvSpPr>
        <p:spPr>
          <a:xfrm>
            <a:off x="156613" y="34925"/>
            <a:ext cx="5841240" cy="774700"/>
          </a:xfrm>
          <a:prstGeom prst="ribbon2">
            <a:avLst/>
          </a:prstGeom>
          <a:solidFill>
            <a:srgbClr val="FFFF00"/>
          </a:solidFill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</a:p>
        </p:txBody>
      </p:sp>
    </p:spTree>
    <p:custDataLst>
      <p:tags r:id="rId1"/>
    </p:custData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-21474821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738" y="692150"/>
            <a:ext cx="2614612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文本框 99"/>
          <p:cNvSpPr txBox="1">
            <a:spLocks noChangeArrowheads="1"/>
          </p:cNvSpPr>
          <p:nvPr/>
        </p:nvSpPr>
        <p:spPr bwMode="auto">
          <a:xfrm>
            <a:off x="4398963" y="1673225"/>
            <a:ext cx="5080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200" b="0">
                <a:solidFill>
                  <a:schemeClr val="tx1"/>
                </a:solidFill>
                <a:ea typeface="黑体" pitchFamily="49" charset="-122"/>
              </a:rPr>
              <a:t>各国宪法总结</a:t>
            </a:r>
            <a:endParaRPr lang="zh-CN" altLang="en-US" sz="3200" b="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525588" y="2514600"/>
          <a:ext cx="8964612" cy="2952751"/>
        </p:xfrm>
        <a:graphic>
          <a:graphicData uri="http://schemas.openxmlformats.org/drawingml/2006/table">
            <a:tbl>
              <a:tblPr/>
              <a:tblGrid>
                <a:gridCol w="4140200"/>
                <a:gridCol w="4824412"/>
              </a:tblGrid>
              <a:tr h="10445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1912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《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中华民国临时约法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》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是中国历史上第一部具有资产阶级共和国宪法性质的重要文件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1787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年宪法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是世界上第一部资产阶级性质成文宪法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1936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年苏联新宪法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标志着苏联模式的形成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1954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年宪法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仿宋_GB2312" pitchFamily="49" charset="-122"/>
                          <a:cs typeface="Times New Roman" pitchFamily="18" charset="0"/>
                        </a:rPr>
                        <a:t>是中国第一部社会主义性质的宪法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仿宋_GB2312" pitchFamily="49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621" name="Group 61"/>
          <p:cNvGraphicFramePr>
            <a:graphicFrameLocks noGrp="1"/>
          </p:cNvGraphicFramePr>
          <p:nvPr>
            <p:ph/>
          </p:nvPr>
        </p:nvGraphicFramePr>
        <p:xfrm>
          <a:off x="1151318" y="865188"/>
          <a:ext cx="10361428" cy="5631182"/>
        </p:xfrm>
        <a:graphic>
          <a:graphicData uri="http://schemas.openxmlformats.org/drawingml/2006/table">
            <a:tbl>
              <a:tblPr/>
              <a:tblGrid>
                <a:gridCol w="3455643"/>
                <a:gridCol w="6905785"/>
              </a:tblGrid>
              <a:tr h="8051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1917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3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月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803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1917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11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月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804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1918-1920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804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1921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804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1922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年底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803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1928-1937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804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1936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6622" name="Text Box 62"/>
          <p:cNvSpPr txBox="1">
            <a:spLocks noChangeArrowheads="1"/>
          </p:cNvSpPr>
          <p:nvPr/>
        </p:nvSpPr>
        <p:spPr bwMode="auto">
          <a:xfrm>
            <a:off x="6429596" y="1030288"/>
            <a:ext cx="3056069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70C0"/>
                </a:solidFill>
                <a:latin typeface="Times New Roman" pitchFamily="18" charset="0"/>
                <a:ea typeface="黑体" pitchFamily="49" charset="-122"/>
              </a:rPr>
              <a:t>二月革命</a:t>
            </a:r>
          </a:p>
        </p:txBody>
      </p:sp>
      <p:sp>
        <p:nvSpPr>
          <p:cNvPr id="66623" name="Text Box 63"/>
          <p:cNvSpPr txBox="1">
            <a:spLocks noChangeArrowheads="1"/>
          </p:cNvSpPr>
          <p:nvPr/>
        </p:nvSpPr>
        <p:spPr bwMode="auto">
          <a:xfrm>
            <a:off x="6359757" y="1893888"/>
            <a:ext cx="366770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70C0"/>
                </a:solidFill>
                <a:latin typeface="Times New Roman" pitchFamily="18" charset="0"/>
                <a:ea typeface="黑体" pitchFamily="49" charset="-122"/>
              </a:rPr>
              <a:t>十月革命</a:t>
            </a:r>
          </a:p>
        </p:txBody>
      </p:sp>
      <p:sp>
        <p:nvSpPr>
          <p:cNvPr id="66624" name="Text Box 64"/>
          <p:cNvSpPr txBox="1">
            <a:spLocks noChangeArrowheads="1"/>
          </p:cNvSpPr>
          <p:nvPr/>
        </p:nvSpPr>
        <p:spPr bwMode="auto">
          <a:xfrm>
            <a:off x="5997853" y="2686050"/>
            <a:ext cx="3424321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70C0"/>
                </a:solidFill>
                <a:latin typeface="Times New Roman" pitchFamily="18" charset="0"/>
                <a:ea typeface="黑体" pitchFamily="49" charset="-122"/>
              </a:rPr>
              <a:t>国内战争</a:t>
            </a:r>
          </a:p>
        </p:txBody>
      </p:sp>
      <p:sp>
        <p:nvSpPr>
          <p:cNvPr id="66625" name="Text Box 65"/>
          <p:cNvSpPr txBox="1">
            <a:spLocks noChangeArrowheads="1"/>
          </p:cNvSpPr>
          <p:nvPr/>
        </p:nvSpPr>
        <p:spPr bwMode="auto">
          <a:xfrm>
            <a:off x="5775632" y="3467101"/>
            <a:ext cx="550050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70C0"/>
                </a:solidFill>
                <a:latin typeface="Times New Roman" pitchFamily="18" charset="0"/>
                <a:ea typeface="黑体" pitchFamily="49" charset="-122"/>
              </a:rPr>
              <a:t>实施新经济政策</a:t>
            </a:r>
          </a:p>
        </p:txBody>
      </p:sp>
      <p:sp>
        <p:nvSpPr>
          <p:cNvPr id="66626" name="Text Box 66"/>
          <p:cNvSpPr txBox="1">
            <a:spLocks noChangeArrowheads="1"/>
          </p:cNvSpPr>
          <p:nvPr/>
        </p:nvSpPr>
        <p:spPr bwMode="auto">
          <a:xfrm>
            <a:off x="5853939" y="4295775"/>
            <a:ext cx="379045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70C0"/>
                </a:solidFill>
                <a:latin typeface="Times New Roman" pitchFamily="18" charset="0"/>
                <a:ea typeface="黑体" pitchFamily="49" charset="-122"/>
              </a:rPr>
              <a:t>苏联成立</a:t>
            </a:r>
          </a:p>
        </p:txBody>
      </p:sp>
      <p:sp>
        <p:nvSpPr>
          <p:cNvPr id="66627" name="Text Box 67"/>
          <p:cNvSpPr txBox="1">
            <a:spLocks noChangeArrowheads="1"/>
          </p:cNvSpPr>
          <p:nvPr/>
        </p:nvSpPr>
        <p:spPr bwMode="auto">
          <a:xfrm>
            <a:off x="5775633" y="5100638"/>
            <a:ext cx="5989387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70C0"/>
                </a:solidFill>
                <a:latin typeface="Times New Roman" pitchFamily="18" charset="0"/>
                <a:ea typeface="黑体" pitchFamily="49" charset="-122"/>
              </a:rPr>
              <a:t>完成两个五年计划</a:t>
            </a:r>
          </a:p>
        </p:txBody>
      </p:sp>
      <p:sp>
        <p:nvSpPr>
          <p:cNvPr id="66628" name="Text Box 68"/>
          <p:cNvSpPr txBox="1">
            <a:spLocks noChangeArrowheads="1"/>
          </p:cNvSpPr>
          <p:nvPr/>
        </p:nvSpPr>
        <p:spPr bwMode="auto">
          <a:xfrm>
            <a:off x="6215842" y="5905500"/>
            <a:ext cx="403595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70C0"/>
                </a:solidFill>
                <a:latin typeface="Times New Roman" pitchFamily="18" charset="0"/>
                <a:ea typeface="黑体" pitchFamily="49" charset="-122"/>
              </a:rPr>
              <a:t>通过新宪法</a:t>
            </a:r>
          </a:p>
        </p:txBody>
      </p:sp>
      <p:sp>
        <p:nvSpPr>
          <p:cNvPr id="70690" name="Text Box 69"/>
          <p:cNvSpPr txBox="1">
            <a:spLocks noChangeArrowheads="1"/>
          </p:cNvSpPr>
          <p:nvPr/>
        </p:nvSpPr>
        <p:spPr bwMode="auto">
          <a:xfrm>
            <a:off x="1007402" y="195263"/>
            <a:ext cx="10175609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列出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1917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～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1936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年苏俄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苏联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历史大事年表？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22" grpId="0"/>
      <p:bldP spid="66623" grpId="0"/>
      <p:bldP spid="66624" grpId="0"/>
      <p:bldP spid="66625" grpId="0"/>
      <p:bldP spid="66626" grpId="0"/>
      <p:bldP spid="66627" grpId="0"/>
      <p:bldP spid="666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h_f*1_2_1"/>
  <p:tag name="KSO_WM_UNIT_TYPE" val="l_h_f"/>
  <p:tag name="KSO_WM_UNIT_INDEX" val="1_2_1"/>
  <p:tag name="KSO_WM_UNIT_CLEAR" val="1"/>
  <p:tag name="KSO_WM_UNIT_LAYERLEVEL" val="1_1_1"/>
  <p:tag name="KSO_WM_UNIT_VALUE" val="34"/>
  <p:tag name="KSO_WM_UNIT_HIGHLIGHT" val="0"/>
  <p:tag name="KSO_WM_UNIT_COMPATIBLE" val="0"/>
  <p:tag name="KSO_WM_UNIT_PRESET_TEXT_INDEX" val="4"/>
  <p:tag name="KSO_WM_UNIT_PRESET_TEXT_LEN" val="36"/>
  <p:tag name="KSO_WM_DIAGRAM_GROUP_CODE" val="l1-1"/>
  <p:tag name="KSO_WM_UNIT_FILL_FORE_SCHEMECOLOR_INDEX" val="6"/>
  <p:tag name="KSO_WM_UNIT_FILL_TYPE" val="1"/>
  <p:tag name="KSO_WM_UNIT_SHADOW_SCHEMECOLOR_INDEX" val="5"/>
  <p:tag name="KSO_WM_UNIT_TEXT_FILL_FORE_SCHEMECOLOR_INDEX" val="13"/>
  <p:tag name="KSO_WM_UNIT_TEXT_FILL_TYPE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07"/>
  <p:tag name="KSO_WM_TAG_VERSION" val="1.0"/>
  <p:tag name="KSO_WM_BEAUTIFY_FLAG" val="#wm#"/>
  <p:tag name="KSO_WM_UNIT_ID" val="diagram160007_3*l_i*1_2"/>
  <p:tag name="KSO_WM_UNIT_TYPE" val="l_i"/>
  <p:tag name="KSO_WM_UNIT_INDEX" val="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SHADOW_SCHEMECOLOR_INDEX" val="14"/>
  <p:tag name="KSO_WM_UNIT_TEXT_FILL_FORE_SCHEMECOLOR_INDEX" val="2"/>
  <p:tag name="KSO_WM_UNIT_TEXT_FILL_TYPE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9、12、16、5、22、"/>
  <p:tag name="KSO_WM_BEAUTIFY_FLAG" val="#wm#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theme/theme1.xml><?xml version="1.0" encoding="utf-8"?>
<a:theme xmlns:a="http://schemas.openxmlformats.org/drawingml/2006/main" name="7_Office 主题">
  <a:themeElements>
    <a:clrScheme name="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63500">
          <a:solidFill>
            <a:schemeClr val="accent2">
              <a:lumMod val="60000"/>
              <a:lumOff val="40000"/>
            </a:schemeClr>
          </a:solidFill>
          <a:prstDash val="lgDashDot"/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lang="zh-CN" altLang="en-US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1845</Words>
  <PresentationFormat>自定义</PresentationFormat>
  <Paragraphs>253</Paragraphs>
  <Slides>32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32</vt:i4>
      </vt:variant>
    </vt:vector>
  </HeadingPairs>
  <TitlesOfParts>
    <vt:vector size="34" baseType="lpstr">
      <vt:lpstr>7_Office 主题</vt:lpstr>
      <vt:lpstr>暗香扑面</vt:lpstr>
      <vt:lpstr>幻灯片 1</vt:lpstr>
      <vt:lpstr>幻灯片 2</vt:lpstr>
      <vt:lpstr>幻灯片 3</vt:lpstr>
      <vt:lpstr>幻灯片 4</vt:lpstr>
      <vt:lpstr>幻灯片 5</vt:lpstr>
      <vt:lpstr>苏俄新经济政策的成功，给我们留下什么启示：</vt:lpstr>
      <vt:lpstr>幻灯片 7</vt:lpstr>
      <vt:lpstr>幻灯片 8</vt:lpstr>
      <vt:lpstr>幻灯片 9</vt:lpstr>
      <vt:lpstr>幻灯片 10</vt:lpstr>
      <vt:lpstr>幻灯片 11</vt:lpstr>
      <vt:lpstr>幻灯片 12</vt:lpstr>
      <vt:lpstr>如何评价高度集中的指令性计划？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2018-06-26T07:00:00Z</dcterms:created>
  <dcterms:modified xsi:type="dcterms:W3CDTF">2020-04-15T01:35:04Z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2052-10.8.2.6543</vt:lpwstr>
  </property>
</Properties>
</file>