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95" r:id="rId5"/>
    <p:sldId id="262" r:id="rId6"/>
    <p:sldId id="264" r:id="rId7"/>
    <p:sldId id="300" r:id="rId8"/>
    <p:sldId id="265" r:id="rId9"/>
    <p:sldId id="266" r:id="rId10"/>
    <p:sldId id="301" r:id="rId11"/>
    <p:sldId id="267" r:id="rId12"/>
    <p:sldId id="271" r:id="rId13"/>
    <p:sldId id="272" r:id="rId14"/>
    <p:sldId id="268" r:id="rId15"/>
    <p:sldId id="269" r:id="rId16"/>
    <p:sldId id="270" r:id="rId17"/>
    <p:sldId id="274" r:id="rId18"/>
    <p:sldId id="292" r:id="rId19"/>
    <p:sldId id="283" r:id="rId20"/>
    <p:sldId id="275" r:id="rId21"/>
    <p:sldId id="285" r:id="rId22"/>
    <p:sldId id="282" r:id="rId23"/>
    <p:sldId id="303" r:id="rId24"/>
    <p:sldId id="293" r:id="rId25"/>
    <p:sldId id="294" r:id="rId26"/>
    <p:sldId id="279" r:id="rId27"/>
    <p:sldId id="280" r:id="rId28"/>
    <p:sldId id="296" r:id="rId29"/>
    <p:sldId id="297" r:id="rId30"/>
    <p:sldId id="304" r:id="rId31"/>
    <p:sldId id="305" r:id="rId32"/>
    <p:sldId id="306" r:id="rId33"/>
    <p:sldId id="316" r:id="rId34"/>
    <p:sldId id="298" r:id="rId35"/>
    <p:sldId id="307" r:id="rId36"/>
    <p:sldId id="308" r:id="rId37"/>
    <p:sldId id="309" r:id="rId38"/>
    <p:sldId id="311" r:id="rId39"/>
    <p:sldId id="312" r:id="rId40"/>
    <p:sldId id="314" r:id="rId41"/>
    <p:sldId id="315" r:id="rId42"/>
  </p:sldIdLst>
  <p:sldSz cx="12192000" cy="6858000"/>
  <p:notesSz cx="6858000" cy="9144000"/>
  <p:custDataLst>
    <p:tags r:id="rId4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0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slide" Target="slides/slide26.xml" /><Relationship Id="rId28" Type="http://schemas.openxmlformats.org/officeDocument/2006/relationships/slide" Target="slides/slide27.xml" /><Relationship Id="rId29" Type="http://schemas.openxmlformats.org/officeDocument/2006/relationships/slide" Target="slides/slide28.xml" /><Relationship Id="rId3" Type="http://schemas.openxmlformats.org/officeDocument/2006/relationships/slide" Target="slides/slide2.xml" /><Relationship Id="rId30" Type="http://schemas.openxmlformats.org/officeDocument/2006/relationships/slide" Target="slides/slide29.xml" /><Relationship Id="rId31" Type="http://schemas.openxmlformats.org/officeDocument/2006/relationships/slide" Target="slides/slide30.xml" /><Relationship Id="rId32" Type="http://schemas.openxmlformats.org/officeDocument/2006/relationships/slide" Target="slides/slide31.xml" /><Relationship Id="rId33" Type="http://schemas.openxmlformats.org/officeDocument/2006/relationships/slide" Target="slides/slide32.xml" /><Relationship Id="rId34" Type="http://schemas.openxmlformats.org/officeDocument/2006/relationships/slide" Target="slides/slide33.xml" /><Relationship Id="rId35" Type="http://schemas.openxmlformats.org/officeDocument/2006/relationships/slide" Target="slides/slide34.xml" /><Relationship Id="rId36" Type="http://schemas.openxmlformats.org/officeDocument/2006/relationships/slide" Target="slides/slide35.xml" /><Relationship Id="rId37" Type="http://schemas.openxmlformats.org/officeDocument/2006/relationships/slide" Target="slides/slide36.xml" /><Relationship Id="rId38" Type="http://schemas.openxmlformats.org/officeDocument/2006/relationships/slide" Target="slides/slide37.xml" /><Relationship Id="rId39" Type="http://schemas.openxmlformats.org/officeDocument/2006/relationships/slide" Target="slides/slide38.xml" /><Relationship Id="rId4" Type="http://schemas.openxmlformats.org/officeDocument/2006/relationships/slide" Target="slides/slide3.xml" /><Relationship Id="rId40" Type="http://schemas.openxmlformats.org/officeDocument/2006/relationships/slide" Target="slides/slide39.xml" /><Relationship Id="rId41" Type="http://schemas.openxmlformats.org/officeDocument/2006/relationships/slide" Target="slides/slide40.xml" /><Relationship Id="rId42" Type="http://schemas.openxmlformats.org/officeDocument/2006/relationships/slide" Target="slides/slide41.xml" /><Relationship Id="rId43" Type="http://schemas.openxmlformats.org/officeDocument/2006/relationships/tags" Target="tags/tag1.xml" /><Relationship Id="rId44" Type="http://schemas.openxmlformats.org/officeDocument/2006/relationships/presProps" Target="presProps.xml" /><Relationship Id="rId45" Type="http://schemas.openxmlformats.org/officeDocument/2006/relationships/viewProps" Target="viewProps.xml" /><Relationship Id="rId46" Type="http://schemas.openxmlformats.org/officeDocument/2006/relationships/theme" Target="theme/theme1.xml" /><Relationship Id="rId47" Type="http://schemas.openxmlformats.org/officeDocument/2006/relationships/tableStyles" Target="tableStyles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0A46B-4350-46D3-9495-4F6BBE72085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A318B13-0A23-498A-AD39-F23996020E52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0A46B-4350-46D3-9495-4F6BBE72085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18B13-0A23-498A-AD39-F23996020E52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0A46B-4350-46D3-9495-4F6BBE72085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A318B13-0A23-498A-AD39-F23996020E52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0A46B-4350-46D3-9495-4F6BBE72085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A318B13-0A23-498A-AD39-F23996020E52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0A46B-4350-46D3-9495-4F6BBE72085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A318B13-0A23-498A-AD39-F23996020E52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0A46B-4350-46D3-9495-4F6BBE72085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18B13-0A23-498A-AD39-F23996020E52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0A46B-4350-46D3-9495-4F6BBE72085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18B13-0A23-498A-AD39-F23996020E52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0A46B-4350-46D3-9495-4F6BBE72085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18B13-0A23-498A-AD39-F23996020E52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0A46B-4350-46D3-9495-4F6BBE72085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A318B13-0A23-498A-AD39-F23996020E52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0A46B-4350-46D3-9495-4F6BBE72085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A318B13-0A23-498A-AD39-F23996020E52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0A46B-4350-46D3-9495-4F6BBE72085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A318B13-0A23-498A-AD39-F23996020E52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  <a:endParaRPr lang="en-US" sz="8000" baseline="0">
              <a:ln w="3175" cmpd="sng">
                <a:noFill/>
              </a:ln>
              <a:solidFill>
                <a:schemeClr val="accent1"/>
              </a:solidFill>
              <a:effectLst/>
              <a:latin typeface="Arial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  <a:endParaRPr lang="en-US" sz="8000" baseline="0">
              <a:ln w="3175" cmpd="sng">
                <a:noFill/>
              </a:ln>
              <a:solidFill>
                <a:schemeClr val="accent1"/>
              </a:solidFill>
              <a:effectLst/>
              <a:latin typeface="Arial"/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0A46B-4350-46D3-9495-4F6BBE72085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A318B13-0A23-498A-AD39-F23996020E52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0A46B-4350-46D3-9495-4F6BBE72085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A318B13-0A23-498A-AD39-F23996020E52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  <a:endParaRPr lang="en-US" sz="8000" baseline="0">
              <a:ln w="3175" cmpd="sng">
                <a:noFill/>
              </a:ln>
              <a:solidFill>
                <a:schemeClr val="accent1"/>
              </a:solidFill>
              <a:effectLst/>
              <a:latin typeface="Arial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  <a:endParaRPr lang="en-US" sz="8000" baseline="0">
              <a:ln w="3175" cmpd="sng">
                <a:noFill/>
              </a:ln>
              <a:solidFill>
                <a:schemeClr val="accent1"/>
              </a:solidFill>
              <a:effectLst/>
              <a:latin typeface="Arial"/>
            </a:endParaRPr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0A46B-4350-46D3-9495-4F6BBE72085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A318B13-0A23-498A-AD39-F23996020E52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0A46B-4350-46D3-9495-4F6BBE72085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18B13-0A23-498A-AD39-F23996020E52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0A46B-4350-46D3-9495-4F6BBE72085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18B13-0A23-498A-AD39-F23996020E52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rect l="0" t="0" r="r" b="b"/>
              <a:pathLst>
                <a:path w="140" h="503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rect l="0" t="0" r="r" b="b"/>
              <a:pathLst>
                <a:path w="41" h="221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rect l="0" t="0" r="r" b="b"/>
              <a:pathLst>
                <a:path w="90" h="206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rect l="0" t="0" r="r" b="b"/>
              <a:pathLst>
                <a:path w="25" h="52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rect l="0" t="0" r="r" b="b"/>
              <a:pathLst>
                <a:path w="28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rect l="0" t="0" r="r" b="b"/>
              <a:pathLst>
                <a:path w="44" h="110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F0A46B-4350-46D3-9495-4F6BBE72085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A318B13-0A23-498A-AD39-F23996020E52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ransition/>
  <p:timing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jpeg" /><Relationship Id="rId3" Type="http://schemas.openxmlformats.org/officeDocument/2006/relationships/image" Target="../media/image2.jpeg" /><Relationship Id="rId4" Type="http://schemas.openxmlformats.org/officeDocument/2006/relationships/image" Target="../media/image3.jpeg" /><Relationship Id="rId5" Type="http://schemas.openxmlformats.org/officeDocument/2006/relationships/image" Target="../media/image4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jpeg" /><Relationship Id="rId3" Type="http://schemas.openxmlformats.org/officeDocument/2006/relationships/image" Target="../media/image8.jpeg" /><Relationship Id="rId4" Type="http://schemas.openxmlformats.org/officeDocument/2006/relationships/image" Target="../media/image9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jpeg" /><Relationship Id="rId3" Type="http://schemas.openxmlformats.org/officeDocument/2006/relationships/image" Target="../media/image13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jpeg" /><Relationship Id="rId3" Type="http://schemas.openxmlformats.org/officeDocument/2006/relationships/image" Target="../media/image15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jpeg" /><Relationship Id="rId3" Type="http://schemas.openxmlformats.org/officeDocument/2006/relationships/image" Target="../media/image17.jpe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jpeg" /><Relationship Id="rId3" Type="http://schemas.openxmlformats.org/officeDocument/2006/relationships/image" Target="../media/image19.jpe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0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284413" y="1408611"/>
            <a:ext cx="8915399" cy="2262781"/>
          </a:xfrm>
        </p:spPr>
        <p:txBody>
          <a:bodyPr>
            <a:normAutofit fontScale="90000"/>
          </a:bodyPr>
          <a:lstStyle/>
          <a:p>
            <a:r>
              <a:rPr lang="zh-CN" altLang="en-US" sz="3200" b="1" smtClean="0"/>
              <a:t>             </a:t>
            </a:r>
            <a:r>
              <a:rPr lang="zh-CN" altLang="en-US" sz="40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人教版选择性必修</a:t>
            </a:r>
            <a:r>
              <a:rPr lang="en-US" altLang="zh-CN" sz="40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</a:t>
            </a:r>
            <a:br>
              <a:rPr lang="en-US" altLang="zh-CN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</a:br>
            <a:br>
              <a:rPr lang="en-US" altLang="zh-CN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</a:br>
            <a:r>
              <a:rPr lang="zh-CN" altLang="en-US" sz="49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第</a:t>
            </a:r>
            <a:r>
              <a:rPr lang="en-US" altLang="zh-CN" sz="49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10</a:t>
            </a:r>
            <a:r>
              <a:rPr lang="zh-CN" altLang="en-US" sz="49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课</a:t>
            </a:r>
            <a:r>
              <a:rPr lang="en-US" altLang="zh-CN" sz="49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《</a:t>
            </a:r>
            <a:r>
              <a:rPr lang="zh-CN" altLang="en-US" sz="49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古代的村落、集镇与城市</a:t>
            </a:r>
            <a:r>
              <a:rPr lang="en-US" altLang="zh-CN" sz="49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》</a:t>
            </a:r>
            <a:endParaRPr lang="zh-CN" altLang="en-US" sz="49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79625" y="680720"/>
            <a:ext cx="2396490" cy="781050"/>
          </a:xfrm>
        </p:spPr>
        <p:txBody>
          <a:bodyPr>
            <a:noAutofit/>
          </a:bodyPr>
          <a:lstStyle/>
          <a:p>
            <a:r>
              <a:rPr lang="zh-CN" altLang="en-US" b="1" smtClean="0">
                <a:latin typeface="楷体" panose="02010609060101010101" charset="-122"/>
                <a:ea typeface="楷体" panose="02010609060101010101" charset="-122"/>
              </a:rPr>
              <a:t>新课导入</a:t>
            </a:r>
            <a:endParaRPr lang="zh-CN" altLang="en-US" b="1" smtClean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74434" y="1462040"/>
            <a:ext cx="8685265" cy="5336542"/>
          </a:xfrm>
        </p:spPr>
        <p:txBody>
          <a:bodyPr>
            <a:noAutofit/>
          </a:bodyPr>
          <a:lstStyle/>
          <a:p>
            <a:pPr>
              <a:lnSpc>
                <a:spcPct val="125000"/>
              </a:lnSpc>
            </a:pPr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一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去二三里，烟村四五家。亭台六七座，八九十枝花</a:t>
            </a:r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。</a:t>
            </a:r>
            <a:endParaRPr lang="en-US" altLang="zh-CN" sz="3200" b="1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zh-CN" altLang="zh-CN" sz="3200" b="1">
                <a:latin typeface="楷体" panose="02010609060101010101" charset="-122"/>
                <a:ea typeface="楷体" panose="02010609060101010101" charset="-122"/>
              </a:rPr>
              <a:t>春雨如酥润江南，桐油纸伞撑玉兰；小桥流水石皮弄，粉墙黛瓦乌篷船。</a:t>
            </a:r>
            <a:endParaRPr lang="en-US" altLang="zh-CN" sz="3200" b="1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东南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形胜，三吴都会，钱塘自古繁华，烟柳画桥，风帘翠幕，参差十万人家</a:t>
            </a:r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。</a:t>
            </a:r>
            <a:endParaRPr lang="en-US" altLang="zh-CN" sz="3200" b="1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这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三段诗，分别描绘了人类的三种</a:t>
            </a:r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居住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形式</a:t>
            </a:r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，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请指出来</a:t>
            </a:r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。</a:t>
            </a:r>
            <a:endParaRPr lang="en-US" altLang="zh-CN" sz="3200" b="1" smtClean="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14146" y="698862"/>
            <a:ext cx="2409190" cy="715645"/>
          </a:xfrm>
        </p:spPr>
        <p:txBody>
          <a:bodyPr>
            <a:normAutofit/>
          </a:bodyPr>
          <a:lstStyle/>
          <a:p>
            <a:r>
              <a:rPr lang="zh-CN" altLang="en-US" b="1" smtClean="0">
                <a:latin typeface="楷体" panose="02010609060101010101" charset="-122"/>
                <a:ea typeface="楷体" panose="02010609060101010101" charset="-122"/>
              </a:rPr>
              <a:t>研学目标</a:t>
            </a:r>
            <a:endParaRPr lang="zh-CN" altLang="en-US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38436" y="1414507"/>
            <a:ext cx="8915400" cy="3777622"/>
          </a:xfrm>
        </p:spPr>
        <p:txBody>
          <a:bodyPr>
            <a:normAutofit fontScale="67500" lnSpcReduction="20000"/>
          </a:bodyPr>
          <a:lstStyle/>
          <a:p>
            <a:pPr marL="0" indent="0">
              <a:buNone/>
            </a:pPr>
            <a:endParaRPr lang="en-US" altLang="zh-CN" smtClean="0"/>
          </a:p>
          <a:p>
            <a:pPr>
              <a:lnSpc>
                <a:spcPct val="125000"/>
              </a:lnSpc>
            </a:pPr>
            <a:r>
              <a:rPr lang="zh-CN" altLang="en-US" sz="4100" b="1" smtClean="0">
                <a:latin typeface="楷体" panose="02010609060101010101" charset="-122"/>
                <a:ea typeface="楷体" panose="02010609060101010101" charset="-122"/>
              </a:rPr>
              <a:t>依据</a:t>
            </a:r>
            <a:r>
              <a:rPr lang="zh-CN" altLang="en-US" sz="4100" b="1">
                <a:latin typeface="楷体" panose="02010609060101010101" charset="-122"/>
                <a:ea typeface="楷体" panose="02010609060101010101" charset="-122"/>
              </a:rPr>
              <a:t>史料</a:t>
            </a:r>
            <a:r>
              <a:rPr lang="zh-CN" altLang="en-US" sz="4100" b="1" smtClean="0">
                <a:latin typeface="楷体" panose="02010609060101010101" charset="-122"/>
                <a:ea typeface="楷体" panose="02010609060101010101" charset="-122"/>
              </a:rPr>
              <a:t>了解古代的村落</a:t>
            </a:r>
            <a:r>
              <a:rPr lang="zh-CN" altLang="en-US" sz="4100" b="1">
                <a:latin typeface="楷体" panose="02010609060101010101" charset="-122"/>
                <a:ea typeface="楷体" panose="02010609060101010101" charset="-122"/>
              </a:rPr>
              <a:t>、集镇、城市三种</a:t>
            </a:r>
            <a:r>
              <a:rPr lang="zh-CN" altLang="en-US" sz="4100" b="1" smtClean="0">
                <a:latin typeface="楷体" panose="02010609060101010101" charset="-122"/>
                <a:ea typeface="楷体" panose="02010609060101010101" charset="-122"/>
              </a:rPr>
              <a:t>居住</a:t>
            </a:r>
            <a:r>
              <a:rPr lang="zh-CN" altLang="en-US" sz="4100" b="1">
                <a:latin typeface="楷体" panose="02010609060101010101" charset="-122"/>
                <a:ea typeface="楷体" panose="02010609060101010101" charset="-122"/>
              </a:rPr>
              <a:t>形式</a:t>
            </a:r>
            <a:r>
              <a:rPr lang="zh-CN" altLang="en-US" sz="4100" b="1" smtClean="0">
                <a:latin typeface="楷体" panose="02010609060101010101" charset="-122"/>
                <a:ea typeface="楷体" panose="02010609060101010101" charset="-122"/>
              </a:rPr>
              <a:t>产生</a:t>
            </a:r>
            <a:r>
              <a:rPr lang="zh-CN" altLang="en-US" sz="4100" b="1">
                <a:latin typeface="楷体" panose="02010609060101010101" charset="-122"/>
                <a:ea typeface="楷体" panose="02010609060101010101" charset="-122"/>
              </a:rPr>
              <a:t>的</a:t>
            </a:r>
            <a:r>
              <a:rPr lang="zh-CN" altLang="en-US" sz="4100" b="1" smtClean="0">
                <a:latin typeface="楷体" panose="02010609060101010101" charset="-122"/>
                <a:ea typeface="楷体" panose="02010609060101010101" charset="-122"/>
              </a:rPr>
              <a:t>原因（</a:t>
            </a:r>
            <a:r>
              <a:rPr lang="zh-CN" altLang="en-US" sz="4100" b="1">
                <a:latin typeface="楷体" panose="02010609060101010101" charset="-122"/>
                <a:ea typeface="楷体" panose="02010609060101010101" charset="-122"/>
              </a:rPr>
              <a:t>时空观念、史料实证）</a:t>
            </a:r>
            <a:r>
              <a:rPr lang="zh-CN" altLang="en-US" sz="4100" b="1" smtClean="0">
                <a:latin typeface="楷体" panose="02010609060101010101" charset="-122"/>
                <a:ea typeface="楷体" panose="02010609060101010101" charset="-122"/>
              </a:rPr>
              <a:t>；</a:t>
            </a:r>
            <a:r>
              <a:rPr lang="zh-CN" altLang="en-US" sz="4100" b="1">
                <a:latin typeface="楷体" panose="02010609060101010101" charset="-122"/>
                <a:ea typeface="楷体" panose="02010609060101010101" charset="-122"/>
              </a:rPr>
              <a:t>知道古代的村落、集镇、</a:t>
            </a:r>
            <a:r>
              <a:rPr lang="zh-CN" altLang="en-US" sz="4100" b="1" smtClean="0">
                <a:latin typeface="楷体" panose="02010609060101010101" charset="-122"/>
                <a:ea typeface="楷体" panose="02010609060101010101" charset="-122"/>
              </a:rPr>
              <a:t>城市的概念，比较</a:t>
            </a:r>
            <a:r>
              <a:rPr lang="zh-CN" altLang="en-US" sz="4100" b="1">
                <a:latin typeface="楷体" panose="02010609060101010101" charset="-122"/>
                <a:ea typeface="楷体" panose="02010609060101010101" charset="-122"/>
              </a:rPr>
              <a:t>这三种居住形式的特点及联系，分析三种居住形式对</a:t>
            </a:r>
            <a:r>
              <a:rPr lang="zh-CN" altLang="en-US" sz="4100" b="1" smtClean="0">
                <a:latin typeface="楷体" panose="02010609060101010101" charset="-122"/>
                <a:ea typeface="楷体" panose="02010609060101010101" charset="-122"/>
              </a:rPr>
              <a:t>人类的</a:t>
            </a:r>
            <a:r>
              <a:rPr lang="zh-CN" altLang="en-US" sz="4100" b="1">
                <a:latin typeface="楷体" panose="02010609060101010101" charset="-122"/>
                <a:ea typeface="楷体" panose="02010609060101010101" charset="-122"/>
              </a:rPr>
              <a:t>影响</a:t>
            </a:r>
            <a:r>
              <a:rPr lang="zh-CN" altLang="en-US" sz="4100" b="1" smtClean="0">
                <a:latin typeface="楷体" panose="02010609060101010101" charset="-122"/>
                <a:ea typeface="楷体" panose="02010609060101010101" charset="-122"/>
              </a:rPr>
              <a:t>（唯物史观、历史</a:t>
            </a:r>
            <a:r>
              <a:rPr lang="zh-CN" altLang="en-US" sz="4100" b="1">
                <a:latin typeface="楷体" panose="02010609060101010101" charset="-122"/>
                <a:ea typeface="楷体" panose="02010609060101010101" charset="-122"/>
              </a:rPr>
              <a:t>解释）</a:t>
            </a:r>
            <a:r>
              <a:rPr lang="zh-CN" altLang="en-US" sz="4100" b="1" smtClean="0">
                <a:latin typeface="楷体" panose="02010609060101010101" charset="-122"/>
                <a:ea typeface="楷体" panose="02010609060101010101" charset="-122"/>
              </a:rPr>
              <a:t>；了解世界各地的民居</a:t>
            </a:r>
            <a:r>
              <a:rPr lang="zh-CN" altLang="zh-CN" sz="4100" b="1">
                <a:latin typeface="楷体" panose="02010609060101010101" charset="-122"/>
                <a:ea typeface="楷体" panose="02010609060101010101" charset="-122"/>
              </a:rPr>
              <a:t>差异及其</a:t>
            </a:r>
            <a:r>
              <a:rPr lang="zh-CN" altLang="zh-CN" sz="4100" b="1" smtClean="0">
                <a:latin typeface="楷体" panose="02010609060101010101" charset="-122"/>
                <a:ea typeface="楷体" panose="02010609060101010101" charset="-122"/>
              </a:rPr>
              <a:t>特征</a:t>
            </a:r>
            <a:r>
              <a:rPr lang="zh-CN" altLang="en-US" sz="4100" b="1">
                <a:latin typeface="楷体" panose="02010609060101010101" charset="-122"/>
                <a:ea typeface="楷体" panose="02010609060101010101" charset="-122"/>
              </a:rPr>
              <a:t>；</a:t>
            </a:r>
            <a:r>
              <a:rPr lang="zh-CN" altLang="en-US" sz="4100" b="1" smtClean="0">
                <a:latin typeface="楷体" panose="02010609060101010101" charset="-122"/>
                <a:ea typeface="楷体" panose="02010609060101010101" charset="-122"/>
              </a:rPr>
              <a:t>在</a:t>
            </a:r>
            <a:r>
              <a:rPr lang="zh-CN" altLang="en-US" sz="4100" b="1">
                <a:latin typeface="楷体" panose="02010609060101010101" charset="-122"/>
                <a:ea typeface="楷体" panose="02010609060101010101" charset="-122"/>
              </a:rPr>
              <a:t>城市化愈演愈烈的今天，就如何保护古村落、古镇、古城，提出你的</a:t>
            </a:r>
            <a:r>
              <a:rPr lang="zh-CN" altLang="en-US" sz="4100" b="1" smtClean="0">
                <a:latin typeface="楷体" panose="02010609060101010101" charset="-122"/>
                <a:ea typeface="楷体" panose="02010609060101010101" charset="-122"/>
              </a:rPr>
              <a:t>合理化建议（</a:t>
            </a:r>
            <a:r>
              <a:rPr lang="zh-CN" altLang="en-US" sz="4100" b="1">
                <a:latin typeface="楷体" panose="02010609060101010101" charset="-122"/>
                <a:ea typeface="楷体" panose="02010609060101010101" charset="-122"/>
              </a:rPr>
              <a:t>家国情怀</a:t>
            </a:r>
            <a:r>
              <a:rPr lang="zh-CN" altLang="en-US" sz="4100" b="1" smtClean="0">
                <a:latin typeface="楷体" panose="02010609060101010101" charset="-122"/>
                <a:ea typeface="楷体" panose="02010609060101010101" charset="-122"/>
              </a:rPr>
              <a:t>）。</a:t>
            </a:r>
            <a:endParaRPr lang="en-US" altLang="zh-CN" sz="4100" b="1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782445" y="709295"/>
            <a:ext cx="79876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6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主题一   </a:t>
            </a:r>
            <a:r>
              <a:rPr lang="zh-CN" altLang="zh-CN" sz="36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绿树</a:t>
            </a:r>
            <a:r>
              <a:rPr lang="zh-CN" altLang="zh-CN" sz="3600" b="1">
                <a:latin typeface="楷体" panose="02010609060101010101" charset="-122"/>
                <a:ea typeface="楷体" panose="02010609060101010101" charset="-122"/>
                <a:sym typeface="+mn-ea"/>
              </a:rPr>
              <a:t>村边合，青山郭外</a:t>
            </a:r>
            <a:r>
              <a:rPr lang="zh-CN" altLang="zh-CN" sz="36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斜</a:t>
            </a:r>
            <a:endParaRPr lang="en-US" altLang="zh-CN" sz="3600" b="1" smtClean="0">
              <a:latin typeface="楷体" panose="02010609060101010101" charset="-122"/>
              <a:ea typeface="楷体" panose="02010609060101010101" charset="-122"/>
            </a:endParaRPr>
          </a:p>
          <a:p>
            <a:endParaRPr lang="zh-CN" altLang="en-US" sz="36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82445" y="2605405"/>
            <a:ext cx="6307455" cy="3538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何谓“村落”？</a:t>
            </a:r>
            <a:endParaRPr lang="en-US" altLang="zh-CN" sz="3200" b="1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最早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的村落出现在哪里</a:t>
            </a:r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？</a:t>
            </a:r>
            <a:endParaRPr lang="en-US" altLang="zh-CN" sz="3200" b="1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古代村落产生的条件有哪些？</a:t>
            </a:r>
            <a:endParaRPr lang="en-US" altLang="zh-CN" sz="3200" b="1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有何特点？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村落有哪些社会功能？</a:t>
            </a:r>
            <a:endParaRPr lang="en-US" altLang="zh-CN" sz="3200" b="1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对人类产生了怎样的影响？</a:t>
            </a:r>
            <a:endParaRPr lang="en-US" altLang="zh-CN" sz="3200" b="1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请</a:t>
            </a:r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看下列图片</a:t>
            </a:r>
            <a:endParaRPr lang="zh-CN" altLang="en-US" sz="32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82445" y="1657985"/>
            <a:ext cx="222440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研学提示：</a:t>
            </a:r>
            <a:endParaRPr lang="zh-CN" altLang="en-US" sz="32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http://n3-q.mafengwo.net/s9/M00/3C/4D/wKgBs1hIvzyAN7xQAAB0IJlSRxk76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64410" y="1184910"/>
            <a:ext cx="3892550" cy="2346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 descr="http://img1.cbi360.net/2015/9/24/2015924141153327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7360" y="1184910"/>
            <a:ext cx="4001770" cy="23037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图片 6" descr="http://pic85.nipic.com/file/20151212/22267062_180203479000_2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78"/>
          <a:stretch>
            <a:fillRect/>
          </a:stretch>
        </p:blipFill>
        <p:spPr bwMode="auto">
          <a:xfrm>
            <a:off x="6606540" y="4244340"/>
            <a:ext cx="3973195" cy="247269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文本框 7"/>
          <p:cNvSpPr txBox="1"/>
          <p:nvPr/>
        </p:nvSpPr>
        <p:spPr>
          <a:xfrm>
            <a:off x="5162991" y="3530922"/>
            <a:ext cx="247840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3600" b="1" smtClean="0">
                <a:latin typeface="楷体" panose="02010609060101010101" charset="-122"/>
                <a:ea typeface="楷体" panose="02010609060101010101" charset="-122"/>
              </a:rPr>
              <a:t>聚居</a:t>
            </a:r>
            <a:r>
              <a:rPr lang="zh-CN" altLang="en-US" sz="3600" b="1" smtClean="0">
                <a:latin typeface="楷体" panose="02010609060101010101" charset="-122"/>
                <a:ea typeface="楷体" panose="02010609060101010101" charset="-122"/>
              </a:rPr>
              <a:t>、</a:t>
            </a:r>
            <a:r>
              <a:rPr lang="zh-CN" altLang="zh-CN" sz="3600" b="1" smtClean="0">
                <a:latin typeface="楷体" panose="02010609060101010101" charset="-122"/>
                <a:ea typeface="楷体" panose="02010609060101010101" charset="-122"/>
              </a:rPr>
              <a:t>停留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22" name="图片 22" descr="tim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15845" y="4243705"/>
            <a:ext cx="3841115" cy="256095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161540" y="601345"/>
            <a:ext cx="38715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何谓“村落”？</a:t>
            </a:r>
            <a:endParaRPr lang="zh-CN" altLang="en-US" sz="3200" b="1" smtClean="0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164080" y="182880"/>
            <a:ext cx="48269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主题一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绿树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村边合，青山郭外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斜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2" descr="~TMP0002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"/>
          <a:stretch>
            <a:fillRect/>
          </a:stretch>
        </p:blipFill>
        <p:spPr bwMode="auto">
          <a:xfrm>
            <a:off x="1680754" y="967604"/>
            <a:ext cx="9144000" cy="558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椭圆 5"/>
          <p:cNvSpPr/>
          <p:nvPr/>
        </p:nvSpPr>
        <p:spPr>
          <a:xfrm>
            <a:off x="5807863" y="3304987"/>
            <a:ext cx="269966" cy="2786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074273" y="4842420"/>
            <a:ext cx="3219450" cy="953135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世界上最古老的村落出现在西亚地区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82445" y="169545"/>
            <a:ext cx="48269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一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绿树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村边合，青山郭外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斜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782445" y="169545"/>
            <a:ext cx="48269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一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绿树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村边合，青山郭外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斜</a:t>
            </a:r>
            <a:endParaRPr lang="zh-CN" altLang="en-US" sz="2400"/>
          </a:p>
        </p:txBody>
      </p:sp>
      <p:pic>
        <p:nvPicPr>
          <p:cNvPr id="5" name="图片 4" descr="http://s6.sinaimg.cn/orignal/5d806b45t5dfe3ae954d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02972" y="949234"/>
            <a:ext cx="7889966" cy="468521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文本框 5"/>
          <p:cNvSpPr txBox="1"/>
          <p:nvPr/>
        </p:nvSpPr>
        <p:spPr>
          <a:xfrm>
            <a:off x="2290355" y="5843452"/>
            <a:ext cx="49247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华夏第一村</a:t>
            </a:r>
            <a:r>
              <a:rPr lang="en-US" altLang="zh-CN" sz="3200" b="1" smtClean="0">
                <a:latin typeface="楷体" panose="02010609060101010101" charset="-122"/>
                <a:ea typeface="楷体" panose="02010609060101010101" charset="-122"/>
              </a:rPr>
              <a:t>---</a:t>
            </a:r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兴隆洼遗址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14170" y="1422400"/>
            <a:ext cx="9758045" cy="5107305"/>
          </a:xfrm>
        </p:spPr>
        <p:txBody>
          <a:bodyPr>
            <a:normAutofit fontScale="87500" lnSpcReduction="10000"/>
          </a:bodyPr>
          <a:lstStyle/>
          <a:p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村落选择山区和丘陵地带，大多依山傍水，方便生活。如陆游《西村》诗云：“数家邻水自成村”,马远《山居小景》云：“何处人家水绕门，白沙翠竹自成村”。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---雷家宏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《中国古代的乡里生活》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古时徽州景色秀美、地形闭塞 ,是历史上因战乱等原因中原人口三次南迁的重要迁徙地。南迁人口不乏世家大族 ,他们聚族而居、举族迁居在徽州境内形成众多的古村落。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--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陆林等《徽州古村落的演化过程及其机理》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4" name="爆炸形 1 3"/>
          <p:cNvSpPr/>
          <p:nvPr/>
        </p:nvSpPr>
        <p:spPr>
          <a:xfrm>
            <a:off x="3633470" y="1422400"/>
            <a:ext cx="5153025" cy="163576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依山傍水</a:t>
            </a:r>
            <a:endParaRPr lang="zh-CN" altLang="en-US" sz="3600"/>
          </a:p>
        </p:txBody>
      </p:sp>
      <p:sp>
        <p:nvSpPr>
          <p:cNvPr id="5" name="爆炸形 1 4"/>
          <p:cNvSpPr/>
          <p:nvPr/>
        </p:nvSpPr>
        <p:spPr>
          <a:xfrm>
            <a:off x="4331335" y="3540125"/>
            <a:ext cx="4375785" cy="16510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latin typeface="楷体" panose="02010609060101010101" charset="-122"/>
                <a:ea typeface="楷体" panose="02010609060101010101" charset="-122"/>
              </a:rPr>
              <a:t>移民而成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49425" y="617220"/>
            <a:ext cx="75969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古代村落</a:t>
            </a:r>
            <a:r>
              <a:rPr lang="zh-CN" altLang="en-US" sz="36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产生的条件（以中国为例）</a:t>
            </a:r>
            <a:endParaRPr lang="zh-CN" altLang="en-US" sz="36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914525" y="38735"/>
            <a:ext cx="56356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一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绿树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村边合，青山郭外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斜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5" grpId="0"/>
      <p:bldP spid="6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40205" y="557530"/>
            <a:ext cx="8911590" cy="753745"/>
          </a:xfrm>
        </p:spPr>
        <p:txBody>
          <a:bodyPr/>
          <a:lstStyle/>
          <a:p>
            <a:r>
              <a:rPr lang="zh-CN" altLang="en-US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古代村落</a:t>
            </a:r>
            <a:r>
              <a:rPr lang="zh-CN" altLang="en-US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产生的条件</a:t>
            </a:r>
            <a:r>
              <a:rPr lang="zh-CN" altLang="en-US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（以中国为例）</a:t>
            </a:r>
            <a:endParaRPr lang="zh-CN" altLang="en-US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85900" y="1311910"/>
            <a:ext cx="10018395" cy="275780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随着生产力的发展和人们生活要求的提高，人类逐渐转向饲养家畜、栽培作物、生活安定的定居生活。居住条件也有很大进步，建立了永久性和半永久性的房屋，村落的条件和固定性增高。 </a:t>
            </a:r>
            <a:r>
              <a:rPr lang="en-US" altLang="zh-CN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----</a:t>
            </a:r>
            <a:r>
              <a:rPr lang="zh-CN" altLang="en-US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彭尾才《村落的形成与发展变化》</a:t>
            </a:r>
            <a:endParaRPr lang="zh-CN" altLang="en-US" sz="36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4" name="爆炸形 1 3"/>
          <p:cNvSpPr/>
          <p:nvPr/>
        </p:nvSpPr>
        <p:spPr>
          <a:xfrm>
            <a:off x="5619750" y="1311275"/>
            <a:ext cx="4284345" cy="2402205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latin typeface="楷体" panose="02010609060101010101" charset="-122"/>
                <a:ea typeface="楷体" panose="02010609060101010101" charset="-122"/>
              </a:rPr>
              <a:t>生产发展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640205" y="4201160"/>
            <a:ext cx="9407525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600" b="1">
                <a:latin typeface="楷体" panose="02010609060101010101" charset="-122"/>
                <a:ea typeface="楷体" panose="02010609060101010101" charset="-122"/>
              </a:rPr>
              <a:t>许多的古村落其创始人往往不满于现实政治的黑暗，因此希望寄情山水，避居于偏远，在青山绿水中求得一份心灵的安宁与超脱。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</a:endParaRPr>
          </a:p>
          <a:p>
            <a:pPr algn="l"/>
            <a:r>
              <a:rPr lang="zh-CN" altLang="en-US" sz="3600" b="1">
                <a:latin typeface="楷体" panose="02010609060101010101" charset="-122"/>
                <a:ea typeface="楷体" panose="02010609060101010101" charset="-122"/>
              </a:rPr>
              <a:t>       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</a:rPr>
              <a:t>---《正在消失的中国古文明:古村落》</a:t>
            </a:r>
            <a:endParaRPr lang="en-US" altLang="zh-CN" sz="36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爆炸形 1 5"/>
          <p:cNvSpPr/>
          <p:nvPr/>
        </p:nvSpPr>
        <p:spPr>
          <a:xfrm>
            <a:off x="4246245" y="3713480"/>
            <a:ext cx="4284345" cy="2402205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latin typeface="楷体" panose="02010609060101010101" charset="-122"/>
                <a:ea typeface="楷体" panose="02010609060101010101" charset="-122"/>
              </a:rPr>
              <a:t>政治因素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887220" y="12065"/>
            <a:ext cx="49824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一 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绿树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村边合，青山郭外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斜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0" r="22572" b="5315"/>
          <a:stretch>
            <a:fillRect/>
          </a:stretch>
        </p:blipFill>
        <p:spPr>
          <a:xfrm>
            <a:off x="1645920" y="252548"/>
            <a:ext cx="3962400" cy="2650701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281645" y="307762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/>
              <a:t>长溪村</a:t>
            </a:r>
            <a:endParaRPr lang="zh-CN" altLang="en-US" b="1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" t="-365" r="2411" b="18685"/>
          <a:stretch>
            <a:fillRect/>
          </a:stretch>
        </p:blipFill>
        <p:spPr>
          <a:xfrm>
            <a:off x="5934544" y="232287"/>
            <a:ext cx="4236964" cy="2670962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7262949" y="3077629"/>
            <a:ext cx="1158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smtClean="0"/>
              <a:t>严田村</a:t>
            </a:r>
            <a:endParaRPr lang="zh-CN" altLang="en-US" b="1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5938" y="3446961"/>
            <a:ext cx="4230188" cy="2848327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4653869" y="635010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/>
              <a:t>菊径村</a:t>
            </a:r>
            <a:endParaRPr lang="zh-CN" altLang="en-US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782445" y="783590"/>
            <a:ext cx="34275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古代村落</a:t>
            </a:r>
            <a:r>
              <a:rPr lang="zh-CN" altLang="en-US" sz="36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的特点</a:t>
            </a:r>
            <a:endParaRPr lang="zh-CN" altLang="en-US" sz="36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466215" y="1765935"/>
            <a:ext cx="1007554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“城乡皆聚族而居，近来生齿愈繁，大族人丁至有万余，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其次不下数千，最少三二百人，男妇大约相等。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-----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嘉庆《宁国府志》卷九《风俗》”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6" name="爆炸形 1 5"/>
          <p:cNvSpPr/>
          <p:nvPr/>
        </p:nvSpPr>
        <p:spPr>
          <a:xfrm>
            <a:off x="4846955" y="1704340"/>
            <a:ext cx="4613275" cy="1630045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聚族而居</a:t>
            </a:r>
            <a:endParaRPr lang="zh-CN" altLang="en-US" sz="3200"/>
          </a:p>
        </p:txBody>
      </p:sp>
      <p:sp>
        <p:nvSpPr>
          <p:cNvPr id="7" name="文本框 6"/>
          <p:cNvSpPr txBox="1"/>
          <p:nvPr/>
        </p:nvSpPr>
        <p:spPr>
          <a:xfrm>
            <a:off x="1513205" y="3895090"/>
            <a:ext cx="9982200" cy="2061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广东嘉应州“俗重宗支，凡大小姓莫不有祠。一村之中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聚族而聚，必有加庙，亦祠也。州城复有大宗祠，则并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一州数县之族而合建者也。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----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光绪《嘉应州志》卷8引《石窟一征》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9" name="爆炸形 1 8"/>
          <p:cNvSpPr/>
          <p:nvPr/>
        </p:nvSpPr>
        <p:spPr>
          <a:xfrm>
            <a:off x="6976110" y="3798570"/>
            <a:ext cx="3783965" cy="1757045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血缘纽带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82445" y="99695"/>
            <a:ext cx="48269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一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绿树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村边合，青山郭外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斜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644650" y="1710055"/>
            <a:ext cx="10166985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北方黄土窑洞的一个重要特点是实现了人与自然的和谐，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人是自然的一部分，“人与天地相感通”。窑洞的村落，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构成一幅幅人与天地能同、与自然和谐的壮美画卷，成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为北方黄土地区特有的乡村聚落景观。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         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---《正在消失的中国古文明:古村落》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808480" y="683260"/>
            <a:ext cx="34275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古代村落</a:t>
            </a:r>
            <a:r>
              <a:rPr lang="zh-CN" altLang="en-US" sz="36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的特点</a:t>
            </a:r>
            <a:endParaRPr lang="zh-CN" altLang="en-US" sz="36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爆炸形 1 5"/>
          <p:cNvSpPr/>
          <p:nvPr/>
        </p:nvSpPr>
        <p:spPr>
          <a:xfrm>
            <a:off x="5471477" y="1955800"/>
            <a:ext cx="4362450" cy="2073275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天人合一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644650" y="4362450"/>
            <a:ext cx="9926320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中国古村落追求意境，讲究立意，通常将田园山水与耕读生活相结合，达到寄情山水、亲近自然、致力读书、通达义理的境界。东晋名士陶渊明所描绘的“世外桃源”之境，向往的也是一种悠然而居的代表士大夫心境的田园耕读生活。</a:t>
            </a:r>
            <a:endParaRPr lang="zh-CN" altLang="en-US" sz="32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 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---《正在消失的中国古文明:古村落》</a:t>
            </a:r>
            <a:endParaRPr lang="zh-CN" altLang="en-US" sz="32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8" name="爆炸形 1 7"/>
          <p:cNvSpPr/>
          <p:nvPr/>
        </p:nvSpPr>
        <p:spPr>
          <a:xfrm>
            <a:off x="4879022" y="4583430"/>
            <a:ext cx="4954905" cy="209804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耕读结合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08480" y="77470"/>
            <a:ext cx="48269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一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绿树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村边合，青山郭外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斜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684655" y="1521460"/>
            <a:ext cx="865568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闽北城村的“井”字格局 、湘北张谷英村的“巨龙戏珠”格局 、浙江芙蓉村的“七星八斗”格局、浙江诸葛村的“八卦阵图”格局、浙江俞源村的“太极星象”格局、粤北客家“八卦围”格局 、福建田螺坑土楼群格局、福建侨乡塔下村格局 </a:t>
            </a:r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……</a:t>
            </a:r>
            <a:endParaRPr lang="en-US" altLang="zh-CN" sz="3200" b="1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en-US" altLang="zh-CN" sz="32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  ---《</a:t>
            </a:r>
            <a:r>
              <a:rPr lang="en-US" altLang="zh-CN" sz="3200" b="1" err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正在消失的中国古文明:古村落》</a:t>
            </a:r>
            <a:endParaRPr lang="zh-CN" altLang="en-US" sz="32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684655" y="691515"/>
            <a:ext cx="34275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古代村落</a:t>
            </a:r>
            <a:r>
              <a:rPr lang="zh-CN" altLang="en-US" sz="36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的特点</a:t>
            </a:r>
            <a:endParaRPr lang="zh-CN" altLang="en-US" sz="36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爆炸形 1 5"/>
          <p:cNvSpPr/>
          <p:nvPr/>
        </p:nvSpPr>
        <p:spPr>
          <a:xfrm>
            <a:off x="5311140" y="1965960"/>
            <a:ext cx="3836035" cy="201041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形态各异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48485" y="24765"/>
            <a:ext cx="48269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一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绿树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村边合，青山郭外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斜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1508" name="图片 21507" descr="未标题-2 复制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7525" y="1030605"/>
            <a:ext cx="8749030" cy="3587750"/>
          </a:xfrm>
          <a:prstGeom prst="rect">
            <a:avLst/>
          </a:prstGeom>
          <a:noFill/>
          <a:ln w="9525" cap="flat" cmpd="sng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1507" name="文本框 21506"/>
          <p:cNvSpPr txBox="1"/>
          <p:nvPr/>
        </p:nvSpPr>
        <p:spPr>
          <a:xfrm>
            <a:off x="1787525" y="4618355"/>
            <a:ext cx="9144000" cy="22453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半坡遗址呈椭圆形，总面积约</a:t>
            </a:r>
            <a:r>
              <a:rPr lang="en-US" altLang="zh-CN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5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万平方米，包括居住区、制陶窑场和公共墓地三部分。居住区内房屋密集地排列着，中间一座规模很大的长方形房屋是氏族的公共活动场所。居住地的周围有一条宽深各五米的壕沟，在居住区和沟外的空地上，分布着各种形式的窑穴，是氏族的公共仓库。</a:t>
            </a:r>
            <a:r>
              <a:rPr lang="zh-CN" altLang="en-US" sz="2800" b="1">
                <a:solidFill>
                  <a:schemeClr val="folHlin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endParaRPr lang="zh-CN" altLang="en-US" sz="2800" b="1">
              <a:solidFill>
                <a:schemeClr val="folHlink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87525" y="362585"/>
            <a:ext cx="30684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古代</a:t>
            </a:r>
            <a:r>
              <a:rPr lang="zh-CN" altLang="en-US" sz="32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村落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的功能</a:t>
            </a:r>
            <a:endParaRPr lang="zh-CN" altLang="en-US" sz="32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873885" y="-97790"/>
            <a:ext cx="48269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一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绿树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村边合，青山郭外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斜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2108653" y="1372155"/>
            <a:ext cx="483325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随着社会的发展，古老的村落也在悄然发生着变化</a:t>
            </a:r>
            <a:r>
              <a:rPr lang="zh-CN" altLang="en-US" sz="28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。仔细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观察你所居住</a:t>
            </a:r>
            <a:r>
              <a:rPr lang="zh-CN" altLang="en-US" sz="28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的或郊区的村落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，它由哪几部分组成的</a:t>
            </a:r>
            <a:r>
              <a:rPr lang="zh-CN" altLang="en-US" sz="28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？在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农业生产方面采取的是何种生产方式？经济</a:t>
            </a:r>
            <a:r>
              <a:rPr lang="zh-CN" altLang="en-US" sz="28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形态是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单一的自然经济吗</a:t>
            </a:r>
            <a:r>
              <a:rPr lang="zh-CN" altLang="en-US" sz="28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？</a:t>
            </a:r>
            <a:endParaRPr lang="zh-CN" altLang="en-US" sz="28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038985" y="669925"/>
            <a:ext cx="30684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古代村落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的功能</a:t>
            </a:r>
            <a:endParaRPr lang="zh-CN" altLang="en-US" sz="32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038985" y="90805"/>
            <a:ext cx="48269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一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绿树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村边合，青山郭外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斜</a:t>
            </a:r>
            <a:endParaRPr lang="zh-CN" altLang="en-US" sz="240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3" t="9016" r="-825" b="3492"/>
          <a:stretch>
            <a:fillRect/>
          </a:stretch>
        </p:blipFill>
        <p:spPr>
          <a:xfrm>
            <a:off x="7296936" y="1372155"/>
            <a:ext cx="3614058" cy="5238731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230186" y="4662553"/>
            <a:ext cx="487345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一般的村落由居住区、公共</a:t>
            </a:r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活</a:t>
            </a:r>
            <a:endParaRPr lang="en-US" altLang="zh-CN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动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区、绿地等组成，主要</a:t>
            </a:r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功能</a:t>
            </a:r>
            <a:endParaRPr lang="en-US" altLang="zh-CN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有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居住、休闲娱乐等。铁</a:t>
            </a:r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犁牛</a:t>
            </a:r>
            <a:endParaRPr lang="en-US" altLang="zh-CN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耕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或机械化。</a:t>
            </a:r>
            <a:endParaRPr lang="zh-CN" altLang="zh-CN" sz="2800" b="1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683385" y="652780"/>
            <a:ext cx="34378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对人类的影响</a:t>
            </a:r>
            <a:endParaRPr lang="zh-CN" altLang="en-US" sz="36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49070" y="1600200"/>
            <a:ext cx="1110107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大村住一族，同姓数千百家。小村住一族，同姓数十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家及百余家不等。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----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张集馨《道咸宦海见闻录》第266页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" name="爆炸形 1 4"/>
          <p:cNvSpPr/>
          <p:nvPr/>
        </p:nvSpPr>
        <p:spPr>
          <a:xfrm>
            <a:off x="5606143" y="1600200"/>
            <a:ext cx="3769995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凝聚宗族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82445" y="-13970"/>
            <a:ext cx="49824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一 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绿树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村边合，青山郭外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斜</a:t>
            </a:r>
            <a:endParaRPr lang="zh-CN" altLang="en-US" sz="2400"/>
          </a:p>
        </p:txBody>
      </p:sp>
      <p:sp>
        <p:nvSpPr>
          <p:cNvPr id="7" name="文本框 6"/>
          <p:cNvSpPr txBox="1"/>
          <p:nvPr/>
        </p:nvSpPr>
        <p:spPr>
          <a:xfrm>
            <a:off x="1683385" y="3470910"/>
            <a:ext cx="8345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人是社会性的人，生存环境（村落）影响人的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生理心理，对人的生产活动作用明显。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8" name="爆炸形 1 7"/>
          <p:cNvSpPr/>
          <p:nvPr/>
        </p:nvSpPr>
        <p:spPr>
          <a:xfrm>
            <a:off x="5856333" y="3119789"/>
            <a:ext cx="3770630" cy="1779459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人的素质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pPr algn="ctr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生产活动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5" grpId="0"/>
      <p:bldP spid="6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文本框 8"/>
          <p:cNvSpPr txBox="1"/>
          <p:nvPr/>
        </p:nvSpPr>
        <p:spPr>
          <a:xfrm>
            <a:off x="1765844" y="1851375"/>
            <a:ext cx="901065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人类生存发展过程中，村落作为较原始的群居方式，有巨大的影响力。一方面，它促成文明集团化，进而为统一的文明树立榜样。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2" name="爆炸形 1 11"/>
          <p:cNvSpPr/>
          <p:nvPr/>
        </p:nvSpPr>
        <p:spPr>
          <a:xfrm>
            <a:off x="4859565" y="1554836"/>
            <a:ext cx="4283075" cy="2348865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1813560" y="627335"/>
            <a:ext cx="34378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对人类的影响</a:t>
            </a:r>
            <a:endParaRPr lang="zh-CN" altLang="en-US" sz="36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79905" y="37717"/>
            <a:ext cx="5629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主题一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绿树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村边合，青山郭外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斜</a:t>
            </a:r>
            <a:endParaRPr lang="zh-CN" altLang="en-US" sz="2400"/>
          </a:p>
        </p:txBody>
      </p:sp>
      <p:sp>
        <p:nvSpPr>
          <p:cNvPr id="10" name="文本框 9"/>
          <p:cNvSpPr txBox="1"/>
          <p:nvPr/>
        </p:nvSpPr>
        <p:spPr>
          <a:xfrm>
            <a:off x="6093052" y="2343817"/>
            <a:ext cx="18161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文明发展</a:t>
            </a:r>
            <a:endParaRPr lang="zh-CN" altLang="en-US" sz="3200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674631" y="4183709"/>
            <a:ext cx="9784715" cy="2061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依存于土地的农耕生活，决定了村民们开展社会活动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需在一日往返距离之内——集市、婚姻、祭祀、庙会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乃至乡里村社组织，都在“十里八村”这一范围。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----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韩茂莉：《中国的十里八村是怎样形成的？》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5" name="爆炸形 1 14"/>
          <p:cNvSpPr/>
          <p:nvPr/>
        </p:nvSpPr>
        <p:spPr>
          <a:xfrm>
            <a:off x="4687601" y="4200240"/>
            <a:ext cx="4784090" cy="205867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5672854" y="4959155"/>
            <a:ext cx="26564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认知空间狭窄</a:t>
            </a:r>
            <a:endParaRPr lang="zh-CN" altLang="en-US" sz="3200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4" grpId="0"/>
      <p:bldP spid="2" grpId="0"/>
      <p:bldP spid="10" grpId="0"/>
      <p:bldP spid="11" grpId="0"/>
      <p:bldP spid="15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763395" y="586740"/>
            <a:ext cx="79047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40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40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二  </a:t>
            </a:r>
            <a:r>
              <a:rPr lang="zh-CN" altLang="zh-CN" sz="40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古宫</a:t>
            </a:r>
            <a:r>
              <a:rPr lang="zh-CN" altLang="zh-CN" sz="4000" b="1">
                <a:latin typeface="楷体" panose="02010609060101010101" charset="-122"/>
                <a:ea typeface="楷体" panose="02010609060101010101" charset="-122"/>
                <a:sym typeface="+mn-ea"/>
              </a:rPr>
              <a:t>闲地少，水巷小桥</a:t>
            </a:r>
            <a:r>
              <a:rPr lang="zh-CN" altLang="zh-CN" sz="40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多</a:t>
            </a:r>
            <a:endParaRPr lang="zh-CN" altLang="en-US" sz="40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01190" y="2631440"/>
            <a:ext cx="6715760" cy="25533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lnSpc>
                <a:spcPct val="125000"/>
              </a:lnSpc>
            </a:pP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中国古代集镇的发展过程是怎样的？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pPr fontAlgn="auto">
              <a:lnSpc>
                <a:spcPct val="125000"/>
              </a:lnSpc>
            </a:pP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古代集镇形成的因素有哪些？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pPr fontAlgn="auto">
              <a:lnSpc>
                <a:spcPct val="125000"/>
              </a:lnSpc>
            </a:pP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古代集镇有哪些类型？有何作用？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pPr fontAlgn="auto">
              <a:lnSpc>
                <a:spcPct val="125000"/>
              </a:lnSpc>
            </a:pP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总结</a:t>
            </a:r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归纳集镇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的</a:t>
            </a:r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含义、特点。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006600" y="1907540"/>
            <a:ext cx="222440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研学提示：</a:t>
            </a:r>
            <a:endParaRPr lang="zh-CN" altLang="en-US" sz="32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763395" y="165735"/>
            <a:ext cx="48269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二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古宫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闲地少，水巷小桥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多</a:t>
            </a:r>
            <a:endParaRPr lang="zh-CN" altLang="en-US" sz="24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104390" y="2130425"/>
            <a:ext cx="51485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原始社会末期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48" name=" 148"/>
          <p:cNvSpPr/>
          <p:nvPr/>
        </p:nvSpPr>
        <p:spPr>
          <a:xfrm>
            <a:off x="4960620" y="1995805"/>
            <a:ext cx="914400" cy="914400"/>
          </a:xfrm>
          <a:custGeom>
            <a:gdLst>
              <a:gd name="connsiteX0" fmla="*/ 360040 w 576064"/>
              <a:gd name="connsiteY0" fmla="*/ 0 h 250588"/>
              <a:gd name="connsiteX1" fmla="*/ 576064 w 576064"/>
              <a:gd name="connsiteY1" fmla="*/ 125294 h 250588"/>
              <a:gd name="connsiteX2" fmla="*/ 360040 w 576064"/>
              <a:gd name="connsiteY2" fmla="*/ 250588 h 250588"/>
              <a:gd name="connsiteX3" fmla="*/ 360040 w 576064"/>
              <a:gd name="connsiteY3" fmla="*/ 143294 h 250588"/>
              <a:gd name="connsiteX4" fmla="*/ 0 w 576064"/>
              <a:gd name="connsiteY4" fmla="*/ 143294 h 250588"/>
              <a:gd name="connsiteX5" fmla="*/ 0 w 576064"/>
              <a:gd name="connsiteY5" fmla="*/ 107294 h 250588"/>
              <a:gd name="connsiteX6" fmla="*/ 360040 w 576064"/>
              <a:gd name="connsiteY6" fmla="*/ 107294 h 250588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6064" h="250588">
                <a:moveTo>
                  <a:pt x="360040" y="0"/>
                </a:moveTo>
                <a:lnTo>
                  <a:pt x="576064" y="125294"/>
                </a:lnTo>
                <a:lnTo>
                  <a:pt x="360040" y="250588"/>
                </a:lnTo>
                <a:lnTo>
                  <a:pt x="360040" y="143294"/>
                </a:lnTo>
                <a:lnTo>
                  <a:pt x="0" y="143294"/>
                </a:lnTo>
                <a:lnTo>
                  <a:pt x="0" y="107294"/>
                </a:lnTo>
                <a:lnTo>
                  <a:pt x="360040" y="10729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253480" y="2161540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雏形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780540" y="792480"/>
            <a:ext cx="57962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6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中国古代集镇的发展过程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+mn-ea"/>
              </a:rPr>
              <a:t>：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289175" y="3249930"/>
            <a:ext cx="309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224405" y="3434715"/>
            <a:ext cx="222440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北魏至五代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1" name=" 148"/>
          <p:cNvSpPr/>
          <p:nvPr/>
        </p:nvSpPr>
        <p:spPr>
          <a:xfrm>
            <a:off x="4960620" y="3249930"/>
            <a:ext cx="914400" cy="914400"/>
          </a:xfrm>
          <a:custGeom>
            <a:gdLst>
              <a:gd name="connsiteX0" fmla="*/ 360040 w 576064"/>
              <a:gd name="connsiteY0" fmla="*/ 0 h 250588"/>
              <a:gd name="connsiteX1" fmla="*/ 576064 w 576064"/>
              <a:gd name="connsiteY1" fmla="*/ 125294 h 250588"/>
              <a:gd name="connsiteX2" fmla="*/ 360040 w 576064"/>
              <a:gd name="connsiteY2" fmla="*/ 250588 h 250588"/>
              <a:gd name="connsiteX3" fmla="*/ 360040 w 576064"/>
              <a:gd name="connsiteY3" fmla="*/ 143294 h 250588"/>
              <a:gd name="connsiteX4" fmla="*/ 0 w 576064"/>
              <a:gd name="connsiteY4" fmla="*/ 143294 h 250588"/>
              <a:gd name="connsiteX5" fmla="*/ 0 w 576064"/>
              <a:gd name="connsiteY5" fmla="*/ 107294 h 250588"/>
              <a:gd name="connsiteX6" fmla="*/ 360040 w 576064"/>
              <a:gd name="connsiteY6" fmla="*/ 107294 h 250588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6064" h="250588">
                <a:moveTo>
                  <a:pt x="360040" y="0"/>
                </a:moveTo>
                <a:lnTo>
                  <a:pt x="576064" y="125294"/>
                </a:lnTo>
                <a:lnTo>
                  <a:pt x="360040" y="250588"/>
                </a:lnTo>
                <a:lnTo>
                  <a:pt x="360040" y="143294"/>
                </a:lnTo>
                <a:lnTo>
                  <a:pt x="0" y="143294"/>
                </a:lnTo>
                <a:lnTo>
                  <a:pt x="0" y="107294"/>
                </a:lnTo>
                <a:lnTo>
                  <a:pt x="360040" y="10729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396355" y="3434715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形成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28875" y="4826000"/>
            <a:ext cx="18161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宋元时期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4" name=" 148"/>
          <p:cNvSpPr/>
          <p:nvPr/>
        </p:nvSpPr>
        <p:spPr>
          <a:xfrm>
            <a:off x="4960620" y="4659630"/>
            <a:ext cx="914400" cy="914400"/>
          </a:xfrm>
          <a:custGeom>
            <a:gdLst>
              <a:gd name="connsiteX0" fmla="*/ 360040 w 576064"/>
              <a:gd name="connsiteY0" fmla="*/ 0 h 250588"/>
              <a:gd name="connsiteX1" fmla="*/ 576064 w 576064"/>
              <a:gd name="connsiteY1" fmla="*/ 125294 h 250588"/>
              <a:gd name="connsiteX2" fmla="*/ 360040 w 576064"/>
              <a:gd name="connsiteY2" fmla="*/ 250588 h 250588"/>
              <a:gd name="connsiteX3" fmla="*/ 360040 w 576064"/>
              <a:gd name="connsiteY3" fmla="*/ 143294 h 250588"/>
              <a:gd name="connsiteX4" fmla="*/ 0 w 576064"/>
              <a:gd name="connsiteY4" fmla="*/ 143294 h 250588"/>
              <a:gd name="connsiteX5" fmla="*/ 0 w 576064"/>
              <a:gd name="connsiteY5" fmla="*/ 107294 h 250588"/>
              <a:gd name="connsiteX6" fmla="*/ 360040 w 576064"/>
              <a:gd name="connsiteY6" fmla="*/ 107294 h 250588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6064" h="250588">
                <a:moveTo>
                  <a:pt x="360040" y="0"/>
                </a:moveTo>
                <a:lnTo>
                  <a:pt x="576064" y="125294"/>
                </a:lnTo>
                <a:lnTo>
                  <a:pt x="360040" y="250588"/>
                </a:lnTo>
                <a:lnTo>
                  <a:pt x="360040" y="143294"/>
                </a:lnTo>
                <a:lnTo>
                  <a:pt x="0" y="143294"/>
                </a:lnTo>
                <a:lnTo>
                  <a:pt x="0" y="107294"/>
                </a:lnTo>
                <a:lnTo>
                  <a:pt x="360040" y="10729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396990" y="4825365"/>
            <a:ext cx="10248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发展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428875" y="5938520"/>
            <a:ext cx="21695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明清时期</a:t>
            </a:r>
            <a:endParaRPr lang="en-US" altLang="zh-CN" sz="32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7" name=" 148"/>
          <p:cNvSpPr/>
          <p:nvPr/>
        </p:nvSpPr>
        <p:spPr>
          <a:xfrm>
            <a:off x="4960620" y="5773420"/>
            <a:ext cx="914400" cy="914400"/>
          </a:xfrm>
          <a:custGeom>
            <a:gdLst>
              <a:gd name="connsiteX0" fmla="*/ 360040 w 576064"/>
              <a:gd name="connsiteY0" fmla="*/ 0 h 250588"/>
              <a:gd name="connsiteX1" fmla="*/ 576064 w 576064"/>
              <a:gd name="connsiteY1" fmla="*/ 125294 h 250588"/>
              <a:gd name="connsiteX2" fmla="*/ 360040 w 576064"/>
              <a:gd name="connsiteY2" fmla="*/ 250588 h 250588"/>
              <a:gd name="connsiteX3" fmla="*/ 360040 w 576064"/>
              <a:gd name="connsiteY3" fmla="*/ 143294 h 250588"/>
              <a:gd name="connsiteX4" fmla="*/ 0 w 576064"/>
              <a:gd name="connsiteY4" fmla="*/ 143294 h 250588"/>
              <a:gd name="connsiteX5" fmla="*/ 0 w 576064"/>
              <a:gd name="connsiteY5" fmla="*/ 107294 h 250588"/>
              <a:gd name="connsiteX6" fmla="*/ 360040 w 576064"/>
              <a:gd name="connsiteY6" fmla="*/ 107294 h 250588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6064" h="250588">
                <a:moveTo>
                  <a:pt x="360040" y="0"/>
                </a:moveTo>
                <a:lnTo>
                  <a:pt x="576064" y="125294"/>
                </a:lnTo>
                <a:lnTo>
                  <a:pt x="360040" y="250588"/>
                </a:lnTo>
                <a:lnTo>
                  <a:pt x="360040" y="143294"/>
                </a:lnTo>
                <a:lnTo>
                  <a:pt x="0" y="143294"/>
                </a:lnTo>
                <a:lnTo>
                  <a:pt x="0" y="107294"/>
                </a:lnTo>
                <a:lnTo>
                  <a:pt x="360040" y="10729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593840" y="5938520"/>
            <a:ext cx="222440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进一步发展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48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5" descr="timg (1)"/>
          <p:cNvPicPr>
            <a:picLocks noChangeAspect="1"/>
          </p:cNvPicPr>
          <p:nvPr/>
        </p:nvPicPr>
        <p:blipFill>
          <a:blip r:embed="rId2"/>
          <a:srcRect b="-3385"/>
          <a:stretch>
            <a:fillRect/>
          </a:stretch>
        </p:blipFill>
        <p:spPr>
          <a:xfrm>
            <a:off x="2091055" y="1373505"/>
            <a:ext cx="3583305" cy="260858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6271895" y="1533872"/>
            <a:ext cx="556133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窑湾古镇位于江苏新沂市，西依大运河，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</a:endParaRPr>
          </a:p>
          <a:p>
            <a:pPr algn="l"/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东临骆马湖，三面环水，不论是南方的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泊来品，还是北方的物产，均需在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</a:endParaRPr>
          </a:p>
          <a:p>
            <a:pPr algn="l"/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窑湾装卸，长此以往，窑湾也就成为大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</a:endParaRPr>
          </a:p>
          <a:p>
            <a:pPr algn="l"/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运河重要的水旱码头。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3" name="图片 2" descr="http://s2.lvjs.com.cn/uploads/pc/place2/2016-02-17/f34d361c-c3a7-4fca-b82c-6e7751fc72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055" y="3982085"/>
            <a:ext cx="3583305" cy="268668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文本框 5"/>
          <p:cNvSpPr txBox="1"/>
          <p:nvPr/>
        </p:nvSpPr>
        <p:spPr>
          <a:xfrm>
            <a:off x="6146165" y="4114800"/>
            <a:ext cx="5847715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清代《峄县志》记载：“台(儿)庄跨漕渠，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当南北孔道，商旅所萃，居民饶给，村镇之大，甲于一邑，国朝高宗（乾隆皇帝）赐为‘天下第一庄’”，呈现出“商贾迤逦，一河渔火，歌声十里，夜不罢市”的繁盛景象。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40055" y="1750060"/>
            <a:ext cx="1612900" cy="31076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问：</a:t>
            </a:r>
            <a:endParaRPr lang="zh-CN" altLang="en-US" sz="28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窑湾</a:t>
            </a:r>
            <a:endParaRPr lang="zh-CN" altLang="en-US" sz="28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古镇与</a:t>
            </a:r>
            <a:endParaRPr lang="zh-CN" altLang="en-US" sz="28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台儿庄</a:t>
            </a:r>
            <a:endParaRPr lang="zh-CN" altLang="en-US" sz="28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古镇形</a:t>
            </a:r>
            <a:endParaRPr lang="zh-CN" altLang="en-US" sz="28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成的相</a:t>
            </a:r>
            <a:endParaRPr lang="zh-CN" altLang="en-US" sz="28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同条件？</a:t>
            </a:r>
            <a:endParaRPr lang="zh-CN" altLang="en-US" sz="28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815465" y="709295"/>
            <a:ext cx="44564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古代集镇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形成的因素：</a:t>
            </a:r>
            <a:endParaRPr lang="zh-CN" altLang="en-US" sz="32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815465" y="116840"/>
            <a:ext cx="49824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二 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古宫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闲地少，水巷小桥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多</a:t>
            </a:r>
            <a:endParaRPr lang="zh-CN" altLang="en-US" sz="24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0" name="椭圆形标注 9"/>
          <p:cNvSpPr/>
          <p:nvPr/>
        </p:nvSpPr>
        <p:spPr>
          <a:xfrm>
            <a:off x="6341563" y="2657226"/>
            <a:ext cx="5103223" cy="2111355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商业繁荣，交通便利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9" grpId="0"/>
      <p:bldP spid="4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文本框 8"/>
          <p:cNvSpPr txBox="1"/>
          <p:nvPr/>
        </p:nvSpPr>
        <p:spPr>
          <a:xfrm>
            <a:off x="1960880" y="744220"/>
            <a:ext cx="56140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古代集镇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形成的因素</a:t>
            </a:r>
            <a:r>
              <a:rPr lang="zh-CN" altLang="en-US" sz="32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：</a:t>
            </a:r>
            <a:endParaRPr lang="en-US" altLang="zh-CN" sz="32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971040" y="3749457"/>
            <a:ext cx="8119530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位于山东青岛境内的鳌山卫、灵山卫是明代开始的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  <a:p>
            <a:pPr algn="l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海防工程，始建于明朝洪武五年，当初是为了抵御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  <a:p>
            <a:pPr algn="l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倭寇袭扰而修建的沿海军事重镇。按照明太祖朱元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  <a:p>
            <a:pPr algn="l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璋的设计，“跨府设卫，连县设所”，鳌山卫、灵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  <a:p>
            <a:pPr algn="l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山卫由当时的莱州府管辖，浮山所、雄崖所属于鳌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  <a:p>
            <a:pPr algn="l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山卫，灵山卫下辖后所在胶州，前所位于现琅邪镇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  <a:p>
            <a:pPr algn="l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夏河所，左所在灵山卫城内。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63395" y="165735"/>
            <a:ext cx="48269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二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古宫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闲地少，水巷小桥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多</a:t>
            </a:r>
            <a:endParaRPr lang="zh-CN" altLang="en-US" sz="24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椭圆形标注 2"/>
          <p:cNvSpPr/>
          <p:nvPr/>
        </p:nvSpPr>
        <p:spPr>
          <a:xfrm>
            <a:off x="3844954" y="4256156"/>
            <a:ext cx="4371702" cy="201168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2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政治、军事因素</a:t>
            </a:r>
            <a:endParaRPr lang="zh-CN" altLang="en-US" sz="3200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6" name="图片 5" descr="http://img.club.pchome.net/kdsarticle/2013/06/17/15c97d88c1ac4358caa693f55398934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87947" y="1444604"/>
            <a:ext cx="2795270" cy="1875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图片 6" descr="http://5b0988e595225.cdn.sohucs.com/images/20180916/8cffefaf8c0f4222bebc60846587dc8b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98348" y="1444605"/>
            <a:ext cx="2968344" cy="187517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文本框 7"/>
          <p:cNvSpPr txBox="1"/>
          <p:nvPr/>
        </p:nvSpPr>
        <p:spPr>
          <a:xfrm>
            <a:off x="3449322" y="3429514"/>
            <a:ext cx="881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鳌山卫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886075" y="36957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884377" y="3422491"/>
            <a:ext cx="8786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灵</a:t>
            </a:r>
            <a:r>
              <a:rPr lang="zh-CN" altLang="en-US" b="1" smtClean="0">
                <a:latin typeface="楷体" panose="02010609060101010101" charset="-122"/>
                <a:ea typeface="楷体" panose="02010609060101010101" charset="-122"/>
              </a:rPr>
              <a:t>山卫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" grpId="0"/>
      <p:bldP spid="2" grpId="0"/>
      <p:bldP spid="3" grpId="0"/>
      <p:bldP spid="8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725295" y="1497965"/>
            <a:ext cx="8557895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截止到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2012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年，窑湾古镇有常驻人口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7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万；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 新沂市常驻人口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21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万；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截止到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2014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年，台儿庄古镇有常驻人口约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9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万；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        枣庄市有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53.2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万。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截止到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2014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年，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+mn-ea"/>
              </a:rPr>
              <a:t>鳌山卫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sym typeface="+mn-ea"/>
              </a:rPr>
              <a:t>5.1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+mn-ea"/>
              </a:rPr>
              <a:t>万，即墨市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sym typeface="+mn-ea"/>
              </a:rPr>
              <a:t>53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+mn-ea"/>
              </a:rPr>
              <a:t>万。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l"/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algn="l"/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803693" y="4338300"/>
            <a:ext cx="834898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集镇是指人口比村落多但比城市少的居民区，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是介于乡村与城市之间的过渡型居民点。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多为商业、手工业中心。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829435" y="739140"/>
            <a:ext cx="615124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透过数字析概念：何谓集镇？</a:t>
            </a:r>
            <a:endParaRPr lang="zh-CN" altLang="en-US" sz="36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63395" y="165735"/>
            <a:ext cx="48269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二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古宫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闲地少，水巷小桥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多</a:t>
            </a:r>
            <a:endParaRPr lang="zh-CN" altLang="en-US" sz="24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51892" y="6031522"/>
            <a:ext cx="71769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特点：过渡性、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多为商业、手工业中心</a:t>
            </a:r>
            <a:endParaRPr lang="zh-CN" altLang="en-US" sz="32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2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927340" y="819692"/>
            <a:ext cx="29642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集镇的作用</a:t>
            </a:r>
            <a:r>
              <a:rPr lang="zh-CN" altLang="en-US" sz="36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：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63395" y="165735"/>
            <a:ext cx="48269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二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古宫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闲地少，水巷小桥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多</a:t>
            </a:r>
            <a:endParaRPr lang="zh-CN" altLang="en-US" sz="24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927340" y="1553311"/>
            <a:ext cx="71609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沟通城乡，有利于城乡经济文化交流；</a:t>
            </a:r>
            <a:endParaRPr lang="en-US" altLang="zh-CN" sz="32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有利于促进农村经济、商品经济发展；</a:t>
            </a:r>
            <a:endParaRPr lang="en-US" altLang="zh-CN" sz="32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推动城市化。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11580" y="3402551"/>
            <a:ext cx="38908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古代集镇</a:t>
            </a:r>
            <a:r>
              <a:rPr lang="zh-CN" altLang="en-US" sz="36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的类型</a:t>
            </a:r>
            <a:r>
              <a:rPr lang="zh-CN" altLang="en-US" sz="36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：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872552" y="4328462"/>
            <a:ext cx="80048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集镇的类型主要有：军事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重镇、政治中心、工商市镇（贸易小镇）</a:t>
            </a:r>
            <a:endParaRPr lang="en-US" altLang="zh-CN" sz="3200" b="1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722755" y="459105"/>
            <a:ext cx="73677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36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三   </a:t>
            </a:r>
            <a:r>
              <a:rPr lang="zh-CN" altLang="zh-CN" sz="36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高楼</a:t>
            </a:r>
            <a:r>
              <a:rPr lang="zh-CN" altLang="zh-CN" sz="3600" b="1">
                <a:latin typeface="楷体" panose="02010609060101010101" charset="-122"/>
                <a:ea typeface="楷体" panose="02010609060101010101" charset="-122"/>
                <a:sym typeface="+mn-ea"/>
              </a:rPr>
              <a:t>临远水，复道出</a:t>
            </a:r>
            <a:r>
              <a:rPr lang="zh-CN" altLang="zh-CN" sz="36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繁花</a:t>
            </a:r>
            <a:endParaRPr lang="zh-CN" altLang="en-US" sz="36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21510" y="1389380"/>
            <a:ext cx="9047480" cy="4523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最早的城市出现在原始社会末期，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是社会生产力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发展到一定历史阶段的产物，是人类文明进步的结晶。世界上首批城市一般都诞生在那些具有较为有利的灌溉条件，农业生产发达，农产品丰富，交通便利的地区，如两河流域的美索不达米亚平原、尼罗河流域中下游的古埃及、印度河流域的古印度以及黄河流域的中国等地区。研学之旅第三站，我们来到了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高楼临远水，复道出</a:t>
            </a:r>
            <a:r>
              <a:rPr lang="zh-CN" altLang="zh-CN" sz="32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繁花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的城市一探究竟。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768475" y="1630045"/>
            <a:ext cx="789051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在中国古代，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城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和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市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是一回事吗？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公元前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800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年，中国古代的城市与希腊古城在布局上有何特点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?</a:t>
            </a:r>
            <a:endParaRPr lang="en-US" altLang="zh-CN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古代城市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的出现对人类产生了怎样的影响</a:t>
            </a:r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？</a:t>
            </a:r>
            <a:endParaRPr lang="en-US" altLang="zh-CN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古代的村落、集镇、城市三者之间有何联系？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68475" y="169545"/>
            <a:ext cx="86455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三 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高楼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临远水，复道出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繁花</a:t>
            </a:r>
            <a:endParaRPr lang="zh-CN" altLang="en-US" sz="24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68475" y="690880"/>
            <a:ext cx="27819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6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研学提示：</a:t>
            </a:r>
            <a:endParaRPr lang="zh-CN" altLang="en-US" sz="36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1394460" y="1367790"/>
            <a:ext cx="843343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“城，郭也，都邑之地，筑此以资保障也”。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“市，买卖所之也。”“贸、贾，市也”。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1612265" y="2670810"/>
            <a:ext cx="983107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中国古代的“城”与“市”是两个不同的概念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r>
              <a:rPr lang="zh-CN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到了周代，随着城或市的发展与变化，它们才逐渐含有</a:t>
            </a:r>
            <a:r>
              <a:rPr 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城市</a:t>
            </a:r>
            <a:r>
              <a:rPr 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的意义。</a:t>
            </a:r>
            <a:endParaRPr lang="zh-CN" altLang="en-US" sz="32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612265" y="4430395"/>
            <a:ext cx="1001204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城市是一个人口集中、非农业各类产业发达、以非农业人口为主的地区，通常是周围地区的政治、经济、交通与文化的中心。 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68475" y="169545"/>
            <a:ext cx="86455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三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高楼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临远水，复道出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繁花</a:t>
            </a:r>
            <a:endParaRPr lang="zh-CN" altLang="en-US" sz="24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68475" y="784225"/>
            <a:ext cx="549084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城</a:t>
            </a:r>
            <a:r>
              <a:rPr lang="en-US" altLang="zh-CN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与</a:t>
            </a:r>
            <a:r>
              <a:rPr lang="en-US" altLang="zh-CN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市</a:t>
            </a:r>
            <a:r>
              <a:rPr lang="en-US" altLang="zh-CN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是一回事吗？</a:t>
            </a:r>
            <a:endParaRPr lang="zh-CN" altLang="en-US" sz="32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0" grpId="0"/>
      <p:bldP spid="7" grpId="0"/>
      <p:bldP spid="2" grpId="0"/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文本框 10"/>
          <p:cNvSpPr txBox="1"/>
          <p:nvPr/>
        </p:nvSpPr>
        <p:spPr>
          <a:xfrm>
            <a:off x="1768475" y="169545"/>
            <a:ext cx="86455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三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高楼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临远水，复道出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繁花</a:t>
            </a:r>
            <a:endParaRPr lang="zh-CN" altLang="en-US" sz="24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650365" y="748665"/>
            <a:ext cx="9372600" cy="1076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公元前</a:t>
            </a:r>
            <a:r>
              <a:rPr lang="en-US" altLang="zh-CN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800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年，中国古代的城市与希腊古城在布局上</a:t>
            </a:r>
            <a:endParaRPr lang="zh-CN" altLang="en-US" sz="32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algn="l"/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有何特点</a:t>
            </a:r>
            <a:r>
              <a:rPr lang="en-US" altLang="zh-CN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?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各反映了怎样的规划思想？</a:t>
            </a:r>
            <a:endParaRPr lang="zh-CN" altLang="en-US" sz="32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550670" y="1957705"/>
            <a:ext cx="10396220" cy="4030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周代的城市，按照等级尊卑制度和宗法礼教思想，对于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各级城市面积的大小、道路配置，以及城市中行政、经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济等功能分区，均有严格的规划。《周礼考工记》记载：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“匠人营国，方九里，旁三门，国中九经纬，经涂九轨，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左祖右社，面朝后市，市朝一夫。”反映了周代的城市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规划思想。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——何一民：《中国城市史纲》，成都：四川大学出版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社，1994年，第11页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" name="椭圆形标注 1"/>
          <p:cNvSpPr/>
          <p:nvPr/>
        </p:nvSpPr>
        <p:spPr>
          <a:xfrm>
            <a:off x="4615543" y="2151018"/>
            <a:ext cx="4563291" cy="165376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中正对称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pPr algn="ctr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礼制精神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650366" y="2078557"/>
            <a:ext cx="104284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>
                <a:latin typeface="华文楷体" panose="02010600040101010101" pitchFamily="2" charset="-122"/>
                <a:ea typeface="华文楷体" panose="02010600040101010101" pitchFamily="2" charset="-122"/>
              </a:rPr>
              <a:t>雅典背山面海，城市布局不规则，无轴线关系。城市的</a:t>
            </a:r>
            <a:r>
              <a:rPr lang="zh-CN" altLang="zh-CN" sz="32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中</a:t>
            </a:r>
            <a:endParaRPr lang="en-US" altLang="zh-CN" sz="3200" b="1" smtClean="0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zh-CN" sz="32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心是卫城，</a:t>
            </a:r>
            <a:r>
              <a:rPr lang="zh-CN" altLang="zh-CN" sz="3200" b="1">
                <a:latin typeface="华文楷体" panose="02010600040101010101" pitchFamily="2" charset="-122"/>
                <a:ea typeface="华文楷体" panose="02010600040101010101" pitchFamily="2" charset="-122"/>
              </a:rPr>
              <a:t>最早的居民点形成与卫城山脚下</a:t>
            </a:r>
            <a:r>
              <a:rPr lang="zh-CN" altLang="zh-CN" sz="32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。广场</a:t>
            </a:r>
            <a:r>
              <a:rPr lang="zh-CN" altLang="zh-CN" sz="3200" b="1">
                <a:latin typeface="华文楷体" panose="02010600040101010101" pitchFamily="2" charset="-122"/>
                <a:ea typeface="华文楷体" panose="02010600040101010101" pitchFamily="2" charset="-122"/>
              </a:rPr>
              <a:t>是</a:t>
            </a:r>
            <a:r>
              <a:rPr lang="zh-CN" altLang="zh-CN" sz="32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群众</a:t>
            </a:r>
            <a:r>
              <a:rPr lang="zh-CN" altLang="zh-CN" sz="3200" b="1">
                <a:latin typeface="华文楷体" panose="02010600040101010101" pitchFamily="2" charset="-122"/>
                <a:ea typeface="华文楷体" panose="02010600040101010101" pitchFamily="2" charset="-122"/>
              </a:rPr>
              <a:t>集聚的中心，有司法，行政，商业，工业，宗教</a:t>
            </a:r>
            <a:r>
              <a:rPr lang="zh-CN" altLang="zh-CN" sz="32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，文娱交往</a:t>
            </a:r>
            <a:r>
              <a:rPr lang="zh-CN" altLang="zh-CN" sz="3200" b="1">
                <a:latin typeface="华文楷体" panose="02010600040101010101" pitchFamily="2" charset="-122"/>
                <a:ea typeface="华文楷体" panose="02010600040101010101" pitchFamily="2" charset="-122"/>
              </a:rPr>
              <a:t>等社会功能</a:t>
            </a:r>
            <a:r>
              <a:rPr lang="zh-CN" altLang="zh-CN" sz="32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3200" b="1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3200" b="1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32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   ----</a:t>
            </a:r>
            <a:r>
              <a:rPr lang="zh-CN" altLang="en-US" sz="32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百度文库</a:t>
            </a:r>
            <a:r>
              <a:rPr lang="en-US" altLang="zh-CN" sz="32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2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古希腊的城市</a:t>
            </a:r>
            <a:r>
              <a:rPr lang="en-US" altLang="zh-CN" sz="32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endParaRPr lang="zh-CN" altLang="en-US" sz="320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5" name="椭圆形标注 4"/>
          <p:cNvSpPr/>
          <p:nvPr/>
        </p:nvSpPr>
        <p:spPr>
          <a:xfrm>
            <a:off x="4721408" y="2423160"/>
            <a:ext cx="3657600" cy="170992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32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不规则</a:t>
            </a:r>
            <a:endParaRPr lang="en-US" altLang="zh-CN" sz="3200" b="1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/>
            <a:r>
              <a:rPr lang="zh-CN" altLang="en-US" sz="3200" b="1">
                <a:latin typeface="华文楷体" panose="02010600040101010101" pitchFamily="2" charset="-122"/>
                <a:ea typeface="华文楷体" panose="02010600040101010101" pitchFamily="2" charset="-122"/>
              </a:rPr>
              <a:t>民主精神</a:t>
            </a:r>
            <a:endParaRPr lang="zh-CN" altLang="en-US" sz="3200"/>
          </a:p>
        </p:txBody>
      </p:sp>
      <p:sp>
        <p:nvSpPr>
          <p:cNvPr id="6" name="文本框 5"/>
          <p:cNvSpPr txBox="1"/>
          <p:nvPr/>
        </p:nvSpPr>
        <p:spPr>
          <a:xfrm>
            <a:off x="1759767" y="204379"/>
            <a:ext cx="86455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三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高楼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临远水，复道出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繁花</a:t>
            </a:r>
            <a:endParaRPr lang="zh-CN" altLang="en-US" sz="24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650365" y="748665"/>
            <a:ext cx="9372600" cy="1076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公元前</a:t>
            </a:r>
            <a:r>
              <a:rPr lang="en-US" altLang="zh-CN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800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年，中国古代的城市与希腊古城在布局上</a:t>
            </a:r>
            <a:endParaRPr lang="zh-CN" altLang="en-US" sz="32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algn="l"/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有何特点</a:t>
            </a:r>
            <a:r>
              <a:rPr lang="en-US" altLang="zh-CN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?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各反映了怎样的规划思想？</a:t>
            </a:r>
            <a:endParaRPr lang="zh-CN" altLang="en-US" sz="32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759767" y="204379"/>
            <a:ext cx="86455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三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高楼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临远水，复道出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繁花</a:t>
            </a:r>
            <a:endParaRPr lang="zh-CN" altLang="en-US" sz="24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85257" y="1184366"/>
            <a:ext cx="100735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zh-CN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观察图1唐朝长安城和图2北宋东京城的</a:t>
            </a:r>
            <a:r>
              <a:rPr lang="zh-TW" altLang="zh-CN" sz="32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布局</a:t>
            </a:r>
            <a:r>
              <a:rPr lang="zh-CN" altLang="en-US" sz="32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有何异同？</a:t>
            </a:r>
            <a:endParaRPr lang="en-US" altLang="zh-CN" sz="3200" b="1" smtClean="0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6" name="图片 5" descr="F:\历史\ADMINI~1\AppData\Local\Temp\FineReader12.00\media\image2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97924" y="2581183"/>
            <a:ext cx="3910693" cy="3445148"/>
          </a:xfrm>
          <a:prstGeom prst="rect">
            <a:avLst/>
          </a:prstGeom>
          <a:noFill/>
        </p:spPr>
      </p:pic>
      <p:pic>
        <p:nvPicPr>
          <p:cNvPr id="7" name="图片 6" descr="F:\历史\ADMINI~1\AppData\Local\Temp\FineReader12.00\media\image3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82529" y="2696730"/>
            <a:ext cx="4197033" cy="3214053"/>
          </a:xfrm>
          <a:prstGeom prst="rect">
            <a:avLst/>
          </a:prstGeom>
          <a:noFill/>
        </p:spPr>
      </p:pic>
      <p:sp>
        <p:nvSpPr>
          <p:cNvPr id="2" name="文本框 1"/>
          <p:cNvSpPr txBox="1"/>
          <p:nvPr/>
        </p:nvSpPr>
        <p:spPr>
          <a:xfrm>
            <a:off x="2438400" y="6161263"/>
            <a:ext cx="23903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zh-CN"/>
              <a:t>图1唐朝长安城示意图</a:t>
            </a:r>
            <a:endParaRPr lang="zh-CN" altLang="zh-CN"/>
          </a:p>
        </p:txBody>
      </p:sp>
      <p:sp>
        <p:nvSpPr>
          <p:cNvPr id="3" name="文本框 2"/>
          <p:cNvSpPr txBox="1"/>
          <p:nvPr/>
        </p:nvSpPr>
        <p:spPr>
          <a:xfrm>
            <a:off x="7306491" y="6161263"/>
            <a:ext cx="23903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zh-CN"/>
              <a:t>图2北宋东京城示意图</a:t>
            </a:r>
            <a:endParaRPr lang="zh-CN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/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759767" y="204379"/>
            <a:ext cx="86455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三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高楼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临远水，复道出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繁花</a:t>
            </a:r>
            <a:endParaRPr lang="zh-CN" altLang="en-US" sz="24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822362" y="1030385"/>
            <a:ext cx="945803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同：</a:t>
            </a:r>
            <a:r>
              <a:rPr lang="zh-TW" altLang="zh-CN" sz="3200" b="1" smtClean="0">
                <a:latin typeface="楷体" panose="02010609060101010101" charset="-122"/>
                <a:ea typeface="楷体" panose="02010609060101010101" charset="-122"/>
              </a:rPr>
              <a:t>都</a:t>
            </a:r>
            <a:r>
              <a:rPr lang="zh-TW" altLang="zh-CN" sz="3200" b="1">
                <a:latin typeface="楷体" panose="02010609060101010101" charset="-122"/>
                <a:ea typeface="楷体" panose="02010609060101010101" charset="-122"/>
              </a:rPr>
              <a:t>依水而建，满足生活需要</a:t>
            </a:r>
            <a:r>
              <a:rPr lang="zh-TW" altLang="zh-CN" sz="3200" b="1" smtClean="0">
                <a:latin typeface="楷体" panose="02010609060101010101" charset="-122"/>
                <a:ea typeface="楷体" panose="02010609060101010101" charset="-122"/>
              </a:rPr>
              <a:t>；</a:t>
            </a:r>
            <a:endParaRPr lang="en-US" altLang="zh-TW" sz="32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TW" sz="3200" b="1">
                <a:latin typeface="楷体" panose="02010609060101010101" charset="-122"/>
                <a:ea typeface="楷体" panose="02010609060101010101" charset="-122"/>
              </a:rPr>
              <a:t> </a:t>
            </a:r>
            <a:r>
              <a:rPr lang="en-US" altLang="zh-TW" sz="3200" b="1" smtClean="0">
                <a:latin typeface="楷体" panose="02010609060101010101" charset="-122"/>
                <a:ea typeface="楷体" panose="02010609060101010101" charset="-122"/>
              </a:rPr>
              <a:t>   </a:t>
            </a:r>
            <a:r>
              <a:rPr lang="zh-TW" altLang="zh-CN" sz="3200" b="1" smtClean="0">
                <a:latin typeface="楷体" panose="02010609060101010101" charset="-122"/>
                <a:ea typeface="楷体" panose="02010609060101010101" charset="-122"/>
              </a:rPr>
              <a:t>布局</a:t>
            </a:r>
            <a:r>
              <a:rPr lang="zh-TW" altLang="zh-CN" sz="3200" b="1">
                <a:latin typeface="楷体" panose="02010609060101010101" charset="-122"/>
                <a:ea typeface="楷体" panose="02010609060101010101" charset="-122"/>
              </a:rPr>
              <a:t>体现了皇权政治在城市中居于核心地位。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822362" y="2473234"/>
            <a:ext cx="925125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异：</a:t>
            </a:r>
            <a:r>
              <a:rPr lang="zh-TW" altLang="zh-CN" sz="3200" b="1" smtClean="0">
                <a:latin typeface="楷体" panose="02010609060101010101" charset="-122"/>
                <a:ea typeface="楷体" panose="02010609060101010101" charset="-122"/>
              </a:rPr>
              <a:t>长安</a:t>
            </a:r>
            <a:r>
              <a:rPr lang="zh-TW" altLang="zh-CN" sz="3200" b="1">
                <a:latin typeface="楷体" panose="02010609060101010101" charset="-122"/>
                <a:ea typeface="楷体" panose="02010609060101010101" charset="-122"/>
              </a:rPr>
              <a:t>城市布局恢宏大气，整齐划一</a:t>
            </a:r>
            <a:r>
              <a:rPr lang="zh-TW" altLang="zh-CN" sz="3200" b="1" smtClean="0">
                <a:latin typeface="楷体" panose="02010609060101010101" charset="-122"/>
                <a:ea typeface="楷体" panose="02010609060101010101" charset="-122"/>
              </a:rPr>
              <a:t>，</a:t>
            </a:r>
            <a:endParaRPr lang="en-US" altLang="zh-TW" sz="3200" b="1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TW" sz="3200" b="1" smtClean="0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TW" altLang="zh-CN" sz="3200" b="1" smtClean="0">
                <a:latin typeface="楷体" panose="02010609060101010101" charset="-122"/>
                <a:ea typeface="楷体" panose="02010609060101010101" charset="-122"/>
              </a:rPr>
              <a:t>是</a:t>
            </a:r>
            <a:r>
              <a:rPr lang="zh-TW" altLang="zh-CN" sz="3200" b="1">
                <a:latin typeface="楷体" panose="02010609060101010101" charset="-122"/>
                <a:ea typeface="楷体" panose="02010609060101010101" charset="-122"/>
              </a:rPr>
              <a:t>强大的人力规划</a:t>
            </a:r>
            <a:r>
              <a:rPr lang="zh-TW" altLang="zh-CN" sz="3200" b="1" smtClean="0">
                <a:latin typeface="楷体" panose="02010609060101010101" charset="-122"/>
                <a:ea typeface="楷体" panose="02010609060101010101" charset="-122"/>
              </a:rPr>
              <a:t>而成。</a:t>
            </a:r>
            <a:endParaRPr lang="en-US" altLang="zh-TW" sz="32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TW" sz="3200" b="1" smtClean="0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TW" altLang="zh-CN" sz="3200" b="1" smtClean="0">
                <a:latin typeface="楷体" panose="02010609060101010101" charset="-122"/>
                <a:ea typeface="楷体" panose="02010609060101010101" charset="-122"/>
              </a:rPr>
              <a:t>北宋</a:t>
            </a:r>
            <a:r>
              <a:rPr lang="zh-TW" altLang="zh-CN" sz="3200" b="1">
                <a:latin typeface="楷体" panose="02010609060101010101" charset="-122"/>
                <a:ea typeface="楷体" panose="02010609060101010101" charset="-122"/>
              </a:rPr>
              <a:t>东京城市也有规划，但坊市界限被打破</a:t>
            </a:r>
            <a:r>
              <a:rPr lang="zh-TW" altLang="zh-CN" sz="3200" b="1" smtClean="0">
                <a:latin typeface="楷体" panose="02010609060101010101" charset="-122"/>
                <a:ea typeface="楷体" panose="02010609060101010101" charset="-122"/>
              </a:rPr>
              <a:t>，</a:t>
            </a:r>
            <a:endParaRPr lang="en-US" altLang="zh-TW" sz="32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TW" sz="3200" b="1" smtClean="0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TW" altLang="zh-CN" sz="3200" b="1" smtClean="0">
                <a:latin typeface="楷体" panose="02010609060101010101" charset="-122"/>
                <a:ea typeface="楷体" panose="02010609060101010101" charset="-122"/>
              </a:rPr>
              <a:t>市场</a:t>
            </a:r>
            <a:r>
              <a:rPr lang="zh-TW" altLang="zh-CN" sz="3200" b="1">
                <a:latin typeface="楷体" panose="02010609060101010101" charset="-122"/>
                <a:ea typeface="楷体" panose="02010609060101010101" charset="-122"/>
              </a:rPr>
              <a:t>沿河而兴，商业区不规则</a:t>
            </a:r>
            <a:r>
              <a:rPr lang="zh-TW" altLang="zh-CN" sz="3200" b="1" smtClean="0">
                <a:latin typeface="楷体" panose="02010609060101010101" charset="-122"/>
                <a:ea typeface="楷体" panose="02010609060101010101" charset="-122"/>
              </a:rPr>
              <a:t>，</a:t>
            </a:r>
            <a:endParaRPr lang="en-US" altLang="zh-TW" sz="3200" b="1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TW" sz="3200" b="1" smtClean="0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TW" altLang="zh-CN" sz="3200" b="1" smtClean="0">
                <a:latin typeface="楷体" panose="02010609060101010101" charset="-122"/>
                <a:ea typeface="楷体" panose="02010609060101010101" charset="-122"/>
              </a:rPr>
              <a:t>是</a:t>
            </a:r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商品</a:t>
            </a:r>
            <a:r>
              <a:rPr lang="zh-TW" altLang="zh-CN" sz="3200" b="1" smtClean="0">
                <a:latin typeface="楷体" panose="02010609060101010101" charset="-122"/>
                <a:ea typeface="楷体" panose="02010609060101010101" charset="-122"/>
              </a:rPr>
              <a:t>经济</a:t>
            </a:r>
            <a:r>
              <a:rPr lang="zh-TW" altLang="zh-CN" sz="3200" b="1">
                <a:latin typeface="楷体" panose="02010609060101010101" charset="-122"/>
                <a:ea typeface="楷体" panose="02010609060101010101" charset="-122"/>
              </a:rPr>
              <a:t>发展的自然结果。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759767" y="204379"/>
            <a:ext cx="86455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三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高楼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临远水，复道出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繁花</a:t>
            </a:r>
            <a:endParaRPr lang="zh-CN" altLang="en-US" sz="24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14395" y="931818"/>
            <a:ext cx="103208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阅读材料结合所学回答：</a:t>
            </a:r>
            <a:r>
              <a:rPr lang="zh-TW" altLang="zh-CN" sz="32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唐朝</a:t>
            </a:r>
            <a:r>
              <a:rPr lang="zh-TW" altLang="zh-CN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长安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和</a:t>
            </a:r>
            <a:r>
              <a:rPr lang="zh-TW" altLang="zh-CN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北宋东京</a:t>
            </a:r>
            <a:r>
              <a:rPr lang="zh-CN" altLang="en-US" sz="32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的繁荣原因有哪些？</a:t>
            </a:r>
            <a:endParaRPr lang="zh-CN" altLang="en-US" sz="3200" b="1">
              <a:solidFill>
                <a:srgbClr val="C0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642459" y="2009036"/>
            <a:ext cx="10464724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材料一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：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国家的统一、南北大运河的开通、两座宏伟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京</a:t>
            </a:r>
            <a:r>
              <a:rPr lang="zh-CN" altLang="en-US" sz="2800" b="1" smtClean="0">
                <a:latin typeface="楷体" panose="02010609060101010101" charset="-122"/>
                <a:ea typeface="楷体" panose="02010609060101010101" charset="-122"/>
              </a:rPr>
              <a:t>城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的修</a:t>
            </a:r>
            <a:endParaRPr lang="en-US" altLang="zh-TW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建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和国内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国际贸易的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扩大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，均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刺激了经济发展。唐朝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京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城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长安</a:t>
            </a:r>
            <a:endParaRPr lang="en-US" altLang="zh-TW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发展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成世界上最大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的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城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市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，有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居民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百万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，吸引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着来自亚洲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各地</a:t>
            </a:r>
            <a:endParaRPr lang="en-US" altLang="zh-TW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的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商贾、留学生和朝拜者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。</a:t>
            </a:r>
            <a:r>
              <a:rPr lang="en-US" altLang="zh-TW" sz="2800" b="1" smtClean="0">
                <a:latin typeface="楷体" panose="02010609060101010101" charset="-122"/>
                <a:ea typeface="楷体" panose="02010609060101010101" charset="-122"/>
              </a:rPr>
              <a:t>       </a:t>
            </a:r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——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《剑桥插图中国史》</a:t>
            </a:r>
            <a:endParaRPr lang="zh-CN" altLang="zh-CN" sz="2800" b="1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材料二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：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唐朝时候长安为西京，洛阳为东京（都）。到北宋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时期</a:t>
            </a:r>
            <a:endParaRPr lang="en-US" altLang="zh-TW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则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以洛阳为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西京，以都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城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汴梁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（今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开封）为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东京。宋周邦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彦</a:t>
            </a:r>
            <a:endParaRPr lang="en-US" altLang="zh-TW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《汴都赋》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中说“舳舻相衔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，千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里不绝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，越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舲吴艚，官艘贾舶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，</a:t>
            </a:r>
            <a:endParaRPr lang="en-US" altLang="zh-TW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闽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讴楚语，风帆雨楫，联翩方载，钲鼓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镗银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。”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《东京梦华录》</a:t>
            </a:r>
            <a:endParaRPr lang="en-US" altLang="zh-TW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序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中说，东京商业“万国咸通，集四海之珍奇，皆归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市易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。</a:t>
            </a:r>
            <a:endParaRPr lang="en-US" altLang="zh-TW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《续资治通鉴长编》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记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，北宋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东京人口 “比汉、唐京邑民庶</a:t>
            </a:r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，</a:t>
            </a:r>
            <a:endParaRPr lang="en-US" altLang="zh-TW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TW" altLang="zh-CN" sz="2800" b="1" smtClean="0">
                <a:latin typeface="楷体" panose="02010609060101010101" charset="-122"/>
                <a:ea typeface="楷体" panose="02010609060101010101" charset="-122"/>
              </a:rPr>
              <a:t>十倍其人</a:t>
            </a:r>
            <a:r>
              <a:rPr lang="zh-TW" altLang="zh-CN" sz="2800" b="1">
                <a:latin typeface="楷体" panose="02010609060101010101" charset="-122"/>
                <a:ea typeface="楷体" panose="02010609060101010101" charset="-122"/>
              </a:rPr>
              <a:t>矣”，是当时世界人口最多的域市之一。</a:t>
            </a:r>
            <a:endParaRPr lang="zh-CN" altLang="zh-CN" sz="2800" b="1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759767" y="204379"/>
            <a:ext cx="86455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三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高楼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临远水，复道出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繁花</a:t>
            </a:r>
            <a:endParaRPr lang="zh-CN" altLang="en-US" sz="24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59767" y="1001486"/>
            <a:ext cx="6354625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zh-CN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唐朝长安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和</a:t>
            </a:r>
            <a:r>
              <a:rPr lang="zh-TW" altLang="zh-CN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北宋东京</a:t>
            </a:r>
            <a:r>
              <a:rPr lang="zh-CN" altLang="en-US" sz="32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的繁荣</a:t>
            </a:r>
            <a:r>
              <a:rPr lang="zh-CN" altLang="en-US" sz="3200" b="1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原因：</a:t>
            </a:r>
            <a:endParaRPr lang="en-US" altLang="zh-CN" sz="3200" b="1" smtClean="0">
              <a:solidFill>
                <a:srgbClr val="C00000"/>
              </a:solidFill>
              <a:latin typeface="华文楷体" pitchFamily="2" charset="-122"/>
              <a:ea typeface="华文楷体" pitchFamily="2" charset="-122"/>
            </a:endParaRPr>
          </a:p>
          <a:p>
            <a:r>
              <a:rPr lang="zh-TW" altLang="zh-CN" sz="3200" b="1" smtClean="0">
                <a:latin typeface="楷体" panose="02010609060101010101" charset="-122"/>
                <a:ea typeface="楷体" panose="02010609060101010101" charset="-122"/>
              </a:rPr>
              <a:t>国家统一</a:t>
            </a:r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、政局稳定；</a:t>
            </a:r>
            <a:endParaRPr lang="en-US" altLang="zh-CN" sz="32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TW" altLang="zh-CN" sz="3200" b="1" smtClean="0">
                <a:latin typeface="楷体" panose="02010609060101010101" charset="-122"/>
                <a:ea typeface="楷体" panose="02010609060101010101" charset="-122"/>
              </a:rPr>
              <a:t>南北</a:t>
            </a:r>
            <a:r>
              <a:rPr lang="zh-TW" altLang="zh-CN" sz="3200" b="1">
                <a:latin typeface="楷体" panose="02010609060101010101" charset="-122"/>
                <a:ea typeface="楷体" panose="02010609060101010101" charset="-122"/>
              </a:rPr>
              <a:t>大运河的</a:t>
            </a:r>
            <a:r>
              <a:rPr lang="zh-TW" altLang="zh-CN" sz="3200" b="1" smtClean="0">
                <a:latin typeface="楷体" panose="02010609060101010101" charset="-122"/>
                <a:ea typeface="楷体" panose="02010609060101010101" charset="-122"/>
              </a:rPr>
              <a:t>开通</a:t>
            </a:r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；</a:t>
            </a:r>
            <a:endParaRPr lang="en-US" altLang="zh-CN" sz="32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TW" altLang="zh-CN" sz="3200" b="1" smtClean="0">
                <a:latin typeface="楷体" panose="02010609060101010101" charset="-122"/>
                <a:ea typeface="楷体" panose="02010609060101010101" charset="-122"/>
              </a:rPr>
              <a:t>国内国际贸易扩大</a:t>
            </a:r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，商业繁荣；</a:t>
            </a:r>
            <a:endParaRPr lang="en-US" altLang="zh-CN" sz="32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农耕</a:t>
            </a:r>
            <a:r>
              <a:rPr lang="zh-TW" altLang="zh-CN" sz="3200" b="1" smtClean="0">
                <a:latin typeface="楷体" panose="02010609060101010101" charset="-122"/>
                <a:ea typeface="楷体" panose="02010609060101010101" charset="-122"/>
              </a:rPr>
              <a:t>经济发展</a:t>
            </a:r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；</a:t>
            </a:r>
            <a:endParaRPr lang="en-US" altLang="zh-CN" sz="32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重农抑</a:t>
            </a:r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商政策的松动；</a:t>
            </a:r>
            <a:endParaRPr lang="en-US" altLang="zh-CN" sz="3200" b="1" smtClean="0">
              <a:latin typeface="楷体" panose="02010609060101010101" charset="-122"/>
              <a:ea typeface="楷体" panose="02010609060101010101" charset="-122"/>
            </a:endParaRPr>
          </a:p>
          <a:p>
            <a:endParaRPr lang="en-US" altLang="zh-CN" sz="3200" b="1" smtClean="0">
              <a:latin typeface="楷体" panose="02010609060101010101" charset="-122"/>
              <a:ea typeface="楷体" panose="02010609060101010101" charset="-122"/>
            </a:endParaRPr>
          </a:p>
          <a:p>
            <a:endParaRPr lang="en-US" altLang="zh-CN" sz="3200" b="1" smtClean="0">
              <a:latin typeface="楷体" panose="02010609060101010101" charset="-122"/>
              <a:ea typeface="楷体" panose="02010609060101010101" charset="-122"/>
            </a:endParaRPr>
          </a:p>
          <a:p>
            <a:endParaRPr lang="en-US" altLang="zh-CN" sz="3200" b="1" smtClean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759767" y="204379"/>
            <a:ext cx="86455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主题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三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高楼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临远水，复道出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繁花</a:t>
            </a:r>
            <a:endParaRPr lang="zh-CN" altLang="en-US" sz="24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59767" y="780868"/>
            <a:ext cx="1007198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根据所</a:t>
            </a:r>
            <a:r>
              <a:rPr lang="zh-CN" altLang="en-US" sz="32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学，结合地理知识回答，古代</a:t>
            </a:r>
            <a:r>
              <a:rPr lang="zh-CN" altLang="zh-CN" sz="32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城市</a:t>
            </a:r>
            <a:r>
              <a:rPr lang="zh-CN" altLang="zh-CN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的出现对</a:t>
            </a:r>
            <a:r>
              <a:rPr lang="zh-CN" altLang="zh-CN" sz="32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人类</a:t>
            </a:r>
            <a:endParaRPr lang="en-US" altLang="zh-CN" sz="3200" b="1" smtClean="0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zh-CN" sz="32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产生</a:t>
            </a:r>
            <a:r>
              <a:rPr lang="zh-CN" altLang="zh-CN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了怎样的</a:t>
            </a:r>
            <a:r>
              <a:rPr lang="zh-CN" altLang="zh-CN" sz="32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影响</a:t>
            </a:r>
            <a:r>
              <a:rPr lang="zh-CN" altLang="en-US" sz="32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？</a:t>
            </a:r>
            <a:endParaRPr lang="zh-CN" altLang="en-US" sz="32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59767" y="1974201"/>
            <a:ext cx="952055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 smtClean="0">
                <a:latin typeface="楷体" panose="02010609060101010101" charset="-122"/>
                <a:ea typeface="楷体" panose="02010609060101010101" charset="-122"/>
              </a:rPr>
              <a:t>积极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：</a:t>
            </a:r>
            <a:r>
              <a:rPr lang="zh-CN" altLang="en-US" sz="2800" b="1" smtClean="0">
                <a:latin typeface="楷体" panose="02010609060101010101" charset="-122"/>
                <a:ea typeface="楷体" panose="02010609060101010101" charset="-122"/>
              </a:rPr>
              <a:t>利于人类居住；促进商品经济发展；文化思想交汇；</a:t>
            </a:r>
            <a:endParaRPr lang="en-US" altLang="zh-CN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b="1" smtClean="0">
                <a:latin typeface="楷体" panose="02010609060101010101" charset="-122"/>
                <a:ea typeface="楷体" panose="02010609060101010101" charset="-122"/>
              </a:rPr>
              <a:t>      推动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城市化</a:t>
            </a:r>
            <a:r>
              <a:rPr lang="zh-CN" altLang="en-US" sz="2800" b="1" smtClean="0">
                <a:latin typeface="楷体" panose="02010609060101010101" charset="-122"/>
                <a:ea typeface="楷体" panose="02010609060101010101" charset="-122"/>
              </a:rPr>
              <a:t>进程；推动文明的进步。</a:t>
            </a:r>
            <a:endParaRPr lang="en-US" altLang="zh-CN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b="1" smtClean="0">
                <a:latin typeface="楷体" panose="02010609060101010101" charset="-122"/>
                <a:ea typeface="楷体" panose="02010609060101010101" charset="-122"/>
              </a:rPr>
              <a:t>负面：易导致“城市病”的产生：人口集中、交通拥堵、</a:t>
            </a:r>
            <a:endParaRPr lang="en-US" altLang="zh-CN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b="1" smtClean="0">
                <a:latin typeface="楷体" panose="02010609060101010101" charset="-122"/>
                <a:ea typeface="楷体" panose="02010609060101010101" charset="-122"/>
              </a:rPr>
              <a:t>      环境污染等。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59767" y="4220970"/>
            <a:ext cx="842410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古代的村落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、集镇、</a:t>
            </a:r>
            <a:r>
              <a:rPr lang="zh-CN" altLang="en-US" sz="32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城市三者之间有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何联系？</a:t>
            </a:r>
            <a:endParaRPr lang="zh-CN" altLang="en-US" sz="32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778657" y="4946765"/>
            <a:ext cx="739817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古代的</a:t>
            </a:r>
            <a:r>
              <a:rPr lang="zh-CN" altLang="en-US" sz="2800" b="1" smtClean="0">
                <a:latin typeface="楷体" panose="02010609060101010101" charset="-122"/>
                <a:ea typeface="楷体" panose="02010609060101010101" charset="-122"/>
              </a:rPr>
              <a:t>村落、集镇、城市都是人类的居住地。</a:t>
            </a:r>
            <a:endParaRPr lang="en-US" altLang="zh-CN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800" b="1" smtClean="0">
                <a:latin typeface="楷体" panose="02010609060101010101" charset="-122"/>
                <a:ea typeface="楷体" panose="02010609060101010101" charset="-122"/>
              </a:rPr>
              <a:t>村落为集镇、城市的发展提供条件；</a:t>
            </a:r>
            <a:endParaRPr lang="en-US" altLang="zh-CN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集镇、</a:t>
            </a:r>
            <a:r>
              <a:rPr lang="zh-CN" altLang="en-US" sz="2800" b="1" smtClean="0">
                <a:latin typeface="楷体" panose="02010609060101010101" charset="-122"/>
                <a:ea typeface="楷体" panose="02010609060101010101" charset="-122"/>
              </a:rPr>
              <a:t>城市的出现也推动了村落的发展。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/>
      <p:bldP spid="6" grpId="0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715589" y="687978"/>
            <a:ext cx="6798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主题</a:t>
            </a:r>
            <a:r>
              <a:rPr lang="zh-CN" altLang="en-US" sz="36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四  采菊东篱下   悠然见南山</a:t>
            </a:r>
            <a:endParaRPr lang="zh-CN" altLang="en-US" sz="3600" b="1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195485" y="22337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899389" y="1648974"/>
            <a:ext cx="23932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研学</a:t>
            </a:r>
            <a:r>
              <a:rPr lang="zh-CN" altLang="en-US" sz="32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提示</a:t>
            </a:r>
            <a:r>
              <a:rPr lang="zh-CN" altLang="en-US" sz="3200" b="1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endParaRPr lang="zh-CN" altLang="en-US" sz="3200" b="1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34263" y="2548414"/>
            <a:ext cx="966001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了解世界各地民居的差异及特点，并分析产生这种</a:t>
            </a:r>
            <a:endParaRPr lang="en-US" altLang="zh-CN" sz="3200" b="1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差异的原因。</a:t>
            </a:r>
            <a:endParaRPr lang="en-US" altLang="zh-CN" sz="3200" b="1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在城市化愈演愈烈的今天，就如何保护古村落</a:t>
            </a:r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、</a:t>
            </a:r>
            <a:endParaRPr lang="en-US" altLang="zh-CN" sz="3200" b="1" smtClean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古镇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、古城，提出你的</a:t>
            </a:r>
            <a:r>
              <a:rPr lang="zh-CN" altLang="en-US" sz="3200" b="1" smtClean="0">
                <a:latin typeface="楷体" panose="02010609060101010101" charset="-122"/>
                <a:ea typeface="楷体" panose="02010609060101010101" charset="-122"/>
              </a:rPr>
              <a:t>合理化建议。言之有理即可。</a:t>
            </a:r>
            <a:endParaRPr lang="en-US" altLang="zh-CN" sz="3200" b="1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3200" b="1"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759132" y="87086"/>
            <a:ext cx="6798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</a:rPr>
              <a:t>主题</a:t>
            </a:r>
            <a:r>
              <a:rPr lang="zh-CN" altLang="en-US" sz="28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四  采菊东篱下   悠然见南山</a:t>
            </a:r>
            <a:endParaRPr lang="zh-CN" altLang="en-US" sz="2800" b="1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54629" y="610306"/>
            <a:ext cx="83746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根据</a:t>
            </a:r>
            <a:r>
              <a:rPr lang="zh-CN" altLang="en-US" sz="3200" b="1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课本</a:t>
            </a:r>
            <a:r>
              <a:rPr lang="en-US" altLang="zh-CN" sz="3200" b="1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P57-60</a:t>
            </a:r>
            <a:r>
              <a:rPr lang="zh-CN" altLang="en-US" sz="3200" b="1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内容，列表比较世界</a:t>
            </a:r>
            <a:r>
              <a:rPr lang="zh-CN" altLang="en-US" sz="32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各地民居</a:t>
            </a:r>
            <a:r>
              <a:rPr lang="zh-CN" altLang="en-US" sz="3200" b="1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的差异及特点，</a:t>
            </a:r>
            <a:r>
              <a:rPr lang="zh-CN" altLang="en-US" sz="32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并分析产生</a:t>
            </a:r>
            <a:r>
              <a:rPr lang="zh-CN" altLang="en-US" sz="3200" b="1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这种差异</a:t>
            </a:r>
            <a:r>
              <a:rPr lang="zh-CN" altLang="en-US" sz="32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的原因。</a:t>
            </a:r>
            <a:endParaRPr lang="en-US" altLang="zh-CN" sz="3200" b="1">
              <a:solidFill>
                <a:srgbClr val="C0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654629" y="1760546"/>
          <a:ext cx="8203474" cy="50925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66586"/>
                <a:gridCol w="1366586"/>
                <a:gridCol w="1367576"/>
                <a:gridCol w="1367576"/>
                <a:gridCol w="1535679"/>
                <a:gridCol w="1199471"/>
              </a:tblGrid>
              <a:tr h="439746"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100"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 </a:t>
                      </a:r>
                      <a:endParaRPr lang="zh-CN" sz="2400" b="1" kern="100">
                        <a:effectLst/>
                        <a:latin typeface="楷体" panose="02010609060101010101" charset="-122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两河流域</a:t>
                      </a:r>
                      <a:endParaRPr lang="zh-CN" sz="2400" b="1" kern="100">
                        <a:effectLst/>
                        <a:latin typeface="楷体" panose="02010609060101010101" charset="-122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古埃及</a:t>
                      </a:r>
                      <a:endParaRPr lang="zh-CN" sz="2400" b="1" kern="100">
                        <a:effectLst/>
                        <a:latin typeface="楷体" panose="02010609060101010101" charset="-122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古代中国</a:t>
                      </a:r>
                      <a:endParaRPr lang="zh-CN" sz="2400" b="1" kern="100">
                        <a:effectLst/>
                        <a:latin typeface="楷体" panose="02010609060101010101" charset="-122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古希腊罗马</a:t>
                      </a:r>
                      <a:endParaRPr lang="zh-CN" sz="2400" b="1" kern="100">
                        <a:effectLst/>
                        <a:latin typeface="楷体" panose="02010609060101010101" charset="-122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北美</a:t>
                      </a:r>
                      <a:endParaRPr lang="zh-CN" sz="2400" b="1" kern="100">
                        <a:effectLst/>
                        <a:latin typeface="楷体" panose="02010609060101010101" charset="-122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914685"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建筑材质</a:t>
                      </a:r>
                      <a:endParaRPr lang="zh-CN" sz="2400" b="1" kern="100">
                        <a:effectLst/>
                        <a:latin typeface="楷体" panose="02010609060101010101" charset="-122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土与植物混合</a:t>
                      </a:r>
                      <a:endParaRPr lang="zh-CN" sz="2400" b="1" kern="100">
                        <a:effectLst/>
                        <a:latin typeface="楷体" panose="02010609060101010101" charset="-122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泥和木材</a:t>
                      </a:r>
                      <a:endParaRPr lang="zh-CN" sz="2400" b="1" kern="100">
                        <a:effectLst/>
                        <a:latin typeface="楷体" panose="02010609060101010101" charset="-122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木材</a:t>
                      </a:r>
                      <a:endParaRPr lang="zh-CN" sz="2400" b="1" kern="100">
                        <a:effectLst/>
                        <a:latin typeface="楷体" panose="02010609060101010101" charset="-122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木石砖、混凝土</a:t>
                      </a:r>
                      <a:endParaRPr lang="zh-CN" sz="2400" b="1" kern="100">
                        <a:effectLst/>
                        <a:latin typeface="楷体" panose="02010609060101010101" charset="-122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木材、动物皮</a:t>
                      </a:r>
                      <a:endParaRPr lang="zh-CN" sz="2400" b="1" kern="100">
                        <a:effectLst/>
                        <a:latin typeface="楷体" panose="02010609060101010101" charset="-122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349070"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布局</a:t>
                      </a:r>
                      <a:endParaRPr lang="zh-CN" sz="2400" b="1" kern="100">
                        <a:effectLst/>
                        <a:latin typeface="楷体" panose="02010609060101010101" charset="-122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低于地面、四合院式</a:t>
                      </a:r>
                      <a:endParaRPr lang="zh-CN" sz="2400" b="1" kern="100">
                        <a:effectLst/>
                        <a:latin typeface="楷体" panose="02010609060101010101" charset="-122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注重主次等级、对外封闭、对内开敞的院落。</a:t>
                      </a:r>
                      <a:endParaRPr lang="zh-CN" sz="2400" b="1" kern="100">
                        <a:effectLst/>
                        <a:latin typeface="楷体" panose="02010609060101010101" charset="-122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对称、主次分明、院落有序；类型多样</a:t>
                      </a:r>
                      <a:endParaRPr lang="zh-CN" sz="2400" b="1" kern="100">
                        <a:effectLst/>
                        <a:latin typeface="楷体" panose="02010609060101010101" charset="-122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对等级制度的体现相对较少</a:t>
                      </a:r>
                      <a:endParaRPr lang="zh-CN" sz="2400" b="1" kern="100">
                        <a:effectLst/>
                        <a:latin typeface="楷体" panose="02010609060101010101" charset="-122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圆锥形、防寒性较差、便于迁徙</a:t>
                      </a:r>
                      <a:endParaRPr lang="zh-CN" sz="2400" b="1" kern="100">
                        <a:effectLst/>
                        <a:latin typeface="楷体" panose="02010609060101010101" charset="-122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55445"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差异的原因</a:t>
                      </a:r>
                      <a:endParaRPr lang="zh-CN" sz="2400" b="1" kern="100">
                        <a:effectLst/>
                        <a:latin typeface="楷体" panose="02010609060101010101" charset="-122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5">
                  <a:txBody>
                    <a:bodyPr vert="horz" wrap="square"/>
                    <a:lstStyle/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100">
                          <a:effectLst/>
                          <a:latin typeface="楷体" panose="02010609060101010101" charset="-122"/>
                          <a:ea typeface="楷体" panose="02010609060101010101" charset="-122"/>
                        </a:rPr>
                        <a:t>自然环境、经济发展水平、文化习俗等。</a:t>
                      </a:r>
                      <a:endParaRPr lang="zh-CN" sz="2400" b="1" kern="100">
                        <a:effectLst/>
                        <a:latin typeface="楷体" panose="02010609060101010101" charset="-122"/>
                        <a:ea typeface="楷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759132" y="87086"/>
            <a:ext cx="6798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</a:rPr>
              <a:t>主题</a:t>
            </a:r>
            <a:r>
              <a:rPr lang="zh-CN" altLang="en-US" sz="28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四  采菊东篱下   悠然见南山</a:t>
            </a:r>
            <a:endParaRPr lang="zh-CN" altLang="en-US" sz="28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654629" y="775064"/>
            <a:ext cx="966001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在城市化愈演愈烈的今天，就如何保护古村落、</a:t>
            </a:r>
            <a:endParaRPr lang="en-US" altLang="zh-CN" sz="32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古镇、古城，提出你的</a:t>
            </a:r>
            <a:r>
              <a:rPr lang="zh-CN" altLang="en-US" sz="32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合理化建议。言之有理即可。</a:t>
            </a:r>
            <a:endParaRPr lang="en-US" altLang="zh-CN" sz="3200" b="1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6" name="图片 5" descr="http://pic19.nipic.com/20120322/5665003_101538455160_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36" b="4758"/>
          <a:stretch>
            <a:fillRect/>
          </a:stretch>
        </p:blipFill>
        <p:spPr bwMode="auto">
          <a:xfrm>
            <a:off x="1906496" y="2594790"/>
            <a:ext cx="4285298" cy="317028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图片 6" descr="https://pic.baike.soso.com/ugc/baikepic2/47053/20150921095717-367312779.jpg/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80213" y="2594790"/>
            <a:ext cx="3878484" cy="31702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680754" y="261257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巩固练习</a:t>
            </a:r>
            <a:endParaRPr lang="zh-CN" altLang="en-US" sz="36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582712" y="907588"/>
            <a:ext cx="10827003" cy="60170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1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、清代福建农村家族在遗产继承中既有保障嫡长子特权</a:t>
            </a:r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的</a:t>
            </a:r>
            <a:endParaRPr lang="en-US" altLang="zh-CN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800" b="1" smtClean="0"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抽长制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，又有照顾老年人、妇女的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膳田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”“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寡守田</a:t>
            </a:r>
            <a:r>
              <a:rPr lang="en-US" altLang="zh-CN" sz="2800" b="1" smtClean="0">
                <a:latin typeface="楷体" panose="02010609060101010101" charset="-122"/>
                <a:ea typeface="楷体" panose="02010609060101010101" charset="-122"/>
              </a:rPr>
              <a:t>”</a:t>
            </a:r>
            <a:endParaRPr lang="en-US" altLang="zh-CN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等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社会保障机制。这种继承制度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(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　</a:t>
            </a:r>
            <a:r>
              <a:rPr lang="en-US" altLang="zh-CN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A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　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)</a:t>
            </a:r>
            <a:endParaRPr lang="zh-CN" altLang="zh-CN" sz="2800" b="1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A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．旨在维护农村家族的和谐</a:t>
            </a:r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稳定</a:t>
            </a:r>
            <a:r>
              <a:rPr lang="en-US" altLang="zh-CN" sz="2800" b="1" smtClean="0">
                <a:latin typeface="楷体" panose="02010609060101010101" charset="-122"/>
                <a:ea typeface="楷体" panose="02010609060101010101" charset="-122"/>
              </a:rPr>
              <a:t>  B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．造成家族地权不断集中</a:t>
            </a:r>
            <a:endParaRPr lang="zh-CN" altLang="zh-CN" sz="2800" b="1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C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．说明清代社会保障机制的</a:t>
            </a:r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完善</a:t>
            </a:r>
            <a:r>
              <a:rPr lang="en-US" altLang="zh-CN" sz="2800" b="1" smtClean="0">
                <a:latin typeface="楷体" panose="02010609060101010101" charset="-122"/>
                <a:ea typeface="楷体" panose="02010609060101010101" charset="-122"/>
              </a:rPr>
              <a:t>  D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．导致宗法制愈来愈</a:t>
            </a:r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巩固</a:t>
            </a:r>
            <a:endParaRPr lang="en-US" altLang="zh-CN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800" b="1" smtClean="0">
                <a:latin typeface="楷体" panose="02010609060101010101" charset="-122"/>
                <a:ea typeface="楷体" panose="02010609060101010101" charset="-122"/>
              </a:rPr>
              <a:t>2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、有学者研究发现，唐代城市道路功能单纯，主要满足</a:t>
            </a:r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城市</a:t>
            </a:r>
            <a:endParaRPr lang="en-US" altLang="zh-CN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交通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需要。到了宋代，城市道路的性质发生了变化，两旁</a:t>
            </a:r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分</a:t>
            </a:r>
            <a:endParaRPr lang="en-US" altLang="zh-CN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布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着各种商店，形成繁华的商业街，成为城市生活的中心</a:t>
            </a:r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，</a:t>
            </a:r>
            <a:endParaRPr lang="en-US" altLang="zh-CN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道路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宽度缩小，这种情况一直延续到明清。这种变化反映了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(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　</a:t>
            </a:r>
            <a:r>
              <a:rPr lang="en-US" altLang="zh-CN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B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　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)</a:t>
            </a:r>
            <a:endParaRPr lang="zh-CN" altLang="zh-CN" sz="2800" b="1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A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．手工业发展使商业繁荣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     	 </a:t>
            </a:r>
            <a:r>
              <a:rPr lang="en-US" altLang="zh-CN" sz="2800" b="1" smtClean="0">
                <a:latin typeface="楷体" panose="02010609060101010101" charset="-122"/>
                <a:ea typeface="楷体" panose="02010609060101010101" charset="-122"/>
              </a:rPr>
              <a:t>B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．城市经济功能的增强</a:t>
            </a:r>
            <a:endParaRPr lang="zh-CN" altLang="zh-CN" sz="2800" b="1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C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．江南工商业市镇的兴起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  	      D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．城市建筑风格的质变</a:t>
            </a:r>
            <a:endParaRPr lang="zh-CN" altLang="zh-CN" sz="2800" b="1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680754" y="357051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巩固练习</a:t>
            </a:r>
            <a:endParaRPr lang="zh-CN" altLang="en-US" sz="36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567543" y="1210492"/>
            <a:ext cx="9692640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5000"/>
              </a:lnSpc>
              <a:spcAft>
                <a:spcPct val="0"/>
              </a:spcAft>
            </a:pPr>
            <a:r>
              <a:rPr lang="en-US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3</a:t>
            </a:r>
            <a:r>
              <a:rPr lang="zh-CN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、有人说，唐朝长安城的布局体现“规范之美”，而北宋汴京城则体现“自由之风”，唐宋城市不同布局的根源是</a:t>
            </a:r>
            <a:r>
              <a:rPr lang="en-US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(</a:t>
            </a:r>
            <a:r>
              <a:rPr lang="zh-CN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　</a:t>
            </a:r>
            <a:r>
              <a:rPr lang="en-US" altLang="zh-CN" sz="2800" b="1" kern="1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B</a:t>
            </a:r>
            <a:r>
              <a:rPr lang="zh-CN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　</a:t>
            </a:r>
            <a:r>
              <a:rPr lang="en-US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)</a:t>
            </a:r>
            <a:endParaRPr lang="zh-CN" altLang="zh-CN" sz="2800" b="1" kern="100">
              <a:latin typeface="楷体" panose="02010609060101010101" charset="-122"/>
              <a:ea typeface="楷体" panose="02010609060101010101" charset="-122"/>
              <a:cs typeface="Times New Roman" panose="02020603050405020304" pitchFamily="18" charset="0"/>
            </a:endParaRPr>
          </a:p>
          <a:p>
            <a:pPr indent="152400" algn="just">
              <a:lnSpc>
                <a:spcPct val="125000"/>
              </a:lnSpc>
              <a:spcAft>
                <a:spcPct val="0"/>
              </a:spcAft>
            </a:pPr>
            <a:r>
              <a:rPr lang="en-US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A.</a:t>
            </a:r>
            <a:r>
              <a:rPr lang="zh-CN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理学成为官方哲学</a:t>
            </a:r>
            <a:r>
              <a:rPr lang="en-US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          </a:t>
            </a:r>
            <a:r>
              <a:rPr lang="en-US" altLang="zh-CN" sz="2800" b="1" kern="100" smtClean="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B</a:t>
            </a:r>
            <a:r>
              <a:rPr lang="en-US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.</a:t>
            </a:r>
            <a:r>
              <a:rPr lang="zh-CN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城市商品经济发展</a:t>
            </a:r>
            <a:endParaRPr lang="zh-CN" altLang="zh-CN" sz="2800" b="1" kern="100">
              <a:latin typeface="楷体" panose="02010609060101010101" charset="-122"/>
              <a:ea typeface="楷体" panose="02010609060101010101" charset="-122"/>
              <a:cs typeface="Times New Roman" panose="02020603050405020304" pitchFamily="18" charset="0"/>
            </a:endParaRPr>
          </a:p>
          <a:p>
            <a:pPr indent="152400" algn="just">
              <a:lnSpc>
                <a:spcPct val="125000"/>
              </a:lnSpc>
              <a:spcAft>
                <a:spcPct val="0"/>
              </a:spcAft>
            </a:pPr>
            <a:r>
              <a:rPr lang="en-US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C.</a:t>
            </a:r>
            <a:r>
              <a:rPr lang="zh-CN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重农抑商政策松动</a:t>
            </a:r>
            <a:r>
              <a:rPr lang="en-US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          </a:t>
            </a:r>
            <a:r>
              <a:rPr lang="en-US" altLang="zh-CN" sz="2800" b="1" kern="100" smtClean="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D</a:t>
            </a:r>
            <a:r>
              <a:rPr lang="en-US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.</a:t>
            </a:r>
            <a:r>
              <a:rPr lang="zh-CN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海外贸易得到发展</a:t>
            </a:r>
            <a:endParaRPr lang="zh-CN" altLang="zh-CN" sz="2800" b="1" kern="100">
              <a:latin typeface="楷体" panose="02010609060101010101" charset="-122"/>
              <a:ea typeface="楷体" panose="02010609060101010101" charset="-122"/>
              <a:cs typeface="Times New Roman" panose="02020603050405020304" pitchFamily="18" charset="0"/>
            </a:endParaRPr>
          </a:p>
          <a:p>
            <a:pPr algn="just">
              <a:lnSpc>
                <a:spcPct val="125000"/>
              </a:lnSpc>
              <a:spcAft>
                <a:spcPct val="0"/>
              </a:spcAft>
            </a:pPr>
            <a:endParaRPr lang="en-US" altLang="zh-CN" sz="2800" b="1" kern="100" smtClean="0">
              <a:latin typeface="楷体" panose="02010609060101010101" charset="-122"/>
              <a:ea typeface="楷体" panose="02010609060101010101" charset="-122"/>
              <a:cs typeface="Times New Roman" panose="02020603050405020304" pitchFamily="18" charset="0"/>
            </a:endParaRPr>
          </a:p>
          <a:p>
            <a:pPr algn="just">
              <a:lnSpc>
                <a:spcPct val="125000"/>
              </a:lnSpc>
              <a:spcAft>
                <a:spcPct val="0"/>
              </a:spcAft>
            </a:pPr>
            <a:r>
              <a:rPr lang="en-US" altLang="zh-CN" sz="2800" b="1" kern="100" smtClean="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4</a:t>
            </a:r>
            <a:r>
              <a:rPr lang="zh-CN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、明清时期，我国长江中下游地区出现了大量新型的工商业城市，与传统市镇相比其主要的区别是（</a:t>
            </a:r>
            <a:r>
              <a:rPr lang="en-US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  </a:t>
            </a:r>
            <a:r>
              <a:rPr lang="en-US" altLang="zh-CN" sz="2800" b="1" kern="1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A   </a:t>
            </a:r>
            <a:r>
              <a:rPr lang="zh-CN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）</a:t>
            </a:r>
            <a:endParaRPr lang="zh-CN" altLang="zh-CN" sz="2800" b="1" kern="100">
              <a:latin typeface="楷体" panose="02010609060101010101" charset="-122"/>
              <a:ea typeface="楷体" panose="02010609060101010101" charset="-122"/>
              <a:cs typeface="Times New Roman" panose="02020603050405020304" pitchFamily="18" charset="0"/>
            </a:endParaRPr>
          </a:p>
          <a:p>
            <a:pPr algn="just">
              <a:lnSpc>
                <a:spcPct val="125000"/>
              </a:lnSpc>
              <a:spcAft>
                <a:spcPct val="0"/>
              </a:spcAft>
            </a:pPr>
            <a:r>
              <a:rPr lang="en-US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  A.</a:t>
            </a:r>
            <a:r>
              <a:rPr lang="zh-CN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兴起和发展的基础不同</a:t>
            </a:r>
            <a:r>
              <a:rPr lang="en-US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  </a:t>
            </a:r>
            <a:r>
              <a:rPr lang="en-US" altLang="zh-CN" sz="2800" b="1" kern="100" smtClean="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  B</a:t>
            </a:r>
            <a:r>
              <a:rPr lang="en-US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.</a:t>
            </a:r>
            <a:r>
              <a:rPr lang="zh-CN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城市的密度前所未有</a:t>
            </a:r>
            <a:endParaRPr lang="zh-CN" altLang="zh-CN" sz="2800" b="1" kern="100">
              <a:latin typeface="楷体" panose="02010609060101010101" charset="-122"/>
              <a:ea typeface="楷体" panose="02010609060101010101" charset="-122"/>
              <a:cs typeface="Times New Roman" panose="02020603050405020304" pitchFamily="18" charset="0"/>
            </a:endParaRPr>
          </a:p>
          <a:p>
            <a:pPr algn="just">
              <a:lnSpc>
                <a:spcPct val="125000"/>
              </a:lnSpc>
              <a:spcAft>
                <a:spcPct val="0"/>
              </a:spcAft>
            </a:pPr>
            <a:r>
              <a:rPr lang="en-US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  C.</a:t>
            </a:r>
            <a:r>
              <a:rPr lang="zh-CN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城市的结构发生了变化</a:t>
            </a:r>
            <a:r>
              <a:rPr lang="en-US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  </a:t>
            </a:r>
            <a:r>
              <a:rPr lang="en-US" altLang="zh-CN" sz="2800" b="1" kern="100" smtClean="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  D</a:t>
            </a:r>
            <a:r>
              <a:rPr lang="en-US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.</a:t>
            </a:r>
            <a:r>
              <a:rPr lang="zh-CN" altLang="zh-CN" sz="2800" b="1" kern="100"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城市的规模急剧扩大</a:t>
            </a:r>
            <a:endParaRPr lang="zh-CN" altLang="zh-CN" sz="2800" b="1" kern="100">
              <a:effectLst/>
              <a:latin typeface="楷体" panose="02010609060101010101" charset="-122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733006" y="226423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巩固练习</a:t>
            </a:r>
            <a:endParaRPr lang="zh-CN" altLang="en-US" sz="36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559088" y="1258515"/>
            <a:ext cx="10464724" cy="37885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5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、唐甄说：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吴丝衣天下，聚于双林，吴、越、闽、番至于</a:t>
            </a:r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海岛</a:t>
            </a:r>
            <a:endParaRPr lang="en-US" altLang="zh-CN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皆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来市焉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。嘉庆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《嘉兴府志》卷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4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记载，平湖县的乍浦镇，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番</a:t>
            </a:r>
            <a:endParaRPr lang="en-US" altLang="zh-CN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舶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凑集，居民成市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zh-CN" sz="2800" b="1" smtClean="0">
                <a:latin typeface="楷体" panose="02010609060101010101" charset="-122"/>
                <a:ea typeface="楷体" panose="02010609060101010101" charset="-122"/>
              </a:rPr>
              <a:t>。两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则材料都反映了（</a:t>
            </a:r>
            <a:r>
              <a:rPr lang="en-US" altLang="zh-CN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  D  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）</a:t>
            </a:r>
            <a:endParaRPr lang="zh-CN" altLang="zh-CN" sz="2800" b="1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A.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政府放开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海禁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”	            </a:t>
            </a:r>
            <a:endParaRPr lang="en-US" altLang="zh-CN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800" b="1" smtClean="0">
                <a:latin typeface="楷体" panose="02010609060101010101" charset="-122"/>
                <a:ea typeface="楷体" panose="02010609060101010101" charset="-122"/>
              </a:rPr>
              <a:t>B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.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我国丝织业生产出现专业化趋势</a:t>
            </a:r>
            <a:endParaRPr lang="zh-CN" altLang="zh-CN" sz="2800" b="1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C.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国内长途贩运贸易比较兴盛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	 </a:t>
            </a:r>
            <a:endParaRPr lang="en-US" altLang="zh-CN" sz="2800" b="1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800" b="1" smtClean="0">
                <a:latin typeface="楷体" panose="02010609060101010101" charset="-122"/>
                <a:ea typeface="楷体" panose="02010609060101010101" charset="-122"/>
              </a:rPr>
              <a:t>D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.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国内市镇已同国外市场建立联系</a:t>
            </a:r>
            <a:endParaRPr lang="zh-CN" altLang="zh-CN" sz="2800" b="1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1706879" y="0"/>
            <a:ext cx="142058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作业：</a:t>
            </a:r>
            <a:endParaRPr lang="en-US" altLang="zh-CN" sz="3200" b="1" smtClean="0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endParaRPr lang="zh-CN" altLang="en-US" sz="32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542009" y="602920"/>
            <a:ext cx="10649991" cy="55846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1</a:t>
            </a:r>
            <a:r>
              <a:rPr lang="zh-CN" altLang="en-US" b="1" smtClean="0">
                <a:latin typeface="楷体" panose="02010609060101010101" charset="-122"/>
                <a:ea typeface="楷体" panose="02010609060101010101" charset="-122"/>
              </a:rPr>
              <a:t>、思维导图画出本节课的知识结构</a:t>
            </a:r>
            <a:endParaRPr lang="en-US" altLang="zh-CN" b="1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en-US" altLang="zh-CN" b="1" smtClean="0">
                <a:latin typeface="楷体" panose="02010609060101010101" charset="-122"/>
                <a:ea typeface="楷体" panose="02010609060101010101" charset="-122"/>
              </a:rPr>
              <a:t>2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、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阅读材料，完成下列要求。</a:t>
            </a:r>
            <a:endParaRPr lang="zh-CN" altLang="zh-CN" b="1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en-US" altLang="zh-CN" b="1" smtClean="0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zh-CN" b="1" smtClean="0">
                <a:latin typeface="楷体" panose="02010609060101010101" charset="-122"/>
                <a:ea typeface="楷体" panose="02010609060101010101" charset="-122"/>
              </a:rPr>
              <a:t>材料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一　商业初兴之时，只有现在所谓定期贸易。《易经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·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系辞传》说</a:t>
            </a:r>
            <a:r>
              <a:rPr lang="zh-CN" altLang="zh-CN" b="1" smtClean="0">
                <a:latin typeface="楷体" panose="02010609060101010101" charset="-122"/>
                <a:ea typeface="楷体" panose="02010609060101010101" charset="-122"/>
              </a:rPr>
              <a:t>：神农氏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日中为市，致天下</a:t>
            </a:r>
            <a:r>
              <a:rPr lang="zh-CN" altLang="zh-CN" b="1" smtClean="0">
                <a:latin typeface="楷体" panose="02010609060101010101" charset="-122"/>
                <a:ea typeface="楷体" panose="02010609060101010101" charset="-122"/>
              </a:rPr>
              <a:t>之民，聚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天下之货，交易而退，各得其所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，就指这一事实。所运销的，多数是奢侈品，所以专与王公贵人为缘</a:t>
            </a:r>
            <a:r>
              <a:rPr lang="zh-CN" altLang="zh-CN" b="1" smtClean="0">
                <a:latin typeface="楷体" panose="02010609060101010101" charset="-122"/>
                <a:ea typeface="楷体" panose="02010609060101010101" charset="-122"/>
              </a:rPr>
              <a:t>。</a:t>
            </a:r>
            <a:r>
              <a:rPr lang="en-US" altLang="zh-CN" b="1" smtClean="0"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子贡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(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卫国大商人、孔子弟子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)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结驷连骑，束帛之币，以聘享诸侯，所至，国君无不分庭以与之抗礼</a:t>
            </a:r>
            <a:r>
              <a:rPr lang="en-US" altLang="zh-CN" b="1" smtClean="0">
                <a:latin typeface="楷体" panose="02010609060101010101" charset="-122"/>
                <a:ea typeface="楷体" panose="02010609060101010101" charset="-122"/>
              </a:rPr>
              <a:t>”(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《史记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·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货殖列传》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)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，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交通王侯，力过吏势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”(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《汉书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·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食货志》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)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，此等商人，看似势力雄厚，其实和</a:t>
            </a:r>
            <a:r>
              <a:rPr lang="zh-CN" altLang="zh-CN" b="1" smtClean="0">
                <a:latin typeface="楷体" panose="02010609060101010101" charset="-122"/>
                <a:ea typeface="楷体" panose="02010609060101010101" charset="-122"/>
              </a:rPr>
              <a:t>社会的关系，是比较浅</a:t>
            </a:r>
            <a:r>
              <a:rPr lang="zh-CN" altLang="en-US" b="1" smtClean="0">
                <a:latin typeface="楷体" panose="02010609060101010101" charset="-122"/>
                <a:ea typeface="楷体" panose="02010609060101010101" charset="-122"/>
              </a:rPr>
              <a:t>的的。</a:t>
            </a:r>
            <a:r>
              <a:rPr lang="en-US" altLang="zh-CN" b="1" smtClean="0">
                <a:latin typeface="楷体" panose="02010609060101010101" charset="-122"/>
                <a:ea typeface="楷体" panose="02010609060101010101" charset="-122"/>
              </a:rPr>
              <a:t>                                                      ——</a:t>
            </a:r>
            <a:r>
              <a:rPr lang="zh-CN" altLang="zh-CN" b="1" smtClean="0">
                <a:latin typeface="楷体" panose="02010609060101010101" charset="-122"/>
                <a:ea typeface="楷体" panose="02010609060101010101" charset="-122"/>
              </a:rPr>
              <a:t>摘编自吕思勉《中国通史》</a:t>
            </a:r>
            <a:endParaRPr lang="zh-CN" altLang="zh-CN" b="1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en-US" altLang="zh-CN" b="1" smtClean="0">
                <a:latin typeface="楷体" panose="02010609060101010101" charset="-122"/>
                <a:ea typeface="楷体" panose="02010609060101010101" charset="-122"/>
              </a:rPr>
              <a:t>  </a:t>
            </a:r>
            <a:r>
              <a:rPr lang="zh-CN" altLang="zh-CN" b="1" smtClean="0">
                <a:latin typeface="楷体" panose="02010609060101010101" charset="-122"/>
                <a:ea typeface="楷体" panose="02010609060101010101" charset="-122"/>
              </a:rPr>
              <a:t>材料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二　从农村上市的绝大部分货物进入定期集市或正规市场，通常这类集市或市场为周围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20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到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30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个</a:t>
            </a:r>
            <a:r>
              <a:rPr lang="zh-CN" altLang="zh-CN" b="1" smtClean="0">
                <a:latin typeface="楷体" panose="02010609060101010101" charset="-122"/>
                <a:ea typeface="楷体" panose="02010609060101010101" charset="-122"/>
              </a:rPr>
              <a:t>村服务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。也有例外，但是这种格局直到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19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世纪后期是普遍的，因为当时城镇人口较少集中于少数大的</a:t>
            </a:r>
            <a:r>
              <a:rPr lang="zh-CN" altLang="zh-CN" b="1" smtClean="0">
                <a:latin typeface="楷体" panose="02010609060101010101" charset="-122"/>
                <a:ea typeface="楷体" panose="02010609060101010101" charset="-122"/>
              </a:rPr>
              <a:t>中心城市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，较多在有定期集市的地方。大多数农户居住在离集市半天路的范围之内，在阴历规定的日子里</a:t>
            </a:r>
            <a:r>
              <a:rPr lang="zh-CN" altLang="zh-CN" b="1" smtClean="0">
                <a:latin typeface="楷体" panose="02010609060101010101" charset="-122"/>
                <a:ea typeface="楷体" panose="02010609060101010101" charset="-122"/>
              </a:rPr>
              <a:t>，</a:t>
            </a:r>
            <a:endParaRPr lang="en-US" altLang="zh-CN" b="1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zh-CN" altLang="zh-CN" b="1" smtClean="0">
                <a:latin typeface="楷体" panose="02010609060101010101" charset="-122"/>
                <a:ea typeface="楷体" panose="02010609060101010101" charset="-122"/>
              </a:rPr>
              <a:t>大批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商人、掮客和小贩轮流到这些集市上来。众多的买主和卖主为价格争执不休，这表明价格竞争是</a:t>
            </a:r>
            <a:r>
              <a:rPr lang="zh-CN" altLang="zh-CN" b="1" smtClean="0">
                <a:latin typeface="楷体" panose="02010609060101010101" charset="-122"/>
                <a:ea typeface="楷体" panose="02010609060101010101" charset="-122"/>
              </a:rPr>
              <a:t>激</a:t>
            </a:r>
            <a:endParaRPr lang="en-US" altLang="zh-CN" b="1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zh-CN" altLang="zh-CN" b="1" smtClean="0">
                <a:latin typeface="楷体" panose="02010609060101010101" charset="-122"/>
                <a:ea typeface="楷体" panose="02010609060101010101" charset="-122"/>
              </a:rPr>
              <a:t>烈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的。每一个县有许多商人在竞争，以致没有哪一个买主能垄断市场。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——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摘编自《剑桥中华民国史》</a:t>
            </a:r>
            <a:endParaRPr lang="zh-CN" altLang="zh-CN" b="1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(1)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根据材料一、二，概括中国古代早期商业发展的特点及中国近代化商业出现的新变化。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(12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分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)</a:t>
            </a:r>
            <a:endParaRPr lang="zh-CN" altLang="zh-CN" b="1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(2)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根据材料一、二并结合所学知识，分别说明中国古代商人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和社会的关系，是比较浅的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与近代商业</a:t>
            </a:r>
            <a:r>
              <a:rPr lang="zh-CN" altLang="zh-CN" b="1" smtClean="0">
                <a:latin typeface="楷体" panose="02010609060101010101" charset="-122"/>
                <a:ea typeface="楷体" panose="02010609060101010101" charset="-122"/>
              </a:rPr>
              <a:t>出现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新变化的原因。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(13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</a:rPr>
              <a:t>分</a:t>
            </a:r>
            <a:r>
              <a:rPr lang="en-US" altLang="zh-CN" b="1" smtClean="0">
                <a:latin typeface="楷体" panose="02010609060101010101" charset="-122"/>
                <a:ea typeface="楷体" panose="02010609060101010101" charset="-122"/>
              </a:rPr>
              <a:t>)</a:t>
            </a:r>
            <a:endParaRPr lang="zh-CN" altLang="zh-CN" b="1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2270397" y="355691"/>
            <a:ext cx="4288353" cy="1323439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zh-CN" altLang="en-US" sz="8000" smtClean="0">
                <a:latin typeface="楷体" panose="02010609060101010101" charset="-122"/>
                <a:ea typeface="楷体" panose="02010609060101010101" charset="-122"/>
              </a:rPr>
              <a:t>谢谢欣赏</a:t>
            </a:r>
            <a:endParaRPr lang="zh-CN" altLang="en-US" sz="80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795395" y="2025015"/>
            <a:ext cx="5281295" cy="132207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zh-CN" altLang="en-US" sz="8000" smtClean="0">
                <a:latin typeface="楷体" panose="02010609060101010101" charset="-122"/>
                <a:ea typeface="楷体" panose="02010609060101010101" charset="-122"/>
              </a:rPr>
              <a:t>谢谢欣赏</a:t>
            </a:r>
            <a:endParaRPr lang="zh-CN" altLang="en-US" sz="80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278392" y="3874861"/>
            <a:ext cx="4288353" cy="1323439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zh-CN" altLang="en-US" sz="8000" smtClean="0">
                <a:latin typeface="楷体" panose="02010609060101010101" charset="-122"/>
                <a:ea typeface="楷体" panose="02010609060101010101" charset="-122"/>
              </a:rPr>
              <a:t>谢谢欣赏</a:t>
            </a:r>
            <a:endParaRPr lang="zh-CN" altLang="en-US" sz="8000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6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1417300" y="11988800"/>
            <a:ext cx="469900" cy="355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/>
    </p:bld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丝状">
  <a:themeElements>
    <a:clrScheme name="丝状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丝状">
      <a:majorFont>
        <a:latin typeface="Century Gothic"/>
        <a:ea typeface="Arial"/>
        <a:cs typeface="Arial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Arial"/>
        <a:cs typeface="Arial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丝状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Wisp</Template>
  <Company/>
  <PresentationFormat>宽屏</PresentationFormat>
  <Paragraphs>289</Paragraphs>
  <Slides>41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baseType="lpstr" size="48">
      <vt:lpstr>Arial</vt:lpstr>
      <vt:lpstr>Century Gothic</vt:lpstr>
      <vt:lpstr>Wingdings 3</vt:lpstr>
      <vt:lpstr>楷体</vt:lpstr>
      <vt:lpstr>华文楷体</vt:lpstr>
      <vt:lpstr>Times New Roman</vt:lpstr>
      <vt:lpstr>丝状</vt:lpstr>
      <vt:lpstr>             人教版选择性必修2第10课《古代的村落、集镇与城市》</vt:lpstr>
      <vt:lpstr>新课导入</vt:lpstr>
      <vt:lpstr>研学目标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古代村落产生的条件（以中国为例）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2018-12-07T01:45:00Z</dcterms:created>
  <dcterms:modified xsi:type="dcterms:W3CDTF">2020-07-05T03:03:39Z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2052-11.1.0.9828</vt:lpwstr>
  </property>
  <property fmtid="{D5CDD505-2E9C-101B-9397-08002B2CF9AE}" pid="3" name="KSORubyTemplateID">
    <vt:lpwstr>13</vt:lpwstr>
  </property>
</Properties>
</file>