
<file path=[Content_Types].xml><?xml version="1.0" encoding="utf-8"?>
<Types xmlns="http://schemas.openxmlformats.org/package/2006/content-types">
  <Override PartName="/ppt/tags/tag8.xml" ContentType="application/vnd.openxmlformats-officedocument.presentationml.tags+xml"/>
  <Override PartName="/ppt/tags/tag104.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tags/tag89.xml" ContentType="application/vnd.openxmlformats-officedocument.presentationml.tags+xml"/>
  <Override PartName="/ppt/tags/tag111.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49.xml" ContentType="application/vnd.openxmlformats-officedocument.presentationml.tags+xml"/>
  <Override PartName="/ppt/tags/tag78.xml" ContentType="application/vnd.openxmlformats-officedocument.presentationml.tags+xml"/>
  <Override PartName="/ppt/tags/tag96.xml" ContentType="application/vnd.openxmlformats-officedocument.presentationml.tags+xml"/>
  <Override PartName="/ppt/tags/tag100.xml" ContentType="application/vnd.openxmlformats-officedocument.presentationml.tag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ags/tag38.xml" ContentType="application/vnd.openxmlformats-officedocument.presentationml.tags+xml"/>
  <Override PartName="/ppt/tags/tag56.xml" ContentType="application/vnd.openxmlformats-officedocument.presentationml.tags+xml"/>
  <Override PartName="/ppt/tags/tag67.xml" ContentType="application/vnd.openxmlformats-officedocument.presentationml.tags+xml"/>
  <Override PartName="/ppt/tags/tag85.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tags/tag16.xml" ContentType="application/vnd.openxmlformats-officedocument.presentationml.tags+xml"/>
  <Override PartName="/ppt/tags/tag27.xml" ContentType="application/vnd.openxmlformats-officedocument.presentationml.tags+xml"/>
  <Override PartName="/ppt/tags/tag45.xml" ContentType="application/vnd.openxmlformats-officedocument.presentationml.tags+xml"/>
  <Override PartName="/ppt/tags/tag63.xml" ContentType="application/vnd.openxmlformats-officedocument.presentationml.tags+xml"/>
  <Override PartName="/ppt/tags/tag74.xml" ContentType="application/vnd.openxmlformats-officedocument.presentationml.tags+xml"/>
  <Override PartName="/ppt/tags/tag92.xml" ContentType="application/vnd.openxmlformats-officedocument.presentationml.tags+xml"/>
  <Override PartName="/docProps/custom.xml" ContentType="application/vnd.openxmlformats-officedocument.custom-properties+xml"/>
  <Override PartName="/ppt/tags/tag34.xml" ContentType="application/vnd.openxmlformats-officedocument.presentationml.tags+xml"/>
  <Override PartName="/ppt/tags/tag52.xml" ContentType="application/vnd.openxmlformats-officedocument.presentationml.tags+xml"/>
  <Override PartName="/ppt/tags/tag81.xml" ContentType="application/vnd.openxmlformats-officedocument.presentationml.tags+xml"/>
  <Override PartName="/ppt/tags/tag109.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41.xml" ContentType="application/vnd.openxmlformats-officedocument.presentationml.tags+xml"/>
  <Override PartName="/ppt/tags/tag70.xml" ContentType="application/vnd.openxmlformats-officedocument.presentationml.tags+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tags/tag105.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tags/tag112.xml" ContentType="application/vnd.openxmlformats-officedocument.presentationml.tags+xml"/>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tags/tag79.xml" ContentType="application/vnd.openxmlformats-officedocument.presentationml.tags+xml"/>
  <Override PartName="/ppt/tags/tag101.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tags/tag39.xml" ContentType="application/vnd.openxmlformats-officedocument.presentationml.tags+xml"/>
  <Override PartName="/ppt/tags/tag68.xml" ContentType="application/vnd.openxmlformats-officedocument.presentationml.tags+xml"/>
  <Override PartName="/ppt/tags/tag86.xml" ContentType="application/vnd.openxmlformats-officedocument.presentationml.tags+xml"/>
  <Override PartName="/ppt/tags/tag97.xml" ContentType="application/vnd.openxmlformats-officedocument.presentationml.tags+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14.xml" ContentType="application/vnd.openxmlformats-officedocument.presentationml.slideLayout+xml"/>
  <Override PartName="/ppt/tags/tag1.xml" ContentType="application/vnd.openxmlformats-officedocument.presentationml.tags+xml"/>
  <Override PartName="/ppt/tags/tag28.xml" ContentType="application/vnd.openxmlformats-officedocument.presentationml.tags+xml"/>
  <Override PartName="/ppt/tags/tag57.xml" ContentType="application/vnd.openxmlformats-officedocument.presentationml.tags+xml"/>
  <Override PartName="/ppt/tags/tag75.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tags/tag17.xml" ContentType="application/vnd.openxmlformats-officedocument.presentationml.tags+xml"/>
  <Override PartName="/ppt/tags/tag35.xml" ContentType="application/vnd.openxmlformats-officedocument.presentationml.tags+xml"/>
  <Override PartName="/ppt/tags/tag46.xml" ContentType="application/vnd.openxmlformats-officedocument.presentationml.tags+xml"/>
  <Override PartName="/ppt/tags/tag64.xml" ContentType="application/vnd.openxmlformats-officedocument.presentationml.tags+xml"/>
  <Override PartName="/ppt/tags/tag82.xml" ContentType="application/vnd.openxmlformats-officedocument.presentationml.tags+xml"/>
  <Override PartName="/ppt/tags/tag93.xml" ContentType="application/vnd.openxmlformats-officedocument.presentationml.tags+xml"/>
  <Override PartName="/ppt/slideLayouts/slideLayout10.xml" ContentType="application/vnd.openxmlformats-officedocument.presentationml.slideLayout+xml"/>
  <Override PartName="/ppt/tags/tag24.xml" ContentType="application/vnd.openxmlformats-officedocument.presentationml.tags+xml"/>
  <Override PartName="/ppt/tags/tag53.xml" ContentType="application/vnd.openxmlformats-officedocument.presentationml.tags+xml"/>
  <Override PartName="/ppt/tags/tag71.xml" ContentType="application/vnd.openxmlformats-officedocument.presentationml.tags+xml"/>
  <Override PartName="/ppt/tags/tag13.xml" ContentType="application/vnd.openxmlformats-officedocument.presentationml.tags+xml"/>
  <Override PartName="/ppt/tags/tag31.xml" ContentType="application/vnd.openxmlformats-officedocument.presentationml.tags+xml"/>
  <Override PartName="/ppt/tags/tag42.xml" ContentType="application/vnd.openxmlformats-officedocument.presentationml.tags+xml"/>
  <Override PartName="/ppt/tags/tag60.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ppt/tags/tag106.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tags/tag113.xml" ContentType="application/vnd.openxmlformats-officedocument.presentationml.tag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tags/tag98.xml" ContentType="application/vnd.openxmlformats-officedocument.presentationml.tags+xml"/>
  <Override PartName="/ppt/tags/tag102.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Override PartName="/ppt/tags/tag58.xml" ContentType="application/vnd.openxmlformats-officedocument.presentationml.tags+xml"/>
  <Override PartName="/ppt/tags/tag69.xml" ContentType="application/vnd.openxmlformats-officedocument.presentationml.tags+xml"/>
  <Override PartName="/ppt/tags/tag87.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tags/tag29.xml" ContentType="application/vnd.openxmlformats-officedocument.presentationml.tags+xml"/>
  <Override PartName="/ppt/tags/tag47.xml" ContentType="application/vnd.openxmlformats-officedocument.presentationml.tags+xml"/>
  <Override PartName="/ppt/tags/tag76.xml" ContentType="application/vnd.openxmlformats-officedocument.presentationml.tags+xml"/>
  <Override PartName="/ppt/tags/tag94.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tags/tag36.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Override PartName="/ppt/tags/tag83.xml" ContentType="application/vnd.openxmlformats-officedocument.presentationml.tags+xml"/>
  <Override PartName="/ppt/commentAuthors.xml" ContentType="application/vnd.openxmlformats-officedocument.presentationml.commentAuthors+xml"/>
  <Override PartName="/ppt/tags/tag14.xml" ContentType="application/vnd.openxmlformats-officedocument.presentationml.tags+xml"/>
  <Override PartName="/ppt/tags/tag25.xml" ContentType="application/vnd.openxmlformats-officedocument.presentationml.tags+xml"/>
  <Override PartName="/ppt/tags/tag43.xml" ContentType="application/vnd.openxmlformats-officedocument.presentationml.tags+xml"/>
  <Override PartName="/ppt/tags/tag61.xml" ContentType="application/vnd.openxmlformats-officedocument.presentationml.tags+xml"/>
  <Override PartName="/ppt/tags/tag72.xml" ContentType="application/vnd.openxmlformats-officedocument.presentationml.tags+xml"/>
  <Override PartName="/ppt/tags/tag90.xml" ContentType="application/vnd.openxmlformats-officedocument.presentationml.tags+xml"/>
  <Override PartName="/ppt/tags/tag32.xml" ContentType="application/vnd.openxmlformats-officedocument.presentationml.tags+xml"/>
  <Override PartName="/ppt/tags/tag50.xml" ContentType="application/vnd.openxmlformats-officedocument.presentationml.tags+xml"/>
  <Override PartName="/ppt/tags/tag107.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slideMasters/slideMaster2.xml" ContentType="application/vnd.openxmlformats-officedocument.presentationml.slideMaster+xml"/>
  <Override PartName="/ppt/tags/tag7.xml" ContentType="application/vnd.openxmlformats-officedocument.presentationml.tags+xml"/>
  <Override PartName="/ppt/tags/tag103.xml" ContentType="application/vnd.openxmlformats-officedocument.presentationml.tag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tags/tag99.xml" ContentType="application/vnd.openxmlformats-officedocument.presentationml.tags+xml"/>
  <Override PartName="/ppt/tags/tag110.xml" ContentType="application/vnd.openxmlformats-officedocument.presentationml.tags+xml"/>
  <Override PartName="/ppt/slides/slide24.xml" ContentType="application/vnd.openxmlformats-officedocument.presentationml.slide+xml"/>
  <Default Extension="jpeg" ContentType="image/jpeg"/>
  <Override PartName="/ppt/slideLayouts/slideLayout16.xml" ContentType="application/vnd.openxmlformats-officedocument.presentationml.slideLayout+xml"/>
  <Override PartName="/ppt/tags/tag3.xml" ContentType="application/vnd.openxmlformats-officedocument.presentationml.tags+xml"/>
  <Override PartName="/ppt/tags/tag59.xml" ContentType="application/vnd.openxmlformats-officedocument.presentationml.tags+xml"/>
  <Override PartName="/ppt/tags/tag77.xml" ContentType="application/vnd.openxmlformats-officedocument.presentationml.tags+xml"/>
  <Override PartName="/ppt/tags/tag88.xml" ContentType="application/vnd.openxmlformats-officedocument.presentationml.tags+xml"/>
  <Override PartName="/ppt/slides/slide13.xml" ContentType="application/vnd.openxmlformats-officedocument.presentationml.slide+xml"/>
  <Override PartName="/ppt/slideLayouts/slideLayout1.xml" ContentType="application/vnd.openxmlformats-officedocument.presentationml.slideLayout+xml"/>
  <Override PartName="/ppt/tags/tag19.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tags/tag66.xml" ContentType="application/vnd.openxmlformats-officedocument.presentationml.tags+xml"/>
  <Override PartName="/ppt/tags/tag84.xml" ContentType="application/vnd.openxmlformats-officedocument.presentationml.tags+xml"/>
  <Override PartName="/ppt/tags/tag95.xml" ContentType="application/vnd.openxmlformats-officedocument.presentationml.tags+xml"/>
  <Override PartName="/ppt/slides/slide20.xml" ContentType="application/vnd.openxmlformats-officedocument.presentationml.slide+xml"/>
  <Override PartName="/ppt/slideLayouts/slideLayout12.xml" ContentType="application/vnd.openxmlformats-officedocument.presentationml.slideLayout+xml"/>
  <Override PartName="/ppt/tags/tag26.xml" ContentType="application/vnd.openxmlformats-officedocument.presentationml.tags+xml"/>
  <Override PartName="/ppt/tags/tag55.xml" ContentType="application/vnd.openxmlformats-officedocument.presentationml.tags+xml"/>
  <Override PartName="/ppt/tags/tag73.xml" ContentType="application/vnd.openxmlformats-officedocument.presentationml.tags+xml"/>
  <Override PartName="/ppt/tags/tag15.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62.xml" ContentType="application/vnd.openxmlformats-officedocument.presentationml.tags+xml"/>
  <Override PartName="/ppt/tags/tag80.xml" ContentType="application/vnd.openxmlformats-officedocument.presentationml.tags+xml"/>
  <Override PartName="/ppt/tags/tag91.xml" ContentType="application/vnd.openxmlformats-officedocument.presentationml.tags+xml"/>
  <Override PartName="/ppt/tags/tag22.xml" ContentType="application/vnd.openxmlformats-officedocument.presentationml.tags+xml"/>
  <Override PartName="/ppt/tags/tag40.xml" ContentType="application/vnd.openxmlformats-officedocument.presentationml.tags+xml"/>
  <Override PartName="/ppt/tags/tag51.xml" ContentType="application/vnd.openxmlformats-officedocument.presentationml.tags+xml"/>
  <Override PartName="/ppt/tags/tag108.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29"/>
  </p:notesMasterIdLst>
  <p:sldIdLst>
    <p:sldId id="257" r:id="rId3"/>
    <p:sldId id="258" r:id="rId4"/>
    <p:sldId id="259" r:id="rId5"/>
    <p:sldId id="308" r:id="rId6"/>
    <p:sldId id="260" r:id="rId7"/>
    <p:sldId id="263" r:id="rId8"/>
    <p:sldId id="261" r:id="rId9"/>
    <p:sldId id="264" r:id="rId10"/>
    <p:sldId id="265" r:id="rId11"/>
    <p:sldId id="282" r:id="rId12"/>
    <p:sldId id="283" r:id="rId13"/>
    <p:sldId id="266" r:id="rId14"/>
    <p:sldId id="309" r:id="rId15"/>
    <p:sldId id="268" r:id="rId16"/>
    <p:sldId id="276" r:id="rId17"/>
    <p:sldId id="271" r:id="rId18"/>
    <p:sldId id="311" r:id="rId19"/>
    <p:sldId id="284" r:id="rId20"/>
    <p:sldId id="267" r:id="rId21"/>
    <p:sldId id="273" r:id="rId22"/>
    <p:sldId id="275" r:id="rId23"/>
    <p:sldId id="274" r:id="rId24"/>
    <p:sldId id="277" r:id="rId25"/>
    <p:sldId id="312" r:id="rId26"/>
    <p:sldId id="310" r:id="rId27"/>
    <p:sldId id="279" r:id="rId2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cmAuthor id="2" name="FtpDown" initials="F" lastIdx="2" clrIdx="0"/>
  <p:cmAuthor id="3" name="cb nm" initials="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918" y="-102"/>
      </p:cViewPr>
      <p:guideLst>
        <p:guide orient="horz" pos="2157"/>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2020-06-19</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latin typeface="华文行楷" pitchFamily="2" charset="-122"/>
                <a:ea typeface="华文行楷" pitchFamily="2" charset="-122"/>
                <a:sym typeface="+mn-ea"/>
              </a:rPr>
              <a:t>在国际关系中，“极”一般指具有关键影响力的政治经济力量。“极”的数量不同，构成了不同形态的世界格局。</a:t>
            </a:r>
            <a:endParaRPr lang="en-US" altLang="zh-CN" dirty="0" smtClean="0">
              <a:latin typeface="华文行楷" pitchFamily="2" charset="-122"/>
              <a:ea typeface="华文行楷" pitchFamily="2" charset="-122"/>
            </a:endParaRPr>
          </a:p>
          <a:p>
            <a:endParaRPr lang="en-US" altLang="zh-CN" dirty="0" smtClean="0">
              <a:latin typeface="华文行楷" pitchFamily="2" charset="-122"/>
              <a:ea typeface="华文行楷" pitchFamily="2" charset="-122"/>
            </a:endParaRPr>
          </a:p>
          <a:p>
            <a:r>
              <a:rPr lang="zh-CN" altLang="en-US" dirty="0" smtClean="0">
                <a:latin typeface="华文行楷" pitchFamily="2" charset="-122"/>
                <a:ea typeface="华文行楷" pitchFamily="2" charset="-122"/>
                <a:sym typeface="+mn-ea"/>
              </a:rPr>
              <a:t>（</a:t>
            </a:r>
            <a:r>
              <a:rPr lang="en-US" altLang="zh-CN" dirty="0" smtClean="0">
                <a:latin typeface="华文行楷" pitchFamily="2" charset="-122"/>
                <a:ea typeface="华文行楷" pitchFamily="2" charset="-122"/>
                <a:sym typeface="+mn-ea"/>
              </a:rPr>
              <a:t>1</a:t>
            </a:r>
            <a:r>
              <a:rPr lang="zh-CN" altLang="en-US" dirty="0" smtClean="0">
                <a:latin typeface="华文行楷" pitchFamily="2" charset="-122"/>
                <a:ea typeface="华文行楷" pitchFamily="2" charset="-122"/>
                <a:sym typeface="+mn-ea"/>
              </a:rPr>
              <a:t>）</a:t>
            </a:r>
            <a:r>
              <a:rPr lang="en-US" altLang="zh-CN" dirty="0" smtClean="0">
                <a:latin typeface="华文行楷" pitchFamily="2" charset="-122"/>
                <a:ea typeface="华文行楷" pitchFamily="2" charset="-122"/>
                <a:sym typeface="+mn-ea"/>
              </a:rPr>
              <a:t>20</a:t>
            </a:r>
            <a:r>
              <a:rPr lang="zh-CN" altLang="en-US" dirty="0" smtClean="0">
                <a:latin typeface="华文行楷" pitchFamily="2" charset="-122"/>
                <a:ea typeface="华文行楷" pitchFamily="2" charset="-122"/>
                <a:sym typeface="+mn-ea"/>
              </a:rPr>
              <a:t>世纪</a:t>
            </a:r>
            <a:r>
              <a:rPr lang="en-US" altLang="zh-CN" dirty="0" smtClean="0">
                <a:latin typeface="华文行楷" pitchFamily="2" charset="-122"/>
                <a:ea typeface="华文行楷" pitchFamily="2" charset="-122"/>
                <a:sym typeface="+mn-ea"/>
              </a:rPr>
              <a:t>50</a:t>
            </a:r>
            <a:r>
              <a:rPr lang="zh-CN" altLang="en-US" dirty="0" smtClean="0">
                <a:latin typeface="华文行楷" pitchFamily="2" charset="-122"/>
                <a:ea typeface="华文行楷" pitchFamily="2" charset="-122"/>
                <a:sym typeface="+mn-ea"/>
              </a:rPr>
              <a:t>年代中期，美苏全面冷战对峙，</a:t>
            </a:r>
            <a:r>
              <a:rPr lang="zh-CN" altLang="en-US" u="sng" dirty="0" smtClean="0">
                <a:latin typeface="华文行楷" pitchFamily="2" charset="-122"/>
                <a:ea typeface="华文行楷" pitchFamily="2" charset="-122"/>
                <a:sym typeface="+mn-ea"/>
              </a:rPr>
              <a:t>两极格局正式形成 </a:t>
            </a:r>
            <a:r>
              <a:rPr lang="zh-CN" altLang="en-US" dirty="0" smtClean="0">
                <a:latin typeface="华文行楷" pitchFamily="2" charset="-122"/>
                <a:ea typeface="华文行楷" pitchFamily="2" charset="-122"/>
                <a:sym typeface="+mn-ea"/>
              </a:rPr>
              <a:t>。         </a:t>
            </a:r>
            <a:endParaRPr lang="en-US" altLang="zh-CN" dirty="0" smtClean="0">
              <a:latin typeface="华文行楷" pitchFamily="2" charset="-122"/>
              <a:ea typeface="华文行楷" pitchFamily="2" charset="-122"/>
            </a:endParaRPr>
          </a:p>
          <a:p>
            <a:r>
              <a:rPr lang="zh-CN" altLang="en-US" dirty="0" smtClean="0">
                <a:latin typeface="华文行楷" pitchFamily="2" charset="-122"/>
                <a:ea typeface="华文行楷" pitchFamily="2" charset="-122"/>
                <a:sym typeface="+mn-ea"/>
              </a:rPr>
              <a:t>（</a:t>
            </a:r>
            <a:r>
              <a:rPr lang="en-US" altLang="zh-CN" dirty="0" smtClean="0">
                <a:latin typeface="华文行楷" pitchFamily="2" charset="-122"/>
                <a:ea typeface="华文行楷" pitchFamily="2" charset="-122"/>
                <a:sym typeface="+mn-ea"/>
              </a:rPr>
              <a:t>2</a:t>
            </a:r>
            <a:r>
              <a:rPr lang="zh-CN" altLang="en-US" dirty="0" smtClean="0">
                <a:latin typeface="华文行楷" pitchFamily="2" charset="-122"/>
                <a:ea typeface="华文行楷" pitchFamily="2" charset="-122"/>
                <a:sym typeface="+mn-ea"/>
              </a:rPr>
              <a:t>）</a:t>
            </a:r>
            <a:r>
              <a:rPr lang="en-US" altLang="zh-CN" dirty="0" smtClean="0">
                <a:latin typeface="华文行楷" pitchFamily="2" charset="-122"/>
                <a:ea typeface="华文行楷" pitchFamily="2" charset="-122"/>
                <a:sym typeface="+mn-ea"/>
              </a:rPr>
              <a:t>20</a:t>
            </a:r>
            <a:r>
              <a:rPr lang="zh-CN" altLang="en-US" dirty="0" smtClean="0">
                <a:latin typeface="华文行楷" pitchFamily="2" charset="-122"/>
                <a:ea typeface="华文行楷" pitchFamily="2" charset="-122"/>
                <a:sym typeface="+mn-ea"/>
              </a:rPr>
              <a:t>世纪五六十年代，两级格局中孕育着</a:t>
            </a:r>
            <a:r>
              <a:rPr lang="zh-CN" altLang="en-US" u="sng" dirty="0" smtClean="0">
                <a:latin typeface="华文行楷" pitchFamily="2" charset="-122"/>
                <a:ea typeface="华文行楷" pitchFamily="2" charset="-122"/>
                <a:sym typeface="+mn-ea"/>
              </a:rPr>
              <a:t>多极化发展趋势（出现）</a:t>
            </a:r>
            <a:r>
              <a:rPr lang="zh-CN" altLang="en-US" dirty="0" smtClean="0">
                <a:latin typeface="华文行楷" pitchFamily="2" charset="-122"/>
                <a:ea typeface="华文行楷" pitchFamily="2" charset="-122"/>
                <a:sym typeface="+mn-ea"/>
              </a:rPr>
              <a:t>。         </a:t>
            </a:r>
            <a:endParaRPr lang="en-US" altLang="zh-CN" dirty="0" smtClean="0">
              <a:latin typeface="华文行楷" pitchFamily="2" charset="-122"/>
              <a:ea typeface="华文行楷" pitchFamily="2" charset="-122"/>
            </a:endParaRPr>
          </a:p>
          <a:p>
            <a:r>
              <a:rPr lang="zh-CN" altLang="en-US" dirty="0" smtClean="0">
                <a:latin typeface="华文行楷" pitchFamily="2" charset="-122"/>
                <a:ea typeface="华文行楷" pitchFamily="2" charset="-122"/>
                <a:sym typeface="+mn-ea"/>
              </a:rPr>
              <a:t>（</a:t>
            </a:r>
            <a:r>
              <a:rPr lang="en-US" altLang="zh-CN" dirty="0" smtClean="0">
                <a:latin typeface="华文行楷" pitchFamily="2" charset="-122"/>
                <a:ea typeface="华文行楷" pitchFamily="2" charset="-122"/>
                <a:sym typeface="+mn-ea"/>
              </a:rPr>
              <a:t>3</a:t>
            </a:r>
            <a:r>
              <a:rPr lang="zh-CN" altLang="en-US" dirty="0" smtClean="0">
                <a:latin typeface="华文行楷" pitchFamily="2" charset="-122"/>
                <a:ea typeface="华文行楷" pitchFamily="2" charset="-122"/>
                <a:sym typeface="+mn-ea"/>
              </a:rPr>
              <a:t>） </a:t>
            </a:r>
            <a:r>
              <a:rPr lang="en-US" altLang="zh-CN" dirty="0" smtClean="0">
                <a:latin typeface="华文行楷" pitchFamily="2" charset="-122"/>
                <a:ea typeface="华文行楷" pitchFamily="2" charset="-122"/>
                <a:sym typeface="+mn-ea"/>
              </a:rPr>
              <a:t>20</a:t>
            </a:r>
            <a:r>
              <a:rPr lang="zh-CN" altLang="en-US" dirty="0" smtClean="0">
                <a:latin typeface="华文行楷" pitchFamily="2" charset="-122"/>
                <a:ea typeface="华文行楷" pitchFamily="2" charset="-122"/>
                <a:sym typeface="+mn-ea"/>
              </a:rPr>
              <a:t>世纪</a:t>
            </a:r>
            <a:r>
              <a:rPr lang="en-US" altLang="zh-CN" dirty="0" smtClean="0">
                <a:latin typeface="华文行楷" pitchFamily="2" charset="-122"/>
                <a:ea typeface="华文行楷" pitchFamily="2" charset="-122"/>
                <a:sym typeface="+mn-ea"/>
              </a:rPr>
              <a:t>90</a:t>
            </a:r>
            <a:r>
              <a:rPr lang="zh-CN" altLang="en-US" dirty="0" smtClean="0">
                <a:latin typeface="华文行楷" pitchFamily="2" charset="-122"/>
                <a:ea typeface="华文行楷" pitchFamily="2" charset="-122"/>
                <a:sym typeface="+mn-ea"/>
              </a:rPr>
              <a:t>年代，苏联解体，</a:t>
            </a:r>
            <a:r>
              <a:rPr lang="zh-CN" altLang="en-US" u="sng" dirty="0" smtClean="0">
                <a:latin typeface="华文行楷" pitchFamily="2" charset="-122"/>
                <a:ea typeface="华文行楷" pitchFamily="2" charset="-122"/>
                <a:sym typeface="+mn-ea"/>
              </a:rPr>
              <a:t>两极格局崩溃</a:t>
            </a:r>
            <a:r>
              <a:rPr lang="zh-CN" altLang="en-US" dirty="0" smtClean="0">
                <a:latin typeface="华文行楷" pitchFamily="2" charset="-122"/>
                <a:ea typeface="华文行楷" pitchFamily="2" charset="-122"/>
                <a:sym typeface="+mn-ea"/>
              </a:rPr>
              <a:t>。</a:t>
            </a:r>
            <a:r>
              <a:rPr lang="en-US" altLang="zh-CN" dirty="0" smtClean="0">
                <a:latin typeface="华文行楷" pitchFamily="2" charset="-122"/>
                <a:ea typeface="华文行楷" pitchFamily="2" charset="-122"/>
                <a:sym typeface="+mn-ea"/>
              </a:rPr>
              <a:t>                    </a:t>
            </a:r>
            <a:endParaRPr lang="en-US" altLang="zh-CN" dirty="0" smtClean="0">
              <a:latin typeface="华文行楷" pitchFamily="2" charset="-122"/>
              <a:ea typeface="华文行楷" pitchFamily="2" charset="-122"/>
            </a:endParaRPr>
          </a:p>
          <a:p>
            <a:r>
              <a:rPr lang="en-US" altLang="zh-CN" dirty="0" smtClean="0">
                <a:latin typeface="华文行楷" pitchFamily="2" charset="-122"/>
                <a:ea typeface="华文行楷" pitchFamily="2" charset="-122"/>
                <a:sym typeface="+mn-ea"/>
              </a:rPr>
              <a:t> </a:t>
            </a:r>
            <a:r>
              <a:rPr lang="zh-CN" altLang="en-US" dirty="0" smtClean="0">
                <a:latin typeface="华文行楷" pitchFamily="2" charset="-122"/>
                <a:ea typeface="华文行楷" pitchFamily="2" charset="-122"/>
                <a:sym typeface="+mn-ea"/>
              </a:rPr>
              <a:t>（</a:t>
            </a:r>
            <a:r>
              <a:rPr lang="en-US" altLang="zh-CN" dirty="0" smtClean="0">
                <a:latin typeface="华文行楷" pitchFamily="2" charset="-122"/>
                <a:ea typeface="华文行楷" pitchFamily="2" charset="-122"/>
                <a:sym typeface="+mn-ea"/>
              </a:rPr>
              <a:t>4</a:t>
            </a:r>
            <a:r>
              <a:rPr lang="zh-CN" altLang="en-US" dirty="0" smtClean="0">
                <a:latin typeface="华文行楷" pitchFamily="2" charset="-122"/>
                <a:ea typeface="华文行楷" pitchFamily="2" charset="-122"/>
                <a:sym typeface="+mn-ea"/>
              </a:rPr>
              <a:t>）两极格局结束以后，世界</a:t>
            </a:r>
            <a:r>
              <a:rPr lang="zh-CN" altLang="en-US" u="sng" dirty="0" smtClean="0">
                <a:latin typeface="华文行楷" pitchFamily="2" charset="-122"/>
                <a:ea typeface="华文行楷" pitchFamily="2" charset="-122"/>
                <a:sym typeface="+mn-ea"/>
              </a:rPr>
              <a:t>多极化趋势继续发展</a:t>
            </a:r>
            <a:r>
              <a:rPr lang="zh-CN" altLang="en-US" dirty="0" smtClean="0">
                <a:latin typeface="华文行楷" pitchFamily="2" charset="-122"/>
                <a:ea typeface="华文行楷" pitchFamily="2" charset="-122"/>
                <a:sym typeface="+mn-ea"/>
              </a:rPr>
              <a:t>。。</a:t>
            </a:r>
            <a:endParaRPr lang="zh-CN" altLang="en-US" dirty="0" smtClean="0">
              <a:latin typeface="华文行楷" pitchFamily="2" charset="-122"/>
              <a:ea typeface="华文行楷" pitchFamily="2" charset="-122"/>
            </a:endParaRPr>
          </a:p>
          <a:p>
            <a:endParaRPr lang="zh-CN" altLang="en-US" dirty="0"/>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spcBef>
                <a:spcPct val="50000"/>
              </a:spcBef>
            </a:pPr>
            <a:r>
              <a:rPr lang="zh-CN" altLang="en-US" dirty="0">
                <a:solidFill>
                  <a:srgbClr val="FF0000"/>
                </a:solidFill>
                <a:latin typeface="宋体" panose="02010600030101010101" pitchFamily="2" charset="-122"/>
                <a:sym typeface="+mn-ea"/>
              </a:rPr>
              <a:t>原因：</a:t>
            </a:r>
            <a:r>
              <a:rPr lang="zh-CN" altLang="zh-CN" dirty="0">
                <a:solidFill>
                  <a:srgbClr val="FF0000"/>
                </a:solidFill>
                <a:latin typeface="宋体" panose="02010600030101010101" pitchFamily="2" charset="-122"/>
                <a:sym typeface="+mn-ea"/>
              </a:rPr>
              <a:t>工业国家之间的冲突对抗;</a:t>
            </a:r>
            <a:r>
              <a:rPr lang="zh-CN" altLang="en-US" dirty="0">
                <a:solidFill>
                  <a:srgbClr val="FF0000"/>
                </a:solidFill>
                <a:latin typeface="宋体" panose="02010600030101010101" pitchFamily="2" charset="-122"/>
                <a:sym typeface="+mn-ea"/>
              </a:rPr>
              <a:t> </a:t>
            </a:r>
            <a:r>
              <a:rPr lang="zh-CN" altLang="zh-CN" dirty="0">
                <a:solidFill>
                  <a:srgbClr val="FF0000"/>
                </a:solidFill>
                <a:latin typeface="宋体" panose="02010600030101010101" pitchFamily="2" charset="-122"/>
                <a:sym typeface="+mn-ea"/>
              </a:rPr>
              <a:t>世界的商业中心与提供市场与原料国家之间的冲突</a:t>
            </a:r>
            <a:r>
              <a:rPr lang="zh-CN" altLang="zh-CN" dirty="0" smtClean="0">
                <a:solidFill>
                  <a:srgbClr val="FF0000"/>
                </a:solidFill>
                <a:latin typeface="宋体" panose="02010600030101010101" pitchFamily="2" charset="-122"/>
                <a:sym typeface="+mn-ea"/>
              </a:rPr>
              <a:t>对抗</a:t>
            </a:r>
            <a:r>
              <a:rPr lang="zh-CN" altLang="en-US" dirty="0" smtClean="0">
                <a:solidFill>
                  <a:srgbClr val="FF0000"/>
                </a:solidFill>
                <a:latin typeface="宋体" panose="02010600030101010101" pitchFamily="2" charset="-122"/>
                <a:sym typeface="+mn-ea"/>
              </a:rPr>
              <a:t>； </a:t>
            </a:r>
            <a:r>
              <a:rPr lang="zh-CN" altLang="zh-CN" dirty="0" smtClean="0">
                <a:solidFill>
                  <a:srgbClr val="FF0000"/>
                </a:solidFill>
                <a:latin typeface="宋体" panose="02010600030101010101" pitchFamily="2" charset="-122"/>
                <a:sym typeface="+mn-ea"/>
              </a:rPr>
              <a:t>苏联</a:t>
            </a:r>
            <a:r>
              <a:rPr lang="zh-CN" altLang="zh-CN" dirty="0">
                <a:solidFill>
                  <a:srgbClr val="FF0000"/>
                </a:solidFill>
                <a:latin typeface="宋体" panose="02010600030101010101" pitchFamily="2" charset="-122"/>
                <a:sym typeface="+mn-ea"/>
              </a:rPr>
              <a:t>解体后，民族冲突与经济问题仍给世界安全带来威胁</a:t>
            </a:r>
            <a:r>
              <a:rPr lang="zh-CN" altLang="zh-CN" dirty="0" smtClean="0">
                <a:solidFill>
                  <a:srgbClr val="FF0000"/>
                </a:solidFill>
                <a:latin typeface="宋体" panose="02010600030101010101" pitchFamily="2" charset="-122"/>
                <a:sym typeface="+mn-ea"/>
              </a:rPr>
              <a:t>。</a:t>
            </a:r>
            <a:endParaRPr lang="zh-CN" altLang="en-US" dirty="0">
              <a:solidFill>
                <a:srgbClr val="FF0000"/>
              </a:solidFill>
              <a:latin typeface="宋体" panose="02010600030101010101" pitchFamily="2" charset="-122"/>
            </a:endParaRPr>
          </a:p>
          <a:p>
            <a:pPr>
              <a:spcBef>
                <a:spcPct val="50000"/>
              </a:spcBef>
            </a:pPr>
            <a:r>
              <a:rPr lang="zh-CN" altLang="zh-CN" dirty="0">
                <a:solidFill>
                  <a:srgbClr val="FF0000"/>
                </a:solidFill>
                <a:latin typeface="宋体" panose="02010600030101010101" pitchFamily="2" charset="-122"/>
                <a:sym typeface="+mn-ea"/>
              </a:rPr>
              <a:t>不能。</a:t>
            </a:r>
            <a:r>
              <a:rPr lang="zh-CN" altLang="en-US" dirty="0">
                <a:solidFill>
                  <a:srgbClr val="FF0000"/>
                </a:solidFill>
                <a:latin typeface="宋体" panose="02010600030101010101" pitchFamily="2" charset="-122"/>
                <a:sym typeface="+mn-ea"/>
              </a:rPr>
              <a:t>         </a:t>
            </a:r>
            <a:endParaRPr lang="en-US" altLang="zh-CN" dirty="0" smtClean="0">
              <a:solidFill>
                <a:srgbClr val="FF0000"/>
              </a:solidFill>
              <a:latin typeface="宋体" panose="02010600030101010101" pitchFamily="2" charset="-122"/>
            </a:endParaRPr>
          </a:p>
          <a:p>
            <a:pPr>
              <a:spcBef>
                <a:spcPct val="50000"/>
              </a:spcBef>
            </a:pPr>
            <a:r>
              <a:rPr lang="zh-CN" altLang="zh-CN" dirty="0" smtClean="0">
                <a:solidFill>
                  <a:srgbClr val="FF0000"/>
                </a:solidFill>
                <a:latin typeface="宋体" panose="02010600030101010101" pitchFamily="2" charset="-122"/>
                <a:sym typeface="+mn-ea"/>
              </a:rPr>
              <a:t>已经</a:t>
            </a:r>
            <a:r>
              <a:rPr lang="zh-CN" altLang="zh-CN" dirty="0">
                <a:solidFill>
                  <a:srgbClr val="FF0000"/>
                </a:solidFill>
                <a:latin typeface="宋体" panose="02010600030101010101" pitchFamily="2" charset="-122"/>
                <a:sym typeface="+mn-ea"/>
              </a:rPr>
              <a:t>形成多个力量中心，多极化趋势不可逆转</a:t>
            </a:r>
            <a:r>
              <a:rPr lang="zh-CN" altLang="zh-CN" dirty="0" smtClean="0">
                <a:solidFill>
                  <a:srgbClr val="FF0000"/>
                </a:solidFill>
                <a:latin typeface="宋体" panose="02010600030101010101" pitchFamily="2" charset="-122"/>
                <a:sym typeface="+mn-ea"/>
              </a:rPr>
              <a:t>。</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latin typeface="华文行楷" pitchFamily="2" charset="-122"/>
                <a:ea typeface="华文行楷" pitchFamily="2" charset="-122"/>
                <a:sym typeface="+mn-ea"/>
              </a:rPr>
              <a:t>含义：经济全球化是指商品、劳务、技术、资金、信息、人员等生产要素在全球范围内流动和配置，从而使各国经济相互依赖程度日益加深的趋势。</a:t>
            </a:r>
            <a:endParaRPr lang="zh-CN" altLang="en-US" dirty="0" smtClean="0">
              <a:latin typeface="华文行楷" pitchFamily="2" charset="-122"/>
              <a:ea typeface="华文行楷" pitchFamily="2" charset="-122"/>
            </a:endParaRPr>
          </a:p>
          <a:p>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9.xml"/><Relationship Id="rId7" Type="http://schemas.openxmlformats.org/officeDocument/2006/relationships/slideMaster" Target="../slideMasters/slideMaster2.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tags" Target="../tags/tag12.xml"/><Relationship Id="rId5" Type="http://schemas.openxmlformats.org/officeDocument/2006/relationships/tags" Target="../tags/tag11.xml"/><Relationship Id="rId4" Type="http://schemas.openxmlformats.org/officeDocument/2006/relationships/tags" Target="../tags/tag10.xml"/></Relationships>
</file>

<file path=ppt/slideLayouts/_rels/slideLayout13.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15.xml"/><Relationship Id="rId7" Type="http://schemas.openxmlformats.org/officeDocument/2006/relationships/tags" Target="../tags/tag19.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tags" Target="../tags/tag18.xml"/><Relationship Id="rId5" Type="http://schemas.openxmlformats.org/officeDocument/2006/relationships/tags" Target="../tags/tag17.xml"/><Relationship Id="rId4" Type="http://schemas.openxmlformats.org/officeDocument/2006/relationships/tags" Target="../tags/tag16.xml"/><Relationship Id="rId9" Type="http://schemas.openxmlformats.org/officeDocument/2006/relationships/image" Target="../media/image3.jpeg"/></Relationships>
</file>

<file path=ppt/slideLayouts/_rels/slideLayout14.xml.rels><?xml version="1.0" encoding="UTF-8" standalone="yes"?>
<Relationships xmlns="http://schemas.openxmlformats.org/package/2006/relationships"><Relationship Id="rId8" Type="http://schemas.openxmlformats.org/officeDocument/2006/relationships/tags" Target="../tags/tag27.xml"/><Relationship Id="rId3" Type="http://schemas.openxmlformats.org/officeDocument/2006/relationships/tags" Target="../tags/tag22.xml"/><Relationship Id="rId7" Type="http://schemas.openxmlformats.org/officeDocument/2006/relationships/tags" Target="../tags/tag26.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tags" Target="../tags/tag25.xml"/><Relationship Id="rId11" Type="http://schemas.openxmlformats.org/officeDocument/2006/relationships/image" Target="../media/image3.jpeg"/><Relationship Id="rId5" Type="http://schemas.openxmlformats.org/officeDocument/2006/relationships/tags" Target="../tags/tag24.xml"/><Relationship Id="rId10" Type="http://schemas.openxmlformats.org/officeDocument/2006/relationships/slideMaster" Target="../slideMasters/slideMaster2.xml"/><Relationship Id="rId4" Type="http://schemas.openxmlformats.org/officeDocument/2006/relationships/tags" Target="../tags/tag23.xml"/><Relationship Id="rId9" Type="http://schemas.openxmlformats.org/officeDocument/2006/relationships/tags" Target="../tags/tag28.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36.xml"/><Relationship Id="rId3" Type="http://schemas.openxmlformats.org/officeDocument/2006/relationships/tags" Target="../tags/tag31.xml"/><Relationship Id="rId7" Type="http://schemas.openxmlformats.org/officeDocument/2006/relationships/tags" Target="../tags/tag35.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tags" Target="../tags/tag34.xml"/><Relationship Id="rId5" Type="http://schemas.openxmlformats.org/officeDocument/2006/relationships/tags" Target="../tags/tag33.xml"/><Relationship Id="rId10" Type="http://schemas.openxmlformats.org/officeDocument/2006/relationships/image" Target="../media/image3.jpeg"/><Relationship Id="rId4" Type="http://schemas.openxmlformats.org/officeDocument/2006/relationships/tags" Target="../tags/tag32.xml"/><Relationship Id="rId9"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44.xml"/><Relationship Id="rId3" Type="http://schemas.openxmlformats.org/officeDocument/2006/relationships/tags" Target="../tags/tag39.xml"/><Relationship Id="rId7" Type="http://schemas.openxmlformats.org/officeDocument/2006/relationships/tags" Target="../tags/tag43.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 Id="rId9"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47.xml"/><Relationship Id="rId7" Type="http://schemas.openxmlformats.org/officeDocument/2006/relationships/slideMaster" Target="../slideMasters/slideMaster2.xml"/><Relationship Id="rId2" Type="http://schemas.openxmlformats.org/officeDocument/2006/relationships/tags" Target="../tags/tag46.xml"/><Relationship Id="rId1" Type="http://schemas.openxmlformats.org/officeDocument/2006/relationships/tags" Target="../tags/tag45.xml"/><Relationship Id="rId6" Type="http://schemas.openxmlformats.org/officeDocument/2006/relationships/tags" Target="../tags/tag50.xml"/><Relationship Id="rId5" Type="http://schemas.openxmlformats.org/officeDocument/2006/relationships/tags" Target="../tags/tag49.xml"/><Relationship Id="rId4" Type="http://schemas.openxmlformats.org/officeDocument/2006/relationships/tags" Target="../tags/tag48.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53.xml"/><Relationship Id="rId7" Type="http://schemas.openxmlformats.org/officeDocument/2006/relationships/image" Target="../media/image3.jpeg"/><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slideMaster" Target="../slideMasters/slideMaster2.xml"/><Relationship Id="rId5" Type="http://schemas.openxmlformats.org/officeDocument/2006/relationships/tags" Target="../tags/tag55.xml"/><Relationship Id="rId4" Type="http://schemas.openxmlformats.org/officeDocument/2006/relationships/tags" Target="../tags/tag54.xml"/></Relationships>
</file>

<file path=ppt/slideLayouts/_rels/slideLayout19.xml.rels><?xml version="1.0" encoding="UTF-8" standalone="yes"?>
<Relationships xmlns="http://schemas.openxmlformats.org/package/2006/relationships"><Relationship Id="rId8" Type="http://schemas.openxmlformats.org/officeDocument/2006/relationships/tags" Target="../tags/tag63.xml"/><Relationship Id="rId3" Type="http://schemas.openxmlformats.org/officeDocument/2006/relationships/tags" Target="../tags/tag58.xml"/><Relationship Id="rId7" Type="http://schemas.openxmlformats.org/officeDocument/2006/relationships/tags" Target="../tags/tag62.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tags" Target="../tags/tag61.xml"/><Relationship Id="rId5" Type="http://schemas.openxmlformats.org/officeDocument/2006/relationships/tags" Target="../tags/tag60.xml"/><Relationship Id="rId10" Type="http://schemas.openxmlformats.org/officeDocument/2006/relationships/image" Target="../media/image3.jpeg"/><Relationship Id="rId4" Type="http://schemas.openxmlformats.org/officeDocument/2006/relationships/tags" Target="../tags/tag59.xml"/><Relationship Id="rId9"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slideMaster" Target="../slideMasters/slideMaster2.xml"/><Relationship Id="rId5" Type="http://schemas.openxmlformats.org/officeDocument/2006/relationships/tags" Target="../tags/tag68.xml"/><Relationship Id="rId4" Type="http://schemas.openxmlformats.org/officeDocument/2006/relationships/tags" Target="../tags/tag67.xml"/></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71.xml"/><Relationship Id="rId7" Type="http://schemas.openxmlformats.org/officeDocument/2006/relationships/slideMaster" Target="../slideMasters/slideMaster2.xml"/><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tags" Target="../tags/tag74.xml"/><Relationship Id="rId5" Type="http://schemas.openxmlformats.org/officeDocument/2006/relationships/tags" Target="../tags/tag73.xml"/><Relationship Id="rId4" Type="http://schemas.openxmlformats.org/officeDocument/2006/relationships/tags" Target="../tags/tag72.xml"/></Relationships>
</file>

<file path=ppt/slideLayouts/_rels/slideLayout22.xml.rels><?xml version="1.0" encoding="UTF-8" standalone="yes"?>
<Relationships xmlns="http://schemas.openxmlformats.org/package/2006/relationships"><Relationship Id="rId3" Type="http://schemas.openxmlformats.org/officeDocument/2006/relationships/tags" Target="../tags/tag77.xml"/><Relationship Id="rId7" Type="http://schemas.openxmlformats.org/officeDocument/2006/relationships/image" Target="../media/image2.png"/><Relationship Id="rId2" Type="http://schemas.openxmlformats.org/officeDocument/2006/relationships/tags" Target="../tags/tag76.xml"/><Relationship Id="rId1" Type="http://schemas.openxmlformats.org/officeDocument/2006/relationships/tags" Target="../tags/tag75.xml"/><Relationship Id="rId6" Type="http://schemas.openxmlformats.org/officeDocument/2006/relationships/slideMaster" Target="../slideMasters/slideMaster2.xml"/><Relationship Id="rId5" Type="http://schemas.openxmlformats.org/officeDocument/2006/relationships/tags" Target="../tags/tag79.xml"/><Relationship Id="rId4" Type="http://schemas.openxmlformats.org/officeDocument/2006/relationships/tags" Target="../tags/tag7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Ref idx="1002">
        <a:schemeClr val="bg2"/>
      </p:bgRef>
    </p:bg>
    <p:spTree>
      <p:nvGrpSpPr>
        <p:cNvPr id="1" name=""/>
        <p:cNvGrpSpPr/>
        <p:nvPr/>
      </p:nvGrpSpPr>
      <p:grpSpPr>
        <a:xfrm>
          <a:off x="0" y="0"/>
          <a:ext cx="0" cy="0"/>
          <a:chOff x="0" y="0"/>
          <a:chExt cx="0" cy="0"/>
        </a:xfrm>
      </p:grpSpPr>
      <p:sp>
        <p:nvSpPr>
          <p:cNvPr id="9" name="标题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zh-CN" altLang="en-US" smtClean="0"/>
              <a:t>单击此处编辑母版标题样式</a:t>
            </a:r>
            <a:endParaRPr kumimoji="0" lang="en-US"/>
          </a:p>
        </p:txBody>
      </p:sp>
      <p:sp>
        <p:nvSpPr>
          <p:cNvPr id="17" name="副标题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30" name="日期占位符 29"/>
          <p:cNvSpPr>
            <a:spLocks noGrp="1"/>
          </p:cNvSpPr>
          <p:nvPr>
            <p:ph type="dt" sz="half" idx="10"/>
          </p:nvPr>
        </p:nvSpPr>
        <p:spPr/>
        <p:txBody>
          <a:bodyPr/>
          <a:lstStyle/>
          <a:p>
            <a:fld id="{D6CBF2B0-6556-44A7-BCAA-55E6CE553F82}" type="datetimeFigureOut">
              <a:rPr lang="zh-CN" altLang="en-US" smtClean="0"/>
              <a:pPr/>
              <a:t>2020-06-19</a:t>
            </a:fld>
            <a:endParaRPr lang="zh-CN" altLang="en-US"/>
          </a:p>
        </p:txBody>
      </p:sp>
      <p:sp>
        <p:nvSpPr>
          <p:cNvPr id="19" name="页脚占位符 18"/>
          <p:cNvSpPr>
            <a:spLocks noGrp="1"/>
          </p:cNvSpPr>
          <p:nvPr>
            <p:ph type="ftr" sz="quarter" idx="11"/>
          </p:nvPr>
        </p:nvSpPr>
        <p:spPr/>
        <p:txBody>
          <a:bodyPr/>
          <a:lstStyle/>
          <a:p>
            <a:endParaRPr lang="zh-CN" altLang="en-US"/>
          </a:p>
        </p:txBody>
      </p:sp>
      <p:sp>
        <p:nvSpPr>
          <p:cNvPr id="27" name="灯片编号占位符 26"/>
          <p:cNvSpPr>
            <a:spLocks noGrp="1"/>
          </p:cNvSpPr>
          <p:nvPr>
            <p:ph type="sldNum" sz="quarter" idx="12"/>
          </p:nvPr>
        </p:nvSpPr>
        <p:spPr/>
        <p:txBody>
          <a:bodyPr/>
          <a:lstStyle/>
          <a:p>
            <a:fld id="{54CB3457-31CB-494B-A028-853B75627C3D}" type="slidenum">
              <a:rPr lang="zh-CN" altLang="en-US" smtClean="0"/>
              <a:pPr/>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6CBF2B0-6556-44A7-BCAA-55E6CE553F82}" type="datetimeFigureOut">
              <a:rPr lang="zh-CN" altLang="en-US" smtClean="0"/>
              <a:pPr/>
              <a:t>2020-06-19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4CB3457-31CB-494B-A028-853B75627C3D}"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p>
            <a:fld id="{D6CBF2B0-6556-44A7-BCAA-55E6CE553F82}" type="datetimeFigureOut">
              <a:rPr lang="zh-CN" altLang="en-US" smtClean="0"/>
              <a:pPr/>
              <a:t>2020-06-19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4CB3457-31CB-494B-A028-853B75627C3D}" type="slidenum">
              <a:rPr lang="zh-CN" altLang="en-US" smtClean="0"/>
              <a:pPr/>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229600" cy="1143000"/>
          </a:xfrm>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D6CBF2B0-6556-44A7-BCAA-55E6CE553F82}" type="datetimeFigureOut">
              <a:rPr lang="zh-CN" altLang="en-US" smtClean="0"/>
              <a:pPr/>
              <a:t>2020-06-19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4CB3457-31CB-494B-A028-853B75627C3D}"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229600" cy="1143000"/>
          </a:xfrm>
        </p:spPr>
        <p:txBody>
          <a:bodyPr tIns="45720" anchor="b"/>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D6CBF2B0-6556-44A7-BCAA-55E6CE553F82}" type="datetimeFigureOut">
              <a:rPr lang="zh-CN" altLang="en-US" smtClean="0"/>
              <a:pPr/>
              <a:t>2020-06-19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4CB3457-31CB-494B-A028-853B75627C3D}"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D6CBF2B0-6556-44A7-BCAA-55E6CE553F82}" type="datetimeFigureOut">
              <a:rPr lang="zh-CN" altLang="en-US" smtClean="0"/>
              <a:pPr/>
              <a:t>2020-06-19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4CB3457-31CB-494B-A028-853B75627C3D}"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6CBF2B0-6556-44A7-BCAA-55E6CE553F82}" type="datetimeFigureOut">
              <a:rPr lang="zh-CN" altLang="en-US" smtClean="0"/>
              <a:pPr/>
              <a:t>2020-06-19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4CB3457-31CB-494B-A028-853B75627C3D}"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D6CBF2B0-6556-44A7-BCAA-55E6CE553F82}" type="datetimeFigureOut">
              <a:rPr lang="zh-CN" altLang="en-US" smtClean="0"/>
              <a:pPr/>
              <a:t>2020-06-19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4CB3457-31CB-494B-A028-853B75627C3D}"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9" name="单圆角矩形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直角三角形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标题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fld id="{D6CBF2B0-6556-44A7-BCAA-55E6CE553F82}" type="datetimeFigureOut">
              <a:rPr lang="zh-CN" altLang="en-US" smtClean="0"/>
              <a:pPr/>
              <a:t>2020-06-19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a:xfrm>
            <a:off x="8077200" y="6356350"/>
            <a:ext cx="609600" cy="365125"/>
          </a:xfrm>
        </p:spPr>
        <p:txBody>
          <a:bodyPr/>
          <a:lstStyle/>
          <a:p>
            <a:fld id="{54CB3457-31CB-494B-A028-853B75627C3D}" type="slidenum">
              <a:rPr lang="zh-CN" altLang="en-US" smtClean="0"/>
              <a:pPr/>
              <a:t>‹#›</a:t>
            </a:fld>
            <a:endParaRPr lang="zh-CN" altLang="en-US"/>
          </a:p>
        </p:txBody>
      </p:sp>
      <p:sp>
        <p:nvSpPr>
          <p:cNvPr id="3" name="图片占位符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zh-CN" altLang="en-US" smtClean="0"/>
              <a:t>单击图标添加图片</a:t>
            </a:r>
            <a:endParaRPr kumimoji="0" lang="en-US" dirty="0"/>
          </a:p>
        </p:txBody>
      </p:sp>
      <p:sp>
        <p:nvSpPr>
          <p:cNvPr id="10" name="任意多边形 9"/>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任意多边形 10"/>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6CBF2B0-6556-44A7-BCAA-55E6CE553F82}" type="datetimeFigureOut">
              <a:rPr lang="zh-CN" altLang="en-US" smtClean="0"/>
              <a:pPr/>
              <a:t>2020-06-19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4CB3457-31CB-494B-A028-853B75627C3D}"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914401"/>
            <a:ext cx="2057400" cy="5211763"/>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914401"/>
            <a:ext cx="6019800" cy="5211763"/>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6CBF2B0-6556-44A7-BCAA-55E6CE553F82}" type="datetimeFigureOut">
              <a:rPr lang="zh-CN" altLang="en-US" smtClean="0"/>
              <a:pPr/>
              <a:t>2020-06-19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4CB3457-31CB-494B-A028-853B75627C3D}"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custDataLst>
              <p:tags r:id="rId1"/>
            </p:custDataLst>
          </p:nvPr>
        </p:nvSpPr>
        <p:spPr>
          <a:xfrm>
            <a:off x="0" y="1"/>
            <a:ext cx="9144000" cy="6858000"/>
          </a:xfrm>
          <a:prstGeom prst="rect">
            <a:avLst/>
          </a:prstGeom>
          <a:blipFill>
            <a:blip r:embed="rId8"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 name="标题 1"/>
          <p:cNvSpPr>
            <a:spLocks noGrp="1"/>
          </p:cNvSpPr>
          <p:nvPr>
            <p:ph type="ctrTitle" hasCustomPrompt="1"/>
            <p:custDataLst>
              <p:tags r:id="rId2"/>
            </p:custDataLst>
          </p:nvPr>
        </p:nvSpPr>
        <p:spPr>
          <a:xfrm>
            <a:off x="1988648" y="975122"/>
            <a:ext cx="5166704" cy="1200329"/>
          </a:xfrm>
        </p:spPr>
        <p:txBody>
          <a:bodyPr anchor="b">
            <a:normAutofit/>
          </a:bodyPr>
          <a:lstStyle>
            <a:lvl1pPr algn="ctr">
              <a:defRPr sz="7200">
                <a:solidFill>
                  <a:schemeClr val="bg1"/>
                </a:solidFill>
              </a:defRPr>
            </a:lvl1pPr>
          </a:lstStyle>
          <a:p>
            <a:r>
              <a:rPr lang="zh-CN" altLang="en-US" dirty="0"/>
              <a:t>编辑标题</a:t>
            </a:r>
          </a:p>
        </p:txBody>
      </p:sp>
      <p:sp>
        <p:nvSpPr>
          <p:cNvPr id="3" name="副标题 2"/>
          <p:cNvSpPr>
            <a:spLocks noGrp="1"/>
          </p:cNvSpPr>
          <p:nvPr>
            <p:ph type="subTitle" idx="1"/>
            <p:custDataLst>
              <p:tags r:id="rId3"/>
            </p:custDataLst>
          </p:nvPr>
        </p:nvSpPr>
        <p:spPr>
          <a:xfrm>
            <a:off x="2028554" y="331800"/>
            <a:ext cx="5086893" cy="523220"/>
          </a:xfrm>
        </p:spPr>
        <p:txBody>
          <a:bodyPr anchor="ctr">
            <a:normAutofit/>
          </a:bodyPr>
          <a:lstStyle>
            <a:lvl1pPr marL="0" indent="0" algn="ctr">
              <a:buNone/>
              <a:defRPr sz="2800" b="1" i="1">
                <a:solidFill>
                  <a:schemeClr val="bg1"/>
                </a:solidFill>
                <a:latin typeface="+mj-ea"/>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pPr/>
              <a:t>2020-06-19</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custDataLst>
              <p:tags r:id="rId1"/>
            </p:custDataLst>
          </p:nvPr>
        </p:nvSpPr>
        <p:spPr>
          <a:xfrm>
            <a:off x="0" y="0"/>
            <a:ext cx="9144000" cy="6858000"/>
          </a:xfrm>
          <a:prstGeom prst="rect">
            <a:avLst/>
          </a:prstGeom>
          <a:blipFill>
            <a:blip r:embed="rId9"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p:cNvSpPr/>
          <p:nvPr>
            <p:custDataLst>
              <p:tags r:id="rId2"/>
            </p:custDataLst>
          </p:nvPr>
        </p:nvSpPr>
        <p:spPr>
          <a:xfrm>
            <a:off x="0" y="0"/>
            <a:ext cx="9144000" cy="6858000"/>
          </a:xfrm>
          <a:prstGeom prst="rect">
            <a:avLst/>
          </a:prstGeom>
          <a:solidFill>
            <a:schemeClr val="accent2">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endParaRPr>
          </a:p>
        </p:txBody>
      </p:sp>
      <p:sp>
        <p:nvSpPr>
          <p:cNvPr id="2" name="标题 1"/>
          <p:cNvSpPr>
            <a:spLocks noGrp="1"/>
          </p:cNvSpPr>
          <p:nvPr>
            <p:ph type="title"/>
            <p:custDataLst>
              <p:tags r:id="rId3"/>
            </p:custDataLst>
          </p:nvPr>
        </p:nvSpPr>
        <p:spPr/>
        <p:txBody>
          <a:bodyPr/>
          <a:lstStyle>
            <a:lvl1pPr>
              <a:defRPr>
                <a:solidFill>
                  <a:schemeClr val="bg1"/>
                </a:solidFill>
              </a:defRPr>
            </a:lvl1pPr>
          </a:lstStyle>
          <a:p>
            <a:r>
              <a:rPr lang="zh-CN" altLang="en-US" dirty="0"/>
              <a:t>单击此处编辑母版标题样式</a:t>
            </a:r>
          </a:p>
        </p:txBody>
      </p:sp>
      <p:sp>
        <p:nvSpPr>
          <p:cNvPr id="3" name="内容占位符 2"/>
          <p:cNvSpPr>
            <a:spLocks noGrp="1"/>
          </p:cNvSpPr>
          <p:nvPr>
            <p:ph idx="1"/>
            <p:custDataLst>
              <p:tags r:id="rId4"/>
            </p:custDataLst>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5"/>
            </p:custDataLst>
          </p:nvPr>
        </p:nvSpPr>
        <p:spPr/>
        <p:txBody>
          <a:bodyPr/>
          <a:lstStyle>
            <a:lvl1pPr>
              <a:defRPr>
                <a:solidFill>
                  <a:schemeClr val="bg1"/>
                </a:solidFill>
              </a:defRPr>
            </a:lvl1pPr>
          </a:lstStyle>
          <a:p>
            <a:fld id="{760FBDFE-C587-4B4C-A407-44438C67B59E}" type="datetimeFigureOut">
              <a:rPr lang="zh-CN" altLang="en-US" smtClean="0"/>
              <a:pPr/>
              <a:t>2020-06-19</a:t>
            </a:fld>
            <a:endParaRPr lang="zh-CN" altLang="en-US"/>
          </a:p>
        </p:txBody>
      </p:sp>
      <p:sp>
        <p:nvSpPr>
          <p:cNvPr id="5" name="页脚占位符 4"/>
          <p:cNvSpPr>
            <a:spLocks noGrp="1"/>
          </p:cNvSpPr>
          <p:nvPr>
            <p:ph type="ftr" sz="quarter" idx="11"/>
            <p:custDataLst>
              <p:tags r:id="rId6"/>
            </p:custDataLst>
          </p:nvPr>
        </p:nvSpPr>
        <p:spPr/>
        <p:txBody>
          <a:bodyPr/>
          <a:lstStyle>
            <a:lvl1pPr>
              <a:defRPr>
                <a:solidFill>
                  <a:schemeClr val="bg1"/>
                </a:solidFill>
              </a:defRPr>
            </a:lvl1pPr>
          </a:lstStyle>
          <a:p>
            <a:endParaRPr lang="zh-CN" altLang="en-US"/>
          </a:p>
        </p:txBody>
      </p:sp>
      <p:sp>
        <p:nvSpPr>
          <p:cNvPr id="6" name="灯片编号占位符 5"/>
          <p:cNvSpPr>
            <a:spLocks noGrp="1"/>
          </p:cNvSpPr>
          <p:nvPr>
            <p:ph type="sldNum" sz="quarter" idx="12"/>
            <p:custDataLst>
              <p:tags r:id="rId7"/>
            </p:custDataLst>
          </p:nvPr>
        </p:nvSpPr>
        <p:spPr/>
        <p:txBody>
          <a:bodyPr/>
          <a:lstStyle>
            <a:lvl1pPr>
              <a:defRPr>
                <a:solidFill>
                  <a:schemeClr val="bg1"/>
                </a:solidFill>
              </a:defRPr>
            </a:lvl1pPr>
          </a:lstStyle>
          <a:p>
            <a:fld id="{49AE70B2-8BF9-45C0-BB95-33D1B9D3A854}" type="slidenum">
              <a:rPr lang="zh-CN" altLang="en-US" smtClean="0"/>
              <a:pPr/>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custDataLst>
              <p:tags r:id="rId1"/>
            </p:custDataLst>
          </p:nvPr>
        </p:nvSpPr>
        <p:spPr>
          <a:xfrm>
            <a:off x="0" y="0"/>
            <a:ext cx="9144000" cy="6858000"/>
          </a:xfrm>
          <a:prstGeom prst="rect">
            <a:avLst/>
          </a:prstGeom>
          <a:blipFill>
            <a:blip r:embed="rId11"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custDataLst>
              <p:tags r:id="rId2"/>
            </p:custDataLst>
          </p:nvPr>
        </p:nvSpPr>
        <p:spPr>
          <a:xfrm>
            <a:off x="0" y="0"/>
            <a:ext cx="9144000" cy="6858000"/>
          </a:xfrm>
          <a:prstGeom prst="rect">
            <a:avLst/>
          </a:prstGeom>
          <a:solidFill>
            <a:schemeClr val="accent2">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pPr/>
              <a:t>2020-06-19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
        <p:nvSpPr>
          <p:cNvPr id="9" name="矩形 8"/>
          <p:cNvSpPr/>
          <p:nvPr>
            <p:custDataLst>
              <p:tags r:id="rId6"/>
            </p:custDataLst>
          </p:nvPr>
        </p:nvSpPr>
        <p:spPr>
          <a:xfrm>
            <a:off x="2816015" y="1069848"/>
            <a:ext cx="3510017" cy="4727448"/>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文本框 9"/>
          <p:cNvSpPr txBox="1"/>
          <p:nvPr>
            <p:custDataLst>
              <p:tags r:id="rId7"/>
            </p:custDataLst>
          </p:nvPr>
        </p:nvSpPr>
        <p:spPr>
          <a:xfrm>
            <a:off x="3118101" y="1399945"/>
            <a:ext cx="2907798" cy="783590"/>
          </a:xfrm>
          <a:prstGeom prst="rect">
            <a:avLst/>
          </a:prstGeom>
          <a:noFill/>
        </p:spPr>
        <p:txBody>
          <a:bodyPr wrap="square" rtlCol="0">
            <a:spAutoFit/>
          </a:bodyPr>
          <a:lstStyle/>
          <a:p>
            <a:pPr algn="ctr"/>
            <a:r>
              <a:rPr lang="en-US" altLang="zh-CN" sz="4500" dirty="0">
                <a:solidFill>
                  <a:schemeClr val="bg1"/>
                </a:solidFill>
              </a:rPr>
              <a:t>01</a:t>
            </a:r>
          </a:p>
        </p:txBody>
      </p:sp>
      <p:sp>
        <p:nvSpPr>
          <p:cNvPr id="2" name="标题 1"/>
          <p:cNvSpPr>
            <a:spLocks noGrp="1"/>
          </p:cNvSpPr>
          <p:nvPr>
            <p:ph type="title" hasCustomPrompt="1"/>
            <p:custDataLst>
              <p:tags r:id="rId8"/>
            </p:custDataLst>
          </p:nvPr>
        </p:nvSpPr>
        <p:spPr>
          <a:xfrm>
            <a:off x="2816015" y="2415609"/>
            <a:ext cx="3510018" cy="899092"/>
          </a:xfrm>
        </p:spPr>
        <p:txBody>
          <a:bodyPr anchor="b">
            <a:normAutofit/>
          </a:bodyPr>
          <a:lstStyle>
            <a:lvl1pPr algn="ctr">
              <a:defRPr sz="4000">
                <a:solidFill>
                  <a:schemeClr val="bg1"/>
                </a:solidFill>
              </a:defRPr>
            </a:lvl1pPr>
          </a:lstStyle>
          <a:p>
            <a:r>
              <a:rPr lang="zh-CN" altLang="en-US" dirty="0"/>
              <a:t>单击此处编辑标题</a:t>
            </a:r>
          </a:p>
        </p:txBody>
      </p:sp>
      <p:sp>
        <p:nvSpPr>
          <p:cNvPr id="3" name="文本占位符 2"/>
          <p:cNvSpPr>
            <a:spLocks noGrp="1"/>
          </p:cNvSpPr>
          <p:nvPr>
            <p:ph type="body" idx="1"/>
            <p:custDataLst>
              <p:tags r:id="rId9"/>
            </p:custDataLst>
          </p:nvPr>
        </p:nvSpPr>
        <p:spPr>
          <a:xfrm>
            <a:off x="2816015" y="3383281"/>
            <a:ext cx="3510018" cy="605789"/>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custDataLst>
              <p:tags r:id="rId1"/>
            </p:custDataLst>
          </p:nvPr>
        </p:nvSpPr>
        <p:spPr>
          <a:xfrm>
            <a:off x="0" y="0"/>
            <a:ext cx="9144000" cy="6858000"/>
          </a:xfrm>
          <a:prstGeom prst="rect">
            <a:avLst/>
          </a:prstGeom>
          <a:blipFill>
            <a:blip r:embed="rId10"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矩形 8"/>
          <p:cNvSpPr/>
          <p:nvPr>
            <p:custDataLst>
              <p:tags r:id="rId2"/>
            </p:custDataLst>
          </p:nvPr>
        </p:nvSpPr>
        <p:spPr>
          <a:xfrm>
            <a:off x="0" y="0"/>
            <a:ext cx="9144000" cy="6858000"/>
          </a:xfrm>
          <a:prstGeom prst="rect">
            <a:avLst/>
          </a:prstGeom>
          <a:solidFill>
            <a:schemeClr val="accent2">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endParaRPr>
          </a:p>
        </p:txBody>
      </p:sp>
      <p:sp>
        <p:nvSpPr>
          <p:cNvPr id="2" name="标题 1"/>
          <p:cNvSpPr>
            <a:spLocks noGrp="1"/>
          </p:cNvSpPr>
          <p:nvPr>
            <p:ph type="title"/>
            <p:custDataLst>
              <p:tags r:id="rId3"/>
            </p:custDataLst>
          </p:nvPr>
        </p:nvSpPr>
        <p:spPr/>
        <p:txBody>
          <a:bodyPr/>
          <a:lstStyle>
            <a:lvl1pPr>
              <a:defRPr>
                <a:solidFill>
                  <a:schemeClr val="bg1"/>
                </a:solidFill>
              </a:defRPr>
            </a:lvl1pPr>
          </a:lstStyle>
          <a:p>
            <a:r>
              <a:rPr lang="zh-CN" altLang="en-US"/>
              <a:t>单击此处编辑母版标题样式</a:t>
            </a:r>
          </a:p>
        </p:txBody>
      </p:sp>
      <p:sp>
        <p:nvSpPr>
          <p:cNvPr id="3" name="内容占位符 2"/>
          <p:cNvSpPr>
            <a:spLocks noGrp="1"/>
          </p:cNvSpPr>
          <p:nvPr>
            <p:ph sz="half" idx="1"/>
            <p:custDataLst>
              <p:tags r:id="rId4"/>
            </p:custDataLst>
          </p:nvPr>
        </p:nvSpPr>
        <p:spPr>
          <a:xfrm>
            <a:off x="628650" y="1825625"/>
            <a:ext cx="38862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custDataLst>
              <p:tags r:id="rId5"/>
            </p:custDataLst>
          </p:nvPr>
        </p:nvSpPr>
        <p:spPr>
          <a:xfrm>
            <a:off x="4629150" y="1825625"/>
            <a:ext cx="38862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6"/>
            </p:custDataLst>
          </p:nvPr>
        </p:nvSpPr>
        <p:spPr/>
        <p:txBody>
          <a:bodyPr/>
          <a:lstStyle>
            <a:lvl1pPr>
              <a:defRPr>
                <a:solidFill>
                  <a:schemeClr val="bg1"/>
                </a:solidFill>
              </a:defRPr>
            </a:lvl1pPr>
          </a:lstStyle>
          <a:p>
            <a:fld id="{760FBDFE-C587-4B4C-A407-44438C67B59E}" type="datetimeFigureOut">
              <a:rPr lang="zh-CN" altLang="en-US" smtClean="0"/>
              <a:pPr/>
              <a:t>2020-06-19</a:t>
            </a:fld>
            <a:endParaRPr lang="zh-CN" altLang="en-US"/>
          </a:p>
        </p:txBody>
      </p:sp>
      <p:sp>
        <p:nvSpPr>
          <p:cNvPr id="6" name="页脚占位符 5"/>
          <p:cNvSpPr>
            <a:spLocks noGrp="1"/>
          </p:cNvSpPr>
          <p:nvPr>
            <p:ph type="ftr" sz="quarter" idx="11"/>
            <p:custDataLst>
              <p:tags r:id="rId7"/>
            </p:custDataLst>
          </p:nvPr>
        </p:nvSpPr>
        <p:spPr/>
        <p:txBody>
          <a:bodyPr/>
          <a:lstStyle>
            <a:lvl1pPr>
              <a:defRPr>
                <a:solidFill>
                  <a:schemeClr val="bg1"/>
                </a:solidFill>
              </a:defRPr>
            </a:lvl1pPr>
          </a:lstStyle>
          <a:p>
            <a:endParaRPr lang="zh-CN" altLang="en-US"/>
          </a:p>
        </p:txBody>
      </p:sp>
      <p:sp>
        <p:nvSpPr>
          <p:cNvPr id="7" name="灯片编号占位符 6"/>
          <p:cNvSpPr>
            <a:spLocks noGrp="1"/>
          </p:cNvSpPr>
          <p:nvPr>
            <p:ph type="sldNum" sz="quarter" idx="12"/>
            <p:custDataLst>
              <p:tags r:id="rId8"/>
            </p:custDataLst>
          </p:nvPr>
        </p:nvSpPr>
        <p:spPr/>
        <p:txBody>
          <a:bodyPr/>
          <a:lstStyle>
            <a:lvl1pPr>
              <a:defRPr>
                <a:solidFill>
                  <a:schemeClr val="bg1"/>
                </a:solidFill>
              </a:defRPr>
            </a:lvl1pPr>
          </a:lstStyle>
          <a:p>
            <a:fld id="{49AE70B2-8BF9-45C0-BB95-33D1B9D3A854}" type="slidenum">
              <a:rPr lang="zh-CN" altLang="en-US" smtClean="0"/>
              <a:pPr/>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841" y="365125"/>
            <a:ext cx="7886700" cy="1325563"/>
          </a:xfr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841" y="1744961"/>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custDataLst>
              <p:tags r:id="rId3"/>
            </p:custDataLst>
          </p:nvPr>
        </p:nvSpPr>
        <p:spPr>
          <a:xfrm>
            <a:off x="629841" y="2615609"/>
            <a:ext cx="3868340"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custDataLst>
              <p:tags r:id="rId4"/>
            </p:custDataLst>
          </p:nvPr>
        </p:nvSpPr>
        <p:spPr>
          <a:xfrm>
            <a:off x="4629150" y="1744961"/>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custDataLst>
              <p:tags r:id="rId5"/>
            </p:custDataLst>
          </p:nvPr>
        </p:nvSpPr>
        <p:spPr>
          <a:xfrm>
            <a:off x="4629150" y="2615609"/>
            <a:ext cx="3887391"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pPr/>
              <a:t>2020-06-19</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9" name="矩形 8"/>
          <p:cNvSpPr/>
          <p:nvPr>
            <p:custDataLst>
              <p:tags r:id="rId1"/>
            </p:custDataLst>
          </p:nvPr>
        </p:nvSpPr>
        <p:spPr>
          <a:xfrm>
            <a:off x="0" y="0"/>
            <a:ext cx="9144000" cy="6858000"/>
          </a:xfrm>
          <a:prstGeom prst="rect">
            <a:avLst/>
          </a:prstGeom>
          <a:blipFill>
            <a:blip r:embed="rId8"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custDataLst>
              <p:tags r:id="rId2"/>
            </p:custDataLst>
          </p:nvPr>
        </p:nvSpPr>
        <p:spPr>
          <a:xfrm>
            <a:off x="0" y="0"/>
            <a:ext cx="9144000" cy="6858000"/>
          </a:xfrm>
          <a:prstGeom prst="rect">
            <a:avLst/>
          </a:prstGeom>
          <a:solidFill>
            <a:schemeClr val="accent2">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pPr/>
              <a:t>2020-06-19</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
        <p:nvSpPr>
          <p:cNvPr id="8" name="标题 7"/>
          <p:cNvSpPr>
            <a:spLocks noGrp="1"/>
          </p:cNvSpPr>
          <p:nvPr>
            <p:ph type="title"/>
            <p:custDataLst>
              <p:tags r:id="rId6"/>
            </p:custDataLst>
          </p:nvPr>
        </p:nvSpPr>
        <p:spPr/>
        <p:txBody>
          <a:bodyPr/>
          <a:lstStyle>
            <a:lvl1pPr>
              <a:defRPr>
                <a:solidFill>
                  <a:schemeClr val="bg1"/>
                </a:solidFill>
              </a:defRPr>
            </a:lvl1pPr>
          </a:lstStyle>
          <a:p>
            <a:r>
              <a:rPr lang="zh-CN" altLang="en-US"/>
              <a:t>单击此处编辑母版标题样式</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矩形 4"/>
          <p:cNvSpPr/>
          <p:nvPr>
            <p:custDataLst>
              <p:tags r:id="rId1"/>
            </p:custDataLst>
          </p:nvPr>
        </p:nvSpPr>
        <p:spPr>
          <a:xfrm>
            <a:off x="0" y="0"/>
            <a:ext cx="9144000" cy="6858000"/>
          </a:xfrm>
          <a:prstGeom prst="rect">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custDataLst>
              <p:tags r:id="rId2"/>
            </p:custDataLst>
          </p:nvPr>
        </p:nvSpPr>
        <p:spPr>
          <a:xfrm>
            <a:off x="0" y="0"/>
            <a:ext cx="9144000" cy="6858000"/>
          </a:xfrm>
          <a:prstGeom prst="rect">
            <a:avLst/>
          </a:prstGeom>
          <a:solidFill>
            <a:schemeClr val="accent2">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 name="日期占位符 1"/>
          <p:cNvSpPr>
            <a:spLocks noGrp="1"/>
          </p:cNvSpPr>
          <p:nvPr>
            <p:ph type="dt" sz="half" idx="10"/>
            <p:custDataLst>
              <p:tags r:id="rId3"/>
            </p:custDataLst>
          </p:nvPr>
        </p:nvSpPr>
        <p:spPr/>
        <p:txBody>
          <a:bodyPr/>
          <a:lstStyle/>
          <a:p>
            <a:fld id="{760FBDFE-C587-4B4C-A407-44438C67B59E}" type="datetimeFigureOut">
              <a:rPr lang="zh-CN" altLang="en-US" smtClean="0"/>
              <a:pPr/>
              <a:t>2020-06-19</a:t>
            </a:fld>
            <a:endParaRPr lang="zh-CN" altLang="en-US"/>
          </a:p>
        </p:txBody>
      </p:sp>
      <p:sp>
        <p:nvSpPr>
          <p:cNvPr id="3" name="页脚占位符 2"/>
          <p:cNvSpPr>
            <a:spLocks noGrp="1"/>
          </p:cNvSpPr>
          <p:nvPr>
            <p:ph type="ftr" sz="quarter" idx="11"/>
            <p:custDataLst>
              <p:tags r:id="rId4"/>
            </p:custDataLst>
          </p:nvPr>
        </p:nvSpPr>
        <p:spPr/>
        <p:txBody>
          <a:bodyPr/>
          <a:lstStyle/>
          <a:p>
            <a:endParaRPr lang="zh-CN" altLang="en-US"/>
          </a:p>
        </p:txBody>
      </p:sp>
      <p:sp>
        <p:nvSpPr>
          <p:cNvPr id="4" name="灯片编号占位符 3"/>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8" name="矩形 7"/>
          <p:cNvSpPr/>
          <p:nvPr>
            <p:custDataLst>
              <p:tags r:id="rId1"/>
            </p:custDataLst>
          </p:nvPr>
        </p:nvSpPr>
        <p:spPr>
          <a:xfrm>
            <a:off x="0" y="0"/>
            <a:ext cx="9144000" cy="6858000"/>
          </a:xfrm>
          <a:prstGeom prst="rect">
            <a:avLst/>
          </a:prstGeom>
          <a:blipFill>
            <a:blip r:embed="rId10"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矩形 8"/>
          <p:cNvSpPr/>
          <p:nvPr>
            <p:custDataLst>
              <p:tags r:id="rId2"/>
            </p:custDataLst>
          </p:nvPr>
        </p:nvSpPr>
        <p:spPr>
          <a:xfrm>
            <a:off x="0" y="0"/>
            <a:ext cx="9144000" cy="6858000"/>
          </a:xfrm>
          <a:prstGeom prst="rect">
            <a:avLst/>
          </a:prstGeom>
          <a:solidFill>
            <a:schemeClr val="accent2">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endParaRPr>
          </a:p>
        </p:txBody>
      </p:sp>
      <p:sp>
        <p:nvSpPr>
          <p:cNvPr id="2" name="标题 1"/>
          <p:cNvSpPr>
            <a:spLocks noGrp="1"/>
          </p:cNvSpPr>
          <p:nvPr>
            <p:ph type="title"/>
            <p:custDataLst>
              <p:tags r:id="rId3"/>
            </p:custDataLst>
          </p:nvPr>
        </p:nvSpPr>
        <p:spPr>
          <a:xfrm>
            <a:off x="629840" y="457200"/>
            <a:ext cx="3123900" cy="1600200"/>
          </a:xfrm>
        </p:spPr>
        <p:txBody>
          <a:bodyPr anchor="t" anchorCtr="0">
            <a:normAutofit/>
          </a:bodyPr>
          <a:lstStyle>
            <a:lvl1pPr>
              <a:defRPr sz="3600">
                <a:solidFill>
                  <a:schemeClr val="bg1"/>
                </a:solidFill>
              </a:defRPr>
            </a:lvl1pPr>
          </a:lstStyle>
          <a:p>
            <a:r>
              <a:rPr lang="zh-CN" altLang="en-US" dirty="0"/>
              <a:t>单击此处编辑母版标题样式</a:t>
            </a:r>
          </a:p>
        </p:txBody>
      </p:sp>
      <p:sp>
        <p:nvSpPr>
          <p:cNvPr id="3" name="图片占位符 2"/>
          <p:cNvSpPr>
            <a:spLocks noGrp="1" noChangeAspect="1"/>
          </p:cNvSpPr>
          <p:nvPr>
            <p:ph type="pic" idx="1"/>
            <p:custDataLst>
              <p:tags r:id="rId4"/>
            </p:custDataLst>
          </p:nvPr>
        </p:nvSpPr>
        <p:spPr>
          <a:xfrm>
            <a:off x="3888000" y="457200"/>
            <a:ext cx="4627800" cy="5403600"/>
          </a:xfrm>
        </p:spPr>
        <p:txBody>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custDataLst>
              <p:tags r:id="rId5"/>
            </p:custDataLst>
          </p:nvPr>
        </p:nvSpPr>
        <p:spPr>
          <a:xfrm>
            <a:off x="629840" y="2057400"/>
            <a:ext cx="3123900"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p:cNvSpPr>
            <a:spLocks noGrp="1"/>
          </p:cNvSpPr>
          <p:nvPr>
            <p:ph type="dt" sz="half" idx="10"/>
            <p:custDataLst>
              <p:tags r:id="rId6"/>
            </p:custDataLst>
          </p:nvPr>
        </p:nvSpPr>
        <p:spPr/>
        <p:txBody>
          <a:bodyPr/>
          <a:lstStyle>
            <a:lvl1pPr>
              <a:defRPr>
                <a:solidFill>
                  <a:schemeClr val="bg1"/>
                </a:solidFill>
              </a:defRPr>
            </a:lvl1pPr>
          </a:lstStyle>
          <a:p>
            <a:fld id="{9EFD9D74-47D9-4702-A33C-335B63B48DBF}" type="datetimeFigureOut">
              <a:rPr lang="zh-CN" altLang="en-US" smtClean="0"/>
              <a:pPr/>
              <a:t>2020-06-19</a:t>
            </a:fld>
            <a:endParaRPr lang="zh-CN" altLang="en-US" dirty="0"/>
          </a:p>
        </p:txBody>
      </p:sp>
      <p:sp>
        <p:nvSpPr>
          <p:cNvPr id="6" name="页脚占位符 5"/>
          <p:cNvSpPr>
            <a:spLocks noGrp="1"/>
          </p:cNvSpPr>
          <p:nvPr>
            <p:ph type="ftr" sz="quarter" idx="11"/>
            <p:custDataLst>
              <p:tags r:id="rId7"/>
            </p:custDataLst>
          </p:nvPr>
        </p:nvSpPr>
        <p:spPr/>
        <p:txBody>
          <a:bodyPr/>
          <a:lstStyle>
            <a:lvl1pPr>
              <a:defRPr>
                <a:solidFill>
                  <a:schemeClr val="bg1"/>
                </a:solidFill>
              </a:defRPr>
            </a:lvl1pPr>
          </a:lstStyle>
          <a:p>
            <a:endParaRPr lang="zh-CN" altLang="en-US" dirty="0"/>
          </a:p>
        </p:txBody>
      </p:sp>
      <p:sp>
        <p:nvSpPr>
          <p:cNvPr id="7" name="灯片编号占位符 6"/>
          <p:cNvSpPr>
            <a:spLocks noGrp="1"/>
          </p:cNvSpPr>
          <p:nvPr>
            <p:ph type="sldNum" sz="quarter" idx="12"/>
            <p:custDataLst>
              <p:tags r:id="rId8"/>
            </p:custDataLst>
          </p:nvPr>
        </p:nvSpPr>
        <p:spPr/>
        <p:txBody>
          <a:bodyPr/>
          <a:lstStyle>
            <a:lvl1pPr>
              <a:defRPr>
                <a:solidFill>
                  <a:schemeClr val="bg1"/>
                </a:solidFill>
              </a:defRPr>
            </a:lvl1pPr>
          </a:lstStyle>
          <a:p>
            <a:fld id="{FABC47A4-756D-490B-A52F-7D9E2C9FC05F}" type="slidenum">
              <a:rPr lang="zh-CN" altLang="en-US" smtClean="0"/>
              <a:pPr/>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7368363" y="365125"/>
            <a:ext cx="1146987" cy="5811838"/>
          </a:xfrm>
        </p:spPr>
        <p:txBody>
          <a:bodyPr vert="eaVert">
            <a:normAutofit/>
          </a:bodyPr>
          <a:lstStyle>
            <a:lvl1pPr>
              <a:defRPr sz="3600"/>
            </a:lvl1pPr>
          </a:lstStyle>
          <a:p>
            <a:r>
              <a:rPr lang="zh-CN" altLang="en-US"/>
              <a:t>单击此处编辑母版标题样式</a:t>
            </a:r>
          </a:p>
        </p:txBody>
      </p:sp>
      <p:sp>
        <p:nvSpPr>
          <p:cNvPr id="3" name="竖排文字占位符 2"/>
          <p:cNvSpPr>
            <a:spLocks noGrp="1"/>
          </p:cNvSpPr>
          <p:nvPr>
            <p:ph type="body" orient="vert" idx="1"/>
            <p:custDataLst>
              <p:tags r:id="rId2"/>
            </p:custDataLst>
          </p:nvPr>
        </p:nvSpPr>
        <p:spPr>
          <a:xfrm>
            <a:off x="628650" y="365125"/>
            <a:ext cx="6659969" cy="5811838"/>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pPr/>
              <a:t>2020-06-19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6" name="矩形 5"/>
          <p:cNvSpPr/>
          <p:nvPr>
            <p:custDataLst>
              <p:tags r:id="rId1"/>
            </p:custDataLst>
          </p:nvPr>
        </p:nvSpPr>
        <p:spPr>
          <a:xfrm>
            <a:off x="0" y="0"/>
            <a:ext cx="9144000" cy="6858000"/>
          </a:xfrm>
          <a:prstGeom prst="rect">
            <a:avLst/>
          </a:prstGeom>
          <a:blipFill>
            <a:blip r:embed="rId8"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p:cNvSpPr/>
          <p:nvPr>
            <p:custDataLst>
              <p:tags r:id="rId2"/>
            </p:custDataLst>
          </p:nvPr>
        </p:nvSpPr>
        <p:spPr>
          <a:xfrm>
            <a:off x="0" y="0"/>
            <a:ext cx="9144000" cy="6858000"/>
          </a:xfrm>
          <a:prstGeom prst="rect">
            <a:avLst/>
          </a:prstGeom>
          <a:solidFill>
            <a:schemeClr val="accent2">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endParaRPr>
          </a:p>
        </p:txBody>
      </p:sp>
      <p:sp>
        <p:nvSpPr>
          <p:cNvPr id="3" name="日期占位符 2"/>
          <p:cNvSpPr>
            <a:spLocks noGrp="1"/>
          </p:cNvSpPr>
          <p:nvPr>
            <p:ph type="dt" sz="half" idx="10"/>
            <p:custDataLst>
              <p:tags r:id="rId3"/>
            </p:custDataLst>
          </p:nvPr>
        </p:nvSpPr>
        <p:spPr/>
        <p:txBody>
          <a:bodyPr/>
          <a:lstStyle>
            <a:lvl1pPr>
              <a:defRPr>
                <a:solidFill>
                  <a:schemeClr val="bg1"/>
                </a:solidFill>
              </a:defRPr>
            </a:lvl1pPr>
          </a:lstStyle>
          <a:p>
            <a:fld id="{760FBDFE-C587-4B4C-A407-44438C67B59E}" type="datetimeFigureOut">
              <a:rPr lang="zh-CN" altLang="en-US" smtClean="0"/>
              <a:pPr/>
              <a:t>2020-06-19</a:t>
            </a:fld>
            <a:endParaRPr lang="zh-CN" altLang="en-US"/>
          </a:p>
        </p:txBody>
      </p:sp>
      <p:sp>
        <p:nvSpPr>
          <p:cNvPr id="4" name="页脚占位符 3"/>
          <p:cNvSpPr>
            <a:spLocks noGrp="1"/>
          </p:cNvSpPr>
          <p:nvPr>
            <p:ph type="ftr" sz="quarter" idx="11"/>
            <p:custDataLst>
              <p:tags r:id="rId4"/>
            </p:custDataLst>
          </p:nvPr>
        </p:nvSpPr>
        <p:spPr/>
        <p:txBody>
          <a:bodyPr/>
          <a:lstStyle>
            <a:lvl1pPr>
              <a:defRPr>
                <a:solidFill>
                  <a:schemeClr val="bg1"/>
                </a:solidFill>
              </a:defRPr>
            </a:lvl1pPr>
          </a:lstStyle>
          <a:p>
            <a:endParaRPr lang="zh-CN" altLang="en-US"/>
          </a:p>
        </p:txBody>
      </p:sp>
      <p:sp>
        <p:nvSpPr>
          <p:cNvPr id="5" name="灯片编号占位符 4"/>
          <p:cNvSpPr>
            <a:spLocks noGrp="1"/>
          </p:cNvSpPr>
          <p:nvPr>
            <p:ph type="sldNum" sz="quarter" idx="12"/>
            <p:custDataLst>
              <p:tags r:id="rId5"/>
            </p:custDataLst>
          </p:nvPr>
        </p:nvSpPr>
        <p:spPr/>
        <p:txBody>
          <a:bodyPr/>
          <a:lstStyle>
            <a:lvl1pPr>
              <a:defRPr>
                <a:solidFill>
                  <a:schemeClr val="bg1"/>
                </a:solidFill>
              </a:defRPr>
            </a:lvl1p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6"/>
            </p:custDataLst>
          </p:nvPr>
        </p:nvSpPr>
        <p:spPr>
          <a:xfrm>
            <a:off x="628650" y="551543"/>
            <a:ext cx="7886700" cy="555897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6" name="矩形 5"/>
          <p:cNvSpPr/>
          <p:nvPr>
            <p:custDataLst>
              <p:tags r:id="rId1"/>
            </p:custDataLst>
          </p:nvPr>
        </p:nvSpPr>
        <p:spPr>
          <a:xfrm>
            <a:off x="0" y="1"/>
            <a:ext cx="9144000" cy="6858000"/>
          </a:xfrm>
          <a:prstGeom prst="rect">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 name="标题 1"/>
          <p:cNvSpPr>
            <a:spLocks noGrp="1"/>
          </p:cNvSpPr>
          <p:nvPr>
            <p:ph type="title" hasCustomPrompt="1"/>
            <p:custDataLst>
              <p:tags r:id="rId2"/>
            </p:custDataLst>
          </p:nvPr>
        </p:nvSpPr>
        <p:spPr>
          <a:xfrm>
            <a:off x="628650" y="988292"/>
            <a:ext cx="7947314" cy="2576944"/>
          </a:xfrm>
        </p:spPr>
        <p:txBody>
          <a:bodyPr vert="horz" lIns="90000" tIns="46800" rIns="90000" bIns="46800" rtlCol="0" anchor="ctr" anchorCtr="0">
            <a:normAutofit/>
          </a:bodyPr>
          <a:lstStyle>
            <a:lvl1pPr marL="0" marR="0" algn="ctr" defTabSz="914400" rtl="0" eaLnBrk="1" fontAlgn="auto" latinLnBrk="0" hangingPunct="1">
              <a:lnSpc>
                <a:spcPct val="90000"/>
              </a:lnSpc>
              <a:buNone/>
              <a:defRPr kumimoji="0" lang="zh-CN" altLang="en-US" sz="7200" b="0" i="0" u="none" strike="noStrike" kern="1200" cap="none" spc="0" normalizeH="0" baseline="0" noProof="1" dirty="0">
                <a:solidFill>
                  <a:schemeClr val="bg1"/>
                </a:solidFill>
                <a:uFillTx/>
                <a:latin typeface="微软雅黑" panose="020B0503020204020204" charset="-122"/>
                <a:ea typeface="微软雅黑" panose="020B0503020204020204" charset="-122"/>
                <a:cs typeface="+mj-cs"/>
                <a:sym typeface="+mn-ea"/>
              </a:defRPr>
            </a:lvl1pPr>
          </a:lstStyle>
          <a:p>
            <a:pPr lvl="0"/>
            <a:r>
              <a:rPr dirty="0">
                <a:sym typeface="+mn-ea"/>
              </a:rPr>
              <a:t>单击此处编辑标题</a:t>
            </a:r>
          </a:p>
        </p:txBody>
      </p:sp>
      <p:sp>
        <p:nvSpPr>
          <p:cNvPr id="3" name="日期占位符 2"/>
          <p:cNvSpPr>
            <a:spLocks noGrp="1"/>
          </p:cNvSpPr>
          <p:nvPr>
            <p:ph type="dt" sz="half" idx="10"/>
            <p:custDataLst>
              <p:tags r:id="rId3"/>
            </p:custDataLst>
          </p:nvPr>
        </p:nvSpPr>
        <p:spPr/>
        <p:txBody>
          <a:bodyPr/>
          <a:lstStyle>
            <a:lvl1pPr>
              <a:defRPr>
                <a:latin typeface="微软雅黑" panose="020B0503020204020204" charset="-122"/>
                <a:ea typeface="微软雅黑" panose="020B0503020204020204" charset="-122"/>
              </a:defRPr>
            </a:lvl1pPr>
          </a:lstStyle>
          <a:p>
            <a:fld id="{760FBDFE-C587-4B4C-A407-44438C67B59E}" type="datetimeFigureOut">
              <a:rPr lang="zh-CN" altLang="en-US" smtClean="0"/>
              <a:pPr/>
              <a:t>2020-06-19</a:t>
            </a:fld>
            <a:endParaRPr lang="zh-CN" altLang="en-US"/>
          </a:p>
        </p:txBody>
      </p:sp>
      <p:sp>
        <p:nvSpPr>
          <p:cNvPr id="4" name="页脚占位符 3"/>
          <p:cNvSpPr>
            <a:spLocks noGrp="1"/>
          </p:cNvSpPr>
          <p:nvPr>
            <p:ph type="ftr" sz="quarter" idx="11"/>
            <p:custDataLst>
              <p:tags r:id="rId4"/>
            </p:custDataLst>
          </p:nvPr>
        </p:nvSpPr>
        <p:spPr/>
        <p:txBody>
          <a:bodyPr/>
          <a:lstStyle>
            <a:lvl1pPr>
              <a:defRPr>
                <a:latin typeface="微软雅黑" panose="020B0503020204020204" charset="-122"/>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5"/>
            </p:custDataLst>
          </p:nvPr>
        </p:nvSpPr>
        <p:spPr/>
        <p:txBody>
          <a:bodyPr/>
          <a:lstStyle>
            <a:lvl1pPr>
              <a:defRPr>
                <a:latin typeface="微软雅黑" panose="020B0503020204020204" charset="-122"/>
                <a:ea typeface="微软雅黑" panose="020B0503020204020204" charset="-122"/>
              </a:defRPr>
            </a:lvl1pPr>
          </a:lstStyle>
          <a:p>
            <a:fld id="{49AE70B2-8BF9-45C0-BB95-33D1B9D3A854}"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17" Type="http://schemas.openxmlformats.org/officeDocument/2006/relationships/tags" Target="../tags/tag5.xml"/><Relationship Id="rId2" Type="http://schemas.openxmlformats.org/officeDocument/2006/relationships/slideLayout" Target="../slideLayouts/slideLayout13.xml"/><Relationship Id="rId16" Type="http://schemas.openxmlformats.org/officeDocument/2006/relationships/tags" Target="../tags/tag4.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ags" Target="../tags/tag3.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任意多边形 6"/>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任意多边形 7"/>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标题占位符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zh-CN" altLang="en-US" smtClean="0"/>
              <a:t>单击此处编辑母版标题样式</a:t>
            </a:r>
            <a:endParaRPr kumimoji="0" lang="en-US"/>
          </a:p>
        </p:txBody>
      </p:sp>
      <p:sp>
        <p:nvSpPr>
          <p:cNvPr id="30" name="文本占位符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0" name="日期占位符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D6CBF2B0-6556-44A7-BCAA-55E6CE553F82}" type="datetimeFigureOut">
              <a:rPr lang="zh-CN" altLang="en-US" smtClean="0"/>
              <a:pPr/>
              <a:t>2020-06-19</a:t>
            </a:fld>
            <a:endParaRPr lang="zh-CN" altLang="en-US"/>
          </a:p>
        </p:txBody>
      </p:sp>
      <p:sp>
        <p:nvSpPr>
          <p:cNvPr id="22" name="页脚占位符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zh-CN" altLang="en-US"/>
          </a:p>
        </p:txBody>
      </p:sp>
      <p:sp>
        <p:nvSpPr>
          <p:cNvPr id="18" name="灯片编号占位符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4CB3457-31CB-494B-A028-853B75627C3D}" type="slidenum">
              <a:rPr lang="zh-CN" altLang="en-US" smtClean="0"/>
              <a:pPr/>
              <a:t>‹#›</a:t>
            </a:fld>
            <a:endParaRPr lang="zh-CN" altLang="en-US"/>
          </a:p>
        </p:txBody>
      </p:sp>
      <p:grpSp>
        <p:nvGrpSpPr>
          <p:cNvPr id="2" name="组合 1"/>
          <p:cNvGrpSpPr/>
          <p:nvPr/>
        </p:nvGrpSpPr>
        <p:grpSpPr>
          <a:xfrm>
            <a:off x="-19017" y="202408"/>
            <a:ext cx="9180548" cy="649224"/>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7015"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7015"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185"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185"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185"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28650" y="365125"/>
            <a:ext cx="78867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custDataLst>
              <p:tags r:id="rId14"/>
            </p:custDataLst>
          </p:nvPr>
        </p:nvSpPr>
        <p:spPr>
          <a:xfrm>
            <a:off x="628650" y="1825625"/>
            <a:ext cx="78867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5"/>
            </p:custDataLst>
          </p:nvPr>
        </p:nvSpPr>
        <p:spPr>
          <a:xfrm>
            <a:off x="628650" y="6356350"/>
            <a:ext cx="20574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pPr/>
              <a:t>2020-06-19</a:t>
            </a:fld>
            <a:endParaRPr lang="zh-CN" altLang="en-US"/>
          </a:p>
        </p:txBody>
      </p:sp>
      <p:sp>
        <p:nvSpPr>
          <p:cNvPr id="5" name="页脚占位符 4"/>
          <p:cNvSpPr>
            <a:spLocks noGrp="1"/>
          </p:cNvSpPr>
          <p:nvPr>
            <p:ph type="ftr" sz="quarter" idx="3"/>
            <p:custDataLst>
              <p:tags r:id="rId16"/>
            </p:custDataLst>
          </p:nvPr>
        </p:nvSpPr>
        <p:spPr>
          <a:xfrm>
            <a:off x="3028950" y="6356350"/>
            <a:ext cx="30861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6457950" y="6356350"/>
            <a:ext cx="20574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pPr/>
              <a:t>‹#›</a:t>
            </a:fld>
            <a:endParaRPr lang="zh-CN" altLang="en-US"/>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82.xml"/><Relationship Id="rId2" Type="http://schemas.openxmlformats.org/officeDocument/2006/relationships/tags" Target="../tags/tag81.xml"/><Relationship Id="rId1" Type="http://schemas.openxmlformats.org/officeDocument/2006/relationships/tags" Target="../tags/tag80.xml"/><Relationship Id="rId5" Type="http://schemas.openxmlformats.org/officeDocument/2006/relationships/slideLayout" Target="../slideLayouts/slideLayout14.xml"/><Relationship Id="rId4" Type="http://schemas.openxmlformats.org/officeDocument/2006/relationships/tags" Target="../tags/tag83.xml"/></Relationships>
</file>

<file path=ppt/slides/_rels/slide2.xml.rels><?xml version="1.0" encoding="UTF-8" standalone="yes"?>
<Relationships xmlns="http://schemas.openxmlformats.org/package/2006/relationships"><Relationship Id="rId8" Type="http://schemas.openxmlformats.org/officeDocument/2006/relationships/tags" Target="../tags/tag91.xml"/><Relationship Id="rId13" Type="http://schemas.openxmlformats.org/officeDocument/2006/relationships/tags" Target="../tags/tag96.xml"/><Relationship Id="rId18" Type="http://schemas.openxmlformats.org/officeDocument/2006/relationships/tags" Target="../tags/tag101.xml"/><Relationship Id="rId26" Type="http://schemas.openxmlformats.org/officeDocument/2006/relationships/tags" Target="../tags/tag109.xml"/><Relationship Id="rId3" Type="http://schemas.openxmlformats.org/officeDocument/2006/relationships/tags" Target="../tags/tag86.xml"/><Relationship Id="rId21" Type="http://schemas.openxmlformats.org/officeDocument/2006/relationships/tags" Target="../tags/tag104.xml"/><Relationship Id="rId7" Type="http://schemas.openxmlformats.org/officeDocument/2006/relationships/tags" Target="../tags/tag90.xml"/><Relationship Id="rId12" Type="http://schemas.openxmlformats.org/officeDocument/2006/relationships/tags" Target="../tags/tag95.xml"/><Relationship Id="rId17" Type="http://schemas.openxmlformats.org/officeDocument/2006/relationships/tags" Target="../tags/tag100.xml"/><Relationship Id="rId25" Type="http://schemas.openxmlformats.org/officeDocument/2006/relationships/tags" Target="../tags/tag108.xml"/><Relationship Id="rId2" Type="http://schemas.openxmlformats.org/officeDocument/2006/relationships/tags" Target="../tags/tag85.xml"/><Relationship Id="rId16" Type="http://schemas.openxmlformats.org/officeDocument/2006/relationships/tags" Target="../tags/tag99.xml"/><Relationship Id="rId20" Type="http://schemas.openxmlformats.org/officeDocument/2006/relationships/tags" Target="../tags/tag103.xml"/><Relationship Id="rId29" Type="http://schemas.openxmlformats.org/officeDocument/2006/relationships/slideLayout" Target="../slideLayouts/slideLayout7.xml"/><Relationship Id="rId1" Type="http://schemas.openxmlformats.org/officeDocument/2006/relationships/tags" Target="../tags/tag84.xml"/><Relationship Id="rId6" Type="http://schemas.openxmlformats.org/officeDocument/2006/relationships/tags" Target="../tags/tag89.xml"/><Relationship Id="rId11" Type="http://schemas.openxmlformats.org/officeDocument/2006/relationships/tags" Target="../tags/tag94.xml"/><Relationship Id="rId24" Type="http://schemas.openxmlformats.org/officeDocument/2006/relationships/tags" Target="../tags/tag107.xml"/><Relationship Id="rId5" Type="http://schemas.openxmlformats.org/officeDocument/2006/relationships/tags" Target="../tags/tag88.xml"/><Relationship Id="rId15" Type="http://schemas.openxmlformats.org/officeDocument/2006/relationships/tags" Target="../tags/tag98.xml"/><Relationship Id="rId23" Type="http://schemas.openxmlformats.org/officeDocument/2006/relationships/tags" Target="../tags/tag106.xml"/><Relationship Id="rId28" Type="http://schemas.openxmlformats.org/officeDocument/2006/relationships/tags" Target="../tags/tag111.xml"/><Relationship Id="rId10" Type="http://schemas.openxmlformats.org/officeDocument/2006/relationships/tags" Target="../tags/tag93.xml"/><Relationship Id="rId19" Type="http://schemas.openxmlformats.org/officeDocument/2006/relationships/tags" Target="../tags/tag102.xml"/><Relationship Id="rId31" Type="http://schemas.openxmlformats.org/officeDocument/2006/relationships/image" Target="../media/image5.jpeg"/><Relationship Id="rId4" Type="http://schemas.openxmlformats.org/officeDocument/2006/relationships/tags" Target="../tags/tag87.xml"/><Relationship Id="rId9" Type="http://schemas.openxmlformats.org/officeDocument/2006/relationships/tags" Target="../tags/tag92.xml"/><Relationship Id="rId14" Type="http://schemas.openxmlformats.org/officeDocument/2006/relationships/tags" Target="../tags/tag97.xml"/><Relationship Id="rId22" Type="http://schemas.openxmlformats.org/officeDocument/2006/relationships/tags" Target="../tags/tag105.xml"/><Relationship Id="rId27" Type="http://schemas.openxmlformats.org/officeDocument/2006/relationships/tags" Target="../tags/tag110.xml"/><Relationship Id="rId30"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jpeg"/><Relationship Id="rId10" Type="http://schemas.openxmlformats.org/officeDocument/2006/relationships/image" Target="../media/image14.png"/><Relationship Id="rId4" Type="http://schemas.openxmlformats.org/officeDocument/2006/relationships/image" Target="../media/image8.jpeg"/><Relationship Id="rId9"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slideLayout" Target="../slideLayouts/slideLayout2.xml"/><Relationship Id="rId7" Type="http://schemas.openxmlformats.org/officeDocument/2006/relationships/image" Target="../media/image25.jpeg"/><Relationship Id="rId2" Type="http://schemas.openxmlformats.org/officeDocument/2006/relationships/tags" Target="../tags/tag113.xml"/><Relationship Id="rId1" Type="http://schemas.openxmlformats.org/officeDocument/2006/relationships/tags" Target="../tags/tag11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38.jpeg"/><Relationship Id="rId4" Type="http://schemas.openxmlformats.org/officeDocument/2006/relationships/image" Target="../media/image3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custDataLst>
              <p:tags r:id="rId2"/>
            </p:custDataLst>
          </p:nvPr>
        </p:nvSpPr>
        <p:spPr>
          <a:xfrm>
            <a:off x="2816015" y="2403544"/>
            <a:ext cx="3510018" cy="899092"/>
          </a:xfrm>
        </p:spPr>
        <p:txBody>
          <a:bodyPr/>
          <a:lstStyle/>
          <a:p>
            <a:pPr marL="0" indent="0" algn="ctr">
              <a:lnSpc>
                <a:spcPct val="90000"/>
              </a:lnSpc>
              <a:spcBef>
                <a:spcPts val="0"/>
              </a:spcBef>
              <a:spcAft>
                <a:spcPts val="0"/>
              </a:spcAft>
              <a:buSzPct val="100000"/>
              <a:buNone/>
            </a:pPr>
            <a:r>
              <a:rPr lang="zh-CN" altLang="en-US" sz="4000" dirty="0"/>
              <a:t>第22课</a:t>
            </a:r>
          </a:p>
        </p:txBody>
      </p:sp>
      <p:sp>
        <p:nvSpPr>
          <p:cNvPr id="6" name="文本占位符 5"/>
          <p:cNvSpPr>
            <a:spLocks noGrp="1"/>
          </p:cNvSpPr>
          <p:nvPr>
            <p:ph type="body" idx="1"/>
            <p:custDataLst>
              <p:tags r:id="rId3"/>
            </p:custDataLst>
          </p:nvPr>
        </p:nvSpPr>
        <p:spPr/>
        <p:txBody>
          <a:bodyPr>
            <a:noAutofit/>
          </a:bodyPr>
          <a:lstStyle/>
          <a:p>
            <a:pPr marL="0" indent="0" algn="ctr">
              <a:lnSpc>
                <a:spcPct val="90000"/>
              </a:lnSpc>
              <a:spcBef>
                <a:spcPts val="1000"/>
              </a:spcBef>
              <a:spcAft>
                <a:spcPts val="0"/>
              </a:spcAft>
              <a:buSzPct val="100000"/>
              <a:buNone/>
            </a:pPr>
            <a:r>
              <a:rPr lang="zh-CN" altLang="en-US" sz="2300" dirty="0"/>
              <a:t>世界多极化与经济全球化</a:t>
            </a:r>
          </a:p>
        </p:txBody>
      </p:sp>
      <p:sp>
        <p:nvSpPr>
          <p:cNvPr id="9" name="文本框 8"/>
          <p:cNvSpPr txBox="1"/>
          <p:nvPr>
            <p:custDataLst>
              <p:tags r:id="rId4"/>
            </p:custDataLst>
          </p:nvPr>
        </p:nvSpPr>
        <p:spPr>
          <a:xfrm>
            <a:off x="2876763" y="4140168"/>
            <a:ext cx="3390475" cy="926180"/>
          </a:xfrm>
          <a:prstGeom prst="rect">
            <a:avLst/>
          </a:prstGeom>
          <a:noFill/>
        </p:spPr>
        <p:txBody>
          <a:bodyPr wrap="square" rtlCol="0">
            <a:noAutofit/>
          </a:bodyPr>
          <a:lstStyle/>
          <a:p>
            <a:pPr marL="400050" lvl="0" indent="-400050" algn="l" fontAlgn="ctr">
              <a:lnSpc>
                <a:spcPct val="130000"/>
              </a:lnSpc>
              <a:spcBef>
                <a:spcPts val="1000"/>
              </a:spcBef>
              <a:spcAft>
                <a:spcPts val="0"/>
              </a:spcAft>
              <a:buSzPct val="100000"/>
              <a:buFont typeface="+mj-ea"/>
              <a:buAutoNum type="ea1JpnChsDbPeriod"/>
            </a:pPr>
            <a:r>
              <a:rPr lang="zh-CN" altLang="zh-CN" sz="1700" dirty="0">
                <a:solidFill>
                  <a:schemeClr val="bg1"/>
                </a:solidFill>
              </a:rPr>
              <a:t>世界多极化发展趋势</a:t>
            </a:r>
          </a:p>
          <a:p>
            <a:pPr marL="400050" lvl="0" indent="-400050" algn="l" fontAlgn="ctr">
              <a:lnSpc>
                <a:spcPct val="130000"/>
              </a:lnSpc>
              <a:spcBef>
                <a:spcPts val="1000"/>
              </a:spcBef>
              <a:spcAft>
                <a:spcPts val="0"/>
              </a:spcAft>
              <a:buSzPct val="100000"/>
              <a:buFont typeface="+mj-ea"/>
              <a:buAutoNum type="ea1JpnChsDbPeriod"/>
            </a:pPr>
            <a:r>
              <a:rPr lang="zh-CN" altLang="zh-CN" sz="1700" dirty="0">
                <a:solidFill>
                  <a:schemeClr val="bg1"/>
                </a:solidFill>
              </a:rPr>
              <a:t>经济全球化进程加快</a:t>
            </a:r>
          </a:p>
          <a:p>
            <a:pPr marL="400050" lvl="0" indent="-400050" algn="l" fontAlgn="ctr">
              <a:lnSpc>
                <a:spcPct val="130000"/>
              </a:lnSpc>
              <a:spcBef>
                <a:spcPts val="1000"/>
              </a:spcBef>
              <a:spcAft>
                <a:spcPts val="0"/>
              </a:spcAft>
              <a:buSzPct val="100000"/>
              <a:buFont typeface="+mj-ea"/>
              <a:buAutoNum type="ea1JpnChsDbPeriod"/>
            </a:pPr>
            <a:r>
              <a:rPr lang="zh-CN" altLang="zh-CN" sz="1700" dirty="0">
                <a:solidFill>
                  <a:schemeClr val="bg1"/>
                </a:solidFill>
              </a:rPr>
              <a:t>社会信息化和文化多样化</a:t>
            </a:r>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custDataLst>
              <p:tags r:id="rId2"/>
            </p:custDataLst>
          </p:nvPr>
        </p:nvSpPr>
        <p:spPr>
          <a:xfrm>
            <a:off x="0" y="857250"/>
            <a:ext cx="9141143" cy="2958941"/>
          </a:xfrm>
          <a:prstGeom prst="rect">
            <a:avLst/>
          </a:prstGeom>
          <a:solidFill>
            <a:sysClr val="window" lastClr="FFFFFF">
              <a:lumMod val="95000"/>
            </a:sysClr>
          </a:solidFill>
          <a:ln w="12700" cap="flat" cmpd="sng" algn="ctr">
            <a:noFill/>
            <a:prstDash val="solid"/>
            <a:miter lim="800000"/>
          </a:ln>
          <a:effectLst/>
        </p:spPr>
        <p:txBody>
          <a:bodyPr rtlCol="0" anchor="ctr"/>
          <a:lstStyle/>
          <a:p>
            <a:pPr algn="ctr"/>
            <a:endParaRPr lang="en-US" altLang="zh-CN" sz="1350">
              <a:latin typeface="微软雅黑" panose="020B0503020204020204" charset="-122"/>
              <a:ea typeface="微软雅黑" panose="020B0503020204020204" charset="-122"/>
            </a:endParaRPr>
          </a:p>
        </p:txBody>
      </p:sp>
      <p:sp>
        <p:nvSpPr>
          <p:cNvPr id="21" name="椭圆 20"/>
          <p:cNvSpPr/>
          <p:nvPr>
            <p:custDataLst>
              <p:tags r:id="rId3"/>
            </p:custDataLst>
          </p:nvPr>
        </p:nvSpPr>
        <p:spPr>
          <a:xfrm>
            <a:off x="7903210" y="496506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22" name="椭圆 21"/>
          <p:cNvSpPr/>
          <p:nvPr>
            <p:custDataLst>
              <p:tags r:id="rId4"/>
            </p:custDataLst>
          </p:nvPr>
        </p:nvSpPr>
        <p:spPr>
          <a:xfrm>
            <a:off x="8140700" y="496506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23" name="椭圆 22"/>
          <p:cNvSpPr/>
          <p:nvPr>
            <p:custDataLst>
              <p:tags r:id="rId5"/>
            </p:custDataLst>
          </p:nvPr>
        </p:nvSpPr>
        <p:spPr>
          <a:xfrm>
            <a:off x="8380095" y="496506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24" name="椭圆 23"/>
          <p:cNvSpPr/>
          <p:nvPr>
            <p:custDataLst>
              <p:tags r:id="rId6"/>
            </p:custDataLst>
          </p:nvPr>
        </p:nvSpPr>
        <p:spPr>
          <a:xfrm>
            <a:off x="8619490" y="496506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25" name="椭圆 24"/>
          <p:cNvSpPr/>
          <p:nvPr>
            <p:custDataLst>
              <p:tags r:id="rId7"/>
            </p:custDataLst>
          </p:nvPr>
        </p:nvSpPr>
        <p:spPr>
          <a:xfrm>
            <a:off x="8858885" y="496506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26" name="椭圆 25"/>
          <p:cNvSpPr/>
          <p:nvPr>
            <p:custDataLst>
              <p:tags r:id="rId8"/>
            </p:custDataLst>
          </p:nvPr>
        </p:nvSpPr>
        <p:spPr>
          <a:xfrm>
            <a:off x="7903210" y="5191760"/>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27" name="椭圆 26"/>
          <p:cNvSpPr/>
          <p:nvPr>
            <p:custDataLst>
              <p:tags r:id="rId9"/>
            </p:custDataLst>
          </p:nvPr>
        </p:nvSpPr>
        <p:spPr>
          <a:xfrm>
            <a:off x="8140700" y="5191760"/>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28" name="椭圆 27"/>
          <p:cNvSpPr/>
          <p:nvPr>
            <p:custDataLst>
              <p:tags r:id="rId10"/>
            </p:custDataLst>
          </p:nvPr>
        </p:nvSpPr>
        <p:spPr>
          <a:xfrm>
            <a:off x="8380095" y="5191760"/>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29" name="椭圆 28"/>
          <p:cNvSpPr/>
          <p:nvPr>
            <p:custDataLst>
              <p:tags r:id="rId11"/>
            </p:custDataLst>
          </p:nvPr>
        </p:nvSpPr>
        <p:spPr>
          <a:xfrm>
            <a:off x="8619490" y="5191760"/>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30" name="椭圆 29"/>
          <p:cNvSpPr/>
          <p:nvPr>
            <p:custDataLst>
              <p:tags r:id="rId12"/>
            </p:custDataLst>
          </p:nvPr>
        </p:nvSpPr>
        <p:spPr>
          <a:xfrm>
            <a:off x="8858885" y="5191760"/>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31" name="椭圆 30"/>
          <p:cNvSpPr/>
          <p:nvPr>
            <p:custDataLst>
              <p:tags r:id="rId13"/>
            </p:custDataLst>
          </p:nvPr>
        </p:nvSpPr>
        <p:spPr>
          <a:xfrm>
            <a:off x="7903210" y="541337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32" name="椭圆 31"/>
          <p:cNvSpPr/>
          <p:nvPr>
            <p:custDataLst>
              <p:tags r:id="rId14"/>
            </p:custDataLst>
          </p:nvPr>
        </p:nvSpPr>
        <p:spPr>
          <a:xfrm>
            <a:off x="8140700" y="541337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33" name="椭圆 32"/>
          <p:cNvSpPr/>
          <p:nvPr>
            <p:custDataLst>
              <p:tags r:id="rId15"/>
            </p:custDataLst>
          </p:nvPr>
        </p:nvSpPr>
        <p:spPr>
          <a:xfrm>
            <a:off x="8380095" y="541337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34" name="椭圆 33"/>
          <p:cNvSpPr/>
          <p:nvPr>
            <p:custDataLst>
              <p:tags r:id="rId16"/>
            </p:custDataLst>
          </p:nvPr>
        </p:nvSpPr>
        <p:spPr>
          <a:xfrm>
            <a:off x="8619490" y="541337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35" name="椭圆 34"/>
          <p:cNvSpPr/>
          <p:nvPr>
            <p:custDataLst>
              <p:tags r:id="rId17"/>
            </p:custDataLst>
          </p:nvPr>
        </p:nvSpPr>
        <p:spPr>
          <a:xfrm>
            <a:off x="8858885" y="541337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36" name="椭圆 35"/>
          <p:cNvSpPr/>
          <p:nvPr>
            <p:custDataLst>
              <p:tags r:id="rId18"/>
            </p:custDataLst>
          </p:nvPr>
        </p:nvSpPr>
        <p:spPr>
          <a:xfrm>
            <a:off x="7903210" y="564070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37" name="椭圆 36"/>
          <p:cNvSpPr/>
          <p:nvPr>
            <p:custDataLst>
              <p:tags r:id="rId19"/>
            </p:custDataLst>
          </p:nvPr>
        </p:nvSpPr>
        <p:spPr>
          <a:xfrm>
            <a:off x="8140700" y="564070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38" name="椭圆 37"/>
          <p:cNvSpPr/>
          <p:nvPr>
            <p:custDataLst>
              <p:tags r:id="rId20"/>
            </p:custDataLst>
          </p:nvPr>
        </p:nvSpPr>
        <p:spPr>
          <a:xfrm>
            <a:off x="8380095" y="564070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40" name="椭圆 39"/>
          <p:cNvSpPr/>
          <p:nvPr>
            <p:custDataLst>
              <p:tags r:id="rId21"/>
            </p:custDataLst>
          </p:nvPr>
        </p:nvSpPr>
        <p:spPr>
          <a:xfrm>
            <a:off x="8619490" y="564070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sp>
        <p:nvSpPr>
          <p:cNvPr id="41" name="椭圆 40"/>
          <p:cNvSpPr/>
          <p:nvPr>
            <p:custDataLst>
              <p:tags r:id="rId22"/>
            </p:custDataLst>
          </p:nvPr>
        </p:nvSpPr>
        <p:spPr>
          <a:xfrm>
            <a:off x="8858885" y="5640705"/>
            <a:ext cx="71755" cy="71755"/>
          </a:xfrm>
          <a:prstGeom prst="ellipse">
            <a:avLst/>
          </a:prstGeom>
          <a:solidFill>
            <a:srgbClr val="00CCFF"/>
          </a:solidFill>
          <a:ln w="12700" cap="flat" cmpd="sng" algn="ctr">
            <a:noFill/>
            <a:prstDash val="solid"/>
            <a:miter lim="800000"/>
          </a:ln>
          <a:effectLst/>
        </p:spPr>
        <p:txBody>
          <a:bodyPr rtlCol="0" anchor="ctr"/>
          <a:lstStyle/>
          <a:p>
            <a:pPr algn="ctr"/>
            <a:endParaRPr lang="zh-CN" altLang="en-US" sz="1350">
              <a:latin typeface="微软雅黑" panose="020B0503020204020204" charset="-122"/>
              <a:ea typeface="微软雅黑" panose="020B0503020204020204" charset="-122"/>
            </a:endParaRPr>
          </a:p>
        </p:txBody>
      </p:sp>
      <p:pic>
        <p:nvPicPr>
          <p:cNvPr id="42" name="图形 3"/>
          <p:cNvPicPr>
            <a:picLocks noChangeAspect="1"/>
          </p:cNvPicPr>
          <p:nvPr>
            <p:custDataLst>
              <p:tags r:id="rId23"/>
            </p:custDataLst>
          </p:nvPr>
        </p:nvPicPr>
        <p:blipFill>
          <a:blip r:embed="rId30" cstate="print"/>
          <a:stretch>
            <a:fillRect/>
          </a:stretch>
        </p:blipFill>
        <p:spPr>
          <a:xfrm rot="10800000">
            <a:off x="7257098" y="1079183"/>
            <a:ext cx="1601629" cy="1375410"/>
          </a:xfrm>
          <a:prstGeom prst="rect">
            <a:avLst/>
          </a:prstGeom>
        </p:spPr>
      </p:pic>
      <p:sp>
        <p:nvSpPr>
          <p:cNvPr id="18" name="PA_ImportSvg_636718437355870003"/>
          <p:cNvSpPr/>
          <p:nvPr>
            <p:custDataLst>
              <p:tags r:id="rId24"/>
            </p:custDataLst>
          </p:nvPr>
        </p:nvSpPr>
        <p:spPr>
          <a:xfrm>
            <a:off x="2794610" y="857442"/>
            <a:ext cx="5397041" cy="5135450"/>
          </a:xfrm>
          <a:custGeom>
            <a:avLst/>
            <a:gdLst/>
            <a:ahLst/>
            <a:cxnLst/>
            <a:rect l="l" t="t" r="r" b="b"/>
            <a:pathLst>
              <a:path w="995681" h="947420">
                <a:moveTo>
                  <a:pt x="995681" y="947420"/>
                </a:moveTo>
                <a:lnTo>
                  <a:pt x="754381" y="947420"/>
                </a:lnTo>
                <a:lnTo>
                  <a:pt x="683261" y="748030"/>
                </a:lnTo>
                <a:lnTo>
                  <a:pt x="307341" y="748030"/>
                </a:lnTo>
                <a:lnTo>
                  <a:pt x="236221" y="947420"/>
                </a:lnTo>
                <a:lnTo>
                  <a:pt x="1" y="947420"/>
                </a:lnTo>
                <a:lnTo>
                  <a:pt x="363221" y="0"/>
                </a:lnTo>
                <a:lnTo>
                  <a:pt x="632461" y="0"/>
                </a:lnTo>
                <a:close/>
                <a:moveTo>
                  <a:pt x="379731" y="544830"/>
                </a:moveTo>
                <a:lnTo>
                  <a:pt x="610871" y="544830"/>
                </a:lnTo>
                <a:lnTo>
                  <a:pt x="495301" y="226060"/>
                </a:lnTo>
                <a:close/>
              </a:path>
            </a:pathLst>
          </a:custGeom>
          <a:solidFill>
            <a:srgbClr val="000000">
              <a:alpha val="5000"/>
            </a:srgbClr>
          </a:solidFill>
          <a:ln w="12700" cap="flat" cmpd="sng" algn="ctr">
            <a:noFill/>
            <a:prstDash val="solid"/>
            <a:miter lim="800000"/>
          </a:ln>
          <a:effectLst/>
        </p:spPr>
        <p:txBody>
          <a:bodyPr rot="0" spcFirstLastPara="0" vert="horz" wrap="square" lIns="68580" tIns="34290" rIns="68580" bIns="34290" numCol="1" spcCol="0" rtlCol="0" fromWordArt="0" anchor="ctr" anchorCtr="0" forceAA="0" compatLnSpc="1">
            <a:noAutofit/>
          </a:bodyPr>
          <a:lstStyle>
            <a:defPPr>
              <a:defRPr lang="zh-CN"/>
            </a:defPPr>
            <a:lvl1pPr marL="0" algn="l" defTabSz="914400" rtl="0" eaLnBrk="1" latinLnBrk="0" hangingPunct="1">
              <a:defRPr sz="1800" kern="1200">
                <a:solidFill>
                  <a:sysClr val="window" lastClr="FFFFFF"/>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ysClr val="window" lastClr="FFFFFF"/>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ysClr val="window" lastClr="FFFFFF"/>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ysClr val="window" lastClr="FFFFFF"/>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ysClr val="window" lastClr="FFFFFF"/>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ysClr val="window" lastClr="FFFFFF"/>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ysClr val="window" lastClr="FFFFFF"/>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ysClr val="window" lastClr="FFFFFF"/>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ysClr val="window" lastClr="FFFFFF"/>
                </a:solidFill>
                <a:latin typeface="Arial" panose="020B0604020202020204" pitchFamily="34" charset="0"/>
                <a:ea typeface="微软雅黑" panose="020B0503020204020204" charset="-122"/>
                <a:cs typeface="+mn-ea"/>
              </a:defRPr>
            </a:lvl9pPr>
          </a:lstStyle>
          <a:p>
            <a:pPr algn="ctr"/>
            <a:endParaRPr lang="zh-CN" altLang="en-US" sz="1350">
              <a:latin typeface="微软雅黑" panose="020B0503020204020204" charset="-122"/>
              <a:ea typeface="微软雅黑" panose="020B0503020204020204" charset="-122"/>
            </a:endParaRPr>
          </a:p>
        </p:txBody>
      </p:sp>
      <p:pic>
        <p:nvPicPr>
          <p:cNvPr id="7" name="图片 6"/>
          <p:cNvPicPr preferRelativeResize="0">
            <a:picLocks noChangeAspect="1"/>
          </p:cNvPicPr>
          <p:nvPr>
            <p:custDataLst>
              <p:tags r:id="rId25"/>
            </p:custDataLst>
          </p:nvPr>
        </p:nvPicPr>
        <p:blipFill>
          <a:blip r:embed="rId31" cstate="print"/>
          <a:srcRect l="15110" r="15110"/>
          <a:stretch>
            <a:fillRect/>
          </a:stretch>
        </p:blipFill>
        <p:spPr>
          <a:xfrm>
            <a:off x="0" y="2642870"/>
            <a:ext cx="4466590" cy="3350260"/>
          </a:xfrm>
          <a:prstGeom prst="rect">
            <a:avLst/>
          </a:prstGeom>
          <a:noFill/>
        </p:spPr>
      </p:pic>
      <p:sp>
        <p:nvSpPr>
          <p:cNvPr id="3" name="文本框 2"/>
          <p:cNvSpPr txBox="1"/>
          <p:nvPr>
            <p:custDataLst>
              <p:tags r:id="rId26"/>
            </p:custDataLst>
          </p:nvPr>
        </p:nvSpPr>
        <p:spPr>
          <a:xfrm>
            <a:off x="4791551" y="2642711"/>
            <a:ext cx="4138613" cy="808482"/>
          </a:xfrm>
          <a:prstGeom prst="rect">
            <a:avLst/>
          </a:prstGeom>
          <a:noFill/>
        </p:spPr>
        <p:txBody>
          <a:bodyPr wrap="square" lIns="76200" tIns="0" rIns="61912" bIns="0" rtlCol="0">
            <a:noAutofit/>
          </a:bodyPr>
          <a:lstStyle>
            <a:defPPr>
              <a:defRPr lang="zh-CN"/>
            </a:defPPr>
            <a:lvl1pPr fontAlgn="auto">
              <a:lnSpc>
                <a:spcPct val="130000"/>
              </a:lnSpc>
              <a:spcAft>
                <a:spcPts val="1000"/>
              </a:spcAft>
              <a:defRPr sz="1600" spc="150"/>
            </a:lvl1pPr>
          </a:lstStyle>
          <a:p>
            <a:pPr marL="0" lvl="0" indent="0" algn="l">
              <a:lnSpc>
                <a:spcPct val="130000"/>
              </a:lnSpc>
              <a:spcBef>
                <a:spcPts val="0"/>
              </a:spcBef>
              <a:spcAft>
                <a:spcPts val="1000"/>
              </a:spcAft>
              <a:buSzPct val="100000"/>
              <a:buNone/>
            </a:pPr>
            <a:r>
              <a:rPr lang="zh-CN" altLang="en-US" dirty="0">
                <a:solidFill>
                  <a:sysClr val="windowText" lastClr="000000">
                    <a:lumMod val="50000"/>
                    <a:lumOff val="50000"/>
                  </a:sysClr>
                </a:solidFill>
                <a:latin typeface="Arial" panose="020B0604020202020204" pitchFamily="34" charset="0"/>
                <a:ea typeface="微软雅黑" panose="020B0503020204020204" charset="-122"/>
              </a:rPr>
              <a:t>二十国集团是国际经济合作的主要论坛和全球经济治理的新机制，也是世界多极化在经济领域的重要体现。</a:t>
            </a:r>
          </a:p>
        </p:txBody>
      </p:sp>
      <p:sp>
        <p:nvSpPr>
          <p:cNvPr id="2" name="文本框 1"/>
          <p:cNvSpPr txBox="1"/>
          <p:nvPr>
            <p:custDataLst>
              <p:tags r:id="rId27"/>
            </p:custDataLst>
          </p:nvPr>
        </p:nvSpPr>
        <p:spPr>
          <a:xfrm>
            <a:off x="4791551" y="4119563"/>
            <a:ext cx="4138613" cy="808482"/>
          </a:xfrm>
          <a:prstGeom prst="rect">
            <a:avLst/>
          </a:prstGeom>
          <a:noFill/>
        </p:spPr>
        <p:txBody>
          <a:bodyPr wrap="square" lIns="76200" tIns="0" rIns="61912" bIns="0" rtlCol="0">
            <a:noAutofit/>
          </a:bodyPr>
          <a:lstStyle>
            <a:defPPr>
              <a:defRPr lang="zh-CN"/>
            </a:defPPr>
            <a:lvl1pPr fontAlgn="auto">
              <a:lnSpc>
                <a:spcPct val="130000"/>
              </a:lnSpc>
              <a:spcAft>
                <a:spcPts val="1000"/>
              </a:spcAft>
              <a:defRPr sz="1600" spc="150"/>
            </a:lvl1pPr>
          </a:lstStyle>
          <a:p>
            <a:pPr marL="0" lvl="0" indent="0" algn="l">
              <a:lnSpc>
                <a:spcPct val="130000"/>
              </a:lnSpc>
              <a:spcBef>
                <a:spcPts val="0"/>
              </a:spcBef>
              <a:spcAft>
                <a:spcPts val="1000"/>
              </a:spcAft>
              <a:buSzPct val="100000"/>
              <a:buNone/>
            </a:pPr>
            <a:r>
              <a:rPr lang="en-US" altLang="zh-CN" dirty="0">
                <a:solidFill>
                  <a:sysClr val="windowText" lastClr="000000">
                    <a:lumMod val="50000"/>
                    <a:lumOff val="50000"/>
                  </a:sysClr>
                </a:solidFill>
                <a:latin typeface="Arial" panose="020B0604020202020204" pitchFamily="34" charset="0"/>
                <a:ea typeface="微软雅黑" panose="020B0503020204020204" charset="-122"/>
              </a:rPr>
              <a:t>1999年，美国、英国、俄罗斯、中国等世界上最重要的经济体组成了二十国集团（G20）。</a:t>
            </a:r>
          </a:p>
        </p:txBody>
      </p:sp>
      <p:sp>
        <p:nvSpPr>
          <p:cNvPr id="8" name="文本框 7"/>
          <p:cNvSpPr txBox="1"/>
          <p:nvPr>
            <p:custDataLst>
              <p:tags r:id="rId28"/>
            </p:custDataLst>
          </p:nvPr>
        </p:nvSpPr>
        <p:spPr>
          <a:xfrm>
            <a:off x="2195736" y="1412776"/>
            <a:ext cx="5324475" cy="468630"/>
          </a:xfrm>
          <a:prstGeom prst="rect">
            <a:avLst/>
          </a:prstGeom>
          <a:noFill/>
        </p:spPr>
        <p:txBody>
          <a:bodyPr wrap="none" lIns="76200" tIns="28575" rIns="47625" bIns="28575" rtlCol="0">
            <a:noAutofit/>
          </a:bodyPr>
          <a:lstStyle/>
          <a:p>
            <a:pPr marL="0" indent="0" algn="l">
              <a:lnSpc>
                <a:spcPct val="100000"/>
              </a:lnSpc>
              <a:spcBef>
                <a:spcPts val="0"/>
              </a:spcBef>
              <a:spcAft>
                <a:spcPts val="0"/>
              </a:spcAft>
              <a:buSzPct val="100000"/>
              <a:buNone/>
            </a:pPr>
            <a:r>
              <a:rPr lang="zh-CN" altLang="en-US" sz="2700" b="1" spc="300" dirty="0">
                <a:solidFill>
                  <a:sysClr val="windowText" lastClr="000000"/>
                </a:solidFill>
                <a:latin typeface="Arial" panose="020B0604020202020204" pitchFamily="34" charset="0"/>
                <a:ea typeface="微软雅黑" panose="020B0503020204020204" charset="-122"/>
              </a:rPr>
              <a:t>一、世界多极化发展趋势</a:t>
            </a: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4294967295"/>
          </p:nvPr>
        </p:nvSpPr>
        <p:spPr>
          <a:xfrm>
            <a:off x="631190" y="1438275"/>
            <a:ext cx="7772400" cy="4500880"/>
          </a:xfrm>
        </p:spPr>
        <p:txBody>
          <a:bodyPr>
            <a:normAutofit/>
          </a:bodyPr>
          <a:lstStyle/>
          <a:p>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是指一定时期内对国际关系有重要影响的国家和国家集团等基本政治力量相互作用而朝着形成多极格局发展的一种</a:t>
            </a:r>
            <a:r>
              <a:rPr lang="zh-CN" altLang="en-US" b="1">
                <a:solidFill>
                  <a:schemeClr val="tx2">
                    <a:lumMod val="60000"/>
                    <a:lumOff val="40000"/>
                  </a:schemeClr>
                </a:solidFill>
                <a:latin typeface="黑体" panose="02010609060101010101" pitchFamily="49" charset="-122"/>
                <a:ea typeface="黑体" panose="02010609060101010101" pitchFamily="49" charset="-122"/>
                <a:cs typeface="黑体" panose="02010609060101010101" pitchFamily="49" charset="-122"/>
                <a:sym typeface="+mn-ea"/>
              </a:rPr>
              <a:t>趋势</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，是对主要政治力量在全球实力分布状态的反映。多极化发展并不是偶然的，它孕育于两极格局的演化之中，两极格局终结后，并没有出现单极格局，</a:t>
            </a:r>
            <a:r>
              <a:rPr lang="zh-CN" altLang="en-US" b="1">
                <a:solidFill>
                  <a:schemeClr val="tx2">
                    <a:lumMod val="60000"/>
                    <a:lumOff val="40000"/>
                  </a:schemeClr>
                </a:solidFill>
                <a:latin typeface="黑体" panose="02010609060101010101" pitchFamily="49" charset="-122"/>
                <a:ea typeface="黑体" panose="02010609060101010101" pitchFamily="49" charset="-122"/>
                <a:cs typeface="黑体" panose="02010609060101010101" pitchFamily="49" charset="-122"/>
                <a:sym typeface="+mn-ea"/>
              </a:rPr>
              <a:t>世界正在走向多极化</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，这是当今国际形势的一个突出特点。</a:t>
            </a:r>
            <a:endPar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endParaRPr>
          </a:p>
          <a:p>
            <a:endParaRPr lang="zh-CN" altLang="en-US" b="1" dirty="0">
              <a:solidFill>
                <a:schemeClr val="tx1"/>
              </a:solidFill>
              <a:latin typeface="黑体" panose="02010609060101010101" pitchFamily="49" charset="-122"/>
              <a:ea typeface="黑体" panose="02010609060101010101" pitchFamily="49" charset="-122"/>
              <a:cs typeface="黑体" panose="02010609060101010101" pitchFamily="49" charset="-122"/>
            </a:endParaRPr>
          </a:p>
        </p:txBody>
      </p:sp>
      <p:sp>
        <p:nvSpPr>
          <p:cNvPr id="4" name="TextBox 3"/>
          <p:cNvSpPr txBox="1"/>
          <p:nvPr/>
        </p:nvSpPr>
        <p:spPr>
          <a:xfrm>
            <a:off x="714348" y="571480"/>
            <a:ext cx="3214710" cy="583565"/>
          </a:xfrm>
          <a:prstGeom prst="rect">
            <a:avLst/>
          </a:prstGeom>
          <a:noFill/>
        </p:spPr>
        <p:txBody>
          <a:bodyPr wrap="square" rtlCol="0">
            <a:spAutoFit/>
          </a:bodyPr>
          <a:lstStyle/>
          <a:p>
            <a:r>
              <a:rPr lang="zh-CN" altLang="en-US" sz="3200" b="1" dirty="0" smtClean="0">
                <a:latin typeface="方正姚体" pitchFamily="2" charset="-122"/>
                <a:ea typeface="方正姚体" pitchFamily="2" charset="-122"/>
              </a:rPr>
              <a:t>世界多极化概念</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p:nvPr/>
        </p:nvSpPr>
        <p:spPr>
          <a:xfrm>
            <a:off x="539933" y="3973776"/>
            <a:ext cx="1747520" cy="561975"/>
          </a:xfrm>
          <a:prstGeom prst="rect">
            <a:avLst/>
          </a:prstGeom>
          <a:noFill/>
          <a:ln w="9525">
            <a:noFill/>
          </a:ln>
        </p:spPr>
        <p:txBody>
          <a:bodyPr wrap="none">
            <a:spAutoFit/>
          </a:bodyPr>
          <a:lstStyle/>
          <a:p>
            <a:r>
              <a:rPr lang="zh-CN" altLang="en-US" sz="1525" b="1" dirty="0">
                <a:solidFill>
                  <a:srgbClr val="FF0000"/>
                </a:solidFill>
                <a:latin typeface="黑体" panose="02010609060101010101" pitchFamily="49" charset="-122"/>
                <a:ea typeface="黑体" panose="02010609060101010101" pitchFamily="49" charset="-122"/>
              </a:rPr>
              <a:t>二战后初期：两极</a:t>
            </a:r>
          </a:p>
          <a:p>
            <a:r>
              <a:rPr lang="zh-CN" altLang="en-US" sz="1525" b="1" dirty="0">
                <a:solidFill>
                  <a:srgbClr val="FF0000"/>
                </a:solidFill>
                <a:latin typeface="黑体" panose="02010609060101010101" pitchFamily="49" charset="-122"/>
                <a:ea typeface="黑体" panose="02010609060101010101" pitchFamily="49" charset="-122"/>
              </a:rPr>
              <a:t> 对峙格局的形成</a:t>
            </a:r>
          </a:p>
        </p:txBody>
      </p:sp>
      <p:grpSp>
        <p:nvGrpSpPr>
          <p:cNvPr id="6147" name="Group 3"/>
          <p:cNvGrpSpPr/>
          <p:nvPr/>
        </p:nvGrpSpPr>
        <p:grpSpPr>
          <a:xfrm>
            <a:off x="376501" y="1638504"/>
            <a:ext cx="2324376" cy="2242055"/>
            <a:chOff x="1296" y="912"/>
            <a:chExt cx="3024" cy="2832"/>
          </a:xfrm>
        </p:grpSpPr>
        <p:sp>
          <p:nvSpPr>
            <p:cNvPr id="6189" name="Oval 4"/>
            <p:cNvSpPr/>
            <p:nvPr/>
          </p:nvSpPr>
          <p:spPr>
            <a:xfrm>
              <a:off x="1296" y="912"/>
              <a:ext cx="3024" cy="2832"/>
            </a:xfrm>
            <a:prstGeom prst="ellipse">
              <a:avLst/>
            </a:prstGeom>
            <a:solidFill>
              <a:schemeClr val="bg1"/>
            </a:solidFill>
            <a:ln w="28575" cap="flat" cmpd="sng">
              <a:solidFill>
                <a:schemeClr val="tx1"/>
              </a:solidFill>
              <a:prstDash val="solid"/>
              <a:headEnd type="none" w="med" len="med"/>
              <a:tailEnd type="none" w="med" len="med"/>
            </a:ln>
          </p:spPr>
          <p:txBody>
            <a:bodyPr wrap="none" anchor="ctr"/>
            <a:lstStyle/>
            <a:p>
              <a:endParaRPr lang="zh-CN" altLang="en-US" sz="1375" dirty="0">
                <a:solidFill>
                  <a:srgbClr val="000000"/>
                </a:solidFill>
                <a:latin typeface="Arial" panose="020B0604020202020204" pitchFamily="34" charset="0"/>
                <a:ea typeface="微软雅黑" panose="020B0503020204020204" charset="-122"/>
              </a:endParaRPr>
            </a:p>
          </p:txBody>
        </p:sp>
        <p:sp>
          <p:nvSpPr>
            <p:cNvPr id="6190" name="Line 5"/>
            <p:cNvSpPr/>
            <p:nvPr/>
          </p:nvSpPr>
          <p:spPr>
            <a:xfrm>
              <a:off x="2784" y="912"/>
              <a:ext cx="48" cy="1392"/>
            </a:xfrm>
            <a:prstGeom prst="line">
              <a:avLst/>
            </a:prstGeom>
            <a:ln w="12700" cap="flat" cmpd="sng">
              <a:solidFill>
                <a:schemeClr val="tx1"/>
              </a:solidFill>
              <a:prstDash val="solid"/>
              <a:headEnd type="none" w="med" len="med"/>
              <a:tailEnd type="none" w="med" len="med"/>
            </a:ln>
          </p:spPr>
        </p:sp>
        <p:sp>
          <p:nvSpPr>
            <p:cNvPr id="6191" name="Line 6"/>
            <p:cNvSpPr/>
            <p:nvPr/>
          </p:nvSpPr>
          <p:spPr>
            <a:xfrm flipH="1">
              <a:off x="2784" y="2304"/>
              <a:ext cx="48" cy="1440"/>
            </a:xfrm>
            <a:prstGeom prst="line">
              <a:avLst/>
            </a:prstGeom>
            <a:ln w="12700" cap="flat" cmpd="sng">
              <a:solidFill>
                <a:schemeClr val="tx1"/>
              </a:solidFill>
              <a:prstDash val="solid"/>
              <a:headEnd type="none" w="med" len="med"/>
              <a:tailEnd type="none" w="med" len="med"/>
            </a:ln>
          </p:spPr>
        </p:sp>
        <p:sp>
          <p:nvSpPr>
            <p:cNvPr id="6192" name="Line 7"/>
            <p:cNvSpPr/>
            <p:nvPr/>
          </p:nvSpPr>
          <p:spPr>
            <a:xfrm>
              <a:off x="2832" y="2304"/>
              <a:ext cx="336" cy="1392"/>
            </a:xfrm>
            <a:prstGeom prst="line">
              <a:avLst/>
            </a:prstGeom>
            <a:ln w="12700" cap="flat" cmpd="sng">
              <a:solidFill>
                <a:schemeClr val="tx1"/>
              </a:solidFill>
              <a:prstDash val="solid"/>
              <a:headEnd type="none" w="med" len="med"/>
              <a:tailEnd type="none" w="med" len="med"/>
            </a:ln>
          </p:spPr>
        </p:sp>
      </p:grpSp>
      <p:sp>
        <p:nvSpPr>
          <p:cNvPr id="6148" name="Text Box 8"/>
          <p:cNvSpPr txBox="1"/>
          <p:nvPr/>
        </p:nvSpPr>
        <p:spPr>
          <a:xfrm>
            <a:off x="648888" y="2284971"/>
            <a:ext cx="492760" cy="278130"/>
          </a:xfrm>
          <a:prstGeom prst="rect">
            <a:avLst/>
          </a:prstGeom>
          <a:noFill/>
          <a:ln w="9525">
            <a:noFill/>
          </a:ln>
        </p:spPr>
        <p:txBody>
          <a:bodyPr wrap="none">
            <a:spAutoFit/>
          </a:bodyPr>
          <a:lstStyle/>
          <a:p>
            <a:r>
              <a:rPr lang="zh-CN" altLang="en-US" sz="1220" b="1" dirty="0">
                <a:solidFill>
                  <a:srgbClr val="000000"/>
                </a:solidFill>
                <a:latin typeface="Arial" panose="020B0604020202020204" pitchFamily="34" charset="0"/>
                <a:ea typeface="微软雅黑" panose="020B0503020204020204" charset="-122"/>
              </a:rPr>
              <a:t>美国</a:t>
            </a:r>
          </a:p>
        </p:txBody>
      </p:sp>
      <p:sp>
        <p:nvSpPr>
          <p:cNvPr id="6149" name="Text Box 9"/>
          <p:cNvSpPr txBox="1"/>
          <p:nvPr/>
        </p:nvSpPr>
        <p:spPr>
          <a:xfrm>
            <a:off x="1927295" y="2237757"/>
            <a:ext cx="492760" cy="278130"/>
          </a:xfrm>
          <a:prstGeom prst="rect">
            <a:avLst/>
          </a:prstGeom>
          <a:noFill/>
          <a:ln w="9525">
            <a:noFill/>
          </a:ln>
        </p:spPr>
        <p:txBody>
          <a:bodyPr wrap="none">
            <a:spAutoFit/>
          </a:bodyPr>
          <a:lstStyle/>
          <a:p>
            <a:r>
              <a:rPr lang="zh-CN" altLang="en-US" sz="1220" b="1" dirty="0">
                <a:solidFill>
                  <a:srgbClr val="000000"/>
                </a:solidFill>
                <a:latin typeface="Arial" panose="020B0604020202020204" pitchFamily="34" charset="0"/>
                <a:ea typeface="微软雅黑" panose="020B0503020204020204" charset="-122"/>
              </a:rPr>
              <a:t>苏联</a:t>
            </a:r>
          </a:p>
        </p:txBody>
      </p:sp>
      <p:sp>
        <p:nvSpPr>
          <p:cNvPr id="6150" name="Text Box 10"/>
          <p:cNvSpPr txBox="1"/>
          <p:nvPr/>
        </p:nvSpPr>
        <p:spPr>
          <a:xfrm>
            <a:off x="539933" y="2666314"/>
            <a:ext cx="847429" cy="278130"/>
          </a:xfrm>
          <a:prstGeom prst="rect">
            <a:avLst/>
          </a:prstGeom>
          <a:noFill/>
          <a:ln w="9525">
            <a:noFill/>
          </a:ln>
        </p:spPr>
        <p:txBody>
          <a:bodyPr>
            <a:spAutoFit/>
          </a:bodyPr>
          <a:lstStyle/>
          <a:p>
            <a:r>
              <a:rPr lang="zh-CN" altLang="en-US" sz="1220" b="1" dirty="0">
                <a:solidFill>
                  <a:srgbClr val="000000"/>
                </a:solidFill>
                <a:latin typeface="Arial" panose="020B0604020202020204" pitchFamily="34" charset="0"/>
                <a:ea typeface="微软雅黑" panose="020B0503020204020204" charset="-122"/>
              </a:rPr>
              <a:t>资本主义</a:t>
            </a:r>
          </a:p>
        </p:txBody>
      </p:sp>
      <p:sp>
        <p:nvSpPr>
          <p:cNvPr id="6151" name="Text Box 11"/>
          <p:cNvSpPr txBox="1"/>
          <p:nvPr/>
        </p:nvSpPr>
        <p:spPr>
          <a:xfrm>
            <a:off x="1800181" y="2616679"/>
            <a:ext cx="878905" cy="278130"/>
          </a:xfrm>
          <a:prstGeom prst="rect">
            <a:avLst/>
          </a:prstGeom>
          <a:noFill/>
          <a:ln w="9525">
            <a:noFill/>
          </a:ln>
        </p:spPr>
        <p:txBody>
          <a:bodyPr>
            <a:spAutoFit/>
          </a:bodyPr>
          <a:lstStyle/>
          <a:p>
            <a:r>
              <a:rPr lang="zh-CN" altLang="en-US" sz="1220" b="1" dirty="0">
                <a:solidFill>
                  <a:srgbClr val="000000"/>
                </a:solidFill>
                <a:latin typeface="Arial" panose="020B0604020202020204" pitchFamily="34" charset="0"/>
                <a:ea typeface="微软雅黑" panose="020B0503020204020204" charset="-122"/>
              </a:rPr>
              <a:t>社会主义</a:t>
            </a:r>
          </a:p>
        </p:txBody>
      </p:sp>
      <p:sp>
        <p:nvSpPr>
          <p:cNvPr id="6152" name="Text Box 12"/>
          <p:cNvSpPr txBox="1"/>
          <p:nvPr/>
        </p:nvSpPr>
        <p:spPr>
          <a:xfrm>
            <a:off x="1424558" y="2993179"/>
            <a:ext cx="369570" cy="1021080"/>
          </a:xfrm>
          <a:prstGeom prst="rect">
            <a:avLst/>
          </a:prstGeom>
          <a:noFill/>
          <a:ln w="9525">
            <a:noFill/>
          </a:ln>
        </p:spPr>
        <p:txBody>
          <a:bodyPr vert="eaVert" wrap="none">
            <a:spAutoFit/>
          </a:bodyPr>
          <a:lstStyle/>
          <a:p>
            <a:r>
              <a:rPr lang="zh-CN" altLang="en-US" sz="1220" b="1" dirty="0">
                <a:solidFill>
                  <a:srgbClr val="000000"/>
                </a:solidFill>
                <a:latin typeface="Arial" panose="020B0604020202020204" pitchFamily="34" charset="0"/>
                <a:ea typeface="微软雅黑" panose="020B0503020204020204" charset="-122"/>
              </a:rPr>
              <a:t>新兴独立国家</a:t>
            </a:r>
          </a:p>
        </p:txBody>
      </p:sp>
      <p:sp>
        <p:nvSpPr>
          <p:cNvPr id="6153" name="AutoShape 13"/>
          <p:cNvSpPr/>
          <p:nvPr/>
        </p:nvSpPr>
        <p:spPr>
          <a:xfrm>
            <a:off x="2767461" y="2558570"/>
            <a:ext cx="423714" cy="296600"/>
          </a:xfrm>
          <a:prstGeom prst="rightArrow">
            <a:avLst>
              <a:gd name="adj1" fmla="val 50000"/>
              <a:gd name="adj2" fmla="val 35714"/>
            </a:avLst>
          </a:prstGeom>
          <a:solidFill>
            <a:schemeClr val="accent1"/>
          </a:solidFill>
          <a:ln w="9525" cap="flat" cmpd="sng">
            <a:solidFill>
              <a:schemeClr val="tx1"/>
            </a:solidFill>
            <a:prstDash val="solid"/>
            <a:miter/>
            <a:headEnd type="none" w="med" len="med"/>
            <a:tailEnd type="none" w="med" len="med"/>
          </a:ln>
        </p:spPr>
        <p:txBody>
          <a:bodyPr wrap="none" anchor="ctr"/>
          <a:lstStyle/>
          <a:p>
            <a:endParaRPr lang="zh-CN" altLang="en-US" sz="1375" dirty="0">
              <a:solidFill>
                <a:srgbClr val="000000"/>
              </a:solidFill>
              <a:latin typeface="Arial" panose="020B0604020202020204" pitchFamily="34" charset="0"/>
              <a:ea typeface="微软雅黑" panose="020B0503020204020204" charset="-122"/>
            </a:endParaRPr>
          </a:p>
        </p:txBody>
      </p:sp>
      <p:sp>
        <p:nvSpPr>
          <p:cNvPr id="14" name="Text Box 14"/>
          <p:cNvSpPr txBox="1"/>
          <p:nvPr/>
        </p:nvSpPr>
        <p:spPr>
          <a:xfrm>
            <a:off x="2773514" y="4028254"/>
            <a:ext cx="2921000" cy="561975"/>
          </a:xfrm>
          <a:prstGeom prst="rect">
            <a:avLst/>
          </a:prstGeom>
          <a:noFill/>
          <a:ln w="9525">
            <a:noFill/>
          </a:ln>
        </p:spPr>
        <p:txBody>
          <a:bodyPr wrap="none">
            <a:spAutoFit/>
          </a:bodyPr>
          <a:lstStyle/>
          <a:p>
            <a:r>
              <a:rPr lang="zh-CN" altLang="en-US" sz="1525" b="1" dirty="0">
                <a:solidFill>
                  <a:srgbClr val="FF0000"/>
                </a:solidFill>
                <a:latin typeface="黑体" panose="02010609060101010101" pitchFamily="49" charset="-122"/>
                <a:ea typeface="黑体" panose="02010609060101010101" pitchFamily="49" charset="-122"/>
              </a:rPr>
              <a:t>二十世纪五十年代中期以后：出</a:t>
            </a:r>
            <a:endParaRPr lang="en-US" altLang="zh-CN" sz="1525" b="1" dirty="0">
              <a:solidFill>
                <a:srgbClr val="FF0000"/>
              </a:solidFill>
              <a:latin typeface="黑体" panose="02010609060101010101" pitchFamily="49" charset="-122"/>
              <a:ea typeface="黑体" panose="02010609060101010101" pitchFamily="49" charset="-122"/>
            </a:endParaRPr>
          </a:p>
          <a:p>
            <a:r>
              <a:rPr lang="zh-CN" altLang="en-US" sz="1525" b="1" dirty="0">
                <a:solidFill>
                  <a:srgbClr val="FF0000"/>
                </a:solidFill>
                <a:latin typeface="黑体" panose="02010609060101010101" pitchFamily="49" charset="-122"/>
                <a:ea typeface="黑体" panose="02010609060101010101" pitchFamily="49" charset="-122"/>
              </a:rPr>
              <a:t>现多极化趋势、冲击了两极格局</a:t>
            </a:r>
          </a:p>
        </p:txBody>
      </p:sp>
      <p:grpSp>
        <p:nvGrpSpPr>
          <p:cNvPr id="6155" name="Group 15"/>
          <p:cNvGrpSpPr/>
          <p:nvPr/>
        </p:nvGrpSpPr>
        <p:grpSpPr>
          <a:xfrm>
            <a:off x="3284602" y="1690359"/>
            <a:ext cx="2283216" cy="2223896"/>
            <a:chOff x="1872" y="1392"/>
            <a:chExt cx="1359" cy="1392"/>
          </a:xfrm>
        </p:grpSpPr>
        <p:grpSp>
          <p:nvGrpSpPr>
            <p:cNvPr id="6174" name="Group 16"/>
            <p:cNvGrpSpPr/>
            <p:nvPr/>
          </p:nvGrpSpPr>
          <p:grpSpPr>
            <a:xfrm>
              <a:off x="1872" y="1392"/>
              <a:ext cx="1359" cy="1392"/>
              <a:chOff x="1344" y="768"/>
              <a:chExt cx="3024" cy="2832"/>
            </a:xfrm>
          </p:grpSpPr>
          <p:sp>
            <p:nvSpPr>
              <p:cNvPr id="6181" name="Oval 17"/>
              <p:cNvSpPr/>
              <p:nvPr/>
            </p:nvSpPr>
            <p:spPr>
              <a:xfrm>
                <a:off x="1344" y="768"/>
                <a:ext cx="3024" cy="2832"/>
              </a:xfrm>
              <a:prstGeom prst="ellipse">
                <a:avLst/>
              </a:prstGeom>
              <a:solidFill>
                <a:schemeClr val="bg1"/>
              </a:solidFill>
              <a:ln w="28575" cap="flat" cmpd="sng">
                <a:solidFill>
                  <a:schemeClr val="tx1"/>
                </a:solidFill>
                <a:prstDash val="solid"/>
                <a:headEnd type="none" w="med" len="med"/>
                <a:tailEnd type="none" w="med" len="med"/>
              </a:ln>
            </p:spPr>
            <p:txBody>
              <a:bodyPr wrap="none" anchor="ctr"/>
              <a:lstStyle/>
              <a:p>
                <a:endParaRPr lang="zh-CN" altLang="en-US" sz="1375" dirty="0">
                  <a:solidFill>
                    <a:srgbClr val="000000"/>
                  </a:solidFill>
                  <a:latin typeface="Arial" panose="020B0604020202020204" pitchFamily="34" charset="0"/>
                  <a:ea typeface="微软雅黑" panose="020B0503020204020204" charset="-122"/>
                </a:endParaRPr>
              </a:p>
            </p:txBody>
          </p:sp>
          <p:sp>
            <p:nvSpPr>
              <p:cNvPr id="6182" name="Line 18"/>
              <p:cNvSpPr/>
              <p:nvPr/>
            </p:nvSpPr>
            <p:spPr>
              <a:xfrm>
                <a:off x="2832" y="768"/>
                <a:ext cx="48" cy="1392"/>
              </a:xfrm>
              <a:prstGeom prst="line">
                <a:avLst/>
              </a:prstGeom>
              <a:ln w="12700" cap="flat" cmpd="sng">
                <a:solidFill>
                  <a:schemeClr val="tx1"/>
                </a:solidFill>
                <a:prstDash val="solid"/>
                <a:headEnd type="none" w="med" len="med"/>
                <a:tailEnd type="none" w="med" len="med"/>
              </a:ln>
            </p:spPr>
          </p:sp>
          <p:sp>
            <p:nvSpPr>
              <p:cNvPr id="6183" name="Line 19"/>
              <p:cNvSpPr/>
              <p:nvPr/>
            </p:nvSpPr>
            <p:spPr>
              <a:xfrm flipH="1">
                <a:off x="2544" y="2064"/>
                <a:ext cx="336" cy="1488"/>
              </a:xfrm>
              <a:prstGeom prst="line">
                <a:avLst/>
              </a:prstGeom>
              <a:ln w="12700" cap="flat" cmpd="sng">
                <a:solidFill>
                  <a:schemeClr val="tx1"/>
                </a:solidFill>
                <a:prstDash val="solid"/>
                <a:headEnd type="none" w="med" len="med"/>
                <a:tailEnd type="none" w="med" len="med"/>
              </a:ln>
            </p:spPr>
          </p:sp>
          <p:sp>
            <p:nvSpPr>
              <p:cNvPr id="6184" name="Line 20"/>
              <p:cNvSpPr/>
              <p:nvPr/>
            </p:nvSpPr>
            <p:spPr>
              <a:xfrm>
                <a:off x="2880" y="2112"/>
                <a:ext cx="624" cy="1344"/>
              </a:xfrm>
              <a:prstGeom prst="line">
                <a:avLst/>
              </a:prstGeom>
              <a:ln w="12700" cap="flat" cmpd="sng">
                <a:solidFill>
                  <a:schemeClr val="tx1"/>
                </a:solidFill>
                <a:prstDash val="solid"/>
                <a:headEnd type="none" w="med" len="med"/>
                <a:tailEnd type="none" w="med" len="med"/>
              </a:ln>
            </p:spPr>
          </p:sp>
          <p:sp>
            <p:nvSpPr>
              <p:cNvPr id="6185" name="Line 21"/>
              <p:cNvSpPr/>
              <p:nvPr/>
            </p:nvSpPr>
            <p:spPr>
              <a:xfrm flipV="1">
                <a:off x="2832" y="1920"/>
                <a:ext cx="1536" cy="192"/>
              </a:xfrm>
              <a:prstGeom prst="line">
                <a:avLst/>
              </a:prstGeom>
              <a:ln w="28575" cap="flat" cmpd="sng">
                <a:solidFill>
                  <a:schemeClr val="tx1"/>
                </a:solidFill>
                <a:prstDash val="sysDot"/>
                <a:headEnd type="none" w="med" len="med"/>
                <a:tailEnd type="none" w="med" len="med"/>
              </a:ln>
            </p:spPr>
          </p:sp>
          <p:sp>
            <p:nvSpPr>
              <p:cNvPr id="6186" name="Line 22"/>
              <p:cNvSpPr/>
              <p:nvPr/>
            </p:nvSpPr>
            <p:spPr>
              <a:xfrm>
                <a:off x="2880" y="2112"/>
                <a:ext cx="1296" cy="768"/>
              </a:xfrm>
              <a:prstGeom prst="line">
                <a:avLst/>
              </a:prstGeom>
              <a:ln w="28575" cap="flat" cmpd="sng">
                <a:solidFill>
                  <a:schemeClr val="tx1"/>
                </a:solidFill>
                <a:prstDash val="sysDot"/>
                <a:headEnd type="none" w="med" len="med"/>
                <a:tailEnd type="none" w="med" len="med"/>
              </a:ln>
            </p:spPr>
          </p:sp>
          <p:sp>
            <p:nvSpPr>
              <p:cNvPr id="6187" name="Line 23"/>
              <p:cNvSpPr/>
              <p:nvPr/>
            </p:nvSpPr>
            <p:spPr>
              <a:xfrm flipV="1">
                <a:off x="1344" y="2112"/>
                <a:ext cx="1488" cy="96"/>
              </a:xfrm>
              <a:prstGeom prst="line">
                <a:avLst/>
              </a:prstGeom>
              <a:ln w="28575" cap="flat" cmpd="sng">
                <a:solidFill>
                  <a:schemeClr val="tx1"/>
                </a:solidFill>
                <a:prstDash val="sysDot"/>
                <a:headEnd type="none" w="med" len="med"/>
                <a:tailEnd type="none" w="med" len="med"/>
              </a:ln>
            </p:spPr>
          </p:sp>
          <p:sp>
            <p:nvSpPr>
              <p:cNvPr id="6188" name="Line 24"/>
              <p:cNvSpPr/>
              <p:nvPr/>
            </p:nvSpPr>
            <p:spPr>
              <a:xfrm flipV="1">
                <a:off x="1680" y="2160"/>
                <a:ext cx="1152" cy="912"/>
              </a:xfrm>
              <a:prstGeom prst="line">
                <a:avLst/>
              </a:prstGeom>
              <a:ln w="28575" cap="flat" cmpd="sng">
                <a:solidFill>
                  <a:schemeClr val="tx1"/>
                </a:solidFill>
                <a:prstDash val="sysDot"/>
                <a:headEnd type="none" w="med" len="med"/>
                <a:tailEnd type="none" w="med" len="med"/>
              </a:ln>
            </p:spPr>
          </p:sp>
        </p:grpSp>
        <p:sp>
          <p:nvSpPr>
            <p:cNvPr id="6175" name="Text Box 25"/>
            <p:cNvSpPr txBox="1"/>
            <p:nvPr/>
          </p:nvSpPr>
          <p:spPr>
            <a:xfrm>
              <a:off x="2112" y="1728"/>
              <a:ext cx="293" cy="174"/>
            </a:xfrm>
            <a:prstGeom prst="rect">
              <a:avLst/>
            </a:prstGeom>
            <a:noFill/>
            <a:ln w="9525">
              <a:noFill/>
            </a:ln>
          </p:spPr>
          <p:txBody>
            <a:bodyPr wrap="none">
              <a:spAutoFit/>
            </a:bodyPr>
            <a:lstStyle/>
            <a:p>
              <a:r>
                <a:rPr lang="zh-CN" altLang="en-US" sz="1220" b="1" dirty="0">
                  <a:solidFill>
                    <a:srgbClr val="000000"/>
                  </a:solidFill>
                  <a:latin typeface="Arial" panose="020B0604020202020204" pitchFamily="34" charset="0"/>
                  <a:ea typeface="微软雅黑" panose="020B0503020204020204" charset="-122"/>
                </a:rPr>
                <a:t>美国</a:t>
              </a:r>
            </a:p>
          </p:txBody>
        </p:sp>
        <p:sp>
          <p:nvSpPr>
            <p:cNvPr id="6176" name="Text Box 26"/>
            <p:cNvSpPr txBox="1"/>
            <p:nvPr/>
          </p:nvSpPr>
          <p:spPr>
            <a:xfrm>
              <a:off x="2640" y="1680"/>
              <a:ext cx="293" cy="174"/>
            </a:xfrm>
            <a:prstGeom prst="rect">
              <a:avLst/>
            </a:prstGeom>
            <a:noFill/>
            <a:ln w="9525">
              <a:noFill/>
            </a:ln>
          </p:spPr>
          <p:txBody>
            <a:bodyPr wrap="none">
              <a:spAutoFit/>
            </a:bodyPr>
            <a:lstStyle/>
            <a:p>
              <a:r>
                <a:rPr lang="zh-CN" altLang="en-US" sz="1220" b="1" dirty="0">
                  <a:solidFill>
                    <a:srgbClr val="000000"/>
                  </a:solidFill>
                  <a:latin typeface="Arial" panose="020B0604020202020204" pitchFamily="34" charset="0"/>
                  <a:ea typeface="微软雅黑" panose="020B0503020204020204" charset="-122"/>
                </a:rPr>
                <a:t>苏联</a:t>
              </a:r>
            </a:p>
          </p:txBody>
        </p:sp>
        <p:sp>
          <p:nvSpPr>
            <p:cNvPr id="6177" name="Text Box 27"/>
            <p:cNvSpPr txBox="1"/>
            <p:nvPr/>
          </p:nvSpPr>
          <p:spPr>
            <a:xfrm>
              <a:off x="2832" y="2064"/>
              <a:ext cx="293" cy="174"/>
            </a:xfrm>
            <a:prstGeom prst="rect">
              <a:avLst/>
            </a:prstGeom>
            <a:noFill/>
            <a:ln w="9525">
              <a:noFill/>
            </a:ln>
          </p:spPr>
          <p:txBody>
            <a:bodyPr wrap="none">
              <a:spAutoFit/>
            </a:bodyPr>
            <a:lstStyle/>
            <a:p>
              <a:r>
                <a:rPr lang="zh-CN" altLang="en-US" sz="1220" b="1" dirty="0">
                  <a:solidFill>
                    <a:srgbClr val="000000"/>
                  </a:solidFill>
                  <a:latin typeface="Arial" panose="020B0604020202020204" pitchFamily="34" charset="0"/>
                  <a:ea typeface="微软雅黑" panose="020B0503020204020204" charset="-122"/>
                </a:rPr>
                <a:t>中国</a:t>
              </a:r>
            </a:p>
          </p:txBody>
        </p:sp>
        <p:sp>
          <p:nvSpPr>
            <p:cNvPr id="6178" name="Text Box 28"/>
            <p:cNvSpPr txBox="1"/>
            <p:nvPr/>
          </p:nvSpPr>
          <p:spPr>
            <a:xfrm>
              <a:off x="1968" y="2112"/>
              <a:ext cx="293" cy="174"/>
            </a:xfrm>
            <a:prstGeom prst="rect">
              <a:avLst/>
            </a:prstGeom>
            <a:noFill/>
            <a:ln w="9525">
              <a:noFill/>
            </a:ln>
          </p:spPr>
          <p:txBody>
            <a:bodyPr wrap="none">
              <a:spAutoFit/>
            </a:bodyPr>
            <a:lstStyle/>
            <a:p>
              <a:r>
                <a:rPr lang="zh-CN" altLang="en-US" sz="1220" b="1" dirty="0">
                  <a:solidFill>
                    <a:srgbClr val="000000"/>
                  </a:solidFill>
                  <a:latin typeface="Arial" panose="020B0604020202020204" pitchFamily="34" charset="0"/>
                  <a:ea typeface="微软雅黑" panose="020B0503020204020204" charset="-122"/>
                </a:rPr>
                <a:t>日本</a:t>
              </a:r>
            </a:p>
          </p:txBody>
        </p:sp>
        <p:sp>
          <p:nvSpPr>
            <p:cNvPr id="6179" name="Text Box 29"/>
            <p:cNvSpPr txBox="1"/>
            <p:nvPr/>
          </p:nvSpPr>
          <p:spPr>
            <a:xfrm>
              <a:off x="2124" y="2352"/>
              <a:ext cx="293" cy="174"/>
            </a:xfrm>
            <a:prstGeom prst="rect">
              <a:avLst/>
            </a:prstGeom>
            <a:noFill/>
            <a:ln w="9525">
              <a:noFill/>
            </a:ln>
          </p:spPr>
          <p:txBody>
            <a:bodyPr wrap="none">
              <a:spAutoFit/>
            </a:bodyPr>
            <a:lstStyle/>
            <a:p>
              <a:r>
                <a:rPr lang="zh-CN" altLang="en-US" sz="1220" b="1" dirty="0">
                  <a:solidFill>
                    <a:srgbClr val="000000"/>
                  </a:solidFill>
                  <a:latin typeface="Arial" panose="020B0604020202020204" pitchFamily="34" charset="0"/>
                  <a:ea typeface="微软雅黑" panose="020B0503020204020204" charset="-122"/>
                </a:rPr>
                <a:t>西欧</a:t>
              </a:r>
            </a:p>
          </p:txBody>
        </p:sp>
        <p:sp>
          <p:nvSpPr>
            <p:cNvPr id="6180" name="Text Box 30"/>
            <p:cNvSpPr txBox="1"/>
            <p:nvPr/>
          </p:nvSpPr>
          <p:spPr>
            <a:xfrm>
              <a:off x="2505" y="2255"/>
              <a:ext cx="220" cy="445"/>
            </a:xfrm>
            <a:prstGeom prst="rect">
              <a:avLst/>
            </a:prstGeom>
            <a:noFill/>
            <a:ln w="9525">
              <a:noFill/>
            </a:ln>
          </p:spPr>
          <p:txBody>
            <a:bodyPr vert="eaVert" wrap="none">
              <a:spAutoFit/>
            </a:bodyPr>
            <a:lstStyle/>
            <a:p>
              <a:r>
                <a:rPr lang="zh-CN" altLang="en-US" sz="1220" b="1" dirty="0">
                  <a:solidFill>
                    <a:srgbClr val="000000"/>
                  </a:solidFill>
                  <a:latin typeface="Arial" panose="020B0604020202020204" pitchFamily="34" charset="0"/>
                  <a:ea typeface="微软雅黑" panose="020B0503020204020204" charset="-122"/>
                </a:rPr>
                <a:t>第三世界</a:t>
              </a:r>
            </a:p>
          </p:txBody>
        </p:sp>
      </p:grpSp>
      <p:grpSp>
        <p:nvGrpSpPr>
          <p:cNvPr id="6156" name="Group 31"/>
          <p:cNvGrpSpPr/>
          <p:nvPr/>
        </p:nvGrpSpPr>
        <p:grpSpPr>
          <a:xfrm>
            <a:off x="6261289" y="1740196"/>
            <a:ext cx="2202105" cy="2222685"/>
            <a:chOff x="3840" y="1392"/>
            <a:chExt cx="1478" cy="1440"/>
          </a:xfrm>
        </p:grpSpPr>
        <p:sp>
          <p:nvSpPr>
            <p:cNvPr id="6161" name="Oval 32"/>
            <p:cNvSpPr/>
            <p:nvPr/>
          </p:nvSpPr>
          <p:spPr>
            <a:xfrm>
              <a:off x="3840" y="1392"/>
              <a:ext cx="1478" cy="1440"/>
            </a:xfrm>
            <a:prstGeom prst="ellipse">
              <a:avLst/>
            </a:prstGeom>
            <a:solidFill>
              <a:schemeClr val="bg1"/>
            </a:solidFill>
            <a:ln w="28575" cap="flat" cmpd="sng">
              <a:solidFill>
                <a:schemeClr val="tx1"/>
              </a:solidFill>
              <a:prstDash val="solid"/>
              <a:headEnd type="none" w="med" len="med"/>
              <a:tailEnd type="none" w="med" len="med"/>
            </a:ln>
          </p:spPr>
          <p:txBody>
            <a:bodyPr wrap="none" anchor="ctr"/>
            <a:lstStyle/>
            <a:p>
              <a:endParaRPr lang="zh-CN" altLang="en-US" sz="1375" dirty="0">
                <a:solidFill>
                  <a:srgbClr val="000000"/>
                </a:solidFill>
                <a:latin typeface="Arial" panose="020B0604020202020204" pitchFamily="34" charset="0"/>
                <a:ea typeface="微软雅黑" panose="020B0503020204020204" charset="-122"/>
              </a:endParaRPr>
            </a:p>
          </p:txBody>
        </p:sp>
        <p:sp>
          <p:nvSpPr>
            <p:cNvPr id="6162" name="Line 33"/>
            <p:cNvSpPr/>
            <p:nvPr/>
          </p:nvSpPr>
          <p:spPr>
            <a:xfrm flipH="1">
              <a:off x="4591" y="1416"/>
              <a:ext cx="117" cy="684"/>
            </a:xfrm>
            <a:prstGeom prst="line">
              <a:avLst/>
            </a:prstGeom>
            <a:ln w="12700" cap="flat" cmpd="sng">
              <a:solidFill>
                <a:schemeClr val="tx1"/>
              </a:solidFill>
              <a:prstDash val="solid"/>
              <a:headEnd type="none" w="med" len="med"/>
              <a:tailEnd type="none" w="med" len="med"/>
            </a:ln>
          </p:spPr>
        </p:sp>
        <p:sp>
          <p:nvSpPr>
            <p:cNvPr id="6163" name="Line 34"/>
            <p:cNvSpPr/>
            <p:nvPr/>
          </p:nvSpPr>
          <p:spPr>
            <a:xfrm flipH="1">
              <a:off x="4427" y="2076"/>
              <a:ext cx="164" cy="732"/>
            </a:xfrm>
            <a:prstGeom prst="line">
              <a:avLst/>
            </a:prstGeom>
            <a:ln w="28575" cap="flat" cmpd="sng">
              <a:solidFill>
                <a:schemeClr val="tx1"/>
              </a:solidFill>
              <a:prstDash val="sysDot"/>
              <a:headEnd type="none" w="med" len="med"/>
              <a:tailEnd type="none" w="med" len="med"/>
            </a:ln>
          </p:spPr>
        </p:sp>
        <p:sp>
          <p:nvSpPr>
            <p:cNvPr id="6164" name="Line 35"/>
            <p:cNvSpPr/>
            <p:nvPr/>
          </p:nvSpPr>
          <p:spPr>
            <a:xfrm flipV="1">
              <a:off x="4614" y="1855"/>
              <a:ext cx="633" cy="221"/>
            </a:xfrm>
            <a:prstGeom prst="line">
              <a:avLst/>
            </a:prstGeom>
            <a:ln w="28575" cap="flat" cmpd="sng">
              <a:solidFill>
                <a:schemeClr val="tx1"/>
              </a:solidFill>
              <a:prstDash val="sysDot"/>
              <a:headEnd type="none" w="med" len="med"/>
              <a:tailEnd type="none" w="med" len="med"/>
            </a:ln>
          </p:spPr>
        </p:sp>
        <p:sp>
          <p:nvSpPr>
            <p:cNvPr id="6165" name="Line 36"/>
            <p:cNvSpPr/>
            <p:nvPr/>
          </p:nvSpPr>
          <p:spPr>
            <a:xfrm>
              <a:off x="4591" y="2076"/>
              <a:ext cx="633" cy="390"/>
            </a:xfrm>
            <a:prstGeom prst="line">
              <a:avLst/>
            </a:prstGeom>
            <a:ln w="28575" cap="flat" cmpd="sng">
              <a:solidFill>
                <a:schemeClr val="tx1"/>
              </a:solidFill>
              <a:prstDash val="sysDot"/>
              <a:headEnd type="none" w="med" len="med"/>
              <a:tailEnd type="none" w="med" len="med"/>
            </a:ln>
          </p:spPr>
        </p:sp>
        <p:sp>
          <p:nvSpPr>
            <p:cNvPr id="6166" name="Line 37"/>
            <p:cNvSpPr/>
            <p:nvPr/>
          </p:nvSpPr>
          <p:spPr>
            <a:xfrm flipV="1">
              <a:off x="3840" y="2076"/>
              <a:ext cx="727" cy="48"/>
            </a:xfrm>
            <a:prstGeom prst="line">
              <a:avLst/>
            </a:prstGeom>
            <a:ln w="28575" cap="flat" cmpd="sng">
              <a:solidFill>
                <a:schemeClr val="tx1"/>
              </a:solidFill>
              <a:prstDash val="sysDot"/>
              <a:headEnd type="none" w="med" len="med"/>
              <a:tailEnd type="none" w="med" len="med"/>
            </a:ln>
          </p:spPr>
        </p:sp>
        <p:sp>
          <p:nvSpPr>
            <p:cNvPr id="6167" name="Line 38"/>
            <p:cNvSpPr/>
            <p:nvPr/>
          </p:nvSpPr>
          <p:spPr>
            <a:xfrm flipV="1">
              <a:off x="4004" y="2100"/>
              <a:ext cx="563" cy="464"/>
            </a:xfrm>
            <a:prstGeom prst="line">
              <a:avLst/>
            </a:prstGeom>
            <a:ln w="28575" cap="flat" cmpd="sng">
              <a:solidFill>
                <a:schemeClr val="tx1"/>
              </a:solidFill>
              <a:prstDash val="sysDot"/>
              <a:headEnd type="none" w="med" len="med"/>
              <a:tailEnd type="none" w="med" len="med"/>
            </a:ln>
          </p:spPr>
        </p:sp>
        <p:sp>
          <p:nvSpPr>
            <p:cNvPr id="6168" name="Text Box 39"/>
            <p:cNvSpPr txBox="1"/>
            <p:nvPr/>
          </p:nvSpPr>
          <p:spPr>
            <a:xfrm>
              <a:off x="4160" y="1736"/>
              <a:ext cx="331" cy="180"/>
            </a:xfrm>
            <a:prstGeom prst="rect">
              <a:avLst/>
            </a:prstGeom>
            <a:noFill/>
            <a:ln w="9525">
              <a:noFill/>
            </a:ln>
          </p:spPr>
          <p:txBody>
            <a:bodyPr wrap="none">
              <a:spAutoFit/>
            </a:bodyPr>
            <a:lstStyle/>
            <a:p>
              <a:r>
                <a:rPr lang="zh-CN" altLang="en-US" sz="1220" b="1" dirty="0">
                  <a:solidFill>
                    <a:srgbClr val="000000"/>
                  </a:solidFill>
                  <a:latin typeface="Arial" panose="020B0604020202020204" pitchFamily="34" charset="0"/>
                  <a:ea typeface="微软雅黑" panose="020B0503020204020204" charset="-122"/>
                </a:rPr>
                <a:t>美国</a:t>
              </a:r>
            </a:p>
          </p:txBody>
        </p:sp>
        <p:sp>
          <p:nvSpPr>
            <p:cNvPr id="6169" name="Text Box 40"/>
            <p:cNvSpPr txBox="1"/>
            <p:nvPr/>
          </p:nvSpPr>
          <p:spPr>
            <a:xfrm>
              <a:off x="4638" y="1653"/>
              <a:ext cx="435" cy="180"/>
            </a:xfrm>
            <a:prstGeom prst="rect">
              <a:avLst/>
            </a:prstGeom>
            <a:noFill/>
            <a:ln w="9525">
              <a:noFill/>
            </a:ln>
          </p:spPr>
          <p:txBody>
            <a:bodyPr wrap="none">
              <a:spAutoFit/>
            </a:bodyPr>
            <a:lstStyle/>
            <a:p>
              <a:r>
                <a:rPr lang="zh-CN" altLang="en-US" sz="1220" b="1" dirty="0">
                  <a:solidFill>
                    <a:srgbClr val="000000"/>
                  </a:solidFill>
                  <a:latin typeface="Arial" panose="020B0604020202020204" pitchFamily="34" charset="0"/>
                  <a:ea typeface="微软雅黑" panose="020B0503020204020204" charset="-122"/>
                </a:rPr>
                <a:t>俄罗斯</a:t>
              </a:r>
            </a:p>
          </p:txBody>
        </p:sp>
        <p:sp>
          <p:nvSpPr>
            <p:cNvPr id="6170" name="Text Box 41"/>
            <p:cNvSpPr txBox="1"/>
            <p:nvPr/>
          </p:nvSpPr>
          <p:spPr>
            <a:xfrm>
              <a:off x="4919" y="2023"/>
              <a:ext cx="331" cy="180"/>
            </a:xfrm>
            <a:prstGeom prst="rect">
              <a:avLst/>
            </a:prstGeom>
            <a:noFill/>
            <a:ln w="9525">
              <a:noFill/>
            </a:ln>
          </p:spPr>
          <p:txBody>
            <a:bodyPr wrap="none">
              <a:spAutoFit/>
            </a:bodyPr>
            <a:lstStyle/>
            <a:p>
              <a:r>
                <a:rPr lang="zh-CN" altLang="en-US" sz="1220" b="1" dirty="0">
                  <a:solidFill>
                    <a:srgbClr val="000000"/>
                  </a:solidFill>
                  <a:latin typeface="Arial" panose="020B0604020202020204" pitchFamily="34" charset="0"/>
                  <a:ea typeface="微软雅黑" panose="020B0503020204020204" charset="-122"/>
                </a:rPr>
                <a:t>中国</a:t>
              </a:r>
            </a:p>
          </p:txBody>
        </p:sp>
        <p:sp>
          <p:nvSpPr>
            <p:cNvPr id="6171" name="Text Box 42"/>
            <p:cNvSpPr txBox="1"/>
            <p:nvPr/>
          </p:nvSpPr>
          <p:spPr>
            <a:xfrm>
              <a:off x="3960" y="2188"/>
              <a:ext cx="331" cy="180"/>
            </a:xfrm>
            <a:prstGeom prst="rect">
              <a:avLst/>
            </a:prstGeom>
            <a:noFill/>
            <a:ln w="9525">
              <a:noFill/>
            </a:ln>
          </p:spPr>
          <p:txBody>
            <a:bodyPr wrap="none">
              <a:spAutoFit/>
            </a:bodyPr>
            <a:lstStyle/>
            <a:p>
              <a:r>
                <a:rPr lang="zh-CN" altLang="en-US" sz="1220" b="1" dirty="0">
                  <a:solidFill>
                    <a:srgbClr val="000000"/>
                  </a:solidFill>
                  <a:latin typeface="Arial" panose="020B0604020202020204" pitchFamily="34" charset="0"/>
                  <a:ea typeface="微软雅黑" panose="020B0503020204020204" charset="-122"/>
                </a:rPr>
                <a:t>日本</a:t>
              </a:r>
            </a:p>
          </p:txBody>
        </p:sp>
        <p:sp>
          <p:nvSpPr>
            <p:cNvPr id="6172" name="Text Box 43"/>
            <p:cNvSpPr txBox="1"/>
            <p:nvPr/>
          </p:nvSpPr>
          <p:spPr>
            <a:xfrm>
              <a:off x="4224" y="2352"/>
              <a:ext cx="336" cy="180"/>
            </a:xfrm>
            <a:prstGeom prst="rect">
              <a:avLst/>
            </a:prstGeom>
            <a:noFill/>
            <a:ln w="9525">
              <a:noFill/>
            </a:ln>
          </p:spPr>
          <p:txBody>
            <a:bodyPr>
              <a:spAutoFit/>
            </a:bodyPr>
            <a:lstStyle/>
            <a:p>
              <a:r>
                <a:rPr lang="zh-CN" altLang="en-US" sz="1220" b="1" dirty="0">
                  <a:solidFill>
                    <a:srgbClr val="000000"/>
                  </a:solidFill>
                  <a:latin typeface="Arial" panose="020B0604020202020204" pitchFamily="34" charset="0"/>
                  <a:ea typeface="微软雅黑" panose="020B0503020204020204" charset="-122"/>
                </a:rPr>
                <a:t>欧盟</a:t>
              </a:r>
            </a:p>
          </p:txBody>
        </p:sp>
        <p:sp>
          <p:nvSpPr>
            <p:cNvPr id="6173" name="Text Box 44"/>
            <p:cNvSpPr txBox="1"/>
            <p:nvPr/>
          </p:nvSpPr>
          <p:spPr>
            <a:xfrm>
              <a:off x="4577" y="2214"/>
              <a:ext cx="248" cy="461"/>
            </a:xfrm>
            <a:prstGeom prst="rect">
              <a:avLst/>
            </a:prstGeom>
            <a:noFill/>
            <a:ln w="9525">
              <a:noFill/>
            </a:ln>
          </p:spPr>
          <p:txBody>
            <a:bodyPr vert="eaVert" wrap="none">
              <a:spAutoFit/>
            </a:bodyPr>
            <a:lstStyle/>
            <a:p>
              <a:r>
                <a:rPr lang="zh-CN" altLang="en-US" sz="1220" b="1" dirty="0">
                  <a:solidFill>
                    <a:srgbClr val="000000"/>
                  </a:solidFill>
                  <a:latin typeface="Arial" panose="020B0604020202020204" pitchFamily="34" charset="0"/>
                  <a:ea typeface="微软雅黑" panose="020B0503020204020204" charset="-122"/>
                </a:rPr>
                <a:t>第三世界</a:t>
              </a:r>
            </a:p>
          </p:txBody>
        </p:sp>
      </p:grpSp>
      <p:sp>
        <p:nvSpPr>
          <p:cNvPr id="45" name="Text Box 45"/>
          <p:cNvSpPr txBox="1"/>
          <p:nvPr/>
        </p:nvSpPr>
        <p:spPr>
          <a:xfrm>
            <a:off x="6043379" y="4028254"/>
            <a:ext cx="2903049" cy="1032510"/>
          </a:xfrm>
          <a:prstGeom prst="rect">
            <a:avLst/>
          </a:prstGeom>
          <a:noFill/>
          <a:ln w="9525">
            <a:noFill/>
          </a:ln>
        </p:spPr>
        <p:txBody>
          <a:bodyPr>
            <a:spAutoFit/>
          </a:bodyPr>
          <a:lstStyle/>
          <a:p>
            <a:r>
              <a:rPr lang="en-US" altLang="zh-CN" sz="1525" b="1" dirty="0">
                <a:solidFill>
                  <a:srgbClr val="FF0000"/>
                </a:solidFill>
                <a:latin typeface="黑体" panose="02010609060101010101" pitchFamily="49" charset="-122"/>
                <a:ea typeface="黑体" panose="02010609060101010101" pitchFamily="49" charset="-122"/>
              </a:rPr>
              <a:t>1991</a:t>
            </a:r>
            <a:r>
              <a:rPr lang="zh-CN" altLang="en-US" sz="1525" b="1" dirty="0">
                <a:solidFill>
                  <a:srgbClr val="FF0000"/>
                </a:solidFill>
                <a:latin typeface="黑体" panose="02010609060101010101" pitchFamily="49" charset="-122"/>
                <a:ea typeface="黑体" panose="02010609060101010101" pitchFamily="49" charset="-122"/>
              </a:rPr>
              <a:t>年</a:t>
            </a:r>
            <a:r>
              <a:rPr lang="en-US" altLang="zh-CN" sz="1525" b="1" dirty="0">
                <a:solidFill>
                  <a:srgbClr val="FF0000"/>
                </a:solidFill>
                <a:latin typeface="黑体" panose="02010609060101010101" pitchFamily="49" charset="-122"/>
                <a:ea typeface="黑体" panose="02010609060101010101" pitchFamily="49" charset="-122"/>
              </a:rPr>
              <a:t>——</a:t>
            </a:r>
            <a:r>
              <a:rPr lang="zh-CN" altLang="en-US" sz="1525" b="1" dirty="0">
                <a:solidFill>
                  <a:srgbClr val="FF0000"/>
                </a:solidFill>
                <a:latin typeface="黑体" panose="02010609060101010101" pitchFamily="49" charset="-122"/>
                <a:ea typeface="黑体" panose="02010609060101010101" pitchFamily="49" charset="-122"/>
              </a:rPr>
              <a:t>现在：两极格局瓦解、美国一超独大，但无力完全主导世界格局多极化趋势不可逆转</a:t>
            </a:r>
          </a:p>
        </p:txBody>
      </p:sp>
      <p:sp>
        <p:nvSpPr>
          <p:cNvPr id="6158" name="AutoShape 46"/>
          <p:cNvSpPr/>
          <p:nvPr/>
        </p:nvSpPr>
        <p:spPr>
          <a:xfrm>
            <a:off x="5662036" y="2666314"/>
            <a:ext cx="608938" cy="272388"/>
          </a:xfrm>
          <a:prstGeom prst="rightArrow">
            <a:avLst>
              <a:gd name="adj1" fmla="val 50000"/>
              <a:gd name="adj2" fmla="val 37548"/>
            </a:avLst>
          </a:prstGeom>
          <a:solidFill>
            <a:schemeClr val="accent1"/>
          </a:solidFill>
          <a:ln w="9525" cap="flat" cmpd="sng">
            <a:solidFill>
              <a:schemeClr val="tx1"/>
            </a:solidFill>
            <a:prstDash val="solid"/>
            <a:miter/>
            <a:headEnd type="none" w="med" len="med"/>
            <a:tailEnd type="none" w="med" len="med"/>
          </a:ln>
        </p:spPr>
        <p:txBody>
          <a:bodyPr wrap="none" anchor="ctr"/>
          <a:lstStyle/>
          <a:p>
            <a:endParaRPr lang="zh-CN" altLang="en-US" sz="1375" dirty="0">
              <a:solidFill>
                <a:srgbClr val="000000"/>
              </a:solidFill>
              <a:latin typeface="Arial" panose="020B0604020202020204" pitchFamily="34" charset="0"/>
              <a:ea typeface="微软雅黑" panose="020B0503020204020204" charset="-122"/>
            </a:endParaRPr>
          </a:p>
        </p:txBody>
      </p:sp>
      <p:sp>
        <p:nvSpPr>
          <p:cNvPr id="6159" name="Text Box 47"/>
          <p:cNvSpPr txBox="1"/>
          <p:nvPr/>
        </p:nvSpPr>
        <p:spPr>
          <a:xfrm>
            <a:off x="3115310" y="996315"/>
            <a:ext cx="2912745" cy="420370"/>
          </a:xfrm>
          <a:prstGeom prst="rect">
            <a:avLst/>
          </a:prstGeom>
          <a:noFill/>
          <a:ln w="9525" cap="flat" cmpd="sng">
            <a:solidFill>
              <a:schemeClr val="accent2"/>
            </a:solidFill>
            <a:prstDash val="solid"/>
            <a:miter/>
            <a:headEnd type="none" w="med" len="med"/>
            <a:tailEnd type="none" w="med" len="med"/>
          </a:ln>
        </p:spPr>
        <p:txBody>
          <a:bodyPr wrap="square">
            <a:spAutoFit/>
          </a:bodyPr>
          <a:lstStyle/>
          <a:p>
            <a:r>
              <a:rPr lang="zh-CN" altLang="en-US" sz="2135" b="1" dirty="0">
                <a:ln/>
                <a:solidFill>
                  <a:schemeClr val="accent1"/>
                </a:solidFill>
                <a:effectLst>
                  <a:outerShdw blurRad="38100" dist="25400" dir="5400000" algn="ctr" rotWithShape="0">
                    <a:srgbClr val="6E747A">
                      <a:alpha val="43000"/>
                    </a:srgbClr>
                  </a:outerShdw>
                </a:effectLst>
                <a:latin typeface="Arial" panose="020B0604020202020204" pitchFamily="34" charset="0"/>
                <a:ea typeface="微软雅黑" panose="020B0503020204020204" charset="-122"/>
              </a:rPr>
              <a:t>二战后世界格局的演变</a:t>
            </a:r>
          </a:p>
        </p:txBody>
      </p:sp>
      <p:sp>
        <p:nvSpPr>
          <p:cNvPr id="48" name="矩形 47"/>
          <p:cNvSpPr/>
          <p:nvPr/>
        </p:nvSpPr>
        <p:spPr>
          <a:xfrm>
            <a:off x="239738" y="5183105"/>
            <a:ext cx="8663145" cy="935355"/>
          </a:xfrm>
          <a:prstGeom prst="rect">
            <a:avLst/>
          </a:prstGeom>
          <a:noFill/>
          <a:ln w="9525">
            <a:noFill/>
          </a:ln>
        </p:spPr>
        <p:txBody>
          <a:bodyPr>
            <a:spAutoFit/>
          </a:bodyPr>
          <a:lstStyle/>
          <a:p>
            <a:r>
              <a:rPr lang="zh-CN" altLang="en-US" sz="1830" b="1" dirty="0">
                <a:solidFill>
                  <a:srgbClr val="0033CC"/>
                </a:solidFill>
                <a:latin typeface="微软雅黑" panose="020B0503020204020204" charset="-122"/>
                <a:ea typeface="微软雅黑" panose="020B0503020204020204" charset="-122"/>
              </a:rPr>
              <a:t>      所谓“极”</a:t>
            </a:r>
            <a:r>
              <a:rPr lang="zh-CN" altLang="en-US" sz="1830" b="1" dirty="0">
                <a:latin typeface="微软雅黑" panose="020B0503020204020204" charset="-122"/>
                <a:ea typeface="微软雅黑" panose="020B0503020204020204" charset="-122"/>
              </a:rPr>
              <a:t>指的是综合国力强、对国际事务影响大的国家或国家集团。</a:t>
            </a:r>
            <a:endParaRPr lang="en-US" altLang="zh-CN" sz="1830" b="1" dirty="0">
              <a:latin typeface="微软雅黑" panose="020B0503020204020204" charset="-122"/>
              <a:ea typeface="微软雅黑" panose="020B0503020204020204" charset="-122"/>
            </a:endParaRPr>
          </a:p>
          <a:p>
            <a:r>
              <a:rPr lang="en-US" altLang="zh-CN" sz="1830" b="1" dirty="0">
                <a:solidFill>
                  <a:srgbClr val="0033CC"/>
                </a:solidFill>
                <a:latin typeface="微软雅黑" panose="020B0503020204020204" charset="-122"/>
                <a:ea typeface="微软雅黑" panose="020B0503020204020204" charset="-122"/>
              </a:rPr>
              <a:t>      </a:t>
            </a:r>
            <a:r>
              <a:rPr lang="zh-CN" altLang="en-US" sz="1830" b="1" dirty="0">
                <a:latin typeface="黑体" panose="02010609060101010101" pitchFamily="49" charset="-122"/>
                <a:ea typeface="黑体" panose="02010609060101010101" pitchFamily="49" charset="-122"/>
              </a:rPr>
              <a:t>政治多极化</a:t>
            </a:r>
            <a:r>
              <a:rPr lang="zh-CN" altLang="en-US" sz="1830" b="1" dirty="0">
                <a:solidFill>
                  <a:srgbClr val="0033CC"/>
                </a:solidFill>
                <a:latin typeface="微软雅黑" panose="020B0503020204020204" charset="-122"/>
                <a:ea typeface="微软雅黑" panose="020B0503020204020204" charset="-122"/>
              </a:rPr>
              <a:t>多极化</a:t>
            </a:r>
            <a:r>
              <a:rPr lang="zh-CN" altLang="en-US" sz="1830" b="1" dirty="0">
                <a:latin typeface="微软雅黑" panose="020B0503020204020204" charset="-122"/>
                <a:ea typeface="微软雅黑" panose="020B0503020204020204" charset="-122"/>
              </a:rPr>
              <a:t>发展</a:t>
            </a:r>
            <a:r>
              <a:rPr lang="zh-CN" altLang="en-US" sz="1830" b="1" dirty="0">
                <a:solidFill>
                  <a:srgbClr val="0033CC"/>
                </a:solidFill>
                <a:latin typeface="微软雅黑" panose="020B0503020204020204" charset="-122"/>
                <a:ea typeface="微软雅黑" panose="020B0503020204020204" charset="-122"/>
              </a:rPr>
              <a:t>并不是偶然的</a:t>
            </a:r>
            <a:r>
              <a:rPr lang="zh-CN" altLang="en-US" sz="1830" b="1" dirty="0">
                <a:latin typeface="微软雅黑" panose="020B0503020204020204" charset="-122"/>
                <a:ea typeface="微软雅黑" panose="020B0503020204020204" charset="-122"/>
              </a:rPr>
              <a:t>，它孕育于两极格局的演变之中，</a:t>
            </a:r>
            <a:r>
              <a:rPr lang="zh-CN" altLang="en-US" sz="1830" b="1" dirty="0">
                <a:solidFill>
                  <a:srgbClr val="0033CC"/>
                </a:solidFill>
                <a:latin typeface="微软雅黑" panose="020B0503020204020204" charset="-122"/>
                <a:ea typeface="微软雅黑" panose="020B0503020204020204" charset="-122"/>
              </a:rPr>
              <a:t>根源</a:t>
            </a:r>
            <a:r>
              <a:rPr lang="zh-CN" altLang="en-US" sz="1830" b="1" dirty="0">
                <a:latin typeface="微软雅黑" panose="020B0503020204020204" charset="-122"/>
                <a:ea typeface="微软雅黑" panose="020B0503020204020204" charset="-122"/>
              </a:rPr>
              <a:t>于世界综合实力尤其是经济力量的多极化发展趋势。</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box(in)">
                                      <p:cBhvr>
                                        <p:cTn id="19" dur="500"/>
                                        <p:tgtEl>
                                          <p:spTgt spid="4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ppt_x"/>
                                          </p:val>
                                        </p:tav>
                                        <p:tav tm="100000">
                                          <p:val>
                                            <p:strVal val="#ppt_x"/>
                                          </p:val>
                                        </p:tav>
                                      </p:tavLst>
                                    </p:anim>
                                    <p:anim calcmode="lin" valueType="num">
                                      <p:cBhvr additive="base">
                                        <p:cTn id="25"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45" grpId="0"/>
      <p:bldP spid="4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21995" y="540385"/>
            <a:ext cx="8072755" cy="648335"/>
          </a:xfrm>
        </p:spPr>
        <p:txBody>
          <a:bodyPr/>
          <a:lstStyle/>
          <a:p>
            <a:r>
              <a:rPr lang="zh-CN" altLang="en-US" sz="3200" dirty="0" smtClean="0">
                <a:solidFill>
                  <a:schemeClr val="tx1"/>
                </a:solidFill>
                <a:latin typeface="华文行楷" pitchFamily="2" charset="-122"/>
                <a:ea typeface="华文行楷" pitchFamily="2" charset="-122"/>
              </a:rPr>
              <a:t>推动世界多极化趋势继续发展的因素有哪些</a:t>
            </a:r>
            <a:r>
              <a:rPr lang="zh-CN" altLang="en-US" sz="3200" dirty="0" smtClean="0">
                <a:latin typeface="华文行楷" pitchFamily="2" charset="-122"/>
                <a:ea typeface="华文行楷" pitchFamily="2" charset="-122"/>
              </a:rPr>
              <a:t>？</a:t>
            </a:r>
            <a:endParaRPr lang="zh-CN" altLang="en-US" sz="3200" dirty="0"/>
          </a:p>
        </p:txBody>
      </p:sp>
      <p:sp>
        <p:nvSpPr>
          <p:cNvPr id="3" name="文本占位符 2"/>
          <p:cNvSpPr>
            <a:spLocks noGrp="1"/>
          </p:cNvSpPr>
          <p:nvPr>
            <p:ph type="body" idx="4294967295"/>
          </p:nvPr>
        </p:nvSpPr>
        <p:spPr>
          <a:xfrm>
            <a:off x="251520" y="1412776"/>
            <a:ext cx="8501380" cy="4715510"/>
          </a:xfrm>
        </p:spPr>
        <p:txBody>
          <a:bodyPr>
            <a:normAutofit/>
          </a:bodyPr>
          <a:lstStyle/>
          <a:p>
            <a:pPr marL="177800" indent="-200660">
              <a:spcAft>
                <a:spcPts val="0"/>
              </a:spcAft>
            </a:pPr>
            <a:r>
              <a:rPr lang="zh-CN" altLang="zh-CN" sz="2000" b="1" kern="100" dirty="0" smtClean="0">
                <a:latin typeface="Calibri" panose="020F0502020204030204" pitchFamily="34" charset="0"/>
                <a:ea typeface="宋体" panose="02010600030101010101" pitchFamily="2" charset="-122"/>
                <a:cs typeface="Times New Roman" panose="02020603050405020304" pitchFamily="18" charset="0"/>
              </a:rPr>
              <a:t>（1）</a:t>
            </a:r>
            <a:r>
              <a:rPr lang="zh-CN" altLang="zh-CN" sz="2000" b="1" kern="100" dirty="0" smtClean="0">
                <a:solidFill>
                  <a:schemeClr val="tx2">
                    <a:lumMod val="60000"/>
                    <a:lumOff val="40000"/>
                  </a:schemeClr>
                </a:solidFill>
                <a:latin typeface="宋体" panose="02010600030101010101" pitchFamily="2" charset="-122"/>
                <a:ea typeface="宋体" panose="02010600030101010101" pitchFamily="2" charset="-122"/>
                <a:cs typeface="Times New Roman" panose="02020603050405020304" pitchFamily="18" charset="0"/>
              </a:rPr>
              <a:t>美国：</a:t>
            </a:r>
            <a:r>
              <a:rPr lang="zh-CN" altLang="zh-CN" sz="2000" b="1" kern="100" dirty="0" smtClean="0">
                <a:latin typeface="宋体" panose="02010600030101010101" pitchFamily="2" charset="-122"/>
                <a:ea typeface="宋体" panose="02010600030101010101" pitchFamily="2" charset="-122"/>
                <a:cs typeface="宋体" panose="02010600030101010101" pitchFamily="2" charset="-122"/>
              </a:rPr>
              <a:t>随着冷战的结束和两极格局的消失</a:t>
            </a:r>
            <a:r>
              <a:rPr lang="zh-CN" altLang="en-US" sz="2000" b="1" kern="100" dirty="0" smtClean="0">
                <a:latin typeface="宋体" panose="02010600030101010101" pitchFamily="2" charset="-122"/>
                <a:ea typeface="宋体" panose="02010600030101010101" pitchFamily="2" charset="-122"/>
                <a:cs typeface="宋体" panose="02010600030101010101" pitchFamily="2" charset="-122"/>
              </a:rPr>
              <a:t>，美国</a:t>
            </a:r>
            <a:r>
              <a:rPr lang="zh-CN" altLang="zh-CN" sz="2000" b="1" kern="100" dirty="0" smtClean="0">
                <a:latin typeface="宋体" panose="02010600030101010101" pitchFamily="2" charset="-122"/>
                <a:ea typeface="宋体" panose="02010600030101010101" pitchFamily="2" charset="-122"/>
                <a:cs typeface="宋体" panose="02010600030101010101" pitchFamily="2" charset="-122"/>
              </a:rPr>
              <a:t>作为世界上唯一的</a:t>
            </a:r>
            <a:endParaRPr lang="en-US" altLang="zh-CN" sz="2000" b="1" kern="100" dirty="0" smtClean="0">
              <a:latin typeface="宋体" panose="02010600030101010101" pitchFamily="2" charset="-122"/>
              <a:ea typeface="宋体" panose="02010600030101010101" pitchFamily="2" charset="-122"/>
              <a:cs typeface="宋体" panose="02010600030101010101" pitchFamily="2" charset="-122"/>
            </a:endParaRPr>
          </a:p>
          <a:p>
            <a:pPr marL="177800" indent="-200660">
              <a:spcAft>
                <a:spcPts val="0"/>
              </a:spcAft>
            </a:pPr>
            <a:r>
              <a:rPr lang="en-US" altLang="zh-CN" sz="2000" b="1" kern="100" dirty="0" smtClean="0">
                <a:latin typeface="宋体" panose="02010600030101010101" pitchFamily="2" charset="-122"/>
                <a:ea typeface="宋体" panose="02010600030101010101" pitchFamily="2" charset="-122"/>
                <a:cs typeface="宋体" panose="02010600030101010101" pitchFamily="2" charset="-122"/>
              </a:rPr>
              <a:t> </a:t>
            </a:r>
            <a:r>
              <a:rPr lang="zh-CN" altLang="zh-CN" sz="2000" b="1" kern="100" dirty="0" smtClean="0">
                <a:latin typeface="宋体" panose="02010600030101010101" pitchFamily="2" charset="-122"/>
                <a:ea typeface="宋体" panose="02010600030101010101" pitchFamily="2" charset="-122"/>
                <a:cs typeface="宋体" panose="02010600030101010101" pitchFamily="2" charset="-122"/>
              </a:rPr>
              <a:t>超级大国，希望建立由美国主导的</a:t>
            </a:r>
            <a:r>
              <a:rPr lang="zh-CN" altLang="en-US" sz="2000" b="1" kern="100" dirty="0" smtClean="0">
                <a:latin typeface="宋体" panose="02010600030101010101" pitchFamily="2" charset="-122"/>
                <a:ea typeface="宋体" panose="02010600030101010101" pitchFamily="2" charset="-122"/>
                <a:cs typeface="宋体" panose="02010600030101010101" pitchFamily="2" charset="-122"/>
              </a:rPr>
              <a:t>单极世界</a:t>
            </a:r>
            <a:r>
              <a:rPr lang="zh-CN" altLang="zh-CN" sz="2000" b="1" kern="100" dirty="0" smtClean="0">
                <a:latin typeface="宋体" panose="02010600030101010101" pitchFamily="2" charset="-122"/>
                <a:ea typeface="宋体" panose="02010600030101010101" pitchFamily="2" charset="-122"/>
                <a:cs typeface="宋体" panose="02010600030101010101" pitchFamily="2" charset="-122"/>
              </a:rPr>
              <a:t>，使</a:t>
            </a:r>
            <a:r>
              <a:rPr lang="zh-CN" altLang="zh-CN" sz="2000" b="1" kern="100" dirty="0" smtClean="0">
                <a:latin typeface="宋体" panose="02010600030101010101" pitchFamily="2" charset="-122"/>
                <a:ea typeface="宋体" panose="02010600030101010101" pitchFamily="2" charset="-122"/>
                <a:cs typeface="宋体" panose="02010600030101010101" pitchFamily="2" charset="-122"/>
              </a:rPr>
              <a:t>美国背上了</a:t>
            </a:r>
            <a:r>
              <a:rPr lang="zh-CN" altLang="en-US" sz="2000" b="1" kern="100" dirty="0" smtClean="0">
                <a:latin typeface="宋体" panose="02010600030101010101" pitchFamily="2" charset="-122"/>
                <a:ea typeface="宋体" panose="02010600030101010101" pitchFamily="2" charset="-122"/>
                <a:cs typeface="宋体" panose="02010600030101010101" pitchFamily="2" charset="-122"/>
              </a:rPr>
              <a:t>沉重的包袱。</a:t>
            </a:r>
            <a:endParaRPr lang="en-US" altLang="zh-CN" sz="2000" b="1" kern="100" dirty="0" smtClean="0">
              <a:latin typeface="仿宋" panose="02010609060101010101" pitchFamily="49" charset="-122"/>
              <a:ea typeface="仿宋" panose="02010609060101010101" pitchFamily="49" charset="-122"/>
              <a:cs typeface="Times New Roman" panose="02020603050405020304" pitchFamily="18" charset="0"/>
            </a:endParaRPr>
          </a:p>
          <a:p>
            <a:pPr marL="177800" indent="-200660">
              <a:spcAft>
                <a:spcPts val="0"/>
              </a:spcAft>
            </a:pPr>
            <a:r>
              <a:rPr lang="zh-CN" altLang="zh-CN" sz="2000" b="1" kern="100" dirty="0" smtClean="0">
                <a:latin typeface="Calibri" panose="020F0502020204030204" pitchFamily="34" charset="0"/>
                <a:ea typeface="宋体" panose="02010600030101010101" pitchFamily="2" charset="-122"/>
                <a:cs typeface="Times New Roman" panose="02020603050405020304" pitchFamily="18" charset="0"/>
              </a:rPr>
              <a:t>（</a:t>
            </a:r>
            <a:r>
              <a:rPr lang="en-US" altLang="zh-CN" sz="2000" b="1" kern="100" dirty="0" smtClean="0">
                <a:latin typeface="Calibri" panose="020F0502020204030204" pitchFamily="34" charset="0"/>
                <a:ea typeface="宋体" panose="02010600030101010101" pitchFamily="2" charset="-122"/>
                <a:cs typeface="Times New Roman" panose="02020603050405020304" pitchFamily="18" charset="0"/>
              </a:rPr>
              <a:t>2</a:t>
            </a:r>
            <a:r>
              <a:rPr lang="zh-CN" altLang="zh-CN" sz="2000" b="1" kern="100" dirty="0" smtClean="0">
                <a:latin typeface="Calibri" panose="020F0502020204030204" pitchFamily="34" charset="0"/>
                <a:ea typeface="宋体" panose="02010600030101010101" pitchFamily="2" charset="-122"/>
                <a:cs typeface="Times New Roman" panose="02020603050405020304" pitchFamily="18" charset="0"/>
              </a:rPr>
              <a:t>）</a:t>
            </a:r>
            <a:r>
              <a:rPr lang="zh-CN" altLang="zh-CN" sz="2000" b="1" kern="100" dirty="0" smtClean="0">
                <a:solidFill>
                  <a:schemeClr val="tx2">
                    <a:lumMod val="60000"/>
                    <a:lumOff val="40000"/>
                  </a:schemeClr>
                </a:solidFill>
                <a:latin typeface="Calibri" panose="020F0502020204030204" pitchFamily="34" charset="0"/>
                <a:ea typeface="宋体" panose="02010600030101010101" pitchFamily="2" charset="-122"/>
                <a:cs typeface="Times New Roman" panose="02020603050405020304" pitchFamily="18" charset="0"/>
              </a:rPr>
              <a:t>欧洲联盟：</a:t>
            </a:r>
            <a:r>
              <a:rPr lang="en-US" altLang="zh-CN" sz="2100" b="1" kern="100" dirty="0" smtClean="0">
                <a:latin typeface="宋体" panose="02010600030101010101" pitchFamily="2" charset="-122"/>
                <a:ea typeface="宋体" panose="02010600030101010101" pitchFamily="2" charset="-122"/>
                <a:cs typeface="宋体" panose="02010600030101010101" pitchFamily="2" charset="-122"/>
              </a:rPr>
              <a:t>1993</a:t>
            </a:r>
            <a:r>
              <a:rPr lang="zh-CN" altLang="zh-CN" sz="2100" b="1" kern="100" dirty="0" smtClean="0">
                <a:latin typeface="宋体" panose="02010600030101010101" pitchFamily="2" charset="-122"/>
                <a:ea typeface="宋体" panose="02010600030101010101" pitchFamily="2" charset="-122"/>
                <a:cs typeface="宋体" panose="02010600030101010101" pitchFamily="2" charset="-122"/>
              </a:rPr>
              <a:t>年在</a:t>
            </a:r>
            <a:r>
              <a:rPr lang="zh-CN" altLang="en-US" sz="2100" b="1" kern="100" dirty="0" smtClean="0">
                <a:latin typeface="宋体" panose="02010600030101010101" pitchFamily="2" charset="-122"/>
                <a:ea typeface="宋体" panose="02010600030101010101" pitchFamily="2" charset="-122"/>
                <a:cs typeface="宋体" panose="02010600030101010101" pitchFamily="2" charset="-122"/>
              </a:rPr>
              <a:t>欧共体</a:t>
            </a:r>
            <a:r>
              <a:rPr lang="zh-CN" altLang="zh-CN" sz="2100" b="1" kern="100" dirty="0" smtClean="0">
                <a:latin typeface="宋体" panose="02010600030101010101" pitchFamily="2" charset="-122"/>
                <a:ea typeface="宋体" panose="02010600030101010101" pitchFamily="2" charset="-122"/>
                <a:cs typeface="宋体" panose="02010600030101010101" pitchFamily="2" charset="-122"/>
              </a:rPr>
              <a:t>基础上成立，继续向经济和</a:t>
            </a:r>
            <a:r>
              <a:rPr lang="zh-CN" altLang="en-US" sz="2100" b="1" kern="100" dirty="0" smtClean="0">
                <a:latin typeface="宋体" panose="02010600030101010101" pitchFamily="2" charset="-122"/>
                <a:ea typeface="宋体" panose="02010600030101010101" pitchFamily="2" charset="-122"/>
                <a:cs typeface="宋体" panose="02010600030101010101" pitchFamily="2" charset="-122"/>
              </a:rPr>
              <a:t>政治</a:t>
            </a:r>
            <a:r>
              <a:rPr lang="zh-CN" altLang="zh-CN" sz="2100" b="1" kern="100" dirty="0" smtClean="0">
                <a:latin typeface="宋体" panose="02010600030101010101" pitchFamily="2" charset="-122"/>
                <a:ea typeface="宋体" panose="02010600030101010101" pitchFamily="2" charset="-122"/>
                <a:cs typeface="宋体" panose="02010600030101010101" pitchFamily="2" charset="-122"/>
              </a:rPr>
              <a:t>一</a:t>
            </a:r>
            <a:r>
              <a:rPr lang="zh-CN" altLang="en-US" sz="2100" b="1" kern="100" dirty="0" smtClean="0">
                <a:latin typeface="宋体" panose="02010600030101010101" pitchFamily="2" charset="-122"/>
                <a:ea typeface="宋体" panose="02010600030101010101" pitchFamily="2" charset="-122"/>
                <a:cs typeface="宋体" panose="02010600030101010101" pitchFamily="2" charset="-122"/>
              </a:rPr>
              <a:t>体化迈进</a:t>
            </a:r>
            <a:r>
              <a:rPr lang="zh-CN" altLang="zh-CN" sz="2100" b="1" kern="100" dirty="0" smtClean="0">
                <a:latin typeface="宋体" panose="02010600030101010101" pitchFamily="2" charset="-122"/>
                <a:ea typeface="宋体" panose="02010600030101010101" pitchFamily="2" charset="-122"/>
                <a:cs typeface="宋体" panose="02010600030101010101" pitchFamily="2" charset="-122"/>
              </a:rPr>
              <a:t>，</a:t>
            </a:r>
            <a:r>
              <a:rPr lang="zh-CN" altLang="en-US" sz="2100" b="1" kern="100" dirty="0" smtClean="0">
                <a:latin typeface="宋体" panose="02010600030101010101" pitchFamily="2" charset="-122"/>
                <a:ea typeface="宋体" panose="02010600030101010101" pitchFamily="2" charset="-122"/>
                <a:cs typeface="宋体" panose="02010600030101010101" pitchFamily="2" charset="-122"/>
              </a:rPr>
              <a:t>是一支不可轻视的力量</a:t>
            </a:r>
            <a:r>
              <a:rPr lang="zh-CN" altLang="zh-CN" sz="2100" b="1" kern="100" dirty="0" smtClean="0">
                <a:latin typeface="宋体" panose="02010600030101010101" pitchFamily="2" charset="-122"/>
                <a:ea typeface="宋体" panose="02010600030101010101" pitchFamily="2" charset="-122"/>
                <a:cs typeface="宋体" panose="02010600030101010101" pitchFamily="2" charset="-122"/>
              </a:rPr>
              <a:t>。</a:t>
            </a:r>
          </a:p>
          <a:p>
            <a:pPr marL="111125" indent="-133985">
              <a:spcAft>
                <a:spcPts val="0"/>
              </a:spcAft>
            </a:pPr>
            <a:r>
              <a:rPr lang="zh-CN" altLang="zh-CN" sz="2000" b="1" kern="100" dirty="0" smtClean="0">
                <a:latin typeface="Calibri" panose="020F0502020204030204" pitchFamily="34" charset="0"/>
                <a:ea typeface="宋体" panose="02010600030101010101" pitchFamily="2" charset="-122"/>
                <a:cs typeface="Times New Roman" panose="02020603050405020304" pitchFamily="18" charset="0"/>
              </a:rPr>
              <a:t>（</a:t>
            </a:r>
            <a:r>
              <a:rPr lang="en-US" altLang="zh-CN" sz="2000" b="1" kern="100" dirty="0" smtClean="0">
                <a:latin typeface="Calibri" panose="020F0502020204030204" pitchFamily="34" charset="0"/>
                <a:ea typeface="宋体" panose="02010600030101010101" pitchFamily="2" charset="-122"/>
                <a:cs typeface="Times New Roman" panose="02020603050405020304" pitchFamily="18" charset="0"/>
              </a:rPr>
              <a:t>3</a:t>
            </a:r>
            <a:r>
              <a:rPr lang="zh-CN" altLang="zh-CN" sz="2000" b="1" kern="100" dirty="0" smtClean="0">
                <a:latin typeface="Calibri" panose="020F0502020204030204" pitchFamily="34" charset="0"/>
                <a:ea typeface="宋体" panose="02010600030101010101" pitchFamily="2" charset="-122"/>
                <a:cs typeface="Times New Roman" panose="02020603050405020304" pitchFamily="18" charset="0"/>
              </a:rPr>
              <a:t>）</a:t>
            </a:r>
            <a:r>
              <a:rPr lang="zh-CN" altLang="zh-CN" sz="2100" b="1" kern="100" dirty="0" smtClean="0">
                <a:solidFill>
                  <a:schemeClr val="tx2">
                    <a:lumMod val="60000"/>
                    <a:lumOff val="40000"/>
                  </a:schemeClr>
                </a:solidFill>
                <a:latin typeface="Calibri" panose="020F0502020204030204" pitchFamily="34" charset="0"/>
                <a:ea typeface="宋体" panose="02010600030101010101" pitchFamily="2" charset="-122"/>
                <a:cs typeface="Times New Roman" panose="02020603050405020304" pitchFamily="18" charset="0"/>
              </a:rPr>
              <a:t>俄罗斯联邦：</a:t>
            </a:r>
            <a:r>
              <a:rPr lang="zh-CN" altLang="zh-CN" sz="2100" b="1" kern="100" dirty="0" smtClean="0">
                <a:latin typeface="宋体" panose="02010600030101010101" pitchFamily="2" charset="-122"/>
                <a:ea typeface="宋体" panose="02010600030101010101" pitchFamily="2" charset="-122"/>
                <a:cs typeface="Times New Roman" panose="02020603050405020304" pitchFamily="18" charset="0"/>
              </a:rPr>
              <a:t>苏联解体后，俄罗斯联邦取代了苏联在联合国的地位，拥有可以与美国匹敌的军事力量，推行</a:t>
            </a:r>
            <a:r>
              <a:rPr lang="zh-CN" altLang="en-US" sz="2100" b="1" kern="100" dirty="0" smtClean="0">
                <a:latin typeface="宋体" panose="02010600030101010101" pitchFamily="2" charset="-122"/>
                <a:ea typeface="宋体" panose="02010600030101010101" pitchFamily="2" charset="-122"/>
                <a:cs typeface="Times New Roman" panose="02020603050405020304" pitchFamily="18" charset="0"/>
              </a:rPr>
              <a:t>多极化</a:t>
            </a:r>
            <a:r>
              <a:rPr lang="zh-CN" altLang="zh-CN" sz="2100" b="1" kern="100" dirty="0" smtClean="0">
                <a:latin typeface="宋体" panose="02010600030101010101" pitchFamily="2" charset="-122"/>
                <a:ea typeface="宋体" panose="02010600030101010101" pitchFamily="2" charset="-122"/>
                <a:cs typeface="Times New Roman" panose="02020603050405020304" pitchFamily="18" charset="0"/>
              </a:rPr>
              <a:t>外交，在国际事务中的作用仍然举足轻</a:t>
            </a:r>
            <a:r>
              <a:rPr lang="zh-CN" altLang="en-US" sz="2100" b="1" kern="100" dirty="0" smtClean="0">
                <a:latin typeface="宋体" panose="02010600030101010101" pitchFamily="2" charset="-122"/>
                <a:ea typeface="宋体" panose="02010600030101010101" pitchFamily="2" charset="-122"/>
                <a:cs typeface="Times New Roman" panose="02020603050405020304" pitchFamily="18" charset="0"/>
              </a:rPr>
              <a:t>重。</a:t>
            </a:r>
            <a:endParaRPr lang="en-US" altLang="zh-CN" sz="2100" b="1" kern="100" dirty="0" smtClean="0">
              <a:latin typeface="仿宋" panose="02010609060101010101" pitchFamily="49" charset="-122"/>
              <a:ea typeface="仿宋" panose="02010609060101010101" pitchFamily="49" charset="-122"/>
              <a:cs typeface="Times New Roman" panose="02020603050405020304" pitchFamily="18" charset="0"/>
            </a:endParaRPr>
          </a:p>
          <a:p>
            <a:pPr marL="111125" indent="-133985">
              <a:spcAft>
                <a:spcPts val="0"/>
              </a:spcAft>
            </a:pPr>
            <a:r>
              <a:rPr lang="zh-CN" altLang="zh-CN" sz="2000" b="1" kern="100" dirty="0" smtClean="0">
                <a:latin typeface="Calibri" panose="020F0502020204030204" pitchFamily="34" charset="0"/>
                <a:ea typeface="宋体" panose="02010600030101010101" pitchFamily="2" charset="-122"/>
                <a:cs typeface="Times New Roman" panose="02020603050405020304" pitchFamily="18" charset="0"/>
              </a:rPr>
              <a:t>（</a:t>
            </a:r>
            <a:r>
              <a:rPr lang="en-US" altLang="zh-CN" sz="2000" b="1" kern="100" dirty="0" smtClean="0">
                <a:latin typeface="Calibri" panose="020F0502020204030204" pitchFamily="34" charset="0"/>
                <a:ea typeface="宋体" panose="02010600030101010101" pitchFamily="2" charset="-122"/>
                <a:cs typeface="Times New Roman" panose="02020603050405020304" pitchFamily="18" charset="0"/>
              </a:rPr>
              <a:t>4</a:t>
            </a:r>
            <a:r>
              <a:rPr lang="zh-CN" altLang="zh-CN" sz="2000" b="1" kern="100" dirty="0" smtClean="0">
                <a:latin typeface="Calibri" panose="020F0502020204030204" pitchFamily="34" charset="0"/>
                <a:ea typeface="宋体" panose="02010600030101010101" pitchFamily="2" charset="-122"/>
                <a:cs typeface="Times New Roman" panose="02020603050405020304" pitchFamily="18" charset="0"/>
              </a:rPr>
              <a:t>）</a:t>
            </a:r>
            <a:r>
              <a:rPr lang="zh-CN" altLang="zh-CN" sz="2100" b="1" kern="100" dirty="0" smtClean="0">
                <a:solidFill>
                  <a:schemeClr val="tx2">
                    <a:lumMod val="60000"/>
                    <a:lumOff val="40000"/>
                  </a:schemeClr>
                </a:solidFill>
                <a:latin typeface="Calibri" panose="020F0502020204030204" pitchFamily="34" charset="0"/>
                <a:ea typeface="宋体" panose="02010600030101010101" pitchFamily="2" charset="-122"/>
                <a:cs typeface="Times New Roman" panose="02020603050405020304" pitchFamily="18" charset="0"/>
              </a:rPr>
              <a:t>日本：</a:t>
            </a:r>
            <a:r>
              <a:rPr lang="zh-CN" altLang="zh-CN" sz="2100" b="1" kern="100" dirty="0" smtClean="0">
                <a:latin typeface="宋体" panose="02010600030101010101" pitchFamily="2" charset="-122"/>
                <a:ea typeface="宋体" panose="02010600030101010101" pitchFamily="2" charset="-122"/>
                <a:cs typeface="Times New Roman" panose="02020603050405020304" pitchFamily="18" charset="0"/>
              </a:rPr>
              <a:t>在保持经济大国的同时，将追求</a:t>
            </a:r>
            <a:r>
              <a:rPr lang="zh-CN" altLang="en-US" sz="2100" b="1" kern="100" dirty="0" smtClean="0">
                <a:latin typeface="宋体" panose="02010600030101010101" pitchFamily="2" charset="-122"/>
                <a:ea typeface="宋体" panose="02010600030101010101" pitchFamily="2" charset="-122"/>
                <a:cs typeface="Times New Roman" panose="02020603050405020304" pitchFamily="18" charset="0"/>
              </a:rPr>
              <a:t>政治乃至军事大国</a:t>
            </a:r>
            <a:r>
              <a:rPr lang="zh-CN" altLang="zh-CN" sz="2100" b="1" kern="100" dirty="0" smtClean="0">
                <a:latin typeface="宋体" panose="02010600030101010101" pitchFamily="2" charset="-122"/>
                <a:ea typeface="宋体" panose="02010600030101010101" pitchFamily="2" charset="-122"/>
                <a:cs typeface="Times New Roman" panose="02020603050405020304" pitchFamily="18" charset="0"/>
              </a:rPr>
              <a:t>作为国家的长远战略目标。</a:t>
            </a:r>
            <a:endParaRPr lang="en-US" altLang="zh-CN" sz="2100" b="1" kern="100" dirty="0" smtClean="0">
              <a:latin typeface="仿宋" panose="02010609060101010101" pitchFamily="49" charset="-122"/>
              <a:ea typeface="仿宋" panose="02010609060101010101" pitchFamily="49" charset="-122"/>
              <a:cs typeface="Times New Roman" panose="02020603050405020304" pitchFamily="18" charset="0"/>
            </a:endParaRPr>
          </a:p>
          <a:p>
            <a:pPr marL="111125" indent="-133985">
              <a:spcAft>
                <a:spcPts val="0"/>
              </a:spcAft>
            </a:pPr>
            <a:r>
              <a:rPr lang="zh-CN" altLang="en-US" sz="2000" b="1" kern="100" dirty="0" smtClean="0">
                <a:latin typeface="Calibri" panose="020F0502020204030204" pitchFamily="34" charset="0"/>
                <a:ea typeface="宋体" panose="02010600030101010101" pitchFamily="2" charset="-122"/>
                <a:cs typeface="Times New Roman" panose="02020603050405020304" pitchFamily="18" charset="0"/>
              </a:rPr>
              <a:t>（</a:t>
            </a:r>
            <a:r>
              <a:rPr lang="en-US" altLang="zh-CN" sz="2000" b="1" kern="100" dirty="0" smtClean="0">
                <a:latin typeface="Calibri" panose="020F0502020204030204" pitchFamily="34" charset="0"/>
                <a:ea typeface="宋体" panose="02010600030101010101" pitchFamily="2" charset="-122"/>
                <a:cs typeface="Times New Roman" panose="02020603050405020304" pitchFamily="18" charset="0"/>
              </a:rPr>
              <a:t>5</a:t>
            </a:r>
            <a:r>
              <a:rPr lang="zh-CN" altLang="zh-CN" sz="2000" b="1" kern="100" dirty="0" smtClean="0">
                <a:latin typeface="Calibri" panose="020F0502020204030204" pitchFamily="34" charset="0"/>
                <a:ea typeface="宋体" panose="02010600030101010101" pitchFamily="2" charset="-122"/>
                <a:cs typeface="Times New Roman" panose="02020603050405020304" pitchFamily="18" charset="0"/>
              </a:rPr>
              <a:t>）</a:t>
            </a:r>
            <a:r>
              <a:rPr lang="zh-CN" altLang="zh-CN" sz="2100" b="1" kern="100" dirty="0" smtClean="0">
                <a:solidFill>
                  <a:schemeClr val="tx2">
                    <a:lumMod val="60000"/>
                    <a:lumOff val="40000"/>
                  </a:schemeClr>
                </a:solidFill>
                <a:latin typeface="Calibri" panose="020F0502020204030204" pitchFamily="34" charset="0"/>
                <a:ea typeface="宋体" panose="02010600030101010101" pitchFamily="2" charset="-122"/>
                <a:cs typeface="Times New Roman" panose="02020603050405020304" pitchFamily="18" charset="0"/>
              </a:rPr>
              <a:t>中国：</a:t>
            </a:r>
            <a:r>
              <a:rPr lang="zh-CN" altLang="zh-CN" sz="2100" b="1" kern="100" dirty="0" smtClean="0">
                <a:latin typeface="宋体" panose="02010600030101010101" pitchFamily="2" charset="-122"/>
                <a:ea typeface="宋体" panose="02010600030101010101" pitchFamily="2" charset="-122"/>
                <a:cs typeface="Times New Roman" panose="02020603050405020304" pitchFamily="18" charset="0"/>
              </a:rPr>
              <a:t>进一步改革开放，坚持和平发展，积极开展</a:t>
            </a:r>
            <a:r>
              <a:rPr lang="zh-CN" altLang="en-US" sz="2100" b="1" kern="100" dirty="0" smtClean="0">
                <a:latin typeface="宋体" panose="02010600030101010101" pitchFamily="2" charset="-122"/>
                <a:ea typeface="宋体" panose="02010600030101010101" pitchFamily="2" charset="-122"/>
                <a:cs typeface="Times New Roman" panose="02020603050405020304" pitchFamily="18" charset="0"/>
              </a:rPr>
              <a:t>多边</a:t>
            </a:r>
            <a:r>
              <a:rPr lang="zh-CN" altLang="zh-CN" sz="2100" b="1" kern="100" dirty="0" smtClean="0">
                <a:latin typeface="宋体" panose="02010600030101010101" pitchFamily="2" charset="-122"/>
                <a:ea typeface="宋体" panose="02010600030101010101" pitchFamily="2" charset="-122"/>
                <a:cs typeface="Times New Roman" panose="02020603050405020304" pitchFamily="18" charset="0"/>
              </a:rPr>
              <a:t>外交，推动建设相互尊重、公平正义、合作共赢的新型国际关系，正在发挥并将继续发挥</a:t>
            </a:r>
            <a:r>
              <a:rPr lang="zh-CN" altLang="en-US" sz="2100" b="1" kern="100" dirty="0" smtClean="0">
                <a:latin typeface="宋体" panose="02010600030101010101" pitchFamily="2" charset="-122"/>
                <a:ea typeface="宋体" panose="02010600030101010101" pitchFamily="2" charset="-122"/>
                <a:cs typeface="Times New Roman" panose="02020603050405020304" pitchFamily="18" charset="0"/>
              </a:rPr>
              <a:t>负责任大国</a:t>
            </a:r>
            <a:r>
              <a:rPr lang="zh-CN" altLang="zh-CN" sz="2100" b="1" kern="100" dirty="0" smtClean="0">
                <a:latin typeface="宋体" panose="02010600030101010101" pitchFamily="2" charset="-122"/>
                <a:ea typeface="宋体" panose="02010600030101010101" pitchFamily="2" charset="-122"/>
                <a:cs typeface="Times New Roman" panose="02020603050405020304" pitchFamily="18" charset="0"/>
              </a:rPr>
              <a:t>的作用。</a:t>
            </a:r>
            <a:endParaRPr lang="en-US" altLang="zh-CN" sz="2100" b="1" kern="100" dirty="0" smtClean="0">
              <a:latin typeface="仿宋" panose="02010609060101010101" pitchFamily="49" charset="-122"/>
              <a:ea typeface="仿宋" panose="02010609060101010101" pitchFamily="49" charset="-122"/>
              <a:cs typeface="Times New Roman" panose="02020603050405020304" pitchFamily="18" charset="0"/>
            </a:endParaRPr>
          </a:p>
          <a:p>
            <a:pPr marL="111125" indent="-133985">
              <a:spcAft>
                <a:spcPts val="0"/>
              </a:spcAft>
            </a:pPr>
            <a:r>
              <a:rPr lang="zh-CN" altLang="zh-CN" sz="2000" b="1" kern="100" dirty="0" smtClean="0">
                <a:latin typeface="Calibri" panose="020F0502020204030204" pitchFamily="34" charset="0"/>
                <a:ea typeface="宋体" panose="02010600030101010101" pitchFamily="2" charset="-122"/>
                <a:cs typeface="Times New Roman" panose="02020603050405020304" pitchFamily="18" charset="0"/>
              </a:rPr>
              <a:t>（</a:t>
            </a:r>
            <a:r>
              <a:rPr lang="en-US" altLang="zh-CN" sz="2000" b="1" kern="100" dirty="0" smtClean="0">
                <a:latin typeface="Calibri" panose="020F0502020204030204" pitchFamily="34" charset="0"/>
                <a:ea typeface="宋体" panose="02010600030101010101" pitchFamily="2" charset="-122"/>
                <a:cs typeface="Times New Roman" panose="02020603050405020304" pitchFamily="18" charset="0"/>
              </a:rPr>
              <a:t>6</a:t>
            </a:r>
            <a:r>
              <a:rPr lang="zh-CN" altLang="zh-CN" sz="2000" b="1" kern="100" dirty="0" smtClean="0">
                <a:latin typeface="Calibri" panose="020F0502020204030204" pitchFamily="34" charset="0"/>
                <a:ea typeface="宋体" panose="02010600030101010101" pitchFamily="2" charset="-122"/>
                <a:cs typeface="Times New Roman" panose="02020603050405020304" pitchFamily="18" charset="0"/>
              </a:rPr>
              <a:t>）</a:t>
            </a:r>
            <a:r>
              <a:rPr lang="zh-CN" altLang="zh-CN" sz="2100" b="1" kern="100" dirty="0" smtClean="0">
                <a:solidFill>
                  <a:schemeClr val="tx2">
                    <a:lumMod val="60000"/>
                    <a:lumOff val="40000"/>
                  </a:schemeClr>
                </a:solidFill>
                <a:latin typeface="Calibri" panose="020F0502020204030204" pitchFamily="34" charset="0"/>
                <a:ea typeface="宋体" panose="02010600030101010101" pitchFamily="2" charset="-122"/>
                <a:cs typeface="Times New Roman" panose="02020603050405020304" pitchFamily="18" charset="0"/>
              </a:rPr>
              <a:t>发展中国家：</a:t>
            </a:r>
            <a:r>
              <a:rPr lang="zh-CN" altLang="zh-CN" sz="2100" b="1" kern="100" dirty="0" smtClean="0">
                <a:latin typeface="宋体" panose="02010600030101010101" pitchFamily="2" charset="-122"/>
                <a:ea typeface="宋体" panose="02010600030101010101" pitchFamily="2" charset="-122"/>
                <a:cs typeface="Times New Roman" panose="02020603050405020304" pitchFamily="18" charset="0"/>
              </a:rPr>
              <a:t>总体实力</a:t>
            </a:r>
            <a:r>
              <a:rPr lang="zh-CN" altLang="en-US" sz="2100" b="1" kern="100" dirty="0" smtClean="0">
                <a:latin typeface="宋体" panose="02010600030101010101" pitchFamily="2" charset="-122"/>
                <a:ea typeface="宋体" panose="02010600030101010101" pitchFamily="2" charset="-122"/>
                <a:cs typeface="Times New Roman" panose="02020603050405020304" pitchFamily="18" charset="0"/>
              </a:rPr>
              <a:t>增强</a:t>
            </a:r>
            <a:r>
              <a:rPr lang="zh-CN" altLang="zh-CN" sz="2100" b="1" kern="100" dirty="0" smtClean="0">
                <a:latin typeface="宋体" panose="02010600030101010101" pitchFamily="2" charset="-122"/>
                <a:ea typeface="宋体" panose="02010600030101010101" pitchFamily="2" charset="-122"/>
                <a:cs typeface="Times New Roman" panose="02020603050405020304" pitchFamily="18" charset="0"/>
              </a:rPr>
              <a:t>，成为推动世界多极化的重要力量。</a:t>
            </a:r>
            <a:endParaRPr lang="zh-CN" altLang="zh-CN" sz="2100" b="1" kern="100" dirty="0" smtClean="0">
              <a:latin typeface="仿宋" panose="02010609060101010101" pitchFamily="49" charset="-122"/>
              <a:ea typeface="仿宋" panose="02010609060101010101" pitchFamily="49" charset="-122"/>
              <a:cs typeface="Times New Roman" panose="02020603050405020304" pitchFamily="18" charset="0"/>
            </a:endParaRPr>
          </a:p>
          <a:p>
            <a:endParaRPr lang="zh-CN" altLang="en-US" dirty="0"/>
          </a:p>
        </p:txBody>
      </p:sp>
      <p:sp>
        <p:nvSpPr>
          <p:cNvPr id="4" name="线形标注 1 3"/>
          <p:cNvSpPr/>
          <p:nvPr/>
        </p:nvSpPr>
        <p:spPr>
          <a:xfrm>
            <a:off x="7138670" y="152400"/>
            <a:ext cx="1858010" cy="504190"/>
          </a:xfrm>
          <a:prstGeom prst="borderCallout1">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b="1" dirty="0">
                <a:solidFill>
                  <a:schemeClr val="bg1"/>
                </a:solidFill>
                <a:latin typeface="黑体" panose="02010609060101010101" pitchFamily="49" charset="-122"/>
                <a:ea typeface="黑体" panose="02010609060101010101" pitchFamily="49" charset="-122"/>
                <a:sym typeface="+mn-ea"/>
              </a:rPr>
              <a:t>根本：综合实力</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ppt_x"/>
                                          </p:val>
                                        </p:tav>
                                        <p:tav tm="100000">
                                          <p:val>
                                            <p:strVal val="#ppt_x"/>
                                          </p:val>
                                        </p:tav>
                                      </p:tavLst>
                                    </p:anim>
                                    <p:anim calcmode="lin" valueType="num">
                                      <p:cBhvr additive="base">
                                        <p:cTn id="5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323528" y="1196752"/>
            <a:ext cx="8424863" cy="4824536"/>
          </a:xfrm>
          <a:prstGeom prst="rect">
            <a:avLst/>
          </a:prstGeom>
        </p:spPr>
        <p:txBody>
          <a:bodyPr vert="horz">
            <a:normAutofit/>
          </a:bodyPr>
          <a:lstStyle/>
          <a:p>
            <a:pPr marR="0" lvl="0" indent="0" algn="l" defTabSz="914400" rtl="0" eaLnBrk="1" fontAlgn="auto" latinLnBrk="0" hangingPunct="1">
              <a:lnSpc>
                <a:spcPct val="100000"/>
              </a:lnSpc>
              <a:spcBef>
                <a:spcPct val="20000"/>
              </a:spcBef>
              <a:spcAft>
                <a:spcPts val="0"/>
              </a:spcAft>
              <a:buClr>
                <a:schemeClr val="accent3"/>
              </a:buClr>
              <a:buSzPct val="95000"/>
              <a:buFont typeface="Wingdings 2"/>
              <a:buNone/>
              <a:defRPr/>
            </a:pP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R="0" lvl="0" indent="0" algn="l" defTabSz="914400" rtl="0" eaLnBrk="1" fontAlgn="auto" latinLnBrk="0" hangingPunct="1">
              <a:lnSpc>
                <a:spcPct val="100000"/>
              </a:lnSpc>
              <a:spcBef>
                <a:spcPct val="20000"/>
              </a:spcBef>
              <a:spcAft>
                <a:spcPts val="0"/>
              </a:spcAft>
              <a:buClr>
                <a:schemeClr val="accent3"/>
              </a:buClr>
              <a:buSzPct val="95000"/>
              <a:buFont typeface="Wingdings 2"/>
              <a:buNone/>
              <a:defRPr/>
            </a:pP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进入</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20</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世纪</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90</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年代，日本加快了向“政治大国”迈进的步伐。</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1991</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年</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月借“海湾危机”，战后首次向海外派兵；同年</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12</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月提出“争取在</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5</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年内成为安理会常任理事国”。出现这种情况的主要原因是</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　　</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a:t>
            </a:r>
          </a:p>
          <a:p>
            <a:pPr marR="0" lvl="0" indent="0" algn="l" defTabSz="914400" rtl="0" eaLnBrk="1" fontAlgn="auto" latinLnBrk="0" hangingPunct="1">
              <a:lnSpc>
                <a:spcPct val="100000"/>
              </a:lnSpc>
              <a:spcBef>
                <a:spcPct val="20000"/>
              </a:spcBef>
              <a:spcAft>
                <a:spcPts val="0"/>
              </a:spcAft>
              <a:buClr>
                <a:schemeClr val="accent3"/>
              </a:buClr>
              <a:buSzPct val="95000"/>
              <a:buFont typeface="Wingdings 2"/>
              <a:buNone/>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A</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．日本开始主导日美同盟</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             </a:t>
            </a:r>
          </a:p>
          <a:p>
            <a:pPr marR="0" lvl="0" indent="0" algn="l" defTabSz="914400" rtl="0" eaLnBrk="1" fontAlgn="auto" latinLnBrk="0" hangingPunct="1">
              <a:lnSpc>
                <a:spcPct val="100000"/>
              </a:lnSpc>
              <a:spcBef>
                <a:spcPct val="20000"/>
              </a:spcBef>
              <a:spcAft>
                <a:spcPts val="0"/>
              </a:spcAft>
              <a:buClr>
                <a:schemeClr val="accent3"/>
              </a:buClr>
              <a:buSzPct val="95000"/>
              <a:buFont typeface="Wingdings 2"/>
              <a:buNone/>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B</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．日本经济发展和实力增强</a:t>
            </a:r>
          </a:p>
          <a:p>
            <a:pPr marR="0" lvl="0" indent="0" algn="l" defTabSz="914400" rtl="0" eaLnBrk="1" fontAlgn="auto" latinLnBrk="0" hangingPunct="1">
              <a:lnSpc>
                <a:spcPct val="100000"/>
              </a:lnSpc>
              <a:spcBef>
                <a:spcPct val="20000"/>
              </a:spcBef>
              <a:spcAft>
                <a:spcPts val="0"/>
              </a:spcAft>
              <a:buClr>
                <a:schemeClr val="accent3"/>
              </a:buClr>
              <a:buSzPct val="95000"/>
              <a:buFont typeface="Wingdings 2"/>
              <a:buNone/>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C</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．日本急于开拓海外市场</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             </a:t>
            </a:r>
          </a:p>
          <a:p>
            <a:pPr marR="0" lvl="0" indent="0" algn="l" defTabSz="914400" rtl="0" eaLnBrk="1" fontAlgn="auto" latinLnBrk="0" hangingPunct="1">
              <a:lnSpc>
                <a:spcPct val="100000"/>
              </a:lnSpc>
              <a:spcBef>
                <a:spcPct val="20000"/>
              </a:spcBef>
              <a:spcAft>
                <a:spcPts val="0"/>
              </a:spcAft>
              <a:buClr>
                <a:schemeClr val="accent3"/>
              </a:buClr>
              <a:buSzPct val="95000"/>
              <a:buFont typeface="Wingdings 2"/>
              <a:buNone/>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D</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．日本军国主义势力</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占上风</a:t>
            </a:r>
            <a:endParaRPr kumimoji="0" lang="zh-CN" altLang="zh-CN" sz="2400" b="1"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5" name="TextBox 4"/>
          <p:cNvSpPr txBox="1"/>
          <p:nvPr/>
        </p:nvSpPr>
        <p:spPr>
          <a:xfrm>
            <a:off x="2411760" y="2564904"/>
            <a:ext cx="500066" cy="830997"/>
          </a:xfrm>
          <a:prstGeom prst="rect">
            <a:avLst/>
          </a:prstGeom>
          <a:noFill/>
        </p:spPr>
        <p:txBody>
          <a:bodyPr wrap="square" rtlCol="0">
            <a:spAutoFit/>
          </a:bodyPr>
          <a:lstStyle/>
          <a:p>
            <a:r>
              <a:rPr lang="en-US" altLang="zh-CN" sz="4800" dirty="0" smtClean="0">
                <a:solidFill>
                  <a:schemeClr val="accent2"/>
                </a:solidFill>
              </a:rPr>
              <a:t>B</a:t>
            </a:r>
          </a:p>
        </p:txBody>
      </p:sp>
      <p:sp>
        <p:nvSpPr>
          <p:cNvPr id="6" name="TextBox 5"/>
          <p:cNvSpPr txBox="1"/>
          <p:nvPr/>
        </p:nvSpPr>
        <p:spPr>
          <a:xfrm>
            <a:off x="323528" y="476672"/>
            <a:ext cx="3744416" cy="830997"/>
          </a:xfrm>
          <a:prstGeom prst="rect">
            <a:avLst/>
          </a:prstGeom>
          <a:noFill/>
        </p:spPr>
        <p:txBody>
          <a:bodyPr wrap="square" rtlCol="0">
            <a:spAutoFit/>
          </a:bodyPr>
          <a:lstStyle/>
          <a:p>
            <a:pPr lvl="0"/>
            <a:r>
              <a:rPr lang="zh-CN" altLang="en-US" sz="4800" b="1" dirty="0" smtClean="0">
                <a:solidFill>
                  <a:schemeClr val="tx2">
                    <a:lumMod val="60000"/>
                    <a:lumOff val="40000"/>
                  </a:schemeClr>
                </a:solidFill>
              </a:rPr>
              <a:t>“</a:t>
            </a:r>
            <a:r>
              <a:rPr lang="zh-CN" altLang="en-US" sz="4800" b="1" dirty="0" smtClean="0">
                <a:solidFill>
                  <a:schemeClr val="tx2">
                    <a:lumMod val="60000"/>
                    <a:lumOff val="40000"/>
                  </a:schemeClr>
                </a:solidFill>
              </a:rPr>
              <a:t>小试牛刀”</a:t>
            </a:r>
            <a:endParaRPr lang="en-US" altLang="zh-CN" sz="4800" b="1" dirty="0" smtClean="0">
              <a:solidFill>
                <a:schemeClr val="tx2">
                  <a:lumMod val="60000"/>
                  <a:lumOff val="4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539750" y="1337945"/>
            <a:ext cx="8297863" cy="3139321"/>
          </a:xfrm>
          <a:prstGeom prst="rect">
            <a:avLst/>
          </a:prstGeom>
          <a:noFill/>
          <a:ln w="9525">
            <a:noFill/>
            <a:miter lim="800000"/>
          </a:ln>
        </p:spPr>
        <p:txBody>
          <a:bodyPr wrap="square">
            <a:spAutoFit/>
          </a:bodyPr>
          <a:lstStyle/>
          <a:p>
            <a:r>
              <a:rPr lang="zh-CN" altLang="en-US" b="1" dirty="0">
                <a:latin typeface="楷体" panose="02010609060101010101" pitchFamily="49" charset="-122"/>
                <a:ea typeface="楷体" panose="02010609060101010101" pitchFamily="49" charset="-122"/>
              </a:rPr>
              <a:t>    </a:t>
            </a:r>
            <a:r>
              <a:rPr lang="zh-CN" altLang="zh-CN" b="1" dirty="0" smtClean="0">
                <a:latin typeface="楷体" panose="02010609060101010101" pitchFamily="49" charset="-122"/>
                <a:ea typeface="楷体" panose="02010609060101010101" pitchFamily="49" charset="-122"/>
              </a:rPr>
              <a:t>材料</a:t>
            </a:r>
            <a:r>
              <a:rPr lang="zh-CN" altLang="en-US" b="1" dirty="0" smtClean="0">
                <a:latin typeface="楷体" panose="02010609060101010101" pitchFamily="49" charset="-122"/>
                <a:ea typeface="楷体" panose="02010609060101010101" pitchFamily="49" charset="-122"/>
              </a:rPr>
              <a:t>一</a:t>
            </a:r>
            <a:r>
              <a:rPr lang="zh-CN" altLang="zh-CN" b="1" dirty="0">
                <a:latin typeface="楷体" panose="02010609060101010101" pitchFamily="49" charset="-122"/>
                <a:ea typeface="楷体" panose="02010609060101010101" pitchFamily="49" charset="-122"/>
              </a:rPr>
              <a:t>　“冷战”并非只是美苏之间的对抗;而是由形形色色的冲突对抗组成的，至少有四</a:t>
            </a:r>
            <a:r>
              <a:rPr lang="zh-CN" altLang="zh-CN" b="1" dirty="0" smtClean="0">
                <a:latin typeface="楷体" panose="02010609060101010101" pitchFamily="49" charset="-122"/>
                <a:ea typeface="楷体" panose="02010609060101010101" pitchFamily="49" charset="-122"/>
              </a:rPr>
              <a:t>个</a:t>
            </a:r>
            <a:r>
              <a:rPr lang="zh-CN" altLang="en-US" b="1" dirty="0" smtClean="0">
                <a:latin typeface="楷体" panose="02010609060101010101" pitchFamily="49" charset="-122"/>
                <a:ea typeface="楷体" panose="02010609060101010101" pitchFamily="49" charset="-122"/>
              </a:rPr>
              <a:t>：</a:t>
            </a:r>
            <a:r>
              <a:rPr lang="zh-CN" altLang="zh-CN" b="1" dirty="0" smtClean="0">
                <a:latin typeface="楷体" panose="02010609060101010101" pitchFamily="49" charset="-122"/>
                <a:ea typeface="楷体" panose="02010609060101010101" pitchFamily="49" charset="-122"/>
              </a:rPr>
              <a:t>工业国家</a:t>
            </a:r>
            <a:r>
              <a:rPr lang="zh-CN" altLang="zh-CN" b="1" dirty="0">
                <a:latin typeface="楷体" panose="02010609060101010101" pitchFamily="49" charset="-122"/>
                <a:ea typeface="楷体" panose="02010609060101010101" pitchFamily="49" charset="-122"/>
              </a:rPr>
              <a:t>之间的冲突对抗;世界的商业中心与提供市场与原料国家之间的冲突对抗……但由于苏联分裂成许多独立的小国所产生的民族与经济问题仍给世界安全带来威胁，因此“冷战”仍在继续。</a:t>
            </a:r>
          </a:p>
          <a:p>
            <a:pPr algn="r"/>
            <a:r>
              <a:rPr lang="zh-CN" altLang="zh-CN" b="1" dirty="0">
                <a:latin typeface="楷体" panose="02010609060101010101" pitchFamily="49" charset="-122"/>
                <a:ea typeface="楷体" panose="02010609060101010101" pitchFamily="49" charset="-122"/>
              </a:rPr>
              <a:t>——沃尔特</a:t>
            </a:r>
            <a:r>
              <a:rPr lang="zh-CN" altLang="zh-CN" b="1" i="1" dirty="0">
                <a:latin typeface="楷体" panose="02010609060101010101" pitchFamily="49" charset="-122"/>
                <a:ea typeface="楷体" panose="02010609060101010101" pitchFamily="49" charset="-122"/>
              </a:rPr>
              <a:t>·</a:t>
            </a:r>
            <a:r>
              <a:rPr lang="zh-CN" altLang="zh-CN" b="1" dirty="0">
                <a:latin typeface="楷体" panose="02010609060101010101" pitchFamily="49" charset="-122"/>
                <a:ea typeface="楷体" panose="02010609060101010101" pitchFamily="49" charset="-122"/>
              </a:rPr>
              <a:t>拉菲博尔</a:t>
            </a:r>
            <a:r>
              <a:rPr lang="zh-CN" altLang="zh-CN" b="1" dirty="0" smtClean="0">
                <a:latin typeface="楷体" panose="02010609060101010101" pitchFamily="49" charset="-122"/>
                <a:ea typeface="楷体" panose="02010609060101010101" pitchFamily="49" charset="-122"/>
              </a:rPr>
              <a:t>《“冷战”结束了吗?》</a:t>
            </a:r>
            <a:endParaRPr lang="en-US" altLang="zh-CN" b="1" dirty="0" smtClean="0">
              <a:latin typeface="楷体" panose="02010609060101010101" pitchFamily="49" charset="-122"/>
              <a:ea typeface="楷体" panose="02010609060101010101" pitchFamily="49" charset="-122"/>
            </a:endParaRPr>
          </a:p>
          <a:p>
            <a:r>
              <a:rPr lang="zh-CN" altLang="en-US" b="1" dirty="0" smtClean="0">
                <a:latin typeface="楷体" panose="02010609060101010101" pitchFamily="49" charset="-122"/>
                <a:ea typeface="楷体" panose="02010609060101010101" pitchFamily="49" charset="-122"/>
              </a:rPr>
              <a:t>    材料二   </a:t>
            </a:r>
            <a:r>
              <a:rPr lang="en-US" altLang="zh-CN" b="1" dirty="0" smtClean="0">
                <a:latin typeface="楷体" panose="02010609060101010101" pitchFamily="49" charset="-122"/>
                <a:ea typeface="楷体" panose="02010609060101010101" pitchFamily="49" charset="-122"/>
              </a:rPr>
              <a:t>21</a:t>
            </a:r>
            <a:r>
              <a:rPr lang="zh-CN" altLang="en-US" b="1" dirty="0" smtClean="0">
                <a:latin typeface="楷体" panose="02010609060101010101" pitchFamily="49" charset="-122"/>
                <a:ea typeface="楷体" panose="02010609060101010101" pitchFamily="49" charset="-122"/>
              </a:rPr>
              <a:t>世纪全球将出现“大国群体体系”：美国支配下的北美、一体化的欧洲、日本和中国居突出地位的东亚、印度称雄的南亚、横跨北非和中东的穆斯林新月形地带，其中，北美、欧洲、东亚三大群体将起决定性作用。</a:t>
            </a:r>
          </a:p>
          <a:p>
            <a:pPr algn="r"/>
            <a:r>
              <a:rPr lang="en-US" altLang="zh-CN" b="1" dirty="0" smtClean="0">
                <a:latin typeface="楷体" panose="02010609060101010101" pitchFamily="49" charset="-122"/>
                <a:ea typeface="楷体" panose="02010609060101010101" pitchFamily="49" charset="-122"/>
              </a:rPr>
              <a:t>——</a:t>
            </a:r>
            <a:r>
              <a:rPr lang="zh-CN" altLang="en-US" b="1" dirty="0" smtClean="0">
                <a:latin typeface="楷体" panose="02010609060101010101" pitchFamily="49" charset="-122"/>
                <a:ea typeface="楷体" panose="02010609060101010101" pitchFamily="49" charset="-122"/>
              </a:rPr>
              <a:t>程广中、汪徐和</a:t>
            </a:r>
            <a:r>
              <a:rPr lang="en-US" altLang="zh-CN" b="1" dirty="0" smtClean="0">
                <a:latin typeface="楷体" panose="02010609060101010101" pitchFamily="49" charset="-122"/>
                <a:ea typeface="楷体" panose="02010609060101010101" pitchFamily="49" charset="-122"/>
              </a:rPr>
              <a:t>《</a:t>
            </a:r>
            <a:r>
              <a:rPr lang="zh-CN" altLang="en-US" b="1" dirty="0" smtClean="0">
                <a:latin typeface="楷体" panose="02010609060101010101" pitchFamily="49" charset="-122"/>
                <a:ea typeface="楷体" panose="02010609060101010101" pitchFamily="49" charset="-122"/>
              </a:rPr>
              <a:t>两霸争雄</a:t>
            </a:r>
            <a:r>
              <a:rPr lang="en-US" altLang="zh-CN" b="1" dirty="0" smtClean="0">
                <a:latin typeface="楷体" panose="02010609060101010101" pitchFamily="49" charset="-122"/>
                <a:ea typeface="楷体" panose="02010609060101010101" pitchFamily="49" charset="-122"/>
              </a:rPr>
              <a:t>:</a:t>
            </a:r>
            <a:r>
              <a:rPr lang="zh-CN" altLang="en-US" b="1" dirty="0" smtClean="0">
                <a:latin typeface="楷体" panose="02010609060101010101" pitchFamily="49" charset="-122"/>
                <a:ea typeface="楷体" panose="02010609060101010101" pitchFamily="49" charset="-122"/>
              </a:rPr>
              <a:t>美苏“冷战”后及后“冷战”时代</a:t>
            </a:r>
            <a:r>
              <a:rPr lang="en-US" altLang="zh-CN" b="1" dirty="0" smtClean="0">
                <a:latin typeface="楷体" panose="02010609060101010101" pitchFamily="49" charset="-122"/>
                <a:ea typeface="楷体" panose="02010609060101010101" pitchFamily="49" charset="-122"/>
              </a:rPr>
              <a:t>》</a:t>
            </a:r>
          </a:p>
          <a:p>
            <a:pPr algn="r"/>
            <a:endParaRPr lang="en-US" altLang="zh-CN" b="1" dirty="0" smtClean="0">
              <a:latin typeface="楷体" panose="02010609060101010101" pitchFamily="49" charset="-122"/>
              <a:ea typeface="楷体" panose="02010609060101010101" pitchFamily="49" charset="-122"/>
            </a:endParaRPr>
          </a:p>
          <a:p>
            <a:pPr algn="r"/>
            <a:endParaRPr lang="en-US" altLang="zh-CN" b="1" dirty="0">
              <a:latin typeface="楷体" panose="02010609060101010101" pitchFamily="49" charset="-122"/>
              <a:ea typeface="楷体" panose="02010609060101010101" pitchFamily="49" charset="-122"/>
            </a:endParaRPr>
          </a:p>
        </p:txBody>
      </p:sp>
      <p:sp>
        <p:nvSpPr>
          <p:cNvPr id="6" name="矩形 2"/>
          <p:cNvSpPr>
            <a:spLocks noChangeArrowheads="1"/>
          </p:cNvSpPr>
          <p:nvPr/>
        </p:nvSpPr>
        <p:spPr bwMode="auto">
          <a:xfrm>
            <a:off x="714348" y="4076380"/>
            <a:ext cx="7707310" cy="646331"/>
          </a:xfrm>
          <a:prstGeom prst="rect">
            <a:avLst/>
          </a:prstGeom>
          <a:noFill/>
          <a:ln w="9525">
            <a:noFill/>
            <a:miter lim="800000"/>
          </a:ln>
        </p:spPr>
        <p:txBody>
          <a:bodyPr wrap="square">
            <a:spAutoFit/>
          </a:bodyPr>
          <a:lstStyle/>
          <a:p>
            <a:r>
              <a:rPr lang="zh-CN" altLang="en-US" dirty="0" smtClean="0">
                <a:latin typeface="宋体" panose="02010600030101010101" pitchFamily="2" charset="-122"/>
              </a:rPr>
              <a:t>苏联</a:t>
            </a:r>
            <a:r>
              <a:rPr lang="zh-CN" altLang="en-US" dirty="0">
                <a:latin typeface="宋体" panose="02010600030101010101" pitchFamily="2" charset="-122"/>
              </a:rPr>
              <a:t>解体后，两极格局瓦解。</a:t>
            </a:r>
            <a:r>
              <a:rPr lang="zh-CN" altLang="en-US" dirty="0" smtClean="0">
                <a:latin typeface="宋体" panose="02010600030101010101" pitchFamily="2" charset="-122"/>
              </a:rPr>
              <a:t>材料一的</a:t>
            </a:r>
            <a:r>
              <a:rPr lang="zh-CN" altLang="en-US" dirty="0">
                <a:latin typeface="宋体" panose="02010600030101010101" pitchFamily="2" charset="-122"/>
              </a:rPr>
              <a:t>作者为什么说“冷战”仍在</a:t>
            </a:r>
            <a:r>
              <a:rPr lang="zh-CN" altLang="en-US" dirty="0" smtClean="0">
                <a:latin typeface="宋体" panose="02010600030101010101" pitchFamily="2" charset="-122"/>
              </a:rPr>
              <a:t>继续？</a:t>
            </a:r>
            <a:endParaRPr lang="en-US" altLang="zh-CN" dirty="0" smtClean="0">
              <a:latin typeface="宋体" panose="02010600030101010101" pitchFamily="2" charset="-122"/>
            </a:endParaRPr>
          </a:p>
          <a:p>
            <a:r>
              <a:rPr lang="zh-CN" altLang="en-US" dirty="0" smtClean="0">
                <a:latin typeface="宋体" panose="02010600030101010101" pitchFamily="2" charset="-122"/>
              </a:rPr>
              <a:t>据材料二，分析</a:t>
            </a:r>
            <a:r>
              <a:rPr lang="zh-CN" altLang="en-US" dirty="0">
                <a:latin typeface="宋体" panose="02010600030101010101" pitchFamily="2" charset="-122"/>
              </a:rPr>
              <a:t>个别大国还能在世界上建立霸权</a:t>
            </a:r>
            <a:r>
              <a:rPr lang="zh-CN" altLang="en-US" dirty="0" smtClean="0">
                <a:latin typeface="宋体" panose="02010600030101010101" pitchFamily="2" charset="-122"/>
              </a:rPr>
              <a:t>吗？请</a:t>
            </a:r>
            <a:r>
              <a:rPr lang="zh-CN" altLang="en-US" dirty="0">
                <a:latin typeface="宋体" panose="02010600030101010101" pitchFamily="2" charset="-122"/>
              </a:rPr>
              <a:t>说明理由</a:t>
            </a:r>
            <a:r>
              <a:rPr lang="zh-CN" altLang="en-US" dirty="0" smtClean="0">
                <a:latin typeface="宋体" panose="02010600030101010101" pitchFamily="2" charset="-122"/>
              </a:rPr>
              <a:t>。</a:t>
            </a:r>
            <a:endParaRPr lang="zh-CN" altLang="en-US" dirty="0">
              <a:latin typeface="宋体" panose="02010600030101010101" pitchFamily="2" charset="-122"/>
            </a:endParaRPr>
          </a:p>
        </p:txBody>
      </p:sp>
      <p:sp>
        <p:nvSpPr>
          <p:cNvPr id="8" name="矩形 1"/>
          <p:cNvSpPr>
            <a:spLocks noChangeArrowheads="1"/>
          </p:cNvSpPr>
          <p:nvPr/>
        </p:nvSpPr>
        <p:spPr bwMode="auto">
          <a:xfrm>
            <a:off x="642910" y="3004810"/>
            <a:ext cx="7993063" cy="369332"/>
          </a:xfrm>
          <a:prstGeom prst="rect">
            <a:avLst/>
          </a:prstGeom>
          <a:noFill/>
          <a:ln w="9525">
            <a:noFill/>
            <a:miter lim="800000"/>
          </a:ln>
        </p:spPr>
        <p:txBody>
          <a:bodyPr>
            <a:spAutoFit/>
          </a:bodyPr>
          <a:lstStyle/>
          <a:p>
            <a:r>
              <a:rPr lang="zh-CN" altLang="en-US" b="1" dirty="0">
                <a:latin typeface="宋体" panose="02010600030101010101" pitchFamily="2" charset="-122"/>
              </a:rPr>
              <a:t>    </a:t>
            </a:r>
            <a:endParaRPr lang="en-US" altLang="zh-CN" b="1" dirty="0">
              <a:latin typeface="宋体" panose="02010600030101010101" pitchFamily="2" charset="-122"/>
            </a:endParaRPr>
          </a:p>
        </p:txBody>
      </p:sp>
      <p:sp>
        <p:nvSpPr>
          <p:cNvPr id="5" name="TextBox 4"/>
          <p:cNvSpPr txBox="1"/>
          <p:nvPr/>
        </p:nvSpPr>
        <p:spPr>
          <a:xfrm>
            <a:off x="323528" y="188640"/>
            <a:ext cx="3888432" cy="830997"/>
          </a:xfrm>
          <a:prstGeom prst="rect">
            <a:avLst/>
          </a:prstGeom>
          <a:noFill/>
        </p:spPr>
        <p:txBody>
          <a:bodyPr wrap="square" rtlCol="0">
            <a:spAutoFit/>
          </a:bodyPr>
          <a:lstStyle/>
          <a:p>
            <a:pPr lvl="0"/>
            <a:r>
              <a:rPr lang="zh-CN" altLang="en-US" sz="4800" b="1" dirty="0" smtClean="0">
                <a:solidFill>
                  <a:schemeClr val="tx2">
                    <a:lumMod val="60000"/>
                    <a:lumOff val="40000"/>
                  </a:schemeClr>
                </a:solidFill>
              </a:rPr>
              <a:t>“小试牛刀”</a:t>
            </a:r>
            <a:endParaRPr lang="en-US" altLang="zh-CN" sz="4800" b="1" dirty="0" smtClean="0">
              <a:solidFill>
                <a:schemeClr val="tx2">
                  <a:lumMod val="60000"/>
                  <a:lumOff val="4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07285" y="904240"/>
            <a:ext cx="4328795" cy="521970"/>
          </a:xfrm>
          <a:prstGeom prst="rect">
            <a:avLst/>
          </a:prstGeom>
          <a:noFill/>
        </p:spPr>
        <p:txBody>
          <a:bodyPr wrap="square" rtlCol="0">
            <a:spAutoFit/>
          </a:bodyPr>
          <a:lstStyle/>
          <a:p>
            <a:r>
              <a:rPr lang="zh-CN" altLang="en-US" sz="2800" b="1" dirty="0" smtClean="0">
                <a:latin typeface="微软雅黑" panose="020B0503020204020204" charset="-122"/>
                <a:ea typeface="微软雅黑" panose="020B0503020204020204" charset="-122"/>
              </a:rPr>
              <a:t>二、经济全球化进程加快</a:t>
            </a:r>
            <a:endParaRPr lang="zh-CN" altLang="en-US" sz="2800" b="1" dirty="0">
              <a:latin typeface="微软雅黑" panose="020B0503020204020204" charset="-122"/>
              <a:ea typeface="微软雅黑" panose="020B0503020204020204" charset="-122"/>
            </a:endParaRPr>
          </a:p>
        </p:txBody>
      </p:sp>
      <p:sp>
        <p:nvSpPr>
          <p:cNvPr id="3" name="矩形 2"/>
          <p:cNvSpPr/>
          <p:nvPr/>
        </p:nvSpPr>
        <p:spPr>
          <a:xfrm>
            <a:off x="785786" y="1928802"/>
            <a:ext cx="7929618" cy="3969385"/>
          </a:xfrm>
          <a:prstGeom prst="rect">
            <a:avLst/>
          </a:prstGeom>
        </p:spPr>
        <p:txBody>
          <a:bodyPr wrap="square">
            <a:spAutoFit/>
          </a:bodyPr>
          <a:lstStyle/>
          <a:p>
            <a:pPr eaLnBrk="0" hangingPunct="0"/>
            <a:r>
              <a:rPr lang="zh-CN" altLang="en-US" sz="2800" b="1" dirty="0" smtClean="0">
                <a:latin typeface="宋体" panose="02010600030101010101" pitchFamily="2" charset="-122"/>
                <a:ea typeface="宋体" panose="02010600030101010101" pitchFamily="2" charset="-122"/>
                <a:cs typeface="宋体" panose="02010600030101010101" pitchFamily="2" charset="-122"/>
              </a:rPr>
              <a:t>    </a:t>
            </a:r>
            <a:r>
              <a:rPr lang="zh-CN" altLang="en-US" sz="2800" b="1" dirty="0">
                <a:latin typeface="黑体" panose="02010609060101010101" pitchFamily="49" charset="-122"/>
                <a:ea typeface="黑体" panose="02010609060101010101" pitchFamily="49" charset="-122"/>
                <a:cs typeface="黑体" panose="02010609060101010101" pitchFamily="49" charset="-122"/>
                <a:sym typeface="+mn-ea"/>
              </a:rPr>
              <a:t>经济全球化是指以</a:t>
            </a:r>
            <a:r>
              <a:rPr lang="zh-CN" altLang="en-US" sz="2800" b="1" dirty="0">
                <a:solidFill>
                  <a:schemeClr val="tx2">
                    <a:lumMod val="60000"/>
                    <a:lumOff val="40000"/>
                  </a:schemeClr>
                </a:solidFill>
                <a:latin typeface="黑体" panose="02010609060101010101" pitchFamily="49" charset="-122"/>
                <a:ea typeface="黑体" panose="02010609060101010101" pitchFamily="49" charset="-122"/>
                <a:cs typeface="黑体" panose="02010609060101010101" pitchFamily="49" charset="-122"/>
                <a:sym typeface="+mn-ea"/>
              </a:rPr>
              <a:t>市场经济为基础</a:t>
            </a:r>
            <a:r>
              <a:rPr lang="zh-CN" altLang="en-US" sz="2800" b="1" dirty="0">
                <a:latin typeface="黑体" panose="02010609060101010101" pitchFamily="49" charset="-122"/>
                <a:ea typeface="黑体" panose="02010609060101010101" pitchFamily="49" charset="-122"/>
                <a:cs typeface="黑体" panose="02010609060101010101" pitchFamily="49" charset="-122"/>
                <a:sym typeface="+mn-ea"/>
              </a:rPr>
              <a:t>，以</a:t>
            </a:r>
            <a:r>
              <a:rPr lang="zh-CN" altLang="en-US" sz="2800" b="1" dirty="0">
                <a:solidFill>
                  <a:schemeClr val="tx2">
                    <a:lumMod val="60000"/>
                    <a:lumOff val="40000"/>
                  </a:schemeClr>
                </a:solidFill>
                <a:latin typeface="黑体" panose="02010609060101010101" pitchFamily="49" charset="-122"/>
                <a:ea typeface="黑体" panose="02010609060101010101" pitchFamily="49" charset="-122"/>
                <a:cs typeface="黑体" panose="02010609060101010101" pitchFamily="49" charset="-122"/>
                <a:sym typeface="+mn-ea"/>
              </a:rPr>
              <a:t>先进科技和生产力为手段</a:t>
            </a:r>
            <a:r>
              <a:rPr lang="zh-CN" altLang="en-US" sz="2800" b="1" dirty="0">
                <a:latin typeface="黑体" panose="02010609060101010101" pitchFamily="49" charset="-122"/>
                <a:ea typeface="黑体" panose="02010609060101010101" pitchFamily="49" charset="-122"/>
                <a:cs typeface="黑体" panose="02010609060101010101" pitchFamily="49" charset="-122"/>
                <a:sym typeface="+mn-ea"/>
              </a:rPr>
              <a:t>，以</a:t>
            </a:r>
            <a:r>
              <a:rPr lang="zh-CN" altLang="en-US" sz="2800" b="1" dirty="0">
                <a:solidFill>
                  <a:schemeClr val="tx2">
                    <a:lumMod val="60000"/>
                    <a:lumOff val="40000"/>
                  </a:schemeClr>
                </a:solidFill>
                <a:latin typeface="黑体" panose="02010609060101010101" pitchFamily="49" charset="-122"/>
                <a:ea typeface="黑体" panose="02010609060101010101" pitchFamily="49" charset="-122"/>
                <a:cs typeface="黑体" panose="02010609060101010101" pitchFamily="49" charset="-122"/>
                <a:sym typeface="+mn-ea"/>
              </a:rPr>
              <a:t>发达国家为主导，以最大利润和经济效益为目标</a:t>
            </a:r>
            <a:r>
              <a:rPr lang="zh-CN" altLang="en-US" sz="2800" b="1" dirty="0">
                <a:latin typeface="黑体" panose="02010609060101010101" pitchFamily="49" charset="-122"/>
                <a:ea typeface="黑体" panose="02010609060101010101" pitchFamily="49" charset="-122"/>
                <a:cs typeface="黑体" panose="02010609060101010101" pitchFamily="49" charset="-122"/>
                <a:sym typeface="+mn-ea"/>
              </a:rPr>
              <a:t>，通过</a:t>
            </a:r>
            <a:r>
              <a:rPr lang="zh-CN" altLang="en-US" sz="2800" b="1" dirty="0">
                <a:solidFill>
                  <a:schemeClr val="tx2">
                    <a:lumMod val="60000"/>
                    <a:lumOff val="40000"/>
                  </a:schemeClr>
                </a:solidFill>
                <a:latin typeface="黑体" panose="02010609060101010101" pitchFamily="49" charset="-122"/>
                <a:ea typeface="黑体" panose="02010609060101010101" pitchFamily="49" charset="-122"/>
                <a:cs typeface="黑体" panose="02010609060101010101" pitchFamily="49" charset="-122"/>
                <a:sym typeface="+mn-ea"/>
              </a:rPr>
              <a:t>分工、贸易、投资、跨国公司和要素流动</a:t>
            </a:r>
            <a:r>
              <a:rPr lang="zh-CN" altLang="en-US" sz="2800" b="1" dirty="0">
                <a:latin typeface="黑体" panose="02010609060101010101" pitchFamily="49" charset="-122"/>
                <a:ea typeface="黑体" panose="02010609060101010101" pitchFamily="49" charset="-122"/>
                <a:cs typeface="黑体" panose="02010609060101010101" pitchFamily="49" charset="-122"/>
                <a:sym typeface="+mn-ea"/>
              </a:rPr>
              <a:t>等，实现</a:t>
            </a:r>
            <a:r>
              <a:rPr lang="zh-CN" altLang="en-US" sz="2800" b="1" dirty="0">
                <a:solidFill>
                  <a:schemeClr val="tx2">
                    <a:lumMod val="60000"/>
                    <a:lumOff val="40000"/>
                  </a:schemeClr>
                </a:solidFill>
                <a:latin typeface="黑体" panose="02010609060101010101" pitchFamily="49" charset="-122"/>
                <a:ea typeface="黑体" panose="02010609060101010101" pitchFamily="49" charset="-122"/>
                <a:cs typeface="黑体" panose="02010609060101010101" pitchFamily="49" charset="-122"/>
                <a:sym typeface="+mn-ea"/>
              </a:rPr>
              <a:t>各国市场分工与协作、相互融合</a:t>
            </a:r>
            <a:r>
              <a:rPr lang="zh-CN" altLang="en-US" sz="2800" b="1" dirty="0">
                <a:latin typeface="黑体" panose="02010609060101010101" pitchFamily="49" charset="-122"/>
                <a:ea typeface="黑体" panose="02010609060101010101" pitchFamily="49" charset="-122"/>
                <a:cs typeface="黑体" panose="02010609060101010101" pitchFamily="49" charset="-122"/>
                <a:sym typeface="+mn-ea"/>
              </a:rPr>
              <a:t>的过程。它是人类进步的表现，是世界经济发展的必然结果。</a:t>
            </a:r>
          </a:p>
          <a:p>
            <a:pPr eaLnBrk="0" hangingPunct="0"/>
            <a:r>
              <a:rPr lang="zh-CN" altLang="en-US" sz="2800" b="1" dirty="0" smtClean="0">
                <a:latin typeface="黑体" panose="02010609060101010101" pitchFamily="49" charset="-122"/>
                <a:ea typeface="黑体" panose="02010609060101010101" pitchFamily="49" charset="-122"/>
                <a:cs typeface="黑体" panose="02010609060101010101" pitchFamily="49" charset="-122"/>
              </a:rPr>
              <a:t>    主要表现是生产全球化、贸易全球化、资本全球化和科技全球化。</a:t>
            </a:r>
          </a:p>
          <a:p>
            <a:endParaRPr lang="zh-CN" altLang="en-US" sz="2800" b="1" dirty="0" smtClean="0">
              <a:latin typeface="黑体" panose="02010609060101010101" pitchFamily="49" charset="-122"/>
              <a:ea typeface="黑体" panose="02010609060101010101" pitchFamily="49" charset="-122"/>
              <a:cs typeface="黑体" panose="02010609060101010101" pitchFamily="49" charset="-122"/>
            </a:endParaRPr>
          </a:p>
        </p:txBody>
      </p:sp>
      <p:sp>
        <p:nvSpPr>
          <p:cNvPr id="9" name="标题 1"/>
          <p:cNvSpPr txBox="1"/>
          <p:nvPr/>
        </p:nvSpPr>
        <p:spPr>
          <a:xfrm>
            <a:off x="490220" y="1280160"/>
            <a:ext cx="1718945" cy="648335"/>
          </a:xfrm>
          <a:prstGeom prst="rect">
            <a:avLst/>
          </a:prstGeom>
          <a:ln>
            <a:noFill/>
          </a:ln>
        </p:spPr>
        <p:txBody>
          <a:bodyPr vert="horz" lIns="0" tIns="0" rIns="18288" bIns="0" anchor="b">
            <a:normAutofit/>
          </a:bodyPr>
          <a:lstStyle/>
          <a:p>
            <a:pPr marL="0" marR="0" lvl="0" indent="0" algn="l" defTabSz="914400" rtl="0" eaLnBrk="1" fontAlgn="auto" latinLnBrk="0" hangingPunct="1">
              <a:lnSpc>
                <a:spcPct val="100000"/>
              </a:lnSpc>
              <a:spcBef>
                <a:spcPct val="0"/>
              </a:spcBef>
              <a:spcAft>
                <a:spcPts val="0"/>
              </a:spcAft>
              <a:buClrTx/>
              <a:buSzTx/>
              <a:buFontTx/>
              <a:buNone/>
              <a:defRPr/>
            </a:pPr>
            <a:r>
              <a:rPr lang="en-US" altLang="zh-CN" sz="3200" b="1" dirty="0" smtClean="0">
                <a:solidFill>
                  <a:schemeClr val="bg2">
                    <a:lumMod val="50000"/>
                  </a:schemeClr>
                </a:solidFill>
                <a:effectLst>
                  <a:outerShdw blurRad="38100" dist="25400" dir="5400000" algn="ctr" rotWithShape="0">
                    <a:srgbClr val="6E747A">
                      <a:alpha val="43000"/>
                    </a:srgbClr>
                  </a:outerShdw>
                </a:effectLst>
                <a:latin typeface="华文行楷" pitchFamily="2" charset="-122"/>
                <a:ea typeface="华文行楷" pitchFamily="2" charset="-122"/>
                <a:cs typeface="+mj-cs"/>
              </a:rPr>
              <a:t>1</a:t>
            </a:r>
            <a:r>
              <a:rPr lang="zh-CN" altLang="en-US" sz="3200" b="1" dirty="0" smtClean="0">
                <a:solidFill>
                  <a:schemeClr val="bg2">
                    <a:lumMod val="50000"/>
                  </a:schemeClr>
                </a:solidFill>
                <a:effectLst>
                  <a:outerShdw blurRad="38100" dist="25400" dir="5400000" algn="ctr" rotWithShape="0">
                    <a:srgbClr val="6E747A">
                      <a:alpha val="43000"/>
                    </a:srgbClr>
                  </a:outerShdw>
                </a:effectLst>
                <a:latin typeface="华文行楷" pitchFamily="2" charset="-122"/>
                <a:ea typeface="华文行楷" pitchFamily="2" charset="-122"/>
                <a:cs typeface="+mj-cs"/>
              </a:rPr>
              <a:t>、概念</a:t>
            </a:r>
            <a:endParaRPr kumimoji="0" lang="zh-CN" altLang="en-US" sz="3200" b="1" i="0" u="none" strike="noStrike" kern="1200" cap="none" spc="0" normalizeH="0" baseline="0" noProof="0" dirty="0" smtClean="0">
              <a:solidFill>
                <a:schemeClr val="bg2">
                  <a:lumMod val="50000"/>
                </a:schemeClr>
              </a:solidFill>
              <a:effectLst>
                <a:outerShdw blurRad="38100" dist="25400" dir="5400000" algn="ctr" rotWithShape="0">
                  <a:srgbClr val="6E747A">
                    <a:alpha val="43000"/>
                  </a:srgbClr>
                </a:outerShdw>
              </a:effectLst>
              <a:uLnTx/>
              <a:uFillTx/>
              <a:latin typeface="华文行楷" pitchFamily="2" charset="-122"/>
              <a:ea typeface="华文行楷" pitchFamily="2" charset="-122"/>
              <a:cs typeface="+mj-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stretch>
            <a:fillRect/>
          </a:stretch>
        </p:blipFill>
        <p:spPr>
          <a:xfrm>
            <a:off x="1993900" y="1538605"/>
            <a:ext cx="5156835" cy="3991610"/>
          </a:xfrm>
          <a:prstGeom prst="rect">
            <a:avLst/>
          </a:prstGeom>
        </p:spPr>
      </p:pic>
      <p:pic>
        <p:nvPicPr>
          <p:cNvPr id="18" name="Picture 16" descr="无标题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879542" y="1784968"/>
            <a:ext cx="735782" cy="432710"/>
          </a:xfrm>
          <a:prstGeom prst="rect">
            <a:avLst/>
          </a:prstGeom>
          <a:noFill/>
          <a:extLst>
            <a:ext uri="{909E8E84-426E-40DD-AFC4-6F175D3DCCD1}">
              <a14:hiddenFill xmlns="" xmlns:a14="http://schemas.microsoft.com/office/drawing/2010/main">
                <a:solidFill>
                  <a:srgbClr val="FFFFFF"/>
                </a:solidFill>
              </a14:hiddenFill>
            </a:ext>
          </a:extLst>
        </p:spPr>
      </p:pic>
      <p:pic>
        <p:nvPicPr>
          <p:cNvPr id="20" name="Picture 18" descr="u=2744987520,2045601197&amp;gp=1"/>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67541" y="2128854"/>
            <a:ext cx="785819" cy="510783"/>
          </a:xfrm>
          <a:prstGeom prst="rect">
            <a:avLst/>
          </a:prstGeom>
          <a:noFill/>
          <a:extLst>
            <a:ext uri="{909E8E84-426E-40DD-AFC4-6F175D3DCCD1}">
              <a14:hiddenFill xmlns="" xmlns:a14="http://schemas.microsoft.com/office/drawing/2010/main">
                <a:solidFill>
                  <a:srgbClr val="FFFFFF"/>
                </a:solidFill>
              </a14:hiddenFill>
            </a:ext>
          </a:extLst>
        </p:spPr>
      </p:pic>
      <p:pic>
        <p:nvPicPr>
          <p:cNvPr id="22" name="Picture 20" descr="u=3120141977,3205380942&amp;gp=1"/>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7007213" y="4423394"/>
            <a:ext cx="842480" cy="395790"/>
          </a:xfrm>
          <a:prstGeom prst="rect">
            <a:avLst/>
          </a:prstGeom>
          <a:noFill/>
          <a:extLst>
            <a:ext uri="{909E8E84-426E-40DD-AFC4-6F175D3DCCD1}">
              <a14:hiddenFill xmlns="" xmlns:a14="http://schemas.microsoft.com/office/drawing/2010/main">
                <a:solidFill>
                  <a:srgbClr val="FFFFFF"/>
                </a:solidFill>
              </a14:hiddenFill>
            </a:ext>
          </a:extLst>
        </p:spPr>
      </p:pic>
      <p:pic>
        <p:nvPicPr>
          <p:cNvPr id="25" name="图片 24"/>
          <p:cNvPicPr>
            <a:picLocks noChangeAspect="1"/>
          </p:cNvPicPr>
          <p:nvPr/>
        </p:nvPicPr>
        <p:blipFill>
          <a:blip r:embed="rId6" cstate="print"/>
          <a:stretch>
            <a:fillRect/>
          </a:stretch>
        </p:blipFill>
        <p:spPr>
          <a:xfrm>
            <a:off x="5931535" y="4744720"/>
            <a:ext cx="911860" cy="577850"/>
          </a:xfrm>
          <a:prstGeom prst="rect">
            <a:avLst/>
          </a:prstGeom>
        </p:spPr>
      </p:pic>
      <p:pic>
        <p:nvPicPr>
          <p:cNvPr id="26" name="图片 25"/>
          <p:cNvPicPr>
            <a:picLocks noChangeAspect="1"/>
          </p:cNvPicPr>
          <p:nvPr/>
        </p:nvPicPr>
        <p:blipFill>
          <a:blip r:embed="rId7" cstate="print"/>
          <a:stretch>
            <a:fillRect/>
          </a:stretch>
        </p:blipFill>
        <p:spPr>
          <a:xfrm>
            <a:off x="7150735" y="1264920"/>
            <a:ext cx="763270" cy="636270"/>
          </a:xfrm>
          <a:prstGeom prst="rect">
            <a:avLst/>
          </a:prstGeom>
        </p:spPr>
      </p:pic>
      <p:pic>
        <p:nvPicPr>
          <p:cNvPr id="27" name="图片 26"/>
          <p:cNvPicPr>
            <a:picLocks noChangeAspect="1"/>
          </p:cNvPicPr>
          <p:nvPr/>
        </p:nvPicPr>
        <p:blipFill>
          <a:blip r:embed="rId8" cstate="print"/>
          <a:stretch>
            <a:fillRect/>
          </a:stretch>
        </p:blipFill>
        <p:spPr>
          <a:xfrm>
            <a:off x="1248410" y="3215640"/>
            <a:ext cx="880110" cy="637540"/>
          </a:xfrm>
          <a:prstGeom prst="rect">
            <a:avLst/>
          </a:prstGeom>
        </p:spPr>
      </p:pic>
      <p:pic>
        <p:nvPicPr>
          <p:cNvPr id="28" name="图片 27"/>
          <p:cNvPicPr>
            <a:picLocks noChangeAspect="1"/>
          </p:cNvPicPr>
          <p:nvPr/>
        </p:nvPicPr>
        <p:blipFill>
          <a:blip r:embed="rId9" cstate="print"/>
          <a:stretch>
            <a:fillRect/>
          </a:stretch>
        </p:blipFill>
        <p:spPr>
          <a:xfrm>
            <a:off x="7136765" y="3262630"/>
            <a:ext cx="814705" cy="543560"/>
          </a:xfrm>
          <a:prstGeom prst="rect">
            <a:avLst/>
          </a:prstGeom>
        </p:spPr>
      </p:pic>
      <p:pic>
        <p:nvPicPr>
          <p:cNvPr id="29" name="图片 28"/>
          <p:cNvPicPr>
            <a:picLocks noChangeAspect="1"/>
          </p:cNvPicPr>
          <p:nvPr/>
        </p:nvPicPr>
        <p:blipFill>
          <a:blip r:embed="rId10" cstate="print"/>
          <a:stretch>
            <a:fillRect/>
          </a:stretch>
        </p:blipFill>
        <p:spPr>
          <a:xfrm>
            <a:off x="5780405" y="3054350"/>
            <a:ext cx="715010" cy="536575"/>
          </a:xfrm>
          <a:prstGeom prst="rect">
            <a:avLst/>
          </a:prstGeom>
        </p:spPr>
      </p:pic>
      <p:pic>
        <p:nvPicPr>
          <p:cNvPr id="30" name="图片 29"/>
          <p:cNvPicPr>
            <a:picLocks noChangeAspect="1"/>
          </p:cNvPicPr>
          <p:nvPr/>
        </p:nvPicPr>
        <p:blipFill>
          <a:blip r:embed="rId11" cstate="print"/>
          <a:stretch>
            <a:fillRect/>
          </a:stretch>
        </p:blipFill>
        <p:spPr>
          <a:xfrm>
            <a:off x="7084060" y="2217420"/>
            <a:ext cx="769620" cy="544830"/>
          </a:xfrm>
          <a:prstGeom prst="rect">
            <a:avLst/>
          </a:prstGeom>
        </p:spPr>
      </p:pic>
      <p:sp>
        <p:nvSpPr>
          <p:cNvPr id="13" name="TextBox 12"/>
          <p:cNvSpPr txBox="1"/>
          <p:nvPr/>
        </p:nvSpPr>
        <p:spPr>
          <a:xfrm>
            <a:off x="3347864" y="332656"/>
            <a:ext cx="2592288" cy="646331"/>
          </a:xfrm>
          <a:prstGeom prst="rect">
            <a:avLst/>
          </a:prstGeom>
          <a:noFill/>
        </p:spPr>
        <p:txBody>
          <a:bodyPr wrap="square" rtlCol="0">
            <a:spAutoFit/>
          </a:bodyPr>
          <a:lstStyle/>
          <a:p>
            <a:r>
              <a:rPr lang="zh-CN" altLang="en-US" sz="3600" b="1" dirty="0" smtClean="0">
                <a:ea typeface="黑体" panose="02010609060101010101" pitchFamily="49" charset="-122"/>
              </a:rPr>
              <a:t>生产</a:t>
            </a:r>
            <a:r>
              <a:rPr lang="zh-CN" altLang="en-US" sz="3600" b="1" dirty="0" smtClean="0">
                <a:ea typeface="黑体" panose="02010609060101010101" pitchFamily="49" charset="-122"/>
              </a:rPr>
              <a:t>全球化</a:t>
            </a:r>
            <a:endParaRPr lang="zh-CN" altLang="en-US" sz="3600" b="1" dirty="0" smtClean="0">
              <a:ea typeface="黑体" panose="02010609060101010101" pitchFamily="49"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p.ananas.chaoxing.com/star3/733_434/8c2fed66d2a266c98ce807dbb7fddfd2.jpg"/>
          <p:cNvPicPr>
            <a:picLocks noChangeAspect="1" noChangeArrowheads="1"/>
          </p:cNvPicPr>
          <p:nvPr/>
        </p:nvPicPr>
        <p:blipFill>
          <a:blip r:embed="rId2" cstate="print"/>
          <a:srcRect/>
          <a:stretch>
            <a:fillRect/>
          </a:stretch>
        </p:blipFill>
        <p:spPr bwMode="auto">
          <a:xfrm>
            <a:off x="357158" y="4000504"/>
            <a:ext cx="4165296" cy="2500330"/>
          </a:xfrm>
          <a:prstGeom prst="rect">
            <a:avLst/>
          </a:prstGeom>
          <a:noFill/>
        </p:spPr>
      </p:pic>
      <p:pic>
        <p:nvPicPr>
          <p:cNvPr id="1030" name="Picture 6" descr="http://www.kfzimg.com/G06/M00/FE/4C/p4YBAFqh762AWdMiAADZv3p0meQ634_n.jpg"/>
          <p:cNvPicPr>
            <a:picLocks noChangeAspect="1" noChangeArrowheads="1"/>
          </p:cNvPicPr>
          <p:nvPr/>
        </p:nvPicPr>
        <p:blipFill>
          <a:blip r:embed="rId3" cstate="print"/>
          <a:srcRect/>
          <a:stretch>
            <a:fillRect/>
          </a:stretch>
        </p:blipFill>
        <p:spPr bwMode="auto">
          <a:xfrm>
            <a:off x="1071538" y="1142984"/>
            <a:ext cx="2714644" cy="2714644"/>
          </a:xfrm>
          <a:prstGeom prst="rect">
            <a:avLst/>
          </a:prstGeom>
          <a:noFill/>
        </p:spPr>
      </p:pic>
      <p:pic>
        <p:nvPicPr>
          <p:cNvPr id="1034" name="Picture 10" descr="https://i02piccdn.sogoucdn.com/ad6d076c469c0af9"/>
          <p:cNvPicPr>
            <a:picLocks noChangeAspect="1" noChangeArrowheads="1"/>
          </p:cNvPicPr>
          <p:nvPr/>
        </p:nvPicPr>
        <p:blipFill>
          <a:blip r:embed="rId4" cstate="print"/>
          <a:srcRect/>
          <a:stretch>
            <a:fillRect/>
          </a:stretch>
        </p:blipFill>
        <p:spPr bwMode="auto">
          <a:xfrm>
            <a:off x="5000628" y="4000504"/>
            <a:ext cx="3402703" cy="2500330"/>
          </a:xfrm>
          <a:prstGeom prst="rect">
            <a:avLst/>
          </a:prstGeom>
          <a:noFill/>
        </p:spPr>
      </p:pic>
      <p:sp>
        <p:nvSpPr>
          <p:cNvPr id="10" name="TextBox 9"/>
          <p:cNvSpPr txBox="1"/>
          <p:nvPr/>
        </p:nvSpPr>
        <p:spPr>
          <a:xfrm>
            <a:off x="3286116" y="285728"/>
            <a:ext cx="2428892" cy="584775"/>
          </a:xfrm>
          <a:prstGeom prst="rect">
            <a:avLst/>
          </a:prstGeom>
          <a:noFill/>
        </p:spPr>
        <p:txBody>
          <a:bodyPr wrap="square" rtlCol="0">
            <a:spAutoFit/>
          </a:bodyPr>
          <a:lstStyle/>
          <a:p>
            <a:r>
              <a:rPr lang="zh-CN" altLang="en-US" sz="3200" b="1" dirty="0" smtClean="0">
                <a:ea typeface="黑体" panose="02010609060101010101" pitchFamily="49" charset="-122"/>
              </a:rPr>
              <a:t>贸易全球化</a:t>
            </a:r>
            <a:endParaRPr lang="zh-CN" altLang="en-US" sz="3200" b="1" dirty="0">
              <a:ea typeface="黑体" panose="02010609060101010101" pitchFamily="49" charset="-122"/>
            </a:endParaRPr>
          </a:p>
        </p:txBody>
      </p:sp>
      <p:pic>
        <p:nvPicPr>
          <p:cNvPr id="9228" name="图片 9" descr="1515727727249_144_488x330"/>
          <p:cNvPicPr>
            <a:picLocks noChangeAspect="1"/>
          </p:cNvPicPr>
          <p:nvPr/>
        </p:nvPicPr>
        <p:blipFill>
          <a:blip r:embed="rId5" cstate="print"/>
          <a:srcRect l="6252" t="9758" b="14615"/>
          <a:stretch>
            <a:fillRect/>
          </a:stretch>
        </p:blipFill>
        <p:spPr>
          <a:xfrm>
            <a:off x="4772343" y="1259840"/>
            <a:ext cx="3859212" cy="2480299"/>
          </a:xfrm>
          <a:prstGeom prst="rect">
            <a:avLst/>
          </a:prstGeom>
          <a:noFill/>
          <a:ln w="9525">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ec4.images-amazon.com/images/I/51BH4Ht2GGL._AA200_.jpg"/>
          <p:cNvPicPr>
            <a:picLocks noChangeAspect="1" noChangeArrowheads="1"/>
          </p:cNvPicPr>
          <p:nvPr/>
        </p:nvPicPr>
        <p:blipFill>
          <a:blip r:embed="rId2" cstate="print"/>
          <a:srcRect/>
          <a:stretch>
            <a:fillRect/>
          </a:stretch>
        </p:blipFill>
        <p:spPr bwMode="auto">
          <a:xfrm>
            <a:off x="1207135" y="2366010"/>
            <a:ext cx="3020060" cy="3071495"/>
          </a:xfrm>
          <a:prstGeom prst="rect">
            <a:avLst/>
          </a:prstGeom>
          <a:noFill/>
        </p:spPr>
      </p:pic>
      <p:sp>
        <p:nvSpPr>
          <p:cNvPr id="10" name="TextBox 9"/>
          <p:cNvSpPr txBox="1"/>
          <p:nvPr/>
        </p:nvSpPr>
        <p:spPr>
          <a:xfrm>
            <a:off x="3275856" y="836712"/>
            <a:ext cx="2428892" cy="584775"/>
          </a:xfrm>
          <a:prstGeom prst="rect">
            <a:avLst/>
          </a:prstGeom>
          <a:noFill/>
        </p:spPr>
        <p:txBody>
          <a:bodyPr wrap="square" rtlCol="0">
            <a:spAutoFit/>
          </a:bodyPr>
          <a:lstStyle/>
          <a:p>
            <a:r>
              <a:rPr lang="zh-CN" altLang="en-US" sz="3200" b="1" dirty="0" smtClean="0">
                <a:ea typeface="黑体" panose="02010609060101010101" pitchFamily="49" charset="-122"/>
              </a:rPr>
              <a:t>资本全球化</a:t>
            </a:r>
            <a:endParaRPr lang="zh-CN" altLang="en-US" sz="3200" b="1" dirty="0">
              <a:ea typeface="黑体" panose="02010609060101010101" pitchFamily="49" charset="-122"/>
            </a:endParaRPr>
          </a:p>
        </p:txBody>
      </p:sp>
      <p:grpSp>
        <p:nvGrpSpPr>
          <p:cNvPr id="5" name="组合 11"/>
          <p:cNvGrpSpPr/>
          <p:nvPr/>
        </p:nvGrpSpPr>
        <p:grpSpPr>
          <a:xfrm>
            <a:off x="4698683" y="2449513"/>
            <a:ext cx="4000500" cy="3071812"/>
            <a:chOff x="6495260" y="1780119"/>
            <a:chExt cx="4000528" cy="3089783"/>
          </a:xfrm>
        </p:grpSpPr>
        <p:pic>
          <p:nvPicPr>
            <p:cNvPr id="9225" name="图片 12" descr="t01a88c1877fae297ab"/>
            <p:cNvPicPr>
              <a:picLocks noChangeAspect="1"/>
            </p:cNvPicPr>
            <p:nvPr/>
          </p:nvPicPr>
          <p:blipFill>
            <a:blip r:embed="rId3" cstate="print"/>
            <a:stretch>
              <a:fillRect/>
            </a:stretch>
          </p:blipFill>
          <p:spPr>
            <a:xfrm>
              <a:off x="6566698" y="1780119"/>
              <a:ext cx="3714776" cy="642941"/>
            </a:xfrm>
            <a:prstGeom prst="rect">
              <a:avLst/>
            </a:prstGeom>
            <a:noFill/>
            <a:ln w="9525">
              <a:noFill/>
            </a:ln>
          </p:spPr>
        </p:pic>
        <p:sp>
          <p:nvSpPr>
            <p:cNvPr id="9226" name="文本框 4"/>
            <p:cNvSpPr txBox="1"/>
            <p:nvPr/>
          </p:nvSpPr>
          <p:spPr>
            <a:xfrm>
              <a:off x="6495260" y="2428868"/>
              <a:ext cx="4000528" cy="2092881"/>
            </a:xfrm>
            <a:prstGeom prst="rect">
              <a:avLst/>
            </a:prstGeom>
            <a:noFill/>
            <a:ln w="9525">
              <a:noFill/>
            </a:ln>
          </p:spPr>
          <p:txBody>
            <a:bodyPr>
              <a:spAutoFit/>
            </a:bodyPr>
            <a:lstStyle/>
            <a:p>
              <a:r>
                <a:rPr lang="en-US" altLang="zh-CN" sz="1600" b="1" dirty="0">
                  <a:latin typeface="黑体" panose="02010609060101010101" pitchFamily="49" charset="-122"/>
                  <a:ea typeface="黑体" panose="02010609060101010101" pitchFamily="49" charset="-122"/>
                </a:rPr>
                <a:t>1</a:t>
              </a:r>
              <a:r>
                <a:rPr lang="en-US" altLang="zh-CN" sz="1600" b="1" dirty="0">
                  <a:solidFill>
                    <a:schemeClr val="tx1"/>
                  </a:solidFill>
                  <a:latin typeface="黑体" panose="02010609060101010101" pitchFamily="49" charset="-122"/>
                  <a:ea typeface="黑体" panose="02010609060101010101" pitchFamily="49" charset="-122"/>
                </a:rPr>
                <a:t>999</a:t>
              </a:r>
              <a:r>
                <a:rPr lang="zh-CN" altLang="en-US" sz="1600" b="1" dirty="0">
                  <a:solidFill>
                    <a:schemeClr val="tx1"/>
                  </a:solidFill>
                  <a:latin typeface="黑体" panose="02010609060101010101" pitchFamily="49" charset="-122"/>
                  <a:ea typeface="黑体" panose="02010609060101010101" pitchFamily="49" charset="-122"/>
                </a:rPr>
                <a:t>年</a:t>
              </a:r>
              <a:r>
                <a:rPr lang="en-US" altLang="zh-CN" sz="1600" b="1" dirty="0">
                  <a:solidFill>
                    <a:schemeClr val="tx1"/>
                  </a:solidFill>
                  <a:latin typeface="黑体" panose="02010609060101010101" pitchFamily="49" charset="-122"/>
                  <a:ea typeface="黑体" panose="02010609060101010101" pitchFamily="49" charset="-122"/>
                </a:rPr>
                <a:t>10</a:t>
              </a:r>
              <a:r>
                <a:rPr lang="zh-CN" altLang="en-US" sz="1600" b="1" dirty="0">
                  <a:solidFill>
                    <a:schemeClr val="tx1"/>
                  </a:solidFill>
                  <a:latin typeface="黑体" panose="02010609060101010101" pitchFamily="49" charset="-122"/>
                  <a:ea typeface="黑体" panose="02010609060101010101" pitchFamily="49" charset="-122"/>
                </a:rPr>
                <a:t>月，美国高盛公司向阿里巴巴</a:t>
              </a:r>
            </a:p>
            <a:p>
              <a:r>
                <a:rPr lang="zh-CN" altLang="en-US" sz="1600" b="1" dirty="0">
                  <a:solidFill>
                    <a:schemeClr val="tx1"/>
                  </a:solidFill>
                  <a:latin typeface="黑体" panose="02010609060101010101" pitchFamily="49" charset="-122"/>
                  <a:ea typeface="黑体" panose="02010609060101010101" pitchFamily="49" charset="-122"/>
                </a:rPr>
                <a:t>注入</a:t>
              </a:r>
              <a:r>
                <a:rPr lang="en-US" altLang="zh-CN" sz="1600" b="1" dirty="0">
                  <a:solidFill>
                    <a:schemeClr val="tx1"/>
                  </a:solidFill>
                  <a:latin typeface="黑体" panose="02010609060101010101" pitchFamily="49" charset="-122"/>
                  <a:ea typeface="黑体" panose="02010609060101010101" pitchFamily="49" charset="-122"/>
                </a:rPr>
                <a:t>500</a:t>
              </a:r>
              <a:r>
                <a:rPr lang="zh-CN" altLang="en-US" sz="1600" b="1" dirty="0">
                  <a:solidFill>
                    <a:schemeClr val="tx1"/>
                  </a:solidFill>
                  <a:latin typeface="黑体" panose="02010609060101010101" pitchFamily="49" charset="-122"/>
                  <a:ea typeface="黑体" panose="02010609060101010101" pitchFamily="49" charset="-122"/>
                </a:rPr>
                <a:t>万美元风险资金；</a:t>
              </a:r>
            </a:p>
            <a:p>
              <a:r>
                <a:rPr lang="en-US" altLang="zh-CN" sz="1600" b="1" dirty="0">
                  <a:solidFill>
                    <a:schemeClr val="tx1"/>
                  </a:solidFill>
                  <a:latin typeface="黑体" panose="02010609060101010101" pitchFamily="49" charset="-122"/>
                  <a:ea typeface="黑体" panose="02010609060101010101" pitchFamily="49" charset="-122"/>
                </a:rPr>
                <a:t>2000</a:t>
              </a:r>
              <a:r>
                <a:rPr lang="zh-CN" altLang="en-US" sz="1600" b="1" dirty="0">
                  <a:solidFill>
                    <a:schemeClr val="tx1"/>
                  </a:solidFill>
                  <a:latin typeface="黑体" panose="02010609060101010101" pitchFamily="49" charset="-122"/>
                  <a:ea typeface="黑体" panose="02010609060101010101" pitchFamily="49" charset="-122"/>
                </a:rPr>
                <a:t>年</a:t>
              </a:r>
              <a:r>
                <a:rPr lang="en-US" altLang="zh-CN" sz="1600" b="1" dirty="0">
                  <a:solidFill>
                    <a:schemeClr val="tx1"/>
                  </a:solidFill>
                  <a:latin typeface="黑体" panose="02010609060101010101" pitchFamily="49" charset="-122"/>
                  <a:ea typeface="黑体" panose="02010609060101010101" pitchFamily="49" charset="-122"/>
                </a:rPr>
                <a:t>1</a:t>
              </a:r>
              <a:r>
                <a:rPr lang="zh-CN" altLang="en-US" sz="1600" b="1" dirty="0">
                  <a:solidFill>
                    <a:schemeClr val="tx1"/>
                  </a:solidFill>
                  <a:latin typeface="黑体" panose="02010609060101010101" pitchFamily="49" charset="-122"/>
                  <a:ea typeface="黑体" panose="02010609060101010101" pitchFamily="49" charset="-122"/>
                </a:rPr>
                <a:t>月，日本软银投资</a:t>
              </a:r>
              <a:r>
                <a:rPr lang="en-US" altLang="zh-CN" sz="1600" b="1" dirty="0">
                  <a:solidFill>
                    <a:schemeClr val="tx1"/>
                  </a:solidFill>
                  <a:latin typeface="黑体" panose="02010609060101010101" pitchFamily="49" charset="-122"/>
                  <a:ea typeface="黑体" panose="02010609060101010101" pitchFamily="49" charset="-122"/>
                </a:rPr>
                <a:t>2000</a:t>
              </a:r>
              <a:r>
                <a:rPr lang="zh-CN" altLang="en-US" sz="1600" b="1" dirty="0">
                  <a:solidFill>
                    <a:schemeClr val="tx1"/>
                  </a:solidFill>
                  <a:latin typeface="黑体" panose="02010609060101010101" pitchFamily="49" charset="-122"/>
                  <a:ea typeface="黑体" panose="02010609060101010101" pitchFamily="49" charset="-122"/>
                </a:rPr>
                <a:t>万美元</a:t>
              </a:r>
            </a:p>
            <a:p>
              <a:r>
                <a:rPr lang="zh-CN" altLang="en-US" sz="1600" b="1" dirty="0">
                  <a:solidFill>
                    <a:schemeClr val="tx1"/>
                  </a:solidFill>
                  <a:latin typeface="黑体" panose="02010609060101010101" pitchFamily="49" charset="-122"/>
                  <a:ea typeface="黑体" panose="02010609060101010101" pitchFamily="49" charset="-122"/>
                </a:rPr>
                <a:t>与阿里巴巴结盟；</a:t>
              </a:r>
            </a:p>
            <a:p>
              <a:r>
                <a:rPr lang="en-US" altLang="zh-CN" sz="1600" b="1" dirty="0">
                  <a:solidFill>
                    <a:schemeClr val="tx1"/>
                  </a:solidFill>
                  <a:latin typeface="黑体" panose="02010609060101010101" pitchFamily="49" charset="-122"/>
                  <a:ea typeface="黑体" panose="02010609060101010101" pitchFamily="49" charset="-122"/>
                </a:rPr>
                <a:t>2004</a:t>
              </a:r>
              <a:r>
                <a:rPr lang="zh-CN" altLang="en-US" sz="1600" b="1" dirty="0">
                  <a:solidFill>
                    <a:schemeClr val="tx1"/>
                  </a:solidFill>
                  <a:latin typeface="黑体" panose="02010609060101010101" pitchFamily="49" charset="-122"/>
                  <a:ea typeface="黑体" panose="02010609060101010101" pitchFamily="49" charset="-122"/>
                </a:rPr>
                <a:t>年，阿里巴巴获得来自四个国家</a:t>
              </a:r>
            </a:p>
            <a:p>
              <a:r>
                <a:rPr lang="zh-CN" altLang="en-US" sz="1600" b="1" dirty="0">
                  <a:solidFill>
                    <a:schemeClr val="tx1"/>
                  </a:solidFill>
                  <a:latin typeface="黑体" panose="02010609060101010101" pitchFamily="49" charset="-122"/>
                  <a:ea typeface="黑体" panose="02010609060101010101" pitchFamily="49" charset="-122"/>
                </a:rPr>
                <a:t>的</a:t>
              </a:r>
              <a:r>
                <a:rPr lang="en-US" altLang="zh-CN" sz="1600" b="1" dirty="0">
                  <a:solidFill>
                    <a:schemeClr val="tx1"/>
                  </a:solidFill>
                  <a:latin typeface="黑体" panose="02010609060101010101" pitchFamily="49" charset="-122"/>
                  <a:ea typeface="黑体" panose="02010609060101010101" pitchFamily="49" charset="-122"/>
                </a:rPr>
                <a:t>8200</a:t>
              </a:r>
              <a:r>
                <a:rPr lang="zh-CN" altLang="en-US" sz="1600" b="1" dirty="0">
                  <a:solidFill>
                    <a:schemeClr val="tx1"/>
                  </a:solidFill>
                  <a:latin typeface="黑体" panose="02010609060101010101" pitchFamily="49" charset="-122"/>
                  <a:ea typeface="黑体" panose="02010609060101010101" pitchFamily="49" charset="-122"/>
                </a:rPr>
                <a:t>万美元战略投资；</a:t>
              </a:r>
            </a:p>
            <a:p>
              <a:r>
                <a:rPr lang="en-US" altLang="zh-CN" sz="1600" b="1" dirty="0">
                  <a:solidFill>
                    <a:schemeClr val="tx1"/>
                  </a:solidFill>
                  <a:latin typeface="黑体" panose="02010609060101010101" pitchFamily="49" charset="-122"/>
                  <a:ea typeface="黑体" panose="02010609060101010101" pitchFamily="49" charset="-122"/>
                </a:rPr>
                <a:t>2005</a:t>
              </a:r>
              <a:r>
                <a:rPr lang="zh-CN" altLang="en-US" sz="1600" b="1" dirty="0">
                  <a:solidFill>
                    <a:schemeClr val="tx1"/>
                  </a:solidFill>
                  <a:latin typeface="黑体" panose="02010609060101010101" pitchFamily="49" charset="-122"/>
                  <a:ea typeface="黑体" panose="02010609060101010101" pitchFamily="49" charset="-122"/>
                </a:rPr>
                <a:t>年</a:t>
              </a:r>
              <a:r>
                <a:rPr lang="en-US" altLang="zh-CN" sz="1600" b="1" dirty="0">
                  <a:solidFill>
                    <a:schemeClr val="tx1"/>
                  </a:solidFill>
                  <a:latin typeface="黑体" panose="02010609060101010101" pitchFamily="49" charset="-122"/>
                  <a:ea typeface="黑体" panose="02010609060101010101" pitchFamily="49" charset="-122"/>
                </a:rPr>
                <a:t>8</a:t>
              </a:r>
              <a:r>
                <a:rPr lang="zh-CN" altLang="en-US" sz="1600" b="1" dirty="0">
                  <a:solidFill>
                    <a:schemeClr val="tx1"/>
                  </a:solidFill>
                  <a:latin typeface="黑体" panose="02010609060101010101" pitchFamily="49" charset="-122"/>
                  <a:ea typeface="黑体" panose="02010609060101010101" pitchFamily="49" charset="-122"/>
                </a:rPr>
                <a:t>月，雅虎中国向阿里巴巴注入</a:t>
              </a:r>
            </a:p>
            <a:p>
              <a:r>
                <a:rPr lang="en-US" altLang="zh-CN" sz="1600" b="1" dirty="0">
                  <a:solidFill>
                    <a:schemeClr val="tx1"/>
                  </a:solidFill>
                  <a:latin typeface="黑体" panose="02010609060101010101" pitchFamily="49" charset="-122"/>
                  <a:ea typeface="黑体" panose="02010609060101010101" pitchFamily="49" charset="-122"/>
                </a:rPr>
                <a:t>10</a:t>
              </a:r>
              <a:r>
                <a:rPr lang="zh-CN" altLang="en-US" sz="1600" b="1" dirty="0">
                  <a:solidFill>
                    <a:schemeClr val="tx1"/>
                  </a:solidFill>
                  <a:latin typeface="黑体" panose="02010609060101010101" pitchFamily="49" charset="-122"/>
                  <a:ea typeface="黑体" panose="02010609060101010101" pitchFamily="49" charset="-122"/>
                </a:rPr>
                <a:t>亿美元投资</a:t>
              </a:r>
              <a:r>
                <a:rPr lang="zh-CN" altLang="en-US" b="1" dirty="0">
                  <a:solidFill>
                    <a:schemeClr val="tx1"/>
                  </a:solidFill>
                  <a:latin typeface="黑体" panose="02010609060101010101" pitchFamily="49" charset="-122"/>
                  <a:ea typeface="黑体" panose="02010609060101010101" pitchFamily="49" charset="-122"/>
                </a:rPr>
                <a:t>。</a:t>
              </a:r>
            </a:p>
          </p:txBody>
        </p:sp>
        <p:sp>
          <p:nvSpPr>
            <p:cNvPr id="15" name="Text Box 9"/>
            <p:cNvSpPr txBox="1">
              <a:spLocks noChangeArrowheads="1"/>
            </p:cNvSpPr>
            <p:nvPr/>
          </p:nvSpPr>
          <p:spPr bwMode="auto">
            <a:xfrm>
              <a:off x="7209640" y="4501045"/>
              <a:ext cx="2571768" cy="368857"/>
            </a:xfrm>
            <a:prstGeom prst="rect">
              <a:avLst/>
            </a:prstGeom>
            <a:solidFill>
              <a:schemeClr val="bg2">
                <a:lumMod val="20000"/>
                <a:lumOff val="80000"/>
              </a:schemeClr>
            </a:solidFill>
            <a:ln w="9525">
              <a:noFill/>
              <a:miter lim="800000"/>
            </a:ln>
            <a:effectLst>
              <a:outerShdw dist="17904" dir="2700000" algn="ctr" rotWithShape="0">
                <a:schemeClr val="tx1"/>
              </a:outerShdw>
            </a:effectLst>
          </p:spPr>
          <p:txBody>
            <a:bodyPr>
              <a:spAutoFit/>
            </a:bodyPr>
            <a:lstStyle/>
            <a:p>
              <a:pPr marR="0" defTabSz="914400" eaLnBrk="0" hangingPunct="0">
                <a:spcBef>
                  <a:spcPct val="50000"/>
                </a:spcBef>
                <a:buClrTx/>
                <a:buSzTx/>
                <a:buFontTx/>
                <a:defRPr/>
              </a:pPr>
              <a:r>
                <a:rPr kumimoji="0" lang="zh-CN" altLang="en-US" b="1" kern="1200" cap="none" spc="0" normalizeH="0" baseline="0" noProof="0" dirty="0">
                  <a:solidFill>
                    <a:schemeClr val="bg1"/>
                  </a:solidFill>
                  <a:latin typeface="Arial" panose="020B0604020202020204" pitchFamily="34" charset="0"/>
                  <a:ea typeface="华文新魏" pitchFamily="2" charset="-122"/>
                  <a:cs typeface="+mn-cs"/>
                </a:rPr>
                <a:t>阿里巴巴早期资本融资</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标题 1"/>
          <p:cNvSpPr txBox="1"/>
          <p:nvPr/>
        </p:nvSpPr>
        <p:spPr>
          <a:xfrm>
            <a:off x="785786" y="285728"/>
            <a:ext cx="4857784" cy="648076"/>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p>
            <a:pPr marL="0" marR="0" lvl="0" indent="0" algn="r" defTabSz="914400" rtl="0" eaLnBrk="1" fontAlgn="auto" latinLnBrk="0" hangingPunct="1">
              <a:lnSpc>
                <a:spcPct val="100000"/>
              </a:lnSpc>
              <a:spcBef>
                <a:spcPct val="0"/>
              </a:spcBef>
              <a:spcAft>
                <a:spcPts val="0"/>
              </a:spcAft>
              <a:buClrTx/>
              <a:buSzTx/>
              <a:buFontTx/>
              <a:buNone/>
              <a:defRPr/>
            </a:pPr>
            <a:r>
              <a:rPr lang="en-US" altLang="zh-CN" sz="3200" b="1" dirty="0" smtClean="0">
                <a:solidFill>
                  <a:schemeClr val="bg1"/>
                </a:solidFill>
                <a:effectLst>
                  <a:outerShdw blurRad="38100" dist="25400" dir="5400000" algn="tl" rotWithShape="0">
                    <a:srgbClr val="000000">
                      <a:alpha val="43000"/>
                    </a:srgbClr>
                  </a:outerShdw>
                </a:effectLst>
                <a:latin typeface="华文行楷" pitchFamily="2" charset="-122"/>
                <a:ea typeface="华文行楷" pitchFamily="2" charset="-122"/>
                <a:cs typeface="+mj-cs"/>
              </a:rPr>
              <a:t>2</a:t>
            </a:r>
            <a:r>
              <a:rPr lang="zh-CN" altLang="en-US" sz="3200" b="1" dirty="0" smtClean="0">
                <a:solidFill>
                  <a:schemeClr val="bg1"/>
                </a:solidFill>
                <a:effectLst>
                  <a:outerShdw blurRad="38100" dist="25400" dir="5400000" algn="tl" rotWithShape="0">
                    <a:srgbClr val="000000">
                      <a:alpha val="43000"/>
                    </a:srgbClr>
                  </a:outerShdw>
                </a:effectLst>
                <a:latin typeface="华文行楷" pitchFamily="2" charset="-122"/>
                <a:ea typeface="华文行楷" pitchFamily="2" charset="-122"/>
                <a:cs typeface="+mj-cs"/>
              </a:rPr>
              <a:t>、经济全球</a:t>
            </a:r>
            <a:r>
              <a:rPr kumimoji="0" lang="zh-CN" altLang="en-US" sz="3200" b="1" i="0" u="none" strike="noStrike" kern="1200" cap="none" spc="0" normalizeH="0" baseline="0" noProof="0" dirty="0" smtClean="0">
                <a:ln>
                  <a:noFill/>
                </a:ln>
                <a:solidFill>
                  <a:schemeClr val="bg1"/>
                </a:solidFill>
                <a:effectLst>
                  <a:outerShdw blurRad="38100" dist="25400" dir="5400000" algn="tl" rotWithShape="0">
                    <a:srgbClr val="000000">
                      <a:alpha val="43000"/>
                    </a:srgbClr>
                  </a:outerShdw>
                </a:effectLst>
                <a:uLnTx/>
                <a:uFillTx/>
                <a:latin typeface="华文行楷" pitchFamily="2" charset="-122"/>
                <a:ea typeface="华文行楷" pitchFamily="2" charset="-122"/>
                <a:cs typeface="+mj-cs"/>
              </a:rPr>
              <a:t>化的发展历程</a:t>
            </a:r>
            <a:endParaRPr kumimoji="0" lang="zh-CN" altLang="en-US" sz="3200" b="1" i="0" u="none" strike="noStrike" kern="1200" cap="none" spc="0" normalizeH="0" baseline="0" noProof="0" dirty="0">
              <a:ln>
                <a:noFill/>
              </a:ln>
              <a:solidFill>
                <a:schemeClr val="bg1"/>
              </a:solidFill>
              <a:effectLst>
                <a:outerShdw blurRad="38100" dist="25400" dir="5400000" algn="tl" rotWithShape="0">
                  <a:srgbClr val="000000">
                    <a:alpha val="43000"/>
                  </a:srgbClr>
                </a:outerShdw>
              </a:effectLst>
              <a:uLnTx/>
              <a:uFillTx/>
              <a:latin typeface="+mj-lt"/>
              <a:ea typeface="+mj-ea"/>
              <a:cs typeface="+mj-cs"/>
            </a:endParaRPr>
          </a:p>
        </p:txBody>
      </p:sp>
      <p:sp>
        <p:nvSpPr>
          <p:cNvPr id="5" name="TextBox 4"/>
          <p:cNvSpPr txBox="1"/>
          <p:nvPr/>
        </p:nvSpPr>
        <p:spPr>
          <a:xfrm>
            <a:off x="285720" y="1142984"/>
            <a:ext cx="8643998" cy="5693866"/>
          </a:xfrm>
          <a:prstGeom prst="rect">
            <a:avLst/>
          </a:prstGeom>
          <a:noFill/>
        </p:spPr>
        <p:txBody>
          <a:bodyPr wrap="square" rtlCol="0">
            <a:spAutoFit/>
          </a:bodyPr>
          <a:lstStyle/>
          <a:p>
            <a:r>
              <a:rPr lang="zh-CN" altLang="en-US" sz="2800" dirty="0" smtClean="0">
                <a:latin typeface="华文行楷" pitchFamily="2" charset="-122"/>
                <a:ea typeface="华文行楷" pitchFamily="2" charset="-122"/>
              </a:rPr>
              <a:t>（</a:t>
            </a:r>
            <a:r>
              <a:rPr lang="en-US" altLang="zh-CN" sz="2800" dirty="0" smtClean="0">
                <a:latin typeface="华文行楷" pitchFamily="2" charset="-122"/>
                <a:ea typeface="华文行楷" pitchFamily="2" charset="-122"/>
              </a:rPr>
              <a:t>1</a:t>
            </a:r>
            <a:r>
              <a:rPr lang="zh-CN" altLang="en-US" sz="2800" dirty="0" smtClean="0">
                <a:latin typeface="华文行楷" pitchFamily="2" charset="-122"/>
                <a:ea typeface="华文行楷" pitchFamily="2" charset="-122"/>
              </a:rPr>
              <a:t>）</a:t>
            </a:r>
            <a:r>
              <a:rPr lang="zh-CN" altLang="en-US" sz="2800" u="sng" dirty="0" smtClean="0">
                <a:latin typeface="华文行楷" pitchFamily="2" charset="-122"/>
                <a:ea typeface="华文行楷" pitchFamily="2" charset="-122"/>
              </a:rPr>
              <a:t>新航路开辟和资本主义在西欧的兴起以后</a:t>
            </a:r>
            <a:r>
              <a:rPr lang="zh-CN" altLang="en-US" sz="2800" dirty="0" smtClean="0">
                <a:latin typeface="华文行楷" pitchFamily="2" charset="-122"/>
                <a:ea typeface="华文行楷" pitchFamily="2" charset="-122"/>
              </a:rPr>
              <a:t>，资本主义经济不断向世界扩展。</a:t>
            </a:r>
            <a:endParaRPr lang="en-US" altLang="zh-CN" sz="2800" dirty="0" smtClean="0">
              <a:latin typeface="华文行楷" pitchFamily="2" charset="-122"/>
              <a:ea typeface="华文行楷" pitchFamily="2" charset="-122"/>
            </a:endParaRPr>
          </a:p>
          <a:p>
            <a:r>
              <a:rPr lang="zh-CN" altLang="en-US" sz="2800" dirty="0" smtClean="0">
                <a:latin typeface="华文行楷" pitchFamily="2" charset="-122"/>
                <a:ea typeface="华文行楷" pitchFamily="2" charset="-122"/>
              </a:rPr>
              <a:t>（</a:t>
            </a:r>
            <a:r>
              <a:rPr lang="en-US" altLang="zh-CN" sz="2800" dirty="0" smtClean="0">
                <a:latin typeface="华文行楷" pitchFamily="2" charset="-122"/>
                <a:ea typeface="华文行楷" pitchFamily="2" charset="-122"/>
              </a:rPr>
              <a:t>2</a:t>
            </a:r>
            <a:r>
              <a:rPr lang="zh-CN" altLang="en-US" sz="2800" dirty="0" smtClean="0">
                <a:latin typeface="华文行楷" pitchFamily="2" charset="-122"/>
                <a:ea typeface="华文行楷" pitchFamily="2" charset="-122"/>
              </a:rPr>
              <a:t>）</a:t>
            </a:r>
            <a:r>
              <a:rPr lang="zh-CN" altLang="en-US" sz="2800" u="sng" dirty="0" smtClean="0">
                <a:latin typeface="华文行楷" pitchFamily="2" charset="-122"/>
                <a:ea typeface="华文行楷" pitchFamily="2" charset="-122"/>
              </a:rPr>
              <a:t>工业革命后</a:t>
            </a:r>
            <a:r>
              <a:rPr lang="zh-CN" altLang="en-US" sz="2800" dirty="0" smtClean="0">
                <a:latin typeface="华文行楷" pitchFamily="2" charset="-122"/>
                <a:ea typeface="华文行楷" pitchFamily="2" charset="-122"/>
              </a:rPr>
              <a:t>，世界市场更加扩大，国际贸易和国际投资迅速发展。</a:t>
            </a:r>
            <a:endParaRPr lang="en-US" altLang="zh-CN" sz="2800" dirty="0" smtClean="0">
              <a:latin typeface="华文行楷" pitchFamily="2" charset="-122"/>
              <a:ea typeface="华文行楷" pitchFamily="2" charset="-122"/>
            </a:endParaRPr>
          </a:p>
          <a:p>
            <a:r>
              <a:rPr lang="zh-CN" altLang="en-US" sz="2800" dirty="0" smtClean="0">
                <a:latin typeface="华文行楷" pitchFamily="2" charset="-122"/>
                <a:ea typeface="华文行楷" pitchFamily="2" charset="-122"/>
              </a:rPr>
              <a:t>（</a:t>
            </a:r>
            <a:r>
              <a:rPr lang="en-US" altLang="zh-CN" sz="2800" dirty="0" smtClean="0">
                <a:latin typeface="华文行楷" pitchFamily="2" charset="-122"/>
                <a:ea typeface="华文行楷" pitchFamily="2" charset="-122"/>
              </a:rPr>
              <a:t>3</a:t>
            </a:r>
            <a:r>
              <a:rPr lang="zh-CN" altLang="en-US" sz="2800" dirty="0" smtClean="0">
                <a:latin typeface="华文行楷" pitchFamily="2" charset="-122"/>
                <a:ea typeface="华文行楷" pitchFamily="2" charset="-122"/>
              </a:rPr>
              <a:t>）</a:t>
            </a:r>
            <a:r>
              <a:rPr lang="zh-CN" altLang="en-US" sz="2800" u="sng" dirty="0" smtClean="0">
                <a:latin typeface="华文行楷" pitchFamily="2" charset="-122"/>
                <a:ea typeface="华文行楷" pitchFamily="2" charset="-122"/>
              </a:rPr>
              <a:t>二战后</a:t>
            </a:r>
            <a:r>
              <a:rPr lang="zh-CN" altLang="en-US" sz="2800" dirty="0" smtClean="0">
                <a:latin typeface="华文行楷" pitchFamily="2" charset="-122"/>
                <a:ea typeface="华文行楷" pitchFamily="2" charset="-122"/>
              </a:rPr>
              <a:t>建立的国际货币基金组织、世界银行和关贸总协定，进一步促进了经济全球化进程。</a:t>
            </a:r>
            <a:endParaRPr lang="en-US" altLang="zh-CN" sz="2800" dirty="0" smtClean="0">
              <a:latin typeface="华文行楷" pitchFamily="2" charset="-122"/>
              <a:ea typeface="华文行楷" pitchFamily="2" charset="-122"/>
            </a:endParaRPr>
          </a:p>
          <a:p>
            <a:r>
              <a:rPr lang="zh-CN" altLang="en-US" sz="2800" dirty="0" smtClean="0">
                <a:latin typeface="华文行楷" pitchFamily="2" charset="-122"/>
                <a:ea typeface="华文行楷" pitchFamily="2" charset="-122"/>
              </a:rPr>
              <a:t>（</a:t>
            </a:r>
            <a:r>
              <a:rPr lang="en-US" altLang="zh-CN" sz="2800" dirty="0" smtClean="0">
                <a:latin typeface="华文行楷" pitchFamily="2" charset="-122"/>
                <a:ea typeface="华文行楷" pitchFamily="2" charset="-122"/>
              </a:rPr>
              <a:t>4</a:t>
            </a:r>
            <a:r>
              <a:rPr lang="zh-CN" altLang="en-US" sz="2800" dirty="0" smtClean="0">
                <a:latin typeface="华文行楷" pitchFamily="2" charset="-122"/>
                <a:ea typeface="华文行楷" pitchFamily="2" charset="-122"/>
              </a:rPr>
              <a:t>）</a:t>
            </a:r>
            <a:r>
              <a:rPr lang="en-US" altLang="zh-CN" sz="2800" u="sng" dirty="0" smtClean="0">
                <a:latin typeface="华文行楷" pitchFamily="2" charset="-122"/>
                <a:ea typeface="华文行楷" pitchFamily="2" charset="-122"/>
              </a:rPr>
              <a:t>20</a:t>
            </a:r>
            <a:r>
              <a:rPr lang="zh-CN" altLang="en-US" sz="2800" u="sng" dirty="0" smtClean="0">
                <a:latin typeface="华文行楷" pitchFamily="2" charset="-122"/>
                <a:ea typeface="华文行楷" pitchFamily="2" charset="-122"/>
              </a:rPr>
              <a:t>世纪</a:t>
            </a:r>
            <a:r>
              <a:rPr lang="en-US" altLang="zh-CN" sz="2800" u="sng" dirty="0" smtClean="0">
                <a:latin typeface="华文行楷" pitchFamily="2" charset="-122"/>
                <a:ea typeface="华文行楷" pitchFamily="2" charset="-122"/>
              </a:rPr>
              <a:t>70</a:t>
            </a:r>
            <a:r>
              <a:rPr lang="zh-CN" altLang="en-US" sz="2800" u="sng" dirty="0" smtClean="0">
                <a:latin typeface="华文行楷" pitchFamily="2" charset="-122"/>
                <a:ea typeface="华文行楷" pitchFamily="2" charset="-122"/>
              </a:rPr>
              <a:t>年代以来</a:t>
            </a:r>
            <a:r>
              <a:rPr lang="zh-CN" altLang="en-US" sz="2800" dirty="0" smtClean="0">
                <a:latin typeface="华文行楷" pitchFamily="2" charset="-122"/>
                <a:ea typeface="华文行楷" pitchFamily="2" charset="-122"/>
              </a:rPr>
              <a:t>，以信息技术为代表的新的科学技术的发展成为经济全球化的主要推动力量。</a:t>
            </a:r>
            <a:endParaRPr lang="en-US" altLang="zh-CN" sz="2800" dirty="0" smtClean="0">
              <a:latin typeface="华文行楷" pitchFamily="2" charset="-122"/>
              <a:ea typeface="华文行楷" pitchFamily="2" charset="-122"/>
            </a:endParaRPr>
          </a:p>
          <a:p>
            <a:r>
              <a:rPr lang="zh-CN" altLang="en-US" sz="2800" dirty="0" smtClean="0">
                <a:latin typeface="华文行楷" pitchFamily="2" charset="-122"/>
                <a:ea typeface="华文行楷" pitchFamily="2" charset="-122"/>
              </a:rPr>
              <a:t>（</a:t>
            </a:r>
            <a:r>
              <a:rPr lang="en-US" altLang="zh-CN" sz="2800" dirty="0" smtClean="0">
                <a:latin typeface="华文行楷" pitchFamily="2" charset="-122"/>
                <a:ea typeface="华文行楷" pitchFamily="2" charset="-122"/>
              </a:rPr>
              <a:t>5</a:t>
            </a:r>
            <a:r>
              <a:rPr lang="zh-CN" altLang="en-US" sz="2800" dirty="0" smtClean="0">
                <a:latin typeface="华文行楷" pitchFamily="2" charset="-122"/>
                <a:ea typeface="华文行楷" pitchFamily="2" charset="-122"/>
              </a:rPr>
              <a:t>）</a:t>
            </a:r>
            <a:r>
              <a:rPr lang="zh-CN" altLang="en-US" sz="2800" u="sng" dirty="0" smtClean="0">
                <a:latin typeface="华文行楷" pitchFamily="2" charset="-122"/>
                <a:ea typeface="华文行楷" pitchFamily="2" charset="-122"/>
              </a:rPr>
              <a:t>进入</a:t>
            </a:r>
            <a:r>
              <a:rPr lang="en-US" altLang="zh-CN" sz="2800" u="sng" dirty="0" smtClean="0">
                <a:latin typeface="华文行楷" pitchFamily="2" charset="-122"/>
                <a:ea typeface="华文行楷" pitchFamily="2" charset="-122"/>
              </a:rPr>
              <a:t>90</a:t>
            </a:r>
            <a:r>
              <a:rPr lang="zh-CN" altLang="en-US" sz="2800" u="sng" dirty="0" smtClean="0">
                <a:latin typeface="华文行楷" pitchFamily="2" charset="-122"/>
                <a:ea typeface="华文行楷" pitchFamily="2" charset="-122"/>
              </a:rPr>
              <a:t>年代</a:t>
            </a:r>
            <a:r>
              <a:rPr lang="zh-CN" altLang="en-US" sz="2800" dirty="0" smtClean="0">
                <a:latin typeface="华文行楷" pitchFamily="2" charset="-122"/>
                <a:ea typeface="华文行楷" pitchFamily="2" charset="-122"/>
              </a:rPr>
              <a:t>，跨国公司迅速发展、</a:t>
            </a:r>
            <a:r>
              <a:rPr lang="zh-CN" altLang="en-US" sz="2800" b="1" dirty="0" smtClean="0">
                <a:latin typeface="华文行楷" pitchFamily="2" charset="-122"/>
                <a:ea typeface="华文行楷" pitchFamily="2" charset="-122"/>
              </a:rPr>
              <a:t>世贸组织</a:t>
            </a:r>
            <a:r>
              <a:rPr lang="zh-CN" altLang="en-US" sz="2800" dirty="0" smtClean="0">
                <a:latin typeface="华文行楷" pitchFamily="2" charset="-122"/>
                <a:ea typeface="华文行楷" pitchFamily="2" charset="-122"/>
              </a:rPr>
              <a:t>诞生，进一步促进了经济全球化发展。</a:t>
            </a:r>
            <a:endParaRPr lang="en-US" altLang="zh-CN" sz="2800" dirty="0" smtClean="0">
              <a:latin typeface="华文行楷" pitchFamily="2" charset="-122"/>
              <a:ea typeface="华文行楷" pitchFamily="2" charset="-122"/>
            </a:endParaRPr>
          </a:p>
          <a:p>
            <a:r>
              <a:rPr lang="zh-CN" altLang="en-US" sz="2800" dirty="0" smtClean="0">
                <a:latin typeface="华文行楷" pitchFamily="2" charset="-122"/>
                <a:ea typeface="华文行楷" pitchFamily="2" charset="-122"/>
              </a:rPr>
              <a:t>（</a:t>
            </a:r>
            <a:r>
              <a:rPr lang="en-US" altLang="zh-CN" sz="2800" dirty="0" smtClean="0">
                <a:latin typeface="华文行楷" pitchFamily="2" charset="-122"/>
                <a:ea typeface="华文行楷" pitchFamily="2" charset="-122"/>
              </a:rPr>
              <a:t>6</a:t>
            </a:r>
            <a:r>
              <a:rPr lang="zh-CN" altLang="en-US" sz="2800" dirty="0" smtClean="0">
                <a:latin typeface="华文行楷" pitchFamily="2" charset="-122"/>
                <a:ea typeface="华文行楷" pitchFamily="2" charset="-122"/>
              </a:rPr>
              <a:t>）</a:t>
            </a:r>
            <a:r>
              <a:rPr lang="zh-CN" altLang="en-US" sz="2800" u="sng" dirty="0" smtClean="0">
                <a:latin typeface="华文行楷" pitchFamily="2" charset="-122"/>
                <a:ea typeface="华文行楷" pitchFamily="2" charset="-122"/>
              </a:rPr>
              <a:t>进入</a:t>
            </a:r>
            <a:r>
              <a:rPr lang="en-US" altLang="zh-CN" sz="2800" u="sng" dirty="0" smtClean="0">
                <a:latin typeface="华文行楷" pitchFamily="2" charset="-122"/>
                <a:ea typeface="华文行楷" pitchFamily="2" charset="-122"/>
              </a:rPr>
              <a:t>21</a:t>
            </a:r>
            <a:r>
              <a:rPr lang="zh-CN" altLang="en-US" sz="2800" u="sng" dirty="0" smtClean="0">
                <a:latin typeface="华文行楷" pitchFamily="2" charset="-122"/>
                <a:ea typeface="华文行楷" pitchFamily="2" charset="-122"/>
              </a:rPr>
              <a:t>世纪</a:t>
            </a:r>
            <a:r>
              <a:rPr lang="zh-CN" altLang="en-US" sz="2800" dirty="0" smtClean="0">
                <a:latin typeface="华文行楷" pitchFamily="2" charset="-122"/>
                <a:ea typeface="华文行楷" pitchFamily="2" charset="-122"/>
              </a:rPr>
              <a:t>，随着互联网、人工智能等为代表的新一轮科技发展，经济全球化成为强劲的时代潮流。</a:t>
            </a:r>
            <a:endParaRPr lang="en-US" altLang="zh-CN" sz="2800" dirty="0" smtClean="0">
              <a:latin typeface="华文行楷" pitchFamily="2" charset="-122"/>
              <a:ea typeface="华文行楷" pitchFamily="2" charset="-122"/>
            </a:endParaRPr>
          </a:p>
          <a:p>
            <a:endParaRPr lang="zh-CN" altLang="en-US" sz="2800" dirty="0" smtClean="0">
              <a:latin typeface="华文行楷" pitchFamily="2" charset="-122"/>
              <a:ea typeface="华文行楷" pitchFamily="2" charset="-122"/>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834" name="Group 34"/>
          <p:cNvGraphicFramePr>
            <a:graphicFrameLocks noGrp="1"/>
          </p:cNvGraphicFramePr>
          <p:nvPr>
            <p:custDataLst>
              <p:tags r:id="rId2"/>
            </p:custDataLst>
          </p:nvPr>
        </p:nvGraphicFramePr>
        <p:xfrm>
          <a:off x="52263" y="908720"/>
          <a:ext cx="8912225" cy="3966210"/>
        </p:xfrm>
        <a:graphic>
          <a:graphicData uri="http://schemas.openxmlformats.org/drawingml/2006/table">
            <a:tbl>
              <a:tblPr/>
              <a:tblGrid>
                <a:gridCol w="2263140"/>
                <a:gridCol w="3344545"/>
                <a:gridCol w="3304540"/>
              </a:tblGrid>
              <a:tr h="21336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800" b="1" i="0" u="none" strike="noStrike" cap="none" normalizeH="0" baseline="0" dirty="0" smtClean="0">
                          <a:ln>
                            <a:noFill/>
                          </a:ln>
                          <a:solidFill>
                            <a:schemeClr val="bg2">
                              <a:lumMod val="50000"/>
                            </a:schemeClr>
                          </a:solidFill>
                          <a:effectLst/>
                          <a:latin typeface="黑体" panose="02010609060101010101" pitchFamily="49" charset="-122"/>
                          <a:ea typeface="黑体" panose="02010609060101010101" pitchFamily="49" charset="-122"/>
                        </a:rPr>
                        <a:t>历史进程</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800" b="1" i="0" u="none" strike="noStrike" cap="none" normalizeH="0" baseline="0" dirty="0" smtClean="0">
                          <a:ln>
                            <a:noFill/>
                          </a:ln>
                          <a:solidFill>
                            <a:schemeClr val="bg2">
                              <a:lumMod val="50000"/>
                            </a:schemeClr>
                          </a:solidFill>
                          <a:effectLst/>
                          <a:latin typeface="黑体" panose="02010609060101010101" pitchFamily="49" charset="-122"/>
                          <a:ea typeface="黑体" panose="02010609060101010101" pitchFamily="49" charset="-122"/>
                        </a:rPr>
                        <a:t>推动力和条件</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800" b="1" i="0" u="none" strike="noStrike" cap="none" normalizeH="0" baseline="0" dirty="0" smtClean="0">
                          <a:ln>
                            <a:noFill/>
                          </a:ln>
                          <a:solidFill>
                            <a:schemeClr val="bg2">
                              <a:lumMod val="50000"/>
                            </a:schemeClr>
                          </a:solidFill>
                          <a:effectLst/>
                          <a:latin typeface="黑体" panose="02010609060101010101" pitchFamily="49" charset="-122"/>
                          <a:ea typeface="黑体" panose="02010609060101010101" pitchFamily="49" charset="-122"/>
                        </a:rPr>
                        <a:t>全球化的主要表现</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008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工场手工业时代</a:t>
                      </a:r>
                      <a:endParaRPr kumimoji="0" lang="zh-CN" altLang="en-US" sz="1400" b="0"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a:t>
                      </a:r>
                      <a:r>
                        <a:rPr kumimoji="0" lang="en-US" altLang="zh-CN"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15</a:t>
                      </a:r>
                      <a:r>
                        <a:rPr kumimoji="0" lang="zh-CN" altLang="en-US"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世纪末－</a:t>
                      </a:r>
                      <a:r>
                        <a:rPr kumimoji="0" lang="en-US" altLang="zh-CN"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18</a:t>
                      </a:r>
                      <a:r>
                        <a:rPr kumimoji="0" lang="zh-CN" altLang="en-US"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世纪后期）</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lumMod val="5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1.</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新航路的开辟；</a:t>
                      </a:r>
                      <a:endPar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2.</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资本主义在西欧的兴起；</a:t>
                      </a:r>
                      <a:endPar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3.</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早期的殖民扩张</a:t>
                      </a:r>
                      <a:endPar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1" i="0"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世界各地区之间的经济联系不断加强，以西欧为中心的</a:t>
                      </a:r>
                      <a:r>
                        <a:rPr kumimoji="0" lang="zh-CN" altLang="en-US" sz="1400" b="1" i="0"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楷体" panose="02010609060101010101" pitchFamily="49" charset="-122"/>
                        </a:rPr>
                        <a:t>世界市场</a:t>
                      </a:r>
                      <a:r>
                        <a:rPr kumimoji="0" lang="zh-CN" altLang="en-US" sz="1400" b="1" i="0"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初步形成，</a:t>
                      </a:r>
                      <a:r>
                        <a:rPr kumimoji="0" lang="zh-CN" altLang="en-US" sz="1400" b="1" i="0"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楷体" panose="02010609060101010101" pitchFamily="49" charset="-122"/>
                        </a:rPr>
                        <a:t>全球联系</a:t>
                      </a:r>
                      <a:r>
                        <a:rPr kumimoji="0" lang="zh-CN" altLang="en-US" sz="1400" b="1" i="0"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初步建立</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5344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工业革命时代</a:t>
                      </a:r>
                      <a:endParaRPr kumimoji="0" lang="zh-CN" altLang="en-US" sz="1400" b="0"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a:t>
                      </a:r>
                      <a:r>
                        <a:rPr kumimoji="0" lang="en-US" altLang="zh-CN"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18</a:t>
                      </a:r>
                      <a:r>
                        <a:rPr kumimoji="0" lang="zh-CN" altLang="en-US"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世纪后期－</a:t>
                      </a:r>
                      <a:r>
                        <a:rPr kumimoji="0" lang="en-US" altLang="zh-CN"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20</a:t>
                      </a:r>
                      <a:r>
                        <a:rPr kumimoji="0" lang="zh-CN" altLang="en-US"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世纪初期）</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lumMod val="5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1.</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推动力：⑴两次工业革命的开展，</a:t>
                      </a:r>
                    </a:p>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⑵欧美等国的对外扩张政策与殖民侵略；</a:t>
                      </a:r>
                      <a:endPar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2.</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条件：⑴交通工具和通讯手段的进步，⑵垄断组织的发展等</a:t>
                      </a:r>
                      <a:endPar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1" i="0"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到</a:t>
                      </a:r>
                      <a:r>
                        <a:rPr kumimoji="0" lang="en-US" altLang="zh-CN" sz="1400" b="1" i="0"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19</a:t>
                      </a:r>
                      <a:r>
                        <a:rPr kumimoji="0" lang="zh-CN" altLang="en-US" sz="1400" b="1" i="0"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世纪末</a:t>
                      </a:r>
                      <a:r>
                        <a:rPr kumimoji="0" lang="en-US" altLang="zh-CN" sz="1400" b="1" i="0"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20</a:t>
                      </a:r>
                      <a:r>
                        <a:rPr kumimoji="0" lang="zh-CN" altLang="en-US" sz="1400" b="1" i="0"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世纪初，资本主义世界经济体系基本形成：世界越来越紧密地连为一体，世界市场更加扩大，国际贸易和国际投资迅速发展</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149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二战后初期</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lumMod val="5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楷体" panose="02010609060101010101" pitchFamily="49" charset="-122"/>
                        </a:rPr>
                        <a:t>国际货币基金组织</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rPr>
                        <a:t>、</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楷体" panose="02010609060101010101" pitchFamily="49" charset="-122"/>
                        </a:rPr>
                        <a:t>世界银行</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rPr>
                        <a:t>和</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楷体" panose="02010609060101010101" pitchFamily="49" charset="-122"/>
                        </a:rPr>
                        <a:t>关税与贸易总协定</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rPr>
                        <a:t>的建立</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rPr>
                        <a:t>加强了在</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楷体" panose="02010609060101010101" pitchFamily="49" charset="-122"/>
                        </a:rPr>
                        <a:t>金融</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rPr>
                        <a:t>、</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楷体" panose="02010609060101010101" pitchFamily="49" charset="-122"/>
                        </a:rPr>
                        <a:t>投资</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rPr>
                        <a:t>和</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楷体" panose="02010609060101010101" pitchFamily="49" charset="-122"/>
                        </a:rPr>
                        <a:t>贸易</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rPr>
                        <a:t>领域的国际协调，进一步促进了</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楷体" panose="02010609060101010101" pitchFamily="49" charset="-122"/>
                        </a:rPr>
                        <a:t>经济全球化</a:t>
                      </a:r>
                      <a:r>
                        <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rPr>
                        <a:t>进程</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8016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20</a:t>
                      </a:r>
                      <a:r>
                        <a:rPr kumimoji="0" lang="zh-CN" altLang="en-US"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世纪</a:t>
                      </a:r>
                      <a:r>
                        <a:rPr kumimoji="0" lang="en-US" altLang="zh-CN"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90</a:t>
                      </a:r>
                      <a:r>
                        <a:rPr kumimoji="0" lang="zh-CN" altLang="en-US" sz="14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年代</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lumMod val="5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1.</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以信息技术为代表的新科学技术发展的推动（主要推动力量）；</a:t>
                      </a:r>
                      <a:endPar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2.</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跨国公司迅猛发展，使各国的生产活动密切联系；</a:t>
                      </a:r>
                      <a:endPar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3.</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世界贸易组织的诞生和推动；</a:t>
                      </a:r>
                      <a:endPar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4.</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全球经济治理新机制的建立</a:t>
                      </a:r>
                      <a:endPar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1.</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世界的贸易、投资和服务的国际化提高到新的水平；</a:t>
                      </a:r>
                      <a:endPar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2.</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区域经济集团化得到发展，如欧洲联盟、北美自由贸易区、东南亚国家联盟、亚太经合组织等</a:t>
                      </a:r>
                      <a:endParaRPr kumimoji="0" lang="zh-CN" altLang="en-US" sz="1400" b="1" i="0"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672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4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进入</a:t>
                      </a:r>
                      <a:r>
                        <a:rPr kumimoji="0" lang="en-US" altLang="zh-CN" sz="14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21</a:t>
                      </a:r>
                      <a:r>
                        <a:rPr kumimoji="0" lang="zh-CN" altLang="en-US" sz="14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cs typeface="黑体" panose="02010609060101010101" pitchFamily="49" charset="-122"/>
                        </a:rPr>
                        <a:t>世纪</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lumMod val="50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rPr>
                        <a:t>以</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楷体" panose="02010609060101010101" pitchFamily="49" charset="-122"/>
                        </a:rPr>
                        <a:t>互联网</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rPr>
                        <a:t>、</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cs typeface="楷体" panose="02010609060101010101" pitchFamily="49" charset="-122"/>
                        </a:rPr>
                        <a:t>人工智能</a:t>
                      </a:r>
                      <a:r>
                        <a:rPr kumimoji="0" lang="zh-CN" altLang="en-US" sz="1400" b="1" i="0" strike="noStrike" cap="none" normalizeH="0" baseline="0" smtClean="0">
                          <a:ln>
                            <a:noFill/>
                          </a:ln>
                          <a:solidFill>
                            <a:srgbClr val="000000"/>
                          </a:solidFill>
                          <a:effectLst/>
                          <a:latin typeface="宋体" panose="02010600030101010101" pitchFamily="2" charset="-122"/>
                          <a:ea typeface="宋体" panose="02010600030101010101" pitchFamily="2" charset="-122"/>
                        </a:rPr>
                        <a:t>等为代表的新一轮科学技术的发展等</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1" i="0"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经济全球化成为强劲的时代潮流</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9" name="标题 1"/>
          <p:cNvSpPr txBox="1"/>
          <p:nvPr/>
        </p:nvSpPr>
        <p:spPr>
          <a:xfrm>
            <a:off x="195236" y="147298"/>
            <a:ext cx="4857784" cy="648076"/>
          </a:xfrm>
          <a:prstGeom prst="rect">
            <a:avLst/>
          </a:prstGeom>
          <a:ln>
            <a:noFill/>
          </a:ln>
        </p:spPr>
        <p:txBody>
          <a:bodyPr vert="horz" lIns="0" tIns="0" rIns="18288" bIns="0" anchor="b">
            <a:normAutofit/>
          </a:bodyPr>
          <a:lstStyle/>
          <a:p>
            <a:pPr marL="0" marR="0" lvl="0" indent="0" algn="r" defTabSz="914400" rtl="0" eaLnBrk="1" fontAlgn="auto" latinLnBrk="0" hangingPunct="1">
              <a:lnSpc>
                <a:spcPct val="100000"/>
              </a:lnSpc>
              <a:spcBef>
                <a:spcPct val="0"/>
              </a:spcBef>
              <a:spcAft>
                <a:spcPts val="0"/>
              </a:spcAft>
              <a:buClrTx/>
              <a:buSzTx/>
              <a:buFontTx/>
              <a:buNone/>
              <a:defRPr/>
            </a:pPr>
            <a:r>
              <a:rPr lang="en-US" altLang="zh-CN" sz="3200" b="1" dirty="0" smtClean="0">
                <a:ln/>
                <a:solidFill>
                  <a:schemeClr val="bg2">
                    <a:lumMod val="50000"/>
                  </a:schemeClr>
                </a:solidFill>
                <a:effectLst>
                  <a:outerShdw blurRad="38100" dist="25400" dir="5400000" algn="ctr" rotWithShape="0">
                    <a:srgbClr val="6E747A">
                      <a:alpha val="43000"/>
                    </a:srgbClr>
                  </a:outerShdw>
                </a:effectLst>
                <a:latin typeface="华文行楷" pitchFamily="2" charset="-122"/>
                <a:ea typeface="华文行楷" pitchFamily="2" charset="-122"/>
                <a:cs typeface="+mj-cs"/>
              </a:rPr>
              <a:t>2</a:t>
            </a:r>
            <a:r>
              <a:rPr lang="zh-CN" altLang="en-US" sz="3200" b="1" dirty="0" smtClean="0">
                <a:ln/>
                <a:solidFill>
                  <a:schemeClr val="bg2">
                    <a:lumMod val="50000"/>
                  </a:schemeClr>
                </a:solidFill>
                <a:effectLst>
                  <a:outerShdw blurRad="38100" dist="25400" dir="5400000" algn="ctr" rotWithShape="0">
                    <a:srgbClr val="6E747A">
                      <a:alpha val="43000"/>
                    </a:srgbClr>
                  </a:outerShdw>
                </a:effectLst>
                <a:latin typeface="华文行楷" pitchFamily="2" charset="-122"/>
                <a:ea typeface="华文行楷" pitchFamily="2" charset="-122"/>
                <a:cs typeface="+mj-cs"/>
              </a:rPr>
              <a:t>、经济全球</a:t>
            </a:r>
            <a:r>
              <a:rPr kumimoji="0" lang="zh-CN" altLang="en-US" sz="3200" b="1" i="0" u="none" strike="noStrike" kern="1200" cap="none" spc="0" normalizeH="0" baseline="0" noProof="0" dirty="0" smtClean="0">
                <a:ln/>
                <a:solidFill>
                  <a:schemeClr val="bg2">
                    <a:lumMod val="50000"/>
                  </a:schemeClr>
                </a:solidFill>
                <a:effectLst>
                  <a:outerShdw blurRad="38100" dist="25400" dir="5400000" algn="ctr" rotWithShape="0">
                    <a:srgbClr val="6E747A">
                      <a:alpha val="43000"/>
                    </a:srgbClr>
                  </a:outerShdw>
                </a:effectLst>
                <a:uLnTx/>
                <a:uFillTx/>
                <a:latin typeface="华文行楷" pitchFamily="2" charset="-122"/>
                <a:ea typeface="华文行楷" pitchFamily="2" charset="-122"/>
                <a:cs typeface="+mj-cs"/>
              </a:rPr>
              <a:t>化的发展历程</a:t>
            </a:r>
          </a:p>
        </p:txBody>
      </p:sp>
      <p:grpSp>
        <p:nvGrpSpPr>
          <p:cNvPr id="10" name="组合 23"/>
          <p:cNvGrpSpPr/>
          <p:nvPr/>
        </p:nvGrpSpPr>
        <p:grpSpPr>
          <a:xfrm>
            <a:off x="375920" y="5126990"/>
            <a:ext cx="8562340" cy="1721485"/>
            <a:chOff x="-744856" y="3437202"/>
            <a:chExt cx="14704840" cy="3186139"/>
          </a:xfrm>
        </p:grpSpPr>
        <p:grpSp>
          <p:nvGrpSpPr>
            <p:cNvPr id="11273" name="组合 12"/>
            <p:cNvGrpSpPr/>
            <p:nvPr/>
          </p:nvGrpSpPr>
          <p:grpSpPr>
            <a:xfrm>
              <a:off x="-523476" y="3652275"/>
              <a:ext cx="5401910" cy="2160077"/>
              <a:chOff x="-499282" y="3946915"/>
              <a:chExt cx="5492740" cy="2160077"/>
            </a:xfrm>
          </p:grpSpPr>
          <p:pic>
            <p:nvPicPr>
              <p:cNvPr id="11" name="Picture 2" descr="https://timgsa.baidu.com/timg?image&amp;quality=80&amp;size=b9999_10000&amp;sec=1584433741919&amp;di=c2f84ebf9291b3740c274f36c6032bb3&amp;imgtype=0&amp;src=http%3A%2F%2Fres.dyhjw.com%2Fueditor%2Fphp%2Fupload%2Fimage%2F20160413%2F1460513210203413.jpg"/>
              <p:cNvPicPr>
                <a:picLocks noChangeAspect="1" noChangeArrowheads="1"/>
              </p:cNvPicPr>
              <p:nvPr/>
            </p:nvPicPr>
            <p:blipFill rotWithShape="1">
              <a:blip r:embed="rId4" cstate="print"/>
              <a:srcRect l="5753" r="6535"/>
              <a:stretch>
                <a:fillRect/>
              </a:stretch>
            </p:blipFill>
            <p:spPr bwMode="auto">
              <a:xfrm>
                <a:off x="-499282" y="3946915"/>
                <a:ext cx="1898167" cy="2160077"/>
              </a:xfrm>
              <a:prstGeom prst="rect">
                <a:avLst/>
              </a:prstGeom>
              <a:ln>
                <a:noFill/>
              </a:ln>
              <a:effectLst>
                <a:outerShdw blurRad="190500" algn="tl" rotWithShape="0">
                  <a:srgbClr val="000000">
                    <a:alpha val="70000"/>
                  </a:srgbClr>
                </a:outerShdw>
              </a:effectLst>
            </p:spPr>
          </p:pic>
          <p:pic>
            <p:nvPicPr>
              <p:cNvPr id="12" name="Picture 4" descr="https://ss1.bdstatic.com/70cFuXSh_Q1YnxGkpoWK1HF6hhy/it/u=3614521788,437717411&amp;fm=15&amp;gp=0.jpg"/>
              <p:cNvPicPr>
                <a:picLocks noChangeAspect="1" noChangeArrowheads="1"/>
              </p:cNvPicPr>
              <p:nvPr/>
            </p:nvPicPr>
            <p:blipFill rotWithShape="1">
              <a:blip r:embed="rId5" cstate="print"/>
              <a:srcRect l="14631" r="11605"/>
              <a:stretch>
                <a:fillRect/>
              </a:stretch>
            </p:blipFill>
            <p:spPr bwMode="auto">
              <a:xfrm>
                <a:off x="1398885" y="3946915"/>
                <a:ext cx="1796480" cy="2160077"/>
              </a:xfrm>
              <a:prstGeom prst="rect">
                <a:avLst/>
              </a:prstGeom>
              <a:ln>
                <a:noFill/>
              </a:ln>
              <a:effectLst>
                <a:outerShdw blurRad="190500" algn="tl" rotWithShape="0">
                  <a:srgbClr val="000000">
                    <a:alpha val="70000"/>
                  </a:srgbClr>
                </a:outerShdw>
              </a:effectLst>
            </p:spPr>
          </p:pic>
          <p:pic>
            <p:nvPicPr>
              <p:cNvPr id="13" name="Picture 6" descr="https://timgsa.baidu.com/timg?image&amp;quality=80&amp;size=b9999_10000&amp;sec=1584433873936&amp;di=a0a140686269cde106866d246991e602&amp;imgtype=0&amp;src=http%3A%2F%2Fe.hiphotos.baidu.com%2Fbaike%2Fs%3D220%2Fsign%3D8dc08d4d304e251fe6f7e3fa9787c9c2%2Fe7cd7b899e510fb3c3d058e0d933c895d0430cff.jpg"/>
              <p:cNvPicPr>
                <a:picLocks noChangeAspect="1" noChangeArrowheads="1"/>
              </p:cNvPicPr>
              <p:nvPr/>
            </p:nvPicPr>
            <p:blipFill rotWithShape="1">
              <a:blip r:embed="rId6" cstate="print"/>
              <a:srcRect l="5513" r="6650"/>
              <a:stretch>
                <a:fillRect/>
              </a:stretch>
            </p:blipFill>
            <p:spPr bwMode="auto">
              <a:xfrm>
                <a:off x="3195365" y="3946915"/>
                <a:ext cx="1798093" cy="2160077"/>
              </a:xfrm>
              <a:prstGeom prst="rect">
                <a:avLst/>
              </a:prstGeom>
              <a:ln>
                <a:noFill/>
              </a:ln>
              <a:effectLst>
                <a:outerShdw blurRad="190500" algn="tl" rotWithShape="0">
                  <a:srgbClr val="000000">
                    <a:alpha val="70000"/>
                  </a:srgbClr>
                </a:outerShdw>
              </a:effectLst>
            </p:spPr>
          </p:pic>
        </p:grpSp>
        <p:pic>
          <p:nvPicPr>
            <p:cNvPr id="14" name="图片 13"/>
            <p:cNvPicPr>
              <a:picLocks noChangeAspect="1"/>
            </p:cNvPicPr>
            <p:nvPr/>
          </p:nvPicPr>
          <p:blipFill>
            <a:blip r:embed="rId7" cstate="print"/>
            <a:stretch>
              <a:fillRect/>
            </a:stretch>
          </p:blipFill>
          <p:spPr>
            <a:xfrm>
              <a:off x="5736411" y="4062442"/>
              <a:ext cx="2809691" cy="2160077"/>
            </a:xfrm>
            <a:prstGeom prst="rect">
              <a:avLst/>
            </a:prstGeom>
            <a:ln>
              <a:noFill/>
            </a:ln>
            <a:effectLst>
              <a:outerShdw blurRad="190500" algn="tl" rotWithShape="0">
                <a:srgbClr val="000000">
                  <a:alpha val="70000"/>
                </a:srgbClr>
              </a:outerShdw>
            </a:effectLst>
          </p:spPr>
        </p:pic>
        <p:pic>
          <p:nvPicPr>
            <p:cNvPr id="17" name="图片 16"/>
            <p:cNvPicPr>
              <a:picLocks noChangeAspect="1"/>
            </p:cNvPicPr>
            <p:nvPr/>
          </p:nvPicPr>
          <p:blipFill>
            <a:blip r:embed="rId8" cstate="print"/>
            <a:stretch>
              <a:fillRect/>
            </a:stretch>
          </p:blipFill>
          <p:spPr>
            <a:xfrm>
              <a:off x="10449536" y="3437202"/>
              <a:ext cx="2716535" cy="2375207"/>
            </a:xfrm>
            <a:prstGeom prst="rect">
              <a:avLst/>
            </a:prstGeom>
            <a:ln>
              <a:noFill/>
            </a:ln>
            <a:effectLst>
              <a:outerShdw blurRad="190500" algn="tl" rotWithShape="0">
                <a:srgbClr val="000000">
                  <a:alpha val="70000"/>
                </a:srgbClr>
              </a:outerShdw>
            </a:effectLst>
          </p:spPr>
        </p:pic>
        <p:sp>
          <p:nvSpPr>
            <p:cNvPr id="11276" name="文本框 17"/>
            <p:cNvSpPr txBox="1"/>
            <p:nvPr/>
          </p:nvSpPr>
          <p:spPr>
            <a:xfrm>
              <a:off x="-744856" y="5999276"/>
              <a:ext cx="5942352" cy="624065"/>
            </a:xfrm>
            <a:prstGeom prst="rect">
              <a:avLst/>
            </a:prstGeom>
            <a:noFill/>
            <a:ln w="9525">
              <a:noFill/>
            </a:ln>
          </p:spPr>
          <p:txBody>
            <a:bodyPr wrap="square">
              <a:spAutoFit/>
            </a:bodyPr>
            <a:lstStyle/>
            <a:p>
              <a:r>
                <a:rPr lang="zh-CN" altLang="en-US" sz="1600" b="1" dirty="0">
                  <a:solidFill>
                    <a:srgbClr val="FF0000"/>
                  </a:solidFill>
                  <a:latin typeface="黑体" panose="02010609060101010101" pitchFamily="49" charset="-122"/>
                  <a:ea typeface="黑体" panose="02010609060101010101" pitchFamily="49" charset="-122"/>
                </a:rPr>
                <a:t>战后资本主义世界经济体系三大支柱</a:t>
              </a:r>
            </a:p>
          </p:txBody>
        </p:sp>
        <p:sp>
          <p:nvSpPr>
            <p:cNvPr id="11277" name="文本框 18"/>
            <p:cNvSpPr txBox="1"/>
            <p:nvPr/>
          </p:nvSpPr>
          <p:spPr>
            <a:xfrm>
              <a:off x="5002289" y="3438377"/>
              <a:ext cx="6366572" cy="624065"/>
            </a:xfrm>
            <a:prstGeom prst="rect">
              <a:avLst/>
            </a:prstGeom>
            <a:noFill/>
            <a:ln w="9525">
              <a:noFill/>
            </a:ln>
          </p:spPr>
          <p:txBody>
            <a:bodyPr wrap="square">
              <a:spAutoFit/>
            </a:bodyPr>
            <a:lstStyle/>
            <a:p>
              <a:r>
                <a:rPr lang="en-US" altLang="zh-CN" sz="1600" b="1" dirty="0">
                  <a:solidFill>
                    <a:srgbClr val="FF0000"/>
                  </a:solidFill>
                  <a:latin typeface="黑体" panose="02010609060101010101" pitchFamily="49" charset="-122"/>
                  <a:ea typeface="黑体" panose="02010609060101010101" pitchFamily="49" charset="-122"/>
                </a:rPr>
                <a:t>1969</a:t>
              </a:r>
              <a:r>
                <a:rPr lang="zh-CN" altLang="en-US" sz="1600" b="1" dirty="0">
                  <a:solidFill>
                    <a:srgbClr val="FF0000"/>
                  </a:solidFill>
                  <a:latin typeface="黑体" panose="02010609060101010101" pitchFamily="49" charset="-122"/>
                  <a:ea typeface="黑体" panose="02010609060101010101" pitchFamily="49" charset="-122"/>
                </a:rPr>
                <a:t>年第一个互联网在美国诞生</a:t>
              </a:r>
            </a:p>
          </p:txBody>
        </p:sp>
        <p:sp>
          <p:nvSpPr>
            <p:cNvPr id="11278" name="文本框 19"/>
            <p:cNvSpPr txBox="1"/>
            <p:nvPr/>
          </p:nvSpPr>
          <p:spPr>
            <a:xfrm>
              <a:off x="7987097" y="5812409"/>
              <a:ext cx="5972887" cy="624065"/>
            </a:xfrm>
            <a:prstGeom prst="rect">
              <a:avLst/>
            </a:prstGeom>
            <a:noFill/>
            <a:ln w="9525">
              <a:noFill/>
            </a:ln>
          </p:spPr>
          <p:txBody>
            <a:bodyPr wrap="square">
              <a:spAutoFit/>
            </a:bodyPr>
            <a:lstStyle/>
            <a:p>
              <a:r>
                <a:rPr lang="en-US" altLang="zh-CN" sz="1600" b="1" dirty="0">
                  <a:solidFill>
                    <a:srgbClr val="FF0000"/>
                  </a:solidFill>
                  <a:latin typeface="黑体" panose="02010609060101010101" pitchFamily="49" charset="-122"/>
                  <a:ea typeface="黑体" panose="02010609060101010101" pitchFamily="49" charset="-122"/>
                </a:rPr>
                <a:t>1995</a:t>
              </a:r>
              <a:r>
                <a:rPr lang="zh-CN" altLang="en-US" sz="1600" b="1" dirty="0">
                  <a:solidFill>
                    <a:srgbClr val="FF0000"/>
                  </a:solidFill>
                  <a:latin typeface="黑体" panose="02010609060101010101" pitchFamily="49" charset="-122"/>
                  <a:ea typeface="黑体" panose="02010609060101010101" pitchFamily="49" charset="-122"/>
                </a:rPr>
                <a:t>年“经济联合国”世贸组织成立</a:t>
              </a:r>
            </a:p>
          </p:txBody>
        </p:sp>
      </p:gr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2643174" y="214290"/>
            <a:ext cx="4786314" cy="523220"/>
          </a:xfrm>
          <a:prstGeom prst="rect">
            <a:avLst/>
          </a:prstGeom>
          <a:noFill/>
          <a:ln w="9525">
            <a:noFill/>
            <a:miter lim="800000"/>
          </a:ln>
        </p:spPr>
        <p:txBody>
          <a:bodyPr wrap="square" anchor="ctr">
            <a:spAutoFit/>
          </a:bodyPr>
          <a:lstStyle/>
          <a:p>
            <a:r>
              <a:rPr lang="zh-CN" altLang="en-US" sz="2800" b="1" dirty="0" smtClean="0">
                <a:ea typeface="黑体" panose="02010609060101010101" pitchFamily="49" charset="-122"/>
              </a:rPr>
              <a:t>世界</a:t>
            </a:r>
            <a:r>
              <a:rPr lang="zh-CN" altLang="en-US" sz="2800" b="1" dirty="0">
                <a:ea typeface="黑体" panose="02010609060101010101" pitchFamily="49" charset="-122"/>
              </a:rPr>
              <a:t>贸易组织（</a:t>
            </a:r>
            <a:r>
              <a:rPr lang="en-US" altLang="zh-CN" sz="2800" b="1" dirty="0">
                <a:ea typeface="黑体" panose="02010609060101010101" pitchFamily="49" charset="-122"/>
              </a:rPr>
              <a:t>WTO</a:t>
            </a:r>
            <a:r>
              <a:rPr lang="zh-CN" altLang="en-US" sz="2800" b="1" dirty="0" smtClean="0">
                <a:ea typeface="黑体" panose="02010609060101010101" pitchFamily="49" charset="-122"/>
              </a:rPr>
              <a:t>）</a:t>
            </a:r>
            <a:endParaRPr lang="zh-CN" altLang="en-US" sz="2800" b="1" dirty="0">
              <a:ea typeface="黑体" panose="02010609060101010101" pitchFamily="49" charset="-122"/>
            </a:endParaRPr>
          </a:p>
        </p:txBody>
      </p:sp>
      <p:grpSp>
        <p:nvGrpSpPr>
          <p:cNvPr id="13" name="Group 67"/>
          <p:cNvGrpSpPr/>
          <p:nvPr/>
        </p:nvGrpSpPr>
        <p:grpSpPr bwMode="auto">
          <a:xfrm>
            <a:off x="6516216" y="1412776"/>
            <a:ext cx="2346325" cy="2397125"/>
            <a:chOff x="2273" y="2044"/>
            <a:chExt cx="1046" cy="1016"/>
          </a:xfrm>
        </p:grpSpPr>
        <p:grpSp>
          <p:nvGrpSpPr>
            <p:cNvPr id="14" name="Group 43"/>
            <p:cNvGrpSpPr/>
            <p:nvPr/>
          </p:nvGrpSpPr>
          <p:grpSpPr bwMode="auto">
            <a:xfrm>
              <a:off x="2273" y="2044"/>
              <a:ext cx="1046" cy="1016"/>
              <a:chOff x="2457" y="2000"/>
              <a:chExt cx="901" cy="888"/>
            </a:xfrm>
          </p:grpSpPr>
          <p:pic>
            <p:nvPicPr>
              <p:cNvPr id="16" name="Picture 44" descr="circuler_1"/>
              <p:cNvPicPr>
                <a:picLocks noChangeAspect="1" noChangeArrowheads="1"/>
              </p:cNvPicPr>
              <p:nvPr/>
            </p:nvPicPr>
            <p:blipFill>
              <a:blip r:embed="rId2" cstate="print"/>
              <a:srcRect/>
              <a:stretch>
                <a:fillRect/>
              </a:stretch>
            </p:blipFill>
            <p:spPr bwMode="gray">
              <a:xfrm>
                <a:off x="2457" y="2000"/>
                <a:ext cx="901" cy="886"/>
              </a:xfrm>
              <a:prstGeom prst="rect">
                <a:avLst/>
              </a:prstGeom>
              <a:noFill/>
              <a:ln w="9525">
                <a:noFill/>
                <a:miter lim="800000"/>
                <a:headEnd/>
                <a:tailEnd/>
              </a:ln>
            </p:spPr>
          </p:pic>
          <p:sp>
            <p:nvSpPr>
              <p:cNvPr id="17" name="Oval 45"/>
              <p:cNvSpPr>
                <a:spLocks noChangeArrowheads="1"/>
              </p:cNvSpPr>
              <p:nvPr/>
            </p:nvSpPr>
            <p:spPr bwMode="gray">
              <a:xfrm>
                <a:off x="2457" y="2000"/>
                <a:ext cx="895" cy="888"/>
              </a:xfrm>
              <a:prstGeom prst="ellipse">
                <a:avLst/>
              </a:prstGeom>
              <a:gradFill rotWithShape="1">
                <a:gsLst>
                  <a:gs pos="0">
                    <a:srgbClr val="FFFF99">
                      <a:gamma/>
                      <a:shade val="26275"/>
                      <a:invGamma/>
                      <a:alpha val="89999"/>
                    </a:srgbClr>
                  </a:gs>
                  <a:gs pos="50000">
                    <a:srgbClr val="FFFF99">
                      <a:alpha val="45000"/>
                    </a:srgbClr>
                  </a:gs>
                  <a:gs pos="100000">
                    <a:srgbClr val="FFFF99">
                      <a:gamma/>
                      <a:shade val="26275"/>
                      <a:invGamma/>
                      <a:alpha val="89999"/>
                    </a:srgbClr>
                  </a:gs>
                </a:gsLst>
                <a:lin ang="5400000" scaled="1"/>
              </a:gradFill>
              <a:ln w="57150" algn="ctr">
                <a:solidFill>
                  <a:srgbClr val="F8F8F8"/>
                </a:solidFill>
                <a:round/>
              </a:ln>
              <a:effectLst/>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fontAlgn="auto" hangingPunct="1">
                  <a:spcBef>
                    <a:spcPts val="0"/>
                  </a:spcBef>
                  <a:spcAft>
                    <a:spcPts val="0"/>
                  </a:spcAft>
                  <a:defRPr/>
                </a:pPr>
                <a:endParaRPr lang="zh-CN" altLang="en-US" sz="1800" smtClean="0">
                  <a:solidFill>
                    <a:srgbClr val="080808"/>
                  </a:solidFill>
                  <a:latin typeface="Arial" panose="020B0604020202020204" pitchFamily="34" charset="0"/>
                  <a:ea typeface="+mn-ea"/>
                </a:endParaRPr>
              </a:p>
            </p:txBody>
          </p:sp>
          <p:sp>
            <p:nvSpPr>
              <p:cNvPr id="18" name="Freeform 46"/>
              <p:cNvSpPr/>
              <p:nvPr/>
            </p:nvSpPr>
            <p:spPr bwMode="gray">
              <a:xfrm>
                <a:off x="2550" y="2018"/>
                <a:ext cx="703" cy="308"/>
              </a:xfrm>
              <a:custGeom>
                <a:avLst/>
                <a:gdLst>
                  <a:gd name="T0" fmla="*/ 1 w 1321"/>
                  <a:gd name="T1" fmla="*/ 0 h 712"/>
                  <a:gd name="T2" fmla="*/ 1 w 1321"/>
                  <a:gd name="T3" fmla="*/ 0 h 712"/>
                  <a:gd name="T4" fmla="*/ 1 w 1321"/>
                  <a:gd name="T5" fmla="*/ 0 h 712"/>
                  <a:gd name="T6" fmla="*/ 1 w 1321"/>
                  <a:gd name="T7" fmla="*/ 0 h 712"/>
                  <a:gd name="T8" fmla="*/ 1 w 1321"/>
                  <a:gd name="T9" fmla="*/ 0 h 712"/>
                  <a:gd name="T10" fmla="*/ 1 w 1321"/>
                  <a:gd name="T11" fmla="*/ 0 h 712"/>
                  <a:gd name="T12" fmla="*/ 1 w 1321"/>
                  <a:gd name="T13" fmla="*/ 0 h 712"/>
                  <a:gd name="T14" fmla="*/ 1 w 1321"/>
                  <a:gd name="T15" fmla="*/ 0 h 712"/>
                  <a:gd name="T16" fmla="*/ 1 w 1321"/>
                  <a:gd name="T17" fmla="*/ 0 h 712"/>
                  <a:gd name="T18" fmla="*/ 1 w 1321"/>
                  <a:gd name="T19" fmla="*/ 0 h 712"/>
                  <a:gd name="T20" fmla="*/ 1 w 1321"/>
                  <a:gd name="T21" fmla="*/ 0 h 712"/>
                  <a:gd name="T22" fmla="*/ 1 w 1321"/>
                  <a:gd name="T23" fmla="*/ 0 h 712"/>
                  <a:gd name="T24" fmla="*/ 1 w 1321"/>
                  <a:gd name="T25" fmla="*/ 0 h 712"/>
                  <a:gd name="T26" fmla="*/ 1 w 1321"/>
                  <a:gd name="T27" fmla="*/ 0 h 712"/>
                  <a:gd name="T28" fmla="*/ 1 w 1321"/>
                  <a:gd name="T29" fmla="*/ 0 h 712"/>
                  <a:gd name="T30" fmla="*/ 1 w 1321"/>
                  <a:gd name="T31" fmla="*/ 0 h 712"/>
                  <a:gd name="T32" fmla="*/ 1 w 1321"/>
                  <a:gd name="T33" fmla="*/ 0 h 712"/>
                  <a:gd name="T34" fmla="*/ 1 w 1321"/>
                  <a:gd name="T35" fmla="*/ 0 h 712"/>
                  <a:gd name="T36" fmla="*/ 1 w 1321"/>
                  <a:gd name="T37" fmla="*/ 0 h 712"/>
                  <a:gd name="T38" fmla="*/ 1 w 1321"/>
                  <a:gd name="T39" fmla="*/ 0 h 712"/>
                  <a:gd name="T40" fmla="*/ 1 w 1321"/>
                  <a:gd name="T41" fmla="*/ 0 h 712"/>
                  <a:gd name="T42" fmla="*/ 1 w 1321"/>
                  <a:gd name="T43" fmla="*/ 0 h 712"/>
                  <a:gd name="T44" fmla="*/ 1 w 1321"/>
                  <a:gd name="T45" fmla="*/ 0 h 712"/>
                  <a:gd name="T46" fmla="*/ 1 w 1321"/>
                  <a:gd name="T47" fmla="*/ 0 h 712"/>
                  <a:gd name="T48" fmla="*/ 1 w 1321"/>
                  <a:gd name="T49" fmla="*/ 0 h 712"/>
                  <a:gd name="T50" fmla="*/ 1 w 1321"/>
                  <a:gd name="T51" fmla="*/ 0 h 712"/>
                  <a:gd name="T52" fmla="*/ 1 w 1321"/>
                  <a:gd name="T53" fmla="*/ 0 h 712"/>
                  <a:gd name="T54" fmla="*/ 1 w 1321"/>
                  <a:gd name="T55" fmla="*/ 0 h 712"/>
                  <a:gd name="T56" fmla="*/ 0 w 1321"/>
                  <a:gd name="T57" fmla="*/ 0 h 712"/>
                  <a:gd name="T58" fmla="*/ 0 w 1321"/>
                  <a:gd name="T59" fmla="*/ 0 h 712"/>
                  <a:gd name="T60" fmla="*/ 1 w 1321"/>
                  <a:gd name="T61" fmla="*/ 0 h 712"/>
                  <a:gd name="T62" fmla="*/ 1 w 1321"/>
                  <a:gd name="T63" fmla="*/ 0 h 712"/>
                  <a:gd name="T64" fmla="*/ 1 w 1321"/>
                  <a:gd name="T65" fmla="*/ 0 h 712"/>
                  <a:gd name="T66" fmla="*/ 1 w 1321"/>
                  <a:gd name="T67" fmla="*/ 0 h 712"/>
                  <a:gd name="T68" fmla="*/ 1 w 1321"/>
                  <a:gd name="T69" fmla="*/ 0 h 712"/>
                  <a:gd name="T70" fmla="*/ 1 w 1321"/>
                  <a:gd name="T71" fmla="*/ 0 h 712"/>
                  <a:gd name="T72" fmla="*/ 1 w 1321"/>
                  <a:gd name="T73" fmla="*/ 0 h 712"/>
                  <a:gd name="T74" fmla="*/ 1 w 1321"/>
                  <a:gd name="T75" fmla="*/ 0 h 712"/>
                  <a:gd name="T76" fmla="*/ 1 w 1321"/>
                  <a:gd name="T77" fmla="*/ 0 h 712"/>
                  <a:gd name="T78" fmla="*/ 1 w 1321"/>
                  <a:gd name="T79" fmla="*/ 0 h 712"/>
                  <a:gd name="T80" fmla="*/ 1 w 1321"/>
                  <a:gd name="T81" fmla="*/ 0 h 712"/>
                  <a:gd name="T82" fmla="*/ 1 w 1321"/>
                  <a:gd name="T83" fmla="*/ 0 h 712"/>
                  <a:gd name="T84" fmla="*/ 1 w 1321"/>
                  <a:gd name="T85" fmla="*/ 0 h 712"/>
                  <a:gd name="T86" fmla="*/ 1 w 1321"/>
                  <a:gd name="T87" fmla="*/ 0 h 712"/>
                  <a:gd name="T88" fmla="*/ 1 w 1321"/>
                  <a:gd name="T89" fmla="*/ 0 h 712"/>
                  <a:gd name="T90" fmla="*/ 1 w 1321"/>
                  <a:gd name="T91" fmla="*/ 0 h 712"/>
                  <a:gd name="T92" fmla="*/ 1 w 1321"/>
                  <a:gd name="T93" fmla="*/ 0 h 712"/>
                  <a:gd name="T94" fmla="*/ 1 w 1321"/>
                  <a:gd name="T95" fmla="*/ 0 h 712"/>
                  <a:gd name="T96" fmla="*/ 1 w 1321"/>
                  <a:gd name="T97" fmla="*/ 0 h 712"/>
                  <a:gd name="T98" fmla="*/ 1 w 1321"/>
                  <a:gd name="T99" fmla="*/ 0 h 712"/>
                  <a:gd name="T100" fmla="*/ 1 w 1321"/>
                  <a:gd name="T101" fmla="*/ 0 h 712"/>
                  <a:gd name="T102" fmla="*/ 1 w 1321"/>
                  <a:gd name="T103" fmla="*/ 0 h 712"/>
                  <a:gd name="T104" fmla="*/ 1 w 1321"/>
                  <a:gd name="T105" fmla="*/ 0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E2E1B7"/>
                  </a:gs>
                </a:gsLst>
                <a:lin ang="5400000" scaled="1"/>
              </a:gradFill>
              <a:ln w="0">
                <a:noFill/>
                <a:prstDash val="solid"/>
                <a:round/>
              </a:ln>
            </p:spPr>
            <p:txBody>
              <a:bodyPr/>
              <a:lstStyle/>
              <a:p>
                <a:endParaRPr lang="zh-CN" altLang="en-US"/>
              </a:p>
            </p:txBody>
          </p:sp>
          <p:grpSp>
            <p:nvGrpSpPr>
              <p:cNvPr id="19" name="Group 47"/>
              <p:cNvGrpSpPr/>
              <p:nvPr/>
            </p:nvGrpSpPr>
            <p:grpSpPr bwMode="auto">
              <a:xfrm rot="-1297425" flipH="1" flipV="1">
                <a:off x="2521" y="2686"/>
                <a:ext cx="783" cy="182"/>
                <a:chOff x="2528" y="1060"/>
                <a:chExt cx="894" cy="236"/>
              </a:xfrm>
            </p:grpSpPr>
            <p:grpSp>
              <p:nvGrpSpPr>
                <p:cNvPr id="20" name="Group 48"/>
                <p:cNvGrpSpPr/>
                <p:nvPr/>
              </p:nvGrpSpPr>
              <p:grpSpPr bwMode="auto">
                <a:xfrm>
                  <a:off x="2528" y="1060"/>
                  <a:ext cx="742" cy="186"/>
                  <a:chOff x="1565" y="2568"/>
                  <a:chExt cx="1118" cy="279"/>
                </a:xfrm>
              </p:grpSpPr>
              <p:sp>
                <p:nvSpPr>
                  <p:cNvPr id="26" name="AutoShape 49"/>
                  <p:cNvSpPr>
                    <a:spLocks noChangeArrowheads="1"/>
                  </p:cNvSpPr>
                  <p:nvPr/>
                </p:nvSpPr>
                <p:spPr bwMode="gray">
                  <a:xfrm rot="5263130">
                    <a:off x="1859" y="2274"/>
                    <a:ext cx="227" cy="816"/>
                  </a:xfrm>
                  <a:prstGeom prst="moon">
                    <a:avLst>
                      <a:gd name="adj" fmla="val 49773"/>
                    </a:avLst>
                  </a:prstGeom>
                  <a:solidFill>
                    <a:srgbClr val="F8F8F8">
                      <a:alpha val="3922"/>
                    </a:srgbClr>
                  </a:solidFill>
                  <a:ln w="9525">
                    <a:noFill/>
                    <a:miter lim="800000"/>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panose="020F0502020204030204" pitchFamily="34" charset="0"/>
                    </a:endParaRPr>
                  </a:p>
                </p:txBody>
              </p:sp>
              <p:sp>
                <p:nvSpPr>
                  <p:cNvPr id="27" name="AutoShape 50"/>
                  <p:cNvSpPr>
                    <a:spLocks noChangeArrowheads="1"/>
                  </p:cNvSpPr>
                  <p:nvPr/>
                </p:nvSpPr>
                <p:spPr bwMode="gray">
                  <a:xfrm rot="6078281">
                    <a:off x="1995" y="2274"/>
                    <a:ext cx="227" cy="816"/>
                  </a:xfrm>
                  <a:prstGeom prst="moon">
                    <a:avLst>
                      <a:gd name="adj" fmla="val 49773"/>
                    </a:avLst>
                  </a:prstGeom>
                  <a:solidFill>
                    <a:srgbClr val="F8F8F8">
                      <a:alpha val="3922"/>
                    </a:srgbClr>
                  </a:solidFill>
                  <a:ln w="9525">
                    <a:noFill/>
                    <a:miter lim="800000"/>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panose="020F0502020204030204" pitchFamily="34" charset="0"/>
                    </a:endParaRPr>
                  </a:p>
                </p:txBody>
              </p:sp>
              <p:sp>
                <p:nvSpPr>
                  <p:cNvPr id="28" name="AutoShape 51"/>
                  <p:cNvSpPr>
                    <a:spLocks noChangeArrowheads="1"/>
                  </p:cNvSpPr>
                  <p:nvPr/>
                </p:nvSpPr>
                <p:spPr bwMode="gray">
                  <a:xfrm rot="6373927">
                    <a:off x="2071" y="2296"/>
                    <a:ext cx="227" cy="816"/>
                  </a:xfrm>
                  <a:prstGeom prst="moon">
                    <a:avLst>
                      <a:gd name="adj" fmla="val 49773"/>
                    </a:avLst>
                  </a:prstGeom>
                  <a:solidFill>
                    <a:srgbClr val="F8F8F8">
                      <a:alpha val="3922"/>
                    </a:srgbClr>
                  </a:solidFill>
                  <a:ln w="9525">
                    <a:noFill/>
                    <a:miter lim="800000"/>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panose="020F0502020204030204" pitchFamily="34" charset="0"/>
                    </a:endParaRPr>
                  </a:p>
                </p:txBody>
              </p:sp>
              <p:sp>
                <p:nvSpPr>
                  <p:cNvPr id="29" name="AutoShape 52"/>
                  <p:cNvSpPr>
                    <a:spLocks noChangeArrowheads="1"/>
                  </p:cNvSpPr>
                  <p:nvPr/>
                </p:nvSpPr>
                <p:spPr bwMode="gray">
                  <a:xfrm rot="6906312">
                    <a:off x="2161" y="2326"/>
                    <a:ext cx="227" cy="816"/>
                  </a:xfrm>
                  <a:prstGeom prst="moon">
                    <a:avLst>
                      <a:gd name="adj" fmla="val 49773"/>
                    </a:avLst>
                  </a:prstGeom>
                  <a:solidFill>
                    <a:srgbClr val="F8F8F8">
                      <a:alpha val="3922"/>
                    </a:srgbClr>
                  </a:solidFill>
                  <a:ln w="9525">
                    <a:noFill/>
                    <a:miter lim="800000"/>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panose="020F0502020204030204" pitchFamily="34" charset="0"/>
                    </a:endParaRPr>
                  </a:p>
                </p:txBody>
              </p:sp>
            </p:grpSp>
            <p:grpSp>
              <p:nvGrpSpPr>
                <p:cNvPr id="21" name="Group 53"/>
                <p:cNvGrpSpPr/>
                <p:nvPr/>
              </p:nvGrpSpPr>
              <p:grpSpPr bwMode="auto">
                <a:xfrm rot="1353540">
                  <a:off x="2680" y="1110"/>
                  <a:ext cx="742" cy="186"/>
                  <a:chOff x="1565" y="2568"/>
                  <a:chExt cx="1118" cy="279"/>
                </a:xfrm>
              </p:grpSpPr>
              <p:sp>
                <p:nvSpPr>
                  <p:cNvPr id="22" name="AutoShape 54"/>
                  <p:cNvSpPr>
                    <a:spLocks noChangeArrowheads="1"/>
                  </p:cNvSpPr>
                  <p:nvPr/>
                </p:nvSpPr>
                <p:spPr bwMode="gray">
                  <a:xfrm rot="5263130">
                    <a:off x="1859" y="2274"/>
                    <a:ext cx="227" cy="816"/>
                  </a:xfrm>
                  <a:prstGeom prst="moon">
                    <a:avLst>
                      <a:gd name="adj" fmla="val 49773"/>
                    </a:avLst>
                  </a:prstGeom>
                  <a:solidFill>
                    <a:srgbClr val="F8F8F8">
                      <a:alpha val="3922"/>
                    </a:srgbClr>
                  </a:solidFill>
                  <a:ln w="9525">
                    <a:noFill/>
                    <a:miter lim="800000"/>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panose="020F0502020204030204" pitchFamily="34" charset="0"/>
                    </a:endParaRPr>
                  </a:p>
                </p:txBody>
              </p:sp>
              <p:sp>
                <p:nvSpPr>
                  <p:cNvPr id="23" name="AutoShape 55"/>
                  <p:cNvSpPr>
                    <a:spLocks noChangeArrowheads="1"/>
                  </p:cNvSpPr>
                  <p:nvPr/>
                </p:nvSpPr>
                <p:spPr bwMode="gray">
                  <a:xfrm rot="6078281">
                    <a:off x="1995" y="2274"/>
                    <a:ext cx="227" cy="816"/>
                  </a:xfrm>
                  <a:prstGeom prst="moon">
                    <a:avLst>
                      <a:gd name="adj" fmla="val 49773"/>
                    </a:avLst>
                  </a:prstGeom>
                  <a:solidFill>
                    <a:srgbClr val="F8F8F8">
                      <a:alpha val="3922"/>
                    </a:srgbClr>
                  </a:solidFill>
                  <a:ln w="9525">
                    <a:noFill/>
                    <a:miter lim="800000"/>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panose="020F0502020204030204" pitchFamily="34" charset="0"/>
                    </a:endParaRPr>
                  </a:p>
                </p:txBody>
              </p:sp>
              <p:sp>
                <p:nvSpPr>
                  <p:cNvPr id="24" name="AutoShape 56"/>
                  <p:cNvSpPr>
                    <a:spLocks noChangeArrowheads="1"/>
                  </p:cNvSpPr>
                  <p:nvPr/>
                </p:nvSpPr>
                <p:spPr bwMode="gray">
                  <a:xfrm rot="6373927">
                    <a:off x="2071" y="2296"/>
                    <a:ext cx="227" cy="816"/>
                  </a:xfrm>
                  <a:prstGeom prst="moon">
                    <a:avLst>
                      <a:gd name="adj" fmla="val 49773"/>
                    </a:avLst>
                  </a:prstGeom>
                  <a:solidFill>
                    <a:srgbClr val="F8F8F8">
                      <a:alpha val="3922"/>
                    </a:srgbClr>
                  </a:solidFill>
                  <a:ln w="9525">
                    <a:noFill/>
                    <a:miter lim="800000"/>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panose="020F0502020204030204" pitchFamily="34" charset="0"/>
                    </a:endParaRPr>
                  </a:p>
                </p:txBody>
              </p:sp>
              <p:sp>
                <p:nvSpPr>
                  <p:cNvPr id="25" name="AutoShape 57"/>
                  <p:cNvSpPr>
                    <a:spLocks noChangeArrowheads="1"/>
                  </p:cNvSpPr>
                  <p:nvPr/>
                </p:nvSpPr>
                <p:spPr bwMode="gray">
                  <a:xfrm rot="6906312">
                    <a:off x="2161" y="2326"/>
                    <a:ext cx="227" cy="816"/>
                  </a:xfrm>
                  <a:prstGeom prst="moon">
                    <a:avLst>
                      <a:gd name="adj" fmla="val 49773"/>
                    </a:avLst>
                  </a:prstGeom>
                  <a:solidFill>
                    <a:srgbClr val="F8F8F8">
                      <a:alpha val="3922"/>
                    </a:srgbClr>
                  </a:solidFill>
                  <a:ln w="9525">
                    <a:noFill/>
                    <a:miter lim="800000"/>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panose="020F0502020204030204" pitchFamily="34" charset="0"/>
                    </a:endParaRPr>
                  </a:p>
                </p:txBody>
              </p:sp>
            </p:grpSp>
          </p:grpSp>
        </p:grpSp>
        <p:pic>
          <p:nvPicPr>
            <p:cNvPr id="15" name="Picture 60" descr="1"/>
            <p:cNvPicPr>
              <a:picLocks noChangeAspect="1" noChangeArrowheads="1"/>
            </p:cNvPicPr>
            <p:nvPr/>
          </p:nvPicPr>
          <p:blipFill>
            <a:blip r:embed="rId3" cstate="print"/>
            <a:srcRect/>
            <a:stretch>
              <a:fillRect/>
            </a:stretch>
          </p:blipFill>
          <p:spPr bwMode="auto">
            <a:xfrm>
              <a:off x="2322" y="2105"/>
              <a:ext cx="953" cy="809"/>
            </a:xfrm>
            <a:prstGeom prst="rect">
              <a:avLst/>
            </a:prstGeom>
            <a:noFill/>
            <a:ln w="9525">
              <a:noFill/>
              <a:miter lim="800000"/>
              <a:headEnd/>
              <a:tailEnd/>
            </a:ln>
          </p:spPr>
        </p:pic>
      </p:grpSp>
      <p:sp>
        <p:nvSpPr>
          <p:cNvPr id="54" name="矩形 53"/>
          <p:cNvSpPr/>
          <p:nvPr/>
        </p:nvSpPr>
        <p:spPr>
          <a:xfrm>
            <a:off x="571472" y="5643578"/>
            <a:ext cx="8001056" cy="707886"/>
          </a:xfrm>
          <a:prstGeom prst="rect">
            <a:avLst/>
          </a:prstGeom>
        </p:spPr>
        <p:txBody>
          <a:bodyPr wrap="square">
            <a:spAutoFit/>
          </a:bodyPr>
          <a:lstStyle/>
          <a:p>
            <a:r>
              <a:rPr lang="zh-CN" altLang="en-US" sz="2000" b="1" dirty="0" smtClean="0">
                <a:solidFill>
                  <a:schemeClr val="bg1"/>
                </a:solidFill>
                <a:latin typeface="黑体" panose="02010609060101010101" pitchFamily="49" charset="-122"/>
                <a:ea typeface="黑体" panose="02010609060101010101" pitchFamily="49" charset="-122"/>
              </a:rPr>
              <a:t>世界贸易组织拥有</a:t>
            </a:r>
            <a:r>
              <a:rPr lang="en-US" altLang="zh-CN" sz="2000" b="1" dirty="0" smtClean="0">
                <a:solidFill>
                  <a:schemeClr val="bg1"/>
                </a:solidFill>
                <a:latin typeface="黑体" panose="02010609060101010101" pitchFamily="49" charset="-122"/>
                <a:ea typeface="黑体" panose="02010609060101010101" pitchFamily="49" charset="-122"/>
              </a:rPr>
              <a:t>164</a:t>
            </a:r>
            <a:r>
              <a:rPr lang="zh-CN" altLang="en-US" sz="2000" b="1" dirty="0" smtClean="0">
                <a:solidFill>
                  <a:schemeClr val="bg1"/>
                </a:solidFill>
                <a:latin typeface="黑体" panose="02010609060101010101" pitchFamily="49" charset="-122"/>
                <a:ea typeface="黑体" panose="02010609060101010101" pitchFamily="49" charset="-122"/>
              </a:rPr>
              <a:t>个成员，成员贸易总额达到全球的</a:t>
            </a:r>
            <a:r>
              <a:rPr lang="en-US" altLang="zh-CN" sz="2000" b="1" dirty="0" smtClean="0">
                <a:solidFill>
                  <a:schemeClr val="bg1"/>
                </a:solidFill>
                <a:latin typeface="黑体" panose="02010609060101010101" pitchFamily="49" charset="-122"/>
                <a:ea typeface="黑体" panose="02010609060101010101" pitchFamily="49" charset="-122"/>
              </a:rPr>
              <a:t>98%</a:t>
            </a:r>
            <a:r>
              <a:rPr lang="zh-CN" altLang="en-US" sz="2000" b="1" dirty="0" smtClean="0">
                <a:solidFill>
                  <a:schemeClr val="bg1"/>
                </a:solidFill>
                <a:latin typeface="黑体" panose="02010609060101010101" pitchFamily="49" charset="-122"/>
                <a:ea typeface="黑体" panose="02010609060101010101" pitchFamily="49" charset="-122"/>
              </a:rPr>
              <a:t>，有“经济联合国”之称，</a:t>
            </a:r>
            <a:r>
              <a:rPr lang="zh-CN" altLang="en-US" sz="2000" b="1" dirty="0" smtClean="0">
                <a:solidFill>
                  <a:schemeClr val="bg1"/>
                </a:solidFill>
                <a:latin typeface="黑体" panose="02010609060101010101" pitchFamily="49" charset="-122"/>
                <a:ea typeface="黑体" panose="02010609060101010101" pitchFamily="49" charset="-122"/>
                <a:cs typeface="Times New Roman" panose="02020603050405020304" pitchFamily="18" charset="0"/>
              </a:rPr>
              <a:t>它</a:t>
            </a:r>
            <a:r>
              <a:rPr lang="zh-CN" altLang="en-US" sz="2000" b="1" dirty="0" smtClean="0">
                <a:solidFill>
                  <a:schemeClr val="bg1"/>
                </a:solidFill>
                <a:latin typeface="黑体" panose="02010609060101010101" pitchFamily="49" charset="-122"/>
                <a:ea typeface="黑体" panose="02010609060101010101" pitchFamily="49" charset="-122"/>
              </a:rPr>
              <a:t>的出现真正体现了经济全球化时代的到来。</a:t>
            </a:r>
            <a:endParaRPr lang="zh-CN" altLang="en-US" sz="2000" b="1" dirty="0">
              <a:solidFill>
                <a:schemeClr val="bg1"/>
              </a:solidFill>
              <a:latin typeface="黑体" panose="02010609060101010101" pitchFamily="49" charset="-122"/>
              <a:ea typeface="黑体" panose="02010609060101010101" pitchFamily="49" charset="-122"/>
            </a:endParaRPr>
          </a:p>
        </p:txBody>
      </p:sp>
      <p:sp>
        <p:nvSpPr>
          <p:cNvPr id="55" name="Rectangle 15"/>
          <p:cNvSpPr>
            <a:spLocks noChangeArrowheads="1"/>
          </p:cNvSpPr>
          <p:nvPr/>
        </p:nvSpPr>
        <p:spPr bwMode="gray">
          <a:xfrm>
            <a:off x="539552" y="1412776"/>
            <a:ext cx="4464496" cy="674031"/>
          </a:xfrm>
          <a:prstGeom prst="rect">
            <a:avLst/>
          </a:prstGeom>
          <a:noFill/>
          <a:ln w="9525">
            <a:noFill/>
            <a:miter lim="800000"/>
          </a:ln>
        </p:spPr>
        <p:txBody>
          <a:bodyPr wrap="square">
            <a:spAutoFit/>
          </a:bodyPr>
          <a:lstStyle/>
          <a:p>
            <a:pPr>
              <a:lnSpc>
                <a:spcPct val="90000"/>
              </a:lnSpc>
              <a:buClr>
                <a:srgbClr val="FF0066"/>
              </a:buClr>
              <a:buSzPct val="75000"/>
            </a:pPr>
            <a:r>
              <a:rPr lang="zh-CN" altLang="en-US" sz="2400" dirty="0" smtClean="0">
                <a:solidFill>
                  <a:schemeClr val="bg2">
                    <a:lumMod val="50000"/>
                  </a:schemeClr>
                </a:solidFill>
                <a:latin typeface="Calibri" panose="020F0502020204030204" pitchFamily="34" charset="0"/>
                <a:ea typeface="黑体" panose="02010609060101010101" pitchFamily="49" charset="-122"/>
              </a:rPr>
              <a:t>时间</a:t>
            </a:r>
            <a:r>
              <a:rPr lang="zh-CN" altLang="en-US" sz="2400" dirty="0" smtClean="0">
                <a:latin typeface="Calibri" panose="020F0502020204030204" pitchFamily="34" charset="0"/>
                <a:ea typeface="黑体" panose="02010609060101010101" pitchFamily="49" charset="-122"/>
              </a:rPr>
              <a:t>：</a:t>
            </a:r>
            <a:r>
              <a:rPr lang="en-US" altLang="zh-CN" sz="2400" dirty="0" smtClean="0">
                <a:effectLst>
                  <a:outerShdw blurRad="38100" dist="38100" dir="2700000" algn="tl">
                    <a:srgbClr val="C0C0C0"/>
                  </a:outerShdw>
                </a:effectLst>
                <a:latin typeface="黑体" panose="02010609060101010101" pitchFamily="49" charset="-122"/>
                <a:ea typeface="黑体" panose="02010609060101010101" pitchFamily="49" charset="-122"/>
              </a:rPr>
              <a:t>1995</a:t>
            </a:r>
            <a:r>
              <a:rPr lang="zh-CN" altLang="en-US" sz="2400" dirty="0" smtClean="0">
                <a:effectLst>
                  <a:outerShdw blurRad="38100" dist="38100" dir="2700000" algn="tl">
                    <a:srgbClr val="C0C0C0"/>
                  </a:outerShdw>
                </a:effectLst>
                <a:latin typeface="黑体" panose="02010609060101010101" pitchFamily="49" charset="-122"/>
                <a:ea typeface="黑体" panose="02010609060101010101" pitchFamily="49" charset="-122"/>
              </a:rPr>
              <a:t>年正式运行。</a:t>
            </a:r>
          </a:p>
          <a:p>
            <a:pPr algn="ctr">
              <a:lnSpc>
                <a:spcPct val="90000"/>
              </a:lnSpc>
              <a:buClr>
                <a:srgbClr val="FF0066"/>
              </a:buClr>
              <a:buSzPct val="75000"/>
            </a:pPr>
            <a:endParaRPr lang="zh-CN" altLang="en-US" dirty="0">
              <a:latin typeface="Calibri" panose="020F0502020204030204" pitchFamily="34" charset="0"/>
              <a:ea typeface="黑体" panose="02010609060101010101" pitchFamily="49" charset="-122"/>
            </a:endParaRPr>
          </a:p>
        </p:txBody>
      </p:sp>
      <p:sp>
        <p:nvSpPr>
          <p:cNvPr id="56" name="Rectangle 17"/>
          <p:cNvSpPr>
            <a:spLocks noChangeArrowheads="1"/>
          </p:cNvSpPr>
          <p:nvPr/>
        </p:nvSpPr>
        <p:spPr bwMode="gray">
          <a:xfrm>
            <a:off x="539552" y="2852936"/>
            <a:ext cx="5400600" cy="1006429"/>
          </a:xfrm>
          <a:prstGeom prst="rect">
            <a:avLst/>
          </a:prstGeom>
          <a:noFill/>
          <a:ln w="9525">
            <a:solidFill>
              <a:schemeClr val="bg1"/>
            </a:solidFill>
            <a:miter lim="800000"/>
          </a:ln>
        </p:spPr>
        <p:txBody>
          <a:bodyPr wrap="square">
            <a:spAutoFit/>
          </a:bodyPr>
          <a:lstStyle/>
          <a:p>
            <a:pPr>
              <a:lnSpc>
                <a:spcPct val="90000"/>
              </a:lnSpc>
              <a:buClr>
                <a:srgbClr val="FF0066"/>
              </a:buClr>
              <a:buSzPct val="75000"/>
            </a:pPr>
            <a:r>
              <a:rPr lang="zh-CN" altLang="en-US" sz="2400" dirty="0" smtClean="0">
                <a:solidFill>
                  <a:schemeClr val="bg2">
                    <a:lumMod val="50000"/>
                  </a:schemeClr>
                </a:solidFill>
                <a:latin typeface="Calibri" panose="020F0502020204030204" pitchFamily="34" charset="0"/>
                <a:ea typeface="黑体" panose="02010609060101010101" pitchFamily="49" charset="-122"/>
              </a:rPr>
              <a:t>宗旨</a:t>
            </a:r>
            <a:r>
              <a:rPr lang="zh-CN" altLang="en-US" sz="2400" dirty="0" smtClean="0">
                <a:latin typeface="Calibri" panose="020F0502020204030204" pitchFamily="34" charset="0"/>
                <a:ea typeface="黑体" panose="02010609060101010101" pitchFamily="49" charset="-122"/>
              </a:rPr>
              <a:t>：</a:t>
            </a:r>
            <a:r>
              <a:rPr lang="zh-CN" altLang="en-US" sz="2400" dirty="0" smtClean="0">
                <a:effectLst>
                  <a:outerShdw blurRad="38100" dist="38100" dir="2700000" algn="tl">
                    <a:srgbClr val="C0C0C0"/>
                  </a:outerShdw>
                </a:effectLst>
                <a:latin typeface="黑体" panose="02010609060101010101" pitchFamily="49" charset="-122"/>
                <a:ea typeface="黑体" panose="02010609060101010101" pitchFamily="49" charset="-122"/>
              </a:rPr>
              <a:t>促进</a:t>
            </a:r>
            <a:r>
              <a:rPr lang="zh-CN" altLang="en-US" sz="2400" dirty="0" smtClean="0">
                <a:effectLst>
                  <a:outerShdw blurRad="38100" dist="38100" dir="2700000" algn="tl">
                    <a:srgbClr val="C0C0C0"/>
                  </a:outerShdw>
                </a:effectLst>
                <a:latin typeface="黑体" panose="02010609060101010101" pitchFamily="49" charset="-122"/>
                <a:ea typeface="黑体" panose="02010609060101010101" pitchFamily="49" charset="-122"/>
              </a:rPr>
              <a:t>各国市场开放，调解贸易纠纷，实现全球贸易自由化。</a:t>
            </a:r>
          </a:p>
          <a:p>
            <a:pPr algn="ctr">
              <a:lnSpc>
                <a:spcPct val="90000"/>
              </a:lnSpc>
              <a:buClr>
                <a:srgbClr val="FF0066"/>
              </a:buClr>
              <a:buSzPct val="75000"/>
            </a:pPr>
            <a:endParaRPr lang="zh-CN" altLang="en-US" dirty="0">
              <a:latin typeface="Calibri" panose="020F0502020204030204" pitchFamily="34" charset="0"/>
              <a:ea typeface="黑体" panose="02010609060101010101" pitchFamily="49" charset="-122"/>
            </a:endParaRPr>
          </a:p>
        </p:txBody>
      </p:sp>
      <p:sp>
        <p:nvSpPr>
          <p:cNvPr id="57" name="Rectangle 19"/>
          <p:cNvSpPr>
            <a:spLocks noChangeArrowheads="1"/>
          </p:cNvSpPr>
          <p:nvPr/>
        </p:nvSpPr>
        <p:spPr bwMode="gray">
          <a:xfrm>
            <a:off x="539552" y="2132856"/>
            <a:ext cx="5616624" cy="674031"/>
          </a:xfrm>
          <a:prstGeom prst="rect">
            <a:avLst/>
          </a:prstGeom>
          <a:noFill/>
          <a:ln w="9525">
            <a:noFill/>
            <a:miter lim="800000"/>
          </a:ln>
        </p:spPr>
        <p:txBody>
          <a:bodyPr wrap="square">
            <a:spAutoFit/>
          </a:bodyPr>
          <a:lstStyle/>
          <a:p>
            <a:pPr algn="ctr">
              <a:lnSpc>
                <a:spcPct val="90000"/>
              </a:lnSpc>
              <a:buClr>
                <a:srgbClr val="FF0066"/>
              </a:buClr>
              <a:buSzPct val="75000"/>
            </a:pPr>
            <a:r>
              <a:rPr lang="zh-CN" altLang="en-US" sz="2400" dirty="0" smtClean="0">
                <a:solidFill>
                  <a:schemeClr val="bg2">
                    <a:lumMod val="50000"/>
                  </a:schemeClr>
                </a:solidFill>
                <a:latin typeface="Calibri" panose="020F0502020204030204" pitchFamily="34" charset="0"/>
                <a:ea typeface="黑体" panose="02010609060101010101" pitchFamily="49" charset="-122"/>
              </a:rPr>
              <a:t>前身</a:t>
            </a:r>
            <a:r>
              <a:rPr lang="zh-CN" altLang="en-US" sz="2400" dirty="0" smtClean="0">
                <a:latin typeface="Calibri" panose="020F0502020204030204" pitchFamily="34" charset="0"/>
                <a:ea typeface="黑体" panose="02010609060101010101" pitchFamily="49" charset="-122"/>
              </a:rPr>
              <a:t>：</a:t>
            </a:r>
            <a:r>
              <a:rPr lang="zh-CN" altLang="en-US" sz="2400" dirty="0" smtClean="0">
                <a:effectLst>
                  <a:outerShdw blurRad="38100" dist="38100" dir="2700000" algn="tl">
                    <a:srgbClr val="C0C0C0"/>
                  </a:outerShdw>
                </a:effectLst>
                <a:latin typeface="黑体" panose="02010609060101010101" pitchFamily="49" charset="-122"/>
                <a:ea typeface="黑体" panose="02010609060101010101" pitchFamily="49" charset="-122"/>
              </a:rPr>
              <a:t>前身是</a:t>
            </a:r>
            <a:r>
              <a:rPr lang="en-US" altLang="zh-CN" sz="2400" dirty="0" smtClean="0">
                <a:effectLst>
                  <a:outerShdw blurRad="38100" dist="38100" dir="2700000" algn="tl">
                    <a:srgbClr val="C0C0C0"/>
                  </a:outerShdw>
                </a:effectLst>
                <a:latin typeface="黑体" panose="02010609060101010101" pitchFamily="49" charset="-122"/>
                <a:ea typeface="黑体" panose="02010609060101010101" pitchFamily="49" charset="-122"/>
              </a:rPr>
              <a:t>1947</a:t>
            </a:r>
            <a:r>
              <a:rPr lang="zh-CN" altLang="en-US" sz="2400" dirty="0" smtClean="0">
                <a:effectLst>
                  <a:outerShdw blurRad="38100" dist="38100" dir="2700000" algn="tl">
                    <a:srgbClr val="C0C0C0"/>
                  </a:outerShdw>
                </a:effectLst>
                <a:latin typeface="黑体" panose="02010609060101010101" pitchFamily="49" charset="-122"/>
                <a:ea typeface="黑体" panose="02010609060101010101" pitchFamily="49" charset="-122"/>
              </a:rPr>
              <a:t>年成立的关贸总协定。</a:t>
            </a:r>
          </a:p>
          <a:p>
            <a:pPr algn="ctr">
              <a:lnSpc>
                <a:spcPct val="90000"/>
              </a:lnSpc>
              <a:buClr>
                <a:srgbClr val="FF0066"/>
              </a:buClr>
              <a:buSzPct val="75000"/>
            </a:pPr>
            <a:endParaRPr lang="zh-CN" altLang="en-US" dirty="0">
              <a:latin typeface="Calibri" panose="020F0502020204030204" pitchFamily="34" charset="0"/>
              <a:ea typeface="黑体" panose="02010609060101010101" pitchFamily="49" charset="-122"/>
            </a:endParaRPr>
          </a:p>
        </p:txBody>
      </p:sp>
      <p:sp>
        <p:nvSpPr>
          <p:cNvPr id="58" name="Rectangle 21"/>
          <p:cNvSpPr>
            <a:spLocks noChangeArrowheads="1"/>
          </p:cNvSpPr>
          <p:nvPr/>
        </p:nvSpPr>
        <p:spPr bwMode="gray">
          <a:xfrm>
            <a:off x="539552" y="3933056"/>
            <a:ext cx="5760640" cy="1006429"/>
          </a:xfrm>
          <a:prstGeom prst="rect">
            <a:avLst/>
          </a:prstGeom>
          <a:noFill/>
          <a:ln w="9525">
            <a:noFill/>
            <a:miter lim="800000"/>
          </a:ln>
        </p:spPr>
        <p:txBody>
          <a:bodyPr wrap="square">
            <a:spAutoFit/>
          </a:bodyPr>
          <a:lstStyle/>
          <a:p>
            <a:pPr>
              <a:lnSpc>
                <a:spcPct val="90000"/>
              </a:lnSpc>
              <a:buClr>
                <a:srgbClr val="FF0066"/>
              </a:buClr>
              <a:buSzPct val="75000"/>
            </a:pPr>
            <a:r>
              <a:rPr lang="zh-CN" altLang="en-US" sz="2400" dirty="0" smtClean="0">
                <a:solidFill>
                  <a:schemeClr val="bg2">
                    <a:lumMod val="50000"/>
                  </a:schemeClr>
                </a:solidFill>
                <a:latin typeface="Calibri" panose="020F0502020204030204" pitchFamily="34" charset="0"/>
                <a:ea typeface="黑体" panose="02010609060101010101" pitchFamily="49" charset="-122"/>
              </a:rPr>
              <a:t>意义</a:t>
            </a:r>
            <a:r>
              <a:rPr lang="zh-CN" altLang="en-US" sz="2400" dirty="0" smtClean="0">
                <a:latin typeface="Calibri" panose="020F0502020204030204" pitchFamily="34" charset="0"/>
                <a:ea typeface="黑体" panose="02010609060101010101" pitchFamily="49" charset="-122"/>
              </a:rPr>
              <a:t>：</a:t>
            </a:r>
            <a:r>
              <a:rPr lang="zh-CN" altLang="en-US" sz="2400" dirty="0" smtClean="0">
                <a:latin typeface="黑体" pitchFamily="49" charset="-122"/>
                <a:ea typeface="黑体" pitchFamily="49" charset="-122"/>
              </a:rPr>
              <a:t>标志着规范化和法制化的世界贸易体系开始建立起来。</a:t>
            </a:r>
          </a:p>
          <a:p>
            <a:pPr algn="ctr">
              <a:lnSpc>
                <a:spcPct val="90000"/>
              </a:lnSpc>
              <a:buClr>
                <a:srgbClr val="FF0066"/>
              </a:buClr>
              <a:buSzPct val="75000"/>
            </a:pPr>
            <a:endParaRPr lang="zh-CN" altLang="en-US" dirty="0">
              <a:latin typeface="Calibri" panose="020F0502020204030204" pitchFamily="34"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8"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diamond(in)">
                                      <p:cBhvr>
                                        <p:cTn id="10" dur="2000"/>
                                        <p:tgtEl>
                                          <p:spTgt spid="13"/>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diamond(in)">
                                      <p:cBhvr>
                                        <p:cTn id="13" dur="2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611198" y="5229224"/>
            <a:ext cx="18415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endParaRPr lang="zh-CN" altLang="zh-CN" sz="2400" b="1">
              <a:solidFill>
                <a:srgbClr val="000000"/>
              </a:solidFill>
              <a:ea typeface="华文中宋" pitchFamily="2" charset="-122"/>
            </a:endParaRPr>
          </a:p>
        </p:txBody>
      </p:sp>
      <p:graphicFrame>
        <p:nvGraphicFramePr>
          <p:cNvPr id="5" name="Group 5"/>
          <p:cNvGraphicFramePr>
            <a:graphicFrameLocks noGrp="1"/>
          </p:cNvGraphicFramePr>
          <p:nvPr/>
        </p:nvGraphicFramePr>
        <p:xfrm>
          <a:off x="1000100" y="3429000"/>
          <a:ext cx="7286675" cy="1273486"/>
        </p:xfrm>
        <a:graphic>
          <a:graphicData uri="http://schemas.openxmlformats.org/drawingml/2006/table">
            <a:tbl>
              <a:tblPr/>
              <a:tblGrid>
                <a:gridCol w="1307085"/>
                <a:gridCol w="1993197"/>
                <a:gridCol w="1341825"/>
                <a:gridCol w="2644568"/>
              </a:tblGrid>
              <a:tr h="448618">
                <a:tc>
                  <a:txBody>
                    <a:bodyPr/>
                    <a:lstStyle>
                      <a:lvl1pPr indent="66675">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66675" algn="l" defTabSz="914400" rtl="0" eaLnBrk="0" fontAlgn="base" latinLnBrk="0" hangingPunct="0">
                        <a:lnSpc>
                          <a:spcPct val="100000"/>
                        </a:lnSpc>
                        <a:spcBef>
                          <a:spcPct val="0"/>
                        </a:spcBef>
                        <a:spcAft>
                          <a:spcPct val="0"/>
                        </a:spcAft>
                        <a:buClrTx/>
                        <a:buSzTx/>
                        <a:buFontTx/>
                        <a:buNone/>
                      </a:pPr>
                      <a:r>
                        <a:rPr kumimoji="0" lang="zh-CN" altLang="en-US" sz="20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时间</a:t>
                      </a:r>
                      <a:endParaRPr kumimoji="0" lang="zh-CN" altLang="en-US" sz="36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国民生产总值</a:t>
                      </a:r>
                      <a:endParaRPr kumimoji="0" lang="zh-CN" altLang="en-US" sz="36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人均</a:t>
                      </a:r>
                      <a:endParaRPr kumimoji="0" lang="zh-CN" altLang="en-US" sz="36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进出口总额</a:t>
                      </a:r>
                      <a:endParaRPr kumimoji="0" lang="zh-CN" altLang="en-US" sz="36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862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1977</a:t>
                      </a: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年</a:t>
                      </a:r>
                      <a:endParaRPr kumimoji="0" lang="zh-CN" altLang="en-US" sz="36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4038</a:t>
                      </a:r>
                      <a:r>
                        <a:rPr kumimoji="0" lang="zh-CN" altLang="en-US" sz="20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亿元</a:t>
                      </a:r>
                      <a:endParaRPr kumimoji="0" lang="zh-CN" altLang="en-US" sz="36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417</a:t>
                      </a: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元</a:t>
                      </a:r>
                      <a:endParaRPr kumimoji="0" lang="zh-CN" altLang="en-US" sz="36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293</a:t>
                      </a:r>
                      <a:r>
                        <a:rPr kumimoji="0" lang="zh-CN" altLang="en-US" sz="20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亿美元</a:t>
                      </a:r>
                      <a:endParaRPr kumimoji="0" lang="zh-CN" altLang="en-US" sz="36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2">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2000</a:t>
                      </a: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年</a:t>
                      </a:r>
                      <a:endParaRPr kumimoji="0" lang="zh-CN" altLang="en-US" sz="36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89404</a:t>
                      </a: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亿元</a:t>
                      </a:r>
                      <a:endParaRPr kumimoji="0" lang="zh-CN" altLang="en-US" sz="36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7078</a:t>
                      </a: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元</a:t>
                      </a:r>
                      <a:endParaRPr kumimoji="0" lang="zh-CN" altLang="en-US" sz="36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4743</a:t>
                      </a:r>
                      <a:r>
                        <a:rPr kumimoji="0" lang="zh-CN" altLang="en-US" sz="20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rPr>
                        <a:t>亿美元</a:t>
                      </a:r>
                      <a:endParaRPr kumimoji="0" lang="zh-CN" altLang="en-US" sz="36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6" name="Picture 27" descr="利用外资"/>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00099" y="877222"/>
            <a:ext cx="7286676" cy="2490787"/>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4"/>
          <p:cNvSpPr>
            <a:spLocks noChangeArrowheads="1"/>
          </p:cNvSpPr>
          <p:nvPr/>
        </p:nvSpPr>
        <p:spPr bwMode="auto">
          <a:xfrm>
            <a:off x="2500298" y="214290"/>
            <a:ext cx="4357718" cy="5847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nchor="ctr">
            <a:spAutoFit/>
          </a:bodyPr>
          <a:lstStyle/>
          <a:p>
            <a:pPr eaLnBrk="0" hangingPunct="0"/>
            <a:r>
              <a:rPr lang="zh-CN" altLang="en-US" sz="3200" b="1" dirty="0" smtClean="0">
                <a:solidFill>
                  <a:srgbClr val="000000"/>
                </a:solidFill>
                <a:latin typeface="隶书" pitchFamily="49" charset="-122"/>
                <a:ea typeface="隶书" pitchFamily="49" charset="-122"/>
                <a:cs typeface="宋体" panose="02010600030101010101" pitchFamily="2" charset="-122"/>
              </a:rPr>
              <a:t>改革开放</a:t>
            </a:r>
            <a:r>
              <a:rPr lang="zh-CN" altLang="en-US" sz="3200" b="1" dirty="0">
                <a:solidFill>
                  <a:srgbClr val="000000"/>
                </a:solidFill>
                <a:latin typeface="隶书" pitchFamily="49" charset="-122"/>
                <a:ea typeface="隶书" pitchFamily="49" charset="-122"/>
                <a:cs typeface="宋体" panose="02010600030101010101" pitchFamily="2" charset="-122"/>
              </a:rPr>
              <a:t>前后的</a:t>
            </a:r>
            <a:r>
              <a:rPr lang="zh-CN" altLang="en-US" sz="3200" b="1" dirty="0" smtClean="0">
                <a:solidFill>
                  <a:srgbClr val="000000"/>
                </a:solidFill>
                <a:latin typeface="隶书" pitchFamily="49" charset="-122"/>
                <a:ea typeface="隶书" pitchFamily="49" charset="-122"/>
                <a:cs typeface="宋体" panose="02010600030101010101" pitchFamily="2" charset="-122"/>
              </a:rPr>
              <a:t>中国</a:t>
            </a:r>
            <a:endParaRPr lang="zh-CN" altLang="en-US" sz="3200" b="1" dirty="0">
              <a:solidFill>
                <a:srgbClr val="000000"/>
              </a:solidFill>
              <a:latin typeface="隶书" pitchFamily="49" charset="-122"/>
              <a:ea typeface="隶书" pitchFamily="49" charset="-122"/>
              <a:cs typeface="宋体" panose="02010600030101010101" pitchFamily="2" charset="-122"/>
            </a:endParaRPr>
          </a:p>
        </p:txBody>
      </p:sp>
      <p:sp>
        <p:nvSpPr>
          <p:cNvPr id="9" name="TextBox 8"/>
          <p:cNvSpPr txBox="1"/>
          <p:nvPr/>
        </p:nvSpPr>
        <p:spPr>
          <a:xfrm>
            <a:off x="428596" y="5000636"/>
            <a:ext cx="8286808" cy="1198880"/>
          </a:xfrm>
          <a:prstGeom prst="rect">
            <a:avLst/>
          </a:prstGeom>
          <a:noFill/>
        </p:spPr>
        <p:txBody>
          <a:bodyPr wrap="square" rtlCol="0">
            <a:spAutoFit/>
          </a:bodyPr>
          <a:lstStyle/>
          <a:p>
            <a:r>
              <a:rPr lang="en-US" altLang="zh-CN" sz="2400" b="1" dirty="0" smtClean="0">
                <a:latin typeface="宋体" panose="02010600030101010101" pitchFamily="2" charset="-122"/>
                <a:ea typeface="宋体" panose="02010600030101010101" pitchFamily="2" charset="-122"/>
                <a:cs typeface="宋体" panose="02010600030101010101" pitchFamily="2" charset="-122"/>
              </a:rPr>
              <a:t>2001</a:t>
            </a:r>
            <a:r>
              <a:rPr lang="zh-CN" altLang="en-US" sz="2400" b="1" dirty="0" smtClean="0">
                <a:latin typeface="宋体" panose="02010600030101010101" pitchFamily="2" charset="-122"/>
                <a:ea typeface="宋体" panose="02010600030101010101" pitchFamily="2" charset="-122"/>
                <a:cs typeface="宋体" panose="02010600030101010101" pitchFamily="2" charset="-122"/>
              </a:rPr>
              <a:t>年，中国加入</a:t>
            </a:r>
            <a:r>
              <a:rPr lang="zh-CN" altLang="en-US" sz="2400" b="1" u="sng" dirty="0" smtClean="0">
                <a:solidFill>
                  <a:schemeClr val="bg2">
                    <a:lumMod val="50000"/>
                  </a:schemeClr>
                </a:solidFill>
                <a:latin typeface="宋体" panose="02010600030101010101" pitchFamily="2" charset="-122"/>
                <a:ea typeface="宋体" panose="02010600030101010101" pitchFamily="2" charset="-122"/>
                <a:cs typeface="宋体" panose="02010600030101010101" pitchFamily="2" charset="-122"/>
              </a:rPr>
              <a:t>世贸组织</a:t>
            </a:r>
            <a:r>
              <a:rPr lang="zh-CN" altLang="en-US" sz="2400" b="1" dirty="0" smtClean="0">
                <a:latin typeface="宋体" panose="02010600030101010101" pitchFamily="2" charset="-122"/>
                <a:ea typeface="宋体" panose="02010600030101010101" pitchFamily="2" charset="-122"/>
                <a:cs typeface="宋体" panose="02010600030101010101" pitchFamily="2" charset="-122"/>
              </a:rPr>
              <a:t>，到</a:t>
            </a:r>
            <a:r>
              <a:rPr lang="en-US" altLang="zh-CN" sz="2400" b="1" dirty="0" smtClean="0">
                <a:latin typeface="宋体" panose="02010600030101010101" pitchFamily="2" charset="-122"/>
                <a:ea typeface="宋体" panose="02010600030101010101" pitchFamily="2" charset="-122"/>
                <a:cs typeface="宋体" panose="02010600030101010101" pitchFamily="2" charset="-122"/>
              </a:rPr>
              <a:t>2011</a:t>
            </a:r>
            <a:r>
              <a:rPr lang="zh-CN" altLang="en-US" sz="2400" b="1" dirty="0" smtClean="0">
                <a:latin typeface="宋体" panose="02010600030101010101" pitchFamily="2" charset="-122"/>
                <a:ea typeface="宋体" panose="02010600030101010101" pitchFamily="2" charset="-122"/>
                <a:cs typeface="宋体" panose="02010600030101010101" pitchFamily="2" charset="-122"/>
              </a:rPr>
              <a:t>年，中国外贸进出口额已从</a:t>
            </a:r>
            <a:r>
              <a:rPr lang="en-US" altLang="zh-CN" sz="2400" b="1" dirty="0" smtClean="0">
                <a:latin typeface="宋体" panose="02010600030101010101" pitchFamily="2" charset="-122"/>
                <a:ea typeface="宋体" panose="02010600030101010101" pitchFamily="2" charset="-122"/>
                <a:cs typeface="宋体" panose="02010600030101010101" pitchFamily="2" charset="-122"/>
              </a:rPr>
              <a:t>2001</a:t>
            </a:r>
            <a:r>
              <a:rPr lang="zh-CN" altLang="en-US" sz="2400" b="1" dirty="0" smtClean="0">
                <a:latin typeface="宋体" panose="02010600030101010101" pitchFamily="2" charset="-122"/>
                <a:ea typeface="宋体" panose="02010600030101010101" pitchFamily="2" charset="-122"/>
                <a:cs typeface="宋体" panose="02010600030101010101" pitchFamily="2" charset="-122"/>
              </a:rPr>
              <a:t>年的</a:t>
            </a:r>
            <a:r>
              <a:rPr lang="en-US" altLang="zh-CN" sz="2400" b="1" dirty="0" smtClean="0">
                <a:latin typeface="宋体" panose="02010600030101010101" pitchFamily="2" charset="-122"/>
                <a:ea typeface="宋体" panose="02010600030101010101" pitchFamily="2" charset="-122"/>
                <a:cs typeface="宋体" panose="02010600030101010101" pitchFamily="2" charset="-122"/>
              </a:rPr>
              <a:t>5098</a:t>
            </a:r>
            <a:r>
              <a:rPr lang="zh-CN" altLang="en-US" sz="2400" b="1" dirty="0" smtClean="0">
                <a:latin typeface="宋体" panose="02010600030101010101" pitchFamily="2" charset="-122"/>
                <a:ea typeface="宋体" panose="02010600030101010101" pitchFamily="2" charset="-122"/>
                <a:cs typeface="宋体" panose="02010600030101010101" pitchFamily="2" charset="-122"/>
              </a:rPr>
              <a:t>亿美元，增加到超过</a:t>
            </a:r>
            <a:r>
              <a:rPr lang="en-US" altLang="zh-CN" sz="2400" b="1" dirty="0" smtClean="0">
                <a:latin typeface="宋体" panose="02010600030101010101" pitchFamily="2" charset="-122"/>
                <a:ea typeface="宋体" panose="02010600030101010101" pitchFamily="2" charset="-122"/>
                <a:cs typeface="宋体" panose="02010600030101010101" pitchFamily="2" charset="-122"/>
              </a:rPr>
              <a:t>3.6</a:t>
            </a:r>
            <a:r>
              <a:rPr lang="zh-CN" altLang="en-US" sz="2400" b="1" dirty="0" smtClean="0">
                <a:latin typeface="宋体" panose="02010600030101010101" pitchFamily="2" charset="-122"/>
                <a:ea typeface="宋体" panose="02010600030101010101" pitchFamily="2" charset="-122"/>
                <a:cs typeface="宋体" panose="02010600030101010101" pitchFamily="2" charset="-122"/>
              </a:rPr>
              <a:t>万亿美元，成为</a:t>
            </a:r>
            <a:r>
              <a:rPr lang="zh-CN" altLang="en-US" sz="2400" b="1" u="sng" dirty="0" smtClean="0">
                <a:solidFill>
                  <a:schemeClr val="bg2">
                    <a:lumMod val="50000"/>
                  </a:schemeClr>
                </a:solidFill>
                <a:latin typeface="宋体" panose="02010600030101010101" pitchFamily="2" charset="-122"/>
                <a:ea typeface="宋体" panose="02010600030101010101" pitchFamily="2" charset="-122"/>
                <a:cs typeface="宋体" panose="02010600030101010101" pitchFamily="2" charset="-122"/>
              </a:rPr>
              <a:t>世界第一大出口国和第二大进口国</a:t>
            </a:r>
            <a:r>
              <a:rPr lang="zh-CN" altLang="en-US" sz="2400" b="1" dirty="0" smtClean="0">
                <a:latin typeface="宋体" panose="02010600030101010101" pitchFamily="2" charset="-122"/>
                <a:ea typeface="宋体" panose="02010600030101010101" pitchFamily="2" charset="-122"/>
                <a:cs typeface="宋体" panose="02010600030101010101" pitchFamily="2" charset="-122"/>
              </a:rPr>
              <a:t>。</a:t>
            </a:r>
            <a:endParaRPr lang="zh-CN" altLang="en-US" sz="2400" b="1" dirty="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左大括号 6156"/>
          <p:cNvSpPr>
            <a:spLocks/>
          </p:cNvSpPr>
          <p:nvPr/>
        </p:nvSpPr>
        <p:spPr bwMode="auto">
          <a:xfrm>
            <a:off x="279401" y="1884536"/>
            <a:ext cx="116136" cy="4136752"/>
          </a:xfrm>
          <a:prstGeom prst="leftBrace">
            <a:avLst>
              <a:gd name="adj1" fmla="val 35479"/>
              <a:gd name="adj2" fmla="val 50000"/>
            </a:avLst>
          </a:prstGeom>
          <a:noFill/>
          <a:ln w="38100">
            <a:solidFill>
              <a:srgbClr val="FF0000"/>
            </a:solidFill>
            <a:round/>
            <a:headEnd/>
            <a:tailEnd/>
          </a:ln>
        </p:spPr>
        <p:txBody>
          <a:bodyPr/>
          <a:lstStyle/>
          <a:p>
            <a:endParaRPr lang="zh-CN" altLang="en-US" sz="2000" b="1" dirty="0">
              <a:solidFill>
                <a:schemeClr val="bg2">
                  <a:lumMod val="50000"/>
                </a:schemeClr>
              </a:solidFill>
              <a:latin typeface="黑体" pitchFamily="49" charset="-122"/>
              <a:ea typeface="黑体" pitchFamily="49" charset="-122"/>
            </a:endParaRPr>
          </a:p>
        </p:txBody>
      </p:sp>
      <p:sp>
        <p:nvSpPr>
          <p:cNvPr id="7" name="矩形 6"/>
          <p:cNvSpPr>
            <a:spLocks noChangeArrowheads="1"/>
          </p:cNvSpPr>
          <p:nvPr/>
        </p:nvSpPr>
        <p:spPr bwMode="auto">
          <a:xfrm>
            <a:off x="1602483" y="1484784"/>
            <a:ext cx="7541517" cy="1016000"/>
          </a:xfrm>
          <a:prstGeom prst="rect">
            <a:avLst/>
          </a:prstGeom>
          <a:noFill/>
          <a:ln w="9525">
            <a:noFill/>
            <a:miter lim="800000"/>
            <a:headEnd/>
            <a:tailEnd/>
          </a:ln>
        </p:spPr>
        <p:txBody>
          <a:bodyPr wrap="square">
            <a:spAutoFit/>
          </a:bodyPr>
          <a:lstStyle/>
          <a:p>
            <a:pPr>
              <a:lnSpc>
                <a:spcPct val="150000"/>
              </a:lnSpc>
            </a:pPr>
            <a:r>
              <a:rPr kumimoji="1" lang="zh-CN" altLang="en-US" sz="2000" b="1" dirty="0">
                <a:latin typeface="黑体" pitchFamily="49" charset="-122"/>
                <a:ea typeface="黑体" pitchFamily="49" charset="-122"/>
              </a:rPr>
              <a:t>经济全球化使各国经济相互依存与联系也发展到了前所未有的</a:t>
            </a:r>
            <a:r>
              <a:rPr kumimoji="1" lang="zh-CN" altLang="en-US" sz="2000" b="1" dirty="0" smtClean="0">
                <a:latin typeface="黑体" pitchFamily="49" charset="-122"/>
                <a:ea typeface="黑体" pitchFamily="49" charset="-122"/>
              </a:rPr>
              <a:t>高度剧增</a:t>
            </a:r>
            <a:r>
              <a:rPr kumimoji="1" lang="zh-CN" altLang="en-US" sz="2000" b="1" dirty="0">
                <a:latin typeface="黑体" pitchFamily="49" charset="-122"/>
                <a:ea typeface="黑体" pitchFamily="49" charset="-122"/>
              </a:rPr>
              <a:t>，人类社会的交往。活动跨越了民族国家的疆界在世界</a:t>
            </a:r>
          </a:p>
        </p:txBody>
      </p:sp>
      <p:sp>
        <p:nvSpPr>
          <p:cNvPr id="8" name="矩形 7"/>
          <p:cNvSpPr>
            <a:spLocks noChangeArrowheads="1"/>
          </p:cNvSpPr>
          <p:nvPr/>
        </p:nvSpPr>
        <p:spPr bwMode="auto">
          <a:xfrm>
            <a:off x="395536" y="4077072"/>
            <a:ext cx="1627369" cy="523220"/>
          </a:xfrm>
          <a:prstGeom prst="rect">
            <a:avLst/>
          </a:prstGeom>
          <a:noFill/>
          <a:ln w="9525">
            <a:noFill/>
            <a:miter lim="800000"/>
            <a:headEnd/>
            <a:tailEnd/>
          </a:ln>
        </p:spPr>
        <p:txBody>
          <a:bodyPr wrap="none">
            <a:spAutoFit/>
          </a:bodyPr>
          <a:lstStyle/>
          <a:p>
            <a:r>
              <a:rPr lang="zh-CN" altLang="en-US" sz="2800" b="1" dirty="0">
                <a:solidFill>
                  <a:schemeClr val="bg2">
                    <a:lumMod val="50000"/>
                  </a:schemeClr>
                </a:solidFill>
                <a:latin typeface="黑体" pitchFamily="49" charset="-122"/>
                <a:ea typeface="黑体" pitchFamily="49" charset="-122"/>
              </a:rPr>
              <a:t>存在问题</a:t>
            </a:r>
            <a:endParaRPr lang="zh-CN" altLang="en-US" sz="2800" dirty="0">
              <a:solidFill>
                <a:schemeClr val="bg2">
                  <a:lumMod val="50000"/>
                </a:schemeClr>
              </a:solidFill>
              <a:latin typeface="黑体" pitchFamily="49" charset="-122"/>
              <a:ea typeface="黑体" pitchFamily="49" charset="-122"/>
            </a:endParaRPr>
          </a:p>
        </p:txBody>
      </p:sp>
      <p:sp>
        <p:nvSpPr>
          <p:cNvPr id="11" name="矩形 10"/>
          <p:cNvSpPr>
            <a:spLocks noChangeArrowheads="1"/>
          </p:cNvSpPr>
          <p:nvPr/>
        </p:nvSpPr>
        <p:spPr bwMode="auto">
          <a:xfrm>
            <a:off x="2267744" y="5661248"/>
            <a:ext cx="5994400" cy="482600"/>
          </a:xfrm>
          <a:prstGeom prst="rect">
            <a:avLst/>
          </a:prstGeom>
          <a:noFill/>
          <a:ln w="9525">
            <a:noFill/>
            <a:miter lim="800000"/>
            <a:headEnd/>
            <a:tailEnd/>
          </a:ln>
        </p:spPr>
        <p:txBody>
          <a:bodyPr>
            <a:spAutoFit/>
          </a:bodyPr>
          <a:lstStyle/>
          <a:p>
            <a:pPr>
              <a:lnSpc>
                <a:spcPct val="150000"/>
              </a:lnSpc>
            </a:pPr>
            <a:r>
              <a:rPr kumimoji="1" lang="zh-CN" altLang="en-US" sz="2000" b="1" dirty="0">
                <a:latin typeface="黑体" pitchFamily="49" charset="-122"/>
                <a:ea typeface="黑体" pitchFamily="49" charset="-122"/>
              </a:rPr>
              <a:t>③</a:t>
            </a:r>
            <a:r>
              <a:rPr kumimoji="1" lang="zh-CN" altLang="zh-CN" sz="2000" b="1" dirty="0">
                <a:latin typeface="黑体" pitchFamily="49" charset="-122"/>
                <a:ea typeface="黑体" pitchFamily="49" charset="-122"/>
              </a:rPr>
              <a:t>一些国家出现了所谓“</a:t>
            </a:r>
            <a:r>
              <a:rPr kumimoji="1" lang="zh-CN" altLang="en-US" sz="2000" b="1" dirty="0">
                <a:latin typeface="黑体" pitchFamily="49" charset="-122"/>
                <a:ea typeface="黑体" pitchFamily="49" charset="-122"/>
              </a:rPr>
              <a:t>逆全球化</a:t>
            </a:r>
            <a:r>
              <a:rPr kumimoji="1" lang="en-US" altLang="zh-CN" sz="2000" b="1" dirty="0">
                <a:latin typeface="黑体" pitchFamily="49" charset="-122"/>
                <a:ea typeface="黑体" pitchFamily="49" charset="-122"/>
              </a:rPr>
              <a:t> </a:t>
            </a:r>
            <a:r>
              <a:rPr kumimoji="1" lang="zh-CN" altLang="zh-CN" sz="2000" b="1" dirty="0">
                <a:latin typeface="黑体" pitchFamily="49" charset="-122"/>
                <a:ea typeface="黑体" pitchFamily="49" charset="-122"/>
              </a:rPr>
              <a:t>”现象。</a:t>
            </a:r>
            <a:endParaRPr kumimoji="1" lang="zh-CN" altLang="en-US" sz="2000" b="1" dirty="0">
              <a:latin typeface="黑体" pitchFamily="49" charset="-122"/>
              <a:ea typeface="黑体" pitchFamily="49" charset="-122"/>
            </a:endParaRPr>
          </a:p>
        </p:txBody>
      </p:sp>
      <p:sp>
        <p:nvSpPr>
          <p:cNvPr id="12" name="矩形 11"/>
          <p:cNvSpPr>
            <a:spLocks noChangeArrowheads="1"/>
          </p:cNvSpPr>
          <p:nvPr/>
        </p:nvSpPr>
        <p:spPr bwMode="auto">
          <a:xfrm>
            <a:off x="2267744" y="3429000"/>
            <a:ext cx="6660232" cy="707886"/>
          </a:xfrm>
          <a:prstGeom prst="rect">
            <a:avLst/>
          </a:prstGeom>
          <a:noFill/>
          <a:ln w="9525">
            <a:noFill/>
            <a:miter lim="800000"/>
            <a:headEnd/>
            <a:tailEnd/>
          </a:ln>
        </p:spPr>
        <p:txBody>
          <a:bodyPr wrap="square">
            <a:spAutoFit/>
          </a:bodyPr>
          <a:lstStyle/>
          <a:p>
            <a:r>
              <a:rPr lang="en-US" altLang="zh-CN" sz="2000" b="1" dirty="0" smtClean="0">
                <a:solidFill>
                  <a:schemeClr val="bg2">
                    <a:lumMod val="50000"/>
                  </a:schemeClr>
                </a:solidFill>
                <a:latin typeface="黑体" pitchFamily="49" charset="-122"/>
                <a:ea typeface="黑体" pitchFamily="49" charset="-122"/>
                <a:cs typeface="Times New Roman" pitchFamily="18" charset="0"/>
              </a:rPr>
              <a:t>——(</a:t>
            </a:r>
            <a:r>
              <a:rPr lang="zh-CN" altLang="en-US" sz="2000" b="1" dirty="0">
                <a:solidFill>
                  <a:schemeClr val="bg2">
                    <a:lumMod val="50000"/>
                  </a:schemeClr>
                </a:solidFill>
                <a:latin typeface="黑体" pitchFamily="49" charset="-122"/>
                <a:ea typeface="黑体" pitchFamily="49" charset="-122"/>
                <a:cs typeface="Times New Roman" pitchFamily="18" charset="0"/>
              </a:rPr>
              <a:t>应对</a:t>
            </a:r>
            <a:r>
              <a:rPr lang="en-US" altLang="zh-CN" sz="2000" b="1" dirty="0">
                <a:solidFill>
                  <a:schemeClr val="bg2">
                    <a:lumMod val="50000"/>
                  </a:schemeClr>
                </a:solidFill>
                <a:latin typeface="黑体" pitchFamily="49" charset="-122"/>
                <a:ea typeface="黑体" pitchFamily="49" charset="-122"/>
                <a:cs typeface="Times New Roman" pitchFamily="18" charset="0"/>
              </a:rPr>
              <a:t>)</a:t>
            </a:r>
            <a:r>
              <a:rPr lang="zh-CN" altLang="zh-CN" sz="2000" b="1" dirty="0">
                <a:solidFill>
                  <a:schemeClr val="bg2">
                    <a:lumMod val="50000"/>
                  </a:schemeClr>
                </a:solidFill>
                <a:latin typeface="黑体" pitchFamily="49" charset="-122"/>
                <a:ea typeface="黑体" pitchFamily="49" charset="-122"/>
                <a:cs typeface="Times New Roman" pitchFamily="18" charset="0"/>
              </a:rPr>
              <a:t>各国既要保卫自己的经济安全，也要抓住机遇发展自己。</a:t>
            </a:r>
            <a:endParaRPr lang="zh-CN" altLang="en-US" sz="2000" b="1" dirty="0">
              <a:solidFill>
                <a:schemeClr val="bg2">
                  <a:lumMod val="50000"/>
                </a:schemeClr>
              </a:solidFill>
              <a:latin typeface="黑体" pitchFamily="49" charset="-122"/>
              <a:ea typeface="黑体" pitchFamily="49" charset="-122"/>
              <a:cs typeface="Times New Roman" pitchFamily="18" charset="0"/>
            </a:endParaRPr>
          </a:p>
        </p:txBody>
      </p:sp>
      <p:sp>
        <p:nvSpPr>
          <p:cNvPr id="13" name="矩形 12"/>
          <p:cNvSpPr>
            <a:spLocks noChangeArrowheads="1"/>
          </p:cNvSpPr>
          <p:nvPr/>
        </p:nvSpPr>
        <p:spPr bwMode="auto">
          <a:xfrm>
            <a:off x="2267744" y="4293096"/>
            <a:ext cx="4645025" cy="482600"/>
          </a:xfrm>
          <a:prstGeom prst="rect">
            <a:avLst/>
          </a:prstGeom>
          <a:noFill/>
          <a:ln w="9525">
            <a:noFill/>
            <a:miter lim="800000"/>
            <a:headEnd/>
            <a:tailEnd/>
          </a:ln>
        </p:spPr>
        <p:txBody>
          <a:bodyPr>
            <a:spAutoFit/>
          </a:bodyPr>
          <a:lstStyle/>
          <a:p>
            <a:pPr>
              <a:lnSpc>
                <a:spcPct val="150000"/>
              </a:lnSpc>
            </a:pPr>
            <a:r>
              <a:rPr kumimoji="1" lang="zh-CN" altLang="en-US" sz="2000" b="1" dirty="0">
                <a:latin typeface="黑体" pitchFamily="49" charset="-122"/>
                <a:ea typeface="黑体" pitchFamily="49" charset="-122"/>
              </a:rPr>
              <a:t>②</a:t>
            </a:r>
            <a:r>
              <a:rPr kumimoji="1" lang="zh-CN" altLang="zh-CN" sz="2000" b="1" dirty="0">
                <a:solidFill>
                  <a:srgbClr val="000000"/>
                </a:solidFill>
                <a:latin typeface="黑体" pitchFamily="49" charset="-122"/>
                <a:ea typeface="黑体" pitchFamily="49" charset="-122"/>
              </a:rPr>
              <a:t>大部分利润流入了</a:t>
            </a:r>
            <a:r>
              <a:rPr kumimoji="1" lang="zh-CN" altLang="en-US" sz="2000" b="1" dirty="0">
                <a:solidFill>
                  <a:srgbClr val="000000"/>
                </a:solidFill>
                <a:latin typeface="黑体" pitchFamily="49" charset="-122"/>
                <a:ea typeface="黑体" pitchFamily="49" charset="-122"/>
              </a:rPr>
              <a:t>西方发达国家</a:t>
            </a:r>
            <a:r>
              <a:rPr kumimoji="1" lang="zh-CN" altLang="zh-CN" sz="2000" b="1" dirty="0">
                <a:solidFill>
                  <a:srgbClr val="000000"/>
                </a:solidFill>
                <a:latin typeface="黑体" pitchFamily="49" charset="-122"/>
                <a:ea typeface="黑体" pitchFamily="49" charset="-122"/>
              </a:rPr>
              <a:t>。</a:t>
            </a:r>
          </a:p>
        </p:txBody>
      </p:sp>
      <p:sp>
        <p:nvSpPr>
          <p:cNvPr id="14" name="矩形 13"/>
          <p:cNvSpPr>
            <a:spLocks noChangeArrowheads="1"/>
          </p:cNvSpPr>
          <p:nvPr/>
        </p:nvSpPr>
        <p:spPr bwMode="auto">
          <a:xfrm>
            <a:off x="2051720" y="2708920"/>
            <a:ext cx="4960012" cy="553998"/>
          </a:xfrm>
          <a:prstGeom prst="rect">
            <a:avLst/>
          </a:prstGeom>
          <a:noFill/>
          <a:ln w="9525">
            <a:noFill/>
            <a:miter lim="800000"/>
            <a:headEnd/>
            <a:tailEnd/>
          </a:ln>
        </p:spPr>
        <p:txBody>
          <a:bodyPr wrap="none">
            <a:spAutoFit/>
          </a:bodyPr>
          <a:lstStyle/>
          <a:p>
            <a:pPr>
              <a:lnSpc>
                <a:spcPct val="150000"/>
              </a:lnSpc>
            </a:pPr>
            <a:r>
              <a:rPr kumimoji="1" lang="zh-CN" altLang="en-US" sz="2000" b="1" dirty="0">
                <a:solidFill>
                  <a:srgbClr val="000000"/>
                </a:solidFill>
                <a:latin typeface="黑体" pitchFamily="49" charset="-122"/>
                <a:ea typeface="黑体" pitchFamily="49" charset="-122"/>
              </a:rPr>
              <a:t> ①</a:t>
            </a:r>
            <a:r>
              <a:rPr kumimoji="1" lang="zh-CN" altLang="zh-CN" sz="2000" b="1" dirty="0">
                <a:latin typeface="黑体" pitchFamily="49" charset="-122"/>
                <a:ea typeface="黑体" pitchFamily="49" charset="-122"/>
              </a:rPr>
              <a:t>增加了发展中国家</a:t>
            </a:r>
            <a:r>
              <a:rPr kumimoji="1" lang="zh-CN" altLang="zh-CN" sz="2000" b="1" dirty="0" smtClean="0">
                <a:latin typeface="黑体" pitchFamily="49" charset="-122"/>
                <a:ea typeface="黑体" pitchFamily="49" charset="-122"/>
              </a:rPr>
              <a:t>（</a:t>
            </a:r>
            <a:r>
              <a:rPr kumimoji="1" lang="zh-CN" altLang="en-US" sz="2000" b="1" dirty="0" smtClean="0">
                <a:latin typeface="黑体" pitchFamily="49" charset="-122"/>
                <a:ea typeface="黑体" pitchFamily="49" charset="-122"/>
              </a:rPr>
              <a:t>经济</a:t>
            </a:r>
            <a:r>
              <a:rPr kumimoji="1" lang="zh-CN" altLang="en-US" sz="2000" b="1" dirty="0">
                <a:latin typeface="黑体" pitchFamily="49" charset="-122"/>
                <a:ea typeface="黑体" pitchFamily="49" charset="-122"/>
              </a:rPr>
              <a:t>失控</a:t>
            </a:r>
            <a:r>
              <a:rPr kumimoji="1" lang="zh-CN" altLang="zh-CN" sz="2000" b="1" dirty="0">
                <a:latin typeface="黑体" pitchFamily="49" charset="-122"/>
                <a:ea typeface="黑体" pitchFamily="49" charset="-122"/>
              </a:rPr>
              <a:t>）的风险</a:t>
            </a:r>
          </a:p>
        </p:txBody>
      </p:sp>
      <p:sp>
        <p:nvSpPr>
          <p:cNvPr id="15" name="矩形 14"/>
          <p:cNvSpPr>
            <a:spLocks noChangeArrowheads="1"/>
          </p:cNvSpPr>
          <p:nvPr/>
        </p:nvSpPr>
        <p:spPr bwMode="auto">
          <a:xfrm>
            <a:off x="422275" y="1670223"/>
            <a:ext cx="1420582" cy="584775"/>
          </a:xfrm>
          <a:prstGeom prst="rect">
            <a:avLst/>
          </a:prstGeom>
          <a:noFill/>
          <a:ln w="9525">
            <a:noFill/>
            <a:miter lim="800000"/>
            <a:headEnd/>
            <a:tailEnd/>
          </a:ln>
        </p:spPr>
        <p:txBody>
          <a:bodyPr wrap="none">
            <a:spAutoFit/>
          </a:bodyPr>
          <a:lstStyle/>
          <a:p>
            <a:r>
              <a:rPr kumimoji="1" lang="zh-CN" altLang="en-US" sz="3200" b="1" dirty="0">
                <a:solidFill>
                  <a:schemeClr val="bg2">
                    <a:lumMod val="50000"/>
                  </a:schemeClr>
                </a:solidFill>
                <a:latin typeface="黑体" pitchFamily="49" charset="-122"/>
                <a:ea typeface="黑体" pitchFamily="49" charset="-122"/>
              </a:rPr>
              <a:t>积极：</a:t>
            </a:r>
            <a:endParaRPr lang="zh-CN" altLang="en-US" sz="3200" dirty="0">
              <a:solidFill>
                <a:schemeClr val="bg2">
                  <a:lumMod val="50000"/>
                </a:schemeClr>
              </a:solidFill>
            </a:endParaRPr>
          </a:p>
        </p:txBody>
      </p:sp>
      <p:sp>
        <p:nvSpPr>
          <p:cNvPr id="16" name="左大括号 6156"/>
          <p:cNvSpPr>
            <a:spLocks/>
          </p:cNvSpPr>
          <p:nvPr/>
        </p:nvSpPr>
        <p:spPr bwMode="auto">
          <a:xfrm>
            <a:off x="1907704" y="2996952"/>
            <a:ext cx="288032" cy="2952328"/>
          </a:xfrm>
          <a:prstGeom prst="leftBrace">
            <a:avLst>
              <a:gd name="adj1" fmla="val 35495"/>
              <a:gd name="adj2" fmla="val 50000"/>
            </a:avLst>
          </a:prstGeom>
          <a:noFill/>
          <a:ln w="38100">
            <a:solidFill>
              <a:srgbClr val="FF0000"/>
            </a:solidFill>
            <a:round/>
            <a:headEnd/>
            <a:tailEnd/>
          </a:ln>
        </p:spPr>
        <p:txBody>
          <a:bodyPr/>
          <a:lstStyle/>
          <a:p>
            <a:endParaRPr lang="zh-CN" altLang="en-US" sz="2000" b="1">
              <a:latin typeface="黑体" pitchFamily="49" charset="-122"/>
              <a:ea typeface="黑体" pitchFamily="49" charset="-122"/>
            </a:endParaRPr>
          </a:p>
        </p:txBody>
      </p:sp>
      <p:sp>
        <p:nvSpPr>
          <p:cNvPr id="17" name="TextBox 16"/>
          <p:cNvSpPr txBox="1"/>
          <p:nvPr/>
        </p:nvSpPr>
        <p:spPr>
          <a:xfrm>
            <a:off x="683568" y="764704"/>
            <a:ext cx="5328592" cy="584775"/>
          </a:xfrm>
          <a:prstGeom prst="rect">
            <a:avLst/>
          </a:prstGeom>
          <a:noFill/>
        </p:spPr>
        <p:txBody>
          <a:bodyPr wrap="square" rtlCol="0">
            <a:spAutoFit/>
          </a:bodyPr>
          <a:lstStyle/>
          <a:p>
            <a:r>
              <a:rPr lang="en-US" altLang="zh-CN" sz="3200" dirty="0" smtClean="0">
                <a:solidFill>
                  <a:schemeClr val="bg2">
                    <a:lumMod val="50000"/>
                  </a:schemeClr>
                </a:solidFill>
                <a:latin typeface="华文行楷" pitchFamily="2" charset="-122"/>
                <a:ea typeface="华文行楷" pitchFamily="2" charset="-122"/>
              </a:rPr>
              <a:t>3</a:t>
            </a:r>
            <a:r>
              <a:rPr lang="zh-CN" altLang="en-US" sz="3200" dirty="0" smtClean="0">
                <a:solidFill>
                  <a:schemeClr val="bg2">
                    <a:lumMod val="50000"/>
                  </a:schemeClr>
                </a:solidFill>
                <a:latin typeface="华文行楷" pitchFamily="2" charset="-122"/>
                <a:ea typeface="华文行楷" pitchFamily="2" charset="-122"/>
              </a:rPr>
              <a:t>、经济全球化的影响</a:t>
            </a:r>
            <a:endParaRPr lang="zh-CN" altLang="en-US" sz="3200" dirty="0">
              <a:solidFill>
                <a:schemeClr val="bg2">
                  <a:lumMod val="50000"/>
                </a:schemeClr>
              </a:solidFill>
              <a:latin typeface="华文行楷" pitchFamily="2" charset="-122"/>
              <a:ea typeface="华文行楷"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ppt_x"/>
                                          </p:val>
                                        </p:tav>
                                        <p:tav tm="100000">
                                          <p:val>
                                            <p:strVal val="#ppt_x"/>
                                          </p:val>
                                        </p:tav>
                                      </p:tavLst>
                                    </p:anim>
                                    <p:anim calcmode="lin" valueType="num">
                                      <p:cBhvr additive="base">
                                        <p:cTn id="3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11" grpId="0"/>
      <p:bldP spid="12" grpId="0"/>
      <p:bldP spid="13" grpId="0"/>
      <p:bldP spid="14" grpId="0"/>
      <p:bldP spid="15" grpId="0"/>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extLst>
          </p:cNvPr>
          <p:cNvPicPr>
            <a:picLocks noChangeAspect="1"/>
          </p:cNvPicPr>
          <p:nvPr/>
        </p:nvPicPr>
        <p:blipFill rotWithShape="1">
          <a:blip r:embed="rId2" cstate="print"/>
          <a:srcRect l="22578" r="22133"/>
          <a:stretch/>
        </p:blipFill>
        <p:spPr>
          <a:xfrm>
            <a:off x="395536" y="764704"/>
            <a:ext cx="2716988" cy="2978547"/>
          </a:xfrm>
          <a:prstGeom prst="rect">
            <a:avLst/>
          </a:prstGeom>
          <a:ln>
            <a:noFill/>
          </a:ln>
          <a:effectLst>
            <a:outerShdw blurRad="190500" algn="tl" rotWithShape="0">
              <a:srgbClr val="000000">
                <a:alpha val="70000"/>
              </a:srgbClr>
            </a:outerShdw>
          </a:effectLst>
        </p:spPr>
      </p:pic>
      <p:pic>
        <p:nvPicPr>
          <p:cNvPr id="4" name="图片 3">
            <a:extLst>
              <a:ext uri="{FF2B5EF4-FFF2-40B4-BE49-F238E27FC236}"/>
            </a:extLst>
          </p:cNvPr>
          <p:cNvPicPr>
            <a:picLocks noChangeAspect="1"/>
          </p:cNvPicPr>
          <p:nvPr/>
        </p:nvPicPr>
        <p:blipFill>
          <a:blip r:embed="rId3" cstate="print"/>
          <a:stretch>
            <a:fillRect/>
          </a:stretch>
        </p:blipFill>
        <p:spPr>
          <a:xfrm>
            <a:off x="3419872" y="764704"/>
            <a:ext cx="2761296" cy="3151476"/>
          </a:xfrm>
          <a:prstGeom prst="rect">
            <a:avLst/>
          </a:prstGeom>
          <a:ln>
            <a:noFill/>
          </a:ln>
          <a:effectLst>
            <a:outerShdw blurRad="190500" algn="tl" rotWithShape="0">
              <a:srgbClr val="000000">
                <a:alpha val="70000"/>
              </a:srgbClr>
            </a:outerShdw>
          </a:effectLst>
        </p:spPr>
      </p:pic>
      <p:pic>
        <p:nvPicPr>
          <p:cNvPr id="8" name="图片 7">
            <a:extLst>
              <a:ext uri="{FF2B5EF4-FFF2-40B4-BE49-F238E27FC236}"/>
            </a:extLst>
          </p:cNvPr>
          <p:cNvPicPr>
            <a:picLocks noChangeAspect="1"/>
          </p:cNvPicPr>
          <p:nvPr/>
        </p:nvPicPr>
        <p:blipFill>
          <a:blip r:embed="rId4" cstate="print"/>
          <a:stretch>
            <a:fillRect/>
          </a:stretch>
        </p:blipFill>
        <p:spPr>
          <a:xfrm>
            <a:off x="251520" y="3717032"/>
            <a:ext cx="2965360" cy="2808312"/>
          </a:xfrm>
          <a:prstGeom prst="rect">
            <a:avLst/>
          </a:prstGeom>
          <a:ln>
            <a:noFill/>
          </a:ln>
          <a:effectLst>
            <a:outerShdw blurRad="190500" algn="tl" rotWithShape="0">
              <a:srgbClr val="000000">
                <a:alpha val="70000"/>
              </a:srgbClr>
            </a:outerShdw>
          </a:effectLst>
        </p:spPr>
      </p:pic>
      <p:sp>
        <p:nvSpPr>
          <p:cNvPr id="15365" name="矩形 8"/>
          <p:cNvSpPr>
            <a:spLocks noChangeArrowheads="1"/>
          </p:cNvSpPr>
          <p:nvPr/>
        </p:nvSpPr>
        <p:spPr bwMode="auto">
          <a:xfrm>
            <a:off x="6162182" y="1196752"/>
            <a:ext cx="2981818" cy="4247317"/>
          </a:xfrm>
          <a:prstGeom prst="rect">
            <a:avLst/>
          </a:prstGeom>
          <a:noFill/>
          <a:ln w="9525">
            <a:noFill/>
            <a:miter lim="800000"/>
            <a:headEnd/>
            <a:tailEnd/>
          </a:ln>
        </p:spPr>
        <p:txBody>
          <a:bodyPr>
            <a:spAutoFit/>
          </a:bodyPr>
          <a:lstStyle/>
          <a:p>
            <a:pPr>
              <a:spcAft>
                <a:spcPts val="1200"/>
              </a:spcAft>
            </a:pPr>
            <a:r>
              <a:rPr lang="zh-CN" altLang="en-US" sz="2000" b="1" dirty="0">
                <a:latin typeface="楷体" pitchFamily="49" charset="-122"/>
                <a:ea typeface="楷体" pitchFamily="49" charset="-122"/>
              </a:rPr>
              <a:t>“美国优先”，美国“退群”！ </a:t>
            </a:r>
            <a:endParaRPr lang="en-US" altLang="zh-CN" sz="2000" b="1" dirty="0" smtClean="0">
              <a:latin typeface="楷体" pitchFamily="49" charset="-122"/>
              <a:ea typeface="楷体" pitchFamily="49" charset="-122"/>
            </a:endParaRPr>
          </a:p>
          <a:p>
            <a:r>
              <a:rPr lang="en-US" altLang="zh-CN" sz="2000" b="1" dirty="0" smtClean="0">
                <a:latin typeface="楷体" pitchFamily="49" charset="-122"/>
                <a:ea typeface="楷体" pitchFamily="49" charset="-122"/>
              </a:rPr>
              <a:t>2017</a:t>
            </a:r>
            <a:r>
              <a:rPr lang="zh-CN" altLang="en-US" sz="2000" b="1" dirty="0" smtClean="0">
                <a:latin typeface="楷体" pitchFamily="49" charset="-122"/>
                <a:ea typeface="楷体" pitchFamily="49" charset="-122"/>
              </a:rPr>
              <a:t>年</a:t>
            </a:r>
            <a:r>
              <a:rPr lang="en-US" altLang="zh-CN" sz="2000" b="1" dirty="0" smtClean="0">
                <a:latin typeface="楷体" pitchFamily="49" charset="-122"/>
                <a:ea typeface="楷体" pitchFamily="49" charset="-122"/>
              </a:rPr>
              <a:t>6</a:t>
            </a:r>
            <a:r>
              <a:rPr lang="zh-CN" altLang="en-US" sz="2000" b="1" dirty="0" smtClean="0">
                <a:latin typeface="楷体" pitchFamily="49" charset="-122"/>
                <a:ea typeface="楷体" pitchFamily="49" charset="-122"/>
              </a:rPr>
              <a:t>月，美国退出</a:t>
            </a:r>
            <a:r>
              <a:rPr lang="en-US" altLang="zh-CN" sz="2000" b="1" dirty="0" smtClean="0">
                <a:latin typeface="楷体" pitchFamily="49" charset="-122"/>
                <a:ea typeface="楷体" pitchFamily="49" charset="-122"/>
              </a:rPr>
              <a:t>《</a:t>
            </a:r>
            <a:r>
              <a:rPr lang="zh-CN" altLang="en-US" sz="2000" b="1" dirty="0" smtClean="0">
                <a:latin typeface="楷体" pitchFamily="49" charset="-122"/>
                <a:ea typeface="楷体" pitchFamily="49" charset="-122"/>
              </a:rPr>
              <a:t>巴黎气候协定</a:t>
            </a:r>
            <a:r>
              <a:rPr lang="en-US" altLang="zh-CN" sz="2000" b="1" dirty="0" smtClean="0">
                <a:latin typeface="楷体" pitchFamily="49" charset="-122"/>
                <a:ea typeface="楷体" pitchFamily="49" charset="-122"/>
              </a:rPr>
              <a:t>》</a:t>
            </a:r>
          </a:p>
          <a:p>
            <a:r>
              <a:rPr lang="en-US" altLang="zh-CN" sz="2000" b="1" dirty="0" smtClean="0">
                <a:latin typeface="楷体" pitchFamily="49" charset="-122"/>
                <a:ea typeface="楷体" pitchFamily="49" charset="-122"/>
              </a:rPr>
              <a:t>2017</a:t>
            </a:r>
            <a:r>
              <a:rPr lang="zh-CN" altLang="en-US" sz="2000" b="1" dirty="0">
                <a:latin typeface="楷体" pitchFamily="49" charset="-122"/>
                <a:ea typeface="楷体" pitchFamily="49" charset="-122"/>
              </a:rPr>
              <a:t>年</a:t>
            </a:r>
            <a:r>
              <a:rPr lang="en-US" altLang="zh-CN" sz="2000" b="1" dirty="0">
                <a:latin typeface="楷体" pitchFamily="49" charset="-122"/>
                <a:ea typeface="楷体" pitchFamily="49" charset="-122"/>
              </a:rPr>
              <a:t>10</a:t>
            </a:r>
            <a:r>
              <a:rPr lang="zh-CN" altLang="en-US" sz="2000" b="1" dirty="0">
                <a:latin typeface="楷体" pitchFamily="49" charset="-122"/>
                <a:ea typeface="楷体" pitchFamily="49" charset="-122"/>
              </a:rPr>
              <a:t>月，美国退出联合国教科文组织</a:t>
            </a:r>
            <a:endParaRPr lang="en-US" altLang="zh-CN" sz="2000" b="1" dirty="0">
              <a:latin typeface="楷体" pitchFamily="49" charset="-122"/>
              <a:ea typeface="楷体" pitchFamily="49" charset="-122"/>
            </a:endParaRPr>
          </a:p>
          <a:p>
            <a:r>
              <a:rPr lang="en-US" altLang="zh-CN" sz="2000" b="1" dirty="0">
                <a:latin typeface="楷体" pitchFamily="49" charset="-122"/>
                <a:ea typeface="楷体" pitchFamily="49" charset="-122"/>
              </a:rPr>
              <a:t>2018</a:t>
            </a:r>
            <a:r>
              <a:rPr lang="zh-CN" altLang="en-US" sz="2000" b="1" dirty="0">
                <a:latin typeface="楷体" pitchFamily="49" charset="-122"/>
                <a:ea typeface="楷体" pitchFamily="49" charset="-122"/>
              </a:rPr>
              <a:t>年</a:t>
            </a:r>
            <a:r>
              <a:rPr lang="en-US" altLang="zh-CN" sz="2000" b="1" dirty="0">
                <a:latin typeface="楷体" pitchFamily="49" charset="-122"/>
                <a:ea typeface="楷体" pitchFamily="49" charset="-122"/>
              </a:rPr>
              <a:t>5</a:t>
            </a:r>
            <a:r>
              <a:rPr lang="zh-CN" altLang="en-US" sz="2000" b="1" dirty="0">
                <a:latin typeface="楷体" pitchFamily="49" charset="-122"/>
                <a:ea typeface="楷体" pitchFamily="49" charset="-122"/>
              </a:rPr>
              <a:t>月，美国退出伊核协议</a:t>
            </a:r>
            <a:endParaRPr lang="en-US" altLang="zh-CN" sz="2000" b="1" dirty="0">
              <a:latin typeface="楷体" pitchFamily="49" charset="-122"/>
              <a:ea typeface="楷体" pitchFamily="49" charset="-122"/>
            </a:endParaRPr>
          </a:p>
          <a:p>
            <a:r>
              <a:rPr lang="en-US" altLang="zh-CN" sz="2000" b="1" dirty="0">
                <a:latin typeface="楷体" pitchFamily="49" charset="-122"/>
                <a:ea typeface="楷体" pitchFamily="49" charset="-122"/>
              </a:rPr>
              <a:t>2018</a:t>
            </a:r>
            <a:r>
              <a:rPr lang="zh-CN" altLang="en-US" sz="2000" b="1" dirty="0">
                <a:latin typeface="楷体" pitchFamily="49" charset="-122"/>
                <a:ea typeface="楷体" pitchFamily="49" charset="-122"/>
              </a:rPr>
              <a:t>年</a:t>
            </a:r>
            <a:r>
              <a:rPr lang="en-US" altLang="zh-CN" sz="2000" b="1" dirty="0">
                <a:latin typeface="楷体" pitchFamily="49" charset="-122"/>
                <a:ea typeface="楷体" pitchFamily="49" charset="-122"/>
              </a:rPr>
              <a:t>10</a:t>
            </a:r>
            <a:r>
              <a:rPr lang="zh-CN" altLang="en-US" sz="2000" b="1" dirty="0">
                <a:latin typeface="楷体" pitchFamily="49" charset="-122"/>
                <a:ea typeface="楷体" pitchFamily="49" charset="-122"/>
              </a:rPr>
              <a:t>月，美国启动退出万国邮政联盟的程序</a:t>
            </a:r>
            <a:endParaRPr lang="en-US" altLang="zh-CN" sz="2000" b="1" dirty="0">
              <a:latin typeface="楷体" pitchFamily="49" charset="-122"/>
              <a:ea typeface="楷体" pitchFamily="49" charset="-122"/>
            </a:endParaRPr>
          </a:p>
          <a:p>
            <a:r>
              <a:rPr lang="en-US" altLang="zh-CN" sz="2000" b="1" dirty="0">
                <a:latin typeface="楷体" pitchFamily="49" charset="-122"/>
                <a:ea typeface="楷体" pitchFamily="49" charset="-122"/>
              </a:rPr>
              <a:t>2018</a:t>
            </a:r>
            <a:r>
              <a:rPr lang="zh-CN" altLang="en-US" sz="2000" b="1" dirty="0">
                <a:latin typeface="楷体" pitchFamily="49" charset="-122"/>
                <a:ea typeface="楷体" pitchFamily="49" charset="-122"/>
              </a:rPr>
              <a:t>年</a:t>
            </a:r>
            <a:r>
              <a:rPr lang="en-US" altLang="zh-CN" sz="2000" b="1" dirty="0">
                <a:latin typeface="楷体" pitchFamily="49" charset="-122"/>
                <a:ea typeface="楷体" pitchFamily="49" charset="-122"/>
              </a:rPr>
              <a:t>10</a:t>
            </a:r>
            <a:r>
              <a:rPr lang="zh-CN" altLang="en-US" sz="2000" b="1" dirty="0">
                <a:latin typeface="楷体" pitchFamily="49" charset="-122"/>
                <a:ea typeface="楷体" pitchFamily="49" charset="-122"/>
              </a:rPr>
              <a:t>月，美国拟退出美俄</a:t>
            </a:r>
            <a:r>
              <a:rPr lang="en-US" altLang="zh-CN" sz="2000" b="1" dirty="0">
                <a:latin typeface="楷体" pitchFamily="49" charset="-122"/>
                <a:ea typeface="楷体" pitchFamily="49" charset="-122"/>
              </a:rPr>
              <a:t>《</a:t>
            </a:r>
            <a:r>
              <a:rPr lang="zh-CN" altLang="en-US" sz="2000" b="1" dirty="0">
                <a:latin typeface="楷体" pitchFamily="49" charset="-122"/>
                <a:ea typeface="楷体" pitchFamily="49" charset="-122"/>
              </a:rPr>
              <a:t>中导条约</a:t>
            </a:r>
            <a:r>
              <a:rPr lang="en-US" altLang="zh-CN" sz="2000" b="1" dirty="0">
                <a:latin typeface="楷体" pitchFamily="49" charset="-122"/>
                <a:ea typeface="楷体" pitchFamily="49" charset="-122"/>
              </a:rPr>
              <a:t>》</a:t>
            </a:r>
          </a:p>
        </p:txBody>
      </p:sp>
      <p:pic>
        <p:nvPicPr>
          <p:cNvPr id="10" name="Picture 6" descr="https://img1.utuku.china.com/600x0/mili/20181006/c5e5e44d-cec4-4976-abe3-e5257f91aca9.jpg">
            <a:extLst>
              <a:ext uri="{FF2B5EF4-FFF2-40B4-BE49-F238E27FC236}"/>
            </a:extLst>
          </p:cNvPr>
          <p:cNvPicPr>
            <a:picLocks noChangeAspect="1" noChangeArrowheads="1"/>
          </p:cNvPicPr>
          <p:nvPr/>
        </p:nvPicPr>
        <p:blipFill>
          <a:blip r:embed="rId5" cstate="print"/>
          <a:srcRect/>
          <a:stretch>
            <a:fillRect/>
          </a:stretch>
        </p:blipFill>
        <p:spPr bwMode="auto">
          <a:xfrm>
            <a:off x="3347864" y="3717032"/>
            <a:ext cx="2789325" cy="2827337"/>
          </a:xfrm>
          <a:prstGeom prst="rect">
            <a:avLst/>
          </a:prstGeom>
          <a:ln>
            <a:noFill/>
          </a:ln>
          <a:effectLst>
            <a:outerShdw blurRad="190500" algn="tl" rotWithShape="0">
              <a:srgbClr val="000000">
                <a:alpha val="70000"/>
              </a:srgbClr>
            </a:outerShdw>
          </a:effectLst>
          <a:extLst>
            <a:ext uri="{909E8E84-426E-40DD-AFC4-6F175D3DCCD1}"/>
            <a:ext uri="{91240B29-F687-4F45-9708-019B960494DF}"/>
          </a:extLst>
        </p:spPr>
      </p:pic>
      <p:sp>
        <p:nvSpPr>
          <p:cNvPr id="15368" name="矩形 11"/>
          <p:cNvSpPr>
            <a:spLocks noChangeArrowheads="1"/>
          </p:cNvSpPr>
          <p:nvPr/>
        </p:nvSpPr>
        <p:spPr bwMode="auto">
          <a:xfrm>
            <a:off x="179512" y="188640"/>
            <a:ext cx="4320480" cy="584775"/>
          </a:xfrm>
          <a:prstGeom prst="rect">
            <a:avLst/>
          </a:prstGeom>
          <a:noFill/>
          <a:ln w="9525">
            <a:noFill/>
            <a:miter lim="800000"/>
            <a:headEnd/>
            <a:tailEnd/>
          </a:ln>
        </p:spPr>
        <p:txBody>
          <a:bodyPr wrap="square">
            <a:spAutoFit/>
          </a:bodyPr>
          <a:lstStyle/>
          <a:p>
            <a:r>
              <a:rPr lang="zh-CN" altLang="en-US" sz="3200" b="1" dirty="0">
                <a:solidFill>
                  <a:schemeClr val="bg2">
                    <a:lumMod val="50000"/>
                  </a:schemeClr>
                </a:solidFill>
                <a:latin typeface="黑体" pitchFamily="49" charset="-122"/>
                <a:ea typeface="黑体" pitchFamily="49" charset="-122"/>
              </a:rPr>
              <a:t>经济全球化存在问题</a:t>
            </a:r>
            <a:endParaRPr lang="zh-CN" altLang="en-US" sz="3200" dirty="0">
              <a:solidFill>
                <a:schemeClr val="bg2">
                  <a:lumMod val="50000"/>
                </a:schemeClr>
              </a:solidFill>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827584" y="692696"/>
            <a:ext cx="7056784" cy="1384995"/>
          </a:xfrm>
          <a:prstGeom prst="rect">
            <a:avLst/>
          </a:prstGeom>
        </p:spPr>
        <p:txBody>
          <a:bodyPr wrap="square">
            <a:spAutoFit/>
          </a:bodyPr>
          <a:lstStyle/>
          <a:p>
            <a:r>
              <a:rPr lang="zh-CN" altLang="en-US" sz="2800" dirty="0" smtClean="0">
                <a:latin typeface="楷体" panose="02010609060101010101" pitchFamily="49" charset="-122"/>
                <a:ea typeface="楷体" panose="02010609060101010101" pitchFamily="49" charset="-122"/>
              </a:rPr>
              <a:t>区域经济集团化是区域内国家为了实现共同经济利益而建立的贸易组织，区域经济集团化是经济全球化的重要组成部分。</a:t>
            </a:r>
          </a:p>
        </p:txBody>
      </p:sp>
      <p:sp>
        <p:nvSpPr>
          <p:cNvPr id="5" name="标题 1"/>
          <p:cNvSpPr txBox="1"/>
          <p:nvPr/>
        </p:nvSpPr>
        <p:spPr>
          <a:xfrm>
            <a:off x="395536" y="0"/>
            <a:ext cx="4357718" cy="648076"/>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p>
            <a:pPr marL="0" marR="0" lvl="0" indent="0" algn="r" defTabSz="914400" rtl="0" eaLnBrk="1" fontAlgn="auto" latinLnBrk="0" hangingPunct="1">
              <a:lnSpc>
                <a:spcPct val="100000"/>
              </a:lnSpc>
              <a:spcBef>
                <a:spcPct val="0"/>
              </a:spcBef>
              <a:spcAft>
                <a:spcPts val="0"/>
              </a:spcAft>
              <a:buClrTx/>
              <a:buSzTx/>
              <a:buFontTx/>
              <a:buNone/>
              <a:defRPr/>
            </a:pPr>
            <a:r>
              <a:rPr lang="en-US" altLang="zh-CN" sz="3200" b="1" dirty="0" smtClean="0">
                <a:effectLst>
                  <a:outerShdw blurRad="38100" dist="25400" dir="5400000" algn="tl" rotWithShape="0">
                    <a:srgbClr val="000000">
                      <a:alpha val="43000"/>
                    </a:srgbClr>
                  </a:outerShdw>
                </a:effectLst>
                <a:latin typeface="华文行楷" pitchFamily="2" charset="-122"/>
                <a:ea typeface="华文行楷" pitchFamily="2" charset="-122"/>
                <a:cs typeface="+mj-cs"/>
              </a:rPr>
              <a:t>4</a:t>
            </a:r>
            <a:r>
              <a:rPr lang="zh-CN" altLang="en-US" sz="3200" b="1" dirty="0" smtClean="0">
                <a:effectLst>
                  <a:outerShdw blurRad="38100" dist="25400" dir="5400000" algn="tl" rotWithShape="0">
                    <a:srgbClr val="000000">
                      <a:alpha val="43000"/>
                    </a:srgbClr>
                  </a:outerShdw>
                </a:effectLst>
                <a:latin typeface="华文行楷" pitchFamily="2" charset="-122"/>
                <a:ea typeface="华文行楷" pitchFamily="2" charset="-122"/>
                <a:cs typeface="+mj-cs"/>
              </a:rPr>
              <a:t>、区域经济集团化</a:t>
            </a:r>
            <a:endParaRPr kumimoji="0" lang="zh-CN" altLang="en-US" sz="3200" b="1" i="0" u="none" strike="noStrike" kern="1200" cap="none" spc="0" normalizeH="0" baseline="0" noProof="0" dirty="0">
              <a:ln>
                <a:noFill/>
              </a:ln>
              <a:solidFill>
                <a:schemeClr val="accent3">
                  <a:tint val="90000"/>
                  <a:satMod val="120000"/>
                </a:schemeClr>
              </a:solidFill>
              <a:effectLst>
                <a:outerShdw blurRad="38100" dist="25400" dir="5400000" algn="tl" rotWithShape="0">
                  <a:srgbClr val="000000">
                    <a:alpha val="43000"/>
                  </a:srgbClr>
                </a:outerShdw>
              </a:effectLst>
              <a:uLnTx/>
              <a:uFillTx/>
              <a:latin typeface="+mj-lt"/>
              <a:ea typeface="+mj-ea"/>
              <a:cs typeface="+mj-cs"/>
            </a:endParaRPr>
          </a:p>
        </p:txBody>
      </p:sp>
      <p:pic>
        <p:nvPicPr>
          <p:cNvPr id="7" name="Picture 2" descr="https://img.51wendang.com/pic/f37ec19ed908de063eea9a13/2-810-jpg_6-1080-0-0-1080.jpg"/>
          <p:cNvPicPr>
            <a:picLocks noChangeAspect="1" noChangeArrowheads="1"/>
          </p:cNvPicPr>
          <p:nvPr/>
        </p:nvPicPr>
        <p:blipFill>
          <a:blip r:embed="rId2" cstate="print"/>
          <a:srcRect/>
          <a:stretch>
            <a:fillRect/>
          </a:stretch>
        </p:blipFill>
        <p:spPr bwMode="auto">
          <a:xfrm>
            <a:off x="1043608" y="2204864"/>
            <a:ext cx="6710363" cy="45005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51520" y="1196752"/>
            <a:ext cx="6696744" cy="5262979"/>
          </a:xfrm>
          <a:prstGeom prst="rect">
            <a:avLst/>
          </a:prstGeom>
          <a:noFill/>
        </p:spPr>
        <p:txBody>
          <a:bodyPr wrap="square" rtlCol="0">
            <a:spAutoFit/>
          </a:bodyPr>
          <a:lstStyle/>
          <a:p>
            <a:r>
              <a:rPr lang="zh-CN" altLang="en-US" sz="2800" dirty="0" smtClean="0">
                <a:latin typeface="+mn-ea"/>
              </a:rPr>
              <a:t>（</a:t>
            </a:r>
            <a:r>
              <a:rPr lang="en-US" altLang="zh-CN" sz="2800" dirty="0" smtClean="0">
                <a:latin typeface="+mn-ea"/>
              </a:rPr>
              <a:t>1</a:t>
            </a:r>
            <a:r>
              <a:rPr lang="zh-CN" altLang="en-US" sz="2800" dirty="0" smtClean="0">
                <a:latin typeface="+mn-ea"/>
              </a:rPr>
              <a:t>）</a:t>
            </a:r>
            <a:r>
              <a:rPr lang="zh-CN" altLang="en-US" sz="2800" u="sng" dirty="0" smtClean="0">
                <a:latin typeface="+mn-ea"/>
              </a:rPr>
              <a:t>欧洲</a:t>
            </a:r>
            <a:r>
              <a:rPr lang="zh-CN" altLang="en-US" sz="2800" u="sng" dirty="0" smtClean="0">
                <a:latin typeface="+mn-ea"/>
              </a:rPr>
              <a:t>联盟</a:t>
            </a:r>
            <a:r>
              <a:rPr lang="en-US" altLang="zh-CN" sz="2800" dirty="0" smtClean="0">
                <a:latin typeface="+mn-ea"/>
              </a:rPr>
              <a:t>——</a:t>
            </a:r>
            <a:r>
              <a:rPr lang="zh-CN" altLang="en-US" sz="2800" dirty="0" smtClean="0">
                <a:latin typeface="+mn-ea"/>
              </a:rPr>
              <a:t>经济一体化</a:t>
            </a:r>
            <a:r>
              <a:rPr lang="zh-CN" altLang="en-US" sz="2800" dirty="0" smtClean="0">
                <a:latin typeface="+mn-ea"/>
              </a:rPr>
              <a:t>程度最高的区域</a:t>
            </a:r>
            <a:r>
              <a:rPr lang="zh-CN" altLang="en-US" sz="2800" dirty="0" smtClean="0">
                <a:latin typeface="+mn-ea"/>
              </a:rPr>
              <a:t>组织</a:t>
            </a:r>
            <a:endParaRPr lang="en-US" altLang="zh-CN" sz="2800" dirty="0" smtClean="0">
              <a:latin typeface="+mn-ea"/>
            </a:endParaRPr>
          </a:p>
          <a:p>
            <a:endParaRPr lang="en-US" altLang="zh-CN" sz="2800" dirty="0" smtClean="0">
              <a:latin typeface="+mn-ea"/>
            </a:endParaRPr>
          </a:p>
          <a:p>
            <a:r>
              <a:rPr lang="zh-CN" altLang="en-US" sz="2800" dirty="0" smtClean="0">
                <a:latin typeface="+mn-ea"/>
              </a:rPr>
              <a:t>（</a:t>
            </a:r>
            <a:r>
              <a:rPr lang="en-US" altLang="zh-CN" sz="2800" dirty="0" smtClean="0">
                <a:latin typeface="+mn-ea"/>
              </a:rPr>
              <a:t>2</a:t>
            </a:r>
            <a:r>
              <a:rPr lang="zh-CN" altLang="en-US" sz="2800" dirty="0" smtClean="0">
                <a:latin typeface="+mn-ea"/>
              </a:rPr>
              <a:t>）</a:t>
            </a:r>
            <a:r>
              <a:rPr lang="zh-CN" altLang="en-US" sz="2800" u="sng" dirty="0" smtClean="0">
                <a:latin typeface="+mn-ea"/>
              </a:rPr>
              <a:t>北美</a:t>
            </a:r>
            <a:r>
              <a:rPr lang="zh-CN" altLang="en-US" sz="2800" u="sng" dirty="0" smtClean="0">
                <a:latin typeface="+mn-ea"/>
              </a:rPr>
              <a:t>自由贸易区</a:t>
            </a:r>
            <a:r>
              <a:rPr lang="en-US" altLang="zh-CN" sz="2800" dirty="0" smtClean="0">
                <a:latin typeface="+mn-ea"/>
              </a:rPr>
              <a:t>——</a:t>
            </a:r>
            <a:r>
              <a:rPr lang="zh-CN" altLang="en-US" sz="2800" dirty="0" smtClean="0">
                <a:latin typeface="+mn-ea"/>
              </a:rPr>
              <a:t>由</a:t>
            </a:r>
            <a:r>
              <a:rPr lang="zh-CN" altLang="en-US" sz="2800" dirty="0" smtClean="0">
                <a:latin typeface="+mn-ea"/>
              </a:rPr>
              <a:t>发达国家和发展中国家组成的区域性经济</a:t>
            </a:r>
            <a:r>
              <a:rPr lang="zh-CN" altLang="en-US" sz="2800" dirty="0" smtClean="0">
                <a:latin typeface="+mn-ea"/>
              </a:rPr>
              <a:t>集团</a:t>
            </a:r>
            <a:endParaRPr lang="en-US" altLang="zh-CN" sz="2800" dirty="0" smtClean="0">
              <a:latin typeface="+mn-ea"/>
            </a:endParaRPr>
          </a:p>
          <a:p>
            <a:endParaRPr lang="en-US" altLang="zh-CN" sz="2800" dirty="0" smtClean="0">
              <a:latin typeface="+mn-ea"/>
            </a:endParaRPr>
          </a:p>
          <a:p>
            <a:r>
              <a:rPr lang="zh-CN" altLang="en-US" sz="2800" dirty="0" smtClean="0">
                <a:latin typeface="+mn-ea"/>
              </a:rPr>
              <a:t>（</a:t>
            </a:r>
            <a:r>
              <a:rPr lang="en-US" altLang="zh-CN" sz="2800" dirty="0" smtClean="0">
                <a:latin typeface="+mn-ea"/>
              </a:rPr>
              <a:t>3</a:t>
            </a:r>
            <a:r>
              <a:rPr lang="zh-CN" altLang="en-US" sz="2800" dirty="0" smtClean="0">
                <a:latin typeface="+mn-ea"/>
              </a:rPr>
              <a:t>）</a:t>
            </a:r>
            <a:r>
              <a:rPr lang="zh-CN" altLang="en-US" sz="2800" u="sng" dirty="0" smtClean="0">
                <a:latin typeface="+mn-ea"/>
              </a:rPr>
              <a:t>东南亚国家联盟</a:t>
            </a:r>
            <a:r>
              <a:rPr lang="en-US" altLang="zh-CN" sz="2800" dirty="0" smtClean="0">
                <a:latin typeface="+mn-ea"/>
              </a:rPr>
              <a:t>——</a:t>
            </a:r>
            <a:r>
              <a:rPr lang="zh-CN" altLang="en-US" sz="2800" dirty="0" smtClean="0">
                <a:latin typeface="+mn-ea"/>
              </a:rPr>
              <a:t>东南亚</a:t>
            </a:r>
            <a:r>
              <a:rPr lang="zh-CN" altLang="en-US" sz="2800" dirty="0" smtClean="0">
                <a:latin typeface="+mn-ea"/>
              </a:rPr>
              <a:t>地区以经济合作为基础的政治、经济、安全一体化合作组织</a:t>
            </a:r>
            <a:endParaRPr lang="en-US" altLang="zh-CN" sz="2800" dirty="0" smtClean="0">
              <a:latin typeface="+mn-ea"/>
            </a:endParaRPr>
          </a:p>
          <a:p>
            <a:r>
              <a:rPr lang="zh-CN" altLang="en-US" sz="2800" dirty="0" smtClean="0">
                <a:latin typeface="+mn-ea"/>
              </a:rPr>
              <a:t>（</a:t>
            </a:r>
            <a:r>
              <a:rPr lang="en-US" altLang="zh-CN" sz="2800" dirty="0" smtClean="0">
                <a:latin typeface="+mn-ea"/>
              </a:rPr>
              <a:t>4</a:t>
            </a:r>
            <a:r>
              <a:rPr lang="zh-CN" altLang="en-US" sz="2800" dirty="0" smtClean="0">
                <a:latin typeface="+mn-ea"/>
              </a:rPr>
              <a:t>）</a:t>
            </a:r>
            <a:r>
              <a:rPr lang="zh-CN" altLang="en-US" sz="2800" u="sng" dirty="0" smtClean="0">
                <a:latin typeface="+mn-ea"/>
              </a:rPr>
              <a:t>亚太</a:t>
            </a:r>
            <a:r>
              <a:rPr lang="zh-CN" altLang="en-US" sz="2800" u="sng" dirty="0" smtClean="0">
                <a:latin typeface="+mn-ea"/>
              </a:rPr>
              <a:t>经合组织</a:t>
            </a:r>
            <a:r>
              <a:rPr lang="en-US" altLang="zh-CN" sz="2800" dirty="0" smtClean="0">
                <a:latin typeface="+mn-ea"/>
              </a:rPr>
              <a:t>——</a:t>
            </a:r>
            <a:r>
              <a:rPr lang="zh-CN" altLang="en-US" sz="2800" dirty="0" smtClean="0">
                <a:latin typeface="+mn-ea"/>
              </a:rPr>
              <a:t>亚太地区</a:t>
            </a:r>
            <a:r>
              <a:rPr lang="zh-CN" altLang="en-US" sz="2800" dirty="0" smtClean="0">
                <a:latin typeface="+mn-ea"/>
              </a:rPr>
              <a:t>层级最高、领域最广、最具影响力的经济合作机制</a:t>
            </a:r>
          </a:p>
        </p:txBody>
      </p:sp>
      <p:pic>
        <p:nvPicPr>
          <p:cNvPr id="5" name="Picture 11" descr="huihui"/>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164288" y="1124744"/>
            <a:ext cx="1492771" cy="1033788"/>
          </a:xfrm>
          <a:prstGeom prst="rect">
            <a:avLst/>
          </a:prstGeom>
          <a:noFill/>
          <a:extLst>
            <a:ext uri="{909E8E84-426E-40DD-AFC4-6F175D3DCCD1}">
              <a14:hiddenFill xmlns="" xmlns:a14="http://schemas.microsoft.com/office/drawing/2010/main">
                <a:solidFill>
                  <a:srgbClr val="FFFFFF"/>
                </a:solidFill>
              </a14:hiddenFill>
            </a:ext>
          </a:extLst>
        </p:spPr>
      </p:pic>
      <p:pic>
        <p:nvPicPr>
          <p:cNvPr id="8" name="Picture 14" descr="1"/>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236296" y="4005064"/>
            <a:ext cx="1500198" cy="1015426"/>
          </a:xfrm>
          <a:prstGeom prst="rect">
            <a:avLst/>
          </a:prstGeom>
          <a:noFill/>
          <a:extLst>
            <a:ext uri="{909E8E84-426E-40DD-AFC4-6F175D3DCCD1}">
              <a14:hiddenFill xmlns="" xmlns:a14="http://schemas.microsoft.com/office/drawing/2010/main">
                <a:solidFill>
                  <a:srgbClr val="FFFFFF"/>
                </a:solidFill>
              </a14:hiddenFill>
            </a:ext>
          </a:extLst>
        </p:spPr>
      </p:pic>
      <p:pic>
        <p:nvPicPr>
          <p:cNvPr id="9" name="Picture 16" descr="1"/>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7236296" y="2564904"/>
            <a:ext cx="1439933" cy="1071570"/>
          </a:xfrm>
          <a:prstGeom prst="rect">
            <a:avLst/>
          </a:prstGeom>
          <a:noFill/>
          <a:extLst>
            <a:ext uri="{909E8E84-426E-40DD-AFC4-6F175D3DCCD1}">
              <a14:hiddenFill xmlns="" xmlns:a14="http://schemas.microsoft.com/office/drawing/2010/main">
                <a:solidFill>
                  <a:srgbClr val="FFFFFF"/>
                </a:solidFill>
              </a14:hiddenFill>
            </a:ext>
          </a:extLst>
        </p:spPr>
      </p:pic>
      <p:pic>
        <p:nvPicPr>
          <p:cNvPr id="10" name="Picture 18" descr="1"/>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7308304" y="5445224"/>
            <a:ext cx="1500198" cy="878154"/>
          </a:xfrm>
          <a:prstGeom prst="rect">
            <a:avLst/>
          </a:prstGeom>
          <a:noFill/>
          <a:extLst>
            <a:ext uri="{909E8E84-426E-40DD-AFC4-6F175D3DCCD1}">
              <a14:hiddenFill xmlns="" xmlns:a14="http://schemas.microsoft.com/office/drawing/2010/main">
                <a:solidFill>
                  <a:srgbClr val="FFFFFF"/>
                </a:solidFill>
              </a14:hiddenFill>
            </a:ext>
          </a:extLst>
        </p:spPr>
      </p:pic>
      <p:sp>
        <p:nvSpPr>
          <p:cNvPr id="11" name="TextBox 10"/>
          <p:cNvSpPr txBox="1"/>
          <p:nvPr/>
        </p:nvSpPr>
        <p:spPr>
          <a:xfrm>
            <a:off x="611560" y="620688"/>
            <a:ext cx="4392488" cy="584775"/>
          </a:xfrm>
          <a:prstGeom prst="rect">
            <a:avLst/>
          </a:prstGeom>
          <a:noFill/>
        </p:spPr>
        <p:txBody>
          <a:bodyPr wrap="square" rtlCol="0">
            <a:spAutoFit/>
          </a:bodyPr>
          <a:lstStyle/>
          <a:p>
            <a:r>
              <a:rPr lang="en-US" altLang="zh-CN" sz="3200" dirty="0" smtClean="0">
                <a:solidFill>
                  <a:schemeClr val="bg2">
                    <a:lumMod val="50000"/>
                  </a:schemeClr>
                </a:solidFill>
                <a:latin typeface="华文行楷" pitchFamily="2" charset="-122"/>
                <a:ea typeface="华文行楷" pitchFamily="2" charset="-122"/>
              </a:rPr>
              <a:t>4</a:t>
            </a:r>
            <a:r>
              <a:rPr lang="zh-CN" altLang="en-US" sz="3200" dirty="0" smtClean="0">
                <a:solidFill>
                  <a:schemeClr val="bg2">
                    <a:lumMod val="50000"/>
                  </a:schemeClr>
                </a:solidFill>
                <a:latin typeface="华文行楷" pitchFamily="2" charset="-122"/>
                <a:ea typeface="华文行楷" pitchFamily="2" charset="-122"/>
              </a:rPr>
              <a:t>、区域经济集团化</a:t>
            </a:r>
            <a:endParaRPr lang="zh-CN" altLang="en-US" sz="3200" dirty="0">
              <a:solidFill>
                <a:schemeClr val="bg2">
                  <a:lumMod val="50000"/>
                </a:schemeClr>
              </a:solidFill>
              <a:latin typeface="华文行楷" pitchFamily="2" charset="-122"/>
              <a:ea typeface="华文行楷"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amond(in)">
                                      <p:cBhvr>
                                        <p:cTn id="22" dur="2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amond(in)">
                                      <p:cBhvr>
                                        <p:cTn id="2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71800" y="764704"/>
            <a:ext cx="4286280" cy="584775"/>
          </a:xfrm>
          <a:prstGeom prst="rect">
            <a:avLst/>
          </a:prstGeom>
          <a:noFill/>
        </p:spPr>
        <p:txBody>
          <a:bodyPr wrap="square" rtlCol="0">
            <a:spAutoFit/>
          </a:bodyPr>
          <a:lstStyle/>
          <a:p>
            <a:r>
              <a:rPr lang="zh-CN" altLang="en-US" sz="3200" b="1" dirty="0" smtClean="0">
                <a:latin typeface="微软雅黑" pitchFamily="34" charset="-122"/>
                <a:ea typeface="微软雅黑" pitchFamily="34" charset="-122"/>
              </a:rPr>
              <a:t>三、社会信息化</a:t>
            </a:r>
            <a:endParaRPr lang="zh-CN" altLang="en-US" sz="3200" b="1" dirty="0">
              <a:latin typeface="微软雅黑" pitchFamily="34" charset="-122"/>
              <a:ea typeface="微软雅黑" pitchFamily="34" charset="-122"/>
            </a:endParaRPr>
          </a:p>
        </p:txBody>
      </p:sp>
      <p:sp>
        <p:nvSpPr>
          <p:cNvPr id="5" name="矩形 4"/>
          <p:cNvSpPr/>
          <p:nvPr/>
        </p:nvSpPr>
        <p:spPr>
          <a:xfrm>
            <a:off x="500034" y="1357298"/>
            <a:ext cx="8143932" cy="5078313"/>
          </a:xfrm>
          <a:prstGeom prst="rect">
            <a:avLst/>
          </a:prstGeom>
        </p:spPr>
        <p:txBody>
          <a:bodyPr wrap="square">
            <a:spAutoFit/>
          </a:bodyPr>
          <a:lstStyle/>
          <a:p>
            <a:pPr marL="267970" indent="-267970">
              <a:lnSpc>
                <a:spcPct val="150000"/>
              </a:lnSpc>
              <a:spcAft>
                <a:spcPts val="0"/>
              </a:spcAft>
            </a:pPr>
            <a:r>
              <a:rPr lang="zh-CN" altLang="zh-CN" sz="2400" b="1" dirty="0" smtClean="0">
                <a:effectLst>
                  <a:outerShdw blurRad="38100" dist="25400" dir="5400000" algn="tl" rotWithShape="0">
                    <a:srgbClr val="000000">
                      <a:alpha val="43000"/>
                    </a:srgbClr>
                  </a:outerShdw>
                </a:effectLst>
                <a:latin typeface="+mn-ea"/>
                <a:cs typeface="+mj-cs"/>
              </a:rPr>
              <a:t>（</a:t>
            </a:r>
            <a:r>
              <a:rPr lang="en-US" altLang="zh-CN" sz="2400" b="1" dirty="0" smtClean="0">
                <a:effectLst>
                  <a:outerShdw blurRad="38100" dist="25400" dir="5400000" algn="tl" rotWithShape="0">
                    <a:srgbClr val="000000">
                      <a:alpha val="43000"/>
                    </a:srgbClr>
                  </a:outerShdw>
                </a:effectLst>
                <a:latin typeface="+mn-ea"/>
                <a:cs typeface="+mj-cs"/>
              </a:rPr>
              <a:t>1</a:t>
            </a:r>
            <a:r>
              <a:rPr lang="zh-CN" altLang="zh-CN" sz="2400" b="1" dirty="0" smtClean="0">
                <a:effectLst>
                  <a:outerShdw blurRad="38100" dist="25400" dir="5400000" algn="tl" rotWithShape="0">
                    <a:srgbClr val="000000">
                      <a:alpha val="43000"/>
                    </a:srgbClr>
                  </a:outerShdw>
                </a:effectLst>
                <a:latin typeface="+mn-ea"/>
                <a:cs typeface="+mj-cs"/>
              </a:rPr>
              <a:t>）含义：指发展以</a:t>
            </a:r>
            <a:r>
              <a:rPr lang="zh-CN" altLang="en-US" sz="2400" b="1" u="sng" dirty="0" smtClean="0">
                <a:effectLst>
                  <a:outerShdw blurRad="38100" dist="25400" dir="5400000" algn="tl" rotWithShape="0">
                    <a:srgbClr val="000000">
                      <a:alpha val="43000"/>
                    </a:srgbClr>
                  </a:outerShdw>
                </a:effectLst>
                <a:latin typeface="+mn-ea"/>
                <a:cs typeface="+mj-cs"/>
              </a:rPr>
              <a:t>计算机</a:t>
            </a:r>
            <a:r>
              <a:rPr lang="zh-CN" altLang="zh-CN" sz="2400" b="1" dirty="0" smtClean="0">
                <a:effectLst>
                  <a:outerShdw blurRad="38100" dist="25400" dir="5400000" algn="tl" rotWithShape="0">
                    <a:srgbClr val="000000">
                      <a:alpha val="43000"/>
                    </a:srgbClr>
                  </a:outerShdw>
                </a:effectLst>
                <a:latin typeface="+mn-ea"/>
                <a:cs typeface="+mj-cs"/>
              </a:rPr>
              <a:t>为主的</a:t>
            </a:r>
            <a:r>
              <a:rPr lang="zh-CN" altLang="zh-CN" sz="2400" b="1" u="sng" dirty="0" smtClean="0">
                <a:effectLst>
                  <a:outerShdw blurRad="38100" dist="25400" dir="5400000" algn="tl" rotWithShape="0">
                    <a:srgbClr val="000000">
                      <a:alpha val="43000"/>
                    </a:srgbClr>
                  </a:outerShdw>
                </a:effectLst>
                <a:latin typeface="+mn-ea"/>
                <a:cs typeface="+mj-cs"/>
              </a:rPr>
              <a:t>智能化工具</a:t>
            </a:r>
            <a:r>
              <a:rPr lang="zh-CN" altLang="zh-CN" sz="2400" b="1" dirty="0" smtClean="0">
                <a:effectLst>
                  <a:outerShdw blurRad="38100" dist="25400" dir="5400000" algn="tl" rotWithShape="0">
                    <a:srgbClr val="000000">
                      <a:alpha val="43000"/>
                    </a:srgbClr>
                  </a:outerShdw>
                </a:effectLst>
                <a:latin typeface="+mn-ea"/>
                <a:cs typeface="+mj-cs"/>
              </a:rPr>
              <a:t>为代表的新生产力，</a:t>
            </a:r>
            <a:r>
              <a:rPr lang="zh-CN" altLang="zh-CN" sz="2400" b="1" u="sng" dirty="0" smtClean="0">
                <a:effectLst>
                  <a:outerShdw blurRad="38100" dist="25400" dir="5400000" algn="tl" rotWithShape="0">
                    <a:srgbClr val="000000">
                      <a:alpha val="43000"/>
                    </a:srgbClr>
                  </a:outerShdw>
                </a:effectLst>
                <a:latin typeface="+mn-ea"/>
                <a:cs typeface="+mj-cs"/>
              </a:rPr>
              <a:t>建立</a:t>
            </a:r>
            <a:r>
              <a:rPr lang="zh-CN" altLang="zh-CN" sz="2400" b="1" dirty="0" smtClean="0">
                <a:effectLst>
                  <a:outerShdw blurRad="38100" dist="25400" dir="5400000" algn="tl" rotWithShape="0">
                    <a:srgbClr val="000000">
                      <a:alpha val="43000"/>
                    </a:srgbClr>
                  </a:outerShdw>
                </a:effectLst>
                <a:latin typeface="+mn-ea"/>
                <a:cs typeface="+mj-cs"/>
              </a:rPr>
              <a:t>有组织的</a:t>
            </a:r>
            <a:r>
              <a:rPr lang="zh-CN" altLang="en-US" sz="2400" b="1" dirty="0" smtClean="0">
                <a:effectLst>
                  <a:outerShdw blurRad="38100" dist="25400" dir="5400000" algn="tl" rotWithShape="0">
                    <a:srgbClr val="000000">
                      <a:alpha val="43000"/>
                    </a:srgbClr>
                  </a:outerShdw>
                </a:effectLst>
                <a:latin typeface="+mn-ea"/>
                <a:cs typeface="+mj-cs"/>
              </a:rPr>
              <a:t>网络</a:t>
            </a:r>
            <a:r>
              <a:rPr lang="zh-CN" altLang="zh-CN" sz="2400" b="1" dirty="0" smtClean="0">
                <a:effectLst>
                  <a:outerShdw blurRad="38100" dist="25400" dir="5400000" algn="tl" rotWithShape="0">
                    <a:srgbClr val="000000">
                      <a:alpha val="43000"/>
                    </a:srgbClr>
                  </a:outerShdw>
                </a:effectLst>
                <a:latin typeface="+mn-ea"/>
                <a:cs typeface="+mj-cs"/>
              </a:rPr>
              <a:t>体系，</a:t>
            </a:r>
            <a:r>
              <a:rPr lang="zh-CN" altLang="zh-CN" sz="2400" b="1" u="sng" dirty="0" smtClean="0">
                <a:effectLst>
                  <a:outerShdw blurRad="38100" dist="25400" dir="5400000" algn="tl" rotWithShape="0">
                    <a:srgbClr val="000000">
                      <a:alpha val="43000"/>
                    </a:srgbClr>
                  </a:outerShdw>
                </a:effectLst>
                <a:latin typeface="+mn-ea"/>
                <a:cs typeface="+mj-cs"/>
              </a:rPr>
              <a:t>促进</a:t>
            </a:r>
            <a:r>
              <a:rPr lang="zh-CN" altLang="zh-CN" sz="2400" b="1" dirty="0" smtClean="0">
                <a:effectLst>
                  <a:outerShdw blurRad="38100" dist="25400" dir="5400000" algn="tl" rotWithShape="0">
                    <a:srgbClr val="000000">
                      <a:alpha val="43000"/>
                    </a:srgbClr>
                  </a:outerShdw>
                </a:effectLst>
                <a:latin typeface="+mn-ea"/>
                <a:cs typeface="+mj-cs"/>
              </a:rPr>
              <a:t>信息交流和知识共享，</a:t>
            </a:r>
            <a:r>
              <a:rPr lang="zh-CN" altLang="zh-CN" sz="2400" b="1" u="sng" dirty="0" smtClean="0">
                <a:effectLst>
                  <a:outerShdw blurRad="38100" dist="25400" dir="5400000" algn="tl" rotWithShape="0">
                    <a:srgbClr val="000000">
                      <a:alpha val="43000"/>
                    </a:srgbClr>
                  </a:outerShdw>
                </a:effectLst>
                <a:latin typeface="+mn-ea"/>
                <a:cs typeface="+mj-cs"/>
              </a:rPr>
              <a:t>提高</a:t>
            </a:r>
            <a:r>
              <a:rPr lang="zh-CN" altLang="zh-CN" sz="2400" b="1" dirty="0" smtClean="0">
                <a:effectLst>
                  <a:outerShdw blurRad="38100" dist="25400" dir="5400000" algn="tl" rotWithShape="0">
                    <a:srgbClr val="000000">
                      <a:alpha val="43000"/>
                    </a:srgbClr>
                  </a:outerShdw>
                </a:effectLst>
                <a:latin typeface="+mn-ea"/>
                <a:cs typeface="+mj-cs"/>
              </a:rPr>
              <a:t>经济增长质量，</a:t>
            </a:r>
            <a:r>
              <a:rPr lang="zh-CN" altLang="zh-CN" sz="2400" b="1" u="sng" dirty="0" smtClean="0">
                <a:effectLst>
                  <a:outerShdw blurRad="38100" dist="25400" dir="5400000" algn="tl" rotWithShape="0">
                    <a:srgbClr val="000000">
                      <a:alpha val="43000"/>
                    </a:srgbClr>
                  </a:outerShdw>
                </a:effectLst>
                <a:latin typeface="+mn-ea"/>
                <a:cs typeface="+mj-cs"/>
              </a:rPr>
              <a:t>推动</a:t>
            </a:r>
            <a:r>
              <a:rPr lang="zh-CN" altLang="zh-CN" sz="2400" b="1" dirty="0" smtClean="0">
                <a:effectLst>
                  <a:outerShdw blurRad="38100" dist="25400" dir="5400000" algn="tl" rotWithShape="0">
                    <a:srgbClr val="000000">
                      <a:alpha val="43000"/>
                    </a:srgbClr>
                  </a:outerShdw>
                </a:effectLst>
                <a:latin typeface="+mn-ea"/>
                <a:cs typeface="+mj-cs"/>
              </a:rPr>
              <a:t>经济社会向高效、优质发展转型的历史进程。</a:t>
            </a:r>
          </a:p>
          <a:p>
            <a:pPr>
              <a:lnSpc>
                <a:spcPct val="150000"/>
              </a:lnSpc>
              <a:spcAft>
                <a:spcPts val="0"/>
              </a:spcAft>
            </a:pPr>
            <a:r>
              <a:rPr lang="zh-CN" altLang="zh-CN" sz="2400" b="1" dirty="0" smtClean="0">
                <a:effectLst>
                  <a:outerShdw blurRad="38100" dist="25400" dir="5400000" algn="tl" rotWithShape="0">
                    <a:srgbClr val="000000">
                      <a:alpha val="43000"/>
                    </a:srgbClr>
                  </a:outerShdw>
                </a:effectLst>
                <a:latin typeface="+mn-ea"/>
                <a:cs typeface="+mj-cs"/>
              </a:rPr>
              <a:t>（</a:t>
            </a:r>
            <a:r>
              <a:rPr lang="en-US" altLang="zh-CN" sz="2400" b="1" dirty="0" smtClean="0">
                <a:effectLst>
                  <a:outerShdw blurRad="38100" dist="25400" dir="5400000" algn="tl" rotWithShape="0">
                    <a:srgbClr val="000000">
                      <a:alpha val="43000"/>
                    </a:srgbClr>
                  </a:outerShdw>
                </a:effectLst>
                <a:latin typeface="+mn-ea"/>
                <a:cs typeface="+mj-cs"/>
              </a:rPr>
              <a:t>2</a:t>
            </a:r>
            <a:r>
              <a:rPr lang="zh-CN" altLang="zh-CN" sz="2400" b="1" dirty="0" smtClean="0">
                <a:effectLst>
                  <a:outerShdw blurRad="38100" dist="25400" dir="5400000" algn="tl" rotWithShape="0">
                    <a:srgbClr val="000000">
                      <a:alpha val="43000"/>
                    </a:srgbClr>
                  </a:outerShdw>
                </a:effectLst>
                <a:latin typeface="+mn-ea"/>
                <a:cs typeface="+mj-cs"/>
              </a:rPr>
              <a:t>）</a:t>
            </a:r>
            <a:r>
              <a:rPr lang="zh-CN" altLang="en-US" sz="2400" b="1" dirty="0" smtClean="0">
                <a:effectLst>
                  <a:outerShdw blurRad="38100" dist="25400" dir="5400000" algn="tl" rotWithShape="0">
                    <a:srgbClr val="000000">
                      <a:alpha val="43000"/>
                    </a:srgbClr>
                  </a:outerShdw>
                </a:effectLst>
                <a:latin typeface="+mn-ea"/>
                <a:cs typeface="+mj-cs"/>
              </a:rPr>
              <a:t>地位或</a:t>
            </a:r>
            <a:r>
              <a:rPr lang="zh-CN" altLang="zh-CN" sz="2400" b="1" dirty="0" smtClean="0">
                <a:effectLst>
                  <a:outerShdw blurRad="38100" dist="25400" dir="5400000" algn="tl" rotWithShape="0">
                    <a:srgbClr val="000000">
                      <a:alpha val="43000"/>
                    </a:srgbClr>
                  </a:outerShdw>
                </a:effectLst>
                <a:latin typeface="+mn-ea"/>
                <a:cs typeface="+mj-cs"/>
              </a:rPr>
              <a:t>发展趋势：进入</a:t>
            </a:r>
            <a:r>
              <a:rPr lang="en-US" altLang="zh-CN" sz="2400" b="1" dirty="0" smtClean="0">
                <a:effectLst>
                  <a:outerShdw blurRad="38100" dist="25400" dir="5400000" algn="tl" rotWithShape="0">
                    <a:srgbClr val="000000">
                      <a:alpha val="43000"/>
                    </a:srgbClr>
                  </a:outerShdw>
                </a:effectLst>
                <a:latin typeface="+mn-ea"/>
                <a:cs typeface="+mj-cs"/>
              </a:rPr>
              <a:t> 21 </a:t>
            </a:r>
            <a:r>
              <a:rPr lang="zh-CN" altLang="zh-CN" sz="2400" b="1" dirty="0" smtClean="0">
                <a:effectLst>
                  <a:outerShdw blurRad="38100" dist="25400" dir="5400000" algn="tl" rotWithShape="0">
                    <a:srgbClr val="000000">
                      <a:alpha val="43000"/>
                    </a:srgbClr>
                  </a:outerShdw>
                </a:effectLst>
                <a:latin typeface="+mn-ea"/>
                <a:cs typeface="+mj-cs"/>
              </a:rPr>
              <a:t>世纪，社会信息化已经成为</a:t>
            </a:r>
            <a:r>
              <a:rPr lang="zh-CN" altLang="en-US" sz="2400" b="1" dirty="0" smtClean="0">
                <a:effectLst>
                  <a:outerShdw blurRad="38100" dist="25400" dir="5400000" algn="tl" rotWithShape="0">
                    <a:srgbClr val="000000">
                      <a:alpha val="43000"/>
                    </a:srgbClr>
                  </a:outerShdw>
                </a:effectLst>
                <a:latin typeface="+mn-ea"/>
                <a:cs typeface="+mj-cs"/>
              </a:rPr>
              <a:t>不可逆转</a:t>
            </a:r>
            <a:r>
              <a:rPr lang="zh-CN" altLang="zh-CN" sz="2400" b="1" dirty="0" smtClean="0">
                <a:effectLst>
                  <a:outerShdw blurRad="38100" dist="25400" dir="5400000" algn="tl" rotWithShape="0">
                    <a:srgbClr val="000000">
                      <a:alpha val="43000"/>
                    </a:srgbClr>
                  </a:outerShdw>
                </a:effectLst>
                <a:latin typeface="+mn-ea"/>
                <a:cs typeface="+mj-cs"/>
              </a:rPr>
              <a:t>的</a:t>
            </a:r>
            <a:r>
              <a:rPr lang="zh-CN" altLang="zh-CN" sz="2400" b="1" dirty="0" smtClean="0">
                <a:effectLst>
                  <a:outerShdw blurRad="38100" dist="25400" dir="5400000" algn="tl" rotWithShape="0">
                    <a:srgbClr val="000000">
                      <a:alpha val="43000"/>
                    </a:srgbClr>
                  </a:outerShdw>
                </a:effectLst>
                <a:latin typeface="+mn-ea"/>
                <a:cs typeface="+mj-cs"/>
              </a:rPr>
              <a:t>时代潮流。</a:t>
            </a:r>
          </a:p>
          <a:p>
            <a:pPr>
              <a:lnSpc>
                <a:spcPct val="150000"/>
              </a:lnSpc>
              <a:spcAft>
                <a:spcPts val="0"/>
              </a:spcAft>
            </a:pPr>
            <a:r>
              <a:rPr lang="zh-CN" altLang="zh-CN" sz="2400" b="1" dirty="0" smtClean="0">
                <a:effectLst>
                  <a:outerShdw blurRad="38100" dist="25400" dir="5400000" algn="tl" rotWithShape="0">
                    <a:srgbClr val="000000">
                      <a:alpha val="43000"/>
                    </a:srgbClr>
                  </a:outerShdw>
                </a:effectLst>
                <a:latin typeface="+mn-ea"/>
                <a:cs typeface="+mj-cs"/>
              </a:rPr>
              <a:t>（</a:t>
            </a:r>
            <a:r>
              <a:rPr lang="en-US" altLang="zh-CN" sz="2400" b="1" dirty="0" smtClean="0">
                <a:effectLst>
                  <a:outerShdw blurRad="38100" dist="25400" dir="5400000" algn="tl" rotWithShape="0">
                    <a:srgbClr val="000000">
                      <a:alpha val="43000"/>
                    </a:srgbClr>
                  </a:outerShdw>
                </a:effectLst>
                <a:latin typeface="+mn-ea"/>
                <a:cs typeface="+mj-cs"/>
              </a:rPr>
              <a:t>3</a:t>
            </a:r>
            <a:r>
              <a:rPr lang="zh-CN" altLang="zh-CN" sz="2400" b="1" dirty="0" smtClean="0">
                <a:effectLst>
                  <a:outerShdw blurRad="38100" dist="25400" dir="5400000" algn="tl" rotWithShape="0">
                    <a:srgbClr val="000000">
                      <a:alpha val="43000"/>
                    </a:srgbClr>
                  </a:outerShdw>
                </a:effectLst>
                <a:latin typeface="+mn-ea"/>
                <a:cs typeface="+mj-cs"/>
              </a:rPr>
              <a:t>）</a:t>
            </a:r>
            <a:r>
              <a:rPr lang="zh-CN" altLang="en-US" sz="2400" b="1" dirty="0" smtClean="0">
                <a:effectLst>
                  <a:outerShdw blurRad="38100" dist="25400" dir="5400000" algn="tl" rotWithShape="0">
                    <a:srgbClr val="000000">
                      <a:alpha val="43000"/>
                    </a:srgbClr>
                  </a:outerShdw>
                </a:effectLst>
                <a:latin typeface="+mn-ea"/>
                <a:cs typeface="+mj-cs"/>
              </a:rPr>
              <a:t>影响</a:t>
            </a:r>
            <a:r>
              <a:rPr lang="zh-CN" altLang="zh-CN" sz="2400" b="1" dirty="0" smtClean="0">
                <a:effectLst>
                  <a:outerShdw blurRad="38100" dist="25400" dir="5400000" algn="tl" rotWithShape="0">
                    <a:srgbClr val="000000">
                      <a:alpha val="43000"/>
                    </a:srgbClr>
                  </a:outerShdw>
                </a:effectLst>
                <a:latin typeface="+mn-ea"/>
                <a:cs typeface="+mj-cs"/>
              </a:rPr>
              <a:t>：</a:t>
            </a:r>
            <a:r>
              <a:rPr lang="zh-CN" altLang="en-US" sz="2400" b="1" dirty="0" smtClean="0">
                <a:effectLst>
                  <a:outerShdw blurRad="38100" dist="25400" dir="5400000" algn="tl" rotWithShape="0">
                    <a:srgbClr val="000000">
                      <a:alpha val="43000"/>
                    </a:srgbClr>
                  </a:outerShdw>
                </a:effectLst>
                <a:latin typeface="+mn-ea"/>
                <a:cs typeface="+mj-cs"/>
              </a:rPr>
              <a:t>正在使人类社会发生极其深刻的变化；给人们带来了极大便利；</a:t>
            </a:r>
            <a:r>
              <a:rPr lang="zh-CN" altLang="zh-CN" sz="2400" b="1" dirty="0" smtClean="0">
                <a:effectLst>
                  <a:outerShdw blurRad="38100" dist="25400" dir="5400000" algn="tl" rotWithShape="0">
                    <a:srgbClr val="000000">
                      <a:alpha val="43000"/>
                    </a:srgbClr>
                  </a:outerShdw>
                </a:effectLst>
                <a:latin typeface="+mn-ea"/>
                <a:cs typeface="+mj-cs"/>
              </a:rPr>
              <a:t>如何保卫自己的</a:t>
            </a:r>
            <a:r>
              <a:rPr lang="zh-CN" altLang="en-US" sz="2400" b="1" dirty="0" smtClean="0">
                <a:effectLst>
                  <a:outerShdw blurRad="38100" dist="25400" dir="5400000" algn="tl" rotWithShape="0">
                    <a:srgbClr val="000000">
                      <a:alpha val="43000"/>
                    </a:srgbClr>
                  </a:outerShdw>
                </a:effectLst>
                <a:latin typeface="+mn-ea"/>
                <a:cs typeface="+mj-cs"/>
              </a:rPr>
              <a:t>信息</a:t>
            </a:r>
            <a:r>
              <a:rPr lang="zh-CN" altLang="zh-CN" sz="2400" b="1" dirty="0" smtClean="0">
                <a:effectLst>
                  <a:outerShdw blurRad="38100" dist="25400" dir="5400000" algn="tl" rotWithShape="0">
                    <a:srgbClr val="000000">
                      <a:alpha val="43000"/>
                    </a:srgbClr>
                  </a:outerShdw>
                </a:effectLst>
                <a:latin typeface="+mn-ea"/>
                <a:cs typeface="+mj-cs"/>
              </a:rPr>
              <a:t>安全，</a:t>
            </a:r>
            <a:r>
              <a:rPr lang="zh-CN" altLang="en-US" sz="2400" b="1" dirty="0" smtClean="0">
                <a:effectLst>
                  <a:outerShdw blurRad="38100" dist="25400" dir="5400000" algn="tl" rotWithShape="0">
                    <a:srgbClr val="000000">
                      <a:alpha val="43000"/>
                    </a:srgbClr>
                  </a:outerShdw>
                </a:effectLst>
                <a:latin typeface="+mn-ea"/>
                <a:cs typeface="+mj-cs"/>
              </a:rPr>
              <a:t>也</a:t>
            </a:r>
            <a:r>
              <a:rPr lang="zh-CN" altLang="zh-CN" sz="2400" b="1" dirty="0" smtClean="0">
                <a:effectLst>
                  <a:outerShdw blurRad="38100" dist="25400" dir="5400000" algn="tl" rotWithShape="0">
                    <a:srgbClr val="000000">
                      <a:alpha val="43000"/>
                    </a:srgbClr>
                  </a:outerShdw>
                </a:effectLst>
                <a:latin typeface="+mn-ea"/>
                <a:cs typeface="+mj-cs"/>
              </a:rPr>
              <a:t>成为各国必须解决的现实问题。</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214282" y="357166"/>
            <a:ext cx="8625252" cy="5253153"/>
          </a:xfrm>
          <a:prstGeom prst="rect">
            <a:avLst/>
          </a:prstGeom>
        </p:spPr>
      </p:pic>
      <p:sp>
        <p:nvSpPr>
          <p:cNvPr id="5" name="TextBox 4"/>
          <p:cNvSpPr txBox="1"/>
          <p:nvPr/>
        </p:nvSpPr>
        <p:spPr>
          <a:xfrm>
            <a:off x="1785918" y="5857892"/>
            <a:ext cx="5286412" cy="646331"/>
          </a:xfrm>
          <a:prstGeom prst="rect">
            <a:avLst/>
          </a:prstGeom>
          <a:noFill/>
        </p:spPr>
        <p:txBody>
          <a:bodyPr wrap="square" rtlCol="0">
            <a:spAutoFit/>
          </a:bodyPr>
          <a:lstStyle/>
          <a:p>
            <a:r>
              <a:rPr lang="zh-CN" altLang="en-US" sz="3600" dirty="0" smtClean="0">
                <a:solidFill>
                  <a:srgbClr val="FFFF00"/>
                </a:solidFill>
                <a:latin typeface="+mj-ea"/>
                <a:ea typeface="+mj-ea"/>
              </a:rPr>
              <a:t>对此同学们有哪些体会？</a:t>
            </a:r>
            <a:endParaRPr lang="zh-CN" altLang="en-US" sz="3600" dirty="0">
              <a:solidFill>
                <a:srgbClr val="FFFF00"/>
              </a:solidFill>
              <a:latin typeface="+mj-ea"/>
              <a:ea typeface="+mj-ea"/>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59832" y="764704"/>
            <a:ext cx="3312368" cy="584775"/>
          </a:xfrm>
          <a:prstGeom prst="rect">
            <a:avLst/>
          </a:prstGeom>
          <a:noFill/>
        </p:spPr>
        <p:txBody>
          <a:bodyPr wrap="square" rtlCol="0">
            <a:spAutoFit/>
          </a:bodyPr>
          <a:lstStyle/>
          <a:p>
            <a:r>
              <a:rPr lang="zh-CN" altLang="en-US" sz="3200" b="1" dirty="0" smtClean="0">
                <a:latin typeface="微软雅黑" pitchFamily="34" charset="-122"/>
                <a:ea typeface="微软雅黑" pitchFamily="34" charset="-122"/>
              </a:rPr>
              <a:t>四、文化多样性</a:t>
            </a:r>
            <a:endParaRPr lang="zh-CN" altLang="en-US" sz="3200" b="1" dirty="0">
              <a:latin typeface="微软雅黑" pitchFamily="34" charset="-122"/>
              <a:ea typeface="微软雅黑" pitchFamily="34" charset="-122"/>
            </a:endParaRPr>
          </a:p>
        </p:txBody>
      </p:sp>
      <p:sp>
        <p:nvSpPr>
          <p:cNvPr id="5" name="矩形 4"/>
          <p:cNvSpPr/>
          <p:nvPr/>
        </p:nvSpPr>
        <p:spPr>
          <a:xfrm>
            <a:off x="642910" y="1571612"/>
            <a:ext cx="7786742" cy="4616648"/>
          </a:xfrm>
          <a:prstGeom prst="rect">
            <a:avLst/>
          </a:prstGeom>
        </p:spPr>
        <p:txBody>
          <a:bodyPr wrap="square">
            <a:spAutoFit/>
          </a:bodyPr>
          <a:lstStyle/>
          <a:p>
            <a:pPr algn="just">
              <a:lnSpc>
                <a:spcPct val="150000"/>
              </a:lnSpc>
              <a:spcAft>
                <a:spcPts val="0"/>
              </a:spcAft>
            </a:pPr>
            <a:r>
              <a:rPr lang="zh-CN" altLang="zh-CN" sz="2800" b="1" dirty="0" smtClean="0">
                <a:effectLst>
                  <a:outerShdw blurRad="38100" dist="25400" dir="5400000" algn="tl" rotWithShape="0">
                    <a:srgbClr val="000000">
                      <a:alpha val="43000"/>
                    </a:srgbClr>
                  </a:outerShdw>
                </a:effectLst>
                <a:latin typeface="+mn-ea"/>
                <a:cs typeface="+mj-cs"/>
              </a:rPr>
              <a:t>（</a:t>
            </a:r>
            <a:r>
              <a:rPr lang="en-US" altLang="zh-CN" sz="2800" b="1" dirty="0" smtClean="0">
                <a:effectLst>
                  <a:outerShdw blurRad="38100" dist="25400" dir="5400000" algn="tl" rotWithShape="0">
                    <a:srgbClr val="000000">
                      <a:alpha val="43000"/>
                    </a:srgbClr>
                  </a:outerShdw>
                </a:effectLst>
                <a:latin typeface="+mn-ea"/>
                <a:cs typeface="+mj-cs"/>
              </a:rPr>
              <a:t>1</a:t>
            </a:r>
            <a:r>
              <a:rPr lang="zh-CN" altLang="zh-CN" sz="2800" b="1" dirty="0" smtClean="0">
                <a:effectLst>
                  <a:outerShdw blurRad="38100" dist="25400" dir="5400000" algn="tl" rotWithShape="0">
                    <a:srgbClr val="000000">
                      <a:alpha val="43000"/>
                    </a:srgbClr>
                  </a:outerShdw>
                </a:effectLst>
                <a:latin typeface="+mn-ea"/>
                <a:cs typeface="+mj-cs"/>
              </a:rPr>
              <a:t>）地位：文化多样性是世界文化的</a:t>
            </a:r>
            <a:r>
              <a:rPr lang="zh-CN" altLang="en-US" sz="2800" b="1" u="sng" dirty="0" smtClean="0">
                <a:effectLst>
                  <a:outerShdw blurRad="38100" dist="25400" dir="5400000" algn="tl" rotWithShape="0">
                    <a:srgbClr val="000000">
                      <a:alpha val="43000"/>
                    </a:srgbClr>
                  </a:outerShdw>
                </a:effectLst>
                <a:latin typeface="+mn-ea"/>
                <a:cs typeface="+mj-cs"/>
              </a:rPr>
              <a:t>基本特征</a:t>
            </a:r>
            <a:r>
              <a:rPr lang="zh-CN" altLang="zh-CN" sz="2800" b="1" dirty="0" smtClean="0">
                <a:effectLst>
                  <a:outerShdw blurRad="38100" dist="25400" dir="5400000" algn="tl" rotWithShape="0">
                    <a:srgbClr val="000000">
                      <a:alpha val="43000"/>
                    </a:srgbClr>
                  </a:outerShdw>
                </a:effectLst>
                <a:latin typeface="+mn-ea"/>
                <a:cs typeface="+mj-cs"/>
              </a:rPr>
              <a:t>。</a:t>
            </a:r>
            <a:r>
              <a:rPr lang="en-US" altLang="zh-CN" sz="2800" b="1" dirty="0" smtClean="0">
                <a:effectLst>
                  <a:outerShdw blurRad="38100" dist="25400" dir="5400000" algn="tl" rotWithShape="0">
                    <a:srgbClr val="000000">
                      <a:alpha val="43000"/>
                    </a:srgbClr>
                  </a:outerShdw>
                </a:effectLst>
                <a:latin typeface="+mn-ea"/>
                <a:cs typeface="+mj-cs"/>
              </a:rPr>
              <a:t> </a:t>
            </a:r>
            <a:endParaRPr lang="zh-CN" altLang="zh-CN" sz="2800" b="1" dirty="0" smtClean="0">
              <a:effectLst>
                <a:outerShdw blurRad="38100" dist="25400" dir="5400000" algn="tl" rotWithShape="0">
                  <a:srgbClr val="000000">
                    <a:alpha val="43000"/>
                  </a:srgbClr>
                </a:outerShdw>
              </a:effectLst>
              <a:latin typeface="+mn-ea"/>
              <a:cs typeface="+mj-cs"/>
            </a:endParaRPr>
          </a:p>
          <a:p>
            <a:pPr algn="just">
              <a:lnSpc>
                <a:spcPct val="150000"/>
              </a:lnSpc>
            </a:pPr>
            <a:r>
              <a:rPr lang="zh-CN" altLang="zh-CN" sz="2800" b="1" dirty="0" smtClean="0">
                <a:effectLst>
                  <a:outerShdw blurRad="38100" dist="25400" dir="5400000" algn="tl" rotWithShape="0">
                    <a:srgbClr val="000000">
                      <a:alpha val="43000"/>
                    </a:srgbClr>
                  </a:outerShdw>
                </a:effectLst>
                <a:latin typeface="+mn-ea"/>
                <a:cs typeface="+mj-cs"/>
              </a:rPr>
              <a:t>（</a:t>
            </a:r>
            <a:r>
              <a:rPr lang="en-US" altLang="zh-CN" sz="2800" b="1" dirty="0" smtClean="0">
                <a:effectLst>
                  <a:outerShdw blurRad="38100" dist="25400" dir="5400000" algn="tl" rotWithShape="0">
                    <a:srgbClr val="000000">
                      <a:alpha val="43000"/>
                    </a:srgbClr>
                  </a:outerShdw>
                </a:effectLst>
                <a:latin typeface="+mn-ea"/>
                <a:cs typeface="+mj-cs"/>
              </a:rPr>
              <a:t>2</a:t>
            </a:r>
            <a:r>
              <a:rPr lang="zh-CN" altLang="zh-CN" sz="2800" b="1" dirty="0" smtClean="0">
                <a:effectLst>
                  <a:outerShdw blurRad="38100" dist="25400" dir="5400000" algn="tl" rotWithShape="0">
                    <a:srgbClr val="000000">
                      <a:alpha val="43000"/>
                    </a:srgbClr>
                  </a:outerShdw>
                </a:effectLst>
                <a:latin typeface="+mn-ea"/>
                <a:cs typeface="+mj-cs"/>
              </a:rPr>
              <a:t>）各国的做法：各国都在努力维护自己的</a:t>
            </a:r>
            <a:r>
              <a:rPr lang="zh-CN" altLang="en-US" sz="2800" b="1" u="sng" dirty="0" smtClean="0">
                <a:effectLst>
                  <a:outerShdw blurRad="38100" dist="25400" dir="5400000" algn="tl" rotWithShape="0">
                    <a:srgbClr val="000000">
                      <a:alpha val="43000"/>
                    </a:srgbClr>
                  </a:outerShdw>
                </a:effectLst>
                <a:latin typeface="+mn-ea"/>
                <a:cs typeface="+mj-cs"/>
              </a:rPr>
              <a:t>文化特征</a:t>
            </a:r>
            <a:r>
              <a:rPr lang="zh-CN" altLang="zh-CN" sz="2800" b="1" dirty="0" smtClean="0">
                <a:effectLst>
                  <a:outerShdw blurRad="38100" dist="25400" dir="5400000" algn="tl" rotWithShape="0">
                    <a:srgbClr val="000000">
                      <a:alpha val="43000"/>
                    </a:srgbClr>
                  </a:outerShdw>
                </a:effectLst>
                <a:latin typeface="+mn-ea"/>
                <a:cs typeface="+mj-cs"/>
              </a:rPr>
              <a:t>，维系自己的</a:t>
            </a:r>
            <a:r>
              <a:rPr lang="zh-CN" altLang="zh-CN" sz="2800" b="1" u="sng" dirty="0" smtClean="0">
                <a:effectLst>
                  <a:outerShdw blurRad="38100" dist="25400" dir="5400000" algn="tl" rotWithShape="0">
                    <a:srgbClr val="000000">
                      <a:alpha val="43000"/>
                    </a:srgbClr>
                  </a:outerShdw>
                </a:effectLst>
                <a:latin typeface="+mn-ea"/>
                <a:cs typeface="+mj-cs"/>
              </a:rPr>
              <a:t>文化根脉</a:t>
            </a:r>
            <a:r>
              <a:rPr lang="zh-CN" altLang="zh-CN" sz="2800" b="1" dirty="0" smtClean="0">
                <a:effectLst>
                  <a:outerShdw blurRad="38100" dist="25400" dir="5400000" algn="tl" rotWithShape="0">
                    <a:srgbClr val="000000">
                      <a:alpha val="43000"/>
                    </a:srgbClr>
                  </a:outerShdw>
                </a:effectLst>
                <a:latin typeface="+mn-ea"/>
                <a:cs typeface="+mj-cs"/>
              </a:rPr>
              <a:t>。</a:t>
            </a:r>
            <a:endParaRPr lang="en-US" altLang="zh-CN" sz="2800" b="1" dirty="0" smtClean="0">
              <a:effectLst>
                <a:outerShdw blurRad="38100" dist="25400" dir="5400000" algn="tl" rotWithShape="0">
                  <a:srgbClr val="000000">
                    <a:alpha val="43000"/>
                  </a:srgbClr>
                </a:outerShdw>
              </a:effectLst>
              <a:latin typeface="+mn-ea"/>
              <a:cs typeface="+mj-cs"/>
            </a:endParaRPr>
          </a:p>
          <a:p>
            <a:pPr algn="just">
              <a:lnSpc>
                <a:spcPct val="150000"/>
              </a:lnSpc>
            </a:pPr>
            <a:r>
              <a:rPr lang="zh-CN" altLang="zh-CN" sz="2800" b="1" dirty="0" smtClean="0">
                <a:effectLst>
                  <a:outerShdw blurRad="38100" dist="25400" dir="5400000" algn="tl" rotWithShape="0">
                    <a:srgbClr val="000000">
                      <a:alpha val="43000"/>
                    </a:srgbClr>
                  </a:outerShdw>
                </a:effectLst>
                <a:latin typeface="+mn-ea"/>
              </a:rPr>
              <a:t>（</a:t>
            </a:r>
            <a:r>
              <a:rPr lang="en-US" altLang="zh-CN" sz="2800" b="1" dirty="0" smtClean="0">
                <a:effectLst>
                  <a:outerShdw blurRad="38100" dist="25400" dir="5400000" algn="tl" rotWithShape="0">
                    <a:srgbClr val="000000">
                      <a:alpha val="43000"/>
                    </a:srgbClr>
                  </a:outerShdw>
                </a:effectLst>
                <a:latin typeface="+mn-ea"/>
              </a:rPr>
              <a:t>3</a:t>
            </a:r>
            <a:r>
              <a:rPr lang="zh-CN" altLang="zh-CN" sz="2800" b="1" dirty="0" smtClean="0">
                <a:effectLst>
                  <a:outerShdw blurRad="38100" dist="25400" dir="5400000" algn="tl" rotWithShape="0">
                    <a:srgbClr val="000000">
                      <a:alpha val="43000"/>
                    </a:srgbClr>
                  </a:outerShdw>
                </a:effectLst>
                <a:latin typeface="+mn-ea"/>
              </a:rPr>
              <a:t>）中国的态度：在传承和传播中华优秀文化的同时，</a:t>
            </a:r>
            <a:r>
              <a:rPr lang="zh-CN" altLang="en-US" sz="2800" b="1" dirty="0" smtClean="0">
                <a:effectLst>
                  <a:outerShdw blurRad="38100" dist="25400" dir="5400000" algn="tl" rotWithShape="0">
                    <a:srgbClr val="000000">
                      <a:alpha val="43000"/>
                    </a:srgbClr>
                  </a:outerShdw>
                </a:effectLst>
                <a:latin typeface="+mn-ea"/>
              </a:rPr>
              <a:t>尊重</a:t>
            </a:r>
            <a:r>
              <a:rPr lang="zh-CN" altLang="zh-CN" sz="2800" b="1" dirty="0" smtClean="0">
                <a:effectLst>
                  <a:outerShdw blurRad="38100" dist="25400" dir="5400000" algn="tl" rotWithShape="0">
                    <a:srgbClr val="000000">
                      <a:alpha val="43000"/>
                    </a:srgbClr>
                  </a:outerShdw>
                </a:effectLst>
                <a:latin typeface="+mn-ea"/>
              </a:rPr>
              <a:t>世界文化多样性，促进</a:t>
            </a:r>
            <a:r>
              <a:rPr lang="zh-CN" altLang="en-US" sz="2800" b="1" u="sng" dirty="0" smtClean="0">
                <a:effectLst>
                  <a:outerShdw blurRad="38100" dist="25400" dir="5400000" algn="tl" rotWithShape="0">
                    <a:srgbClr val="000000">
                      <a:alpha val="43000"/>
                    </a:srgbClr>
                  </a:outerShdw>
                </a:effectLst>
                <a:latin typeface="+mn-ea"/>
              </a:rPr>
              <a:t>和而不同</a:t>
            </a:r>
            <a:r>
              <a:rPr lang="zh-CN" altLang="en-US" sz="2800" b="1" dirty="0" smtClean="0">
                <a:effectLst>
                  <a:outerShdw blurRad="38100" dist="25400" dir="5400000" algn="tl" rotWithShape="0">
                    <a:srgbClr val="000000">
                      <a:alpha val="43000"/>
                    </a:srgbClr>
                  </a:outerShdw>
                </a:effectLst>
                <a:latin typeface="+mn-ea"/>
              </a:rPr>
              <a:t>、</a:t>
            </a:r>
            <a:r>
              <a:rPr lang="zh-CN" altLang="en-US" sz="2800" b="1" u="sng" dirty="0" smtClean="0">
                <a:effectLst>
                  <a:outerShdw blurRad="38100" dist="25400" dir="5400000" algn="tl" rotWithShape="0">
                    <a:srgbClr val="000000">
                      <a:alpha val="43000"/>
                    </a:srgbClr>
                  </a:outerShdw>
                </a:effectLst>
                <a:latin typeface="+mn-ea"/>
              </a:rPr>
              <a:t>兼收并蓄</a:t>
            </a:r>
            <a:r>
              <a:rPr lang="zh-CN" altLang="en-US" sz="2800" b="1" dirty="0" smtClean="0">
                <a:effectLst>
                  <a:outerShdw blurRad="38100" dist="25400" dir="5400000" algn="tl" rotWithShape="0">
                    <a:srgbClr val="000000">
                      <a:alpha val="43000"/>
                    </a:srgbClr>
                  </a:outerShdw>
                </a:effectLst>
                <a:latin typeface="+mn-ea"/>
              </a:rPr>
              <a:t>的</a:t>
            </a:r>
            <a:r>
              <a:rPr lang="zh-CN" altLang="zh-CN" sz="2800" b="1" dirty="0" smtClean="0">
                <a:effectLst>
                  <a:outerShdw blurRad="38100" dist="25400" dir="5400000" algn="tl" rotWithShape="0">
                    <a:srgbClr val="000000">
                      <a:alpha val="43000"/>
                    </a:srgbClr>
                  </a:outerShdw>
                </a:effectLst>
                <a:latin typeface="+mn-ea"/>
              </a:rPr>
              <a:t>文明交流，推动世界的和平与发展。 </a:t>
            </a:r>
          </a:p>
          <a:p>
            <a:pPr algn="just">
              <a:lnSpc>
                <a:spcPct val="150000"/>
              </a:lnSpc>
              <a:spcAft>
                <a:spcPts val="0"/>
              </a:spcAft>
            </a:pPr>
            <a:endParaRPr lang="en-US" altLang="zh-CN" sz="2800" b="1" dirty="0" smtClean="0">
              <a:effectLst>
                <a:outerShdw blurRad="38100" dist="25400" dir="5400000" algn="tl" rotWithShape="0">
                  <a:srgbClr val="000000">
                    <a:alpha val="43000"/>
                  </a:srgbClr>
                </a:outerShdw>
              </a:effectLst>
              <a:latin typeface="+mn-ea"/>
              <a:cs typeface="+mj-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57554" y="1000108"/>
            <a:ext cx="2714644" cy="707886"/>
          </a:xfrm>
          <a:prstGeom prst="rect">
            <a:avLst/>
          </a:prstGeom>
          <a:noFill/>
        </p:spPr>
        <p:txBody>
          <a:bodyPr wrap="square" rtlCol="0">
            <a:spAutoFit/>
          </a:bodyPr>
          <a:lstStyle/>
          <a:p>
            <a:r>
              <a:rPr lang="zh-CN" altLang="en-US" sz="4000" dirty="0" smtClean="0">
                <a:latin typeface="华文彩云" pitchFamily="2" charset="-122"/>
                <a:ea typeface="华文彩云" pitchFamily="2" charset="-122"/>
              </a:rPr>
              <a:t>课堂小结</a:t>
            </a:r>
            <a:endParaRPr lang="zh-CN" altLang="en-US" sz="4000" dirty="0">
              <a:latin typeface="华文彩云" pitchFamily="2" charset="-122"/>
              <a:ea typeface="华文彩云" pitchFamily="2" charset="-122"/>
            </a:endParaRPr>
          </a:p>
        </p:txBody>
      </p:sp>
      <p:sp>
        <p:nvSpPr>
          <p:cNvPr id="5" name="TextBox 4"/>
          <p:cNvSpPr txBox="1"/>
          <p:nvPr/>
        </p:nvSpPr>
        <p:spPr>
          <a:xfrm>
            <a:off x="785786" y="3071810"/>
            <a:ext cx="4714908" cy="523220"/>
          </a:xfrm>
          <a:prstGeom prst="rect">
            <a:avLst/>
          </a:prstGeom>
          <a:noFill/>
        </p:spPr>
        <p:txBody>
          <a:bodyPr wrap="square" rtlCol="0">
            <a:spAutoFit/>
          </a:bodyPr>
          <a:lstStyle/>
          <a:p>
            <a:r>
              <a:rPr lang="zh-CN" altLang="en-US" sz="2800" dirty="0" smtClean="0"/>
              <a:t>冷战结束后世界的发展特点</a:t>
            </a:r>
            <a:r>
              <a:rPr lang="en-US" altLang="zh-CN" sz="2800" dirty="0" smtClean="0"/>
              <a:t>:</a:t>
            </a:r>
            <a:endParaRPr lang="zh-CN" altLang="en-US" sz="2800" dirty="0"/>
          </a:p>
        </p:txBody>
      </p:sp>
      <p:sp>
        <p:nvSpPr>
          <p:cNvPr id="6" name="TextBox 5"/>
          <p:cNvSpPr txBox="1"/>
          <p:nvPr/>
        </p:nvSpPr>
        <p:spPr>
          <a:xfrm>
            <a:off x="5643570" y="2428868"/>
            <a:ext cx="2214578" cy="1815882"/>
          </a:xfrm>
          <a:prstGeom prst="rect">
            <a:avLst/>
          </a:prstGeom>
          <a:noFill/>
        </p:spPr>
        <p:txBody>
          <a:bodyPr wrap="square" rtlCol="0">
            <a:spAutoFit/>
          </a:bodyPr>
          <a:lstStyle/>
          <a:p>
            <a:r>
              <a:rPr lang="zh-CN" altLang="en-US" sz="2800" dirty="0" smtClean="0">
                <a:solidFill>
                  <a:schemeClr val="bg2">
                    <a:lumMod val="50000"/>
                  </a:schemeClr>
                </a:solidFill>
                <a:latin typeface="华文行楷" pitchFamily="2" charset="-122"/>
                <a:ea typeface="华文行楷" pitchFamily="2" charset="-122"/>
              </a:rPr>
              <a:t>世界多极化</a:t>
            </a:r>
            <a:endParaRPr lang="en-US" altLang="zh-CN" sz="2800" dirty="0" smtClean="0">
              <a:solidFill>
                <a:schemeClr val="bg2">
                  <a:lumMod val="50000"/>
                </a:schemeClr>
              </a:solidFill>
              <a:latin typeface="华文行楷" pitchFamily="2" charset="-122"/>
              <a:ea typeface="华文行楷" pitchFamily="2" charset="-122"/>
            </a:endParaRPr>
          </a:p>
          <a:p>
            <a:r>
              <a:rPr lang="zh-CN" altLang="en-US" sz="2800" dirty="0" smtClean="0">
                <a:solidFill>
                  <a:schemeClr val="bg2">
                    <a:lumMod val="50000"/>
                  </a:schemeClr>
                </a:solidFill>
                <a:latin typeface="华文行楷" pitchFamily="2" charset="-122"/>
                <a:ea typeface="华文行楷" pitchFamily="2" charset="-122"/>
              </a:rPr>
              <a:t>经济全球化</a:t>
            </a:r>
            <a:endParaRPr lang="en-US" altLang="zh-CN" sz="2800" dirty="0" smtClean="0">
              <a:solidFill>
                <a:schemeClr val="bg2">
                  <a:lumMod val="50000"/>
                </a:schemeClr>
              </a:solidFill>
              <a:latin typeface="华文行楷" pitchFamily="2" charset="-122"/>
              <a:ea typeface="华文行楷" pitchFamily="2" charset="-122"/>
            </a:endParaRPr>
          </a:p>
          <a:p>
            <a:r>
              <a:rPr lang="zh-CN" altLang="en-US" sz="2800" dirty="0" smtClean="0">
                <a:solidFill>
                  <a:schemeClr val="bg2">
                    <a:lumMod val="50000"/>
                  </a:schemeClr>
                </a:solidFill>
                <a:latin typeface="华文行楷" pitchFamily="2" charset="-122"/>
                <a:ea typeface="华文行楷" pitchFamily="2" charset="-122"/>
              </a:rPr>
              <a:t>社会信息化</a:t>
            </a:r>
            <a:endParaRPr lang="en-US" altLang="zh-CN" sz="2800" dirty="0" smtClean="0">
              <a:solidFill>
                <a:schemeClr val="bg2">
                  <a:lumMod val="50000"/>
                </a:schemeClr>
              </a:solidFill>
              <a:latin typeface="华文行楷" pitchFamily="2" charset="-122"/>
              <a:ea typeface="华文行楷" pitchFamily="2" charset="-122"/>
            </a:endParaRPr>
          </a:p>
          <a:p>
            <a:r>
              <a:rPr lang="zh-CN" altLang="en-US" sz="2800" dirty="0" smtClean="0">
                <a:solidFill>
                  <a:schemeClr val="bg2">
                    <a:lumMod val="50000"/>
                  </a:schemeClr>
                </a:solidFill>
                <a:latin typeface="华文行楷" pitchFamily="2" charset="-122"/>
                <a:ea typeface="华文行楷" pitchFamily="2" charset="-122"/>
              </a:rPr>
              <a:t>文化多样性</a:t>
            </a:r>
            <a:endParaRPr lang="zh-CN" altLang="en-US" sz="2800" dirty="0">
              <a:solidFill>
                <a:schemeClr val="bg2">
                  <a:lumMod val="50000"/>
                </a:schemeClr>
              </a:solidFill>
              <a:latin typeface="华文行楷" pitchFamily="2" charset="-122"/>
              <a:ea typeface="华文行楷" pitchFamily="2"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79512" y="692696"/>
            <a:ext cx="8715375" cy="1200329"/>
          </a:xfrm>
          <a:prstGeom prst="rect">
            <a:avLst/>
          </a:prstGeom>
          <a:noFill/>
          <a:ln w="9525">
            <a:noFill/>
            <a:miter lim="800000"/>
          </a:ln>
        </p:spPr>
        <p:txBody>
          <a:bodyPr anchor="ctr">
            <a:spAutoFit/>
          </a:bodyPr>
          <a:lstStyle/>
          <a:p>
            <a:pPr eaLnBrk="0" hangingPunct="0"/>
            <a:r>
              <a:rPr lang="zh-CN" altLang="en-US" sz="2400" b="1" dirty="0" smtClean="0"/>
              <a:t>历史</a:t>
            </a:r>
            <a:r>
              <a:rPr lang="zh-CN" altLang="en-US" sz="2400" b="1" dirty="0"/>
              <a:t>漫画往往以幽默夸张的笔法描绘历史现象或历史事件，并赋之以深刻的寓意，从而揭示历史现象或事件的本质特征。下图漫画</a:t>
            </a:r>
            <a:r>
              <a:rPr lang="en-US" altLang="zh-CN" sz="2400" b="1" dirty="0"/>
              <a:t>《</a:t>
            </a:r>
            <a:r>
              <a:rPr lang="zh-CN" altLang="en-US" sz="2400" b="1" dirty="0"/>
              <a:t>追不上了</a:t>
            </a:r>
            <a:r>
              <a:rPr lang="en-US" altLang="zh-CN" sz="2400" b="1" dirty="0"/>
              <a:t>》</a:t>
            </a:r>
            <a:r>
              <a:rPr lang="zh-CN" altLang="en-US" sz="2400" b="1" dirty="0"/>
              <a:t>反映了</a:t>
            </a:r>
            <a:r>
              <a:rPr lang="en-US" altLang="zh-CN" sz="2400" b="1" dirty="0"/>
              <a:t>(</a:t>
            </a:r>
            <a:r>
              <a:rPr lang="zh-CN" altLang="en-US" sz="2400" b="1" dirty="0"/>
              <a:t>　</a:t>
            </a:r>
            <a:r>
              <a:rPr lang="zh-CN" altLang="en-US" sz="2400" b="1" dirty="0" smtClean="0"/>
              <a:t>        </a:t>
            </a:r>
            <a:r>
              <a:rPr lang="en-US" altLang="zh-CN" sz="2400" b="1" dirty="0" smtClean="0"/>
              <a:t>) </a:t>
            </a:r>
            <a:endParaRPr lang="en-US" altLang="zh-CN" sz="2400" b="1" dirty="0"/>
          </a:p>
        </p:txBody>
      </p:sp>
      <p:pic>
        <p:nvPicPr>
          <p:cNvPr id="5" name="图片 52"/>
          <p:cNvPicPr>
            <a:picLocks noChangeAspect="1" noChangeArrowheads="1"/>
          </p:cNvPicPr>
          <p:nvPr/>
        </p:nvPicPr>
        <p:blipFill>
          <a:blip r:embed="rId2" cstate="print"/>
          <a:srcRect/>
          <a:stretch>
            <a:fillRect/>
          </a:stretch>
        </p:blipFill>
        <p:spPr bwMode="auto">
          <a:xfrm>
            <a:off x="2411760" y="2348880"/>
            <a:ext cx="4000528" cy="2143140"/>
          </a:xfrm>
          <a:prstGeom prst="rect">
            <a:avLst/>
          </a:prstGeom>
          <a:noFill/>
          <a:ln w="9525">
            <a:noFill/>
            <a:miter lim="800000"/>
            <a:headEnd/>
            <a:tailEnd/>
          </a:ln>
        </p:spPr>
      </p:pic>
      <p:sp>
        <p:nvSpPr>
          <p:cNvPr id="6" name="Rectangle 3"/>
          <p:cNvSpPr>
            <a:spLocks noChangeArrowheads="1"/>
          </p:cNvSpPr>
          <p:nvPr/>
        </p:nvSpPr>
        <p:spPr bwMode="auto">
          <a:xfrm>
            <a:off x="539552" y="4581128"/>
            <a:ext cx="8205814" cy="1569660"/>
          </a:xfrm>
          <a:prstGeom prst="rect">
            <a:avLst/>
          </a:prstGeom>
          <a:noFill/>
          <a:ln w="9525">
            <a:noFill/>
            <a:miter lim="800000"/>
          </a:ln>
        </p:spPr>
        <p:txBody>
          <a:bodyPr wrap="square" anchor="ctr">
            <a:spAutoFit/>
          </a:bodyPr>
          <a:lstStyle/>
          <a:p>
            <a:pPr eaLnBrk="0" hangingPunct="0"/>
            <a:r>
              <a:rPr lang="en-US" altLang="zh-CN" sz="2400" b="1" dirty="0"/>
              <a:t>A</a:t>
            </a:r>
            <a:r>
              <a:rPr lang="zh-CN" altLang="en-US" sz="2400" b="1" dirty="0"/>
              <a:t>．经济全球化是发达国家资本主义的新一轮扩张</a:t>
            </a:r>
          </a:p>
          <a:p>
            <a:pPr eaLnBrk="0" hangingPunct="0"/>
            <a:r>
              <a:rPr lang="en-US" altLang="zh-CN" sz="2400" b="1" dirty="0"/>
              <a:t>B</a:t>
            </a:r>
            <a:r>
              <a:rPr lang="zh-CN" altLang="en-US" sz="2400" b="1" dirty="0"/>
              <a:t>．经济全球化下世界经济发展不平衡加剧</a:t>
            </a:r>
          </a:p>
          <a:p>
            <a:pPr eaLnBrk="0" hangingPunct="0"/>
            <a:r>
              <a:rPr lang="en-US" altLang="zh-CN" sz="2400" b="1" dirty="0"/>
              <a:t>C</a:t>
            </a:r>
            <a:r>
              <a:rPr lang="zh-CN" altLang="en-US" sz="2400" b="1" dirty="0"/>
              <a:t>．经济全球化对发展中国家是一次机遇</a:t>
            </a:r>
          </a:p>
          <a:p>
            <a:pPr eaLnBrk="0" hangingPunct="0"/>
            <a:r>
              <a:rPr lang="en-US" altLang="zh-CN" sz="2400" b="1" dirty="0"/>
              <a:t>D</a:t>
            </a:r>
            <a:r>
              <a:rPr lang="zh-CN" altLang="en-US" sz="2400" b="1" dirty="0"/>
              <a:t>．经济全球化推动了世界各国经济的发展</a:t>
            </a:r>
          </a:p>
        </p:txBody>
      </p:sp>
      <p:sp>
        <p:nvSpPr>
          <p:cNvPr id="7" name="TextBox 6"/>
          <p:cNvSpPr txBox="1">
            <a:spLocks noChangeArrowheads="1"/>
          </p:cNvSpPr>
          <p:nvPr/>
        </p:nvSpPr>
        <p:spPr bwMode="auto">
          <a:xfrm>
            <a:off x="4211960" y="1196752"/>
            <a:ext cx="720080" cy="1200329"/>
          </a:xfrm>
          <a:prstGeom prst="rect">
            <a:avLst/>
          </a:prstGeom>
          <a:noFill/>
          <a:ln w="9525">
            <a:noFill/>
            <a:miter lim="800000"/>
          </a:ln>
        </p:spPr>
        <p:txBody>
          <a:bodyPr wrap="square">
            <a:spAutoFit/>
          </a:bodyPr>
          <a:lstStyle/>
          <a:p>
            <a:r>
              <a:rPr lang="en-US" altLang="zh-CN" sz="7200" dirty="0" smtClean="0">
                <a:solidFill>
                  <a:schemeClr val="bg2">
                    <a:lumMod val="50000"/>
                  </a:schemeClr>
                </a:solidFill>
                <a:latin typeface="黑体" panose="02010609060101010101" pitchFamily="49" charset="-122"/>
                <a:ea typeface="黑体" panose="02010609060101010101" pitchFamily="49" charset="-122"/>
              </a:rPr>
              <a:t>B</a:t>
            </a:r>
            <a:endParaRPr lang="zh-CN" altLang="en-US" sz="7200" dirty="0">
              <a:solidFill>
                <a:schemeClr val="bg2">
                  <a:lumMod val="50000"/>
                </a:schemeClr>
              </a:solidFill>
              <a:latin typeface="黑体" panose="02010609060101010101" pitchFamily="49" charset="-122"/>
              <a:ea typeface="黑体" panose="02010609060101010101" pitchFamily="49" charset="-122"/>
            </a:endParaRPr>
          </a:p>
        </p:txBody>
      </p:sp>
      <p:sp>
        <p:nvSpPr>
          <p:cNvPr id="8" name="TextBox 7"/>
          <p:cNvSpPr txBox="1"/>
          <p:nvPr/>
        </p:nvSpPr>
        <p:spPr>
          <a:xfrm>
            <a:off x="0" y="0"/>
            <a:ext cx="3888432" cy="830997"/>
          </a:xfrm>
          <a:prstGeom prst="rect">
            <a:avLst/>
          </a:prstGeom>
          <a:noFill/>
        </p:spPr>
        <p:txBody>
          <a:bodyPr wrap="square" rtlCol="0">
            <a:spAutoFit/>
          </a:bodyPr>
          <a:lstStyle/>
          <a:p>
            <a:pPr lvl="0"/>
            <a:r>
              <a:rPr lang="zh-CN" altLang="en-US" sz="4800" b="1" dirty="0" smtClean="0">
                <a:solidFill>
                  <a:schemeClr val="tx2">
                    <a:lumMod val="60000"/>
                    <a:lumOff val="40000"/>
                  </a:schemeClr>
                </a:solidFill>
              </a:rPr>
              <a:t>“小试牛刀”</a:t>
            </a:r>
            <a:endParaRPr lang="en-US" altLang="zh-CN" sz="4800" b="1" dirty="0" smtClean="0">
              <a:solidFill>
                <a:schemeClr val="tx2">
                  <a:lumMod val="60000"/>
                  <a:lumOff val="4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par>
                                <p:cTn id="8" presetID="21"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2000"/>
                                        <p:tgtEl>
                                          <p:spTgt spid="5"/>
                                        </p:tgtEl>
                                      </p:cBhvr>
                                    </p:animEffect>
                                  </p:childTnLst>
                                </p:cTn>
                              </p:par>
                              <p:par>
                                <p:cTn id="11" presetID="21"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4)">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85720" y="1571612"/>
            <a:ext cx="8501122" cy="3539430"/>
          </a:xfrm>
          <a:prstGeom prst="rect">
            <a:avLst/>
          </a:prstGeom>
          <a:noFill/>
          <a:ln w="9525">
            <a:noFill/>
            <a:miter lim="800000"/>
          </a:ln>
        </p:spPr>
        <p:txBody>
          <a:bodyPr wrap="square">
            <a:spAutoFit/>
          </a:bodyPr>
          <a:lstStyle/>
          <a:p>
            <a:r>
              <a:rPr lang="zh-CN" altLang="zh-CN" sz="2400" b="1" dirty="0" smtClean="0"/>
              <a:t>“经济全球化的深入发展已触动许多人的切身利益。无论富国还是穷国，全球化提供了巨大机遇、潜力与可能，但也产生了人类必须面对的新挑战与新威胁。对大多数人来说教育、就业、收入、健康、文化、环境等事关人类切身的问题都变得更不确定与不安全。”由此说明经济全球化</a:t>
            </a:r>
            <a:r>
              <a:rPr lang="en-US" altLang="zh-CN" sz="2400" b="1" dirty="0" smtClean="0"/>
              <a:t>(</a:t>
            </a:r>
            <a:r>
              <a:rPr lang="zh-CN" altLang="zh-CN" sz="2400" b="1" dirty="0" smtClean="0"/>
              <a:t>　　</a:t>
            </a:r>
            <a:r>
              <a:rPr lang="en-US" altLang="zh-CN" sz="2400" b="1" dirty="0" smtClean="0"/>
              <a:t>)</a:t>
            </a:r>
            <a:endParaRPr lang="zh-CN" altLang="zh-CN" sz="2400" b="1" dirty="0" smtClean="0"/>
          </a:p>
          <a:p>
            <a:r>
              <a:rPr lang="en-US" altLang="zh-CN" sz="2400" b="1" dirty="0" smtClean="0"/>
              <a:t>A</a:t>
            </a:r>
            <a:r>
              <a:rPr lang="zh-CN" altLang="zh-CN" sz="2400" b="1" dirty="0" smtClean="0"/>
              <a:t>．违背了各国人民共同意愿</a:t>
            </a:r>
            <a:r>
              <a:rPr lang="en-US" altLang="zh-CN" sz="2400" b="1" dirty="0" smtClean="0"/>
              <a:t>                    </a:t>
            </a:r>
          </a:p>
          <a:p>
            <a:r>
              <a:rPr lang="en-US" altLang="zh-CN" sz="2400" b="1" dirty="0" smtClean="0"/>
              <a:t>B</a:t>
            </a:r>
            <a:r>
              <a:rPr lang="zh-CN" altLang="zh-CN" sz="2400" b="1" dirty="0" smtClean="0"/>
              <a:t>．发达国家资本新一轮扩张</a:t>
            </a:r>
          </a:p>
          <a:p>
            <a:r>
              <a:rPr lang="en-US" altLang="zh-CN" sz="2400" b="1" dirty="0" smtClean="0"/>
              <a:t>C</a:t>
            </a:r>
            <a:r>
              <a:rPr lang="zh-CN" altLang="zh-CN" sz="2400" b="1" dirty="0" smtClean="0"/>
              <a:t>．经济全球化是一把</a:t>
            </a:r>
            <a:r>
              <a:rPr lang="zh-CN" altLang="zh-CN" sz="2400" b="1" u="sng" dirty="0" smtClean="0"/>
              <a:t>双刃剑</a:t>
            </a:r>
            <a:r>
              <a:rPr lang="en-US" altLang="zh-CN" sz="2400" b="1" dirty="0" smtClean="0"/>
              <a:t>                    </a:t>
            </a:r>
          </a:p>
          <a:p>
            <a:r>
              <a:rPr lang="en-US" altLang="zh-CN" sz="2400" b="1" dirty="0" smtClean="0"/>
              <a:t>D</a:t>
            </a:r>
            <a:r>
              <a:rPr lang="zh-CN" altLang="zh-CN" sz="2400" b="1" dirty="0" smtClean="0"/>
              <a:t>．经济全球化引发世界恐慌</a:t>
            </a:r>
          </a:p>
        </p:txBody>
      </p:sp>
      <p:sp>
        <p:nvSpPr>
          <p:cNvPr id="5" name="TextBox 4"/>
          <p:cNvSpPr txBox="1">
            <a:spLocks noChangeArrowheads="1"/>
          </p:cNvSpPr>
          <p:nvPr/>
        </p:nvSpPr>
        <p:spPr bwMode="auto">
          <a:xfrm>
            <a:off x="5436096" y="2780928"/>
            <a:ext cx="589174" cy="1200329"/>
          </a:xfrm>
          <a:prstGeom prst="rect">
            <a:avLst/>
          </a:prstGeom>
          <a:noFill/>
          <a:ln w="9525">
            <a:noFill/>
            <a:miter lim="800000"/>
          </a:ln>
        </p:spPr>
        <p:txBody>
          <a:bodyPr wrap="square">
            <a:spAutoFit/>
          </a:bodyPr>
          <a:lstStyle/>
          <a:p>
            <a:r>
              <a:rPr lang="en-US" altLang="zh-CN" sz="7200" b="1" dirty="0">
                <a:solidFill>
                  <a:schemeClr val="bg2">
                    <a:lumMod val="50000"/>
                  </a:schemeClr>
                </a:solidFill>
                <a:latin typeface="黑体" panose="02010609060101010101" pitchFamily="49" charset="-122"/>
                <a:ea typeface="黑体" panose="02010609060101010101" pitchFamily="49" charset="-122"/>
              </a:rPr>
              <a:t>C</a:t>
            </a:r>
            <a:endParaRPr lang="zh-CN" altLang="en-US" sz="7200" b="1" dirty="0">
              <a:solidFill>
                <a:schemeClr val="bg2">
                  <a:lumMod val="50000"/>
                </a:schemeClr>
              </a:solidFill>
              <a:latin typeface="黑体" panose="02010609060101010101" pitchFamily="49" charset="-122"/>
              <a:ea typeface="黑体" panose="02010609060101010101" pitchFamily="49" charset="-122"/>
            </a:endParaRPr>
          </a:p>
        </p:txBody>
      </p:sp>
      <p:sp>
        <p:nvSpPr>
          <p:cNvPr id="6" name="TextBox 5"/>
          <p:cNvSpPr txBox="1"/>
          <p:nvPr/>
        </p:nvSpPr>
        <p:spPr>
          <a:xfrm>
            <a:off x="179512" y="260648"/>
            <a:ext cx="3888432" cy="830997"/>
          </a:xfrm>
          <a:prstGeom prst="rect">
            <a:avLst/>
          </a:prstGeom>
          <a:noFill/>
        </p:spPr>
        <p:txBody>
          <a:bodyPr wrap="square" rtlCol="0">
            <a:spAutoFit/>
          </a:bodyPr>
          <a:lstStyle/>
          <a:p>
            <a:pPr lvl="0"/>
            <a:r>
              <a:rPr lang="zh-CN" altLang="en-US" sz="4800" b="1" dirty="0" smtClean="0">
                <a:solidFill>
                  <a:schemeClr val="tx2">
                    <a:lumMod val="60000"/>
                    <a:lumOff val="40000"/>
                  </a:schemeClr>
                </a:solidFill>
              </a:rPr>
              <a:t>“小试牛刀”</a:t>
            </a:r>
            <a:endParaRPr lang="en-US" altLang="zh-CN" sz="4800" b="1" dirty="0" smtClean="0">
              <a:solidFill>
                <a:schemeClr val="tx2">
                  <a:lumMod val="60000"/>
                  <a:lumOff val="4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14678" y="2000240"/>
            <a:ext cx="3500462" cy="1569660"/>
          </a:xfrm>
          <a:prstGeom prst="rect">
            <a:avLst/>
          </a:prstGeom>
          <a:noFill/>
        </p:spPr>
        <p:txBody>
          <a:bodyPr wrap="square" rtlCol="0">
            <a:spAutoFit/>
          </a:bodyPr>
          <a:lstStyle/>
          <a:p>
            <a:r>
              <a:rPr lang="zh-CN" altLang="en-US" sz="9600" dirty="0" smtClean="0">
                <a:latin typeface="隶书" pitchFamily="49" charset="-122"/>
                <a:ea typeface="隶书" pitchFamily="49" charset="-122"/>
              </a:rPr>
              <a:t>再见</a:t>
            </a:r>
            <a:endParaRPr lang="zh-CN" altLang="en-US" sz="9600" dirty="0">
              <a:latin typeface="隶书" pitchFamily="49" charset="-122"/>
              <a:ea typeface="隶书" pitchFamily="49" charset="-122"/>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TAG_VERSION" val="1.0"/>
  <p:tag name="KSO_WM_UNIT_HIGHLIGHT" val="0"/>
  <p:tag name="KSO_WM_UNIT_COMPATIBLE" val="0"/>
  <p:tag name="KSO_WM_UNIT_DIAGRAM_ISNUMVISUAL" val="0"/>
  <p:tag name="KSO_WM_UNIT_DIAGRAM_ISREFERUNIT" val="0"/>
  <p:tag name="KSO_WM_UNIT_ID" val="_0**"/>
  <p:tag name="KSO_WM_UNIT_LAYERLEVEL" val="1"/>
  <p:tag name="KSO_WM_BEAUTIFY_FLAG" val="#wm#"/>
  <p:tag name="KSO_WM_TEMPLATE_CATEGORY" val="custom"/>
  <p:tag name="KSO_WM_TEMPLATE_INDEX" val="20181733"/>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UNIT_HIGHLIGHT" val="0"/>
  <p:tag name="KSO_WM_UNIT_COMPATIBLE" val="0"/>
  <p:tag name="KSO_WM_UNIT_DIAGRAM_ISNUMVISUAL" val="0"/>
  <p:tag name="KSO_WM_UNIT_DIAGRAM_ISREFERUNIT" val="0"/>
  <p:tag name="KSO_WM_UNIT_ID" val="_0**"/>
  <p:tag name="KSO_WM_UNIT_LAYERLEVEL" val="1"/>
  <p:tag name="KSO_WM_BEAUTIFY_FLAG" val="#wm#"/>
  <p:tag name="KSO_WM_TEMPLATE_CATEGORY" val="custom"/>
  <p:tag name="KSO_WM_TEMPLATE_INDEX" val="20181733"/>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COMBINE_RELATE_SLIDE_ID" val="background20181005_1"/>
  <p:tag name="KSO_WM_TEMPLATE_CATEGORY" val="custom"/>
  <p:tag name="KSO_WM_TEMPLATE_INDEX" val="20181733"/>
  <p:tag name="KSO_WM_TEMPLATE_SUBCATEGORY" val="0"/>
  <p:tag name="KSO_WM_TEMPLATE_THUMBS_INDEX" val="1、4、5、11、12、15、21、27、31、32"/>
  <p:tag name="KSO_WM_TEMPLATE_MASTER_TYPE" val="0"/>
  <p:tag name="KSO_WM_TEMPLATE_COLOR_TYPE" val="0"/>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xml><?xml version="1.0" encoding="utf-8"?>
<p:tagLst xmlns:a="http://schemas.openxmlformats.org/drawingml/2006/main" xmlns:r="http://schemas.openxmlformats.org/officeDocument/2006/relationships" xmlns:p="http://schemas.openxmlformats.org/presentationml/2006/main">
  <p:tag name="KSO_WM_TAG_VERSION" val="1.0"/>
  <p:tag name="KSO_WM_SLIDE_ITEM_CNT" val="0"/>
  <p:tag name="KSO_WM_SLIDE_LAYOUT" val="a_b_f"/>
  <p:tag name="KSO_WM_SLIDE_LAYOUT_CNT" val="1_1_1"/>
  <p:tag name="KSO_WM_SLIDE_TYPE" val="sectionTitle"/>
  <p:tag name="KSO_WM_BEAUTIFY_FLAG" val="#wm#"/>
  <p:tag name="KSO_WM_COMBINE_RELATE_SLIDE_ID" val="background20181005_6"/>
  <p:tag name="KSO_WM_TEMPLATE_CATEGORY" val="custom"/>
  <p:tag name="KSO_WM_TEMPLATE_INDEX" val="20181733"/>
  <p:tag name="KSO_WM_SLIDE_ID" val="custom20181733_27"/>
  <p:tag name="KSO_WM_SLIDE_INDEX" val="27"/>
  <p:tag name="KSO_WM_TEMPLATE_SUBCATEGORY" val="0"/>
  <p:tag name="KSO_WM_SLIDE_SUBTYPE" val="pureTxt"/>
  <p:tag name="KSO_WM_TEMPLATE_MASTER_TYPE" val="0"/>
  <p:tag name="KSO_WM_TEMPLATE_COLOR_TYPE" val="0"/>
</p:tagLst>
</file>

<file path=ppt/tags/tag81.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181733_27*a*1"/>
  <p:tag name="KSO_WM_TEMPLATE_CATEGORY" val="custom"/>
  <p:tag name="KSO_WM_TEMPLATE_INDEX" val="20181733"/>
  <p:tag name="KSO_WM_UNIT_LAYERLEVEL" val="1"/>
  <p:tag name="KSO_WM_TAG_VERSION" val="1.0"/>
  <p:tag name="KSO_WM_BEAUTIFY_FLAG" val="#wm#"/>
  <p:tag name="KSO_WM_UNIT_PRESET_TEXT" val="SECTION TITLE"/>
</p:tagLst>
</file>

<file path=ppt/tags/tag82.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17"/>
  <p:tag name="KSO_WM_UNIT_HIGHLIGHT" val="0"/>
  <p:tag name="KSO_WM_UNIT_COMPATIBLE" val="0"/>
  <p:tag name="KSO_WM_UNIT_DIAGRAM_ISNUMVISUAL" val="0"/>
  <p:tag name="KSO_WM_UNIT_DIAGRAM_ISREFERUNIT" val="0"/>
  <p:tag name="KSO_WM_UNIT_TYPE" val="b"/>
  <p:tag name="KSO_WM_UNIT_INDEX" val="1"/>
  <p:tag name="KSO_WM_UNIT_ID" val="custom20181733_27*b*1"/>
  <p:tag name="KSO_WM_TEMPLATE_CATEGORY" val="custom"/>
  <p:tag name="KSO_WM_TEMPLATE_INDEX" val="20181733"/>
  <p:tag name="KSO_WM_UNIT_LAYERLEVEL" val="1"/>
  <p:tag name="KSO_WM_TAG_VERSION" val="1.0"/>
  <p:tag name="KSO_WM_BEAUTIFY_FLAG" val="#wm#"/>
  <p:tag name="KSO_WM_UNIT_PRESET_TEXT" val="Lorem ipsum dolor sit amet"/>
</p:tagLst>
</file>

<file path=ppt/tags/tag83.xml><?xml version="1.0" encoding="utf-8"?>
<p:tagLst xmlns:a="http://schemas.openxmlformats.org/drawingml/2006/main" xmlns:r="http://schemas.openxmlformats.org/officeDocument/2006/relationships" xmlns:p="http://schemas.openxmlformats.org/presentationml/2006/main">
  <p:tag name="KSO_WM_UNIT_TYPE" val="f"/>
  <p:tag name="KSO_WM_UNIT_INDEX" val="1"/>
  <p:tag name="KSO_WM_UNIT_LAYERLEVEL" val="1"/>
  <p:tag name="KSO_WM_UNIT_VALUE" val="36"/>
  <p:tag name="KSO_WM_UNIT_HIGHLIGHT" val="0"/>
  <p:tag name="KSO_WM_UNIT_COMPATIBLE" val="0"/>
  <p:tag name="KSO_WM_BEAUTIFY_FLAG" val="#wm#"/>
  <p:tag name="KSO_WM_TAG_VERSION" val="1.0"/>
  <p:tag name="KSO_WM_TEMPLATE_CATEGORY" val="custom"/>
  <p:tag name="KSO_WM_TEMPLATE_INDEX" val="20181733"/>
  <p:tag name="KSO_WM_UNIT_ID" val="custom20181733_27*f*1"/>
  <p:tag name="KSO_WM_UNIT_PRESET_TEXT" val="Lorem ipsum dolor sit amet, consectetur adipisicing elit.Lorem ipsum dolor sit amet"/>
  <p:tag name="KSO_WM_UNIT_NOCLEAR" val="0"/>
  <p:tag name="KSO_WM_UNIT_DIAGRAM_ISNUMVISUAL" val="0"/>
  <p:tag name="KSO_WM_UNIT_DIAGRAM_ISREFERUNIT" val="0"/>
</p:tagLst>
</file>

<file path=ppt/tags/tag84.xml><?xml version="1.0" encoding="utf-8"?>
<p:tagLst xmlns:a="http://schemas.openxmlformats.org/drawingml/2006/main" xmlns:r="http://schemas.openxmlformats.org/officeDocument/2006/relationships" xmlns:p="http://schemas.openxmlformats.org/presentationml/2006/main">
  <p:tag name="KSO_WM_SLIDE_SUBTYPE" val="picTxt"/>
  <p:tag name="KSO_WM_TEMPLATE_TOPIC_DEFAULT" val="1"/>
  <p:tag name="KSO_WM_TEMPLATE_JOB_ID" val="2"/>
  <p:tag name="KSO_WM_TEMPLATE_SCENE_ID" val="1"/>
  <p:tag name="KSO_WM_TEMPLATE_OUTLINE_ID" val="15"/>
  <p:tag name="KSO_WM_TEMPLATE_TOPIC_ID" val="2869567"/>
  <p:tag name="KSO_WM_BEAUTIFY_FLAG" val="#wm#"/>
  <p:tag name="KSO_WM_SLIDE_TYPE" val="text"/>
  <p:tag name="KSO_WM_SLIDE_LAYOUT_CNT" val="1_1_2"/>
  <p:tag name="KSO_WM_SLIDE_LAYOUT" val="a_d_f"/>
  <p:tag name="KSO_WM_SLIDE_ITEM_CNT" val="0"/>
  <p:tag name="KSO_WM_SLIDE_INDEX" val="1"/>
  <p:tag name="KSO_WM_SLIDE_ID" val="diagram20191080_1"/>
  <p:tag name="KSO_WM_TAG_VERSION" val="1.0"/>
  <p:tag name="KSO_WM_TEMPLATE_INDEX" val="20191080"/>
  <p:tag name="KSO_WM_TEMPLATE_CATEGORY" val="diagram"/>
  <p:tag name="KSO_WM_TEMPLATE_THUMBS_INDEX" val="1、6、10、14、20、26、27、28、29、31"/>
  <p:tag name="KSO_WM_SLIDE_SIZE" val="959*539"/>
  <p:tag name="KSO_WM_SLIDE_POSITION" val="0*0"/>
  <p:tag name="KSO_WM_SLIDE_COLORSCHEME_VERSION" val="3.2"/>
  <p:tag name="KSO_WM_SLIDE_CONSTRAINT" val="%7b%22slideConstraint%22%3a%7b%22seriesAreas%22%3a%5b%5d%2c%22singleAreas%22%3a%5b%7b%22shapes%22%3a%5b7%5d%2c%22serialConstraintIndex%22%3a-1%2c%22areatextmark%22%3a0%2c%22pictureprocessmark%22%3a0%7d%5d%7d%7d"/>
</p:tagLst>
</file>

<file path=ppt/tags/tag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191080_1*i*1"/>
  <p:tag name="KSO_WM_TEMPLATE_CATEGORY" val="diagram"/>
  <p:tag name="KSO_WM_TEMPLATE_INDEX" val="20191080"/>
  <p:tag name="KSO_WM_UNIT_LAYERLEVEL" val="1"/>
  <p:tag name="KSO_WM_TAG_VERSION" val="1.0"/>
  <p:tag name="KSO_WM_BEAUTIFY_FLAG" val="#wm#"/>
  <p:tag name="KSO_WM_UNIT_COLOR_SCHEME_SHAPE_ID" val="20"/>
  <p:tag name="KSO_WM_UNIT_COLOR_SCHEME_PARENT_PAGE" val="0_1"/>
  <p:tag name="KSO_WM_UNIT_FOIL_COLOR" val="1"/>
  <p:tag name="KSO_WM_UNIT_ADJUSTLAYOUT_ID" val="20"/>
</p:tagLst>
</file>

<file path=ppt/tags/tag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191080_1*i*3"/>
  <p:tag name="KSO_WM_TEMPLATE_CATEGORY" val="diagram"/>
  <p:tag name="KSO_WM_TEMPLATE_INDEX" val="20191080"/>
  <p:tag name="KSO_WM_UNIT_LAYERLEVEL" val="1"/>
  <p:tag name="KSO_WM_TAG_VERSION" val="1.0"/>
  <p:tag name="KSO_WM_BEAUTIFY_FLAG" val="#wm#"/>
  <p:tag name="KSO_WM_UNIT_COLOR_SCHEME_SHAPE_ID" val="21"/>
  <p:tag name="KSO_WM_UNIT_COLOR_SCHEME_PARENT_PAGE" val="0_1"/>
  <p:tag name="KSO_WM_UNIT_ADJUSTLAYOUT_ID" val="21"/>
</p:tagLst>
</file>

<file path=ppt/tags/tag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191080_1*i*4"/>
  <p:tag name="KSO_WM_TEMPLATE_CATEGORY" val="diagram"/>
  <p:tag name="KSO_WM_TEMPLATE_INDEX" val="20191080"/>
  <p:tag name="KSO_WM_UNIT_LAYERLEVEL" val="1"/>
  <p:tag name="KSO_WM_TAG_VERSION" val="1.0"/>
  <p:tag name="KSO_WM_BEAUTIFY_FLAG" val="#wm#"/>
  <p:tag name="KSO_WM_UNIT_COLOR_SCHEME_SHAPE_ID" val="22"/>
  <p:tag name="KSO_WM_UNIT_COLOR_SCHEME_PARENT_PAGE" val="0_1"/>
  <p:tag name="KSO_WM_UNIT_ADJUSTLAYOUT_ID" val="22"/>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191080_1*i*5"/>
  <p:tag name="KSO_WM_TEMPLATE_CATEGORY" val="diagram"/>
  <p:tag name="KSO_WM_TEMPLATE_INDEX" val="20191080"/>
  <p:tag name="KSO_WM_UNIT_LAYERLEVEL" val="1"/>
  <p:tag name="KSO_WM_TAG_VERSION" val="1.0"/>
  <p:tag name="KSO_WM_BEAUTIFY_FLAG" val="#wm#"/>
  <p:tag name="KSO_WM_UNIT_COLOR_SCHEME_SHAPE_ID" val="23"/>
  <p:tag name="KSO_WM_UNIT_COLOR_SCHEME_PARENT_PAGE" val="0_1"/>
  <p:tag name="KSO_WM_UNIT_ADJUSTLAYOUT_ID" val="23"/>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191080_1*i*6"/>
  <p:tag name="KSO_WM_TEMPLATE_CATEGORY" val="diagram"/>
  <p:tag name="KSO_WM_TEMPLATE_INDEX" val="20191080"/>
  <p:tag name="KSO_WM_UNIT_LAYERLEVEL" val="1"/>
  <p:tag name="KSO_WM_TAG_VERSION" val="1.0"/>
  <p:tag name="KSO_WM_BEAUTIFY_FLAG" val="#wm#"/>
  <p:tag name="KSO_WM_UNIT_COLOR_SCHEME_SHAPE_ID" val="24"/>
  <p:tag name="KSO_WM_UNIT_COLOR_SCHEME_PARENT_PAGE" val="0_1"/>
  <p:tag name="KSO_WM_UNIT_ADJUSTLAYOUT_ID" val="24"/>
</p:tagLst>
</file>

<file path=ppt/tags/tag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191080_1*i*7"/>
  <p:tag name="KSO_WM_TEMPLATE_CATEGORY" val="diagram"/>
  <p:tag name="KSO_WM_TEMPLATE_INDEX" val="20191080"/>
  <p:tag name="KSO_WM_UNIT_LAYERLEVEL" val="1"/>
  <p:tag name="KSO_WM_TAG_VERSION" val="1.0"/>
  <p:tag name="KSO_WM_BEAUTIFY_FLAG" val="#wm#"/>
  <p:tag name="KSO_WM_UNIT_COLOR_SCHEME_SHAPE_ID" val="25"/>
  <p:tag name="KSO_WM_UNIT_COLOR_SCHEME_PARENT_PAGE" val="0_1"/>
  <p:tag name="KSO_WM_UNIT_ADJUSTLAYOUT_ID" val="25"/>
</p:tagLst>
</file>

<file path=ppt/tags/tag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diagram20191080_1*i*8"/>
  <p:tag name="KSO_WM_TEMPLATE_CATEGORY" val="diagram"/>
  <p:tag name="KSO_WM_TEMPLATE_INDEX" val="20191080"/>
  <p:tag name="KSO_WM_UNIT_LAYERLEVEL" val="1"/>
  <p:tag name="KSO_WM_TAG_VERSION" val="1.0"/>
  <p:tag name="KSO_WM_BEAUTIFY_FLAG" val="#wm#"/>
  <p:tag name="KSO_WM_UNIT_COLOR_SCHEME_SHAPE_ID" val="26"/>
  <p:tag name="KSO_WM_UNIT_COLOR_SCHEME_PARENT_PAGE" val="0_1"/>
  <p:tag name="KSO_WM_UNIT_ADJUSTLAYOUT_ID" val="26"/>
</p:tagLst>
</file>

<file path=ppt/tags/tag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diagram20191080_1*i*9"/>
  <p:tag name="KSO_WM_TEMPLATE_CATEGORY" val="diagram"/>
  <p:tag name="KSO_WM_TEMPLATE_INDEX" val="20191080"/>
  <p:tag name="KSO_WM_UNIT_LAYERLEVEL" val="1"/>
  <p:tag name="KSO_WM_TAG_VERSION" val="1.0"/>
  <p:tag name="KSO_WM_BEAUTIFY_FLAG" val="#wm#"/>
  <p:tag name="KSO_WM_UNIT_COLOR_SCHEME_SHAPE_ID" val="27"/>
  <p:tag name="KSO_WM_UNIT_COLOR_SCHEME_PARENT_PAGE" val="0_1"/>
  <p:tag name="KSO_WM_UNIT_ADJUSTLAYOUT_ID" val="27"/>
</p:tagLst>
</file>

<file path=ppt/tags/tag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0"/>
  <p:tag name="KSO_WM_UNIT_ID" val="diagram20191080_1*i*10"/>
  <p:tag name="KSO_WM_TEMPLATE_CATEGORY" val="diagram"/>
  <p:tag name="KSO_WM_TEMPLATE_INDEX" val="20191080"/>
  <p:tag name="KSO_WM_UNIT_LAYERLEVEL" val="1"/>
  <p:tag name="KSO_WM_TAG_VERSION" val="1.0"/>
  <p:tag name="KSO_WM_BEAUTIFY_FLAG" val="#wm#"/>
  <p:tag name="KSO_WM_UNIT_COLOR_SCHEME_SHAPE_ID" val="28"/>
  <p:tag name="KSO_WM_UNIT_COLOR_SCHEME_PARENT_PAGE" val="0_1"/>
  <p:tag name="KSO_WM_UNIT_ADJUSTLAYOUT_ID" val="28"/>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1"/>
  <p:tag name="KSO_WM_UNIT_ID" val="diagram20191080_1*i*11"/>
  <p:tag name="KSO_WM_TEMPLATE_CATEGORY" val="diagram"/>
  <p:tag name="KSO_WM_TEMPLATE_INDEX" val="20191080"/>
  <p:tag name="KSO_WM_UNIT_LAYERLEVEL" val="1"/>
  <p:tag name="KSO_WM_TAG_VERSION" val="1.0"/>
  <p:tag name="KSO_WM_BEAUTIFY_FLAG" val="#wm#"/>
  <p:tag name="KSO_WM_UNIT_COLOR_SCHEME_SHAPE_ID" val="29"/>
  <p:tag name="KSO_WM_UNIT_COLOR_SCHEME_PARENT_PAGE" val="0_1"/>
  <p:tag name="KSO_WM_UNIT_ADJUSTLAYOUT_ID" val="29"/>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2"/>
  <p:tag name="KSO_WM_UNIT_ID" val="diagram20191080_1*i*12"/>
  <p:tag name="KSO_WM_TEMPLATE_CATEGORY" val="diagram"/>
  <p:tag name="KSO_WM_TEMPLATE_INDEX" val="20191080"/>
  <p:tag name="KSO_WM_UNIT_LAYERLEVEL" val="1"/>
  <p:tag name="KSO_WM_TAG_VERSION" val="1.0"/>
  <p:tag name="KSO_WM_BEAUTIFY_FLAG" val="#wm#"/>
  <p:tag name="KSO_WM_UNIT_COLOR_SCHEME_SHAPE_ID" val="30"/>
  <p:tag name="KSO_WM_UNIT_COLOR_SCHEME_PARENT_PAGE" val="0_1"/>
  <p:tag name="KSO_WM_UNIT_ADJUSTLAYOUT_ID" val="30"/>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3"/>
  <p:tag name="KSO_WM_UNIT_ID" val="diagram20191080_1*i*13"/>
  <p:tag name="KSO_WM_TEMPLATE_CATEGORY" val="diagram"/>
  <p:tag name="KSO_WM_TEMPLATE_INDEX" val="20191080"/>
  <p:tag name="KSO_WM_UNIT_LAYERLEVEL" val="1"/>
  <p:tag name="KSO_WM_TAG_VERSION" val="1.0"/>
  <p:tag name="KSO_WM_BEAUTIFY_FLAG" val="#wm#"/>
  <p:tag name="KSO_WM_UNIT_COLOR_SCHEME_SHAPE_ID" val="31"/>
  <p:tag name="KSO_WM_UNIT_COLOR_SCHEME_PARENT_PAGE" val="0_1"/>
  <p:tag name="KSO_WM_UNIT_ADJUSTLAYOUT_ID" val="31"/>
</p:tagLst>
</file>

<file path=ppt/tags/tag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4"/>
  <p:tag name="KSO_WM_UNIT_ID" val="diagram20191080_1*i*14"/>
  <p:tag name="KSO_WM_TEMPLATE_CATEGORY" val="diagram"/>
  <p:tag name="KSO_WM_TEMPLATE_INDEX" val="20191080"/>
  <p:tag name="KSO_WM_UNIT_LAYERLEVEL" val="1"/>
  <p:tag name="KSO_WM_TAG_VERSION" val="1.0"/>
  <p:tag name="KSO_WM_BEAUTIFY_FLAG" val="#wm#"/>
  <p:tag name="KSO_WM_UNIT_COLOR_SCHEME_SHAPE_ID" val="32"/>
  <p:tag name="KSO_WM_UNIT_COLOR_SCHEME_PARENT_PAGE" val="0_1"/>
  <p:tag name="KSO_WM_UNIT_ADJUSTLAYOUT_ID" val="32"/>
</p:tagLst>
</file>

<file path=ppt/tags/tag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5"/>
  <p:tag name="KSO_WM_UNIT_ID" val="diagram20191080_1*i*15"/>
  <p:tag name="KSO_WM_TEMPLATE_CATEGORY" val="diagram"/>
  <p:tag name="KSO_WM_TEMPLATE_INDEX" val="20191080"/>
  <p:tag name="KSO_WM_UNIT_LAYERLEVEL" val="1"/>
  <p:tag name="KSO_WM_TAG_VERSION" val="1.0"/>
  <p:tag name="KSO_WM_BEAUTIFY_FLAG" val="#wm#"/>
  <p:tag name="KSO_WM_UNIT_COLOR_SCHEME_SHAPE_ID" val="33"/>
  <p:tag name="KSO_WM_UNIT_COLOR_SCHEME_PARENT_PAGE" val="0_1"/>
  <p:tag name="KSO_WM_UNIT_ADJUSTLAYOUT_ID" val="33"/>
</p:tagLst>
</file>

<file path=ppt/tags/tag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6"/>
  <p:tag name="KSO_WM_UNIT_ID" val="diagram20191080_1*i*16"/>
  <p:tag name="KSO_WM_TEMPLATE_CATEGORY" val="diagram"/>
  <p:tag name="KSO_WM_TEMPLATE_INDEX" val="20191080"/>
  <p:tag name="KSO_WM_UNIT_LAYERLEVEL" val="1"/>
  <p:tag name="KSO_WM_TAG_VERSION" val="1.0"/>
  <p:tag name="KSO_WM_BEAUTIFY_FLAG" val="#wm#"/>
  <p:tag name="KSO_WM_UNIT_COLOR_SCHEME_SHAPE_ID" val="34"/>
  <p:tag name="KSO_WM_UNIT_COLOR_SCHEME_PARENT_PAGE" val="0_1"/>
  <p:tag name="KSO_WM_UNIT_ADJUSTLAYOUT_ID" val="34"/>
</p:tagLst>
</file>

<file path=ppt/tags/tag1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7"/>
  <p:tag name="KSO_WM_UNIT_ID" val="diagram20191080_1*i*17"/>
  <p:tag name="KSO_WM_TEMPLATE_CATEGORY" val="diagram"/>
  <p:tag name="KSO_WM_TEMPLATE_INDEX" val="20191080"/>
  <p:tag name="KSO_WM_UNIT_LAYERLEVEL" val="1"/>
  <p:tag name="KSO_WM_TAG_VERSION" val="1.0"/>
  <p:tag name="KSO_WM_BEAUTIFY_FLAG" val="#wm#"/>
  <p:tag name="KSO_WM_UNIT_COLOR_SCHEME_SHAPE_ID" val="35"/>
  <p:tag name="KSO_WM_UNIT_COLOR_SCHEME_PARENT_PAGE" val="0_1"/>
  <p:tag name="KSO_WM_UNIT_ADJUSTLAYOUT_ID" val="35"/>
</p:tagLst>
</file>

<file path=ppt/tags/tag1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8"/>
  <p:tag name="KSO_WM_UNIT_ID" val="diagram20191080_1*i*18"/>
  <p:tag name="KSO_WM_TEMPLATE_CATEGORY" val="diagram"/>
  <p:tag name="KSO_WM_TEMPLATE_INDEX" val="20191080"/>
  <p:tag name="KSO_WM_UNIT_LAYERLEVEL" val="1"/>
  <p:tag name="KSO_WM_TAG_VERSION" val="1.0"/>
  <p:tag name="KSO_WM_BEAUTIFY_FLAG" val="#wm#"/>
  <p:tag name="KSO_WM_UNIT_COLOR_SCHEME_SHAPE_ID" val="36"/>
  <p:tag name="KSO_WM_UNIT_COLOR_SCHEME_PARENT_PAGE" val="0_1"/>
  <p:tag name="KSO_WM_UNIT_ADJUSTLAYOUT_ID" val="36"/>
</p:tagLst>
</file>

<file path=ppt/tags/tag1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9"/>
  <p:tag name="KSO_WM_UNIT_ID" val="diagram20191080_1*i*19"/>
  <p:tag name="KSO_WM_TEMPLATE_CATEGORY" val="diagram"/>
  <p:tag name="KSO_WM_TEMPLATE_INDEX" val="20191080"/>
  <p:tag name="KSO_WM_UNIT_LAYERLEVEL" val="1"/>
  <p:tag name="KSO_WM_TAG_VERSION" val="1.0"/>
  <p:tag name="KSO_WM_BEAUTIFY_FLAG" val="#wm#"/>
  <p:tag name="KSO_WM_UNIT_COLOR_SCHEME_SHAPE_ID" val="37"/>
  <p:tag name="KSO_WM_UNIT_COLOR_SCHEME_PARENT_PAGE" val="0_1"/>
  <p:tag name="KSO_WM_UNIT_ADJUSTLAYOUT_ID" val="37"/>
</p:tagLst>
</file>

<file path=ppt/tags/tag1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0"/>
  <p:tag name="KSO_WM_UNIT_ID" val="diagram20191080_1*i*20"/>
  <p:tag name="KSO_WM_TEMPLATE_CATEGORY" val="diagram"/>
  <p:tag name="KSO_WM_TEMPLATE_INDEX" val="20191080"/>
  <p:tag name="KSO_WM_UNIT_LAYERLEVEL" val="1"/>
  <p:tag name="KSO_WM_TAG_VERSION" val="1.0"/>
  <p:tag name="KSO_WM_BEAUTIFY_FLAG" val="#wm#"/>
  <p:tag name="KSO_WM_UNIT_COLOR_SCHEME_SHAPE_ID" val="38"/>
  <p:tag name="KSO_WM_UNIT_COLOR_SCHEME_PARENT_PAGE" val="0_1"/>
  <p:tag name="KSO_WM_UNIT_ADJUSTLAYOUT_ID" val="38"/>
</p:tagLst>
</file>

<file path=ppt/tags/tag1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1"/>
  <p:tag name="KSO_WM_UNIT_ID" val="diagram20191080_1*i*21"/>
  <p:tag name="KSO_WM_TEMPLATE_CATEGORY" val="diagram"/>
  <p:tag name="KSO_WM_TEMPLATE_INDEX" val="20191080"/>
  <p:tag name="KSO_WM_UNIT_LAYERLEVEL" val="1"/>
  <p:tag name="KSO_WM_TAG_VERSION" val="1.0"/>
  <p:tag name="KSO_WM_BEAUTIFY_FLAG" val="#wm#"/>
  <p:tag name="KSO_WM_UNIT_COLOR_SCHEME_SHAPE_ID" val="40"/>
  <p:tag name="KSO_WM_UNIT_COLOR_SCHEME_PARENT_PAGE" val="0_1"/>
  <p:tag name="KSO_WM_UNIT_ADJUSTLAYOUT_ID" val="40"/>
</p:tagLst>
</file>

<file path=ppt/tags/tag1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2"/>
  <p:tag name="KSO_WM_UNIT_ID" val="diagram20191080_1*i*22"/>
  <p:tag name="KSO_WM_TEMPLATE_CATEGORY" val="diagram"/>
  <p:tag name="KSO_WM_TEMPLATE_INDEX" val="20191080"/>
  <p:tag name="KSO_WM_UNIT_LAYERLEVEL" val="1"/>
  <p:tag name="KSO_WM_TAG_VERSION" val="1.0"/>
  <p:tag name="KSO_WM_BEAUTIFY_FLAG" val="#wm#"/>
  <p:tag name="KSO_WM_UNIT_COLOR_SCHEME_SHAPE_ID" val="41"/>
  <p:tag name="KSO_WM_UNIT_COLOR_SCHEME_PARENT_PAGE" val="0_1"/>
  <p:tag name="KSO_WM_UNIT_ADJUSTLAYOUT_ID" val="41"/>
</p:tagLst>
</file>

<file path=ppt/tags/tag1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3"/>
  <p:tag name="KSO_WM_UNIT_ID" val="diagram20191080_1*i*23"/>
  <p:tag name="KSO_WM_TEMPLATE_CATEGORY" val="diagram"/>
  <p:tag name="KSO_WM_TEMPLATE_INDEX" val="20191080"/>
  <p:tag name="KSO_WM_UNIT_LAYERLEVEL" val="1"/>
  <p:tag name="KSO_WM_TAG_VERSION" val="1.0"/>
  <p:tag name="KSO_WM_BEAUTIFY_FLAG" val="#wm#"/>
  <p:tag name="KSO_WM_UNIT_COLOR_SCHEME_SHAPE_ID" val="42"/>
  <p:tag name="KSO_WM_UNIT_COLOR_SCHEME_PARENT_PAGE" val="0_1"/>
  <p:tag name="KSO_WM_UNIT_DECOLORIZATION" val="1"/>
  <p:tag name="KSO_WM_UNIT_ADJUSTLAYOUT_ID" val="42"/>
</p:tagLst>
</file>

<file path=ppt/tags/tag1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5"/>
  <p:tag name="KSO_WM_UNIT_ID" val="diagram20191080_1*i*25"/>
  <p:tag name="KSO_WM_TEMPLATE_CATEGORY" val="diagram"/>
  <p:tag name="KSO_WM_TEMPLATE_INDEX" val="20191080"/>
  <p:tag name="KSO_WM_UNIT_LAYERLEVEL" val="1"/>
  <p:tag name="KSO_WM_TAG_VERSION" val="1.0"/>
  <p:tag name="KSO_WM_BEAUTIFY_FLAG" val="#wm#"/>
  <p:tag name="KSO_WM_UNIT_COLOR_SCHEME_SHAPE_ID" val="18"/>
  <p:tag name="KSO_WM_UNIT_COLOR_SCHEME_PARENT_PAGE" val="0_1"/>
  <p:tag name="KSO_WM_UNIT_FOIL_COLOR" val="1"/>
  <p:tag name="KSO_WM_UNIT_ADJUSTLAYOUT_ID" val="18"/>
</p:tagLst>
</file>

<file path=ppt/tags/tag108.xml><?xml version="1.0" encoding="utf-8"?>
<p:tagLst xmlns:a="http://schemas.openxmlformats.org/drawingml/2006/main" xmlns:r="http://schemas.openxmlformats.org/officeDocument/2006/relationships" xmlns:p="http://schemas.openxmlformats.org/presentationml/2006/main">
  <p:tag name="KSO_WM_UNIT_VALUE" val="1240*1653"/>
  <p:tag name="KSO_WM_UNIT_HIGHLIGHT" val="0"/>
  <p:tag name="KSO_WM_UNIT_COMPATIBLE" val="0"/>
  <p:tag name="KSO_WM_UNIT_DIAGRAM_ISNUMVISUAL" val="0"/>
  <p:tag name="KSO_WM_UNIT_DIAGRAM_ISREFERUNIT" val="0"/>
  <p:tag name="KSO_WM_UNIT_TYPE" val="d"/>
  <p:tag name="KSO_WM_UNIT_INDEX" val="1"/>
  <p:tag name="KSO_WM_UNIT_ID" val="diagram20191080_1*d*1"/>
  <p:tag name="KSO_WM_TEMPLATE_CATEGORY" val="diagram"/>
  <p:tag name="KSO_WM_TEMPLATE_INDEX" val="20191080"/>
  <p:tag name="KSO_WM_UNIT_LAYERLEVEL" val="1"/>
  <p:tag name="KSO_WM_TAG_VERSION" val="1.0"/>
  <p:tag name="KSO_WM_BEAUTIFY_FLAG" val="#wm#"/>
  <p:tag name="KSO_WM_UNIT_COLOR_SCHEME_SHAPE_ID" val="7"/>
  <p:tag name="KSO_WM_UNIT_COLOR_SCHEME_PARENT_PAGE" val="0_1"/>
  <p:tag name="KSO_WM_UNIT_ADJUSTLAYOUT_ID" val="7"/>
  <p:tag name="KSO_WM_UNIT_PICTURE_CLIP_FLAG" val="1"/>
</p:tagLst>
</file>

<file path=ppt/tags/tag109.xml><?xml version="1.0" encoding="utf-8"?>
<p:tagLst xmlns:a="http://schemas.openxmlformats.org/drawingml/2006/main" xmlns:r="http://schemas.openxmlformats.org/officeDocument/2006/relationships" xmlns:p="http://schemas.openxmlformats.org/presentationml/2006/main">
  <p:tag name="KSO_WM_UNIT_PRESET_TEXT" val="点击此处添加正文，文字是您思想的提炼，为了最终呈现发布的良好效果，请言简意赅的阐述观点，并根据需要酌情增减文字。"/>
  <p:tag name="KSO_WM_UNIT_VALUE" val="78"/>
  <p:tag name="KSO_WM_UNIT_HIGHLIGHT" val="0"/>
  <p:tag name="KSO_WM_UNIT_COMPATIBLE" val="0"/>
  <p:tag name="KSO_WM_UNIT_DIAGRAM_ISNUMVISUAL" val="0"/>
  <p:tag name="KSO_WM_UNIT_DIAGRAM_ISREFERUNIT" val="0"/>
  <p:tag name="KSO_WM_UNIT_TYPE" val="f"/>
  <p:tag name="KSO_WM_UNIT_INDEX" val="1"/>
  <p:tag name="KSO_WM_UNIT_ID" val="diagram20191080_1*f*1"/>
  <p:tag name="KSO_WM_TEMPLATE_CATEGORY" val="diagram"/>
  <p:tag name="KSO_WM_TEMPLATE_INDEX" val="20191080"/>
  <p:tag name="KSO_WM_UNIT_LAYERLEVEL" val="1"/>
  <p:tag name="KSO_WM_TAG_VERSION" val="1.0"/>
  <p:tag name="KSO_WM_BEAUTIFY_FLAG" val="#wm#"/>
  <p:tag name="KSO_WM_UNIT_TEXT_PART_ID" val="2-b"/>
  <p:tag name="KSO_WM_UNIT_TEXT_PART_SIZE" val="84.88*434.5"/>
  <p:tag name="KSO_WM_UNIT_COLOR_SCHEME_SHAPE_ID" val="3"/>
  <p:tag name="KSO_WM_UNIT_COLOR_SCHEME_PARENT_PAGE" val="0_1"/>
  <p:tag name="KSO_WM_UNIT_ADJUSTLAYOUT_ID" val="3"/>
  <p:tag name="KSO_WM_UNIT_TEXT_PART_ID_V2" val="d-2-1"/>
</p:tagLst>
</file>

<file path=ppt/tags/tag110.xml><?xml version="1.0" encoding="utf-8"?>
<p:tagLst xmlns:a="http://schemas.openxmlformats.org/drawingml/2006/main" xmlns:r="http://schemas.openxmlformats.org/officeDocument/2006/relationships" xmlns:p="http://schemas.openxmlformats.org/presentationml/2006/main">
  <p:tag name="KSO_WM_UNIT_PRESET_TEXT" val="点击此处添加正文，文字是您思想的提炼，为了最终呈现发布的良好效果，请言简意赅的阐述观点，并根据需要酌情增减文字。"/>
  <p:tag name="KSO_WM_UNIT_VALUE" val="78"/>
  <p:tag name="KSO_WM_UNIT_HIGHLIGHT" val="0"/>
  <p:tag name="KSO_WM_UNIT_COMPATIBLE" val="0"/>
  <p:tag name="KSO_WM_UNIT_DIAGRAM_ISNUMVISUAL" val="0"/>
  <p:tag name="KSO_WM_UNIT_DIAGRAM_ISREFERUNIT" val="0"/>
  <p:tag name="KSO_WM_UNIT_TYPE" val="f"/>
  <p:tag name="KSO_WM_UNIT_INDEX" val="2"/>
  <p:tag name="KSO_WM_UNIT_ID" val="diagram20191080_1*f*2"/>
  <p:tag name="KSO_WM_TEMPLATE_CATEGORY" val="diagram"/>
  <p:tag name="KSO_WM_TEMPLATE_INDEX" val="20191080"/>
  <p:tag name="KSO_WM_UNIT_LAYERLEVEL" val="1"/>
  <p:tag name="KSO_WM_TAG_VERSION" val="1.0"/>
  <p:tag name="KSO_WM_BEAUTIFY_FLAG" val="#wm#"/>
  <p:tag name="KSO_WM_UNIT_TEXT_PART_ID" val="2-b"/>
  <p:tag name="KSO_WM_UNIT_TEXT_PART_SIZE" val="84.88*434.5"/>
  <p:tag name="KSO_WM_UNIT_COLOR_SCHEME_SHAPE_ID" val="6"/>
  <p:tag name="KSO_WM_UNIT_COLOR_SCHEME_PARENT_PAGE" val="0_1"/>
  <p:tag name="KSO_WM_UNIT_ADJUSTLAYOUT_ID" val="6"/>
  <p:tag name="KSO_WM_UNIT_TEXT_PART_ID_V2" val="d-2-1"/>
</p:tagLst>
</file>

<file path=ppt/tags/tag111.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单击添加大标题"/>
  <p:tag name="KSO_WM_UNIT_TEXT_PART_ID" val="2-X"/>
  <p:tag name="KSO_WM_UNIT_TEXT_PART_SIZE" val="49.2*559"/>
  <p:tag name="KSO_WM_UNIT_VALUE" val="26"/>
  <p:tag name="KSO_WM_UNIT_HIGHLIGHT" val="0"/>
  <p:tag name="KSO_WM_UNIT_COMPATIBLE" val="0"/>
  <p:tag name="KSO_WM_UNIT_DIAGRAM_ISNUMVISUAL" val="0"/>
  <p:tag name="KSO_WM_UNIT_DIAGRAM_ISREFERUNIT" val="0"/>
  <p:tag name="KSO_WM_UNIT_TYPE" val="a"/>
  <p:tag name="KSO_WM_UNIT_INDEX" val="2"/>
  <p:tag name="KSO_WM_UNIT_ID" val="diagram20191080_1*a*2"/>
  <p:tag name="KSO_WM_TEMPLATE_CATEGORY" val="diagram"/>
  <p:tag name="KSO_WM_TEMPLATE_INDEX" val="20191080"/>
  <p:tag name="KSO_WM_UNIT_LAYERLEVEL" val="1"/>
  <p:tag name="KSO_WM_TAG_VERSION" val="1.0"/>
  <p:tag name="KSO_WM_BEAUTIFY_FLAG" val="#wm#"/>
  <p:tag name="KSO_WM_UNIT_COLOR_SCHEME_SHAPE_ID" val="2"/>
  <p:tag name="KSO_WM_UNIT_COLOR_SCHEME_PARENT_PAGE" val="0_1"/>
  <p:tag name="KSO_WM_UNIT_ADJUSTLAYOUT_ID" val="2"/>
  <p:tag name="KSO_WM_UNIT_TEXT_PART_ID_V2" val="a-3-1"/>
</p:tagLst>
</file>

<file path=ppt/tags/tag11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 name="KSO_WM_SPECIAL_SOURCE" val="bdnull"/>
</p:tagLst>
</file>

<file path=ppt/tags/tag113.xml><?xml version="1.0" encoding="utf-8"?>
<p:tagLst xmlns:a="http://schemas.openxmlformats.org/drawingml/2006/main" xmlns:r="http://schemas.openxmlformats.org/officeDocument/2006/relationships" xmlns:p="http://schemas.openxmlformats.org/presentationml/2006/main">
  <p:tag name="KSO_WM_UNIT_TABLE_BEAUTIFY" val="smartTable{ddaa675c-86dd-4db7-afb2-8739e0a4288b}"/>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流畅">
  <a:themeElements>
    <a:clrScheme name="流畅">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流畅">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畅">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103004">
      <a:dk1>
        <a:srgbClr val="000000"/>
      </a:dk1>
      <a:lt1>
        <a:srgbClr val="FFFFFF"/>
      </a:lt1>
      <a:dk2>
        <a:srgbClr val="44546A"/>
      </a:dk2>
      <a:lt2>
        <a:srgbClr val="E7E6E6"/>
      </a:lt2>
      <a:accent1>
        <a:srgbClr val="1E3B72"/>
      </a:accent1>
      <a:accent2>
        <a:srgbClr val="1E3B72"/>
      </a:accent2>
      <a:accent3>
        <a:srgbClr val="1E3B72"/>
      </a:accent3>
      <a:accent4>
        <a:srgbClr val="1E3B72"/>
      </a:accent4>
      <a:accent5>
        <a:srgbClr val="38526E"/>
      </a:accent5>
      <a:accent6>
        <a:srgbClr val="FFFFFF"/>
      </a:accent6>
      <a:hlink>
        <a:srgbClr val="093759"/>
      </a:hlink>
      <a:folHlink>
        <a:srgbClr val="093759"/>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265</TotalTime>
  <Words>2228</Words>
  <Application>Microsoft Office PowerPoint</Application>
  <PresentationFormat>全屏显示(4:3)</PresentationFormat>
  <Paragraphs>199</Paragraphs>
  <Slides>26</Slides>
  <Notes>3</Notes>
  <HiddenSlides>1</HiddenSlides>
  <MMClips>0</MMClips>
  <ScaleCrop>false</ScaleCrop>
  <HeadingPairs>
    <vt:vector size="4" baseType="variant">
      <vt:variant>
        <vt:lpstr>主题</vt:lpstr>
      </vt:variant>
      <vt:variant>
        <vt:i4>2</vt:i4>
      </vt:variant>
      <vt:variant>
        <vt:lpstr>幻灯片标题</vt:lpstr>
      </vt:variant>
      <vt:variant>
        <vt:i4>26</vt:i4>
      </vt:variant>
    </vt:vector>
  </HeadingPairs>
  <TitlesOfParts>
    <vt:vector size="28" baseType="lpstr">
      <vt:lpstr>流畅</vt:lpstr>
      <vt:lpstr>1_Office 主题​​</vt:lpstr>
      <vt:lpstr>第22课</vt:lpstr>
      <vt:lpstr>幻灯片 2</vt:lpstr>
      <vt:lpstr>幻灯片 3</vt:lpstr>
      <vt:lpstr>幻灯片 4</vt:lpstr>
      <vt:lpstr>推动世界多极化趋势继续发展的因素有哪些？</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DELL</dc:creator>
  <cp:lastModifiedBy>mingxh</cp:lastModifiedBy>
  <cp:revision>174</cp:revision>
  <dcterms:created xsi:type="dcterms:W3CDTF">2020-03-24T07:26:00Z</dcterms:created>
  <dcterms:modified xsi:type="dcterms:W3CDTF">2020-06-19T04:19:25Z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