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3"/>
    <p:sldId id="261" r:id="rId4"/>
    <p:sldId id="262" r:id="rId5"/>
    <p:sldId id="269" r:id="rId6"/>
    <p:sldId id="270" r:id="rId7"/>
    <p:sldId id="271" r:id="rId8"/>
    <p:sldId id="272" r:id="rId9"/>
    <p:sldId id="273" r:id="rId10"/>
    <p:sldId id="274" r:id="rId11"/>
    <p:sldId id="275" r:id="rId13"/>
    <p:sldId id="276" r:id="rId14"/>
    <p:sldId id="277" r:id="rId15"/>
    <p:sldId id="282" r:id="rId16"/>
    <p:sldId id="279" r:id="rId17"/>
    <p:sldId id="280" r:id="rId18"/>
    <p:sldId id="281" r:id="rId19"/>
    <p:sldId id="283" r:id="rId20"/>
    <p:sldId id="265" r:id="rId21"/>
    <p:sldId id="266" r:id="rId22"/>
    <p:sldId id="284" r:id="rId23"/>
    <p:sldId id="285" r:id="rId24"/>
    <p:sldId id="286" r:id="rId25"/>
    <p:sldId id="287" r:id="rId26"/>
    <p:sldId id="288" r:id="rId27"/>
    <p:sldId id="289" r:id="rId28"/>
    <p:sldId id="278" r:id="rId29"/>
    <p:sldId id="290" r:id="rId30"/>
    <p:sldId id="291" r:id="rId31"/>
    <p:sldId id="292" r:id="rId32"/>
    <p:sldId id="267"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264" r:id="rId54"/>
    <p:sldId id="313" r:id="rId55"/>
    <p:sldId id="314" r:id="rId56"/>
    <p:sldId id="315" r:id="rId57"/>
    <p:sldId id="316" r:id="rId58"/>
    <p:sldId id="317" r:id="rId59"/>
    <p:sldId id="318"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60"/>
  </p:normalViewPr>
  <p:slideViewPr>
    <p:cSldViewPr snapToGrid="0">
      <p:cViewPr varScale="1">
        <p:scale>
          <a:sx n="82" d="100"/>
          <a:sy n="82" d="100"/>
        </p:scale>
        <p:origin x="5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3" Type="http://schemas.openxmlformats.org/officeDocument/2006/relationships/tableStyles" Target="tableStyles.xml"/><Relationship Id="rId62" Type="http://schemas.openxmlformats.org/officeDocument/2006/relationships/viewProps" Target="viewProps.xml"/><Relationship Id="rId61" Type="http://schemas.openxmlformats.org/officeDocument/2006/relationships/presProps" Target="presProps.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73067E-A705-4C13-9F35-F654433B973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FBA5C4-F286-4FFC-AF00-F25660170F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638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9306511E-9CC4-4050-BFF4-DB57E7D70AB6}"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22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AEEF334-C72A-402A-9300-9AA962E2B1B6}"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355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0D384DA3-DA79-49E6-A620-C2EDC1973980}"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945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DFAAC46-98C8-4C19-B883-FBF123AA80EE}"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867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86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6865889D-992F-46B1-AD97-F195D025D004}"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jpeg"/><Relationship Id="rId1" Type="http://schemas.openxmlformats.org/officeDocument/2006/relationships/hyperlink" Target="&#30005;&#24433;&#12298;&#25105;&#30340;1919&#12299;&#39038;&#32500;&#38055;&#28436;&#35762;&#65288;&#29255;&#27573;&#65289;.flv"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image" Target="../media/image1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 Type="http://schemas.openxmlformats.org/officeDocument/2006/relationships/image" Target="../media/image23.png"/><Relationship Id="rId14" Type="http://schemas.openxmlformats.org/officeDocument/2006/relationships/slideLayout" Target="../slideLayouts/slideLayout7.xml"/><Relationship Id="rId13" Type="http://schemas.openxmlformats.org/officeDocument/2006/relationships/image" Target="../media/image34.png"/><Relationship Id="rId12" Type="http://schemas.openxmlformats.org/officeDocument/2006/relationships/image" Target="../media/image33.png"/><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image" Target="../media/image35.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8.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8.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slideLayout" Target="../slideLayouts/slideLayout7.xml"/><Relationship Id="rId1"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2.xml"/><Relationship Id="rId2" Type="http://schemas.openxmlformats.org/officeDocument/2006/relationships/image" Target="../media/image40.png"/><Relationship Id="rId1" Type="http://schemas.openxmlformats.org/officeDocument/2006/relationships/image" Target="../media/image39.pn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5.png"/><Relationship Id="rId1" Type="http://schemas.openxmlformats.org/officeDocument/2006/relationships/image" Target="../media/image4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6.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image" Target="../media/image49.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2.jpe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6.png"/><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png"/><Relationship Id="rId3" Type="http://schemas.openxmlformats.org/officeDocument/2006/relationships/hyperlink" Target="file:///E:\&#21021;&#20108;&#21382;&#21490;\&#21021;&#20108;&#21382;&#21490;&#35838;&#20214;\&#21271;&#20240;&#25112;&#20105;&#24418;&#21183;&#22270;.exe" TargetMode="External"/><Relationship Id="rId2" Type="http://schemas.openxmlformats.org/officeDocument/2006/relationships/image" Target="../media/image58.jpeg"/><Relationship Id="rId1" Type="http://schemas.openxmlformats.org/officeDocument/2006/relationships/image" Target="../media/image57.jpe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ditu2.exe" TargetMode="External"/><Relationship Id="rId1" Type="http://schemas.openxmlformats.org/officeDocument/2006/relationships/image" Target="../media/image62.jpe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5.wav"/><Relationship Id="rId4" Type="http://schemas.openxmlformats.org/officeDocument/2006/relationships/audio" Target="../media/audio4.wav"/><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image" Target="../media/image63.wmf"/></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image" Target="../media/image64.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3.wav"/><Relationship Id="rId1" Type="http://schemas.openxmlformats.org/officeDocument/2006/relationships/image" Target="../media/image67.jpe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8.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image" Target="../media/image6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0.jpe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1.jpeg"/></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audio" Target="../media/audio6.wav"/><Relationship Id="rId1" Type="http://schemas.openxmlformats.org/officeDocument/2006/relationships/image" Target="../media/image72.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a:t>第</a:t>
            </a:r>
            <a:r>
              <a:rPr lang="en-US" altLang="zh-CN" dirty="0"/>
              <a:t>21</a:t>
            </a:r>
            <a:r>
              <a:rPr lang="zh-CN" altLang="en-US" dirty="0"/>
              <a:t>课五四运动与中国共产党的诞生</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4103"/>
          <p:cNvSpPr txBox="1">
            <a:spLocks noChangeArrowheads="1"/>
          </p:cNvSpPr>
          <p:nvPr/>
        </p:nvSpPr>
        <p:spPr bwMode="auto">
          <a:xfrm>
            <a:off x="4908092" y="188640"/>
            <a:ext cx="2375817"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导入新课</a:t>
            </a:r>
            <a:endParaRPr lang="zh-CN" altLang="zh-CN" sz="40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343472" y="1412776"/>
            <a:ext cx="5832401" cy="482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600" b="1" dirty="0">
                <a:latin typeface="微软雅黑" panose="020B0503020204020204" pitchFamily="34" charset="-122"/>
                <a:ea typeface="微软雅黑" panose="020B0503020204020204" pitchFamily="34" charset="-122"/>
              </a:rPr>
              <a:t>    </a:t>
            </a:r>
            <a:r>
              <a:rPr lang="zh-CN" altLang="zh-CN" sz="2600" b="1" dirty="0">
                <a:latin typeface="微软雅黑" panose="020B0503020204020204" pitchFamily="34" charset="-122"/>
                <a:ea typeface="微软雅黑" panose="020B0503020204020204" pitchFamily="34" charset="-122"/>
              </a:rPr>
              <a:t>五四青年节这个节日是怎么来的呢？它源于一场伟大的爱国运动</a:t>
            </a:r>
            <a:r>
              <a:rPr lang="en-US" altLang="zh-CN" sz="2600" b="1" dirty="0">
                <a:latin typeface="微软雅黑" panose="020B0503020204020204" pitchFamily="34" charset="-122"/>
                <a:ea typeface="微软雅黑" panose="020B0503020204020204" pitchFamily="34" charset="-122"/>
              </a:rPr>
              <a:t>——</a:t>
            </a:r>
            <a:r>
              <a:rPr lang="zh-CN" altLang="zh-CN" sz="2600" b="1" dirty="0">
                <a:latin typeface="微软雅黑" panose="020B0503020204020204" pitchFamily="34" charset="-122"/>
                <a:ea typeface="微软雅黑" panose="020B0503020204020204" pitchFamily="34" charset="-122"/>
              </a:rPr>
              <a:t>五四运动，它如同一颗流星划破星空，如同火炬穿透黑暗，揭开了中国革命新的篇章。今天就让我们一起学习第</a:t>
            </a:r>
            <a:r>
              <a:rPr lang="en-US" altLang="zh-CN" sz="2600" b="1" dirty="0">
                <a:latin typeface="微软雅黑" panose="020B0503020204020204" pitchFamily="34" charset="-122"/>
                <a:ea typeface="微软雅黑" panose="020B0503020204020204" pitchFamily="34" charset="-122"/>
              </a:rPr>
              <a:t>13</a:t>
            </a:r>
            <a:r>
              <a:rPr lang="zh-CN" altLang="zh-CN" sz="2600" b="1" dirty="0">
                <a:latin typeface="微软雅黑" panose="020B0503020204020204" pitchFamily="34" charset="-122"/>
                <a:ea typeface="微软雅黑" panose="020B0503020204020204" pitchFamily="34" charset="-122"/>
              </a:rPr>
              <a:t>课五四运动，去寻找那个令无数青年热血沸腾的时代，探寻先锋足迹，体悟五四精神的精髓吧！</a:t>
            </a:r>
            <a:endParaRPr lang="zh-CN" altLang="zh-CN" sz="2600" b="1" dirty="0">
              <a:latin typeface="微软雅黑" panose="020B0503020204020204" pitchFamily="34" charset="-122"/>
              <a:ea typeface="微软雅黑" panose="020B0503020204020204" pitchFamily="34" charset="-122"/>
            </a:endParaRPr>
          </a:p>
        </p:txBody>
      </p:sp>
      <p:pic>
        <p:nvPicPr>
          <p:cNvPr id="3077" name="Picture 5" descr="C:\Users\Administrator\Desktop\R八历光盘资源一体化\18秋教学课件\第13课 五四运动\素材\77b1OOOPIC3d.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466458" y="1628800"/>
            <a:ext cx="3094038" cy="437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circle(in)">
                                      <p:cBhvr>
                                        <p:cTn id="12" dur="1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矩形 7197"/>
          <p:cNvSpPr>
            <a:spLocks noChangeArrowheads="1"/>
          </p:cNvSpPr>
          <p:nvPr/>
        </p:nvSpPr>
        <p:spPr bwMode="auto">
          <a:xfrm>
            <a:off x="1774825" y="982469"/>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一、五四运动的爆发</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9224" name="矩形 9"/>
          <p:cNvSpPr>
            <a:spLocks noChangeArrowheads="1"/>
          </p:cNvSpPr>
          <p:nvPr/>
        </p:nvSpPr>
        <p:spPr bwMode="auto">
          <a:xfrm>
            <a:off x="1785490" y="1772394"/>
            <a:ext cx="86423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200" b="1" dirty="0">
                <a:latin typeface="微软雅黑" panose="020B0503020204020204" pitchFamily="34" charset="-122"/>
                <a:ea typeface="微软雅黑" panose="020B0503020204020204" pitchFamily="34" charset="-122"/>
              </a:rPr>
              <a:t>电影</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我的</a:t>
            </a:r>
            <a:r>
              <a:rPr lang="en-US" altLang="zh-CN" sz="3200" b="1" dirty="0">
                <a:latin typeface="微软雅黑" panose="020B0503020204020204" pitchFamily="34" charset="-122"/>
                <a:ea typeface="微软雅黑" panose="020B0503020204020204" pitchFamily="34" charset="-122"/>
              </a:rPr>
              <a:t>1919》</a:t>
            </a:r>
            <a:r>
              <a:rPr lang="zh-CN" altLang="en-US" sz="3200" b="1" dirty="0">
                <a:latin typeface="微软雅黑" panose="020B0503020204020204" pitchFamily="34" charset="-122"/>
                <a:ea typeface="微软雅黑" panose="020B0503020204020204" pitchFamily="34" charset="-122"/>
              </a:rPr>
              <a:t>顾维钧演讲场景</a:t>
            </a:r>
            <a:endParaRPr lang="zh-CN" altLang="en-US" sz="3200" b="1" dirty="0">
              <a:latin typeface="微软雅黑" panose="020B0503020204020204" pitchFamily="34" charset="-122"/>
              <a:ea typeface="微软雅黑" panose="020B0503020204020204" pitchFamily="34" charset="-122"/>
            </a:endParaRPr>
          </a:p>
        </p:txBody>
      </p:sp>
      <p:pic>
        <p:nvPicPr>
          <p:cNvPr id="4101" name="Picture 5" descr="C:\Users\Administrator\Desktop\108098186.jpg">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0" y="2511698"/>
            <a:ext cx="8128000" cy="3365500"/>
          </a:xfrm>
          <a:prstGeom prst="rect">
            <a:avLst/>
          </a:prstGeom>
          <a:noFill/>
          <a:ln>
            <a:noFill/>
          </a:ln>
          <a:effectLst>
            <a:outerShdw blurRad="292100"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485192" y="261257"/>
            <a:ext cx="2304661" cy="70788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4000" dirty="0"/>
              <a:t>五四运动</a:t>
            </a:r>
            <a:endParaRPr lang="zh-CN" altLang="en-US" sz="4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8" name="组合 149507"/>
          <p:cNvGrpSpPr/>
          <p:nvPr/>
        </p:nvGrpSpPr>
        <p:grpSpPr bwMode="auto">
          <a:xfrm>
            <a:off x="2549525" y="1125538"/>
            <a:ext cx="7075488" cy="4419600"/>
            <a:chOff x="1292" y="1207"/>
            <a:chExt cx="2721" cy="2222"/>
          </a:xfrm>
        </p:grpSpPr>
        <p:grpSp>
          <p:nvGrpSpPr>
            <p:cNvPr id="10243" name="组合 149508"/>
            <p:cNvGrpSpPr/>
            <p:nvPr/>
          </p:nvGrpSpPr>
          <p:grpSpPr bwMode="auto">
            <a:xfrm>
              <a:off x="1292" y="1207"/>
              <a:ext cx="2721" cy="2222"/>
              <a:chOff x="1338" y="1253"/>
              <a:chExt cx="1950" cy="1587"/>
            </a:xfrm>
          </p:grpSpPr>
          <p:sp>
            <p:nvSpPr>
              <p:cNvPr id="10244" name="椭圆 149509"/>
              <p:cNvSpPr>
                <a:spLocks noChangeArrowheads="1"/>
              </p:cNvSpPr>
              <p:nvPr/>
            </p:nvSpPr>
            <p:spPr bwMode="auto">
              <a:xfrm>
                <a:off x="1338" y="1809"/>
                <a:ext cx="340" cy="21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a:r>
                  <a:rPr lang="zh-CN" altLang="en-US" sz="3600" b="1" dirty="0">
                    <a:latin typeface="文鼎CS大黑"/>
                    <a:ea typeface="微软雅黑" panose="020B0503020204020204" pitchFamily="34" charset="-122"/>
                  </a:rPr>
                  <a:t>导火线</a:t>
                </a:r>
                <a:endParaRPr lang="zh-CN" altLang="en-US" sz="3600" b="1" dirty="0">
                  <a:latin typeface="文鼎CS大黑"/>
                  <a:ea typeface="微软雅黑" panose="020B0503020204020204" pitchFamily="34" charset="-122"/>
                </a:endParaRPr>
              </a:p>
            </p:txBody>
          </p:sp>
          <p:sp>
            <p:nvSpPr>
              <p:cNvPr id="10245" name="任意多边形 149510"/>
              <p:cNvSpPr>
                <a:spLocks noChangeArrowheads="1"/>
              </p:cNvSpPr>
              <p:nvPr/>
            </p:nvSpPr>
            <p:spPr bwMode="auto">
              <a:xfrm>
                <a:off x="2059" y="2189"/>
                <a:ext cx="164" cy="649"/>
              </a:xfrm>
              <a:custGeom>
                <a:avLst/>
                <a:gdLst>
                  <a:gd name="T0" fmla="*/ 284 w 318"/>
                  <a:gd name="T1" fmla="*/ 0 h 1136"/>
                  <a:gd name="T2" fmla="*/ 289 w 318"/>
                  <a:gd name="T3" fmla="*/ 496 h 1136"/>
                  <a:gd name="T4" fmla="*/ 257 w 318"/>
                  <a:gd name="T5" fmla="*/ 736 h 1136"/>
                  <a:gd name="T6" fmla="*/ 225 w 318"/>
                  <a:gd name="T7" fmla="*/ 816 h 1136"/>
                  <a:gd name="T8" fmla="*/ 193 w 318"/>
                  <a:gd name="T9" fmla="*/ 907 h 1136"/>
                  <a:gd name="T10" fmla="*/ 65 w 318"/>
                  <a:gd name="T11" fmla="*/ 1094 h 1136"/>
                  <a:gd name="T12" fmla="*/ 1 w 318"/>
                  <a:gd name="T13" fmla="*/ 1131 h 1136"/>
                  <a:gd name="T14" fmla="*/ 1 w 318"/>
                  <a:gd name="T15" fmla="*/ 1136 h 1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8" h="1136">
                    <a:moveTo>
                      <a:pt x="284" y="0"/>
                    </a:moveTo>
                    <a:cubicBezTo>
                      <a:pt x="318" y="151"/>
                      <a:pt x="291" y="397"/>
                      <a:pt x="289" y="496"/>
                    </a:cubicBezTo>
                    <a:cubicBezTo>
                      <a:pt x="287" y="576"/>
                      <a:pt x="286" y="660"/>
                      <a:pt x="257" y="736"/>
                    </a:cubicBezTo>
                    <a:cubicBezTo>
                      <a:pt x="252" y="764"/>
                      <a:pt x="241" y="793"/>
                      <a:pt x="225" y="816"/>
                    </a:cubicBezTo>
                    <a:cubicBezTo>
                      <a:pt x="215" y="848"/>
                      <a:pt x="212" y="879"/>
                      <a:pt x="193" y="907"/>
                    </a:cubicBezTo>
                    <a:cubicBezTo>
                      <a:pt x="172" y="974"/>
                      <a:pt x="104" y="1037"/>
                      <a:pt x="65" y="1094"/>
                    </a:cubicBezTo>
                    <a:cubicBezTo>
                      <a:pt x="50" y="1116"/>
                      <a:pt x="21" y="1119"/>
                      <a:pt x="1" y="1131"/>
                    </a:cubicBezTo>
                    <a:cubicBezTo>
                      <a:pt x="0" y="1132"/>
                      <a:pt x="1" y="1134"/>
                      <a:pt x="1" y="1136"/>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6" name="任意多边形 149511"/>
              <p:cNvSpPr>
                <a:spLocks noChangeArrowheads="1"/>
              </p:cNvSpPr>
              <p:nvPr/>
            </p:nvSpPr>
            <p:spPr bwMode="auto">
              <a:xfrm>
                <a:off x="2426" y="2160"/>
                <a:ext cx="227" cy="680"/>
              </a:xfrm>
              <a:custGeom>
                <a:avLst/>
                <a:gdLst>
                  <a:gd name="T0" fmla="*/ 69 w 231"/>
                  <a:gd name="T1" fmla="*/ 0 h 1097"/>
                  <a:gd name="T2" fmla="*/ 111 w 231"/>
                  <a:gd name="T3" fmla="*/ 635 h 1097"/>
                  <a:gd name="T4" fmla="*/ 122 w 231"/>
                  <a:gd name="T5" fmla="*/ 928 h 1097"/>
                  <a:gd name="T6" fmla="*/ 202 w 231"/>
                  <a:gd name="T7" fmla="*/ 1093 h 1097"/>
                  <a:gd name="T8" fmla="*/ 229 w 231"/>
                  <a:gd name="T9" fmla="*/ 1083 h 1097"/>
                </a:gdLst>
                <a:ahLst/>
                <a:cxnLst>
                  <a:cxn ang="0">
                    <a:pos x="T0" y="T1"/>
                  </a:cxn>
                  <a:cxn ang="0">
                    <a:pos x="T2" y="T3"/>
                  </a:cxn>
                  <a:cxn ang="0">
                    <a:pos x="T4" y="T5"/>
                  </a:cxn>
                  <a:cxn ang="0">
                    <a:pos x="T6" y="T7"/>
                  </a:cxn>
                  <a:cxn ang="0">
                    <a:pos x="T8" y="T9"/>
                  </a:cxn>
                </a:cxnLst>
                <a:rect l="0" t="0" r="r" b="b"/>
                <a:pathLst>
                  <a:path w="231" h="1097">
                    <a:moveTo>
                      <a:pt x="69" y="0"/>
                    </a:moveTo>
                    <a:cubicBezTo>
                      <a:pt x="0" y="243"/>
                      <a:pt x="99" y="414"/>
                      <a:pt x="111" y="635"/>
                    </a:cubicBezTo>
                    <a:cubicBezTo>
                      <a:pt x="123" y="861"/>
                      <a:pt x="111" y="686"/>
                      <a:pt x="122" y="928"/>
                    </a:cubicBezTo>
                    <a:cubicBezTo>
                      <a:pt x="126" y="1016"/>
                      <a:pt x="128" y="1047"/>
                      <a:pt x="202" y="1093"/>
                    </a:cubicBezTo>
                    <a:cubicBezTo>
                      <a:pt x="231" y="1088"/>
                      <a:pt x="229" y="1097"/>
                      <a:pt x="229" y="1083"/>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7" name="任意多边形 149512"/>
              <p:cNvSpPr>
                <a:spLocks noChangeArrowheads="1"/>
              </p:cNvSpPr>
              <p:nvPr/>
            </p:nvSpPr>
            <p:spPr bwMode="auto">
              <a:xfrm>
                <a:off x="1648" y="1968"/>
                <a:ext cx="538" cy="217"/>
              </a:xfrm>
              <a:custGeom>
                <a:avLst/>
                <a:gdLst>
                  <a:gd name="T0" fmla="*/ 576 w 576"/>
                  <a:gd name="T1" fmla="*/ 230 h 230"/>
                  <a:gd name="T2" fmla="*/ 501 w 576"/>
                  <a:gd name="T3" fmla="*/ 166 h 230"/>
                  <a:gd name="T4" fmla="*/ 448 w 576"/>
                  <a:gd name="T5" fmla="*/ 145 h 230"/>
                  <a:gd name="T6" fmla="*/ 389 w 576"/>
                  <a:gd name="T7" fmla="*/ 118 h 230"/>
                  <a:gd name="T8" fmla="*/ 346 w 576"/>
                  <a:gd name="T9" fmla="*/ 102 h 230"/>
                  <a:gd name="T10" fmla="*/ 245 w 576"/>
                  <a:gd name="T11" fmla="*/ 65 h 230"/>
                  <a:gd name="T12" fmla="*/ 165 w 576"/>
                  <a:gd name="T13" fmla="*/ 33 h 230"/>
                  <a:gd name="T14" fmla="*/ 0 w 576"/>
                  <a:gd name="T15" fmla="*/ 11 h 2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 h="230">
                    <a:moveTo>
                      <a:pt x="576" y="230"/>
                    </a:moveTo>
                    <a:cubicBezTo>
                      <a:pt x="546" y="210"/>
                      <a:pt x="529" y="187"/>
                      <a:pt x="501" y="166"/>
                    </a:cubicBezTo>
                    <a:cubicBezTo>
                      <a:pt x="474" y="146"/>
                      <a:pt x="482" y="163"/>
                      <a:pt x="448" y="145"/>
                    </a:cubicBezTo>
                    <a:cubicBezTo>
                      <a:pt x="400" y="120"/>
                      <a:pt x="420" y="128"/>
                      <a:pt x="389" y="118"/>
                    </a:cubicBezTo>
                    <a:cubicBezTo>
                      <a:pt x="351" y="92"/>
                      <a:pt x="400" y="122"/>
                      <a:pt x="346" y="102"/>
                    </a:cubicBezTo>
                    <a:cubicBezTo>
                      <a:pt x="310" y="88"/>
                      <a:pt x="283" y="74"/>
                      <a:pt x="245" y="65"/>
                    </a:cubicBezTo>
                    <a:cubicBezTo>
                      <a:pt x="220" y="52"/>
                      <a:pt x="193" y="40"/>
                      <a:pt x="165" y="33"/>
                    </a:cubicBezTo>
                    <a:cubicBezTo>
                      <a:pt x="118" y="0"/>
                      <a:pt x="56" y="11"/>
                      <a:pt x="0" y="11"/>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8" name="任意多边形 149513"/>
              <p:cNvSpPr>
                <a:spLocks noChangeArrowheads="1"/>
              </p:cNvSpPr>
              <p:nvPr/>
            </p:nvSpPr>
            <p:spPr bwMode="auto">
              <a:xfrm>
                <a:off x="1732" y="1938"/>
                <a:ext cx="448" cy="137"/>
              </a:xfrm>
              <a:custGeom>
                <a:avLst/>
                <a:gdLst>
                  <a:gd name="T0" fmla="*/ 480 w 480"/>
                  <a:gd name="T1" fmla="*/ 145 h 145"/>
                  <a:gd name="T2" fmla="*/ 379 w 480"/>
                  <a:gd name="T3" fmla="*/ 70 h 145"/>
                  <a:gd name="T4" fmla="*/ 0 w 480"/>
                  <a:gd name="T5" fmla="*/ 33 h 145"/>
                </a:gdLst>
                <a:ahLst/>
                <a:cxnLst>
                  <a:cxn ang="0">
                    <a:pos x="T0" y="T1"/>
                  </a:cxn>
                  <a:cxn ang="0">
                    <a:pos x="T2" y="T3"/>
                  </a:cxn>
                  <a:cxn ang="0">
                    <a:pos x="T4" y="T5"/>
                  </a:cxn>
                </a:cxnLst>
                <a:rect l="0" t="0" r="r" b="b"/>
                <a:pathLst>
                  <a:path w="480" h="145">
                    <a:moveTo>
                      <a:pt x="480" y="145"/>
                    </a:moveTo>
                    <a:cubicBezTo>
                      <a:pt x="457" y="108"/>
                      <a:pt x="421" y="83"/>
                      <a:pt x="379" y="70"/>
                    </a:cubicBezTo>
                    <a:cubicBezTo>
                      <a:pt x="277" y="0"/>
                      <a:pt x="95" y="33"/>
                      <a:pt x="0" y="33"/>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9" name="任意多边形 149514"/>
              <p:cNvSpPr>
                <a:spLocks noChangeArrowheads="1"/>
              </p:cNvSpPr>
              <p:nvPr/>
            </p:nvSpPr>
            <p:spPr bwMode="auto">
              <a:xfrm>
                <a:off x="2016" y="1681"/>
                <a:ext cx="195" cy="404"/>
              </a:xfrm>
              <a:custGeom>
                <a:avLst/>
                <a:gdLst>
                  <a:gd name="T0" fmla="*/ 186 w 186"/>
                  <a:gd name="T1" fmla="*/ 373 h 373"/>
                  <a:gd name="T2" fmla="*/ 144 w 186"/>
                  <a:gd name="T3" fmla="*/ 331 h 373"/>
                  <a:gd name="T4" fmla="*/ 133 w 186"/>
                  <a:gd name="T5" fmla="*/ 235 h 373"/>
                  <a:gd name="T6" fmla="*/ 96 w 186"/>
                  <a:gd name="T7" fmla="*/ 144 h 373"/>
                  <a:gd name="T8" fmla="*/ 85 w 186"/>
                  <a:gd name="T9" fmla="*/ 112 h 373"/>
                  <a:gd name="T10" fmla="*/ 21 w 186"/>
                  <a:gd name="T11" fmla="*/ 37 h 373"/>
                  <a:gd name="T12" fmla="*/ 0 w 186"/>
                  <a:gd name="T13" fmla="*/ 0 h 373"/>
                </a:gdLst>
                <a:ahLst/>
                <a:cxnLst>
                  <a:cxn ang="0">
                    <a:pos x="T0" y="T1"/>
                  </a:cxn>
                  <a:cxn ang="0">
                    <a:pos x="T2" y="T3"/>
                  </a:cxn>
                  <a:cxn ang="0">
                    <a:pos x="T4" y="T5"/>
                  </a:cxn>
                  <a:cxn ang="0">
                    <a:pos x="T6" y="T7"/>
                  </a:cxn>
                  <a:cxn ang="0">
                    <a:pos x="T8" y="T9"/>
                  </a:cxn>
                  <a:cxn ang="0">
                    <a:pos x="T10" y="T11"/>
                  </a:cxn>
                  <a:cxn ang="0">
                    <a:pos x="T12" y="T13"/>
                  </a:cxn>
                </a:cxnLst>
                <a:rect l="0" t="0" r="r" b="b"/>
                <a:pathLst>
                  <a:path w="186" h="373">
                    <a:moveTo>
                      <a:pt x="186" y="373"/>
                    </a:moveTo>
                    <a:cubicBezTo>
                      <a:pt x="174" y="354"/>
                      <a:pt x="160" y="347"/>
                      <a:pt x="144" y="331"/>
                    </a:cubicBezTo>
                    <a:cubicBezTo>
                      <a:pt x="128" y="288"/>
                      <a:pt x="142" y="330"/>
                      <a:pt x="133" y="235"/>
                    </a:cubicBezTo>
                    <a:cubicBezTo>
                      <a:pt x="130" y="200"/>
                      <a:pt x="115" y="173"/>
                      <a:pt x="96" y="144"/>
                    </a:cubicBezTo>
                    <a:cubicBezTo>
                      <a:pt x="88" y="131"/>
                      <a:pt x="92" y="125"/>
                      <a:pt x="85" y="112"/>
                    </a:cubicBezTo>
                    <a:cubicBezTo>
                      <a:pt x="68" y="80"/>
                      <a:pt x="53" y="54"/>
                      <a:pt x="21" y="37"/>
                    </a:cubicBezTo>
                    <a:cubicBezTo>
                      <a:pt x="16" y="21"/>
                      <a:pt x="16" y="8"/>
                      <a:pt x="0"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0" name="任意多边形 149515"/>
              <p:cNvSpPr>
                <a:spLocks noChangeArrowheads="1"/>
              </p:cNvSpPr>
              <p:nvPr/>
            </p:nvSpPr>
            <p:spPr bwMode="auto">
              <a:xfrm>
                <a:off x="2022" y="1681"/>
                <a:ext cx="259" cy="343"/>
              </a:xfrm>
              <a:custGeom>
                <a:avLst/>
                <a:gdLst>
                  <a:gd name="T0" fmla="*/ 277 w 277"/>
                  <a:gd name="T1" fmla="*/ 368 h 368"/>
                  <a:gd name="T2" fmla="*/ 261 w 277"/>
                  <a:gd name="T3" fmla="*/ 320 h 368"/>
                  <a:gd name="T4" fmla="*/ 208 w 277"/>
                  <a:gd name="T5" fmla="*/ 240 h 368"/>
                  <a:gd name="T6" fmla="*/ 186 w 277"/>
                  <a:gd name="T7" fmla="*/ 192 h 368"/>
                  <a:gd name="T8" fmla="*/ 165 w 277"/>
                  <a:gd name="T9" fmla="*/ 160 h 368"/>
                  <a:gd name="T10" fmla="*/ 133 w 277"/>
                  <a:gd name="T11" fmla="*/ 118 h 368"/>
                  <a:gd name="T12" fmla="*/ 64 w 277"/>
                  <a:gd name="T13" fmla="*/ 54 h 368"/>
                  <a:gd name="T14" fmla="*/ 21 w 277"/>
                  <a:gd name="T15" fmla="*/ 22 h 368"/>
                  <a:gd name="T16" fmla="*/ 0 w 277"/>
                  <a:gd name="T17" fmla="*/ 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368">
                    <a:moveTo>
                      <a:pt x="277" y="368"/>
                    </a:moveTo>
                    <a:cubicBezTo>
                      <a:pt x="272" y="353"/>
                      <a:pt x="268" y="334"/>
                      <a:pt x="261" y="320"/>
                    </a:cubicBezTo>
                    <a:cubicBezTo>
                      <a:pt x="247" y="294"/>
                      <a:pt x="219" y="268"/>
                      <a:pt x="208" y="240"/>
                    </a:cubicBezTo>
                    <a:cubicBezTo>
                      <a:pt x="201" y="222"/>
                      <a:pt x="197" y="208"/>
                      <a:pt x="186" y="192"/>
                    </a:cubicBezTo>
                    <a:cubicBezTo>
                      <a:pt x="174" y="154"/>
                      <a:pt x="191" y="200"/>
                      <a:pt x="165" y="160"/>
                    </a:cubicBezTo>
                    <a:cubicBezTo>
                      <a:pt x="153" y="141"/>
                      <a:pt x="155" y="131"/>
                      <a:pt x="133" y="118"/>
                    </a:cubicBezTo>
                    <a:cubicBezTo>
                      <a:pt x="113" y="88"/>
                      <a:pt x="100" y="65"/>
                      <a:pt x="64" y="54"/>
                    </a:cubicBezTo>
                    <a:cubicBezTo>
                      <a:pt x="51" y="35"/>
                      <a:pt x="40" y="34"/>
                      <a:pt x="21" y="22"/>
                    </a:cubicBezTo>
                    <a:cubicBezTo>
                      <a:pt x="8" y="3"/>
                      <a:pt x="16" y="9"/>
                      <a:pt x="0"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1" name="任意多边形 149516"/>
              <p:cNvSpPr>
                <a:spLocks noChangeArrowheads="1"/>
              </p:cNvSpPr>
              <p:nvPr/>
            </p:nvSpPr>
            <p:spPr bwMode="auto">
              <a:xfrm>
                <a:off x="2277" y="1468"/>
                <a:ext cx="121" cy="556"/>
              </a:xfrm>
              <a:custGeom>
                <a:avLst/>
                <a:gdLst>
                  <a:gd name="T0" fmla="*/ 20 w 79"/>
                  <a:gd name="T1" fmla="*/ 357 h 357"/>
                  <a:gd name="T2" fmla="*/ 52 w 79"/>
                  <a:gd name="T3" fmla="*/ 85 h 357"/>
                  <a:gd name="T4" fmla="*/ 68 w 79"/>
                  <a:gd name="T5" fmla="*/ 16 h 357"/>
                  <a:gd name="T6" fmla="*/ 79 w 79"/>
                  <a:gd name="T7" fmla="*/ 0 h 357"/>
                </a:gdLst>
                <a:ahLst/>
                <a:cxnLst>
                  <a:cxn ang="0">
                    <a:pos x="T0" y="T1"/>
                  </a:cxn>
                  <a:cxn ang="0">
                    <a:pos x="T2" y="T3"/>
                  </a:cxn>
                  <a:cxn ang="0">
                    <a:pos x="T4" y="T5"/>
                  </a:cxn>
                  <a:cxn ang="0">
                    <a:pos x="T6" y="T7"/>
                  </a:cxn>
                </a:cxnLst>
                <a:rect l="0" t="0" r="r" b="b"/>
                <a:pathLst>
                  <a:path w="79" h="357">
                    <a:moveTo>
                      <a:pt x="20" y="357"/>
                    </a:moveTo>
                    <a:cubicBezTo>
                      <a:pt x="22" y="282"/>
                      <a:pt x="0" y="160"/>
                      <a:pt x="52" y="85"/>
                    </a:cubicBezTo>
                    <a:cubicBezTo>
                      <a:pt x="59" y="62"/>
                      <a:pt x="61" y="38"/>
                      <a:pt x="68" y="16"/>
                    </a:cubicBezTo>
                    <a:cubicBezTo>
                      <a:pt x="70" y="10"/>
                      <a:pt x="79" y="0"/>
                      <a:pt x="79"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2" name="任意多边形 149517"/>
              <p:cNvSpPr>
                <a:spLocks noChangeArrowheads="1"/>
              </p:cNvSpPr>
              <p:nvPr/>
            </p:nvSpPr>
            <p:spPr bwMode="auto">
              <a:xfrm>
                <a:off x="2385" y="1495"/>
                <a:ext cx="15" cy="580"/>
              </a:xfrm>
              <a:custGeom>
                <a:avLst/>
                <a:gdLst>
                  <a:gd name="T0" fmla="*/ 0 w 16"/>
                  <a:gd name="T1" fmla="*/ 0 h 614"/>
                  <a:gd name="T2" fmla="*/ 16 w 16"/>
                  <a:gd name="T3" fmla="*/ 614 h 614"/>
                </a:gdLst>
                <a:ahLst/>
                <a:cxnLst>
                  <a:cxn ang="0">
                    <a:pos x="T0" y="T1"/>
                  </a:cxn>
                  <a:cxn ang="0">
                    <a:pos x="T2" y="T3"/>
                  </a:cxn>
                </a:cxnLst>
                <a:rect l="0" t="0" r="r" b="b"/>
                <a:pathLst>
                  <a:path w="16" h="614">
                    <a:moveTo>
                      <a:pt x="0" y="0"/>
                    </a:moveTo>
                    <a:cubicBezTo>
                      <a:pt x="3" y="209"/>
                      <a:pt x="16" y="406"/>
                      <a:pt x="16" y="614"/>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3" name="任意多边形 149518"/>
              <p:cNvSpPr>
                <a:spLocks noChangeArrowheads="1"/>
              </p:cNvSpPr>
              <p:nvPr/>
            </p:nvSpPr>
            <p:spPr bwMode="auto">
              <a:xfrm rot="-321349">
                <a:off x="2370" y="1613"/>
                <a:ext cx="621" cy="546"/>
              </a:xfrm>
              <a:custGeom>
                <a:avLst/>
                <a:gdLst>
                  <a:gd name="T0" fmla="*/ 0 w 832"/>
                  <a:gd name="T1" fmla="*/ 485 h 634"/>
                  <a:gd name="T2" fmla="*/ 117 w 832"/>
                  <a:gd name="T3" fmla="*/ 341 h 634"/>
                  <a:gd name="T4" fmla="*/ 155 w 832"/>
                  <a:gd name="T5" fmla="*/ 293 h 634"/>
                  <a:gd name="T6" fmla="*/ 181 w 832"/>
                  <a:gd name="T7" fmla="*/ 272 h 634"/>
                  <a:gd name="T8" fmla="*/ 219 w 832"/>
                  <a:gd name="T9" fmla="*/ 224 h 634"/>
                  <a:gd name="T10" fmla="*/ 288 w 832"/>
                  <a:gd name="T11" fmla="*/ 170 h 634"/>
                  <a:gd name="T12" fmla="*/ 347 w 832"/>
                  <a:gd name="T13" fmla="*/ 112 h 634"/>
                  <a:gd name="T14" fmla="*/ 395 w 832"/>
                  <a:gd name="T15" fmla="*/ 85 h 634"/>
                  <a:gd name="T16" fmla="*/ 459 w 832"/>
                  <a:gd name="T17" fmla="*/ 37 h 634"/>
                  <a:gd name="T18" fmla="*/ 491 w 832"/>
                  <a:gd name="T19" fmla="*/ 16 h 634"/>
                  <a:gd name="T20" fmla="*/ 496 w 832"/>
                  <a:gd name="T21" fmla="*/ 0 h 634"/>
                  <a:gd name="T22" fmla="*/ 480 w 832"/>
                  <a:gd name="T23" fmla="*/ 16 h 634"/>
                  <a:gd name="T24" fmla="*/ 437 w 832"/>
                  <a:gd name="T25" fmla="*/ 80 h 634"/>
                  <a:gd name="T26" fmla="*/ 389 w 832"/>
                  <a:gd name="T27" fmla="*/ 144 h 634"/>
                  <a:gd name="T28" fmla="*/ 379 w 832"/>
                  <a:gd name="T29" fmla="*/ 165 h 634"/>
                  <a:gd name="T30" fmla="*/ 357 w 832"/>
                  <a:gd name="T31" fmla="*/ 186 h 634"/>
                  <a:gd name="T32" fmla="*/ 352 w 832"/>
                  <a:gd name="T33" fmla="*/ 208 h 634"/>
                  <a:gd name="T34" fmla="*/ 277 w 832"/>
                  <a:gd name="T35" fmla="*/ 314 h 634"/>
                  <a:gd name="T36" fmla="*/ 256 w 832"/>
                  <a:gd name="T37" fmla="*/ 352 h 634"/>
                  <a:gd name="T38" fmla="*/ 224 w 832"/>
                  <a:gd name="T39" fmla="*/ 384 h 634"/>
                  <a:gd name="T40" fmla="*/ 187 w 832"/>
                  <a:gd name="T41" fmla="*/ 426 h 634"/>
                  <a:gd name="T42" fmla="*/ 160 w 832"/>
                  <a:gd name="T43" fmla="*/ 453 h 634"/>
                  <a:gd name="T44" fmla="*/ 144 w 832"/>
                  <a:gd name="T45" fmla="*/ 469 h 634"/>
                  <a:gd name="T46" fmla="*/ 165 w 832"/>
                  <a:gd name="T47" fmla="*/ 464 h 634"/>
                  <a:gd name="T48" fmla="*/ 331 w 832"/>
                  <a:gd name="T49" fmla="*/ 416 h 634"/>
                  <a:gd name="T50" fmla="*/ 512 w 832"/>
                  <a:gd name="T51" fmla="*/ 378 h 634"/>
                  <a:gd name="T52" fmla="*/ 757 w 832"/>
                  <a:gd name="T53" fmla="*/ 357 h 634"/>
                  <a:gd name="T54" fmla="*/ 816 w 832"/>
                  <a:gd name="T55" fmla="*/ 352 h 634"/>
                  <a:gd name="T56" fmla="*/ 832 w 832"/>
                  <a:gd name="T57" fmla="*/ 346 h 634"/>
                  <a:gd name="T58" fmla="*/ 800 w 832"/>
                  <a:gd name="T59" fmla="*/ 362 h 634"/>
                  <a:gd name="T60" fmla="*/ 736 w 832"/>
                  <a:gd name="T61" fmla="*/ 410 h 634"/>
                  <a:gd name="T62" fmla="*/ 608 w 832"/>
                  <a:gd name="T63" fmla="*/ 485 h 634"/>
                  <a:gd name="T64" fmla="*/ 581 w 832"/>
                  <a:gd name="T65" fmla="*/ 506 h 634"/>
                  <a:gd name="T66" fmla="*/ 475 w 832"/>
                  <a:gd name="T67" fmla="*/ 549 h 634"/>
                  <a:gd name="T68" fmla="*/ 421 w 832"/>
                  <a:gd name="T69" fmla="*/ 570 h 634"/>
                  <a:gd name="T70" fmla="*/ 176 w 832"/>
                  <a:gd name="T71" fmla="*/ 602 h 634"/>
                  <a:gd name="T72" fmla="*/ 123 w 832"/>
                  <a:gd name="T73" fmla="*/ 618 h 634"/>
                  <a:gd name="T74" fmla="*/ 75 w 832"/>
                  <a:gd name="T75" fmla="*/ 634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32" h="634">
                    <a:moveTo>
                      <a:pt x="0" y="485"/>
                    </a:moveTo>
                    <a:cubicBezTo>
                      <a:pt x="21" y="413"/>
                      <a:pt x="70" y="395"/>
                      <a:pt x="117" y="341"/>
                    </a:cubicBezTo>
                    <a:cubicBezTo>
                      <a:pt x="130" y="326"/>
                      <a:pt x="141" y="307"/>
                      <a:pt x="155" y="293"/>
                    </a:cubicBezTo>
                    <a:cubicBezTo>
                      <a:pt x="163" y="285"/>
                      <a:pt x="174" y="280"/>
                      <a:pt x="181" y="272"/>
                    </a:cubicBezTo>
                    <a:cubicBezTo>
                      <a:pt x="201" y="250"/>
                      <a:pt x="198" y="240"/>
                      <a:pt x="219" y="224"/>
                    </a:cubicBezTo>
                    <a:cubicBezTo>
                      <a:pt x="242" y="207"/>
                      <a:pt x="266" y="190"/>
                      <a:pt x="288" y="170"/>
                    </a:cubicBezTo>
                    <a:cubicBezTo>
                      <a:pt x="308" y="151"/>
                      <a:pt x="321" y="122"/>
                      <a:pt x="347" y="112"/>
                    </a:cubicBezTo>
                    <a:cubicBezTo>
                      <a:pt x="366" y="105"/>
                      <a:pt x="378" y="102"/>
                      <a:pt x="395" y="85"/>
                    </a:cubicBezTo>
                    <a:cubicBezTo>
                      <a:pt x="413" y="67"/>
                      <a:pt x="434" y="45"/>
                      <a:pt x="459" y="37"/>
                    </a:cubicBezTo>
                    <a:cubicBezTo>
                      <a:pt x="470" y="1"/>
                      <a:pt x="452" y="41"/>
                      <a:pt x="491" y="16"/>
                    </a:cubicBezTo>
                    <a:cubicBezTo>
                      <a:pt x="496" y="13"/>
                      <a:pt x="502" y="0"/>
                      <a:pt x="496" y="0"/>
                    </a:cubicBezTo>
                    <a:cubicBezTo>
                      <a:pt x="488" y="0"/>
                      <a:pt x="485" y="11"/>
                      <a:pt x="480" y="16"/>
                    </a:cubicBezTo>
                    <a:cubicBezTo>
                      <a:pt x="471" y="44"/>
                      <a:pt x="454" y="59"/>
                      <a:pt x="437" y="80"/>
                    </a:cubicBezTo>
                    <a:cubicBezTo>
                      <a:pt x="419" y="103"/>
                      <a:pt x="409" y="124"/>
                      <a:pt x="389" y="144"/>
                    </a:cubicBezTo>
                    <a:cubicBezTo>
                      <a:pt x="386" y="151"/>
                      <a:pt x="384" y="159"/>
                      <a:pt x="379" y="165"/>
                    </a:cubicBezTo>
                    <a:cubicBezTo>
                      <a:pt x="373" y="173"/>
                      <a:pt x="362" y="177"/>
                      <a:pt x="357" y="186"/>
                    </a:cubicBezTo>
                    <a:cubicBezTo>
                      <a:pt x="353" y="192"/>
                      <a:pt x="355" y="201"/>
                      <a:pt x="352" y="208"/>
                    </a:cubicBezTo>
                    <a:cubicBezTo>
                      <a:pt x="333" y="247"/>
                      <a:pt x="298" y="277"/>
                      <a:pt x="277" y="314"/>
                    </a:cubicBezTo>
                    <a:cubicBezTo>
                      <a:pt x="270" y="327"/>
                      <a:pt x="265" y="341"/>
                      <a:pt x="256" y="352"/>
                    </a:cubicBezTo>
                    <a:cubicBezTo>
                      <a:pt x="247" y="364"/>
                      <a:pt x="224" y="384"/>
                      <a:pt x="224" y="384"/>
                    </a:cubicBezTo>
                    <a:cubicBezTo>
                      <a:pt x="217" y="406"/>
                      <a:pt x="206" y="414"/>
                      <a:pt x="187" y="426"/>
                    </a:cubicBezTo>
                    <a:cubicBezTo>
                      <a:pt x="177" y="451"/>
                      <a:pt x="187" y="437"/>
                      <a:pt x="160" y="453"/>
                    </a:cubicBezTo>
                    <a:cubicBezTo>
                      <a:pt x="109" y="484"/>
                      <a:pt x="122" y="475"/>
                      <a:pt x="144" y="469"/>
                    </a:cubicBezTo>
                    <a:cubicBezTo>
                      <a:pt x="151" y="467"/>
                      <a:pt x="158" y="466"/>
                      <a:pt x="165" y="464"/>
                    </a:cubicBezTo>
                    <a:cubicBezTo>
                      <a:pt x="210" y="419"/>
                      <a:pt x="270" y="422"/>
                      <a:pt x="331" y="416"/>
                    </a:cubicBezTo>
                    <a:cubicBezTo>
                      <a:pt x="391" y="402"/>
                      <a:pt x="451" y="386"/>
                      <a:pt x="512" y="378"/>
                    </a:cubicBezTo>
                    <a:cubicBezTo>
                      <a:pt x="597" y="352"/>
                      <a:pt x="653" y="360"/>
                      <a:pt x="757" y="357"/>
                    </a:cubicBezTo>
                    <a:cubicBezTo>
                      <a:pt x="777" y="355"/>
                      <a:pt x="796" y="355"/>
                      <a:pt x="816" y="352"/>
                    </a:cubicBezTo>
                    <a:cubicBezTo>
                      <a:pt x="822" y="351"/>
                      <a:pt x="832" y="340"/>
                      <a:pt x="832" y="346"/>
                    </a:cubicBezTo>
                    <a:cubicBezTo>
                      <a:pt x="832" y="354"/>
                      <a:pt x="804" y="361"/>
                      <a:pt x="800" y="362"/>
                    </a:cubicBezTo>
                    <a:cubicBezTo>
                      <a:pt x="781" y="389"/>
                      <a:pt x="765" y="396"/>
                      <a:pt x="736" y="410"/>
                    </a:cubicBezTo>
                    <a:cubicBezTo>
                      <a:pt x="702" y="444"/>
                      <a:pt x="654" y="470"/>
                      <a:pt x="608" y="485"/>
                    </a:cubicBezTo>
                    <a:cubicBezTo>
                      <a:pt x="585" y="518"/>
                      <a:pt x="611" y="488"/>
                      <a:pt x="581" y="506"/>
                    </a:cubicBezTo>
                    <a:cubicBezTo>
                      <a:pt x="531" y="536"/>
                      <a:pt x="536" y="541"/>
                      <a:pt x="475" y="549"/>
                    </a:cubicBezTo>
                    <a:cubicBezTo>
                      <a:pt x="455" y="555"/>
                      <a:pt x="442" y="565"/>
                      <a:pt x="421" y="570"/>
                    </a:cubicBezTo>
                    <a:cubicBezTo>
                      <a:pt x="350" y="607"/>
                      <a:pt x="253" y="597"/>
                      <a:pt x="176" y="602"/>
                    </a:cubicBezTo>
                    <a:cubicBezTo>
                      <a:pt x="159" y="609"/>
                      <a:pt x="141" y="612"/>
                      <a:pt x="123" y="618"/>
                    </a:cubicBezTo>
                    <a:cubicBezTo>
                      <a:pt x="106" y="630"/>
                      <a:pt x="96" y="634"/>
                      <a:pt x="75" y="634"/>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4" name="椭圆 149519"/>
              <p:cNvSpPr>
                <a:spLocks noChangeArrowheads="1"/>
              </p:cNvSpPr>
              <p:nvPr/>
            </p:nvSpPr>
            <p:spPr bwMode="auto">
              <a:xfrm>
                <a:off x="1678" y="1552"/>
                <a:ext cx="338" cy="21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a:r>
                  <a:rPr lang="zh-CN" altLang="en-US" sz="3600" b="1" dirty="0">
                    <a:latin typeface="文鼎CS大黑"/>
                    <a:ea typeface="微软雅黑" panose="020B0503020204020204" pitchFamily="34" charset="-122"/>
                  </a:rPr>
                  <a:t>爆发</a:t>
                </a:r>
                <a:endParaRPr lang="zh-CN" altLang="en-US" sz="3600" b="1" dirty="0">
                  <a:latin typeface="文鼎CS大黑"/>
                  <a:ea typeface="微软雅黑" panose="020B0503020204020204" pitchFamily="34" charset="-122"/>
                </a:endParaRPr>
              </a:p>
            </p:txBody>
          </p:sp>
          <p:sp>
            <p:nvSpPr>
              <p:cNvPr id="10255" name="椭圆 149520"/>
              <p:cNvSpPr>
                <a:spLocks noChangeArrowheads="1"/>
              </p:cNvSpPr>
              <p:nvPr/>
            </p:nvSpPr>
            <p:spPr bwMode="auto">
              <a:xfrm>
                <a:off x="2185" y="1253"/>
                <a:ext cx="339" cy="21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a:r>
                  <a:rPr lang="zh-CN" altLang="en-US" sz="3600" b="1" dirty="0">
                    <a:latin typeface="文鼎CS大黑"/>
                    <a:ea typeface="微软雅黑" panose="020B0503020204020204" pitchFamily="34" charset="-122"/>
                  </a:rPr>
                  <a:t>口号</a:t>
                </a:r>
                <a:endParaRPr lang="zh-CN" altLang="en-US" sz="3600" b="1" dirty="0">
                  <a:latin typeface="文鼎CS大黑"/>
                  <a:ea typeface="微软雅黑" panose="020B0503020204020204" pitchFamily="34" charset="-122"/>
                </a:endParaRPr>
              </a:p>
            </p:txBody>
          </p:sp>
          <p:sp>
            <p:nvSpPr>
              <p:cNvPr id="10256" name="椭圆 149521"/>
              <p:cNvSpPr>
                <a:spLocks noChangeArrowheads="1"/>
              </p:cNvSpPr>
              <p:nvPr/>
            </p:nvSpPr>
            <p:spPr bwMode="auto">
              <a:xfrm>
                <a:off x="2610" y="1424"/>
                <a:ext cx="338" cy="21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a:r>
                  <a:rPr lang="zh-CN" altLang="en-US" sz="3600" b="1" dirty="0">
                    <a:latin typeface="文鼎CS大黑"/>
                    <a:ea typeface="微软雅黑" panose="020B0503020204020204" pitchFamily="34" charset="-122"/>
                  </a:rPr>
                  <a:t>扩大</a:t>
                </a:r>
                <a:endParaRPr lang="zh-CN" altLang="en-US" sz="3600" b="1" dirty="0">
                  <a:latin typeface="文鼎CS大黑"/>
                  <a:ea typeface="微软雅黑" panose="020B0503020204020204" pitchFamily="34" charset="-122"/>
                </a:endParaRPr>
              </a:p>
            </p:txBody>
          </p:sp>
          <p:sp>
            <p:nvSpPr>
              <p:cNvPr id="10257" name="椭圆 149522"/>
              <p:cNvSpPr>
                <a:spLocks noChangeArrowheads="1"/>
              </p:cNvSpPr>
              <p:nvPr/>
            </p:nvSpPr>
            <p:spPr bwMode="auto">
              <a:xfrm>
                <a:off x="2948" y="1767"/>
                <a:ext cx="340" cy="21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ctr"/>
                <a:r>
                  <a:rPr lang="zh-CN" altLang="en-US" sz="3600" b="1" dirty="0">
                    <a:latin typeface="文鼎CS大黑"/>
                    <a:ea typeface="微软雅黑" panose="020B0503020204020204" pitchFamily="34" charset="-122"/>
                  </a:rPr>
                  <a:t>意义</a:t>
                </a:r>
                <a:endParaRPr lang="zh-CN" altLang="en-US" sz="3600" b="1" dirty="0">
                  <a:latin typeface="文鼎CS大黑"/>
                  <a:ea typeface="微软雅黑" panose="020B0503020204020204" pitchFamily="34" charset="-122"/>
                </a:endParaRPr>
              </a:p>
            </p:txBody>
          </p:sp>
          <p:sp>
            <p:nvSpPr>
              <p:cNvPr id="10258" name="文本框 149523"/>
              <p:cNvSpPr txBox="1">
                <a:spLocks noChangeArrowheads="1"/>
              </p:cNvSpPr>
              <p:nvPr/>
            </p:nvSpPr>
            <p:spPr bwMode="auto">
              <a:xfrm>
                <a:off x="2433" y="2115"/>
                <a:ext cx="93"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sz="1000" dirty="0">
                  <a:latin typeface="微软雅黑" panose="020B0503020204020204" pitchFamily="34" charset="-122"/>
                  <a:ea typeface="微软雅黑" panose="020B0503020204020204" pitchFamily="34" charset="-122"/>
                </a:endParaRPr>
              </a:p>
            </p:txBody>
          </p:sp>
        </p:grpSp>
        <p:sp>
          <p:nvSpPr>
            <p:cNvPr id="10259" name="文本框 149524"/>
            <p:cNvSpPr txBox="1">
              <a:spLocks noChangeArrowheads="1"/>
            </p:cNvSpPr>
            <p:nvPr/>
          </p:nvSpPr>
          <p:spPr bwMode="auto">
            <a:xfrm>
              <a:off x="2567" y="2331"/>
              <a:ext cx="283" cy="1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cs typeface="经典繁颜体"/>
                </a:rPr>
                <a:t>五四运动</a:t>
              </a:r>
              <a:endParaRPr lang="zh-CN" altLang="en-US" sz="3600" b="1" dirty="0">
                <a:latin typeface="微软雅黑" panose="020B0503020204020204" pitchFamily="34" charset="-122"/>
                <a:ea typeface="微软雅黑" panose="020B0503020204020204" pitchFamily="34" charset="-122"/>
                <a:cs typeface="经典繁颜体"/>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49508"/>
                                        </p:tgtEl>
                                        <p:attrNameLst>
                                          <p:attrName>style.visibility</p:attrName>
                                        </p:attrNameLst>
                                      </p:cBhvr>
                                      <p:to>
                                        <p:strVal val="visible"/>
                                      </p:to>
                                    </p:set>
                                    <p:animEffect transition="in" filter="fade">
                                      <p:cBhvr>
                                        <p:cTn id="7" dur="800" decel="100000"/>
                                        <p:tgtEl>
                                          <p:spTgt spid="149508"/>
                                        </p:tgtEl>
                                      </p:cBhvr>
                                    </p:animEffect>
                                    <p:anim calcmode="lin" valueType="num">
                                      <p:cBhvr>
                                        <p:cTn id="8" dur="800" decel="100000" fill="hold"/>
                                        <p:tgtEl>
                                          <p:spTgt spid="149508"/>
                                        </p:tgtEl>
                                        <p:attrNameLst>
                                          <p:attrName>style.rotation</p:attrName>
                                        </p:attrNameLst>
                                      </p:cBhvr>
                                      <p:tavLst>
                                        <p:tav tm="0">
                                          <p:val>
                                            <p:fltVal val="-90"/>
                                          </p:val>
                                        </p:tav>
                                        <p:tav tm="100000">
                                          <p:val>
                                            <p:fltVal val="0"/>
                                          </p:val>
                                        </p:tav>
                                      </p:tavLst>
                                    </p:anim>
                                    <p:anim calcmode="lin" valueType="num">
                                      <p:cBhvr>
                                        <p:cTn id="9" dur="800" decel="100000" fill="hold"/>
                                        <p:tgtEl>
                                          <p:spTgt spid="149508"/>
                                        </p:tgtEl>
                                        <p:attrNameLst>
                                          <p:attrName>ppt_x</p:attrName>
                                        </p:attrNameLst>
                                      </p:cBhvr>
                                      <p:tavLst>
                                        <p:tav tm="0">
                                          <p:val>
                                            <p:strVal val="#ppt_x+0.4"/>
                                          </p:val>
                                        </p:tav>
                                        <p:tav tm="100000">
                                          <p:val>
                                            <p:strVal val="#ppt_x-0.05"/>
                                          </p:val>
                                        </p:tav>
                                      </p:tavLst>
                                    </p:anim>
                                    <p:anim calcmode="lin" valueType="num">
                                      <p:cBhvr>
                                        <p:cTn id="10" dur="800" decel="100000" fill="hold"/>
                                        <p:tgtEl>
                                          <p:spTgt spid="14950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4950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4950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文本框 9219"/>
          <p:cNvSpPr txBox="1">
            <a:spLocks noChangeArrowheads="1"/>
          </p:cNvSpPr>
          <p:nvPr/>
        </p:nvSpPr>
        <p:spPr bwMode="auto">
          <a:xfrm>
            <a:off x="1782158" y="506194"/>
            <a:ext cx="15544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导火线</a:t>
            </a:r>
            <a:endParaRPr lang="zh-CN" altLang="en-US" sz="3600" b="1" dirty="0">
              <a:latin typeface="微软雅黑" panose="020B0503020204020204" pitchFamily="34" charset="-122"/>
              <a:ea typeface="微软雅黑" panose="020B0503020204020204" pitchFamily="34" charset="-122"/>
            </a:endParaRPr>
          </a:p>
        </p:txBody>
      </p:sp>
      <p:sp>
        <p:nvSpPr>
          <p:cNvPr id="9221" name="文本框 9220"/>
          <p:cNvSpPr txBox="1">
            <a:spLocks noChangeArrowheads="1"/>
          </p:cNvSpPr>
          <p:nvPr/>
        </p:nvSpPr>
        <p:spPr bwMode="auto">
          <a:xfrm>
            <a:off x="3935413" y="1152525"/>
            <a:ext cx="5245100" cy="583565"/>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3200" b="1" dirty="0">
                <a:latin typeface="微软雅黑" panose="020B0503020204020204" pitchFamily="34" charset="-122"/>
                <a:ea typeface="微软雅黑" panose="020B0503020204020204" pitchFamily="34" charset="-122"/>
              </a:rPr>
              <a:t>巴黎和会</a:t>
            </a:r>
            <a:r>
              <a:rPr lang="zh-CN" altLang="en-US" sz="3200" b="1" dirty="0">
                <a:latin typeface="微软雅黑" panose="020B0503020204020204" pitchFamily="34" charset="-122"/>
                <a:ea typeface="微软雅黑" panose="020B0503020204020204" pitchFamily="34" charset="-122"/>
              </a:rPr>
              <a:t>上中国外交的失败</a:t>
            </a:r>
            <a:endParaRPr lang="zh-CN" altLang="en-US" sz="3200" b="1" dirty="0">
              <a:latin typeface="微软雅黑" panose="020B0503020204020204" pitchFamily="34" charset="-122"/>
              <a:ea typeface="微软雅黑" panose="020B0503020204020204" pitchFamily="34" charset="-122"/>
            </a:endParaRPr>
          </a:p>
        </p:txBody>
      </p:sp>
      <p:sp>
        <p:nvSpPr>
          <p:cNvPr id="9223" name="燕尾形箭头 9222"/>
          <p:cNvSpPr>
            <a:spLocks noChangeArrowheads="1"/>
          </p:cNvSpPr>
          <p:nvPr/>
        </p:nvSpPr>
        <p:spPr bwMode="auto">
          <a:xfrm>
            <a:off x="2566988" y="1285875"/>
            <a:ext cx="1035050" cy="314325"/>
          </a:xfrm>
          <a:prstGeom prst="notchedRightArrow">
            <a:avLst>
              <a:gd name="adj1" fmla="val 50000"/>
              <a:gd name="adj2" fmla="val 82232"/>
            </a:avLst>
          </a:prstGeom>
          <a:solidFill>
            <a:schemeClr val="tx1"/>
          </a:solid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pic>
        <p:nvPicPr>
          <p:cNvPr id="6150" name="图片 1"/>
          <p:cNvPicPr>
            <a:picLocks noChangeAspect="1" noChangeArrowheads="1"/>
          </p:cNvPicPr>
          <p:nvPr/>
        </p:nvPicPr>
        <p:blipFill>
          <a:blip r:embed="rId1">
            <a:lum bright="6000" contrast="18000"/>
            <a:extLst>
              <a:ext uri="{28A0092B-C50C-407E-A947-70E740481C1C}">
                <a14:useLocalDpi xmlns:a14="http://schemas.microsoft.com/office/drawing/2010/main" val="0"/>
              </a:ext>
            </a:extLst>
          </a:blip>
          <a:srcRect/>
          <a:stretch>
            <a:fillRect/>
          </a:stretch>
        </p:blipFill>
        <p:spPr bwMode="auto">
          <a:xfrm>
            <a:off x="1716089" y="2225675"/>
            <a:ext cx="4173510" cy="3132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4" name="文本框 8203"/>
          <p:cNvSpPr txBox="1">
            <a:spLocks noChangeArrowheads="1"/>
          </p:cNvSpPr>
          <p:nvPr/>
        </p:nvSpPr>
        <p:spPr bwMode="auto">
          <a:xfrm>
            <a:off x="2747963" y="5908675"/>
            <a:ext cx="20859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巴黎和会会场</a:t>
            </a:r>
            <a:endParaRPr lang="zh-CN" altLang="en-US" sz="2400" b="1" dirty="0">
              <a:latin typeface="微软雅黑" panose="020B0503020204020204" pitchFamily="34" charset="-122"/>
              <a:ea typeface="微软雅黑" panose="020B0503020204020204" pitchFamily="34" charset="-122"/>
            </a:endParaRPr>
          </a:p>
        </p:txBody>
      </p:sp>
      <p:pic>
        <p:nvPicPr>
          <p:cNvPr id="6152" name="图片 3"/>
          <p:cNvPicPr>
            <a:picLocks noChangeAspect="1" noChangeArrowheads="1"/>
          </p:cNvPicPr>
          <p:nvPr/>
        </p:nvPicPr>
        <p:blipFill>
          <a:blip r:embed="rId2">
            <a:lum contrast="48000"/>
            <a:extLst>
              <a:ext uri="{28A0092B-C50C-407E-A947-70E740481C1C}">
                <a14:useLocalDpi xmlns:a14="http://schemas.microsoft.com/office/drawing/2010/main" val="0"/>
              </a:ext>
            </a:extLst>
          </a:blip>
          <a:srcRect/>
          <a:stretch>
            <a:fillRect/>
          </a:stretch>
        </p:blipFill>
        <p:spPr bwMode="auto">
          <a:xfrm>
            <a:off x="6310314" y="2214554"/>
            <a:ext cx="3071834" cy="309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223"/>
                                        </p:tgtEl>
                                        <p:attrNameLst>
                                          <p:attrName>style.visibility</p:attrName>
                                        </p:attrNameLst>
                                      </p:cBhvr>
                                      <p:to>
                                        <p:strVal val="visible"/>
                                      </p:to>
                                    </p:set>
                                    <p:anim calcmode="lin" valueType="num">
                                      <p:cBhvr>
                                        <p:cTn id="7" dur="500" fill="hold"/>
                                        <p:tgtEl>
                                          <p:spTgt spid="9223"/>
                                        </p:tgtEl>
                                        <p:attrNameLst>
                                          <p:attrName>ppt_x</p:attrName>
                                        </p:attrNameLst>
                                      </p:cBhvr>
                                      <p:tavLst>
                                        <p:tav tm="0">
                                          <p:val>
                                            <p:strVal val="0-#ppt_w/2"/>
                                          </p:val>
                                        </p:tav>
                                        <p:tav tm="100000">
                                          <p:val>
                                            <p:strVal val="#ppt_x"/>
                                          </p:val>
                                        </p:tav>
                                      </p:tavLst>
                                    </p:anim>
                                    <p:anim calcmode="lin" valueType="num">
                                      <p:cBhvr>
                                        <p:cTn id="8" dur="500" fill="hold"/>
                                        <p:tgtEl>
                                          <p:spTgt spid="92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Effect transition="in" filter="wipe(left)">
                                      <p:cBhvr>
                                        <p:cTn id="13" dur="500"/>
                                        <p:tgtEl>
                                          <p:spTgt spid="9221"/>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nodeType="clickEffect">
                                  <p:stCondLst>
                                    <p:cond delay="0"/>
                                  </p:stCondLst>
                                  <p:childTnLst>
                                    <p:set>
                                      <p:cBhvr>
                                        <p:cTn id="17" dur="1" fill="hold">
                                          <p:stCondLst>
                                            <p:cond delay="0"/>
                                          </p:stCondLst>
                                        </p:cTn>
                                        <p:tgtEl>
                                          <p:spTgt spid="6150"/>
                                        </p:tgtEl>
                                        <p:attrNameLst>
                                          <p:attrName>style.visibility</p:attrName>
                                        </p:attrNameLst>
                                      </p:cBhvr>
                                      <p:to>
                                        <p:strVal val="visible"/>
                                      </p:to>
                                    </p:set>
                                    <p:animEffect transition="in" filter="fade">
                                      <p:cBhvr>
                                        <p:cTn id="18" dur="800" decel="100000"/>
                                        <p:tgtEl>
                                          <p:spTgt spid="6150"/>
                                        </p:tgtEl>
                                      </p:cBhvr>
                                    </p:animEffect>
                                    <p:anim calcmode="lin" valueType="num">
                                      <p:cBhvr>
                                        <p:cTn id="19" dur="800" decel="100000" fill="hold"/>
                                        <p:tgtEl>
                                          <p:spTgt spid="6150"/>
                                        </p:tgtEl>
                                        <p:attrNameLst>
                                          <p:attrName>style.rotation</p:attrName>
                                        </p:attrNameLst>
                                      </p:cBhvr>
                                      <p:tavLst>
                                        <p:tav tm="0">
                                          <p:val>
                                            <p:fltVal val="-90"/>
                                          </p:val>
                                        </p:tav>
                                        <p:tav tm="100000">
                                          <p:val>
                                            <p:fltVal val="0"/>
                                          </p:val>
                                        </p:tav>
                                      </p:tavLst>
                                    </p:anim>
                                    <p:anim calcmode="lin" valueType="num">
                                      <p:cBhvr>
                                        <p:cTn id="20" dur="800" decel="100000" fill="hold"/>
                                        <p:tgtEl>
                                          <p:spTgt spid="6150"/>
                                        </p:tgtEl>
                                        <p:attrNameLst>
                                          <p:attrName>ppt_x</p:attrName>
                                        </p:attrNameLst>
                                      </p:cBhvr>
                                      <p:tavLst>
                                        <p:tav tm="0">
                                          <p:val>
                                            <p:strVal val="#ppt_x+0.4"/>
                                          </p:val>
                                        </p:tav>
                                        <p:tav tm="100000">
                                          <p:val>
                                            <p:strVal val="#ppt_x-0.05"/>
                                          </p:val>
                                        </p:tav>
                                      </p:tavLst>
                                    </p:anim>
                                    <p:anim calcmode="lin" valueType="num">
                                      <p:cBhvr>
                                        <p:cTn id="21" dur="800" decel="100000" fill="hold"/>
                                        <p:tgtEl>
                                          <p:spTgt spid="6150"/>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6150"/>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6150"/>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8204"/>
                                        </p:tgtEl>
                                        <p:attrNameLst>
                                          <p:attrName>style.visibility</p:attrName>
                                        </p:attrNameLst>
                                      </p:cBhvr>
                                      <p:to>
                                        <p:strVal val="visible"/>
                                      </p:to>
                                    </p:set>
                                    <p:animEffect transition="in" filter="fade">
                                      <p:cBhvr>
                                        <p:cTn id="28" dur="800" decel="100000"/>
                                        <p:tgtEl>
                                          <p:spTgt spid="8204"/>
                                        </p:tgtEl>
                                      </p:cBhvr>
                                    </p:animEffect>
                                    <p:anim calcmode="lin" valueType="num">
                                      <p:cBhvr>
                                        <p:cTn id="29" dur="800" decel="100000" fill="hold"/>
                                        <p:tgtEl>
                                          <p:spTgt spid="8204"/>
                                        </p:tgtEl>
                                        <p:attrNameLst>
                                          <p:attrName>style.rotation</p:attrName>
                                        </p:attrNameLst>
                                      </p:cBhvr>
                                      <p:tavLst>
                                        <p:tav tm="0">
                                          <p:val>
                                            <p:fltVal val="-90"/>
                                          </p:val>
                                        </p:tav>
                                        <p:tav tm="100000">
                                          <p:val>
                                            <p:fltVal val="0"/>
                                          </p:val>
                                        </p:tav>
                                      </p:tavLst>
                                    </p:anim>
                                    <p:anim calcmode="lin" valueType="num">
                                      <p:cBhvr>
                                        <p:cTn id="30" dur="800" decel="100000" fill="hold"/>
                                        <p:tgtEl>
                                          <p:spTgt spid="8204"/>
                                        </p:tgtEl>
                                        <p:attrNameLst>
                                          <p:attrName>ppt_x</p:attrName>
                                        </p:attrNameLst>
                                      </p:cBhvr>
                                      <p:tavLst>
                                        <p:tav tm="0">
                                          <p:val>
                                            <p:strVal val="#ppt_x+0.4"/>
                                          </p:val>
                                        </p:tav>
                                        <p:tav tm="100000">
                                          <p:val>
                                            <p:strVal val="#ppt_x-0.05"/>
                                          </p:val>
                                        </p:tav>
                                      </p:tavLst>
                                    </p:anim>
                                    <p:anim calcmode="lin" valueType="num">
                                      <p:cBhvr>
                                        <p:cTn id="31" dur="800" decel="100000" fill="hold"/>
                                        <p:tgtEl>
                                          <p:spTgt spid="8204"/>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8204"/>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8204"/>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nodeType="clickEffect">
                                  <p:stCondLst>
                                    <p:cond delay="0"/>
                                  </p:stCondLst>
                                  <p:childTnLst>
                                    <p:set>
                                      <p:cBhvr>
                                        <p:cTn id="37" dur="1" fill="hold">
                                          <p:stCondLst>
                                            <p:cond delay="0"/>
                                          </p:stCondLst>
                                        </p:cTn>
                                        <p:tgtEl>
                                          <p:spTgt spid="6152"/>
                                        </p:tgtEl>
                                        <p:attrNameLst>
                                          <p:attrName>style.visibility</p:attrName>
                                        </p:attrNameLst>
                                      </p:cBhvr>
                                      <p:to>
                                        <p:strVal val="visible"/>
                                      </p:to>
                                    </p:set>
                                    <p:animEffect transition="in" filter="fade">
                                      <p:cBhvr>
                                        <p:cTn id="38" dur="800" decel="100000"/>
                                        <p:tgtEl>
                                          <p:spTgt spid="6152"/>
                                        </p:tgtEl>
                                      </p:cBhvr>
                                    </p:animEffect>
                                    <p:anim calcmode="lin" valueType="num">
                                      <p:cBhvr>
                                        <p:cTn id="39" dur="800" decel="100000" fill="hold"/>
                                        <p:tgtEl>
                                          <p:spTgt spid="6152"/>
                                        </p:tgtEl>
                                        <p:attrNameLst>
                                          <p:attrName>style.rotation</p:attrName>
                                        </p:attrNameLst>
                                      </p:cBhvr>
                                      <p:tavLst>
                                        <p:tav tm="0">
                                          <p:val>
                                            <p:fltVal val="-90"/>
                                          </p:val>
                                        </p:tav>
                                        <p:tav tm="100000">
                                          <p:val>
                                            <p:fltVal val="0"/>
                                          </p:val>
                                        </p:tav>
                                      </p:tavLst>
                                    </p:anim>
                                    <p:anim calcmode="lin" valueType="num">
                                      <p:cBhvr>
                                        <p:cTn id="40" dur="800" decel="100000" fill="hold"/>
                                        <p:tgtEl>
                                          <p:spTgt spid="6152"/>
                                        </p:tgtEl>
                                        <p:attrNameLst>
                                          <p:attrName>ppt_x</p:attrName>
                                        </p:attrNameLst>
                                      </p:cBhvr>
                                      <p:tavLst>
                                        <p:tav tm="0">
                                          <p:val>
                                            <p:strVal val="#ppt_x+0.4"/>
                                          </p:val>
                                        </p:tav>
                                        <p:tav tm="100000">
                                          <p:val>
                                            <p:strVal val="#ppt_x-0.05"/>
                                          </p:val>
                                        </p:tav>
                                      </p:tavLst>
                                    </p:anim>
                                    <p:anim calcmode="lin" valueType="num">
                                      <p:cBhvr>
                                        <p:cTn id="41" dur="800" decel="100000" fill="hold"/>
                                        <p:tgtEl>
                                          <p:spTgt spid="615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615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615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ldLvl="0"/>
      <p:bldP spid="820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文本框 10244"/>
          <p:cNvSpPr txBox="1">
            <a:spLocks noChangeArrowheads="1"/>
          </p:cNvSpPr>
          <p:nvPr/>
        </p:nvSpPr>
        <p:spPr bwMode="auto">
          <a:xfrm>
            <a:off x="2855913" y="430213"/>
            <a:ext cx="7272337" cy="2261325"/>
          </a:xfrm>
          <a:prstGeom prst="rect">
            <a:avLst/>
          </a:prstGeom>
          <a:noFill/>
          <a:ln w="9525">
            <a:solidFill>
              <a:schemeClr val="bg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pPr>
            <a:r>
              <a:rPr lang="zh-CN" altLang="en-US" sz="3000" b="1" dirty="0">
                <a:latin typeface="微软雅黑" panose="020B0503020204020204" pitchFamily="34" charset="-122"/>
                <a:ea typeface="微软雅黑" panose="020B0503020204020204" pitchFamily="34" charset="-122"/>
              </a:rPr>
              <a:t>时间：</a:t>
            </a:r>
            <a:r>
              <a:rPr lang="zh-CN" altLang="zh-CN" sz="3000" b="1" u="sng" dirty="0">
                <a:latin typeface="微软雅黑" panose="020B0503020204020204" pitchFamily="34" charset="-122"/>
                <a:ea typeface="微软雅黑" panose="020B0503020204020204" pitchFamily="34" charset="-122"/>
              </a:rPr>
              <a:t>1919年5月4日</a:t>
            </a:r>
            <a:r>
              <a:rPr lang="zh-CN" altLang="zh-CN" sz="3000" b="1" dirty="0">
                <a:latin typeface="微软雅黑" panose="020B0503020204020204" pitchFamily="34" charset="-122"/>
                <a:ea typeface="微软雅黑" panose="020B0503020204020204" pitchFamily="34" charset="-122"/>
              </a:rPr>
              <a:t>，</a:t>
            </a:r>
            <a:endParaRPr lang="zh-CN" altLang="zh-CN" sz="3000" b="1" dirty="0">
              <a:latin typeface="微软雅黑" panose="020B0503020204020204" pitchFamily="34" charset="-122"/>
              <a:ea typeface="微软雅黑" panose="020B0503020204020204" pitchFamily="34" charset="-122"/>
            </a:endParaRPr>
          </a:p>
          <a:p>
            <a:pPr>
              <a:lnSpc>
                <a:spcPct val="120000"/>
              </a:lnSpc>
            </a:pPr>
            <a:r>
              <a:rPr lang="zh-CN" altLang="en-US" sz="3000" b="1" dirty="0">
                <a:latin typeface="微软雅黑" panose="020B0503020204020204" pitchFamily="34" charset="-122"/>
                <a:ea typeface="微软雅黑" panose="020B0503020204020204" pitchFamily="34" charset="-122"/>
              </a:rPr>
              <a:t>地点：</a:t>
            </a:r>
            <a:r>
              <a:rPr lang="zh-CN" altLang="zh-CN" sz="3000" b="1" u="sng" dirty="0">
                <a:latin typeface="微软雅黑" panose="020B0503020204020204" pitchFamily="34" charset="-122"/>
                <a:ea typeface="微软雅黑" panose="020B0503020204020204" pitchFamily="34" charset="-122"/>
              </a:rPr>
              <a:t>北京</a:t>
            </a:r>
            <a:endParaRPr lang="zh-CN" altLang="zh-CN" sz="3000" b="1" u="sng" dirty="0">
              <a:latin typeface="微软雅黑" panose="020B0503020204020204" pitchFamily="34" charset="-122"/>
              <a:ea typeface="微软雅黑" panose="020B0503020204020204" pitchFamily="34" charset="-122"/>
            </a:endParaRPr>
          </a:p>
          <a:p>
            <a:pPr>
              <a:lnSpc>
                <a:spcPct val="120000"/>
              </a:lnSpc>
            </a:pPr>
            <a:r>
              <a:rPr lang="zh-CN" altLang="en-US" sz="3000" b="1" dirty="0">
                <a:latin typeface="微软雅黑" panose="020B0503020204020204" pitchFamily="34" charset="-122"/>
                <a:ea typeface="微软雅黑" panose="020B0503020204020204" pitchFamily="34" charset="-122"/>
              </a:rPr>
              <a:t>主力：</a:t>
            </a:r>
            <a:r>
              <a:rPr lang="zh-CN" altLang="zh-CN" sz="3000" b="1" dirty="0">
                <a:latin typeface="微软雅黑" panose="020B0503020204020204" pitchFamily="34" charset="-122"/>
                <a:ea typeface="微软雅黑" panose="020B0503020204020204" pitchFamily="34" charset="-122"/>
              </a:rPr>
              <a:t>学生</a:t>
            </a:r>
            <a:r>
              <a:rPr lang="zh-CN" altLang="en-US" sz="3000" b="1" dirty="0">
                <a:latin typeface="微软雅黑" panose="020B0503020204020204" pitchFamily="34" charset="-122"/>
                <a:ea typeface="微软雅黑" panose="020B0503020204020204" pitchFamily="34" charset="-122"/>
              </a:rPr>
              <a:t> </a:t>
            </a:r>
            <a:r>
              <a:rPr lang="zh-CN" altLang="zh-CN" sz="3000" b="1" dirty="0">
                <a:latin typeface="微软雅黑" panose="020B0503020204020204" pitchFamily="34" charset="-122"/>
                <a:ea typeface="微软雅黑" panose="020B0503020204020204" pitchFamily="34" charset="-122"/>
              </a:rPr>
              <a:t>天安门前集会，揭露帝国主义列强的侵略行径，并举行示威游行。</a:t>
            </a:r>
            <a:endParaRPr lang="zh-CN" altLang="zh-CN" sz="3000" b="1" dirty="0">
              <a:latin typeface="微软雅黑" panose="020B0503020204020204" pitchFamily="34" charset="-122"/>
              <a:ea typeface="微软雅黑" panose="020B0503020204020204" pitchFamily="34" charset="-122"/>
            </a:endParaRPr>
          </a:p>
        </p:txBody>
      </p:sp>
      <p:pic>
        <p:nvPicPr>
          <p:cNvPr id="7174" name="图片 -2147482622"/>
          <p:cNvPicPr>
            <a:picLocks noChangeAspect="1" noChangeArrowheads="1"/>
          </p:cNvPicPr>
          <p:nvPr/>
        </p:nvPicPr>
        <p:blipFill>
          <a:blip r:embed="rId1">
            <a:lum bright="-6000" contrast="24000"/>
            <a:extLst>
              <a:ext uri="{28A0092B-C50C-407E-A947-70E740481C1C}">
                <a14:useLocalDpi xmlns:a14="http://schemas.microsoft.com/office/drawing/2010/main" val="0"/>
              </a:ext>
            </a:extLst>
          </a:blip>
          <a:srcRect/>
          <a:stretch>
            <a:fillRect/>
          </a:stretch>
        </p:blipFill>
        <p:spPr bwMode="auto">
          <a:xfrm>
            <a:off x="1592263" y="2846388"/>
            <a:ext cx="4741862" cy="375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2" descr="图为5月4日下午北京大学的游行队伍向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5800" y="2828925"/>
            <a:ext cx="518160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3" descr="200405040274_4003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0800" y="2819400"/>
            <a:ext cx="5453063"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文本框 9219"/>
          <p:cNvSpPr txBox="1">
            <a:spLocks noChangeArrowheads="1"/>
          </p:cNvSpPr>
          <p:nvPr/>
        </p:nvSpPr>
        <p:spPr bwMode="auto">
          <a:xfrm>
            <a:off x="1701800" y="861129"/>
            <a:ext cx="865188"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爆 发</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fade">
                                      <p:cBhvr>
                                        <p:cTn id="7" dur="1000"/>
                                        <p:tgtEl>
                                          <p:spTgt spid="10245"/>
                                        </p:tgtEl>
                                      </p:cBhvr>
                                    </p:animEffect>
                                    <p:anim calcmode="lin" valueType="num">
                                      <p:cBhvr>
                                        <p:cTn id="8" dur="1000" fill="hold"/>
                                        <p:tgtEl>
                                          <p:spTgt spid="10245"/>
                                        </p:tgtEl>
                                        <p:attrNameLst>
                                          <p:attrName>ppt_x</p:attrName>
                                        </p:attrNameLst>
                                      </p:cBhvr>
                                      <p:tavLst>
                                        <p:tav tm="0">
                                          <p:val>
                                            <p:strVal val="#ppt_x"/>
                                          </p:val>
                                        </p:tav>
                                        <p:tav tm="100000">
                                          <p:val>
                                            <p:strVal val="#ppt_x"/>
                                          </p:val>
                                        </p:tav>
                                      </p:tavLst>
                                    </p:anim>
                                    <p:anim calcmode="lin" valueType="num">
                                      <p:cBhvr>
                                        <p:cTn id="9" dur="1000" fill="hold"/>
                                        <p:tgtEl>
                                          <p:spTgt spid="1024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7174"/>
                                        </p:tgtEl>
                                        <p:attrNameLst>
                                          <p:attrName>style.visibility</p:attrName>
                                        </p:attrNameLst>
                                      </p:cBhvr>
                                      <p:to>
                                        <p:strVal val="visible"/>
                                      </p:to>
                                    </p:set>
                                    <p:animEffect transition="in" filter="fade">
                                      <p:cBhvr>
                                        <p:cTn id="14" dur="800" decel="100000"/>
                                        <p:tgtEl>
                                          <p:spTgt spid="7174"/>
                                        </p:tgtEl>
                                      </p:cBhvr>
                                    </p:animEffect>
                                    <p:anim calcmode="lin" valueType="num">
                                      <p:cBhvr>
                                        <p:cTn id="15" dur="800" decel="100000" fill="hold"/>
                                        <p:tgtEl>
                                          <p:spTgt spid="7174"/>
                                        </p:tgtEl>
                                        <p:attrNameLst>
                                          <p:attrName>style.rotation</p:attrName>
                                        </p:attrNameLst>
                                      </p:cBhvr>
                                      <p:tavLst>
                                        <p:tav tm="0">
                                          <p:val>
                                            <p:fltVal val="-90"/>
                                          </p:val>
                                        </p:tav>
                                        <p:tav tm="100000">
                                          <p:val>
                                            <p:fltVal val="0"/>
                                          </p:val>
                                        </p:tav>
                                      </p:tavLst>
                                    </p:anim>
                                    <p:anim calcmode="lin" valueType="num">
                                      <p:cBhvr>
                                        <p:cTn id="16" dur="800" decel="100000" fill="hold"/>
                                        <p:tgtEl>
                                          <p:spTgt spid="7174"/>
                                        </p:tgtEl>
                                        <p:attrNameLst>
                                          <p:attrName>ppt_x</p:attrName>
                                        </p:attrNameLst>
                                      </p:cBhvr>
                                      <p:tavLst>
                                        <p:tav tm="0">
                                          <p:val>
                                            <p:strVal val="#ppt_x+0.4"/>
                                          </p:val>
                                        </p:tav>
                                        <p:tav tm="100000">
                                          <p:val>
                                            <p:strVal val="#ppt_x-0.05"/>
                                          </p:val>
                                        </p:tav>
                                      </p:tavLst>
                                    </p:anim>
                                    <p:anim calcmode="lin" valueType="num">
                                      <p:cBhvr>
                                        <p:cTn id="17" dur="800" decel="100000" fill="hold"/>
                                        <p:tgtEl>
                                          <p:spTgt spid="7174"/>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7174"/>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7174"/>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7175"/>
                                        </p:tgtEl>
                                        <p:attrNameLst>
                                          <p:attrName>style.visibility</p:attrName>
                                        </p:attrNameLst>
                                      </p:cBhvr>
                                      <p:to>
                                        <p:strVal val="visible"/>
                                      </p:to>
                                    </p:set>
                                    <p:animEffect transition="in" filter="fade">
                                      <p:cBhvr>
                                        <p:cTn id="24" dur="800" decel="100000"/>
                                        <p:tgtEl>
                                          <p:spTgt spid="7175"/>
                                        </p:tgtEl>
                                      </p:cBhvr>
                                    </p:animEffect>
                                    <p:anim calcmode="lin" valueType="num">
                                      <p:cBhvr>
                                        <p:cTn id="25" dur="800" decel="100000" fill="hold"/>
                                        <p:tgtEl>
                                          <p:spTgt spid="7175"/>
                                        </p:tgtEl>
                                        <p:attrNameLst>
                                          <p:attrName>style.rotation</p:attrName>
                                        </p:attrNameLst>
                                      </p:cBhvr>
                                      <p:tavLst>
                                        <p:tav tm="0">
                                          <p:val>
                                            <p:fltVal val="-90"/>
                                          </p:val>
                                        </p:tav>
                                        <p:tav tm="100000">
                                          <p:val>
                                            <p:fltVal val="0"/>
                                          </p:val>
                                        </p:tav>
                                      </p:tavLst>
                                    </p:anim>
                                    <p:anim calcmode="lin" valueType="num">
                                      <p:cBhvr>
                                        <p:cTn id="26" dur="800" decel="100000" fill="hold"/>
                                        <p:tgtEl>
                                          <p:spTgt spid="7175"/>
                                        </p:tgtEl>
                                        <p:attrNameLst>
                                          <p:attrName>ppt_x</p:attrName>
                                        </p:attrNameLst>
                                      </p:cBhvr>
                                      <p:tavLst>
                                        <p:tav tm="0">
                                          <p:val>
                                            <p:strVal val="#ppt_x+0.4"/>
                                          </p:val>
                                        </p:tav>
                                        <p:tav tm="100000">
                                          <p:val>
                                            <p:strVal val="#ppt_x-0.05"/>
                                          </p:val>
                                        </p:tav>
                                      </p:tavLst>
                                    </p:anim>
                                    <p:anim calcmode="lin" valueType="num">
                                      <p:cBhvr>
                                        <p:cTn id="27" dur="800" decel="100000" fill="hold"/>
                                        <p:tgtEl>
                                          <p:spTgt spid="7175"/>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7175"/>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7175"/>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0" presetClass="entr" presetSubtype="0" fill="hold" nodeType="clickEffect">
                                  <p:stCondLst>
                                    <p:cond delay="0"/>
                                  </p:stCondLst>
                                  <p:childTnLst>
                                    <p:set>
                                      <p:cBhvr>
                                        <p:cTn id="33" dur="1" fill="hold">
                                          <p:stCondLst>
                                            <p:cond delay="0"/>
                                          </p:stCondLst>
                                        </p:cTn>
                                        <p:tgtEl>
                                          <p:spTgt spid="7176"/>
                                        </p:tgtEl>
                                        <p:attrNameLst>
                                          <p:attrName>style.visibility</p:attrName>
                                        </p:attrNameLst>
                                      </p:cBhvr>
                                      <p:to>
                                        <p:strVal val="visible"/>
                                      </p:to>
                                    </p:set>
                                    <p:animEffect transition="in" filter="fade">
                                      <p:cBhvr>
                                        <p:cTn id="34" dur="800" decel="100000"/>
                                        <p:tgtEl>
                                          <p:spTgt spid="7176"/>
                                        </p:tgtEl>
                                      </p:cBhvr>
                                    </p:animEffect>
                                    <p:anim calcmode="lin" valueType="num">
                                      <p:cBhvr>
                                        <p:cTn id="35" dur="800" decel="100000" fill="hold"/>
                                        <p:tgtEl>
                                          <p:spTgt spid="7176"/>
                                        </p:tgtEl>
                                        <p:attrNameLst>
                                          <p:attrName>style.rotation</p:attrName>
                                        </p:attrNameLst>
                                      </p:cBhvr>
                                      <p:tavLst>
                                        <p:tav tm="0">
                                          <p:val>
                                            <p:fltVal val="-90"/>
                                          </p:val>
                                        </p:tav>
                                        <p:tav tm="100000">
                                          <p:val>
                                            <p:fltVal val="0"/>
                                          </p:val>
                                        </p:tav>
                                      </p:tavLst>
                                    </p:anim>
                                    <p:anim calcmode="lin" valueType="num">
                                      <p:cBhvr>
                                        <p:cTn id="36" dur="800" decel="100000" fill="hold"/>
                                        <p:tgtEl>
                                          <p:spTgt spid="7176"/>
                                        </p:tgtEl>
                                        <p:attrNameLst>
                                          <p:attrName>ppt_x</p:attrName>
                                        </p:attrNameLst>
                                      </p:cBhvr>
                                      <p:tavLst>
                                        <p:tav tm="0">
                                          <p:val>
                                            <p:strVal val="#ppt_x+0.4"/>
                                          </p:val>
                                        </p:tav>
                                        <p:tav tm="100000">
                                          <p:val>
                                            <p:strVal val="#ppt_x-0.05"/>
                                          </p:val>
                                        </p:tav>
                                      </p:tavLst>
                                    </p:anim>
                                    <p:anim calcmode="lin" valueType="num">
                                      <p:cBhvr>
                                        <p:cTn id="37" dur="800" decel="100000" fill="hold"/>
                                        <p:tgtEl>
                                          <p:spTgt spid="7176"/>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7176"/>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717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3704577" y="2662799"/>
            <a:ext cx="4919663" cy="279971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cs typeface="文鼎特粗宋简"/>
              </a:rPr>
              <a:t>“外争主权，内除国贼”</a:t>
            </a:r>
            <a:endParaRPr lang="zh-CN" altLang="en-US" sz="3200" b="1" dirty="0">
              <a:latin typeface="微软雅黑" panose="020B0503020204020204" pitchFamily="34" charset="-122"/>
              <a:ea typeface="微软雅黑" panose="020B0503020204020204" pitchFamily="34" charset="-122"/>
              <a:cs typeface="文鼎特粗宋简"/>
            </a:endParaRPr>
          </a:p>
          <a:p>
            <a:pPr>
              <a:spcBef>
                <a:spcPct val="50000"/>
              </a:spcBef>
            </a:pPr>
            <a:r>
              <a:rPr lang="en-US" altLang="zh-CN" sz="3200" b="1" dirty="0">
                <a:latin typeface="微软雅黑" panose="020B0503020204020204" pitchFamily="34" charset="-122"/>
                <a:ea typeface="微软雅黑" panose="020B0503020204020204" pitchFamily="34" charset="-122"/>
                <a:cs typeface="文鼎特粗宋简"/>
              </a:rPr>
              <a:t> “</a:t>
            </a:r>
            <a:r>
              <a:rPr lang="zh-CN" altLang="en-US" sz="3200" b="1" dirty="0">
                <a:latin typeface="微软雅黑" panose="020B0503020204020204" pitchFamily="34" charset="-122"/>
                <a:ea typeface="微软雅黑" panose="020B0503020204020204" pitchFamily="34" charset="-122"/>
                <a:cs typeface="文鼎特粗宋简"/>
              </a:rPr>
              <a:t>誓死力争，还我青岛</a:t>
            </a:r>
            <a:r>
              <a:rPr lang="en-US" altLang="zh-CN" sz="3200" b="1" dirty="0">
                <a:latin typeface="微软雅黑" panose="020B0503020204020204" pitchFamily="34" charset="-122"/>
                <a:ea typeface="微软雅黑" panose="020B0503020204020204" pitchFamily="34" charset="-122"/>
                <a:cs typeface="文鼎特粗宋简"/>
              </a:rPr>
              <a:t>”</a:t>
            </a:r>
            <a:endParaRPr lang="en-US" altLang="zh-CN" sz="3200" b="1" dirty="0">
              <a:latin typeface="微软雅黑" panose="020B0503020204020204" pitchFamily="34" charset="-122"/>
              <a:ea typeface="微软雅黑" panose="020B0503020204020204" pitchFamily="34" charset="-122"/>
              <a:cs typeface="文鼎特粗宋简"/>
            </a:endParaRPr>
          </a:p>
          <a:p>
            <a:pPr>
              <a:spcBef>
                <a:spcPct val="50000"/>
              </a:spcBef>
            </a:pPr>
            <a:r>
              <a:rPr lang="zh-CN" altLang="en-US" sz="3200" b="1" dirty="0">
                <a:latin typeface="微软雅黑" panose="020B0503020204020204" pitchFamily="34" charset="-122"/>
                <a:ea typeface="微软雅黑" panose="020B0503020204020204" pitchFamily="34" charset="-122"/>
                <a:cs typeface="文鼎特粗宋简"/>
              </a:rPr>
              <a:t> “废除二十一条” </a:t>
            </a:r>
            <a:endParaRPr lang="zh-CN" altLang="en-US" sz="3200" b="1" dirty="0">
              <a:latin typeface="微软雅黑" panose="020B0503020204020204" pitchFamily="34" charset="-122"/>
              <a:ea typeface="微软雅黑" panose="020B0503020204020204" pitchFamily="34" charset="-122"/>
              <a:cs typeface="文鼎特粗宋简"/>
            </a:endParaRPr>
          </a:p>
          <a:p>
            <a:pPr>
              <a:spcBef>
                <a:spcPct val="50000"/>
              </a:spcBef>
            </a:pPr>
            <a:r>
              <a:rPr lang="zh-CN" altLang="en-US" sz="3200" b="1" dirty="0">
                <a:latin typeface="微软雅黑" panose="020B0503020204020204" pitchFamily="34" charset="-122"/>
                <a:ea typeface="微软雅黑" panose="020B0503020204020204" pitchFamily="34" charset="-122"/>
                <a:cs typeface="文鼎特粗宋简"/>
              </a:rPr>
              <a:t>   拒绝在“和约”上签字</a:t>
            </a:r>
            <a:endParaRPr lang="zh-CN" altLang="en-US" sz="3200" b="1" dirty="0">
              <a:latin typeface="微软雅黑" panose="020B0503020204020204" pitchFamily="34" charset="-122"/>
              <a:ea typeface="微软雅黑" panose="020B0503020204020204" pitchFamily="34" charset="-122"/>
              <a:cs typeface="文鼎特粗宋简"/>
            </a:endParaRPr>
          </a:p>
        </p:txBody>
      </p:sp>
      <p:sp>
        <p:nvSpPr>
          <p:cNvPr id="2" name="上箭头 1"/>
          <p:cNvSpPr/>
          <p:nvPr/>
        </p:nvSpPr>
        <p:spPr>
          <a:xfrm>
            <a:off x="4679950" y="1890713"/>
            <a:ext cx="492125" cy="576262"/>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3" name="上箭头 2"/>
          <p:cNvSpPr/>
          <p:nvPr/>
        </p:nvSpPr>
        <p:spPr>
          <a:xfrm>
            <a:off x="6940550" y="1885950"/>
            <a:ext cx="490538" cy="576263"/>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11273" name="右箭头 11272"/>
          <p:cNvSpPr>
            <a:spLocks noChangeArrowheads="1"/>
          </p:cNvSpPr>
          <p:nvPr/>
        </p:nvSpPr>
        <p:spPr bwMode="auto">
          <a:xfrm>
            <a:off x="8543924" y="2744787"/>
            <a:ext cx="727075" cy="485775"/>
          </a:xfrm>
          <a:prstGeom prst="rightArrow">
            <a:avLst>
              <a:gd name="adj1" fmla="val 50000"/>
              <a:gd name="adj2" fmla="val 50244"/>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80" name="文本框 11279"/>
          <p:cNvSpPr txBox="1">
            <a:spLocks noChangeArrowheads="1"/>
          </p:cNvSpPr>
          <p:nvPr/>
        </p:nvSpPr>
        <p:spPr bwMode="auto">
          <a:xfrm>
            <a:off x="9270999" y="1467832"/>
            <a:ext cx="1033462" cy="452431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微软雅黑" panose="020B0503020204020204" pitchFamily="34" charset="-122"/>
                <a:ea typeface="微软雅黑" panose="020B0503020204020204" pitchFamily="34" charset="-122"/>
              </a:rPr>
              <a:t>最能</a:t>
            </a:r>
            <a:endParaRPr lang="zh-CN" altLang="en-US"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反映</a:t>
            </a:r>
            <a:endParaRPr lang="zh-CN" altLang="en-US"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五四</a:t>
            </a:r>
            <a:endParaRPr lang="zh-CN" altLang="en-US"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运动</a:t>
            </a:r>
            <a:endParaRPr lang="zh-CN" altLang="en-US"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的性</a:t>
            </a:r>
            <a:endParaRPr lang="zh-CN" altLang="en-US"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质</a:t>
            </a:r>
            <a:endParaRPr lang="zh-CN" altLang="en-US" sz="3200" b="1" dirty="0">
              <a:latin typeface="微软雅黑" panose="020B0503020204020204" pitchFamily="34" charset="-122"/>
              <a:ea typeface="微软雅黑" panose="020B0503020204020204" pitchFamily="34" charset="-122"/>
            </a:endParaRPr>
          </a:p>
        </p:txBody>
      </p:sp>
      <p:pic>
        <p:nvPicPr>
          <p:cNvPr id="36866" name="Picture 2" descr="“五四”运动中的宣传品"/>
          <p:cNvPicPr>
            <a:picLocks noChangeAspect="1" noChangeArrowheads="1"/>
          </p:cNvPicPr>
          <p:nvPr/>
        </p:nvPicPr>
        <p:blipFill>
          <a:blip r:embed="rId1">
            <a:lum bright="-12000" contrast="24000"/>
            <a:extLst>
              <a:ext uri="{28A0092B-C50C-407E-A947-70E740481C1C}">
                <a14:useLocalDpi xmlns:a14="http://schemas.microsoft.com/office/drawing/2010/main" val="0"/>
              </a:ext>
            </a:extLst>
          </a:blip>
          <a:srcRect/>
          <a:stretch>
            <a:fillRect/>
          </a:stretch>
        </p:blipFill>
        <p:spPr bwMode="auto">
          <a:xfrm>
            <a:off x="1528763" y="2174081"/>
            <a:ext cx="2111375" cy="4068762"/>
          </a:xfrm>
          <a:prstGeom prst="rect">
            <a:avLst/>
          </a:prstGeom>
          <a:noFill/>
          <a:ln>
            <a:noFill/>
          </a:ln>
        </p:spPr>
      </p:pic>
      <p:sp>
        <p:nvSpPr>
          <p:cNvPr id="13322" name="文本框 9219"/>
          <p:cNvSpPr txBox="1">
            <a:spLocks noChangeArrowheads="1"/>
          </p:cNvSpPr>
          <p:nvPr/>
        </p:nvSpPr>
        <p:spPr bwMode="auto">
          <a:xfrm>
            <a:off x="2135560" y="505906"/>
            <a:ext cx="1233170" cy="64516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口 号</a:t>
            </a:r>
            <a:endParaRPr lang="zh-CN" altLang="en-US" sz="3600" b="1" dirty="0">
              <a:latin typeface="微软雅黑" panose="020B0503020204020204" pitchFamily="34" charset="-122"/>
              <a:ea typeface="微软雅黑" panose="020B0503020204020204" pitchFamily="34" charset="-122"/>
            </a:endParaRPr>
          </a:p>
        </p:txBody>
      </p:sp>
      <p:sp>
        <p:nvSpPr>
          <p:cNvPr id="4" name="矩形 3"/>
          <p:cNvSpPr/>
          <p:nvPr/>
        </p:nvSpPr>
        <p:spPr>
          <a:xfrm>
            <a:off x="4428172" y="1152237"/>
            <a:ext cx="995680" cy="583565"/>
          </a:xfrm>
          <a:prstGeom prst="rect">
            <a:avLst/>
          </a:prstGeom>
          <a:noFill/>
        </p:spPr>
        <p:txBody>
          <a:bodyPr wrap="none">
            <a:spAutoFit/>
          </a:bodyPr>
          <a:lstStyle/>
          <a:p>
            <a:pPr algn="ctr"/>
            <a:r>
              <a:rPr lang="zh-CN" altLang="en-US" sz="3200" b="1" kern="10" dirty="0">
                <a:latin typeface="微软雅黑" panose="020B0503020204020204" pitchFamily="34" charset="-122"/>
                <a:ea typeface="微软雅黑" panose="020B0503020204020204" pitchFamily="34" charset="-122"/>
              </a:rPr>
              <a:t>反帝</a:t>
            </a:r>
            <a:endParaRPr lang="zh-CN" altLang="en-US" sz="3200" b="1" kern="10" dirty="0">
              <a:latin typeface="微软雅黑" panose="020B0503020204020204" pitchFamily="34" charset="-122"/>
              <a:ea typeface="微软雅黑" panose="020B0503020204020204" pitchFamily="34" charset="-122"/>
            </a:endParaRPr>
          </a:p>
        </p:txBody>
      </p:sp>
      <p:sp>
        <p:nvSpPr>
          <p:cNvPr id="5" name="矩形 4"/>
          <p:cNvSpPr/>
          <p:nvPr/>
        </p:nvSpPr>
        <p:spPr>
          <a:xfrm>
            <a:off x="6484779" y="1152237"/>
            <a:ext cx="1402080" cy="583565"/>
          </a:xfrm>
          <a:prstGeom prst="rect">
            <a:avLst/>
          </a:prstGeom>
          <a:noFill/>
        </p:spPr>
        <p:txBody>
          <a:bodyPr wrap="none">
            <a:spAutoFit/>
          </a:bodyPr>
          <a:lstStyle/>
          <a:p>
            <a:pPr algn="ctr"/>
            <a:r>
              <a:rPr lang="zh-CN" altLang="en-US" sz="3200" b="1" kern="10" dirty="0">
                <a:latin typeface="微软雅黑" panose="020B0503020204020204" pitchFamily="34" charset="-122"/>
                <a:ea typeface="微软雅黑" panose="020B0503020204020204" pitchFamily="34" charset="-122"/>
              </a:rPr>
              <a:t>反封建</a:t>
            </a:r>
            <a:endParaRPr lang="zh-CN" altLang="en-US" sz="3200" b="1" kern="1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p:cTn id="7" dur="1000" fill="hold"/>
                                        <p:tgtEl>
                                          <p:spTgt spid="36867"/>
                                        </p:tgtEl>
                                        <p:attrNameLst>
                                          <p:attrName>ppt_x</p:attrName>
                                        </p:attrNameLst>
                                      </p:cBhvr>
                                      <p:tavLst>
                                        <p:tav tm="0">
                                          <p:val>
                                            <p:strVal val="0-#ppt_w/2"/>
                                          </p:val>
                                        </p:tav>
                                        <p:tav tm="100000">
                                          <p:val>
                                            <p:strVal val="#ppt_x"/>
                                          </p:val>
                                        </p:tav>
                                      </p:tavLst>
                                    </p:anim>
                                    <p:anim calcmode="lin" valueType="num">
                                      <p:cBhvr>
                                        <p:cTn id="8" dur="1000" fill="hold"/>
                                        <p:tgtEl>
                                          <p:spTgt spid="3686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800" decel="100000"/>
                                        <p:tgtEl>
                                          <p:spTgt spid="2"/>
                                        </p:tgtEl>
                                      </p:cBhvr>
                                    </p:animEffect>
                                    <p:anim calcmode="lin" valueType="num">
                                      <p:cBhvr>
                                        <p:cTn id="14" dur="800" decel="100000" fill="hold"/>
                                        <p:tgtEl>
                                          <p:spTgt spid="2"/>
                                        </p:tgtEl>
                                        <p:attrNameLst>
                                          <p:attrName>style.rotation</p:attrName>
                                        </p:attrNameLst>
                                      </p:cBhvr>
                                      <p:tavLst>
                                        <p:tav tm="0">
                                          <p:val>
                                            <p:fltVal val="-90"/>
                                          </p:val>
                                        </p:tav>
                                        <p:tav tm="100000">
                                          <p:val>
                                            <p:fltVal val="0"/>
                                          </p:val>
                                        </p:tav>
                                      </p:tavLst>
                                    </p:anim>
                                    <p:anim calcmode="lin" valueType="num">
                                      <p:cBhvr>
                                        <p:cTn id="15" dur="800" decel="100000" fill="hold"/>
                                        <p:tgtEl>
                                          <p:spTgt spid="2"/>
                                        </p:tgtEl>
                                        <p:attrNameLst>
                                          <p:attrName>ppt_x</p:attrName>
                                        </p:attrNameLst>
                                      </p:cBhvr>
                                      <p:tavLst>
                                        <p:tav tm="0">
                                          <p:val>
                                            <p:strVal val="#ppt_x+0.4"/>
                                          </p:val>
                                        </p:tav>
                                        <p:tav tm="100000">
                                          <p:val>
                                            <p:strVal val="#ppt_x-0.05"/>
                                          </p:val>
                                        </p:tav>
                                      </p:tavLst>
                                    </p:anim>
                                    <p:anim calcmode="lin" valueType="num">
                                      <p:cBhvr>
                                        <p:cTn id="16" dur="800" decel="100000" fill="hold"/>
                                        <p:tgtEl>
                                          <p:spTgt spid="2"/>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800" decel="100000"/>
                                        <p:tgtEl>
                                          <p:spTgt spid="3"/>
                                        </p:tgtEl>
                                      </p:cBhvr>
                                    </p:animEffect>
                                    <p:anim calcmode="lin" valueType="num">
                                      <p:cBhvr>
                                        <p:cTn id="24" dur="800" decel="100000" fill="hold"/>
                                        <p:tgtEl>
                                          <p:spTgt spid="3"/>
                                        </p:tgtEl>
                                        <p:attrNameLst>
                                          <p:attrName>style.rotation</p:attrName>
                                        </p:attrNameLst>
                                      </p:cBhvr>
                                      <p:tavLst>
                                        <p:tav tm="0">
                                          <p:val>
                                            <p:fltVal val="-90"/>
                                          </p:val>
                                        </p:tav>
                                        <p:tav tm="100000">
                                          <p:val>
                                            <p:fltVal val="0"/>
                                          </p:val>
                                        </p:tav>
                                      </p:tavLst>
                                    </p:anim>
                                    <p:anim calcmode="lin" valueType="num">
                                      <p:cBhvr>
                                        <p:cTn id="25" dur="800" decel="100000" fill="hold"/>
                                        <p:tgtEl>
                                          <p:spTgt spid="3"/>
                                        </p:tgtEl>
                                        <p:attrNameLst>
                                          <p:attrName>ppt_x</p:attrName>
                                        </p:attrNameLst>
                                      </p:cBhvr>
                                      <p:tavLst>
                                        <p:tav tm="0">
                                          <p:val>
                                            <p:strVal val="#ppt_x+0.4"/>
                                          </p:val>
                                        </p:tav>
                                        <p:tav tm="100000">
                                          <p:val>
                                            <p:strVal val="#ppt_x-0.05"/>
                                          </p:val>
                                        </p:tav>
                                      </p:tavLst>
                                    </p:anim>
                                    <p:anim calcmode="lin" valueType="num">
                                      <p:cBhvr>
                                        <p:cTn id="26" dur="800" decel="100000" fill="hold"/>
                                        <p:tgtEl>
                                          <p:spTgt spid="3"/>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1273"/>
                                        </p:tgtEl>
                                        <p:attrNameLst>
                                          <p:attrName>style.visibility</p:attrName>
                                        </p:attrNameLst>
                                      </p:cBhvr>
                                      <p:to>
                                        <p:strVal val="visible"/>
                                      </p:to>
                                    </p:set>
                                    <p:animEffect transition="in" filter="wipe(left)">
                                      <p:cBhvr>
                                        <p:cTn id="33" dur="500"/>
                                        <p:tgtEl>
                                          <p:spTgt spid="11273"/>
                                        </p:tgtEl>
                                      </p:cBhvr>
                                    </p:animEffec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280"/>
                                        </p:tgtEl>
                                        <p:attrNameLst>
                                          <p:attrName>style.visibility</p:attrName>
                                        </p:attrNameLst>
                                      </p:cBhvr>
                                      <p:to>
                                        <p:strVal val="visible"/>
                                      </p:to>
                                    </p:set>
                                    <p:anim by="(-#ppt_w*2)" calcmode="lin" valueType="num">
                                      <p:cBhvr rctx="PPT">
                                        <p:cTn id="38" dur="500" autoRev="1" fill="hold">
                                          <p:stCondLst>
                                            <p:cond delay="0"/>
                                          </p:stCondLst>
                                        </p:cTn>
                                        <p:tgtEl>
                                          <p:spTgt spid="11280"/>
                                        </p:tgtEl>
                                        <p:attrNameLst>
                                          <p:attrName>ppt_w</p:attrName>
                                        </p:attrNameLst>
                                      </p:cBhvr>
                                    </p:anim>
                                    <p:anim by="(#ppt_w*0.50)" calcmode="lin" valueType="num">
                                      <p:cBhvr>
                                        <p:cTn id="39" dur="500" decel="50000" autoRev="1" fill="hold">
                                          <p:stCondLst>
                                            <p:cond delay="0"/>
                                          </p:stCondLst>
                                        </p:cTn>
                                        <p:tgtEl>
                                          <p:spTgt spid="11280"/>
                                        </p:tgtEl>
                                        <p:attrNameLst>
                                          <p:attrName>ppt_x</p:attrName>
                                        </p:attrNameLst>
                                      </p:cBhvr>
                                    </p:anim>
                                    <p:anim from="(-#ppt_h/2)" to="(#ppt_y)" calcmode="lin" valueType="num">
                                      <p:cBhvr>
                                        <p:cTn id="40" dur="1000" fill="hold">
                                          <p:stCondLst>
                                            <p:cond delay="0"/>
                                          </p:stCondLst>
                                        </p:cTn>
                                        <p:tgtEl>
                                          <p:spTgt spid="11280"/>
                                        </p:tgtEl>
                                        <p:attrNameLst>
                                          <p:attrName>ppt_y</p:attrName>
                                        </p:attrNameLst>
                                      </p:cBhvr>
                                    </p:anim>
                                    <p:animRot by="21600000">
                                      <p:cBhvr>
                                        <p:cTn id="41" dur="1000" fill="hold">
                                          <p:stCondLst>
                                            <p:cond delay="0"/>
                                          </p:stCondLst>
                                        </p:cTn>
                                        <p:tgtEl>
                                          <p:spTgt spid="11280"/>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8" presetClass="entr" presetSubtype="16" fill="hold" nodeType="clickEffect">
                                  <p:stCondLst>
                                    <p:cond delay="0"/>
                                  </p:stCondLst>
                                  <p:childTnLst>
                                    <p:set>
                                      <p:cBhvr>
                                        <p:cTn id="45" dur="1" fill="hold">
                                          <p:stCondLst>
                                            <p:cond delay="0"/>
                                          </p:stCondLst>
                                        </p:cTn>
                                        <p:tgtEl>
                                          <p:spTgt spid="36866"/>
                                        </p:tgtEl>
                                        <p:attrNameLst>
                                          <p:attrName>style.visibility</p:attrName>
                                        </p:attrNameLst>
                                      </p:cBhvr>
                                      <p:to>
                                        <p:strVal val="visible"/>
                                      </p:to>
                                    </p:set>
                                    <p:animEffect transition="in" filter="diamond(in)">
                                      <p:cBhvr>
                                        <p:cTn id="46" dur="2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ldLvl="0"/>
      <p:bldP spid="2" grpId="0" bldLvl="0" animBg="1"/>
      <p:bldP spid="3" grpId="0" bldLvl="0" animBg="1"/>
      <p:bldP spid="11280"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51" name="Picture 15" descr="chua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881422" y="571480"/>
            <a:ext cx="3864558" cy="235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文本框 12293"/>
          <p:cNvSpPr txBox="1">
            <a:spLocks noChangeArrowheads="1"/>
          </p:cNvSpPr>
          <p:nvPr/>
        </p:nvSpPr>
        <p:spPr bwMode="auto">
          <a:xfrm>
            <a:off x="1309654" y="3214686"/>
            <a:ext cx="9650985"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从这份传单内容中，我们能够感受到“五四”青年学生的什么精神？</a:t>
            </a:r>
            <a:endParaRPr lang="zh-CN" altLang="en-US" sz="3200" b="1" dirty="0">
              <a:latin typeface="微软雅黑" panose="020B0503020204020204" pitchFamily="34" charset="-122"/>
              <a:ea typeface="微软雅黑" panose="020B0503020204020204" pitchFamily="34" charset="-122"/>
            </a:endParaRPr>
          </a:p>
        </p:txBody>
      </p:sp>
      <p:sp>
        <p:nvSpPr>
          <p:cNvPr id="12291" name="文本框 12290"/>
          <p:cNvSpPr txBox="1">
            <a:spLocks noChangeArrowheads="1"/>
          </p:cNvSpPr>
          <p:nvPr/>
        </p:nvSpPr>
        <p:spPr bwMode="auto">
          <a:xfrm>
            <a:off x="1415480" y="5133286"/>
            <a:ext cx="9596219" cy="743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pitchFamily="34" charset="-122"/>
                <a:ea typeface="微软雅黑" panose="020B0503020204020204" pitchFamily="34" charset="-122"/>
              </a:rPr>
              <a:t>忧国忧民，不屈不挠，敢于斗争的爱国主义精神</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5551"/>
                                        </p:tgtEl>
                                        <p:attrNameLst>
                                          <p:attrName>style.visibility</p:attrName>
                                        </p:attrNameLst>
                                      </p:cBhvr>
                                      <p:to>
                                        <p:strVal val="visible"/>
                                      </p:to>
                                    </p:set>
                                    <p:anim calcmode="lin" valueType="num">
                                      <p:cBhvr>
                                        <p:cTn id="7" dur="500" fill="hold"/>
                                        <p:tgtEl>
                                          <p:spTgt spid="65551"/>
                                        </p:tgtEl>
                                        <p:attrNameLst>
                                          <p:attrName>ppt_x</p:attrName>
                                        </p:attrNameLst>
                                      </p:cBhvr>
                                      <p:tavLst>
                                        <p:tav tm="0">
                                          <p:val>
                                            <p:strVal val="#ppt_x"/>
                                          </p:val>
                                        </p:tav>
                                        <p:tav tm="100000">
                                          <p:val>
                                            <p:strVal val="#ppt_x"/>
                                          </p:val>
                                        </p:tav>
                                      </p:tavLst>
                                    </p:anim>
                                    <p:anim calcmode="lin" valueType="num">
                                      <p:cBhvr>
                                        <p:cTn id="8" dur="500" fill="hold"/>
                                        <p:tgtEl>
                                          <p:spTgt spid="655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2294"/>
                                        </p:tgtEl>
                                        <p:attrNameLst>
                                          <p:attrName>style.visibility</p:attrName>
                                        </p:attrNameLst>
                                      </p:cBhvr>
                                      <p:to>
                                        <p:strVal val="visible"/>
                                      </p:to>
                                    </p:set>
                                    <p:animEffect transition="in" filter="diamond(in)">
                                      <p:cBhvr>
                                        <p:cTn id="13" dur="500"/>
                                        <p:tgtEl>
                                          <p:spTgt spid="12294"/>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2291"/>
                                        </p:tgtEl>
                                        <p:attrNameLst>
                                          <p:attrName>style.visibility</p:attrName>
                                        </p:attrNameLst>
                                      </p:cBhvr>
                                      <p:to>
                                        <p:strVal val="visible"/>
                                      </p:to>
                                    </p:set>
                                    <p:animEffect transition="in" filter="checkerboard(across)">
                                      <p:cBhvr>
                                        <p:cTn id="18"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ldLvl="0"/>
      <p:bldP spid="12291"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矩形 7197"/>
          <p:cNvSpPr>
            <a:spLocks noChangeArrowheads="1"/>
          </p:cNvSpPr>
          <p:nvPr/>
        </p:nvSpPr>
        <p:spPr bwMode="auto">
          <a:xfrm>
            <a:off x="1774825" y="633413"/>
            <a:ext cx="48013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二、五四运动的扩大</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矩形 3"/>
          <p:cNvSpPr>
            <a:spLocks noChangeArrowheads="1"/>
          </p:cNvSpPr>
          <p:nvPr/>
        </p:nvSpPr>
        <p:spPr bwMode="auto">
          <a:xfrm>
            <a:off x="1487488" y="1628800"/>
            <a:ext cx="950733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材料</a:t>
            </a:r>
            <a:r>
              <a:rPr lang="zh-CN" altLang="en-US" sz="3600" b="1" dirty="0">
                <a:latin typeface="微软雅黑" panose="020B0503020204020204" pitchFamily="34" charset="-122"/>
                <a:ea typeface="微软雅黑" panose="020B0503020204020204" pitchFamily="34" charset="-122"/>
              </a:rPr>
              <a:t>一</a:t>
            </a:r>
            <a:endParaRPr lang="zh-CN" altLang="zh-CN" sz="36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“多国家之土地，再为学生被拘速求释放。” </a:t>
            </a:r>
            <a:endParaRPr lang="en-US" altLang="zh-CN" sz="3000" b="1" dirty="0">
              <a:latin typeface="微软雅黑" panose="020B0503020204020204" pitchFamily="34" charset="-122"/>
              <a:ea typeface="微软雅黑" panose="020B0503020204020204" pitchFamily="34" charset="-122"/>
            </a:endParaRPr>
          </a:p>
          <a:p>
            <a:pPr algn="r">
              <a:lnSpc>
                <a:spcPct val="150000"/>
              </a:lnSpc>
            </a:pP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工人罢工</a:t>
            </a:r>
            <a:endParaRPr lang="zh-CN" altLang="zh-CN" sz="3000" b="1" dirty="0">
              <a:latin typeface="微软雅黑" panose="020B0503020204020204" pitchFamily="34" charset="-122"/>
              <a:ea typeface="微软雅黑" panose="020B0503020204020204" pitchFamily="34" charset="-122"/>
            </a:endParaRPr>
          </a:p>
        </p:txBody>
      </p:sp>
      <p:sp>
        <p:nvSpPr>
          <p:cNvPr id="6" name="矩形 5"/>
          <p:cNvSpPr>
            <a:spLocks noChangeArrowheads="1"/>
          </p:cNvSpPr>
          <p:nvPr/>
        </p:nvSpPr>
        <p:spPr bwMode="auto">
          <a:xfrm>
            <a:off x="1487488" y="4005064"/>
            <a:ext cx="950733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材料</a:t>
            </a:r>
            <a:r>
              <a:rPr lang="zh-CN" altLang="en-US" sz="3600" b="1" dirty="0">
                <a:latin typeface="微软雅黑" panose="020B0503020204020204" pitchFamily="34" charset="-122"/>
                <a:ea typeface="微软雅黑" panose="020B0503020204020204" pitchFamily="34" charset="-122"/>
              </a:rPr>
              <a:t>二</a:t>
            </a:r>
            <a:endParaRPr lang="zh-CN" altLang="zh-CN" sz="36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“忍痛停业，冀救被捕学生，不除国贼，誓不开市。”   </a:t>
            </a:r>
            <a:endParaRPr lang="en-US" altLang="zh-CN" sz="3000" b="1" dirty="0">
              <a:latin typeface="微软雅黑" panose="020B0503020204020204" pitchFamily="34" charset="-122"/>
              <a:ea typeface="微软雅黑" panose="020B0503020204020204" pitchFamily="34" charset="-122"/>
            </a:endParaRPr>
          </a:p>
          <a:p>
            <a:pPr algn="r">
              <a:lnSpc>
                <a:spcPct val="150000"/>
              </a:lnSpc>
            </a:pPr>
            <a:r>
              <a:rPr lang="zh-CN" altLang="en-US" sz="30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商人罢市</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文本框 13316"/>
          <p:cNvSpPr txBox="1">
            <a:spLocks noChangeArrowheads="1"/>
          </p:cNvSpPr>
          <p:nvPr/>
        </p:nvSpPr>
        <p:spPr bwMode="auto">
          <a:xfrm>
            <a:off x="1919288" y="2276475"/>
            <a:ext cx="2970212"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时间：</a:t>
            </a:r>
            <a:r>
              <a:rPr lang="en-US" altLang="zh-CN" sz="3200" b="1" dirty="0">
                <a:latin typeface="Times New Roman" panose="02020603050405020304" pitchFamily="18" charset="0"/>
                <a:ea typeface="微软雅黑" panose="020B0503020204020204" pitchFamily="34" charset="-122"/>
              </a:rPr>
              <a:t>6</a:t>
            </a:r>
            <a:r>
              <a:rPr lang="zh-CN" altLang="en-US" sz="3200" b="1" dirty="0">
                <a:latin typeface="Times New Roman" panose="02020603050405020304" pitchFamily="18" charset="0"/>
                <a:ea typeface="微软雅黑" panose="020B0503020204020204" pitchFamily="34" charset="-122"/>
              </a:rPr>
              <a:t>月</a:t>
            </a:r>
            <a:r>
              <a:rPr lang="en-US" altLang="zh-CN" sz="3200" b="1" dirty="0">
                <a:latin typeface="Times New Roman" panose="02020603050405020304" pitchFamily="18" charset="0"/>
                <a:ea typeface="微软雅黑" panose="020B0503020204020204" pitchFamily="34" charset="-122"/>
              </a:rPr>
              <a:t>5</a:t>
            </a:r>
            <a:r>
              <a:rPr lang="zh-CN" altLang="en-US" sz="3200" b="1" dirty="0">
                <a:latin typeface="Times New Roman" panose="02020603050405020304" pitchFamily="18" charset="0"/>
                <a:ea typeface="微软雅黑" panose="020B0503020204020204" pitchFamily="34" charset="-122"/>
              </a:rPr>
              <a:t>日</a:t>
            </a:r>
            <a:endParaRPr lang="zh-CN" altLang="en-US" sz="3200" b="1" dirty="0">
              <a:latin typeface="Times New Roman" panose="02020603050405020304" pitchFamily="18" charset="0"/>
              <a:ea typeface="微软雅黑" panose="020B0503020204020204" pitchFamily="34" charset="-122"/>
            </a:endParaRPr>
          </a:p>
        </p:txBody>
      </p:sp>
      <p:sp>
        <p:nvSpPr>
          <p:cNvPr id="13318" name="文本框 13317"/>
          <p:cNvSpPr txBox="1">
            <a:spLocks noChangeArrowheads="1"/>
          </p:cNvSpPr>
          <p:nvPr/>
        </p:nvSpPr>
        <p:spPr bwMode="auto">
          <a:xfrm>
            <a:off x="1919288" y="3178175"/>
            <a:ext cx="3995738"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主力：工人群众</a:t>
            </a:r>
            <a:endParaRPr lang="zh-CN" altLang="en-US" sz="3200" b="1" dirty="0">
              <a:latin typeface="Times New Roman" panose="02020603050405020304" pitchFamily="18" charset="0"/>
              <a:ea typeface="微软雅黑" panose="020B0503020204020204" pitchFamily="34" charset="-122"/>
            </a:endParaRPr>
          </a:p>
        </p:txBody>
      </p:sp>
      <p:sp>
        <p:nvSpPr>
          <p:cNvPr id="13319" name="文本框 13318"/>
          <p:cNvSpPr txBox="1">
            <a:spLocks noChangeArrowheads="1"/>
          </p:cNvSpPr>
          <p:nvPr/>
        </p:nvSpPr>
        <p:spPr bwMode="auto">
          <a:xfrm>
            <a:off x="1919288" y="4144963"/>
            <a:ext cx="1258888"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地点： </a:t>
            </a:r>
            <a:endParaRPr lang="zh-CN" altLang="en-US" sz="3200" b="1" dirty="0">
              <a:latin typeface="Times New Roman" panose="02020603050405020304" pitchFamily="18" charset="0"/>
              <a:ea typeface="微软雅黑" panose="020B0503020204020204" pitchFamily="34" charset="-122"/>
            </a:endParaRPr>
          </a:p>
        </p:txBody>
      </p:sp>
      <p:sp>
        <p:nvSpPr>
          <p:cNvPr id="13320" name="右箭头 13319"/>
          <p:cNvSpPr>
            <a:spLocks noChangeArrowheads="1"/>
          </p:cNvSpPr>
          <p:nvPr/>
        </p:nvSpPr>
        <p:spPr bwMode="auto">
          <a:xfrm>
            <a:off x="4162425" y="4235450"/>
            <a:ext cx="976313" cy="485775"/>
          </a:xfrm>
          <a:prstGeom prst="rightArrow">
            <a:avLst>
              <a:gd name="adj1" fmla="val 50000"/>
              <a:gd name="adj2" fmla="val 50199"/>
            </a:avLst>
          </a:prstGeom>
          <a:solidFill>
            <a:schemeClr val="tx1"/>
          </a:solidFill>
          <a:ln w="9525">
            <a:solidFill>
              <a:schemeClr val="tx1"/>
            </a:solidFill>
            <a:miter lim="800000"/>
          </a:ln>
        </p:spPr>
        <p:txBody>
          <a:bodyPr/>
          <a:lstStyle/>
          <a:p>
            <a:endParaRPr lang="zh-CN" altLang="en-US" dirty="0">
              <a:latin typeface="Times New Roman" panose="02020603050405020304" pitchFamily="18" charset="0"/>
              <a:ea typeface="微软雅黑" panose="020B0503020204020204" pitchFamily="34" charset="-122"/>
            </a:endParaRPr>
          </a:p>
        </p:txBody>
      </p:sp>
      <p:sp>
        <p:nvSpPr>
          <p:cNvPr id="13321" name="文本框 13320"/>
          <p:cNvSpPr txBox="1">
            <a:spLocks noChangeArrowheads="1"/>
          </p:cNvSpPr>
          <p:nvPr/>
        </p:nvSpPr>
        <p:spPr bwMode="auto">
          <a:xfrm>
            <a:off x="1919288" y="5254625"/>
            <a:ext cx="73247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形势：学生罢课、商人罢市、工人罢工</a:t>
            </a:r>
            <a:endParaRPr lang="zh-CN" altLang="en-US" sz="3200" b="1" dirty="0">
              <a:latin typeface="Times New Roman" panose="02020603050405020304" pitchFamily="18" charset="0"/>
              <a:ea typeface="微软雅黑" panose="020B0503020204020204" pitchFamily="34" charset="-122"/>
            </a:endParaRPr>
          </a:p>
        </p:txBody>
      </p:sp>
      <p:sp>
        <p:nvSpPr>
          <p:cNvPr id="13325" name="文本框 13324"/>
          <p:cNvSpPr txBox="1">
            <a:spLocks noChangeArrowheads="1"/>
          </p:cNvSpPr>
          <p:nvPr/>
        </p:nvSpPr>
        <p:spPr bwMode="auto">
          <a:xfrm>
            <a:off x="3155950" y="4170363"/>
            <a:ext cx="10255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北京 </a:t>
            </a:r>
            <a:endParaRPr lang="zh-CN" altLang="en-US" sz="3200" b="1" dirty="0">
              <a:latin typeface="Times New Roman" panose="02020603050405020304" pitchFamily="18" charset="0"/>
              <a:ea typeface="微软雅黑" panose="020B0503020204020204" pitchFamily="34" charset="-122"/>
            </a:endParaRPr>
          </a:p>
        </p:txBody>
      </p:sp>
      <p:sp>
        <p:nvSpPr>
          <p:cNvPr id="13326" name="文本框 13325"/>
          <p:cNvSpPr txBox="1">
            <a:spLocks noChangeArrowheads="1"/>
          </p:cNvSpPr>
          <p:nvPr/>
        </p:nvSpPr>
        <p:spPr bwMode="auto">
          <a:xfrm>
            <a:off x="5199063" y="4216400"/>
            <a:ext cx="10255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上海 </a:t>
            </a:r>
            <a:endParaRPr lang="zh-CN" altLang="en-US" sz="3200" b="1" dirty="0">
              <a:latin typeface="Times New Roman" panose="02020603050405020304" pitchFamily="18" charset="0"/>
              <a:ea typeface="微软雅黑" panose="020B0503020204020204" pitchFamily="34" charset="-122"/>
            </a:endParaRPr>
          </a:p>
        </p:txBody>
      </p:sp>
      <p:pic>
        <p:nvPicPr>
          <p:cNvPr id="10252"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454541" y="1454944"/>
            <a:ext cx="3860800" cy="344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文本框 9219"/>
          <p:cNvSpPr txBox="1">
            <a:spLocks noChangeArrowheads="1"/>
          </p:cNvSpPr>
          <p:nvPr/>
        </p:nvSpPr>
        <p:spPr bwMode="auto">
          <a:xfrm>
            <a:off x="1919288" y="459692"/>
            <a:ext cx="135001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扩 大</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 fill="hold"/>
                                        <p:tgtEl>
                                          <p:spTgt spid="13317"/>
                                        </p:tgtEl>
                                        <p:attrNameLst>
                                          <p:attrName>ppt_x</p:attrName>
                                        </p:attrNameLst>
                                      </p:cBhvr>
                                      <p:tavLst>
                                        <p:tav tm="0">
                                          <p:val>
                                            <p:strVal val="0-#ppt_w/2"/>
                                          </p:val>
                                        </p:tav>
                                        <p:tav tm="100000">
                                          <p:val>
                                            <p:strVal val="#ppt_x"/>
                                          </p:val>
                                        </p:tav>
                                      </p:tavLst>
                                    </p:anim>
                                    <p:anim calcmode="lin" valueType="num">
                                      <p:cBhvr>
                                        <p:cTn id="8" dur="500" fill="hold"/>
                                        <p:tgtEl>
                                          <p:spTgt spid="133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3318"/>
                                        </p:tgtEl>
                                        <p:attrNameLst>
                                          <p:attrName>style.visibility</p:attrName>
                                        </p:attrNameLst>
                                      </p:cBhvr>
                                      <p:to>
                                        <p:strVal val="visible"/>
                                      </p:to>
                                    </p:set>
                                    <p:anim calcmode="lin" valueType="num">
                                      <p:cBhvr>
                                        <p:cTn id="13" dur="500" fill="hold"/>
                                        <p:tgtEl>
                                          <p:spTgt spid="13318"/>
                                        </p:tgtEl>
                                        <p:attrNameLst>
                                          <p:attrName>ppt_x</p:attrName>
                                        </p:attrNameLst>
                                      </p:cBhvr>
                                      <p:tavLst>
                                        <p:tav tm="0">
                                          <p:val>
                                            <p:strVal val="1+#ppt_w/2"/>
                                          </p:val>
                                        </p:tav>
                                        <p:tav tm="100000">
                                          <p:val>
                                            <p:strVal val="#ppt_x"/>
                                          </p:val>
                                        </p:tav>
                                      </p:tavLst>
                                    </p:anim>
                                    <p:anim calcmode="lin" valueType="num">
                                      <p:cBhvr>
                                        <p:cTn id="14" dur="500" fill="hold"/>
                                        <p:tgtEl>
                                          <p:spTgt spid="133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9"/>
                                        </p:tgtEl>
                                        <p:attrNameLst>
                                          <p:attrName>style.visibility</p:attrName>
                                        </p:attrNameLst>
                                      </p:cBhvr>
                                      <p:to>
                                        <p:strVal val="visible"/>
                                      </p:to>
                                    </p:set>
                                    <p:anim calcmode="lin" valueType="num">
                                      <p:cBhvr>
                                        <p:cTn id="19" dur="500" fill="hold"/>
                                        <p:tgtEl>
                                          <p:spTgt spid="13319"/>
                                        </p:tgtEl>
                                        <p:attrNameLst>
                                          <p:attrName>ppt_x</p:attrName>
                                        </p:attrNameLst>
                                      </p:cBhvr>
                                      <p:tavLst>
                                        <p:tav tm="0">
                                          <p:val>
                                            <p:strVal val="0-#ppt_w/2"/>
                                          </p:val>
                                        </p:tav>
                                        <p:tav tm="100000">
                                          <p:val>
                                            <p:strVal val="#ppt_x"/>
                                          </p:val>
                                        </p:tav>
                                      </p:tavLst>
                                    </p:anim>
                                    <p:anim calcmode="lin" valueType="num">
                                      <p:cBhvr>
                                        <p:cTn id="20" dur="500" fill="hold"/>
                                        <p:tgtEl>
                                          <p:spTgt spid="1331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25"/>
                                        </p:tgtEl>
                                        <p:attrNameLst>
                                          <p:attrName>style.visibility</p:attrName>
                                        </p:attrNameLst>
                                      </p:cBhvr>
                                      <p:to>
                                        <p:strVal val="visible"/>
                                      </p:to>
                                    </p:set>
                                    <p:anim calcmode="lin" valueType="num">
                                      <p:cBhvr>
                                        <p:cTn id="25" dur="500" fill="hold"/>
                                        <p:tgtEl>
                                          <p:spTgt spid="13325"/>
                                        </p:tgtEl>
                                        <p:attrNameLst>
                                          <p:attrName>ppt_x</p:attrName>
                                        </p:attrNameLst>
                                      </p:cBhvr>
                                      <p:tavLst>
                                        <p:tav tm="0">
                                          <p:val>
                                            <p:strVal val="0-#ppt_w/2"/>
                                          </p:val>
                                        </p:tav>
                                        <p:tav tm="100000">
                                          <p:val>
                                            <p:strVal val="#ppt_x"/>
                                          </p:val>
                                        </p:tav>
                                      </p:tavLst>
                                    </p:anim>
                                    <p:anim calcmode="lin" valueType="num">
                                      <p:cBhvr>
                                        <p:cTn id="26" dur="500" fill="hold"/>
                                        <p:tgtEl>
                                          <p:spTgt spid="1332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3320"/>
                                        </p:tgtEl>
                                        <p:attrNameLst>
                                          <p:attrName>style.visibility</p:attrName>
                                        </p:attrNameLst>
                                      </p:cBhvr>
                                      <p:to>
                                        <p:strVal val="visible"/>
                                      </p:to>
                                    </p:set>
                                    <p:anim calcmode="lin" valueType="num">
                                      <p:cBhvr>
                                        <p:cTn id="31" dur="500" fill="hold"/>
                                        <p:tgtEl>
                                          <p:spTgt spid="13320"/>
                                        </p:tgtEl>
                                        <p:attrNameLst>
                                          <p:attrName>ppt_x</p:attrName>
                                        </p:attrNameLst>
                                      </p:cBhvr>
                                      <p:tavLst>
                                        <p:tav tm="0">
                                          <p:val>
                                            <p:strVal val="0-#ppt_w/2"/>
                                          </p:val>
                                        </p:tav>
                                        <p:tav tm="100000">
                                          <p:val>
                                            <p:strVal val="#ppt_x"/>
                                          </p:val>
                                        </p:tav>
                                      </p:tavLst>
                                    </p:anim>
                                    <p:anim calcmode="lin" valueType="num">
                                      <p:cBhvr>
                                        <p:cTn id="32" dur="500" fill="hold"/>
                                        <p:tgtEl>
                                          <p:spTgt spid="1332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326"/>
                                        </p:tgtEl>
                                        <p:attrNameLst>
                                          <p:attrName>style.visibility</p:attrName>
                                        </p:attrNameLst>
                                      </p:cBhvr>
                                      <p:to>
                                        <p:strVal val="visible"/>
                                      </p:to>
                                    </p:set>
                                    <p:anim calcmode="lin" valueType="num">
                                      <p:cBhvr>
                                        <p:cTn id="37" dur="500" fill="hold"/>
                                        <p:tgtEl>
                                          <p:spTgt spid="13326"/>
                                        </p:tgtEl>
                                        <p:attrNameLst>
                                          <p:attrName>ppt_x</p:attrName>
                                        </p:attrNameLst>
                                      </p:cBhvr>
                                      <p:tavLst>
                                        <p:tav tm="0">
                                          <p:val>
                                            <p:strVal val="1+#ppt_w/2"/>
                                          </p:val>
                                        </p:tav>
                                        <p:tav tm="100000">
                                          <p:val>
                                            <p:strVal val="#ppt_x"/>
                                          </p:val>
                                        </p:tav>
                                      </p:tavLst>
                                    </p:anim>
                                    <p:anim calcmode="lin" valueType="num">
                                      <p:cBhvr>
                                        <p:cTn id="38" dur="500" fill="hold"/>
                                        <p:tgtEl>
                                          <p:spTgt spid="1332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10252"/>
                                        </p:tgtEl>
                                        <p:attrNameLst>
                                          <p:attrName>style.visibility</p:attrName>
                                        </p:attrNameLst>
                                      </p:cBhvr>
                                      <p:to>
                                        <p:strVal val="visible"/>
                                      </p:to>
                                    </p:set>
                                    <p:animEffect transition="in" filter="fade">
                                      <p:cBhvr>
                                        <p:cTn id="43" dur="800" decel="100000"/>
                                        <p:tgtEl>
                                          <p:spTgt spid="10252"/>
                                        </p:tgtEl>
                                      </p:cBhvr>
                                    </p:animEffect>
                                    <p:anim calcmode="lin" valueType="num">
                                      <p:cBhvr>
                                        <p:cTn id="44" dur="800" decel="100000" fill="hold"/>
                                        <p:tgtEl>
                                          <p:spTgt spid="10252"/>
                                        </p:tgtEl>
                                        <p:attrNameLst>
                                          <p:attrName>style.rotation</p:attrName>
                                        </p:attrNameLst>
                                      </p:cBhvr>
                                      <p:tavLst>
                                        <p:tav tm="0">
                                          <p:val>
                                            <p:fltVal val="-90"/>
                                          </p:val>
                                        </p:tav>
                                        <p:tav tm="100000">
                                          <p:val>
                                            <p:fltVal val="0"/>
                                          </p:val>
                                        </p:tav>
                                      </p:tavLst>
                                    </p:anim>
                                    <p:anim calcmode="lin" valueType="num">
                                      <p:cBhvr>
                                        <p:cTn id="45" dur="800" decel="100000" fill="hold"/>
                                        <p:tgtEl>
                                          <p:spTgt spid="10252"/>
                                        </p:tgtEl>
                                        <p:attrNameLst>
                                          <p:attrName>ppt_x</p:attrName>
                                        </p:attrNameLst>
                                      </p:cBhvr>
                                      <p:tavLst>
                                        <p:tav tm="0">
                                          <p:val>
                                            <p:strVal val="#ppt_x+0.4"/>
                                          </p:val>
                                        </p:tav>
                                        <p:tav tm="100000">
                                          <p:val>
                                            <p:strVal val="#ppt_x-0.05"/>
                                          </p:val>
                                        </p:tav>
                                      </p:tavLst>
                                    </p:anim>
                                    <p:anim calcmode="lin" valueType="num">
                                      <p:cBhvr>
                                        <p:cTn id="46" dur="800" decel="100000" fill="hold"/>
                                        <p:tgtEl>
                                          <p:spTgt spid="10252"/>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0252"/>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0252"/>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13321"/>
                                        </p:tgtEl>
                                        <p:attrNameLst>
                                          <p:attrName>style.visibility</p:attrName>
                                        </p:attrNameLst>
                                      </p:cBhvr>
                                      <p:to>
                                        <p:strVal val="visible"/>
                                      </p:to>
                                    </p:set>
                                    <p:animEffect transition="in" filter="box(in)">
                                      <p:cBhvr>
                                        <p:cTn id="53" dur="500"/>
                                        <p:tgtEl>
                                          <p:spTgt spid="13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bldLvl="0"/>
      <p:bldP spid="13318" grpId="0" bldLvl="0"/>
      <p:bldP spid="13319" grpId="0" bldLvl="0"/>
      <p:bldP spid="13321" grpId="0" bldLvl="0"/>
      <p:bldP spid="13325" grpId="0" bldLvl="0"/>
      <p:bldP spid="13326"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文本框 14340"/>
          <p:cNvSpPr txBox="1">
            <a:spLocks noChangeArrowheads="1"/>
          </p:cNvSpPr>
          <p:nvPr/>
        </p:nvSpPr>
        <p:spPr bwMode="auto">
          <a:xfrm>
            <a:off x="3652838" y="538163"/>
            <a:ext cx="6645275" cy="1568450"/>
          </a:xfrm>
          <a:prstGeom prst="rect">
            <a:avLst/>
          </a:prstGeom>
          <a:noFill/>
          <a:ln w="9525">
            <a:solidFill>
              <a:schemeClr val="bg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a:t>
            </a:r>
            <a:r>
              <a:rPr lang="zh-CN" altLang="zh-CN" sz="3200" b="1" dirty="0">
                <a:latin typeface="微软雅黑" panose="020B0503020204020204" pitchFamily="34" charset="-122"/>
                <a:ea typeface="微软雅黑" panose="020B0503020204020204" pitchFamily="34" charset="-122"/>
              </a:rPr>
              <a:t>北洋军阀释放被捕的学生</a:t>
            </a:r>
            <a:endParaRPr lang="zh-CN" altLang="zh-CN" sz="3200" b="1" dirty="0">
              <a:latin typeface="微软雅黑" panose="020B0503020204020204" pitchFamily="34" charset="-122"/>
              <a:ea typeface="微软雅黑" panose="020B0503020204020204" pitchFamily="34" charset="-122"/>
            </a:endParaRPr>
          </a:p>
          <a:p>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）罢免曹汝霖等人</a:t>
            </a:r>
            <a:r>
              <a:rPr lang="zh-CN" altLang="zh-CN" sz="3200" b="1" dirty="0">
                <a:latin typeface="微软雅黑" panose="020B0503020204020204" pitchFamily="34" charset="-122"/>
                <a:ea typeface="微软雅黑" panose="020B0503020204020204" pitchFamily="34" charset="-122"/>
              </a:rPr>
              <a:t>的职务</a:t>
            </a:r>
            <a:endParaRPr lang="zh-CN" altLang="zh-CN" sz="3200" b="1" dirty="0">
              <a:latin typeface="微软雅黑" panose="020B0503020204020204" pitchFamily="34" charset="-122"/>
              <a:ea typeface="微软雅黑" panose="020B0503020204020204" pitchFamily="34" charset="-122"/>
            </a:endParaRPr>
          </a:p>
          <a:p>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a:t>
            </a:r>
            <a:r>
              <a:rPr lang="zh-CN" altLang="zh-CN" sz="3200" b="1" dirty="0">
                <a:latin typeface="微软雅黑" panose="020B0503020204020204" pitchFamily="34" charset="-122"/>
                <a:ea typeface="微软雅黑" panose="020B0503020204020204" pitchFamily="34" charset="-122"/>
              </a:rPr>
              <a:t>中国代表拒绝在对德和约上签字</a:t>
            </a:r>
            <a:endParaRPr lang="zh-CN" altLang="zh-CN" sz="3200" b="1" dirty="0">
              <a:latin typeface="微软雅黑" panose="020B0503020204020204" pitchFamily="34" charset="-122"/>
              <a:ea typeface="微软雅黑" panose="020B0503020204020204" pitchFamily="34" charset="-122"/>
            </a:endParaRPr>
          </a:p>
        </p:txBody>
      </p:sp>
      <p:sp>
        <p:nvSpPr>
          <p:cNvPr id="14345" name="左大括号 14344"/>
          <p:cNvSpPr/>
          <p:nvPr/>
        </p:nvSpPr>
        <p:spPr bwMode="auto">
          <a:xfrm>
            <a:off x="3541713" y="595313"/>
            <a:ext cx="155575" cy="1385887"/>
          </a:xfrm>
          <a:prstGeom prst="leftBrace">
            <a:avLst>
              <a:gd name="adj1" fmla="val 27632"/>
              <a:gd name="adj2" fmla="val 50000"/>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en-US" sz="2400" dirty="0">
              <a:latin typeface="微软雅黑" panose="020B0503020204020204" pitchFamily="34" charset="-122"/>
              <a:ea typeface="微软雅黑" panose="020B0503020204020204" pitchFamily="34" charset="-122"/>
            </a:endParaRPr>
          </a:p>
        </p:txBody>
      </p:sp>
      <p:pic>
        <p:nvPicPr>
          <p:cNvPr id="11270" name="Picture 2" descr="北高师学生欢迎“五四”被捕同学出狱"/>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525838" y="2278063"/>
            <a:ext cx="6484937"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0659" name="Text Box 3"/>
          <p:cNvSpPr txBox="1">
            <a:spLocks noChangeArrowheads="1"/>
          </p:cNvSpPr>
          <p:nvPr/>
        </p:nvSpPr>
        <p:spPr bwMode="auto">
          <a:xfrm>
            <a:off x="4318000" y="6111875"/>
            <a:ext cx="506730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000" b="1">
                <a:latin typeface="微软雅黑" panose="020B0503020204020204" pitchFamily="34" charset="-122"/>
                <a:ea typeface="微软雅黑" panose="020B0503020204020204" pitchFamily="34" charset="-122"/>
              </a:rPr>
              <a:t>北京高师学生欢迎“五四”被捕同学出狱</a:t>
            </a:r>
            <a:endParaRPr lang="zh-CN" altLang="en-US" sz="2000" b="1">
              <a:latin typeface="微软雅黑" panose="020B0503020204020204" pitchFamily="34" charset="-122"/>
              <a:ea typeface="微软雅黑" panose="020B0503020204020204" pitchFamily="34" charset="-122"/>
            </a:endParaRPr>
          </a:p>
        </p:txBody>
      </p:sp>
      <p:sp>
        <p:nvSpPr>
          <p:cNvPr id="14344" name="下箭头 14343"/>
          <p:cNvSpPr>
            <a:spLocks noChangeArrowheads="1"/>
          </p:cNvSpPr>
          <p:nvPr/>
        </p:nvSpPr>
        <p:spPr bwMode="auto">
          <a:xfrm>
            <a:off x="2255838" y="1628800"/>
            <a:ext cx="485775" cy="976313"/>
          </a:xfrm>
          <a:prstGeom prst="downArrow">
            <a:avLst>
              <a:gd name="adj1" fmla="val 50000"/>
              <a:gd name="adj2" fmla="val 50199"/>
            </a:avLst>
          </a:prstGeom>
          <a:solidFill>
            <a:schemeClr val="tx1"/>
          </a:solid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43" name="文本框 14342"/>
          <p:cNvSpPr txBox="1">
            <a:spLocks noChangeArrowheads="1"/>
          </p:cNvSpPr>
          <p:nvPr/>
        </p:nvSpPr>
        <p:spPr bwMode="auto">
          <a:xfrm>
            <a:off x="1870075" y="2787650"/>
            <a:ext cx="1300163" cy="3247877"/>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五四运动的直接目标得到实现</a:t>
            </a:r>
            <a:r>
              <a:rPr lang="zh-CN" altLang="en-US" sz="2800" dirty="0">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endParaRPr>
          </a:p>
        </p:txBody>
      </p:sp>
      <p:sp>
        <p:nvSpPr>
          <p:cNvPr id="18439" name="文本框 9219"/>
          <p:cNvSpPr txBox="1">
            <a:spLocks noChangeArrowheads="1"/>
          </p:cNvSpPr>
          <p:nvPr/>
        </p:nvSpPr>
        <p:spPr bwMode="auto">
          <a:xfrm>
            <a:off x="1924384" y="836712"/>
            <a:ext cx="123317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结 果</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345"/>
                                        </p:tgtEl>
                                        <p:attrNameLst>
                                          <p:attrName>style.visibility</p:attrName>
                                        </p:attrNameLst>
                                      </p:cBhvr>
                                      <p:to>
                                        <p:strVal val="visible"/>
                                      </p:to>
                                    </p:set>
                                    <p:anim calcmode="lin" valueType="num">
                                      <p:cBhvr>
                                        <p:cTn id="7" dur="500" fill="hold"/>
                                        <p:tgtEl>
                                          <p:spTgt spid="14345"/>
                                        </p:tgtEl>
                                        <p:attrNameLst>
                                          <p:attrName>ppt_x</p:attrName>
                                        </p:attrNameLst>
                                      </p:cBhvr>
                                      <p:tavLst>
                                        <p:tav tm="0">
                                          <p:val>
                                            <p:strVal val="1+#ppt_w/2"/>
                                          </p:val>
                                        </p:tav>
                                        <p:tav tm="100000">
                                          <p:val>
                                            <p:strVal val="#ppt_x"/>
                                          </p:val>
                                        </p:tav>
                                      </p:tavLst>
                                    </p:anim>
                                    <p:anim calcmode="lin" valueType="num">
                                      <p:cBhvr>
                                        <p:cTn id="8" dur="500" fill="hold"/>
                                        <p:tgtEl>
                                          <p:spTgt spid="143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4341">
                                            <p:txEl>
                                              <p:charRg st="0" end="16"/>
                                            </p:txEl>
                                          </p:spTgt>
                                        </p:tgtEl>
                                        <p:attrNameLst>
                                          <p:attrName>style.visibility</p:attrName>
                                        </p:attrNameLst>
                                      </p:cBhvr>
                                      <p:to>
                                        <p:strVal val="visible"/>
                                      </p:to>
                                    </p:set>
                                    <p:anim calcmode="lin" valueType="num">
                                      <p:cBhvr>
                                        <p:cTn id="13" dur="500" fill="hold"/>
                                        <p:tgtEl>
                                          <p:spTgt spid="14341">
                                            <p:txEl>
                                              <p:charRg st="0" end="16"/>
                                            </p:txEl>
                                          </p:spTgt>
                                        </p:tgtEl>
                                        <p:attrNameLst>
                                          <p:attrName>ppt_x</p:attrName>
                                        </p:attrNameLst>
                                      </p:cBhvr>
                                      <p:tavLst>
                                        <p:tav tm="0">
                                          <p:val>
                                            <p:strVal val="0-#ppt_w/2"/>
                                          </p:val>
                                        </p:tav>
                                        <p:tav tm="100000">
                                          <p:val>
                                            <p:strVal val="#ppt_x"/>
                                          </p:val>
                                        </p:tav>
                                      </p:tavLst>
                                    </p:anim>
                                    <p:anim calcmode="lin" valueType="num">
                                      <p:cBhvr>
                                        <p:cTn id="14" dur="500" fill="hold"/>
                                        <p:tgtEl>
                                          <p:spTgt spid="14341">
                                            <p:txEl>
                                              <p:charRg st="0" end="16"/>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4341">
                                            <p:txEl>
                                              <p:charRg st="16" end="29"/>
                                            </p:txEl>
                                          </p:spTgt>
                                        </p:tgtEl>
                                        <p:attrNameLst>
                                          <p:attrName>style.visibility</p:attrName>
                                        </p:attrNameLst>
                                      </p:cBhvr>
                                      <p:to>
                                        <p:strVal val="visible"/>
                                      </p:to>
                                    </p:set>
                                    <p:anim calcmode="lin" valueType="num">
                                      <p:cBhvr>
                                        <p:cTn id="19" dur="500" fill="hold"/>
                                        <p:tgtEl>
                                          <p:spTgt spid="14341">
                                            <p:txEl>
                                              <p:charRg st="16" end="29"/>
                                            </p:txEl>
                                          </p:spTgt>
                                        </p:tgtEl>
                                        <p:attrNameLst>
                                          <p:attrName>ppt_x</p:attrName>
                                        </p:attrNameLst>
                                      </p:cBhvr>
                                      <p:tavLst>
                                        <p:tav tm="0">
                                          <p:val>
                                            <p:strVal val="1+#ppt_w/2"/>
                                          </p:val>
                                        </p:tav>
                                        <p:tav tm="100000">
                                          <p:val>
                                            <p:strVal val="#ppt_x"/>
                                          </p:val>
                                        </p:tav>
                                      </p:tavLst>
                                    </p:anim>
                                    <p:anim calcmode="lin" valueType="num">
                                      <p:cBhvr>
                                        <p:cTn id="20" dur="500" fill="hold"/>
                                        <p:tgtEl>
                                          <p:spTgt spid="14341">
                                            <p:txEl>
                                              <p:charRg st="16" end="29"/>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4341">
                                            <p:txEl>
                                              <p:charRg st="29" end="44"/>
                                            </p:txEl>
                                          </p:spTgt>
                                        </p:tgtEl>
                                        <p:attrNameLst>
                                          <p:attrName>style.visibility</p:attrName>
                                        </p:attrNameLst>
                                      </p:cBhvr>
                                      <p:to>
                                        <p:strVal val="visible"/>
                                      </p:to>
                                    </p:set>
                                    <p:anim calcmode="lin" valueType="num">
                                      <p:cBhvr>
                                        <p:cTn id="25" dur="500" fill="hold"/>
                                        <p:tgtEl>
                                          <p:spTgt spid="14341">
                                            <p:txEl>
                                              <p:charRg st="29" end="44"/>
                                            </p:txEl>
                                          </p:spTgt>
                                        </p:tgtEl>
                                        <p:attrNameLst>
                                          <p:attrName>ppt_x</p:attrName>
                                        </p:attrNameLst>
                                      </p:cBhvr>
                                      <p:tavLst>
                                        <p:tav tm="0">
                                          <p:val>
                                            <p:strVal val="0-#ppt_w/2"/>
                                          </p:val>
                                        </p:tav>
                                        <p:tav tm="100000">
                                          <p:val>
                                            <p:strVal val="#ppt_x"/>
                                          </p:val>
                                        </p:tav>
                                      </p:tavLst>
                                    </p:anim>
                                    <p:anim calcmode="lin" valueType="num">
                                      <p:cBhvr>
                                        <p:cTn id="26" dur="500" fill="hold"/>
                                        <p:tgtEl>
                                          <p:spTgt spid="14341">
                                            <p:txEl>
                                              <p:charRg st="29" end="4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14344"/>
                                        </p:tgtEl>
                                        <p:attrNameLst>
                                          <p:attrName>style.visibility</p:attrName>
                                        </p:attrNameLst>
                                      </p:cBhvr>
                                      <p:to>
                                        <p:strVal val="visible"/>
                                      </p:to>
                                    </p:set>
                                    <p:anim calcmode="lin" valueType="num">
                                      <p:cBhvr>
                                        <p:cTn id="31" dur="500" fill="hold"/>
                                        <p:tgtEl>
                                          <p:spTgt spid="14344"/>
                                        </p:tgtEl>
                                        <p:attrNameLst>
                                          <p:attrName>ppt_x</p:attrName>
                                        </p:attrNameLst>
                                      </p:cBhvr>
                                      <p:tavLst>
                                        <p:tav tm="0">
                                          <p:val>
                                            <p:strVal val="#ppt_x"/>
                                          </p:val>
                                        </p:tav>
                                        <p:tav tm="100000">
                                          <p:val>
                                            <p:strVal val="#ppt_x"/>
                                          </p:val>
                                        </p:tav>
                                      </p:tavLst>
                                    </p:anim>
                                    <p:anim calcmode="lin" valueType="num">
                                      <p:cBhvr>
                                        <p:cTn id="32" dur="500" fill="hold"/>
                                        <p:tgtEl>
                                          <p:spTgt spid="14344"/>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grpId="0" nodeType="clickEffect">
                                  <p:stCondLst>
                                    <p:cond delay="0"/>
                                  </p:stCondLst>
                                  <p:iterate type="lt">
                                    <p:tmPct val="10000"/>
                                  </p:iterate>
                                  <p:childTnLst>
                                    <p:set>
                                      <p:cBhvr>
                                        <p:cTn id="36" dur="1" fill="hold">
                                          <p:stCondLst>
                                            <p:cond delay="0"/>
                                          </p:stCondLst>
                                        </p:cTn>
                                        <p:tgtEl>
                                          <p:spTgt spid="14343"/>
                                        </p:tgtEl>
                                        <p:attrNameLst>
                                          <p:attrName>style.visibility</p:attrName>
                                        </p:attrNameLst>
                                      </p:cBhvr>
                                      <p:to>
                                        <p:strVal val="visible"/>
                                      </p:to>
                                    </p:set>
                                    <p:anim by="(-#ppt_w*2)" calcmode="lin" valueType="num">
                                      <p:cBhvr rctx="PPT">
                                        <p:cTn id="37" dur="500" autoRev="1" fill="hold">
                                          <p:stCondLst>
                                            <p:cond delay="0"/>
                                          </p:stCondLst>
                                        </p:cTn>
                                        <p:tgtEl>
                                          <p:spTgt spid="14343"/>
                                        </p:tgtEl>
                                        <p:attrNameLst>
                                          <p:attrName>ppt_w</p:attrName>
                                        </p:attrNameLst>
                                      </p:cBhvr>
                                    </p:anim>
                                    <p:anim by="(#ppt_w*0.50)" calcmode="lin" valueType="num">
                                      <p:cBhvr>
                                        <p:cTn id="38" dur="500" decel="50000" autoRev="1" fill="hold">
                                          <p:stCondLst>
                                            <p:cond delay="0"/>
                                          </p:stCondLst>
                                        </p:cTn>
                                        <p:tgtEl>
                                          <p:spTgt spid="14343"/>
                                        </p:tgtEl>
                                        <p:attrNameLst>
                                          <p:attrName>ppt_x</p:attrName>
                                        </p:attrNameLst>
                                      </p:cBhvr>
                                    </p:anim>
                                    <p:anim from="(-#ppt_h/2)" to="(#ppt_y)" calcmode="lin" valueType="num">
                                      <p:cBhvr>
                                        <p:cTn id="39" dur="1000" fill="hold">
                                          <p:stCondLst>
                                            <p:cond delay="0"/>
                                          </p:stCondLst>
                                        </p:cTn>
                                        <p:tgtEl>
                                          <p:spTgt spid="14343"/>
                                        </p:tgtEl>
                                        <p:attrNameLst>
                                          <p:attrName>ppt_y</p:attrName>
                                        </p:attrNameLst>
                                      </p:cBhvr>
                                    </p:anim>
                                    <p:animRot by="21600000">
                                      <p:cBhvr>
                                        <p:cTn id="40" dur="1000" fill="hold">
                                          <p:stCondLst>
                                            <p:cond delay="0"/>
                                          </p:stCondLst>
                                        </p:cTn>
                                        <p:tgtEl>
                                          <p:spTgt spid="14343"/>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nodeType="clickEffect">
                                  <p:stCondLst>
                                    <p:cond delay="0"/>
                                  </p:stCondLst>
                                  <p:childTnLst>
                                    <p:set>
                                      <p:cBhvr>
                                        <p:cTn id="44" dur="1" fill="hold">
                                          <p:stCondLst>
                                            <p:cond delay="0"/>
                                          </p:stCondLst>
                                        </p:cTn>
                                        <p:tgtEl>
                                          <p:spTgt spid="11270"/>
                                        </p:tgtEl>
                                        <p:attrNameLst>
                                          <p:attrName>style.visibility</p:attrName>
                                        </p:attrNameLst>
                                      </p:cBhvr>
                                      <p:to>
                                        <p:strVal val="visible"/>
                                      </p:to>
                                    </p:set>
                                    <p:animEffect transition="in" filter="fade">
                                      <p:cBhvr>
                                        <p:cTn id="45" dur="800" decel="100000"/>
                                        <p:tgtEl>
                                          <p:spTgt spid="11270"/>
                                        </p:tgtEl>
                                      </p:cBhvr>
                                    </p:animEffect>
                                    <p:anim calcmode="lin" valueType="num">
                                      <p:cBhvr>
                                        <p:cTn id="46" dur="800" decel="100000" fill="hold"/>
                                        <p:tgtEl>
                                          <p:spTgt spid="11270"/>
                                        </p:tgtEl>
                                        <p:attrNameLst>
                                          <p:attrName>style.rotation</p:attrName>
                                        </p:attrNameLst>
                                      </p:cBhvr>
                                      <p:tavLst>
                                        <p:tav tm="0">
                                          <p:val>
                                            <p:fltVal val="-90"/>
                                          </p:val>
                                        </p:tav>
                                        <p:tav tm="100000">
                                          <p:val>
                                            <p:fltVal val="0"/>
                                          </p:val>
                                        </p:tav>
                                      </p:tavLst>
                                    </p:anim>
                                    <p:anim calcmode="lin" valueType="num">
                                      <p:cBhvr>
                                        <p:cTn id="47" dur="800" decel="100000" fill="hold"/>
                                        <p:tgtEl>
                                          <p:spTgt spid="11270"/>
                                        </p:tgtEl>
                                        <p:attrNameLst>
                                          <p:attrName>ppt_x</p:attrName>
                                        </p:attrNameLst>
                                      </p:cBhvr>
                                      <p:tavLst>
                                        <p:tav tm="0">
                                          <p:val>
                                            <p:strVal val="#ppt_x+0.4"/>
                                          </p:val>
                                        </p:tav>
                                        <p:tav tm="100000">
                                          <p:val>
                                            <p:strVal val="#ppt_x-0.05"/>
                                          </p:val>
                                        </p:tav>
                                      </p:tavLst>
                                    </p:anim>
                                    <p:anim calcmode="lin" valueType="num">
                                      <p:cBhvr>
                                        <p:cTn id="48" dur="800" decel="100000" fill="hold"/>
                                        <p:tgtEl>
                                          <p:spTgt spid="11270"/>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11270"/>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11270"/>
                                        </p:tgtEl>
                                        <p:attrNameLst>
                                          <p:attrName>ppt_y</p:attrName>
                                        </p:attrNameLst>
                                      </p:cBhvr>
                                      <p:tavLst>
                                        <p:tav tm="0">
                                          <p:val>
                                            <p:strVal val="#ppt_y+0.1"/>
                                          </p:val>
                                        </p:tav>
                                        <p:tav tm="100000">
                                          <p:val>
                                            <p:strVal val="#ppt_y"/>
                                          </p:val>
                                        </p:tav>
                                      </p:tavLst>
                                    </p:anim>
                                  </p:childTnLst>
                                </p:cTn>
                              </p:par>
                              <p:par>
                                <p:cTn id="51" presetID="3" presetClass="entr" presetSubtype="10" fill="hold" grpId="0" nodeType="withEffect">
                                  <p:stCondLst>
                                    <p:cond delay="0"/>
                                  </p:stCondLst>
                                  <p:childTnLst>
                                    <p:set>
                                      <p:cBhvr>
                                        <p:cTn id="52" dur="1" fill="hold">
                                          <p:stCondLst>
                                            <p:cond delay="0"/>
                                          </p:stCondLst>
                                        </p:cTn>
                                        <p:tgtEl>
                                          <p:spTgt spid="70659"/>
                                        </p:tgtEl>
                                        <p:attrNameLst>
                                          <p:attrName>style.visibility</p:attrName>
                                        </p:attrNameLst>
                                      </p:cBhvr>
                                      <p:to>
                                        <p:strVal val="visible"/>
                                      </p:to>
                                    </p:set>
                                    <p:animEffect transition="in" filter="blinds(horizontal)">
                                      <p:cBhvr>
                                        <p:cTn id="53" dur="500"/>
                                        <p:tgtEl>
                                          <p:spTgt spid="70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bldLvl="0" animBg="1"/>
      <p:bldP spid="70659" grpId="0"/>
      <p:bldP spid="1434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本占位符 17409"/>
          <p:cNvSpPr>
            <a:spLocks noGrp="1" noChangeArrowheads="1"/>
          </p:cNvSpPr>
          <p:nvPr/>
        </p:nvSpPr>
        <p:spPr bwMode="auto">
          <a:xfrm>
            <a:off x="1524000" y="1341438"/>
            <a:ext cx="9144000" cy="5327650"/>
          </a:xfrm>
          <a:prstGeom prst="rect">
            <a:avLst/>
          </a:prstGeom>
          <a:noFill/>
          <a:ln>
            <a:noFill/>
          </a:ln>
        </p:spPr>
        <p:txBody>
          <a:bodyPr/>
          <a:lstStyle/>
          <a:p>
            <a:pPr marL="342900" indent="-342900">
              <a:spcBef>
                <a:spcPct val="20000"/>
              </a:spcBef>
            </a:pPr>
            <a:endParaRPr lang="en-US" altLang="zh-CN" sz="2400" b="1" dirty="0">
              <a:latin typeface="微软雅黑" panose="020B0503020204020204" pitchFamily="34" charset="-122"/>
              <a:ea typeface="微软雅黑" panose="020B0503020204020204" pitchFamily="34" charset="-122"/>
            </a:endParaRPr>
          </a:p>
          <a:p>
            <a:pPr marL="342900" indent="-342900">
              <a:spcBef>
                <a:spcPct val="20000"/>
              </a:spcBef>
            </a:pPr>
            <a:r>
              <a:rPr lang="zh-CN" altLang="en-US" sz="4000" b="1" dirty="0">
                <a:latin typeface="微软雅黑" panose="020B0503020204020204" pitchFamily="34" charset="-122"/>
                <a:ea typeface="微软雅黑" panose="020B0503020204020204" pitchFamily="34" charset="-122"/>
              </a:rPr>
              <a:t>从地点看</a:t>
            </a:r>
            <a:endParaRPr lang="zh-CN" altLang="en-US" sz="4000" b="1" dirty="0">
              <a:latin typeface="微软雅黑" panose="020B0503020204020204" pitchFamily="34" charset="-122"/>
              <a:ea typeface="微软雅黑" panose="020B0503020204020204" pitchFamily="34" charset="-122"/>
            </a:endParaRPr>
          </a:p>
          <a:p>
            <a:pPr marL="342900" indent="-342900">
              <a:spcBef>
                <a:spcPct val="20000"/>
              </a:spcBef>
            </a:pPr>
            <a:r>
              <a:rPr lang="zh-CN" altLang="en-US" sz="4000" b="1" dirty="0">
                <a:latin typeface="微软雅黑" panose="020B0503020204020204" pitchFamily="34" charset="-122"/>
                <a:ea typeface="微软雅黑" panose="020B0503020204020204" pitchFamily="34" charset="-122"/>
              </a:rPr>
              <a:t>         </a:t>
            </a:r>
            <a:endParaRPr lang="zh-CN" altLang="en-US" sz="4000" b="1" dirty="0">
              <a:latin typeface="微软雅黑" panose="020B0503020204020204" pitchFamily="34" charset="-122"/>
              <a:ea typeface="微软雅黑" panose="020B0503020204020204" pitchFamily="34" charset="-122"/>
            </a:endParaRPr>
          </a:p>
          <a:p>
            <a:pPr marL="342900" indent="-342900">
              <a:spcBef>
                <a:spcPct val="20000"/>
              </a:spcBef>
            </a:pPr>
            <a:r>
              <a:rPr lang="zh-CN" altLang="en-US" sz="4000" b="1" dirty="0">
                <a:latin typeface="微软雅黑" panose="020B0503020204020204" pitchFamily="34" charset="-122"/>
                <a:ea typeface="微软雅黑" panose="020B0503020204020204" pitchFamily="34" charset="-122"/>
              </a:rPr>
              <a:t>从人员看  </a:t>
            </a:r>
            <a:endParaRPr lang="zh-CN" altLang="en-US" sz="4000" b="1" dirty="0">
              <a:latin typeface="微软雅黑" panose="020B0503020204020204" pitchFamily="34" charset="-122"/>
              <a:ea typeface="微软雅黑" panose="020B0503020204020204" pitchFamily="34" charset="-122"/>
            </a:endParaRPr>
          </a:p>
        </p:txBody>
      </p:sp>
      <p:sp>
        <p:nvSpPr>
          <p:cNvPr id="17411" name="文本框 17410"/>
          <p:cNvSpPr txBox="1">
            <a:spLocks noChangeArrowheads="1"/>
          </p:cNvSpPr>
          <p:nvPr/>
        </p:nvSpPr>
        <p:spPr bwMode="auto">
          <a:xfrm>
            <a:off x="3792538" y="1894682"/>
            <a:ext cx="1296987" cy="583565"/>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solidFill>
                  <a:srgbClr val="3333FF"/>
                </a:solidFill>
                <a:latin typeface="微软雅黑" panose="020B0503020204020204" pitchFamily="34" charset="-122"/>
                <a:ea typeface="微软雅黑" panose="020B0503020204020204" pitchFamily="34" charset="-122"/>
              </a:rPr>
              <a:t>北京</a:t>
            </a:r>
            <a:endParaRPr lang="zh-CN" altLang="en-US" sz="3200" b="1" dirty="0">
              <a:solidFill>
                <a:srgbClr val="3333FF"/>
              </a:solidFill>
              <a:latin typeface="微软雅黑" panose="020B0503020204020204" pitchFamily="34" charset="-122"/>
              <a:ea typeface="微软雅黑" panose="020B0503020204020204" pitchFamily="34" charset="-122"/>
            </a:endParaRPr>
          </a:p>
        </p:txBody>
      </p:sp>
      <p:sp>
        <p:nvSpPr>
          <p:cNvPr id="17412" name="文本框 17411"/>
          <p:cNvSpPr txBox="1">
            <a:spLocks noChangeArrowheads="1"/>
          </p:cNvSpPr>
          <p:nvPr/>
        </p:nvSpPr>
        <p:spPr bwMode="auto">
          <a:xfrm>
            <a:off x="5808663" y="1863726"/>
            <a:ext cx="1368425" cy="645160"/>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solidFill>
                  <a:srgbClr val="3333FF"/>
                </a:solidFill>
                <a:latin typeface="微软雅黑" panose="020B0503020204020204" pitchFamily="34" charset="-122"/>
                <a:ea typeface="微软雅黑" panose="020B0503020204020204" pitchFamily="34" charset="-122"/>
              </a:rPr>
              <a:t>上海</a:t>
            </a:r>
            <a:endParaRPr lang="zh-CN" altLang="en-US" sz="3600" b="1" dirty="0">
              <a:solidFill>
                <a:srgbClr val="3333FF"/>
              </a:solidFill>
              <a:latin typeface="微软雅黑" panose="020B0503020204020204" pitchFamily="34" charset="-122"/>
              <a:ea typeface="微软雅黑" panose="020B0503020204020204" pitchFamily="34" charset="-122"/>
            </a:endParaRPr>
          </a:p>
        </p:txBody>
      </p:sp>
      <p:sp>
        <p:nvSpPr>
          <p:cNvPr id="20484" name="文本框 17412"/>
          <p:cNvSpPr txBox="1">
            <a:spLocks noChangeArrowheads="1"/>
          </p:cNvSpPr>
          <p:nvPr/>
        </p:nvSpPr>
        <p:spPr bwMode="auto">
          <a:xfrm>
            <a:off x="6383338" y="4995863"/>
            <a:ext cx="1800225" cy="36830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dirty="0">
              <a:latin typeface="微软雅黑" panose="020B0503020204020204" pitchFamily="34" charset="-122"/>
              <a:ea typeface="微软雅黑" panose="020B0503020204020204" pitchFamily="34" charset="-122"/>
            </a:endParaRPr>
          </a:p>
        </p:txBody>
      </p:sp>
      <p:sp>
        <p:nvSpPr>
          <p:cNvPr id="17414" name="文本框 17413"/>
          <p:cNvSpPr txBox="1">
            <a:spLocks noChangeArrowheads="1"/>
          </p:cNvSpPr>
          <p:nvPr/>
        </p:nvSpPr>
        <p:spPr bwMode="auto">
          <a:xfrm>
            <a:off x="8183563" y="1863726"/>
            <a:ext cx="2197100" cy="645160"/>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solidFill>
                  <a:srgbClr val="3333FF"/>
                </a:solidFill>
                <a:latin typeface="微软雅黑" panose="020B0503020204020204" pitchFamily="34" charset="-122"/>
                <a:ea typeface="微软雅黑" panose="020B0503020204020204" pitchFamily="34" charset="-122"/>
              </a:rPr>
              <a:t>全国各地</a:t>
            </a:r>
            <a:endParaRPr lang="zh-CN" altLang="en-US" sz="3600" b="1" dirty="0">
              <a:solidFill>
                <a:srgbClr val="3333FF"/>
              </a:solidFill>
              <a:latin typeface="微软雅黑" panose="020B0503020204020204" pitchFamily="34" charset="-122"/>
              <a:ea typeface="微软雅黑" panose="020B0503020204020204" pitchFamily="34" charset="-122"/>
            </a:endParaRPr>
          </a:p>
        </p:txBody>
      </p:sp>
      <p:sp>
        <p:nvSpPr>
          <p:cNvPr id="17415" name="文本框 17414"/>
          <p:cNvSpPr txBox="1">
            <a:spLocks noChangeArrowheads="1"/>
          </p:cNvSpPr>
          <p:nvPr/>
        </p:nvSpPr>
        <p:spPr bwMode="auto">
          <a:xfrm>
            <a:off x="3719513" y="3367584"/>
            <a:ext cx="1223962" cy="645160"/>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solidFill>
                  <a:srgbClr val="3333FF"/>
                </a:solidFill>
                <a:latin typeface="微软雅黑" panose="020B0503020204020204" pitchFamily="34" charset="-122"/>
                <a:ea typeface="微软雅黑" panose="020B0503020204020204" pitchFamily="34" charset="-122"/>
              </a:rPr>
              <a:t>学生</a:t>
            </a:r>
            <a:endParaRPr lang="zh-CN" altLang="en-US" sz="3600" b="1" dirty="0">
              <a:solidFill>
                <a:srgbClr val="3333FF"/>
              </a:solidFill>
              <a:latin typeface="微软雅黑" panose="020B0503020204020204" pitchFamily="34" charset="-122"/>
              <a:ea typeface="微软雅黑" panose="020B0503020204020204" pitchFamily="34" charset="-122"/>
            </a:endParaRPr>
          </a:p>
        </p:txBody>
      </p:sp>
      <p:sp>
        <p:nvSpPr>
          <p:cNvPr id="17416" name="文本框 17415"/>
          <p:cNvSpPr txBox="1">
            <a:spLocks noChangeArrowheads="1"/>
          </p:cNvSpPr>
          <p:nvPr/>
        </p:nvSpPr>
        <p:spPr bwMode="auto">
          <a:xfrm>
            <a:off x="5735638" y="3367584"/>
            <a:ext cx="2160587" cy="645160"/>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solidFill>
                  <a:srgbClr val="3333FF"/>
                </a:solidFill>
                <a:latin typeface="微软雅黑" panose="020B0503020204020204" pitchFamily="34" charset="-122"/>
                <a:ea typeface="微软雅黑" panose="020B0503020204020204" pitchFamily="34" charset="-122"/>
              </a:rPr>
              <a:t>工人商人</a:t>
            </a:r>
            <a:endParaRPr lang="zh-CN" altLang="en-US" sz="3600" b="1" dirty="0">
              <a:solidFill>
                <a:srgbClr val="3333FF"/>
              </a:solidFill>
              <a:latin typeface="微软雅黑" panose="020B0503020204020204" pitchFamily="34" charset="-122"/>
              <a:ea typeface="微软雅黑" panose="020B0503020204020204" pitchFamily="34" charset="-122"/>
            </a:endParaRPr>
          </a:p>
        </p:txBody>
      </p:sp>
      <p:sp>
        <p:nvSpPr>
          <p:cNvPr id="17417" name="文本框 17416"/>
          <p:cNvSpPr txBox="1">
            <a:spLocks noChangeArrowheads="1"/>
          </p:cNvSpPr>
          <p:nvPr/>
        </p:nvSpPr>
        <p:spPr bwMode="auto">
          <a:xfrm>
            <a:off x="8759825" y="3092946"/>
            <a:ext cx="1582738" cy="1198880"/>
          </a:xfrm>
          <a:prstGeom prst="rect">
            <a:avLst/>
          </a:prstGeom>
          <a:noFill/>
          <a:ln w="952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solidFill>
                  <a:srgbClr val="3333FF"/>
                </a:solidFill>
                <a:latin typeface="微软雅黑" panose="020B0503020204020204" pitchFamily="34" charset="-122"/>
                <a:ea typeface="微软雅黑" panose="020B0503020204020204" pitchFamily="34" charset="-122"/>
              </a:rPr>
              <a:t>工商学联合</a:t>
            </a:r>
            <a:endParaRPr lang="zh-CN" altLang="en-US" sz="3600" b="1" dirty="0">
              <a:solidFill>
                <a:srgbClr val="3333FF"/>
              </a:solidFill>
              <a:latin typeface="微软雅黑" panose="020B0503020204020204" pitchFamily="34" charset="-122"/>
              <a:ea typeface="微软雅黑" panose="020B0503020204020204" pitchFamily="34" charset="-122"/>
            </a:endParaRPr>
          </a:p>
        </p:txBody>
      </p:sp>
      <p:sp>
        <p:nvSpPr>
          <p:cNvPr id="17418" name="右箭头 17417"/>
          <p:cNvSpPr>
            <a:spLocks noChangeArrowheads="1"/>
          </p:cNvSpPr>
          <p:nvPr/>
        </p:nvSpPr>
        <p:spPr bwMode="auto">
          <a:xfrm>
            <a:off x="5159375" y="1971675"/>
            <a:ext cx="576263" cy="360363"/>
          </a:xfrm>
          <a:prstGeom prst="rightArrow">
            <a:avLst>
              <a:gd name="adj1" fmla="val 50000"/>
              <a:gd name="adj2" fmla="val 39948"/>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9" name="右箭头 17418"/>
          <p:cNvSpPr>
            <a:spLocks noChangeArrowheads="1"/>
          </p:cNvSpPr>
          <p:nvPr/>
        </p:nvSpPr>
        <p:spPr bwMode="auto">
          <a:xfrm>
            <a:off x="7319963" y="1900238"/>
            <a:ext cx="647700" cy="576262"/>
          </a:xfrm>
          <a:prstGeom prst="rightArrow">
            <a:avLst>
              <a:gd name="adj1" fmla="val 50000"/>
              <a:gd name="adj2" fmla="val 28078"/>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0" name="右箭头 17419"/>
          <p:cNvSpPr>
            <a:spLocks noChangeArrowheads="1"/>
          </p:cNvSpPr>
          <p:nvPr/>
        </p:nvSpPr>
        <p:spPr bwMode="auto">
          <a:xfrm>
            <a:off x="5087938" y="3556000"/>
            <a:ext cx="576262" cy="360363"/>
          </a:xfrm>
          <a:prstGeom prst="rightArrow">
            <a:avLst>
              <a:gd name="adj1" fmla="val 50000"/>
              <a:gd name="adj2" fmla="val 39948"/>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1" name="右箭头 17420"/>
          <p:cNvSpPr>
            <a:spLocks noChangeArrowheads="1"/>
          </p:cNvSpPr>
          <p:nvPr/>
        </p:nvSpPr>
        <p:spPr bwMode="auto">
          <a:xfrm>
            <a:off x="8112125" y="3195638"/>
            <a:ext cx="504825" cy="1008062"/>
          </a:xfrm>
          <a:prstGeom prst="rightArrow">
            <a:avLst>
              <a:gd name="adj1" fmla="val 50000"/>
              <a:gd name="adj2" fmla="val 25000"/>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2" name="文本框 17421"/>
          <p:cNvSpPr txBox="1">
            <a:spLocks noChangeArrowheads="1"/>
          </p:cNvSpPr>
          <p:nvPr/>
        </p:nvSpPr>
        <p:spPr bwMode="auto">
          <a:xfrm>
            <a:off x="1774825" y="1158875"/>
            <a:ext cx="4392613"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分析五四运动的三个阶段</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17423" name="下箭头 17422"/>
          <p:cNvSpPr>
            <a:spLocks noChangeArrowheads="1"/>
          </p:cNvSpPr>
          <p:nvPr/>
        </p:nvSpPr>
        <p:spPr bwMode="auto">
          <a:xfrm>
            <a:off x="4008438" y="3998913"/>
            <a:ext cx="576262" cy="431800"/>
          </a:xfrm>
          <a:prstGeom prst="downArrow">
            <a:avLst>
              <a:gd name="adj1" fmla="val 50000"/>
              <a:gd name="adj2" fmla="val 25000"/>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4" name="文本框 17423"/>
          <p:cNvSpPr txBox="1">
            <a:spLocks noChangeArrowheads="1"/>
          </p:cNvSpPr>
          <p:nvPr/>
        </p:nvSpPr>
        <p:spPr bwMode="auto">
          <a:xfrm>
            <a:off x="3719513" y="4362450"/>
            <a:ext cx="1295400"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先锋</a:t>
            </a:r>
            <a:endParaRPr lang="zh-CN" altLang="en-US" sz="3200" b="1" dirty="0">
              <a:latin typeface="微软雅黑" panose="020B0503020204020204" pitchFamily="34" charset="-122"/>
              <a:ea typeface="微软雅黑" panose="020B0503020204020204" pitchFamily="34" charset="-122"/>
            </a:endParaRPr>
          </a:p>
        </p:txBody>
      </p:sp>
      <p:sp>
        <p:nvSpPr>
          <p:cNvPr id="17425" name="下箭头 17424"/>
          <p:cNvSpPr>
            <a:spLocks noChangeArrowheads="1"/>
          </p:cNvSpPr>
          <p:nvPr/>
        </p:nvSpPr>
        <p:spPr bwMode="auto">
          <a:xfrm>
            <a:off x="6581101" y="3954463"/>
            <a:ext cx="595987" cy="576262"/>
          </a:xfrm>
          <a:prstGeom prst="downArrow">
            <a:avLst>
              <a:gd name="adj1" fmla="val 50000"/>
              <a:gd name="adj2" fmla="val 25000"/>
            </a:avLst>
          </a:prstGeom>
          <a:no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6" name="文本框 17425"/>
          <p:cNvSpPr txBox="1">
            <a:spLocks noChangeArrowheads="1"/>
          </p:cNvSpPr>
          <p:nvPr/>
        </p:nvSpPr>
        <p:spPr bwMode="auto">
          <a:xfrm>
            <a:off x="6383338" y="4479925"/>
            <a:ext cx="1152525"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主力</a:t>
            </a:r>
            <a:endParaRPr lang="zh-CN" altLang="en-US" sz="3200" b="1" dirty="0">
              <a:latin typeface="微软雅黑" panose="020B0503020204020204" pitchFamily="34" charset="-122"/>
              <a:ea typeface="微软雅黑" panose="020B0503020204020204" pitchFamily="34" charset="-122"/>
            </a:endParaRPr>
          </a:p>
        </p:txBody>
      </p:sp>
      <p:sp>
        <p:nvSpPr>
          <p:cNvPr id="17427" name="横卷形 17426"/>
          <p:cNvSpPr>
            <a:spLocks noChangeArrowheads="1"/>
          </p:cNvSpPr>
          <p:nvPr/>
        </p:nvSpPr>
        <p:spPr bwMode="auto">
          <a:xfrm>
            <a:off x="4149725" y="4854575"/>
            <a:ext cx="5338763" cy="1009650"/>
          </a:xfrm>
          <a:prstGeom prst="horizontalScroll">
            <a:avLst>
              <a:gd name="adj" fmla="val 12500"/>
            </a:avLst>
          </a:prstGeom>
          <a:no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28" name="文本框 17427"/>
          <p:cNvSpPr txBox="1">
            <a:spLocks noChangeArrowheads="1"/>
          </p:cNvSpPr>
          <p:nvPr/>
        </p:nvSpPr>
        <p:spPr bwMode="auto">
          <a:xfrm>
            <a:off x="4425950" y="5083175"/>
            <a:ext cx="5083175"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工人阶级登上历史的舞台</a:t>
            </a:r>
            <a:endParaRPr lang="zh-CN" altLang="en-US" sz="3200" b="1" dirty="0">
              <a:latin typeface="微软雅黑" panose="020B0503020204020204" pitchFamily="34" charset="-122"/>
              <a:ea typeface="微软雅黑" panose="020B0503020204020204" pitchFamily="34" charset="-122"/>
            </a:endParaRPr>
          </a:p>
        </p:txBody>
      </p:sp>
      <p:sp>
        <p:nvSpPr>
          <p:cNvPr id="17429" name="文本框 17428"/>
          <p:cNvSpPr txBox="1">
            <a:spLocks noChangeArrowheads="1"/>
          </p:cNvSpPr>
          <p:nvPr/>
        </p:nvSpPr>
        <p:spPr bwMode="auto">
          <a:xfrm>
            <a:off x="1784350" y="260350"/>
            <a:ext cx="4248150" cy="70675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微软雅黑" panose="020B0503020204020204" pitchFamily="34" charset="-122"/>
                <a:ea typeface="微软雅黑" panose="020B0503020204020204" pitchFamily="34" charset="-122"/>
              </a:rPr>
              <a:t>总结以上得知：</a:t>
            </a:r>
            <a:endParaRPr lang="zh-CN" altLang="en-US" sz="40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29"/>
                                        </p:tgtEl>
                                        <p:attrNameLst>
                                          <p:attrName>style.visibility</p:attrName>
                                        </p:attrNameLst>
                                      </p:cBhvr>
                                      <p:to>
                                        <p:strVal val="visible"/>
                                      </p:to>
                                    </p:set>
                                    <p:animEffect transition="in" filter="blinds(horizontal)">
                                      <p:cBhvr>
                                        <p:cTn id="7" dur="500"/>
                                        <p:tgtEl>
                                          <p:spTgt spid="174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22"/>
                                        </p:tgtEl>
                                        <p:attrNameLst>
                                          <p:attrName>style.visibility</p:attrName>
                                        </p:attrNameLst>
                                      </p:cBhvr>
                                      <p:to>
                                        <p:strVal val="visible"/>
                                      </p:to>
                                    </p:set>
                                    <p:animEffect transition="in" filter="blinds(horizontal)">
                                      <p:cBhvr>
                                        <p:cTn id="12" dur="500"/>
                                        <p:tgtEl>
                                          <p:spTgt spid="1742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0">
                                            <p:txEl>
                                              <p:pRg st="1" end="1"/>
                                            </p:txEl>
                                          </p:spTgt>
                                        </p:tgtEl>
                                        <p:attrNameLst>
                                          <p:attrName>style.visibility</p:attrName>
                                        </p:attrNameLst>
                                      </p:cBhvr>
                                      <p:to>
                                        <p:strVal val="visible"/>
                                      </p:to>
                                    </p:set>
                                    <p:animEffect transition="in" filter="blinds(horizontal)">
                                      <p:cBhvr>
                                        <p:cTn id="17" dur="500"/>
                                        <p:tgtEl>
                                          <p:spTgt spid="174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0">
                                            <p:txEl>
                                              <p:pRg st="2" end="2"/>
                                            </p:txEl>
                                          </p:spTgt>
                                        </p:tgtEl>
                                        <p:attrNameLst>
                                          <p:attrName>style.visibility</p:attrName>
                                        </p:attrNameLst>
                                      </p:cBhvr>
                                      <p:to>
                                        <p:strVal val="visible"/>
                                      </p:to>
                                    </p:set>
                                    <p:animEffect transition="in" filter="blinds(horizontal)">
                                      <p:cBhvr>
                                        <p:cTn id="22" dur="500"/>
                                        <p:tgtEl>
                                          <p:spTgt spid="174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410">
                                            <p:txEl>
                                              <p:pRg st="3" end="3"/>
                                            </p:txEl>
                                          </p:spTgt>
                                        </p:tgtEl>
                                        <p:attrNameLst>
                                          <p:attrName>style.visibility</p:attrName>
                                        </p:attrNameLst>
                                      </p:cBhvr>
                                      <p:to>
                                        <p:strVal val="visible"/>
                                      </p:to>
                                    </p:set>
                                    <p:animEffect transition="in" filter="blinds(horizontal)">
                                      <p:cBhvr>
                                        <p:cTn id="27" dur="500"/>
                                        <p:tgtEl>
                                          <p:spTgt spid="1741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411"/>
                                        </p:tgtEl>
                                        <p:attrNameLst>
                                          <p:attrName>style.visibility</p:attrName>
                                        </p:attrNameLst>
                                      </p:cBhvr>
                                      <p:to>
                                        <p:strVal val="visible"/>
                                      </p:to>
                                    </p:set>
                                    <p:animEffect transition="in" filter="blinds(horizontal)">
                                      <p:cBhvr>
                                        <p:cTn id="32" dur="500"/>
                                        <p:tgtEl>
                                          <p:spTgt spid="174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7418"/>
                                        </p:tgtEl>
                                        <p:attrNameLst>
                                          <p:attrName>style.visibility</p:attrName>
                                        </p:attrNameLst>
                                      </p:cBhvr>
                                      <p:to>
                                        <p:strVal val="visible"/>
                                      </p:to>
                                    </p:set>
                                    <p:animEffect transition="in" filter="blinds(horizontal)">
                                      <p:cBhvr>
                                        <p:cTn id="37" dur="500"/>
                                        <p:tgtEl>
                                          <p:spTgt spid="1741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412"/>
                                        </p:tgtEl>
                                        <p:attrNameLst>
                                          <p:attrName>style.visibility</p:attrName>
                                        </p:attrNameLst>
                                      </p:cBhvr>
                                      <p:to>
                                        <p:strVal val="visible"/>
                                      </p:to>
                                    </p:set>
                                    <p:animEffect transition="in" filter="blinds(horizontal)">
                                      <p:cBhvr>
                                        <p:cTn id="42" dur="500"/>
                                        <p:tgtEl>
                                          <p:spTgt spid="1741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7419"/>
                                        </p:tgtEl>
                                        <p:attrNameLst>
                                          <p:attrName>style.visibility</p:attrName>
                                        </p:attrNameLst>
                                      </p:cBhvr>
                                      <p:to>
                                        <p:strVal val="visible"/>
                                      </p:to>
                                    </p:set>
                                    <p:animEffect transition="in" filter="blinds(horizontal)">
                                      <p:cBhvr>
                                        <p:cTn id="47" dur="500"/>
                                        <p:tgtEl>
                                          <p:spTgt spid="17419"/>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7414"/>
                                        </p:tgtEl>
                                        <p:attrNameLst>
                                          <p:attrName>style.visibility</p:attrName>
                                        </p:attrNameLst>
                                      </p:cBhvr>
                                      <p:to>
                                        <p:strVal val="visible"/>
                                      </p:to>
                                    </p:set>
                                    <p:animEffect transition="in" filter="blinds(horizontal)">
                                      <p:cBhvr>
                                        <p:cTn id="52" dur="500"/>
                                        <p:tgtEl>
                                          <p:spTgt spid="1741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7415"/>
                                        </p:tgtEl>
                                        <p:attrNameLst>
                                          <p:attrName>style.visibility</p:attrName>
                                        </p:attrNameLst>
                                      </p:cBhvr>
                                      <p:to>
                                        <p:strVal val="visible"/>
                                      </p:to>
                                    </p:set>
                                    <p:animEffect transition="in" filter="blinds(horizontal)">
                                      <p:cBhvr>
                                        <p:cTn id="57" dur="500"/>
                                        <p:tgtEl>
                                          <p:spTgt spid="174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17420"/>
                                        </p:tgtEl>
                                        <p:attrNameLst>
                                          <p:attrName>style.visibility</p:attrName>
                                        </p:attrNameLst>
                                      </p:cBhvr>
                                      <p:to>
                                        <p:strVal val="visible"/>
                                      </p:to>
                                    </p:set>
                                    <p:animEffect transition="in" filter="blinds(horizontal)">
                                      <p:cBhvr>
                                        <p:cTn id="62" dur="500"/>
                                        <p:tgtEl>
                                          <p:spTgt spid="17420"/>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7416"/>
                                        </p:tgtEl>
                                        <p:attrNameLst>
                                          <p:attrName>style.visibility</p:attrName>
                                        </p:attrNameLst>
                                      </p:cBhvr>
                                      <p:to>
                                        <p:strVal val="visible"/>
                                      </p:to>
                                    </p:set>
                                    <p:animEffect transition="in" filter="blinds(horizontal)">
                                      <p:cBhvr>
                                        <p:cTn id="67" dur="500"/>
                                        <p:tgtEl>
                                          <p:spTgt spid="17416"/>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17421"/>
                                        </p:tgtEl>
                                        <p:attrNameLst>
                                          <p:attrName>style.visibility</p:attrName>
                                        </p:attrNameLst>
                                      </p:cBhvr>
                                      <p:to>
                                        <p:strVal val="visible"/>
                                      </p:to>
                                    </p:set>
                                    <p:animEffect transition="in" filter="blinds(horizontal)">
                                      <p:cBhvr>
                                        <p:cTn id="72" dur="500"/>
                                        <p:tgtEl>
                                          <p:spTgt spid="17421"/>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7417"/>
                                        </p:tgtEl>
                                        <p:attrNameLst>
                                          <p:attrName>style.visibility</p:attrName>
                                        </p:attrNameLst>
                                      </p:cBhvr>
                                      <p:to>
                                        <p:strVal val="visible"/>
                                      </p:to>
                                    </p:set>
                                    <p:animEffect transition="in" filter="blinds(horizontal)">
                                      <p:cBhvr>
                                        <p:cTn id="77" dur="500"/>
                                        <p:tgtEl>
                                          <p:spTgt spid="17417"/>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17423"/>
                                        </p:tgtEl>
                                        <p:attrNameLst>
                                          <p:attrName>style.visibility</p:attrName>
                                        </p:attrNameLst>
                                      </p:cBhvr>
                                      <p:to>
                                        <p:strVal val="visible"/>
                                      </p:to>
                                    </p:set>
                                    <p:animEffect transition="in" filter="blinds(horizontal)">
                                      <p:cBhvr>
                                        <p:cTn id="82" dur="500"/>
                                        <p:tgtEl>
                                          <p:spTgt spid="17423"/>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7424"/>
                                        </p:tgtEl>
                                        <p:attrNameLst>
                                          <p:attrName>style.visibility</p:attrName>
                                        </p:attrNameLst>
                                      </p:cBhvr>
                                      <p:to>
                                        <p:strVal val="visible"/>
                                      </p:to>
                                    </p:set>
                                    <p:animEffect transition="in" filter="blinds(horizontal)">
                                      <p:cBhvr>
                                        <p:cTn id="87" dur="500"/>
                                        <p:tgtEl>
                                          <p:spTgt spid="17424"/>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nodeType="clickEffect">
                                  <p:stCondLst>
                                    <p:cond delay="0"/>
                                  </p:stCondLst>
                                  <p:childTnLst>
                                    <p:set>
                                      <p:cBhvr>
                                        <p:cTn id="91" dur="1" fill="hold">
                                          <p:stCondLst>
                                            <p:cond delay="0"/>
                                          </p:stCondLst>
                                        </p:cTn>
                                        <p:tgtEl>
                                          <p:spTgt spid="17425"/>
                                        </p:tgtEl>
                                        <p:attrNameLst>
                                          <p:attrName>style.visibility</p:attrName>
                                        </p:attrNameLst>
                                      </p:cBhvr>
                                      <p:to>
                                        <p:strVal val="visible"/>
                                      </p:to>
                                    </p:set>
                                    <p:animEffect transition="in" filter="blinds(horizontal)">
                                      <p:cBhvr>
                                        <p:cTn id="92" dur="500"/>
                                        <p:tgtEl>
                                          <p:spTgt spid="17425"/>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7426"/>
                                        </p:tgtEl>
                                        <p:attrNameLst>
                                          <p:attrName>style.visibility</p:attrName>
                                        </p:attrNameLst>
                                      </p:cBhvr>
                                      <p:to>
                                        <p:strVal val="visible"/>
                                      </p:to>
                                    </p:set>
                                    <p:animEffect transition="in" filter="blinds(horizontal)">
                                      <p:cBhvr>
                                        <p:cTn id="97" dur="500"/>
                                        <p:tgtEl>
                                          <p:spTgt spid="17426"/>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nodeType="clickEffect">
                                  <p:stCondLst>
                                    <p:cond delay="0"/>
                                  </p:stCondLst>
                                  <p:childTnLst>
                                    <p:set>
                                      <p:cBhvr>
                                        <p:cTn id="101" dur="1" fill="hold">
                                          <p:stCondLst>
                                            <p:cond delay="0"/>
                                          </p:stCondLst>
                                        </p:cTn>
                                        <p:tgtEl>
                                          <p:spTgt spid="17427"/>
                                        </p:tgtEl>
                                        <p:attrNameLst>
                                          <p:attrName>style.visibility</p:attrName>
                                        </p:attrNameLst>
                                      </p:cBhvr>
                                      <p:to>
                                        <p:strVal val="visible"/>
                                      </p:to>
                                    </p:set>
                                    <p:animEffect transition="in" filter="blinds(horizontal)">
                                      <p:cBhvr>
                                        <p:cTn id="102" dur="500"/>
                                        <p:tgtEl>
                                          <p:spTgt spid="17427"/>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7428"/>
                                        </p:tgtEl>
                                        <p:attrNameLst>
                                          <p:attrName>style.visibility</p:attrName>
                                        </p:attrNameLst>
                                      </p:cBhvr>
                                      <p:to>
                                        <p:strVal val="visible"/>
                                      </p:to>
                                    </p:set>
                                    <p:animEffect transition="in" filter="blinds(horizontal)">
                                      <p:cBhvr>
                                        <p:cTn id="107" dur="500"/>
                                        <p:tgtEl>
                                          <p:spTgt spid="17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P spid="17411" grpId="0" bldLvl="0" animBg="1"/>
      <p:bldP spid="17412" grpId="0" bldLvl="0" animBg="1"/>
      <p:bldP spid="17414" grpId="0" bldLvl="0" animBg="1"/>
      <p:bldP spid="17415" grpId="0" bldLvl="0" animBg="1"/>
      <p:bldP spid="17416" grpId="0" bldLvl="0" animBg="1"/>
      <p:bldP spid="17417" grpId="0" bldLvl="0" animBg="1"/>
      <p:bldP spid="17422" grpId="0"/>
      <p:bldP spid="17424" grpId="0"/>
      <p:bldP spid="17426" grpId="0"/>
      <p:bldP spid="17428" grpId="0"/>
      <p:bldP spid="174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矩形 7197"/>
          <p:cNvSpPr>
            <a:spLocks noChangeArrowheads="1"/>
          </p:cNvSpPr>
          <p:nvPr/>
        </p:nvSpPr>
        <p:spPr bwMode="auto">
          <a:xfrm>
            <a:off x="1177290" y="93980"/>
            <a:ext cx="58272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三、五四运动的历史意义</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20481"/>
          <p:cNvSpPr txBox="1">
            <a:spLocks noChangeArrowheads="1"/>
          </p:cNvSpPr>
          <p:nvPr/>
        </p:nvSpPr>
        <p:spPr bwMode="auto">
          <a:xfrm>
            <a:off x="1466850" y="1341438"/>
            <a:ext cx="39878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外争国权”</a:t>
            </a:r>
            <a:endParaRPr lang="zh-CN" altLang="en-US" sz="3600" b="1" dirty="0">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7177088" y="1270000"/>
            <a:ext cx="29260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内惩国贼”</a:t>
            </a:r>
            <a:endParaRPr lang="zh-CN" altLang="en-US" sz="3600" b="1" dirty="0">
              <a:latin typeface="微软雅黑" panose="020B0503020204020204" pitchFamily="34" charset="-122"/>
              <a:ea typeface="微软雅黑" panose="020B0503020204020204" pitchFamily="34" charset="-122"/>
            </a:endParaRPr>
          </a:p>
        </p:txBody>
      </p:sp>
      <p:sp>
        <p:nvSpPr>
          <p:cNvPr id="5" name="文本框 20483"/>
          <p:cNvSpPr txBox="1">
            <a:spLocks noChangeArrowheads="1"/>
          </p:cNvSpPr>
          <p:nvPr/>
        </p:nvSpPr>
        <p:spPr bwMode="auto">
          <a:xfrm>
            <a:off x="2279650" y="2781300"/>
            <a:ext cx="18002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ahoma" panose="020B0604030504040204" pitchFamily="34" charset="0"/>
                <a:ea typeface="微软雅黑" panose="020B0503020204020204" pitchFamily="34" charset="-122"/>
              </a:rPr>
              <a:t>反帝</a:t>
            </a:r>
            <a:endParaRPr lang="zh-CN" altLang="en-US" sz="3600" b="1" dirty="0">
              <a:latin typeface="Tahoma" panose="020B0604030504040204" pitchFamily="34" charset="0"/>
              <a:ea typeface="微软雅黑" panose="020B0503020204020204" pitchFamily="34" charset="-122"/>
            </a:endParaRPr>
          </a:p>
        </p:txBody>
      </p:sp>
      <p:sp>
        <p:nvSpPr>
          <p:cNvPr id="6" name="文本框 20484"/>
          <p:cNvSpPr txBox="1">
            <a:spLocks noChangeArrowheads="1"/>
          </p:cNvSpPr>
          <p:nvPr/>
        </p:nvSpPr>
        <p:spPr bwMode="auto">
          <a:xfrm>
            <a:off x="7751763" y="2781300"/>
            <a:ext cx="2087562"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ahoma" panose="020B0604030504040204" pitchFamily="34" charset="0"/>
                <a:ea typeface="微软雅黑" panose="020B0503020204020204" pitchFamily="34" charset="-122"/>
              </a:rPr>
              <a:t>反封建</a:t>
            </a:r>
            <a:endParaRPr lang="zh-CN" altLang="en-US" sz="3600" b="1" dirty="0">
              <a:latin typeface="Tahoma" panose="020B0604030504040204" pitchFamily="34" charset="0"/>
              <a:ea typeface="微软雅黑" panose="020B0503020204020204" pitchFamily="34" charset="-122"/>
            </a:endParaRPr>
          </a:p>
        </p:txBody>
      </p:sp>
      <p:sp>
        <p:nvSpPr>
          <p:cNvPr id="7" name="下箭头 6"/>
          <p:cNvSpPr>
            <a:spLocks noChangeArrowheads="1"/>
          </p:cNvSpPr>
          <p:nvPr/>
        </p:nvSpPr>
        <p:spPr bwMode="auto">
          <a:xfrm>
            <a:off x="2640013" y="2060575"/>
            <a:ext cx="360362" cy="792163"/>
          </a:xfrm>
          <a:prstGeom prst="downArrow">
            <a:avLst>
              <a:gd name="adj1" fmla="val 50000"/>
              <a:gd name="adj2" fmla="val 54915"/>
            </a:avLst>
          </a:prstGeom>
          <a:solidFill>
            <a:schemeClr val="tx1"/>
          </a:solid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8" name="下箭头 7"/>
          <p:cNvSpPr>
            <a:spLocks noChangeArrowheads="1"/>
          </p:cNvSpPr>
          <p:nvPr/>
        </p:nvSpPr>
        <p:spPr bwMode="auto">
          <a:xfrm>
            <a:off x="8399463" y="2062163"/>
            <a:ext cx="358775" cy="720725"/>
          </a:xfrm>
          <a:prstGeom prst="downArrow">
            <a:avLst>
              <a:gd name="adj1" fmla="val 50000"/>
              <a:gd name="adj2" fmla="val 50184"/>
            </a:avLst>
          </a:prstGeom>
          <a:solidFill>
            <a:schemeClr val="tx1"/>
          </a:solidFill>
          <a:ln w="9525">
            <a:solidFill>
              <a:schemeClr val="tx1"/>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pic>
        <p:nvPicPr>
          <p:cNvPr id="9" name="图片 8" descr="b776fb1bf2e7fdb5fd5570c4b1be3ec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32350" y="889000"/>
            <a:ext cx="2454275" cy="365601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 name="椭圆 9"/>
          <p:cNvSpPr>
            <a:spLocks noChangeArrowheads="1"/>
          </p:cNvSpPr>
          <p:nvPr/>
        </p:nvSpPr>
        <p:spPr bwMode="auto">
          <a:xfrm>
            <a:off x="5752783" y="888683"/>
            <a:ext cx="1154112" cy="3843337"/>
          </a:xfrm>
          <a:prstGeom prst="ellipse">
            <a:avLst/>
          </a:prstGeom>
          <a:solidFill>
            <a:schemeClr val="accent1"/>
          </a:solidFill>
          <a:ln>
            <a:noFill/>
          </a:ln>
          <a:scene3d>
            <a:camera prst="legacyObliqueTopRight"/>
            <a:lightRig rig="legacyNormal3" dir="r"/>
          </a:scene3d>
          <a:sp3d prstMaterial="legacyWireframe">
            <a:bevelT w="13500" h="13500" prst="angle"/>
            <a:bevelB w="13500" h="13500" prst="angle"/>
            <a:extrusionClr>
              <a:schemeClr val="bg1"/>
            </a:extrusionClr>
          </a:sp3d>
          <a:extLst>
            <a:ext uri="{91240B29-F687-4F45-9708-019B960494DF}">
              <a14:hiddenLine xmlns:a14="http://schemas.microsoft.com/office/drawing/2010/main" w="9525">
                <a:noFill/>
                <a:round/>
              </a14:hiddenLine>
            </a:ext>
          </a:extLst>
        </p:spPr>
        <p:txBody>
          <a:bodyPr wrap="none" anchor="ctr">
            <a:flatTx/>
          </a:bodyPr>
          <a:lstStyle/>
          <a:p>
            <a:pPr algn="ctr"/>
            <a:endParaRPr lang="zh-CN" altLang="zh-CN" dirty="0">
              <a:latin typeface="微软雅黑" panose="020B0503020204020204" pitchFamily="34" charset="-122"/>
              <a:ea typeface="微软雅黑" panose="020B0503020204020204" pitchFamily="34" charset="-122"/>
            </a:endParaRPr>
          </a:p>
        </p:txBody>
      </p:sp>
      <p:sp>
        <p:nvSpPr>
          <p:cNvPr id="11" name="TextBox 22"/>
          <p:cNvSpPr>
            <a:spLocks noChangeArrowheads="1"/>
          </p:cNvSpPr>
          <p:nvPr/>
        </p:nvSpPr>
        <p:spPr bwMode="auto">
          <a:xfrm>
            <a:off x="1806257" y="5419988"/>
            <a:ext cx="904716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微软雅黑" panose="020B0503020204020204" pitchFamily="34" charset="-122"/>
                <a:ea typeface="微软雅黑" panose="020B0503020204020204" pitchFamily="34" charset="-122"/>
                <a:sym typeface="Times New Roman" panose="02020603050405020304" pitchFamily="18" charset="0"/>
              </a:rPr>
              <a:t>(1)彻底地反帝反封建的爱国运动（性质）</a:t>
            </a:r>
            <a:endParaRPr lang="zh-CN" altLang="en-US" sz="3600" b="1" dirty="0">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12" name="文本框 20491"/>
          <p:cNvSpPr txBox="1">
            <a:spLocks noChangeArrowheads="1"/>
          </p:cNvSpPr>
          <p:nvPr/>
        </p:nvSpPr>
        <p:spPr bwMode="auto">
          <a:xfrm>
            <a:off x="8986203" y="2138045"/>
            <a:ext cx="29527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ahoma" panose="020B0604030504040204" pitchFamily="34" charset="0"/>
                <a:ea typeface="微软雅黑" panose="020B0503020204020204" pitchFamily="34" charset="-122"/>
              </a:rPr>
              <a:t>彻底的不妥协</a:t>
            </a:r>
            <a:endParaRPr lang="zh-CN" altLang="en-US" sz="3600" b="1" dirty="0">
              <a:latin typeface="Tahoma" panose="020B0604030504040204" pitchFamily="34" charset="0"/>
              <a:ea typeface="微软雅黑" panose="020B0503020204020204" pitchFamily="34" charset="-122"/>
            </a:endParaRPr>
          </a:p>
        </p:txBody>
      </p:sp>
      <p:sp>
        <p:nvSpPr>
          <p:cNvPr id="14" name="文本框 20493"/>
          <p:cNvSpPr txBox="1">
            <a:spLocks noChangeArrowheads="1"/>
          </p:cNvSpPr>
          <p:nvPr/>
        </p:nvSpPr>
        <p:spPr bwMode="auto">
          <a:xfrm>
            <a:off x="1151461" y="2038728"/>
            <a:ext cx="9643199" cy="3046988"/>
          </a:xfrm>
          <a:prstGeom prst="rect">
            <a:avLst/>
          </a:prstGeom>
          <a:noFill/>
          <a:ln w="3810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微软雅黑" panose="020B0503020204020204" pitchFamily="34" charset="-122"/>
                <a:ea typeface="微软雅黑" panose="020B0503020204020204" pitchFamily="34" charset="-122"/>
              </a:rPr>
              <a:t>     五四运动的杰出历史意义，在于它带着为辛亥革命还不曾有的新姿态，这就是彻底地不妥协地反帝爱国主义和彻底地不妥协地反封建主义。</a:t>
            </a:r>
            <a:endParaRPr lang="zh-CN" altLang="en-US" sz="3200" b="1" dirty="0">
              <a:latin typeface="微软雅黑" panose="020B0503020204020204" pitchFamily="34" charset="-122"/>
              <a:ea typeface="微软雅黑" panose="020B0503020204020204" pitchFamily="34" charset="-122"/>
            </a:endParaRPr>
          </a:p>
          <a:p>
            <a:pPr algn="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 </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毛泽东</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新民主主义论</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          </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grpId="1" nodeType="clickEffect">
                                  <p:stCondLst>
                                    <p:cond delay="0"/>
                                  </p:stCondLst>
                                  <p:childTnLst>
                                    <p:set>
                                      <p:cBhvr>
                                        <p:cTn id="13" dur="1" fill="hold">
                                          <p:stCondLst>
                                            <p:cond delay="0"/>
                                          </p:stCondLst>
                                        </p:cTn>
                                        <p:tgtEl>
                                          <p:spTgt spid="1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ppt_x</p:attrName>
                                        </p:attrNameLst>
                                      </p:cBhvr>
                                      <p:tavLst>
                                        <p:tav tm="0">
                                          <p:val>
                                            <p:strVal val="#ppt_x"/>
                                          </p:val>
                                        </p:tav>
                                        <p:tav tm="100000">
                                          <p:val>
                                            <p:strVal val="#ppt_x"/>
                                          </p:val>
                                        </p:tav>
                                      </p:tavLst>
                                    </p:anim>
                                    <p:anim calcmode="lin" valueType="num">
                                      <p:cBhvr>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up)">
                                      <p:cBhvr>
                                        <p:cTn id="24" dur="500"/>
                                        <p:tgtEl>
                                          <p:spTgt spid="7"/>
                                        </p:tgtEl>
                                      </p:cBhvr>
                                    </p:animEffect>
                                  </p:childTnLst>
                                </p:cTn>
                              </p:par>
                            </p:childTnLst>
                          </p:cTn>
                        </p:par>
                        <p:par>
                          <p:cTn id="25" fill="hold">
                            <p:stCondLst>
                              <p:cond delay="500"/>
                            </p:stCondLst>
                            <p:childTnLst>
                              <p:par>
                                <p:cTn id="26" presetID="22" presetClass="entr" presetSubtype="4"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fill="hold"/>
                                        <p:tgtEl>
                                          <p:spTgt spid="4"/>
                                        </p:tgtEl>
                                        <p:attrNameLst>
                                          <p:attrName>ppt_x</p:attrName>
                                        </p:attrNameLst>
                                      </p:cBhvr>
                                      <p:tavLst>
                                        <p:tav tm="0">
                                          <p:val>
                                            <p:strVal val="1+#ppt_w/2"/>
                                          </p:val>
                                        </p:tav>
                                        <p:tav tm="100000">
                                          <p:val>
                                            <p:strVal val="#ppt_x"/>
                                          </p:val>
                                        </p:tav>
                                      </p:tavLst>
                                    </p:anim>
                                    <p:anim calcmode="lin" valueType="num">
                                      <p:cBhvr>
                                        <p:cTn id="3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up)">
                                      <p:cBhvr>
                                        <p:cTn id="39" dur="500"/>
                                        <p:tgtEl>
                                          <p:spTgt spid="8"/>
                                        </p:tgtEl>
                                      </p:cBhvr>
                                    </p:animEffect>
                                  </p:childTnLst>
                                </p:cTn>
                              </p:par>
                            </p:childTnLst>
                          </p:cTn>
                        </p:par>
                        <p:par>
                          <p:cTn id="40" fill="hold">
                            <p:stCondLst>
                              <p:cond delay="500"/>
                            </p:stCondLst>
                            <p:childTnLst>
                              <p:par>
                                <p:cTn id="41" presetID="22" presetClass="entr" presetSubtype="4"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slide(fromBottom)">
                                      <p:cBhvr>
                                        <p:cTn id="48" dur="500"/>
                                        <p:tgtEl>
                                          <p:spTgt spid="9"/>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2"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slide(fromRight)">
                                      <p:cBhvr>
                                        <p:cTn id="53" dur="500"/>
                                        <p:tgtEl>
                                          <p:spTgt spid="10"/>
                                        </p:tgtEl>
                                      </p:cBhvr>
                                    </p:animEffect>
                                  </p:childTnLst>
                                </p:cTn>
                              </p:par>
                            </p:childTnLst>
                          </p:cTn>
                        </p:par>
                        <p:par>
                          <p:cTn id="54" fill="hold">
                            <p:stCondLst>
                              <p:cond delay="500"/>
                            </p:stCondLst>
                            <p:childTnLst>
                              <p:par>
                                <p:cTn id="55" presetID="22" presetClass="entr" presetSubtype="4"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down)">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bldLvl="0"/>
      <p:bldP spid="5" grpId="0"/>
      <p:bldP spid="6" grpId="0"/>
      <p:bldP spid="10" grpId="0" bldLvl="0" animBg="1"/>
      <p:bldP spid="11" grpId="0" bldLvl="0"/>
      <p:bldP spid="12" grpId="0"/>
      <p:bldP spid="14" grpId="0" bldLvl="0" animBg="1"/>
      <p:bldP spid="14" grpId="1"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Box 22"/>
          <p:cNvSpPr>
            <a:spLocks noChangeArrowheads="1"/>
          </p:cNvSpPr>
          <p:nvPr/>
        </p:nvSpPr>
        <p:spPr bwMode="auto">
          <a:xfrm>
            <a:off x="1536700" y="493713"/>
            <a:ext cx="9145588"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Arial Rounded MT Bold" panose="020F0704030504030204" pitchFamily="34" charset="0"/>
                <a:ea typeface="微软雅黑" panose="020B0503020204020204" pitchFamily="34" charset="-122"/>
                <a:sym typeface="Times New Roman" panose="02020603050405020304" pitchFamily="18" charset="0"/>
              </a:rPr>
              <a:t>(1)彻底地反帝反封建的爱国运动（性质）</a:t>
            </a:r>
            <a:endParaRPr lang="zh-CN" altLang="en-US" sz="1600" dirty="0">
              <a:latin typeface="微软雅黑" panose="020B0503020204020204" pitchFamily="34" charset="-122"/>
              <a:ea typeface="微软雅黑" panose="020B0503020204020204" pitchFamily="34" charset="-122"/>
            </a:endParaRPr>
          </a:p>
        </p:txBody>
      </p:sp>
      <p:sp>
        <p:nvSpPr>
          <p:cNvPr id="21508" name="TextBox 22"/>
          <p:cNvSpPr>
            <a:spLocks noChangeArrowheads="1"/>
          </p:cNvSpPr>
          <p:nvPr/>
        </p:nvSpPr>
        <p:spPr bwMode="auto">
          <a:xfrm>
            <a:off x="1616075" y="1187450"/>
            <a:ext cx="7608888"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Arial Rounded MT Bold" panose="020F0704030504030204" pitchFamily="34" charset="0"/>
                <a:ea typeface="微软雅黑" panose="020B0503020204020204" pitchFamily="34" charset="-122"/>
                <a:sym typeface="Times New Roman" panose="02020603050405020304" pitchFamily="18" charset="0"/>
              </a:rPr>
              <a:t>(2)新民主主义革命的开端（地位）</a:t>
            </a:r>
            <a:endParaRPr lang="zh-CN" altLang="en-US" sz="1600" dirty="0">
              <a:latin typeface="微软雅黑" panose="020B0503020204020204" pitchFamily="34" charset="-122"/>
              <a:ea typeface="微软雅黑" panose="020B0503020204020204" pitchFamily="34" charset="-122"/>
            </a:endParaRPr>
          </a:p>
        </p:txBody>
      </p:sp>
      <p:pic>
        <p:nvPicPr>
          <p:cNvPr id="21509" name="图片 21508" descr="4745fd0aa542e916b8125935594091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90875" y="1874838"/>
            <a:ext cx="5868988"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1000"/>
                                        <p:tgtEl>
                                          <p:spTgt spid="21507"/>
                                        </p:tgtEl>
                                      </p:cBhvr>
                                    </p:animEffect>
                                    <p:anim calcmode="lin" valueType="num">
                                      <p:cBhvr>
                                        <p:cTn id="8" dur="1000" fill="hold"/>
                                        <p:tgtEl>
                                          <p:spTgt spid="21507"/>
                                        </p:tgtEl>
                                        <p:attrNameLst>
                                          <p:attrName>ppt_x</p:attrName>
                                        </p:attrNameLst>
                                      </p:cBhvr>
                                      <p:tavLst>
                                        <p:tav tm="0">
                                          <p:val>
                                            <p:strVal val="#ppt_x"/>
                                          </p:val>
                                        </p:tav>
                                        <p:tav tm="100000">
                                          <p:val>
                                            <p:strVal val="#ppt_x"/>
                                          </p:val>
                                        </p:tav>
                                      </p:tavLst>
                                    </p:anim>
                                    <p:anim calcmode="lin" valueType="num">
                                      <p:cBhvr>
                                        <p:cTn id="9" dur="1000" fill="hold"/>
                                        <p:tgtEl>
                                          <p:spTgt spid="2150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21509"/>
                                        </p:tgtEl>
                                        <p:attrNameLst>
                                          <p:attrName>style.visibility</p:attrName>
                                        </p:attrNameLst>
                                      </p:cBhvr>
                                      <p:to>
                                        <p:strVal val="visible"/>
                                      </p:to>
                                    </p:set>
                                    <p:anim calcmode="lin" valueType="num">
                                      <p:cBhvr>
                                        <p:cTn id="14" dur="500" fill="hold"/>
                                        <p:tgtEl>
                                          <p:spTgt spid="21509"/>
                                        </p:tgtEl>
                                        <p:attrNameLst>
                                          <p:attrName>ppt_x</p:attrName>
                                        </p:attrNameLst>
                                      </p:cBhvr>
                                      <p:tavLst>
                                        <p:tav tm="0">
                                          <p:val>
                                            <p:strVal val="0-#ppt_w/2"/>
                                          </p:val>
                                        </p:tav>
                                        <p:tav tm="100000">
                                          <p:val>
                                            <p:strVal val="#ppt_x"/>
                                          </p:val>
                                        </p:tav>
                                      </p:tavLst>
                                    </p:anim>
                                    <p:anim calcmode="lin" valueType="num">
                                      <p:cBhvr>
                                        <p:cTn id="15" dur="500" fill="hold"/>
                                        <p:tgtEl>
                                          <p:spTgt spid="21509"/>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21508"/>
                                        </p:tgtEl>
                                        <p:attrNameLst>
                                          <p:attrName>style.visibility</p:attrName>
                                        </p:attrNameLst>
                                      </p:cBhvr>
                                      <p:to>
                                        <p:strVal val="visible"/>
                                      </p:to>
                                    </p:set>
                                    <p:animEffect transition="in" filter="fade">
                                      <p:cBhvr>
                                        <p:cTn id="20" dur="1000"/>
                                        <p:tgtEl>
                                          <p:spTgt spid="21508"/>
                                        </p:tgtEl>
                                      </p:cBhvr>
                                    </p:animEffect>
                                    <p:anim calcmode="lin" valueType="num">
                                      <p:cBhvr>
                                        <p:cTn id="21" dur="1000" fill="hold"/>
                                        <p:tgtEl>
                                          <p:spTgt spid="21508"/>
                                        </p:tgtEl>
                                        <p:attrNameLst>
                                          <p:attrName>ppt_x</p:attrName>
                                        </p:attrNameLst>
                                      </p:cBhvr>
                                      <p:tavLst>
                                        <p:tav tm="0">
                                          <p:val>
                                            <p:strVal val="#ppt_x"/>
                                          </p:val>
                                        </p:tav>
                                        <p:tav tm="100000">
                                          <p:val>
                                            <p:strVal val="#ppt_x"/>
                                          </p:val>
                                        </p:tav>
                                      </p:tavLst>
                                    </p:anim>
                                    <p:anim calcmode="lin" valueType="num">
                                      <p:cBhvr>
                                        <p:cTn id="22" dur="1000" fill="hold"/>
                                        <p:tgtEl>
                                          <p:spTgt spid="215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ldLvl="0"/>
      <p:bldP spid="21508"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3" name="组合 22529"/>
          <p:cNvGrpSpPr/>
          <p:nvPr/>
        </p:nvGrpSpPr>
        <p:grpSpPr bwMode="auto">
          <a:xfrm>
            <a:off x="2208213" y="1557338"/>
            <a:ext cx="1981200" cy="1314450"/>
            <a:chOff x="0" y="0"/>
            <a:chExt cx="1248" cy="828"/>
          </a:xfrm>
        </p:grpSpPr>
        <p:sp>
          <p:nvSpPr>
            <p:cNvPr id="23554" name="Text Box 12"/>
            <p:cNvSpPr txBox="1">
              <a:spLocks noChangeArrowheads="1"/>
            </p:cNvSpPr>
            <p:nvPr/>
          </p:nvSpPr>
          <p:spPr bwMode="auto">
            <a:xfrm>
              <a:off x="136" y="0"/>
              <a:ext cx="960" cy="329"/>
            </a:xfrm>
            <a:prstGeom prst="rect">
              <a:avLst/>
            </a:prstGeom>
            <a:noFill/>
            <a:ln w="9525">
              <a:noFill/>
              <a:miter lim="800000"/>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
                <a:spcBef>
                  <a:spcPct val="50000"/>
                </a:spcBef>
              </a:pPr>
              <a:r>
                <a:rPr lang="en-US" altLang="zh-CN" sz="2800" dirty="0">
                  <a:latin typeface="微软雅黑" panose="020B0503020204020204" pitchFamily="34" charset="-122"/>
                  <a:ea typeface="微软雅黑" panose="020B0503020204020204" pitchFamily="34" charset="-122"/>
                </a:rPr>
                <a:t>1840</a:t>
              </a:r>
              <a:r>
                <a:rPr lang="zh-CN" altLang="en-US" sz="2800" dirty="0">
                  <a:latin typeface="微软雅黑" panose="020B0503020204020204" pitchFamily="34" charset="-122"/>
                  <a:ea typeface="微软雅黑" panose="020B0503020204020204" pitchFamily="34" charset="-122"/>
                </a:rPr>
                <a:t>年</a:t>
              </a:r>
              <a:endParaRPr lang="zh-CN" altLang="en-US" sz="2800" dirty="0">
                <a:latin typeface="微软雅黑" panose="020B0503020204020204" pitchFamily="34" charset="-122"/>
                <a:ea typeface="微软雅黑" panose="020B0503020204020204" pitchFamily="34" charset="-122"/>
              </a:endParaRPr>
            </a:p>
          </p:txBody>
        </p:sp>
        <p:sp>
          <p:nvSpPr>
            <p:cNvPr id="23555" name="Text Box 15"/>
            <p:cNvSpPr txBox="1">
              <a:spLocks noChangeArrowheads="1"/>
            </p:cNvSpPr>
            <p:nvPr/>
          </p:nvSpPr>
          <p:spPr bwMode="auto">
            <a:xfrm>
              <a:off x="0" y="499"/>
              <a:ext cx="1248" cy="329"/>
            </a:xfrm>
            <a:prstGeom prst="rect">
              <a:avLst/>
            </a:prstGeom>
            <a:solidFill>
              <a:srgbClr val="99CCFF">
                <a:alpha val="50195"/>
              </a:srgbClr>
            </a:solidFill>
            <a:ln w="9525">
              <a:solidFill>
                <a:srgbClr val="8000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Times New Roman" panose="02020603050405020304" pitchFamily="18" charset="0"/>
                  <a:ea typeface="微软雅黑" panose="020B0503020204020204" pitchFamily="34" charset="-122"/>
                </a:rPr>
                <a:t>鸦片战争</a:t>
              </a:r>
              <a:endParaRPr lang="zh-CN" altLang="en-US" sz="2800" b="1" dirty="0">
                <a:latin typeface="Times New Roman" panose="02020603050405020304" pitchFamily="18" charset="0"/>
                <a:ea typeface="微软雅黑" panose="020B0503020204020204" pitchFamily="34" charset="-122"/>
              </a:endParaRPr>
            </a:p>
          </p:txBody>
        </p:sp>
      </p:grpSp>
      <p:sp>
        <p:nvSpPr>
          <p:cNvPr id="23556" name="AutoShape 23"/>
          <p:cNvSpPr/>
          <p:nvPr/>
        </p:nvSpPr>
        <p:spPr bwMode="auto">
          <a:xfrm rot="-5368444">
            <a:off x="4230688" y="1911350"/>
            <a:ext cx="563562" cy="3024188"/>
          </a:xfrm>
          <a:prstGeom prst="leftBrace">
            <a:avLst>
              <a:gd name="adj1" fmla="val 44942"/>
              <a:gd name="adj2" fmla="val 49065"/>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vert="eaVert" wrap="none" anchor="ctr"/>
          <a:lstStyle/>
          <a:p>
            <a:endParaRPr lang="zh-CN" altLang="zh-CN" dirty="0">
              <a:latin typeface="微软雅黑" panose="020B0503020204020204" pitchFamily="34" charset="-122"/>
              <a:ea typeface="微软雅黑" panose="020B0503020204020204" pitchFamily="34" charset="-122"/>
            </a:endParaRPr>
          </a:p>
        </p:txBody>
      </p:sp>
      <p:sp>
        <p:nvSpPr>
          <p:cNvPr id="23557" name="AutoShape 24"/>
          <p:cNvSpPr/>
          <p:nvPr/>
        </p:nvSpPr>
        <p:spPr bwMode="auto">
          <a:xfrm rot="-5368444">
            <a:off x="7968457" y="1845469"/>
            <a:ext cx="533400" cy="3125787"/>
          </a:xfrm>
          <a:prstGeom prst="leftBrace">
            <a:avLst>
              <a:gd name="adj1" fmla="val 49078"/>
              <a:gd name="adj2" fmla="val 49065"/>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vert="eaVert" wrap="none" anchor="ctr"/>
          <a:lstStyle/>
          <a:p>
            <a:endParaRPr lang="zh-CN" altLang="zh-CN" dirty="0">
              <a:latin typeface="微软雅黑" panose="020B0503020204020204" pitchFamily="34" charset="-122"/>
              <a:ea typeface="微软雅黑" panose="020B0503020204020204" pitchFamily="34" charset="-122"/>
            </a:endParaRPr>
          </a:p>
        </p:txBody>
      </p:sp>
      <p:sp>
        <p:nvSpPr>
          <p:cNvPr id="23558" name="Text Box 25"/>
          <p:cNvSpPr txBox="1">
            <a:spLocks noChangeArrowheads="1"/>
          </p:cNvSpPr>
          <p:nvPr/>
        </p:nvSpPr>
        <p:spPr bwMode="auto">
          <a:xfrm>
            <a:off x="2279650" y="5734050"/>
            <a:ext cx="8101013" cy="645160"/>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dirty="0">
                <a:ln w="0">
                  <a:noFill/>
                </a:ln>
                <a:effectLst/>
                <a:latin typeface="Times New Roman" panose="02020603050405020304" pitchFamily="18" charset="0"/>
                <a:ea typeface="微软雅黑" panose="020B0503020204020204" pitchFamily="34" charset="-122"/>
              </a:rPr>
              <a:t>半殖民地半封建社会的形成和瓦解过程</a:t>
            </a:r>
            <a:endParaRPr lang="zh-CN" altLang="en-US" sz="3600" dirty="0">
              <a:ln w="0">
                <a:noFill/>
              </a:ln>
              <a:effectLst/>
              <a:latin typeface="Times New Roman" panose="02020603050405020304" pitchFamily="18" charset="0"/>
              <a:ea typeface="微软雅黑" panose="020B0503020204020204" pitchFamily="34" charset="-122"/>
            </a:endParaRPr>
          </a:p>
        </p:txBody>
      </p:sp>
      <p:sp>
        <p:nvSpPr>
          <p:cNvPr id="23559" name="AutoShape 26"/>
          <p:cNvSpPr/>
          <p:nvPr/>
        </p:nvSpPr>
        <p:spPr bwMode="auto">
          <a:xfrm rot="-5368444">
            <a:off x="6076156" y="2643982"/>
            <a:ext cx="460375" cy="5329238"/>
          </a:xfrm>
          <a:prstGeom prst="leftBrace">
            <a:avLst>
              <a:gd name="adj1" fmla="val 96948"/>
              <a:gd name="adj2" fmla="val 49065"/>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vert="eaVert" wrap="none" anchor="ctr"/>
          <a:lstStyle/>
          <a:p>
            <a:endParaRPr lang="zh-CN" altLang="zh-CN" dirty="0">
              <a:latin typeface="微软雅黑" panose="020B0503020204020204" pitchFamily="34" charset="-122"/>
              <a:ea typeface="微软雅黑" panose="020B0503020204020204" pitchFamily="34" charset="-122"/>
            </a:endParaRPr>
          </a:p>
        </p:txBody>
      </p:sp>
      <p:sp>
        <p:nvSpPr>
          <p:cNvPr id="23560" name="Text Box 27"/>
          <p:cNvSpPr txBox="1">
            <a:spLocks noChangeArrowheads="1"/>
          </p:cNvSpPr>
          <p:nvPr/>
        </p:nvSpPr>
        <p:spPr bwMode="auto">
          <a:xfrm>
            <a:off x="2640013" y="531813"/>
            <a:ext cx="7272337" cy="583565"/>
          </a:xfrm>
          <a:prstGeom prst="rect">
            <a:avLst/>
          </a:prstGeom>
          <a:noFill/>
          <a:ln>
            <a:noFill/>
          </a:ln>
          <a:effectLst>
            <a:outerShdw dist="17961" dir="2700000" algn="ctr" rotWithShape="0">
              <a:schemeClr val="tx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u="sng" dirty="0">
                <a:latin typeface="Times New Roman" panose="02020603050405020304" pitchFamily="18" charset="0"/>
                <a:ea typeface="微软雅黑" panose="020B0503020204020204" pitchFamily="34" charset="-122"/>
              </a:rPr>
              <a:t>中国近代史的起止时间和重要标志事件</a:t>
            </a:r>
            <a:endParaRPr lang="zh-CN" altLang="en-US" sz="3200" b="1" u="sng" dirty="0">
              <a:latin typeface="Times New Roman" panose="02020603050405020304" pitchFamily="18" charset="0"/>
              <a:ea typeface="微软雅黑" panose="020B0503020204020204" pitchFamily="34" charset="-122"/>
            </a:endParaRPr>
          </a:p>
        </p:txBody>
      </p:sp>
      <p:grpSp>
        <p:nvGrpSpPr>
          <p:cNvPr id="23561" name="组合 22537"/>
          <p:cNvGrpSpPr/>
          <p:nvPr/>
        </p:nvGrpSpPr>
        <p:grpSpPr bwMode="auto">
          <a:xfrm>
            <a:off x="5016500" y="1557338"/>
            <a:ext cx="1943100" cy="1314450"/>
            <a:chOff x="0" y="0"/>
            <a:chExt cx="1224" cy="828"/>
          </a:xfrm>
        </p:grpSpPr>
        <p:sp>
          <p:nvSpPr>
            <p:cNvPr id="23562" name="Text Box 16"/>
            <p:cNvSpPr txBox="1">
              <a:spLocks noChangeArrowheads="1"/>
            </p:cNvSpPr>
            <p:nvPr/>
          </p:nvSpPr>
          <p:spPr bwMode="auto">
            <a:xfrm>
              <a:off x="0" y="499"/>
              <a:ext cx="1224" cy="329"/>
            </a:xfrm>
            <a:prstGeom prst="rect">
              <a:avLst/>
            </a:prstGeom>
            <a:solidFill>
              <a:srgbClr val="99CCFF">
                <a:alpha val="50195"/>
              </a:srgbClr>
            </a:solidFill>
            <a:ln w="9525">
              <a:solidFill>
                <a:srgbClr val="8000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Times New Roman" panose="02020603050405020304" pitchFamily="18" charset="0"/>
                  <a:ea typeface="微软雅黑" panose="020B0503020204020204" pitchFamily="34" charset="-122"/>
                </a:rPr>
                <a:t>五四运动</a:t>
              </a:r>
              <a:endParaRPr lang="zh-CN" altLang="en-US" sz="2800" b="1" dirty="0">
                <a:latin typeface="Times New Roman" panose="02020603050405020304" pitchFamily="18" charset="0"/>
                <a:ea typeface="微软雅黑" panose="020B0503020204020204" pitchFamily="34" charset="-122"/>
              </a:endParaRPr>
            </a:p>
          </p:txBody>
        </p:sp>
        <p:sp>
          <p:nvSpPr>
            <p:cNvPr id="23563" name="Text Box 13"/>
            <p:cNvSpPr txBox="1">
              <a:spLocks noChangeArrowheads="1"/>
            </p:cNvSpPr>
            <p:nvPr/>
          </p:nvSpPr>
          <p:spPr bwMode="auto">
            <a:xfrm>
              <a:off x="136" y="0"/>
              <a:ext cx="1088" cy="329"/>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
                <a:spcBef>
                  <a:spcPct val="50000"/>
                </a:spcBef>
              </a:pPr>
              <a:r>
                <a:rPr lang="en-US" altLang="zh-CN" sz="2800" b="1" dirty="0">
                  <a:latin typeface="微软雅黑" panose="020B0503020204020204" pitchFamily="34" charset="-122"/>
                  <a:ea typeface="微软雅黑" panose="020B0503020204020204" pitchFamily="34" charset="-122"/>
                </a:rPr>
                <a:t>1919</a:t>
              </a:r>
              <a:r>
                <a:rPr lang="zh-CN" altLang="en-US" sz="2800" b="1" dirty="0">
                  <a:latin typeface="微软雅黑" panose="020B0503020204020204" pitchFamily="34" charset="-122"/>
                  <a:ea typeface="微软雅黑" panose="020B0503020204020204" pitchFamily="34" charset="-122"/>
                </a:rPr>
                <a:t>年</a:t>
              </a:r>
              <a:endParaRPr lang="zh-CN" altLang="en-US" sz="2800" b="1" dirty="0">
                <a:latin typeface="微软雅黑" panose="020B0503020204020204" pitchFamily="34" charset="-122"/>
                <a:ea typeface="微软雅黑" panose="020B0503020204020204" pitchFamily="34" charset="-122"/>
              </a:endParaRPr>
            </a:p>
          </p:txBody>
        </p:sp>
      </p:grpSp>
      <p:grpSp>
        <p:nvGrpSpPr>
          <p:cNvPr id="23564" name="组合 22540"/>
          <p:cNvGrpSpPr/>
          <p:nvPr/>
        </p:nvGrpSpPr>
        <p:grpSpPr bwMode="auto">
          <a:xfrm>
            <a:off x="7967663" y="1557338"/>
            <a:ext cx="2305050" cy="1314450"/>
            <a:chOff x="0" y="0"/>
            <a:chExt cx="1452" cy="828"/>
          </a:xfrm>
        </p:grpSpPr>
        <p:sp>
          <p:nvSpPr>
            <p:cNvPr id="23565" name="Text Box 17"/>
            <p:cNvSpPr txBox="1">
              <a:spLocks noChangeArrowheads="1"/>
            </p:cNvSpPr>
            <p:nvPr/>
          </p:nvSpPr>
          <p:spPr bwMode="auto">
            <a:xfrm>
              <a:off x="0" y="499"/>
              <a:ext cx="1452" cy="329"/>
            </a:xfrm>
            <a:prstGeom prst="rect">
              <a:avLst/>
            </a:prstGeom>
            <a:solidFill>
              <a:srgbClr val="99CCFF">
                <a:alpha val="50195"/>
              </a:srgbClr>
            </a:solidFill>
            <a:ln w="9525">
              <a:solidFill>
                <a:srgbClr val="8000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Times New Roman" panose="02020603050405020304" pitchFamily="18" charset="0"/>
                  <a:ea typeface="微软雅黑" panose="020B0503020204020204" pitchFamily="34" charset="-122"/>
                </a:rPr>
                <a:t>新中国成立</a:t>
              </a:r>
              <a:endParaRPr lang="zh-CN" altLang="en-US" sz="2800" b="1" dirty="0">
                <a:latin typeface="Times New Roman" panose="02020603050405020304" pitchFamily="18" charset="0"/>
                <a:ea typeface="微软雅黑" panose="020B0503020204020204" pitchFamily="34" charset="-122"/>
              </a:endParaRPr>
            </a:p>
          </p:txBody>
        </p:sp>
        <p:sp>
          <p:nvSpPr>
            <p:cNvPr id="23566" name="Text Box 14"/>
            <p:cNvSpPr txBox="1">
              <a:spLocks noChangeArrowheads="1"/>
            </p:cNvSpPr>
            <p:nvPr/>
          </p:nvSpPr>
          <p:spPr bwMode="auto">
            <a:xfrm>
              <a:off x="91" y="0"/>
              <a:ext cx="1043" cy="329"/>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
                <a:spcBef>
                  <a:spcPct val="50000"/>
                </a:spcBef>
              </a:pPr>
              <a:r>
                <a:rPr lang="en-US" altLang="zh-CN" sz="2800" b="1" dirty="0">
                  <a:latin typeface="微软雅黑" panose="020B0503020204020204" pitchFamily="34" charset="-122"/>
                  <a:ea typeface="微软雅黑" panose="020B0503020204020204" pitchFamily="34" charset="-122"/>
                </a:rPr>
                <a:t>1949</a:t>
              </a:r>
              <a:r>
                <a:rPr lang="zh-CN" altLang="en-US" sz="2800" b="1" dirty="0">
                  <a:latin typeface="微软雅黑" panose="020B0503020204020204" pitchFamily="34" charset="-122"/>
                  <a:ea typeface="微软雅黑" panose="020B0503020204020204" pitchFamily="34" charset="-122"/>
                </a:rPr>
                <a:t>年</a:t>
              </a:r>
              <a:endParaRPr lang="zh-CN" altLang="en-US" sz="2800" b="1" dirty="0">
                <a:latin typeface="微软雅黑" panose="020B0503020204020204" pitchFamily="34" charset="-122"/>
                <a:ea typeface="微软雅黑" panose="020B0503020204020204" pitchFamily="34" charset="-122"/>
              </a:endParaRPr>
            </a:p>
          </p:txBody>
        </p:sp>
      </p:grpSp>
      <p:grpSp>
        <p:nvGrpSpPr>
          <p:cNvPr id="23567" name="组合 22543"/>
          <p:cNvGrpSpPr/>
          <p:nvPr/>
        </p:nvGrpSpPr>
        <p:grpSpPr bwMode="auto">
          <a:xfrm>
            <a:off x="2640013" y="3860800"/>
            <a:ext cx="3429000" cy="1231901"/>
            <a:chOff x="0" y="0"/>
            <a:chExt cx="2160" cy="776"/>
          </a:xfrm>
        </p:grpSpPr>
        <p:sp>
          <p:nvSpPr>
            <p:cNvPr id="23568" name="Text Box 10"/>
            <p:cNvSpPr txBox="1">
              <a:spLocks noChangeArrowheads="1"/>
            </p:cNvSpPr>
            <p:nvPr/>
          </p:nvSpPr>
          <p:spPr bwMode="auto">
            <a:xfrm>
              <a:off x="0" y="0"/>
              <a:ext cx="2160" cy="329"/>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微软雅黑" panose="020B0503020204020204" pitchFamily="34" charset="-122"/>
                </a:rPr>
                <a:t>旧民主主义革命时期</a:t>
              </a:r>
              <a:endParaRPr lang="zh-CN" altLang="en-US" sz="2800" dirty="0">
                <a:latin typeface="Times New Roman" panose="02020603050405020304" pitchFamily="18" charset="0"/>
                <a:ea typeface="微软雅黑" panose="020B0503020204020204" pitchFamily="34" charset="-122"/>
              </a:endParaRPr>
            </a:p>
          </p:txBody>
        </p:sp>
        <p:sp>
          <p:nvSpPr>
            <p:cNvPr id="23569" name="矩形 22545"/>
            <p:cNvSpPr>
              <a:spLocks noChangeArrowheads="1"/>
            </p:cNvSpPr>
            <p:nvPr/>
          </p:nvSpPr>
          <p:spPr bwMode="auto">
            <a:xfrm>
              <a:off x="45" y="408"/>
              <a:ext cx="1996"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
                <a:spcBef>
                  <a:spcPct val="50000"/>
                </a:spcBef>
              </a:pPr>
              <a:r>
                <a:rPr lang="zh-CN" altLang="en-US" sz="3200" b="1" dirty="0">
                  <a:latin typeface="微软雅黑" panose="020B0503020204020204" pitchFamily="34" charset="-122"/>
                  <a:ea typeface="微软雅黑" panose="020B0503020204020204" pitchFamily="34" charset="-122"/>
                </a:rPr>
                <a:t>资产阶级领导</a:t>
              </a:r>
              <a:endParaRPr lang="zh-CN" altLang="en-US" sz="3200" b="1" dirty="0">
                <a:latin typeface="微软雅黑" panose="020B0503020204020204" pitchFamily="34" charset="-122"/>
                <a:ea typeface="微软雅黑" panose="020B0503020204020204" pitchFamily="34" charset="-122"/>
              </a:endParaRPr>
            </a:p>
          </p:txBody>
        </p:sp>
      </p:grpSp>
      <p:grpSp>
        <p:nvGrpSpPr>
          <p:cNvPr id="23570" name="组合 22546"/>
          <p:cNvGrpSpPr/>
          <p:nvPr/>
        </p:nvGrpSpPr>
        <p:grpSpPr bwMode="auto">
          <a:xfrm>
            <a:off x="6672263" y="3860800"/>
            <a:ext cx="3505200" cy="1231901"/>
            <a:chOff x="0" y="0"/>
            <a:chExt cx="2208" cy="776"/>
          </a:xfrm>
        </p:grpSpPr>
        <p:sp>
          <p:nvSpPr>
            <p:cNvPr id="23571" name="Text Box 11"/>
            <p:cNvSpPr txBox="1">
              <a:spLocks noChangeArrowheads="1"/>
            </p:cNvSpPr>
            <p:nvPr/>
          </p:nvSpPr>
          <p:spPr bwMode="auto">
            <a:xfrm>
              <a:off x="0" y="0"/>
              <a:ext cx="2208" cy="329"/>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微软雅黑" panose="020B0503020204020204" pitchFamily="34" charset="-122"/>
                </a:rPr>
                <a:t>新民主主义革命时期</a:t>
              </a:r>
              <a:endParaRPr lang="zh-CN" altLang="en-US" sz="2800" dirty="0">
                <a:latin typeface="Times New Roman" panose="02020603050405020304" pitchFamily="18" charset="0"/>
                <a:ea typeface="微软雅黑" panose="020B0503020204020204" pitchFamily="34" charset="-122"/>
              </a:endParaRPr>
            </a:p>
          </p:txBody>
        </p:sp>
        <p:sp>
          <p:nvSpPr>
            <p:cNvPr id="23572" name="矩形 22548"/>
            <p:cNvSpPr>
              <a:spLocks noChangeArrowheads="1"/>
            </p:cNvSpPr>
            <p:nvPr/>
          </p:nvSpPr>
          <p:spPr bwMode="auto">
            <a:xfrm>
              <a:off x="227" y="408"/>
              <a:ext cx="1651"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rPr>
                <a:t>无产阶级领导</a:t>
              </a:r>
              <a:endParaRPr lang="zh-CN" altLang="en-US" sz="3200" b="1" dirty="0">
                <a:latin typeface="微软雅黑" panose="020B0503020204020204" pitchFamily="34" charset="-122"/>
                <a:ea typeface="微软雅黑" panose="020B0503020204020204" pitchFamily="34" charset="-122"/>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文本框 23553"/>
          <p:cNvSpPr txBox="1">
            <a:spLocks noChangeArrowheads="1"/>
          </p:cNvSpPr>
          <p:nvPr/>
        </p:nvSpPr>
        <p:spPr bwMode="auto">
          <a:xfrm>
            <a:off x="6083300" y="1275272"/>
            <a:ext cx="4487863" cy="2476500"/>
          </a:xfrm>
          <a:prstGeom prst="rect">
            <a:avLst/>
          </a:prstGeom>
          <a:noFill/>
          <a:ln w="28575">
            <a:solidFill>
              <a:srgbClr val="000000"/>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5000"/>
              </a:lnSpc>
            </a:pPr>
            <a:r>
              <a:rPr lang="zh-CN" altLang="en-US" sz="2800" b="1" dirty="0">
                <a:latin typeface="微软雅黑" panose="020B0503020204020204" pitchFamily="34" charset="-122"/>
                <a:ea typeface="微软雅黑" panose="020B0503020204020204" pitchFamily="34" charset="-122"/>
              </a:rPr>
              <a:t> 旧民主主义革命</a:t>
            </a:r>
            <a:endParaRPr lang="zh-CN" altLang="en-US" sz="28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是由资产阶级领导的</a:t>
            </a:r>
            <a:endParaRPr lang="zh-CN" altLang="en-US" sz="24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以建立资产阶级专政的国家为目的</a:t>
            </a:r>
            <a:endParaRPr lang="zh-CN" altLang="en-US" sz="24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反帝反封建的革命</a:t>
            </a:r>
            <a:endParaRPr lang="zh-CN" altLang="en-US" sz="2400" b="1" dirty="0">
              <a:latin typeface="微软雅黑" panose="020B0503020204020204" pitchFamily="34" charset="-122"/>
              <a:ea typeface="微软雅黑" panose="020B0503020204020204" pitchFamily="34" charset="-122"/>
            </a:endParaRPr>
          </a:p>
        </p:txBody>
      </p:sp>
      <p:sp>
        <p:nvSpPr>
          <p:cNvPr id="17410" name="文本框 23554"/>
          <p:cNvSpPr txBox="1">
            <a:spLocks noChangeArrowheads="1"/>
          </p:cNvSpPr>
          <p:nvPr/>
        </p:nvSpPr>
        <p:spPr bwMode="auto">
          <a:xfrm>
            <a:off x="1577975" y="1281622"/>
            <a:ext cx="4518025" cy="2476500"/>
          </a:xfrm>
          <a:prstGeom prst="rect">
            <a:avLst/>
          </a:prstGeom>
          <a:noFill/>
          <a:ln w="28575">
            <a:solidFill>
              <a:srgbClr val="000000"/>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5000"/>
              </a:lnSpc>
            </a:pPr>
            <a:r>
              <a:rPr lang="zh-CN" altLang="en-US" sz="2800" b="1" dirty="0">
                <a:latin typeface="微软雅黑" panose="020B0503020204020204" pitchFamily="34" charset="-122"/>
                <a:ea typeface="微软雅黑" panose="020B0503020204020204" pitchFamily="34" charset="-122"/>
              </a:rPr>
              <a:t>新民主主义革命</a:t>
            </a:r>
            <a:endParaRPr lang="zh-CN" altLang="en-US" sz="28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是由无产阶级领导的</a:t>
            </a:r>
            <a:endParaRPr lang="zh-CN" altLang="en-US" sz="24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以建立无产阶级专政的国家为目的</a:t>
            </a:r>
            <a:endParaRPr lang="zh-CN" altLang="en-US" sz="2400" b="1" dirty="0">
              <a:latin typeface="微软雅黑" panose="020B0503020204020204" pitchFamily="34" charset="-122"/>
              <a:ea typeface="微软雅黑" panose="020B0503020204020204" pitchFamily="34" charset="-122"/>
            </a:endParaRPr>
          </a:p>
          <a:p>
            <a:pPr>
              <a:lnSpc>
                <a:spcPct val="125000"/>
              </a:lnSpc>
            </a:pPr>
            <a:r>
              <a:rPr lang="zh-CN" altLang="en-US" sz="2400" b="1" dirty="0">
                <a:latin typeface="微软雅黑" panose="020B0503020204020204" pitchFamily="34" charset="-122"/>
                <a:ea typeface="微软雅黑" panose="020B0503020204020204" pitchFamily="34" charset="-122"/>
              </a:rPr>
              <a:t>反帝反封建的革命</a:t>
            </a:r>
            <a:endParaRPr lang="zh-CN" altLang="en-US" sz="2400" b="1" dirty="0">
              <a:latin typeface="微软雅黑" panose="020B0503020204020204" pitchFamily="34" charset="-122"/>
              <a:ea typeface="微软雅黑" panose="020B0503020204020204" pitchFamily="34" charset="-122"/>
            </a:endParaRPr>
          </a:p>
        </p:txBody>
      </p:sp>
      <p:graphicFrame>
        <p:nvGraphicFramePr>
          <p:cNvPr id="23557" name="表格 23556"/>
          <p:cNvGraphicFramePr/>
          <p:nvPr/>
        </p:nvGraphicFramePr>
        <p:xfrm>
          <a:off x="1538288" y="3782268"/>
          <a:ext cx="9005570" cy="2959100"/>
        </p:xfrm>
        <a:graphic>
          <a:graphicData uri="http://schemas.openxmlformats.org/drawingml/2006/table">
            <a:tbl>
              <a:tblPr/>
              <a:tblGrid>
                <a:gridCol w="2000250"/>
                <a:gridCol w="2552065"/>
                <a:gridCol w="2225675"/>
                <a:gridCol w="2227580"/>
              </a:tblGrid>
              <a:tr h="589217">
                <a:tc gridSpan="2">
                  <a:txBody>
                    <a:bodyPr/>
                    <a:lstStyle/>
                    <a:p>
                      <a:pPr marL="0" lvl="0" indent="0" algn="ctr">
                        <a:buNone/>
                      </a:pP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旧民主主义</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新民主主义</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857158">
                <a:tc rowSpan="2">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不</a:t>
                      </a:r>
                      <a:endParaRPr lang="zh-CN" altLang="en-US" sz="2800" b="1" dirty="0">
                        <a:solidFill>
                          <a:schemeClr val="tx1"/>
                        </a:solidFill>
                        <a:latin typeface="微软雅黑" panose="020B0503020204020204" pitchFamily="34" charset="-122"/>
                        <a:ea typeface="微软雅黑" panose="020B0503020204020204" pitchFamily="34" charset="-122"/>
                      </a:endParaRPr>
                    </a:p>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同</a:t>
                      </a:r>
                      <a:endParaRPr lang="zh-CN" altLang="en-US" sz="2800" b="1" dirty="0">
                        <a:solidFill>
                          <a:schemeClr val="tx1"/>
                        </a:solidFill>
                        <a:latin typeface="微软雅黑" panose="020B0503020204020204" pitchFamily="34" charset="-122"/>
                        <a:ea typeface="微软雅黑" panose="020B0503020204020204" pitchFamily="34" charset="-122"/>
                      </a:endParaRPr>
                    </a:p>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点</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领导阶级</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资产阶级</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无产阶级</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893666">
                <a:tc vMerge="1">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B w="12700" cap="flat" cmpd="sng">
                      <a:solidFill>
                        <a:schemeClr val="tx1"/>
                      </a:solidFill>
                      <a:prstDash val="solid"/>
                      <a:bevel/>
                      <a:headEnd type="none" w="med" len="med"/>
                      <a:tailEnd type="none" w="med" len="med"/>
                    </a:lnB>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革命方向</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资本主义</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社会主义</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619059">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相同点</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革命性质</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gridSpan="2">
                  <a:txBody>
                    <a:bodyPr/>
                    <a:lstStyle/>
                    <a:p>
                      <a:pPr marL="0" lvl="0" indent="0" algn="ctr">
                        <a:buNone/>
                      </a:pPr>
                      <a:r>
                        <a:rPr lang="zh-CN" altLang="en-US" sz="2800" b="1" dirty="0">
                          <a:solidFill>
                            <a:schemeClr val="tx1"/>
                          </a:solidFill>
                          <a:latin typeface="微软雅黑" panose="020B0503020204020204" pitchFamily="34" charset="-122"/>
                          <a:ea typeface="微软雅黑" panose="020B0503020204020204" pitchFamily="34" charset="-122"/>
                        </a:rPr>
                        <a:t>反帝反封建</a:t>
                      </a:r>
                      <a:endParaRPr lang="zh-CN" altLang="en-US" sz="2800" b="1" dirty="0">
                        <a:solidFill>
                          <a:schemeClr val="tx1"/>
                        </a:solidFill>
                        <a:latin typeface="微软雅黑" panose="020B0503020204020204" pitchFamily="34" charset="-122"/>
                        <a:ea typeface="微软雅黑" panose="020B0503020204020204" pitchFamily="34" charset="-122"/>
                      </a:endParaRPr>
                    </a:p>
                  </a:txBody>
                  <a:tcPr marL="90170" marR="90170" marT="46985" marB="46985">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hMerge="1">
                  <a:tcPr>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tcPr>
                </a:tc>
              </a:tr>
            </a:tbl>
          </a:graphicData>
        </a:graphic>
      </p:graphicFrame>
      <p:sp>
        <p:nvSpPr>
          <p:cNvPr id="21508" name="TextBox 22"/>
          <p:cNvSpPr>
            <a:spLocks noChangeArrowheads="1"/>
          </p:cNvSpPr>
          <p:nvPr/>
        </p:nvSpPr>
        <p:spPr bwMode="auto">
          <a:xfrm>
            <a:off x="3671888" y="357188"/>
            <a:ext cx="46196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微软雅黑" panose="020B0503020204020204" pitchFamily="34" charset="-122"/>
                <a:ea typeface="微软雅黑" panose="020B0503020204020204" pitchFamily="34" charset="-122"/>
                <a:cs typeface="方正黑体简体"/>
              </a:rPr>
              <a:t>新旧民主主义的比较</a:t>
            </a:r>
            <a:endParaRPr lang="zh-CN" altLang="en-US" sz="3600" b="1" dirty="0">
              <a:latin typeface="微软雅黑" panose="020B0503020204020204" pitchFamily="34" charset="-122"/>
              <a:ea typeface="微软雅黑" panose="020B0503020204020204" pitchFamily="34" charset="-122"/>
              <a:cs typeface="方正黑体简体"/>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1000"/>
                                        <p:tgtEl>
                                          <p:spTgt spid="21508"/>
                                        </p:tgtEl>
                                      </p:cBhvr>
                                    </p:animEffect>
                                    <p:anim calcmode="lin" valueType="num">
                                      <p:cBhvr>
                                        <p:cTn id="8" dur="1000" fill="hold"/>
                                        <p:tgtEl>
                                          <p:spTgt spid="21508"/>
                                        </p:tgtEl>
                                        <p:attrNameLst>
                                          <p:attrName>ppt_x</p:attrName>
                                        </p:attrNameLst>
                                      </p:cBhvr>
                                      <p:tavLst>
                                        <p:tav tm="0">
                                          <p:val>
                                            <p:strVal val="#ppt_x"/>
                                          </p:val>
                                        </p:tav>
                                        <p:tav tm="100000">
                                          <p:val>
                                            <p:strVal val="#ppt_x"/>
                                          </p:val>
                                        </p:tav>
                                      </p:tavLst>
                                    </p:anim>
                                    <p:anim calcmode="lin" valueType="num">
                                      <p:cBhvr>
                                        <p:cTn id="9" dur="1000" fill="hold"/>
                                        <p:tgtEl>
                                          <p:spTgt spid="2150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17410"/>
                                        </p:tgtEl>
                                        <p:attrNameLst>
                                          <p:attrName>style.visibility</p:attrName>
                                        </p:attrNameLst>
                                      </p:cBhvr>
                                      <p:to>
                                        <p:strVal val="visible"/>
                                      </p:to>
                                    </p:set>
                                    <p:animEffect transition="in" filter="fade">
                                      <p:cBhvr>
                                        <p:cTn id="14" dur="800" decel="100000"/>
                                        <p:tgtEl>
                                          <p:spTgt spid="17410"/>
                                        </p:tgtEl>
                                      </p:cBhvr>
                                    </p:animEffect>
                                    <p:anim calcmode="lin" valueType="num">
                                      <p:cBhvr>
                                        <p:cTn id="15" dur="800" decel="100000" fill="hold"/>
                                        <p:tgtEl>
                                          <p:spTgt spid="17410"/>
                                        </p:tgtEl>
                                        <p:attrNameLst>
                                          <p:attrName>style.rotation</p:attrName>
                                        </p:attrNameLst>
                                      </p:cBhvr>
                                      <p:tavLst>
                                        <p:tav tm="0">
                                          <p:val>
                                            <p:fltVal val="-90"/>
                                          </p:val>
                                        </p:tav>
                                        <p:tav tm="100000">
                                          <p:val>
                                            <p:fltVal val="0"/>
                                          </p:val>
                                        </p:tav>
                                      </p:tavLst>
                                    </p:anim>
                                    <p:anim calcmode="lin" valueType="num">
                                      <p:cBhvr>
                                        <p:cTn id="16" dur="800" decel="100000" fill="hold"/>
                                        <p:tgtEl>
                                          <p:spTgt spid="17410"/>
                                        </p:tgtEl>
                                        <p:attrNameLst>
                                          <p:attrName>ppt_x</p:attrName>
                                        </p:attrNameLst>
                                      </p:cBhvr>
                                      <p:tavLst>
                                        <p:tav tm="0">
                                          <p:val>
                                            <p:strVal val="#ppt_x+0.4"/>
                                          </p:val>
                                        </p:tav>
                                        <p:tav tm="100000">
                                          <p:val>
                                            <p:strVal val="#ppt_x-0.05"/>
                                          </p:val>
                                        </p:tav>
                                      </p:tavLst>
                                    </p:anim>
                                    <p:anim calcmode="lin" valueType="num">
                                      <p:cBhvr>
                                        <p:cTn id="17" dur="800" decel="100000" fill="hold"/>
                                        <p:tgtEl>
                                          <p:spTgt spid="17410"/>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17410"/>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17410"/>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17409"/>
                                        </p:tgtEl>
                                        <p:attrNameLst>
                                          <p:attrName>style.visibility</p:attrName>
                                        </p:attrNameLst>
                                      </p:cBhvr>
                                      <p:to>
                                        <p:strVal val="visible"/>
                                      </p:to>
                                    </p:set>
                                    <p:animEffect transition="in" filter="fade">
                                      <p:cBhvr>
                                        <p:cTn id="24" dur="800" decel="100000"/>
                                        <p:tgtEl>
                                          <p:spTgt spid="17409"/>
                                        </p:tgtEl>
                                      </p:cBhvr>
                                    </p:animEffect>
                                    <p:anim calcmode="lin" valueType="num">
                                      <p:cBhvr>
                                        <p:cTn id="25" dur="800" decel="100000" fill="hold"/>
                                        <p:tgtEl>
                                          <p:spTgt spid="17409"/>
                                        </p:tgtEl>
                                        <p:attrNameLst>
                                          <p:attrName>style.rotation</p:attrName>
                                        </p:attrNameLst>
                                      </p:cBhvr>
                                      <p:tavLst>
                                        <p:tav tm="0">
                                          <p:val>
                                            <p:fltVal val="-90"/>
                                          </p:val>
                                        </p:tav>
                                        <p:tav tm="100000">
                                          <p:val>
                                            <p:fltVal val="0"/>
                                          </p:val>
                                        </p:tav>
                                      </p:tavLst>
                                    </p:anim>
                                    <p:anim calcmode="lin" valueType="num">
                                      <p:cBhvr>
                                        <p:cTn id="26" dur="800" decel="100000" fill="hold"/>
                                        <p:tgtEl>
                                          <p:spTgt spid="17409"/>
                                        </p:tgtEl>
                                        <p:attrNameLst>
                                          <p:attrName>ppt_x</p:attrName>
                                        </p:attrNameLst>
                                      </p:cBhvr>
                                      <p:tavLst>
                                        <p:tav tm="0">
                                          <p:val>
                                            <p:strVal val="#ppt_x+0.4"/>
                                          </p:val>
                                        </p:tav>
                                        <p:tav tm="100000">
                                          <p:val>
                                            <p:strVal val="#ppt_x-0.05"/>
                                          </p:val>
                                        </p:tav>
                                      </p:tavLst>
                                    </p:anim>
                                    <p:anim calcmode="lin" valueType="num">
                                      <p:cBhvr>
                                        <p:cTn id="27" dur="800" decel="100000" fill="hold"/>
                                        <p:tgtEl>
                                          <p:spTgt spid="17409"/>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3557"/>
                                        </p:tgtEl>
                                        <p:attrNameLst>
                                          <p:attrName>style.visibility</p:attrName>
                                        </p:attrNameLst>
                                      </p:cBhvr>
                                      <p:to>
                                        <p:strVal val="visible"/>
                                      </p:to>
                                    </p:set>
                                    <p:anim calcmode="lin" valueType="num">
                                      <p:cBhvr>
                                        <p:cTn id="34" dur="500" fill="hold"/>
                                        <p:tgtEl>
                                          <p:spTgt spid="23557"/>
                                        </p:tgtEl>
                                        <p:attrNameLst>
                                          <p:attrName>ppt_x</p:attrName>
                                        </p:attrNameLst>
                                      </p:cBhvr>
                                      <p:tavLst>
                                        <p:tav tm="0">
                                          <p:val>
                                            <p:strVal val="#ppt_x"/>
                                          </p:val>
                                        </p:tav>
                                        <p:tav tm="100000">
                                          <p:val>
                                            <p:strVal val="#ppt_x"/>
                                          </p:val>
                                        </p:tav>
                                      </p:tavLst>
                                    </p:anim>
                                    <p:anim calcmode="lin" valueType="num">
                                      <p:cBhvr>
                                        <p:cTn id="35"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 grpId="0" bldLvl="0" animBg="1"/>
      <p:bldP spid="17410" grpId="0" bldLvl="0" animBg="1"/>
      <p:bldP spid="21508"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774825" y="976025"/>
            <a:ext cx="42883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四、马克思主义的传播</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6" name="图片 44035" descr="lenintalk2"/>
          <p:cNvPicPr>
            <a:picLocks noChangeAspect="1" noChangeArrowheads="1"/>
          </p:cNvPicPr>
          <p:nvPr/>
        </p:nvPicPr>
        <p:blipFill>
          <a:blip r:embed="rId1"/>
          <a:srcRect/>
          <a:stretch>
            <a:fillRect/>
          </a:stretch>
        </p:blipFill>
        <p:spPr bwMode="auto">
          <a:xfrm>
            <a:off x="1809750" y="1983214"/>
            <a:ext cx="4356100" cy="4327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44034"/>
          <p:cNvSpPr txBox="1">
            <a:spLocks noChangeArrowheads="1"/>
          </p:cNvSpPr>
          <p:nvPr/>
        </p:nvSpPr>
        <p:spPr bwMode="auto">
          <a:xfrm>
            <a:off x="6456362" y="1478389"/>
            <a:ext cx="4464173"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solidFill>
                  <a:srgbClr val="0000CC"/>
                </a:solidFill>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1917</a:t>
            </a:r>
            <a:r>
              <a:rPr lang="zh-CN" altLang="en-US" sz="2800" b="1" dirty="0">
                <a:latin typeface="微软雅黑" panose="020B0503020204020204" pitchFamily="34" charset="-122"/>
                <a:ea typeface="微软雅黑" panose="020B0503020204020204" pitchFamily="34" charset="-122"/>
              </a:rPr>
              <a:t>年俄国十月社会主义革命的胜利空前地显示了马克思列宁主义的巨大威力，使中国的先进知识分子受到鼓舞和启迪，从中看大了中国革命的希望和出路，于是宣传马克思主义。</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7"/>
                                        </p:tgtEl>
                                        <p:attrNameLst>
                                          <p:attrName>style.visibility</p:attrName>
                                        </p:attrNameLst>
                                      </p:cBhvr>
                                      <p:to>
                                        <p:strVal val="visible"/>
                                      </p:to>
                                    </p:set>
                                    <p:anim calcmode="discrete" valueType="clr">
                                      <p:cBhvr override="childStyle">
                                        <p:cTn id="1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7"/>
                                        </p:tgtEl>
                                        <p:attrNameLst>
                                          <p:attrName>fillcolor</p:attrName>
                                        </p:attrNameLst>
                                      </p:cBhvr>
                                      <p:tavLst>
                                        <p:tav tm="0">
                                          <p:val>
                                            <p:clrVal>
                                              <a:schemeClr val="accent2"/>
                                            </p:clrVal>
                                          </p:val>
                                        </p:tav>
                                        <p:tav tm="50000">
                                          <p:val>
                                            <p:clrVal>
                                              <a:schemeClr val="hlink"/>
                                            </p:clrVal>
                                          </p:val>
                                        </p:tav>
                                      </p:tavLst>
                                    </p:anim>
                                    <p:set>
                                      <p:cBhvr>
                                        <p:cTn id="19"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5" name="组合 40962"/>
          <p:cNvGrpSpPr/>
          <p:nvPr/>
        </p:nvGrpSpPr>
        <p:grpSpPr bwMode="auto">
          <a:xfrm>
            <a:off x="1127448" y="1399654"/>
            <a:ext cx="2698750" cy="2965450"/>
            <a:chOff x="476" y="391"/>
            <a:chExt cx="4763" cy="3272"/>
          </a:xfrm>
          <a:noFill/>
        </p:grpSpPr>
        <p:pic>
          <p:nvPicPr>
            <p:cNvPr id="9218" name="图片 40963" descr="Snap2"/>
            <p:cNvPicPr>
              <a:picLocks noChangeAspect="1" noChangeArrowheads="1"/>
            </p:cNvPicPr>
            <p:nvPr/>
          </p:nvPicPr>
          <p:blipFill>
            <a:blip r:embed="rId1">
              <a:extLst>
                <a:ext uri="{28A0092B-C50C-407E-A947-70E740481C1C}">
                  <a14:useLocalDpi xmlns:a14="http://schemas.microsoft.com/office/drawing/2010/main" val="0"/>
                </a:ext>
              </a:extLst>
            </a:blip>
            <a:srcRect l="17717" t="16129" r="21039" b="27756"/>
            <a:stretch>
              <a:fillRect/>
            </a:stretch>
          </p:blipFill>
          <p:spPr bwMode="auto">
            <a:xfrm>
              <a:off x="476" y="391"/>
              <a:ext cx="4763" cy="3272"/>
            </a:xfrm>
            <a:prstGeom prst="rect">
              <a:avLst/>
            </a:prstGeom>
            <a:grpFill/>
            <a:ln w="76200" cmpd="tri">
              <a:solidFill>
                <a:srgbClr val="336600"/>
              </a:solidFill>
              <a:miter lim="800000"/>
              <a:headEnd/>
              <a:tailEnd/>
            </a:ln>
          </p:spPr>
        </p:pic>
        <p:sp>
          <p:nvSpPr>
            <p:cNvPr id="9219" name="矩形 40964"/>
            <p:cNvSpPr>
              <a:spLocks noChangeArrowheads="1"/>
            </p:cNvSpPr>
            <p:nvPr/>
          </p:nvSpPr>
          <p:spPr bwMode="auto">
            <a:xfrm>
              <a:off x="4060" y="3384"/>
              <a:ext cx="862" cy="227"/>
            </a:xfrm>
            <a:prstGeom prst="rect">
              <a:avLst/>
            </a:prstGeom>
            <a:grpFill/>
            <a:ln w="9525">
              <a:solidFill>
                <a:srgbClr val="336600"/>
              </a:solidFill>
              <a:miter lim="800000"/>
            </a:ln>
          </p:spPr>
          <p:txBody>
            <a:bodyPr/>
            <a:lstStyle/>
            <a:p>
              <a:endParaRPr lang="zh-CN" altLang="en-US" dirty="0">
                <a:latin typeface="微软雅黑" panose="020B0503020204020204" pitchFamily="34" charset="-122"/>
                <a:ea typeface="微软雅黑" panose="020B0503020204020204" pitchFamily="34" charset="-122"/>
              </a:endParaRPr>
            </a:p>
          </p:txBody>
        </p:sp>
      </p:grpSp>
      <p:sp>
        <p:nvSpPr>
          <p:cNvPr id="40967" name="文本框 40966"/>
          <p:cNvSpPr txBox="1">
            <a:spLocks noChangeArrowheads="1"/>
          </p:cNvSpPr>
          <p:nvPr/>
        </p:nvSpPr>
        <p:spPr bwMode="auto">
          <a:xfrm>
            <a:off x="983432" y="4595266"/>
            <a:ext cx="3514402" cy="1482650"/>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微软雅黑" panose="020B0503020204020204" pitchFamily="34" charset="-122"/>
                <a:ea typeface="微软雅黑" panose="020B0503020204020204" pitchFamily="34" charset="-122"/>
              </a:rPr>
              <a:t>试看将来的环球，必将是赤旗的世界</a:t>
            </a:r>
            <a:endParaRPr lang="zh-CN" altLang="en-US" sz="3200" b="1" dirty="0">
              <a:latin typeface="微软雅黑" panose="020B0503020204020204" pitchFamily="34" charset="-122"/>
              <a:ea typeface="微软雅黑" panose="020B0503020204020204" pitchFamily="34" charset="-122"/>
            </a:endParaRPr>
          </a:p>
        </p:txBody>
      </p:sp>
      <p:sp>
        <p:nvSpPr>
          <p:cNvPr id="6149" name="Text Box 2"/>
          <p:cNvSpPr txBox="1">
            <a:spLocks noChangeArrowheads="1"/>
          </p:cNvSpPr>
          <p:nvPr/>
        </p:nvSpPr>
        <p:spPr bwMode="auto">
          <a:xfrm>
            <a:off x="3385344" y="244475"/>
            <a:ext cx="5421312" cy="70675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spcBef>
                <a:spcPct val="50000"/>
              </a:spcBef>
            </a:pPr>
            <a:r>
              <a:rPr lang="zh-CN" altLang="en-US" sz="4000" b="1" dirty="0">
                <a:latin typeface="微软雅黑" panose="020B0503020204020204" pitchFamily="34" charset="-122"/>
                <a:ea typeface="微软雅黑" panose="020B0503020204020204" pitchFamily="34" charset="-122"/>
              </a:rPr>
              <a:t>李大钊宣传马克思主义</a:t>
            </a:r>
            <a:endParaRPr lang="zh-CN" altLang="en-US" sz="4000" b="1" dirty="0">
              <a:latin typeface="微软雅黑" panose="020B0503020204020204" pitchFamily="34" charset="-122"/>
              <a:ea typeface="微软雅黑" panose="020B0503020204020204" pitchFamily="34" charset="-122"/>
            </a:endParaRPr>
          </a:p>
        </p:txBody>
      </p:sp>
      <p:sp>
        <p:nvSpPr>
          <p:cNvPr id="25604" name="Text Box 4"/>
          <p:cNvSpPr txBox="1">
            <a:spLocks noChangeArrowheads="1"/>
          </p:cNvSpPr>
          <p:nvPr/>
        </p:nvSpPr>
        <p:spPr bwMode="auto">
          <a:xfrm>
            <a:off x="4079776" y="1196752"/>
            <a:ext cx="7056783" cy="3323987"/>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1919</a:t>
            </a:r>
            <a:r>
              <a:rPr lang="zh-CN" altLang="en-US" sz="2800" b="1" dirty="0">
                <a:latin typeface="微软雅黑" panose="020B0503020204020204" pitchFamily="34" charset="-122"/>
                <a:ea typeface="微软雅黑" panose="020B0503020204020204" pitchFamily="34" charset="-122"/>
              </a:rPr>
              <a:t>年，《新青年》出版</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马克思主义研究专号</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，刊载了李大钊的</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我的马克思主义观</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，阐述了马克思主义的唯物史观、科学社会主义和政治经济学。（第一次较为全面系统地介绍了马克思主义）</a:t>
            </a:r>
            <a:endParaRPr lang="zh-CN" altLang="en-US" sz="2800" b="1" dirty="0">
              <a:latin typeface="微软雅黑" panose="020B0503020204020204" pitchFamily="34" charset="-122"/>
              <a:ea typeface="微软雅黑" panose="020B0503020204020204" pitchFamily="34" charset="-122"/>
            </a:endParaRPr>
          </a:p>
        </p:txBody>
      </p:sp>
      <p:sp>
        <p:nvSpPr>
          <p:cNvPr id="40966" name="矩形 40965"/>
          <p:cNvSpPr>
            <a:spLocks noChangeArrowheads="1"/>
          </p:cNvSpPr>
          <p:nvPr/>
        </p:nvSpPr>
        <p:spPr bwMode="auto">
          <a:xfrm>
            <a:off x="5578029" y="4546555"/>
            <a:ext cx="4550419" cy="2160591"/>
          </a:xfrm>
          <a:prstGeom prst="rect">
            <a:avLst/>
          </a:prstGeom>
          <a:noFill/>
          <a:ln w="9525">
            <a:solidFill>
              <a:schemeClr val="tx1"/>
            </a:solidFill>
            <a:miter lim="800000"/>
          </a:ln>
          <a:scene3d>
            <a:camera prst="orthographicFront"/>
            <a:lightRig rig="threePt" dir="t"/>
          </a:scene3d>
          <a:sp3d>
            <a:bevelT/>
          </a:sp3d>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buFontTx/>
              <a:buNone/>
              <a:defRPr/>
            </a:pPr>
            <a:r>
              <a:rPr lang="zh-CN" altLang="en-US" sz="2800" b="1" dirty="0">
                <a:latin typeface="微软雅黑" panose="020B0503020204020204" pitchFamily="34" charset="-122"/>
                <a:ea typeface="微软雅黑" panose="020B0503020204020204" pitchFamily="34" charset="-122"/>
              </a:rPr>
              <a:t>主要著作</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a:p>
            <a:pPr>
              <a:lnSpc>
                <a:spcPct val="120000"/>
              </a:lnSpc>
              <a:buFontTx/>
              <a:buNone/>
              <a:defRPr/>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布尔什维主义的胜利</a:t>
            </a:r>
            <a:r>
              <a:rPr lang="en-US" altLang="zh-CN" sz="2800" b="1" dirty="0">
                <a:latin typeface="微软雅黑" panose="020B0503020204020204" pitchFamily="34" charset="-122"/>
                <a:ea typeface="微软雅黑" panose="020B0503020204020204" pitchFamily="34" charset="-122"/>
              </a:rPr>
              <a:t>》  </a:t>
            </a:r>
            <a:endParaRPr lang="en-US" altLang="zh-CN" sz="2800" b="1" dirty="0">
              <a:latin typeface="微软雅黑" panose="020B0503020204020204" pitchFamily="34" charset="-122"/>
              <a:ea typeface="微软雅黑" panose="020B0503020204020204" pitchFamily="34" charset="-122"/>
            </a:endParaRPr>
          </a:p>
          <a:p>
            <a:pPr>
              <a:lnSpc>
                <a:spcPct val="120000"/>
              </a:lnSpc>
              <a:buFontTx/>
              <a:buNone/>
              <a:defRPr/>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法俄革命之比较观</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a:p>
            <a:pPr>
              <a:lnSpc>
                <a:spcPct val="120000"/>
              </a:lnSpc>
              <a:buFontTx/>
              <a:buNone/>
              <a:defRPr/>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庶民的胜利</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800" decel="100000"/>
                                        <p:tgtEl>
                                          <p:spTgt spid="6145"/>
                                        </p:tgtEl>
                                      </p:cBhvr>
                                    </p:animEffect>
                                    <p:anim calcmode="lin" valueType="num">
                                      <p:cBhvr>
                                        <p:cTn id="8" dur="800" decel="100000" fill="hold"/>
                                        <p:tgtEl>
                                          <p:spTgt spid="6145"/>
                                        </p:tgtEl>
                                        <p:attrNameLst>
                                          <p:attrName>style.rotation</p:attrName>
                                        </p:attrNameLst>
                                      </p:cBhvr>
                                      <p:tavLst>
                                        <p:tav tm="0">
                                          <p:val>
                                            <p:fltVal val="-90"/>
                                          </p:val>
                                        </p:tav>
                                        <p:tav tm="100000">
                                          <p:val>
                                            <p:fltVal val="0"/>
                                          </p:val>
                                        </p:tav>
                                      </p:tavLst>
                                    </p:anim>
                                    <p:anim calcmode="lin" valueType="num">
                                      <p:cBhvr>
                                        <p:cTn id="9" dur="800" decel="100000" fill="hold"/>
                                        <p:tgtEl>
                                          <p:spTgt spid="6145"/>
                                        </p:tgtEl>
                                        <p:attrNameLst>
                                          <p:attrName>ppt_x</p:attrName>
                                        </p:attrNameLst>
                                      </p:cBhvr>
                                      <p:tavLst>
                                        <p:tav tm="0">
                                          <p:val>
                                            <p:strVal val="#ppt_x+0.4"/>
                                          </p:val>
                                        </p:tav>
                                        <p:tav tm="100000">
                                          <p:val>
                                            <p:strVal val="#ppt_x-0.05"/>
                                          </p:val>
                                        </p:tav>
                                      </p:tavLst>
                                    </p:anim>
                                    <p:anim calcmode="lin" valueType="num">
                                      <p:cBhvr>
                                        <p:cTn id="10" dur="800" decel="100000" fill="hold"/>
                                        <p:tgtEl>
                                          <p:spTgt spid="614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149"/>
                                        </p:tgtEl>
                                        <p:attrNameLst>
                                          <p:attrName>style.visibility</p:attrName>
                                        </p:attrNameLst>
                                      </p:cBhvr>
                                      <p:to>
                                        <p:strVal val="visible"/>
                                      </p:to>
                                    </p:set>
                                    <p:animEffect transition="in" filter="fade">
                                      <p:cBhvr>
                                        <p:cTn id="17" dur="800" decel="100000"/>
                                        <p:tgtEl>
                                          <p:spTgt spid="6149"/>
                                        </p:tgtEl>
                                      </p:cBhvr>
                                    </p:animEffect>
                                    <p:anim calcmode="lin" valueType="num">
                                      <p:cBhvr>
                                        <p:cTn id="18" dur="800" decel="100000" fill="hold"/>
                                        <p:tgtEl>
                                          <p:spTgt spid="6149"/>
                                        </p:tgtEl>
                                        <p:attrNameLst>
                                          <p:attrName>style.rotation</p:attrName>
                                        </p:attrNameLst>
                                      </p:cBhvr>
                                      <p:tavLst>
                                        <p:tav tm="0">
                                          <p:val>
                                            <p:fltVal val="-90"/>
                                          </p:val>
                                        </p:tav>
                                        <p:tav tm="100000">
                                          <p:val>
                                            <p:fltVal val="0"/>
                                          </p:val>
                                        </p:tav>
                                      </p:tavLst>
                                    </p:anim>
                                    <p:anim calcmode="lin" valueType="num">
                                      <p:cBhvr>
                                        <p:cTn id="19" dur="800" decel="100000" fill="hold"/>
                                        <p:tgtEl>
                                          <p:spTgt spid="6149"/>
                                        </p:tgtEl>
                                        <p:attrNameLst>
                                          <p:attrName>ppt_x</p:attrName>
                                        </p:attrNameLst>
                                      </p:cBhvr>
                                      <p:tavLst>
                                        <p:tav tm="0">
                                          <p:val>
                                            <p:strVal val="#ppt_x+0.4"/>
                                          </p:val>
                                        </p:tav>
                                        <p:tav tm="100000">
                                          <p:val>
                                            <p:strVal val="#ppt_x-0.05"/>
                                          </p:val>
                                        </p:tav>
                                      </p:tavLst>
                                    </p:anim>
                                    <p:anim calcmode="lin" valueType="num">
                                      <p:cBhvr>
                                        <p:cTn id="20" dur="800" decel="100000" fill="hold"/>
                                        <p:tgtEl>
                                          <p:spTgt spid="614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14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14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5604"/>
                                        </p:tgtEl>
                                        <p:attrNameLst>
                                          <p:attrName>style.visibility</p:attrName>
                                        </p:attrNameLst>
                                      </p:cBhvr>
                                      <p:to>
                                        <p:strVal val="visible"/>
                                      </p:to>
                                    </p:set>
                                    <p:anim calcmode="lin" valueType="num">
                                      <p:cBhvr>
                                        <p:cTn id="27" dur="500" fill="hold"/>
                                        <p:tgtEl>
                                          <p:spTgt spid="25604"/>
                                        </p:tgtEl>
                                        <p:attrNameLst>
                                          <p:attrName>ppt_x</p:attrName>
                                        </p:attrNameLst>
                                      </p:cBhvr>
                                      <p:tavLst>
                                        <p:tav tm="0">
                                          <p:val>
                                            <p:strVal val="#ppt_x"/>
                                          </p:val>
                                        </p:tav>
                                        <p:tav tm="100000">
                                          <p:val>
                                            <p:strVal val="#ppt_x"/>
                                          </p:val>
                                        </p:tav>
                                      </p:tavLst>
                                    </p:anim>
                                    <p:anim calcmode="lin" valueType="num">
                                      <p:cBhvr>
                                        <p:cTn id="28"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967"/>
                                        </p:tgtEl>
                                        <p:attrNameLst>
                                          <p:attrName>style.visibility</p:attrName>
                                        </p:attrNameLst>
                                      </p:cBhvr>
                                      <p:to>
                                        <p:strVal val="visible"/>
                                      </p:to>
                                    </p:set>
                                    <p:anim calcmode="lin" valueType="num">
                                      <p:cBhvr>
                                        <p:cTn id="33" dur="500" fill="hold"/>
                                        <p:tgtEl>
                                          <p:spTgt spid="40967"/>
                                        </p:tgtEl>
                                        <p:attrNameLst>
                                          <p:attrName>ppt_x</p:attrName>
                                        </p:attrNameLst>
                                      </p:cBhvr>
                                      <p:tavLst>
                                        <p:tav tm="0">
                                          <p:val>
                                            <p:strVal val="#ppt_x"/>
                                          </p:val>
                                        </p:tav>
                                        <p:tav tm="100000">
                                          <p:val>
                                            <p:strVal val="#ppt_x"/>
                                          </p:val>
                                        </p:tav>
                                      </p:tavLst>
                                    </p:anim>
                                    <p:anim calcmode="lin" valueType="num">
                                      <p:cBhvr>
                                        <p:cTn id="34" dur="500" fill="hold"/>
                                        <p:tgtEl>
                                          <p:spTgt spid="4096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 presetClass="entr" presetSubtype="5" fill="hold" nodeType="clickEffect">
                                  <p:stCondLst>
                                    <p:cond delay="0"/>
                                  </p:stCondLst>
                                  <p:childTnLst>
                                    <p:set>
                                      <p:cBhvr>
                                        <p:cTn id="38" dur="1" fill="hold">
                                          <p:stCondLst>
                                            <p:cond delay="0"/>
                                          </p:stCondLst>
                                        </p:cTn>
                                        <p:tgtEl>
                                          <p:spTgt spid="40966"/>
                                        </p:tgtEl>
                                        <p:attrNameLst>
                                          <p:attrName>style.visibility</p:attrName>
                                        </p:attrNameLst>
                                      </p:cBhvr>
                                      <p:to>
                                        <p:strVal val="visible"/>
                                      </p:to>
                                    </p:set>
                                    <p:animEffect transition="in" filter="checkerboard(down)">
                                      <p:cBhvr>
                                        <p:cTn id="39"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7" grpId="0"/>
      <p:bldP spid="6149" grpId="0"/>
      <p:bldP spid="2560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文本框 44034"/>
          <p:cNvSpPr txBox="1">
            <a:spLocks noChangeArrowheads="1"/>
          </p:cNvSpPr>
          <p:nvPr/>
        </p:nvSpPr>
        <p:spPr bwMode="auto">
          <a:xfrm>
            <a:off x="7745413" y="1025525"/>
            <a:ext cx="29257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CC"/>
                </a:solidFill>
                <a:latin typeface="Arial" panose="020B0604020202020204" pitchFamily="34" charset="0"/>
                <a:ea typeface="微软雅黑" panose="020B0503020204020204" pitchFamily="34" charset="-122"/>
              </a:rPr>
              <a:t>     </a:t>
            </a:r>
            <a:endParaRPr lang="zh-CN" altLang="en-US" sz="2800" b="1" dirty="0">
              <a:solidFill>
                <a:srgbClr val="0000CC"/>
              </a:solidFill>
              <a:latin typeface="Arial" panose="020B0604020202020204" pitchFamily="34" charset="0"/>
              <a:ea typeface="微软雅黑" panose="020B0503020204020204" pitchFamily="34" charset="-122"/>
            </a:endParaRPr>
          </a:p>
        </p:txBody>
      </p:sp>
      <p:sp>
        <p:nvSpPr>
          <p:cNvPr id="10242" name="Text Box 2"/>
          <p:cNvSpPr txBox="1">
            <a:spLocks noChangeArrowheads="1"/>
          </p:cNvSpPr>
          <p:nvPr/>
        </p:nvSpPr>
        <p:spPr bwMode="auto">
          <a:xfrm>
            <a:off x="1770063" y="404813"/>
            <a:ext cx="3821112"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spcBef>
                <a:spcPct val="50000"/>
              </a:spcBef>
            </a:pPr>
            <a:r>
              <a:rPr lang="zh-CN" altLang="en-US" sz="4000" b="1" dirty="0">
                <a:latin typeface="微软雅黑" panose="020B0503020204020204" pitchFamily="34" charset="-122"/>
                <a:ea typeface="微软雅黑" panose="020B0503020204020204" pitchFamily="34" charset="-122"/>
              </a:rPr>
              <a:t>宣传马克思主义</a:t>
            </a:r>
            <a:endParaRPr lang="zh-CN" altLang="en-US" sz="4000" b="1" dirty="0">
              <a:latin typeface="微软雅黑" panose="020B0503020204020204" pitchFamily="34" charset="-122"/>
              <a:ea typeface="微软雅黑" panose="020B0503020204020204" pitchFamily="34" charset="-122"/>
            </a:endParaRPr>
          </a:p>
        </p:txBody>
      </p:sp>
      <p:sp>
        <p:nvSpPr>
          <p:cNvPr id="25604" name="Text Box 4"/>
          <p:cNvSpPr txBox="1">
            <a:spLocks noChangeArrowheads="1"/>
          </p:cNvSpPr>
          <p:nvPr/>
        </p:nvSpPr>
        <p:spPr bwMode="auto">
          <a:xfrm>
            <a:off x="1785938" y="1327150"/>
            <a:ext cx="5399087" cy="246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方正姚体" panose="02010601030101010101" pitchFamily="2" charset="-122"/>
                <a:ea typeface="微软雅黑" panose="020B0503020204020204" pitchFamily="34" charset="-122"/>
              </a:rPr>
              <a:t>帮助工人组织工会</a:t>
            </a:r>
            <a:endParaRPr lang="zh-CN" altLang="en-US" sz="2800" b="1" dirty="0">
              <a:latin typeface="方正姚体" panose="02010601030101010101" pitchFamily="2" charset="-122"/>
              <a:ea typeface="微软雅黑" panose="020B0503020204020204" pitchFamily="34" charset="-122"/>
            </a:endParaRPr>
          </a:p>
          <a:p>
            <a:pPr>
              <a:spcBef>
                <a:spcPct val="50000"/>
              </a:spcBef>
            </a:pPr>
            <a:r>
              <a:rPr lang="zh-CN" altLang="en-US" sz="2800" b="1" dirty="0">
                <a:latin typeface="方正姚体" panose="02010601030101010101" pitchFamily="2" charset="-122"/>
                <a:ea typeface="微软雅黑" panose="020B0503020204020204" pitchFamily="34" charset="-122"/>
              </a:rPr>
              <a:t>开办劳动补习学校和工人识字班</a:t>
            </a:r>
            <a:endParaRPr lang="zh-CN" altLang="en-US" sz="2800" b="1" dirty="0">
              <a:latin typeface="方正姚体" panose="02010601030101010101" pitchFamily="2" charset="-122"/>
              <a:ea typeface="微软雅黑" panose="020B0503020204020204" pitchFamily="34" charset="-122"/>
            </a:endParaRPr>
          </a:p>
          <a:p>
            <a:pPr>
              <a:spcBef>
                <a:spcPct val="50000"/>
              </a:spcBef>
            </a:pPr>
            <a:r>
              <a:rPr lang="zh-CN" altLang="en-US" sz="2800" b="1" dirty="0">
                <a:latin typeface="方正姚体" panose="02010601030101010101" pitchFamily="2" charset="-122"/>
                <a:ea typeface="微软雅黑" panose="020B0503020204020204" pitchFamily="34" charset="-122"/>
              </a:rPr>
              <a:t>出版工人生活的刊物</a:t>
            </a:r>
            <a:endParaRPr lang="zh-CN" altLang="en-US" sz="2800" b="1" dirty="0">
              <a:latin typeface="方正姚体" panose="02010601030101010101" pitchFamily="2" charset="-122"/>
              <a:ea typeface="微软雅黑" panose="020B0503020204020204" pitchFamily="34" charset="-122"/>
            </a:endParaRPr>
          </a:p>
          <a:p>
            <a:pPr>
              <a:spcBef>
                <a:spcPct val="50000"/>
              </a:spcBef>
            </a:pPr>
            <a:r>
              <a:rPr lang="zh-CN" altLang="en-US" sz="2800" b="1" dirty="0">
                <a:latin typeface="方正姚体" panose="02010601030101010101" pitchFamily="2" charset="-122"/>
                <a:ea typeface="微软雅黑" panose="020B0503020204020204" pitchFamily="34" charset="-122"/>
              </a:rPr>
              <a:t>向工人宣传马克思主义</a:t>
            </a:r>
            <a:endParaRPr lang="zh-CN" altLang="en-US" sz="2800" b="1" dirty="0">
              <a:latin typeface="方正姚体" panose="02010601030101010101" pitchFamily="2" charset="-122"/>
              <a:ea typeface="微软雅黑" panose="020B0503020204020204" pitchFamily="34" charset="-122"/>
            </a:endParaRPr>
          </a:p>
        </p:txBody>
      </p:sp>
      <p:pic>
        <p:nvPicPr>
          <p:cNvPr id="717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19288" y="4065588"/>
            <a:ext cx="3856037" cy="217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7" name="文本框 40966"/>
          <p:cNvSpPr txBox="1">
            <a:spLocks noChangeArrowheads="1"/>
          </p:cNvSpPr>
          <p:nvPr/>
        </p:nvSpPr>
        <p:spPr bwMode="auto">
          <a:xfrm>
            <a:off x="7464425" y="3789363"/>
            <a:ext cx="2952750" cy="200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solidFill>
                  <a:srgbClr val="0000FF"/>
                </a:solidFill>
                <a:latin typeface="微软简粗黑"/>
                <a:ea typeface="微软雅黑" panose="020B0503020204020204" pitchFamily="34" charset="-122"/>
              </a:rPr>
              <a:t>马克思主义开始与中国工人运动结合起来</a:t>
            </a:r>
            <a:endParaRPr lang="zh-CN" altLang="en-US" sz="3600" b="1" dirty="0">
              <a:solidFill>
                <a:srgbClr val="0000FF"/>
              </a:solidFill>
              <a:latin typeface="微软简粗黑"/>
              <a:ea typeface="微软雅黑" panose="020B0503020204020204" pitchFamily="34" charset="-122"/>
            </a:endParaRPr>
          </a:p>
        </p:txBody>
      </p:sp>
      <p:pic>
        <p:nvPicPr>
          <p:cNvPr id="7175" name="图片 3"/>
          <p:cNvPicPr>
            <a:picLocks noChangeAspect="1" noChangeArrowheads="1"/>
          </p:cNvPicPr>
          <p:nvPr/>
        </p:nvPicPr>
        <p:blipFill>
          <a:blip r:embed="rId2"/>
          <a:srcRect/>
          <a:stretch>
            <a:fillRect/>
          </a:stretch>
        </p:blipFill>
        <p:spPr bwMode="auto">
          <a:xfrm>
            <a:off x="7480300" y="763588"/>
            <a:ext cx="2820988" cy="254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p:cTn id="7" dur="500" fill="hold"/>
                                        <p:tgtEl>
                                          <p:spTgt spid="25604"/>
                                        </p:tgtEl>
                                        <p:attrNameLst>
                                          <p:attrName>ppt_x</p:attrName>
                                        </p:attrNameLst>
                                      </p:cBhvr>
                                      <p:tavLst>
                                        <p:tav tm="0">
                                          <p:val>
                                            <p:strVal val="#ppt_x"/>
                                          </p:val>
                                        </p:tav>
                                        <p:tav tm="100000">
                                          <p:val>
                                            <p:strVal val="#ppt_x"/>
                                          </p:val>
                                        </p:tav>
                                      </p:tavLst>
                                    </p:anim>
                                    <p:anim calcmode="lin" valueType="num">
                                      <p:cBhvr>
                                        <p:cTn id="8"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7173"/>
                                        </p:tgtEl>
                                        <p:attrNameLst>
                                          <p:attrName>style.visibility</p:attrName>
                                        </p:attrNameLst>
                                      </p:cBhvr>
                                      <p:to>
                                        <p:strVal val="visible"/>
                                      </p:to>
                                    </p:set>
                                    <p:animEffect transition="in" filter="fade">
                                      <p:cBhvr>
                                        <p:cTn id="13" dur="800" decel="100000"/>
                                        <p:tgtEl>
                                          <p:spTgt spid="7173"/>
                                        </p:tgtEl>
                                      </p:cBhvr>
                                    </p:animEffect>
                                    <p:anim calcmode="lin" valueType="num">
                                      <p:cBhvr>
                                        <p:cTn id="14" dur="800" decel="100000" fill="hold"/>
                                        <p:tgtEl>
                                          <p:spTgt spid="7173"/>
                                        </p:tgtEl>
                                        <p:attrNameLst>
                                          <p:attrName>style.rotation</p:attrName>
                                        </p:attrNameLst>
                                      </p:cBhvr>
                                      <p:tavLst>
                                        <p:tav tm="0">
                                          <p:val>
                                            <p:fltVal val="-90"/>
                                          </p:val>
                                        </p:tav>
                                        <p:tav tm="100000">
                                          <p:val>
                                            <p:fltVal val="0"/>
                                          </p:val>
                                        </p:tav>
                                      </p:tavLst>
                                    </p:anim>
                                    <p:anim calcmode="lin" valueType="num">
                                      <p:cBhvr>
                                        <p:cTn id="15" dur="800" decel="100000" fill="hold"/>
                                        <p:tgtEl>
                                          <p:spTgt spid="7173"/>
                                        </p:tgtEl>
                                        <p:attrNameLst>
                                          <p:attrName>ppt_x</p:attrName>
                                        </p:attrNameLst>
                                      </p:cBhvr>
                                      <p:tavLst>
                                        <p:tav tm="0">
                                          <p:val>
                                            <p:strVal val="#ppt_x+0.4"/>
                                          </p:val>
                                        </p:tav>
                                        <p:tav tm="100000">
                                          <p:val>
                                            <p:strVal val="#ppt_x-0.05"/>
                                          </p:val>
                                        </p:tav>
                                      </p:tavLst>
                                    </p:anim>
                                    <p:anim calcmode="lin" valueType="num">
                                      <p:cBhvr>
                                        <p:cTn id="16" dur="800" decel="100000" fill="hold"/>
                                        <p:tgtEl>
                                          <p:spTgt spid="7173"/>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7173"/>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7173"/>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nodeType="clickEffect">
                                  <p:stCondLst>
                                    <p:cond delay="0"/>
                                  </p:stCondLst>
                                  <p:childTnLst>
                                    <p:set>
                                      <p:cBhvr>
                                        <p:cTn id="22" dur="1" fill="hold">
                                          <p:stCondLst>
                                            <p:cond delay="0"/>
                                          </p:stCondLst>
                                        </p:cTn>
                                        <p:tgtEl>
                                          <p:spTgt spid="7175"/>
                                        </p:tgtEl>
                                        <p:attrNameLst>
                                          <p:attrName>style.visibility</p:attrName>
                                        </p:attrNameLst>
                                      </p:cBhvr>
                                      <p:to>
                                        <p:strVal val="visible"/>
                                      </p:to>
                                    </p:set>
                                    <p:animEffect transition="in" filter="fade">
                                      <p:cBhvr>
                                        <p:cTn id="23" dur="800" decel="100000"/>
                                        <p:tgtEl>
                                          <p:spTgt spid="7175"/>
                                        </p:tgtEl>
                                      </p:cBhvr>
                                    </p:animEffect>
                                    <p:anim calcmode="lin" valueType="num">
                                      <p:cBhvr>
                                        <p:cTn id="24" dur="800" decel="100000" fill="hold"/>
                                        <p:tgtEl>
                                          <p:spTgt spid="7175"/>
                                        </p:tgtEl>
                                        <p:attrNameLst>
                                          <p:attrName>style.rotation</p:attrName>
                                        </p:attrNameLst>
                                      </p:cBhvr>
                                      <p:tavLst>
                                        <p:tav tm="0">
                                          <p:val>
                                            <p:fltVal val="-90"/>
                                          </p:val>
                                        </p:tav>
                                        <p:tav tm="100000">
                                          <p:val>
                                            <p:fltVal val="0"/>
                                          </p:val>
                                        </p:tav>
                                      </p:tavLst>
                                    </p:anim>
                                    <p:anim calcmode="lin" valueType="num">
                                      <p:cBhvr>
                                        <p:cTn id="25" dur="800" decel="100000" fill="hold"/>
                                        <p:tgtEl>
                                          <p:spTgt spid="7175"/>
                                        </p:tgtEl>
                                        <p:attrNameLst>
                                          <p:attrName>ppt_x</p:attrName>
                                        </p:attrNameLst>
                                      </p:cBhvr>
                                      <p:tavLst>
                                        <p:tav tm="0">
                                          <p:val>
                                            <p:strVal val="#ppt_x+0.4"/>
                                          </p:val>
                                        </p:tav>
                                        <p:tav tm="100000">
                                          <p:val>
                                            <p:strVal val="#ppt_x-0.05"/>
                                          </p:val>
                                        </p:tav>
                                      </p:tavLst>
                                    </p:anim>
                                    <p:anim calcmode="lin" valueType="num">
                                      <p:cBhvr>
                                        <p:cTn id="26" dur="800" decel="100000" fill="hold"/>
                                        <p:tgtEl>
                                          <p:spTgt spid="7175"/>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7175"/>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7175"/>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967"/>
                                        </p:tgtEl>
                                        <p:attrNameLst>
                                          <p:attrName>style.visibility</p:attrName>
                                        </p:attrNameLst>
                                      </p:cBhvr>
                                      <p:to>
                                        <p:strVal val="visible"/>
                                      </p:to>
                                    </p:set>
                                    <p:anim calcmode="lin" valueType="num">
                                      <p:cBhvr>
                                        <p:cTn id="33" dur="500" fill="hold"/>
                                        <p:tgtEl>
                                          <p:spTgt spid="40967"/>
                                        </p:tgtEl>
                                        <p:attrNameLst>
                                          <p:attrName>ppt_x</p:attrName>
                                        </p:attrNameLst>
                                      </p:cBhvr>
                                      <p:tavLst>
                                        <p:tav tm="0">
                                          <p:val>
                                            <p:strVal val="#ppt_x"/>
                                          </p:val>
                                        </p:tav>
                                        <p:tav tm="100000">
                                          <p:val>
                                            <p:strVal val="#ppt_x"/>
                                          </p:val>
                                        </p:tav>
                                      </p:tavLst>
                                    </p:anim>
                                    <p:anim calcmode="lin" valueType="num">
                                      <p:cBhvr>
                                        <p:cTn id="34" dur="500" fill="hold"/>
                                        <p:tgtEl>
                                          <p:spTgt spid="409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409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2"/>
          <p:cNvSpPr>
            <a:spLocks noChangeArrowheads="1"/>
          </p:cNvSpPr>
          <p:nvPr/>
        </p:nvSpPr>
        <p:spPr bwMode="auto">
          <a:xfrm>
            <a:off x="1338198" y="1617242"/>
            <a:ext cx="46831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dirty="0">
                <a:latin typeface="微软雅黑" panose="020B0503020204020204" pitchFamily="34" charset="-122"/>
                <a:ea typeface="微软雅黑" panose="020B0503020204020204" pitchFamily="34" charset="-122"/>
                <a:sym typeface="Times New Roman" panose="02020603050405020304" pitchFamily="18" charset="0"/>
              </a:rPr>
              <a:t>1.</a:t>
            </a:r>
            <a:r>
              <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rPr>
              <a:t>早期党组织的建立</a:t>
            </a:r>
            <a:endPar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endParaRPr>
          </a:p>
        </p:txBody>
      </p:sp>
      <p:pic>
        <p:nvPicPr>
          <p:cNvPr id="5" name="图片 1"/>
          <p:cNvPicPr>
            <a:picLocks noChangeAspect="1" noChangeArrowheads="1"/>
          </p:cNvPicPr>
          <p:nvPr/>
        </p:nvPicPr>
        <p:blipFill>
          <a:blip r:embed="rId1">
            <a:lum bright="-12000" contrast="18000"/>
            <a:extLst>
              <a:ext uri="{28A0092B-C50C-407E-A947-70E740481C1C}">
                <a14:useLocalDpi xmlns:a14="http://schemas.microsoft.com/office/drawing/2010/main" val="0"/>
              </a:ext>
            </a:extLst>
          </a:blip>
          <a:srcRect/>
          <a:stretch>
            <a:fillRect/>
          </a:stretch>
        </p:blipFill>
        <p:spPr bwMode="auto">
          <a:xfrm>
            <a:off x="6960096" y="786333"/>
            <a:ext cx="4024313"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4"/>
          <p:cNvSpPr txBox="1">
            <a:spLocks noChangeArrowheads="1"/>
          </p:cNvSpPr>
          <p:nvPr/>
        </p:nvSpPr>
        <p:spPr bwMode="auto">
          <a:xfrm>
            <a:off x="984734" y="2646039"/>
            <a:ext cx="568863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1920</a:t>
            </a:r>
            <a:r>
              <a:rPr lang="zh-CN" altLang="en-US" sz="3200" b="1" dirty="0">
                <a:latin typeface="微软雅黑" panose="020B0503020204020204" pitchFamily="34" charset="-122"/>
                <a:ea typeface="微软雅黑" panose="020B0503020204020204" pitchFamily="34" charset="-122"/>
              </a:rPr>
              <a:t>年夏，在共产国际的帮助下，陈独秀在上海建立了中国第一个共产党早期组织，随后在北京、长沙、武汉等地也先后建立了共产党早期组织。</a:t>
            </a:r>
            <a:endParaRPr lang="zh-CN" altLang="en-US" sz="3200" b="1" dirty="0">
              <a:latin typeface="微软雅黑" panose="020B0503020204020204" pitchFamily="34" charset="-122"/>
              <a:ea typeface="微软雅黑" panose="020B0503020204020204" pitchFamily="34" charset="-122"/>
            </a:endParaRPr>
          </a:p>
        </p:txBody>
      </p:sp>
      <p:sp>
        <p:nvSpPr>
          <p:cNvPr id="7" name="文本框 6"/>
          <p:cNvSpPr txBox="1"/>
          <p:nvPr/>
        </p:nvSpPr>
        <p:spPr>
          <a:xfrm>
            <a:off x="485192" y="261257"/>
            <a:ext cx="3928188" cy="70788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4000" dirty="0"/>
              <a:t>中国共产党诞生</a:t>
            </a:r>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800" decel="100000"/>
                                        <p:tgtEl>
                                          <p:spTgt spid="5"/>
                                        </p:tgtEl>
                                      </p:cBhvr>
                                    </p:animEffect>
                                    <p:anim calcmode="lin" valueType="num">
                                      <p:cBhvr>
                                        <p:cTn id="15" dur="800" decel="100000" fill="hold"/>
                                        <p:tgtEl>
                                          <p:spTgt spid="5"/>
                                        </p:tgtEl>
                                        <p:attrNameLst>
                                          <p:attrName>style.rotation</p:attrName>
                                        </p:attrNameLst>
                                      </p:cBhvr>
                                      <p:tavLst>
                                        <p:tav tm="0">
                                          <p:val>
                                            <p:fltVal val="-90"/>
                                          </p:val>
                                        </p:tav>
                                        <p:tav tm="100000">
                                          <p:val>
                                            <p:fltVal val="0"/>
                                          </p:val>
                                        </p:tav>
                                      </p:tavLst>
                                    </p:anim>
                                    <p:anim calcmode="lin" valueType="num">
                                      <p:cBhvr>
                                        <p:cTn id="16" dur="800" decel="100000" fill="hold"/>
                                        <p:tgtEl>
                                          <p:spTgt spid="5"/>
                                        </p:tgtEl>
                                        <p:attrNameLst>
                                          <p:attrName>ppt_x</p:attrName>
                                        </p:attrNameLst>
                                      </p:cBhvr>
                                      <p:tavLst>
                                        <p:tav tm="0">
                                          <p:val>
                                            <p:strVal val="#ppt_x+0.4"/>
                                          </p:val>
                                        </p:tav>
                                        <p:tav tm="100000">
                                          <p:val>
                                            <p:strVal val="#ppt_x-0.05"/>
                                          </p:val>
                                        </p:tav>
                                      </p:tavLst>
                                    </p:anim>
                                    <p:anim calcmode="lin" valueType="num">
                                      <p:cBhvr>
                                        <p:cTn id="17" dur="800" decel="100000" fill="hold"/>
                                        <p:tgtEl>
                                          <p:spTgt spid="5"/>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ppt_x</p:attrName>
                                        </p:attrNameLst>
                                      </p:cBhvr>
                                      <p:tavLst>
                                        <p:tav tm="0">
                                          <p:val>
                                            <p:strVal val="#ppt_x"/>
                                          </p:val>
                                        </p:tav>
                                        <p:tav tm="100000">
                                          <p:val>
                                            <p:strVal val="#ppt_x"/>
                                          </p:val>
                                        </p:tav>
                                      </p:tavLst>
                                    </p:anim>
                                    <p:anim calcmode="lin" valueType="num">
                                      <p:cBhvr>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文本框 99"/>
          <p:cNvSpPr txBox="1">
            <a:spLocks noChangeArrowheads="1"/>
          </p:cNvSpPr>
          <p:nvPr/>
        </p:nvSpPr>
        <p:spPr bwMode="auto">
          <a:xfrm>
            <a:off x="1666844" y="2071678"/>
            <a:ext cx="8610600" cy="21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667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200000"/>
              </a:lnSpc>
            </a:pPr>
            <a:r>
              <a:rPr lang="en-US" altLang="zh-CN" sz="2800" b="1" dirty="0">
                <a:latin typeface="微软雅黑" panose="020B0503020204020204" pitchFamily="34" charset="-122"/>
                <a:ea typeface="微软雅黑" panose="020B0503020204020204" pitchFamily="34" charset="-122"/>
              </a:rPr>
              <a:t>  </a:t>
            </a:r>
            <a:r>
              <a:rPr lang="en-US" altLang="zh-CN" sz="3600" b="1" dirty="0">
                <a:latin typeface="微软雅黑" panose="020B0503020204020204" pitchFamily="34" charset="-122"/>
                <a:ea typeface="微软雅黑" panose="020B0503020204020204" pitchFamily="34" charset="-122"/>
              </a:rPr>
              <a:t> </a:t>
            </a:r>
            <a:r>
              <a:rPr lang="zh-CN" altLang="en-US" sz="3600" b="1" dirty="0">
                <a:latin typeface="微软简粗黑"/>
                <a:ea typeface="微软雅黑" panose="020B0503020204020204" pitchFamily="34" charset="-122"/>
              </a:rPr>
              <a:t>综合上述所述，指出中国共产党诞生的历史条件？</a:t>
            </a:r>
            <a:endParaRPr lang="zh-CN" altLang="en-US" sz="3600" b="1" dirty="0">
              <a:latin typeface="微软简粗黑"/>
              <a:ea typeface="微软雅黑" panose="020B0503020204020204" pitchFamily="34" charset="-122"/>
            </a:endParaRPr>
          </a:p>
        </p:txBody>
      </p:sp>
      <p:sp>
        <p:nvSpPr>
          <p:cNvPr id="13316" name="Text Box 2"/>
          <p:cNvSpPr txBox="1">
            <a:spLocks noChangeArrowheads="1"/>
          </p:cNvSpPr>
          <p:nvPr/>
        </p:nvSpPr>
        <p:spPr bwMode="auto">
          <a:xfrm>
            <a:off x="2351584" y="1556792"/>
            <a:ext cx="244951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3600" b="1" dirty="0">
                <a:latin typeface="微软雅黑" panose="020B0503020204020204" pitchFamily="34" charset="-122"/>
                <a:ea typeface="微软雅黑" panose="020B0503020204020204" pitchFamily="34" charset="-122"/>
              </a:rPr>
              <a:t>想一想</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26"/>
                                        </p:tgtEl>
                                        <p:attrNameLst>
                                          <p:attrName>style.visibility</p:attrName>
                                        </p:attrNameLst>
                                      </p:cBhvr>
                                      <p:to>
                                        <p:strVal val="visible"/>
                                      </p:to>
                                    </p:set>
                                    <p:anim calcmode="discrete" valueType="clr">
                                      <p:cBhvr override="childStyle">
                                        <p:cTn id="7" dur="80"/>
                                        <p:tgtEl>
                                          <p:spTgt spid="512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26"/>
                                        </p:tgtEl>
                                        <p:attrNameLst>
                                          <p:attrName>fillcolor</p:attrName>
                                        </p:attrNameLst>
                                      </p:cBhvr>
                                      <p:tavLst>
                                        <p:tav tm="0">
                                          <p:val>
                                            <p:clrVal>
                                              <a:schemeClr val="accent2"/>
                                            </p:clrVal>
                                          </p:val>
                                        </p:tav>
                                        <p:tav tm="50000">
                                          <p:val>
                                            <p:clrVal>
                                              <a:schemeClr val="hlink"/>
                                            </p:clrVal>
                                          </p:val>
                                        </p:tav>
                                      </p:tavLst>
                                    </p:anim>
                                    <p:set>
                                      <p:cBhvr>
                                        <p:cTn id="9" dur="80"/>
                                        <p:tgtEl>
                                          <p:spTgt spid="512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椭圆 39"/>
          <p:cNvSpPr>
            <a:spLocks noChangeArrowheads="1"/>
          </p:cNvSpPr>
          <p:nvPr/>
        </p:nvSpPr>
        <p:spPr bwMode="auto">
          <a:xfrm>
            <a:off x="7381875" y="1751013"/>
            <a:ext cx="2914650" cy="2663825"/>
          </a:xfrm>
          <a:prstGeom prst="ellipse">
            <a:avLst/>
          </a:prstGeom>
          <a:gradFill rotWithShape="1">
            <a:gsLst>
              <a:gs pos="0">
                <a:srgbClr val="D8D8D8"/>
              </a:gs>
              <a:gs pos="37000">
                <a:srgbClr val="D8D8D8"/>
              </a:gs>
              <a:gs pos="100000">
                <a:srgbClr val="F2F2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3" name="椭圆 40"/>
          <p:cNvSpPr>
            <a:spLocks noChangeArrowheads="1"/>
          </p:cNvSpPr>
          <p:nvPr/>
        </p:nvSpPr>
        <p:spPr bwMode="auto">
          <a:xfrm>
            <a:off x="7564438" y="2006600"/>
            <a:ext cx="2579687" cy="2260600"/>
          </a:xfrm>
          <a:prstGeom prst="ellipse">
            <a:avLst/>
          </a:prstGeom>
          <a:gradFill rotWithShape="1">
            <a:gsLst>
              <a:gs pos="0">
                <a:srgbClr val="0092C8"/>
              </a:gs>
              <a:gs pos="100000">
                <a:srgbClr val="00B0F0"/>
              </a:gs>
            </a:gsLst>
            <a:lin ang="5400000" scaled="1"/>
          </a:gradFill>
          <a:ln w="25400">
            <a:solidFill>
              <a:srgbClr val="00B0F0"/>
            </a:solidFill>
            <a:round/>
          </a:ln>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4" name="椭圆 47"/>
          <p:cNvSpPr>
            <a:spLocks noChangeArrowheads="1"/>
          </p:cNvSpPr>
          <p:nvPr/>
        </p:nvSpPr>
        <p:spPr bwMode="auto">
          <a:xfrm>
            <a:off x="4505325" y="1728788"/>
            <a:ext cx="2816225" cy="2665412"/>
          </a:xfrm>
          <a:prstGeom prst="ellipse">
            <a:avLst/>
          </a:prstGeom>
          <a:gradFill rotWithShape="1">
            <a:gsLst>
              <a:gs pos="0">
                <a:srgbClr val="D8D8D8"/>
              </a:gs>
              <a:gs pos="37000">
                <a:srgbClr val="D8D8D8"/>
              </a:gs>
              <a:gs pos="100000">
                <a:srgbClr val="F2F2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5" name="椭圆 48"/>
          <p:cNvSpPr>
            <a:spLocks noChangeArrowheads="1"/>
          </p:cNvSpPr>
          <p:nvPr/>
        </p:nvSpPr>
        <p:spPr bwMode="auto">
          <a:xfrm>
            <a:off x="4826000" y="2006600"/>
            <a:ext cx="2422525" cy="2260600"/>
          </a:xfrm>
          <a:prstGeom prst="ellipse">
            <a:avLst/>
          </a:prstGeom>
          <a:gradFill rotWithShape="1">
            <a:gsLst>
              <a:gs pos="0">
                <a:srgbClr val="D4A000"/>
              </a:gs>
              <a:gs pos="100000">
                <a:srgbClr val="FFC000"/>
              </a:gs>
            </a:gsLst>
            <a:lin ang="5400000" scaled="1"/>
          </a:gradFill>
          <a:ln w="25400">
            <a:solidFill>
              <a:srgbClr val="FFC000"/>
            </a:solidFill>
            <a:round/>
          </a:ln>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6" name="椭圆 55"/>
          <p:cNvSpPr>
            <a:spLocks noChangeArrowheads="1"/>
          </p:cNvSpPr>
          <p:nvPr/>
        </p:nvSpPr>
        <p:spPr bwMode="auto">
          <a:xfrm>
            <a:off x="1762125" y="1728788"/>
            <a:ext cx="2663825" cy="2665412"/>
          </a:xfrm>
          <a:prstGeom prst="ellipse">
            <a:avLst/>
          </a:prstGeom>
          <a:gradFill rotWithShape="1">
            <a:gsLst>
              <a:gs pos="0">
                <a:srgbClr val="D8D8D8"/>
              </a:gs>
              <a:gs pos="37000">
                <a:srgbClr val="D8D8D8"/>
              </a:gs>
              <a:gs pos="100000">
                <a:srgbClr val="F2F2F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7" name="椭圆 56"/>
          <p:cNvSpPr>
            <a:spLocks noChangeArrowheads="1"/>
          </p:cNvSpPr>
          <p:nvPr/>
        </p:nvSpPr>
        <p:spPr bwMode="auto">
          <a:xfrm>
            <a:off x="1916113" y="2033588"/>
            <a:ext cx="2260600" cy="2260600"/>
          </a:xfrm>
          <a:prstGeom prst="ellipse">
            <a:avLst/>
          </a:prstGeom>
          <a:gradFill rotWithShape="1">
            <a:gsLst>
              <a:gs pos="0">
                <a:srgbClr val="72B22C"/>
              </a:gs>
              <a:gs pos="100000">
                <a:srgbClr val="89D635"/>
              </a:gs>
            </a:gsLst>
            <a:lin ang="5400000" scaled="1"/>
          </a:gradFill>
          <a:ln w="25400">
            <a:solidFill>
              <a:srgbClr val="89CC40"/>
            </a:solidFill>
            <a:round/>
          </a:ln>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08" name="圆角矩形 63"/>
          <p:cNvSpPr>
            <a:spLocks noChangeArrowheads="1"/>
          </p:cNvSpPr>
          <p:nvPr/>
        </p:nvSpPr>
        <p:spPr bwMode="auto">
          <a:xfrm>
            <a:off x="2305050" y="2379663"/>
            <a:ext cx="1558925" cy="431800"/>
          </a:xfrm>
          <a:prstGeom prst="roundRect">
            <a:avLst>
              <a:gd name="adj" fmla="val 50000"/>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dirty="0">
                <a:latin typeface="微软雅黑" panose="020B0503020204020204" pitchFamily="34" charset="-122"/>
                <a:ea typeface="微软雅黑" panose="020B0503020204020204" pitchFamily="34" charset="-122"/>
                <a:sym typeface="微软雅黑" panose="020B0503020204020204" pitchFamily="34" charset="-122"/>
              </a:rPr>
              <a:t>阶级基础</a:t>
            </a:r>
            <a:endParaRPr lang="zh-CN" altLang="en-US" sz="24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44" name="TextBox 64"/>
          <p:cNvSpPr>
            <a:spLocks noChangeArrowheads="1"/>
          </p:cNvSpPr>
          <p:nvPr/>
        </p:nvSpPr>
        <p:spPr bwMode="auto">
          <a:xfrm flipH="1">
            <a:off x="2395538" y="1196975"/>
            <a:ext cx="13477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zh-CN" altLang="en-US" b="1">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5610" name="TextBox 65"/>
          <p:cNvSpPr>
            <a:spLocks noChangeArrowheads="1"/>
          </p:cNvSpPr>
          <p:nvPr/>
        </p:nvSpPr>
        <p:spPr bwMode="auto">
          <a:xfrm>
            <a:off x="2143125" y="2932113"/>
            <a:ext cx="22034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sym typeface="Arial" panose="020B0604020202020204" pitchFamily="34" charset="0"/>
              </a:rPr>
              <a:t>工人阶级队伍壮大</a:t>
            </a:r>
            <a:endParaRPr lang="zh-CN" altLang="en-US" sz="3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5611" name="圆角矩形 66"/>
          <p:cNvSpPr>
            <a:spLocks noChangeArrowheads="1"/>
          </p:cNvSpPr>
          <p:nvPr/>
        </p:nvSpPr>
        <p:spPr bwMode="auto">
          <a:xfrm>
            <a:off x="5218113" y="2379663"/>
            <a:ext cx="1558925" cy="431800"/>
          </a:xfrm>
          <a:prstGeom prst="roundRect">
            <a:avLst>
              <a:gd name="adj" fmla="val 50000"/>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r>
              <a:rPr lang="zh-CN" altLang="en-US" sz="2400" b="1" dirty="0">
                <a:latin typeface="微软雅黑" panose="020B0503020204020204" pitchFamily="34" charset="-122"/>
                <a:ea typeface="微软雅黑" panose="020B0503020204020204" pitchFamily="34" charset="-122"/>
                <a:sym typeface="微软雅黑" panose="020B0503020204020204" pitchFamily="34" charset="-122"/>
              </a:rPr>
              <a:t>思想基础</a:t>
            </a:r>
            <a:endParaRPr lang="zh-CN" altLang="en-US" sz="24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12" name="TextBox 68"/>
          <p:cNvSpPr>
            <a:spLocks noChangeArrowheads="1"/>
          </p:cNvSpPr>
          <p:nvPr/>
        </p:nvSpPr>
        <p:spPr bwMode="auto">
          <a:xfrm>
            <a:off x="4964113" y="2947988"/>
            <a:ext cx="236061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sym typeface="Arial" panose="020B0604020202020204" pitchFamily="34" charset="0"/>
              </a:rPr>
              <a:t>马克思主义广泛传播</a:t>
            </a:r>
            <a:r>
              <a:rPr lang="en-US" altLang="zh-CN" sz="3200" b="1" dirty="0">
                <a:latin typeface="微软雅黑" panose="020B0503020204020204" pitchFamily="34" charset="-122"/>
                <a:ea typeface="微软雅黑" panose="020B0503020204020204" pitchFamily="34" charset="-122"/>
                <a:sym typeface="Arial" panose="020B0604020202020204" pitchFamily="34" charset="0"/>
              </a:rPr>
              <a:t> </a:t>
            </a:r>
            <a:endParaRPr lang="en-US" altLang="zh-CN" sz="3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5613" name="圆角矩形 69"/>
          <p:cNvSpPr>
            <a:spLocks noChangeArrowheads="1"/>
          </p:cNvSpPr>
          <p:nvPr/>
        </p:nvSpPr>
        <p:spPr bwMode="auto">
          <a:xfrm>
            <a:off x="7954963" y="2379663"/>
            <a:ext cx="1557337" cy="431800"/>
          </a:xfrm>
          <a:prstGeom prst="roundRect">
            <a:avLst>
              <a:gd name="adj" fmla="val 50000"/>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614" name="TextBox 70"/>
          <p:cNvSpPr>
            <a:spLocks noChangeArrowheads="1"/>
          </p:cNvSpPr>
          <p:nvPr/>
        </p:nvSpPr>
        <p:spPr bwMode="auto">
          <a:xfrm flipH="1">
            <a:off x="7894638" y="2338388"/>
            <a:ext cx="16557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b="1" dirty="0">
                <a:latin typeface="微软雅黑" panose="020B0503020204020204" pitchFamily="34" charset="-122"/>
                <a:ea typeface="微软雅黑" panose="020B0503020204020204" pitchFamily="34" charset="-122"/>
                <a:sym typeface="Times New Roman" panose="02020603050405020304" pitchFamily="18" charset="0"/>
              </a:rPr>
              <a:t>组织基础</a:t>
            </a:r>
            <a:endParaRPr lang="zh-CN" altLang="en-US" sz="2800" b="1" dirty="0">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5615" name="TextBox 71"/>
          <p:cNvSpPr>
            <a:spLocks noChangeArrowheads="1"/>
          </p:cNvSpPr>
          <p:nvPr/>
        </p:nvSpPr>
        <p:spPr bwMode="auto">
          <a:xfrm>
            <a:off x="7781925" y="3024188"/>
            <a:ext cx="24384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rPr>
              <a:t>共产党早期组织的建立</a:t>
            </a:r>
            <a:endParaRPr lang="zh-CN" altLang="en-US" sz="3200" b="1" dirty="0">
              <a:latin typeface="微软雅黑" panose="020B0503020204020204" pitchFamily="34" charset="-122"/>
              <a:ea typeface="微软雅黑" panose="020B0503020204020204" pitchFamily="34" charset="-122"/>
            </a:endParaRPr>
          </a:p>
        </p:txBody>
      </p:sp>
      <p:grpSp>
        <p:nvGrpSpPr>
          <p:cNvPr id="25616" name="组合 25615"/>
          <p:cNvGrpSpPr/>
          <p:nvPr/>
        </p:nvGrpSpPr>
        <p:grpSpPr bwMode="auto">
          <a:xfrm>
            <a:off x="1638300" y="1538677"/>
            <a:ext cx="9358313" cy="3846039"/>
            <a:chOff x="0" y="526"/>
            <a:chExt cx="5103" cy="3387"/>
          </a:xfrm>
        </p:grpSpPr>
        <p:sp>
          <p:nvSpPr>
            <p:cNvPr id="14352" name="直接连接符 25617"/>
            <p:cNvSpPr>
              <a:spLocks noChangeShapeType="1"/>
            </p:cNvSpPr>
            <p:nvPr/>
          </p:nvSpPr>
          <p:spPr bwMode="auto">
            <a:xfrm>
              <a:off x="726" y="3357"/>
              <a:ext cx="3402" cy="0"/>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53" name="直接连接符 25618"/>
            <p:cNvSpPr>
              <a:spLocks noChangeShapeType="1"/>
            </p:cNvSpPr>
            <p:nvPr/>
          </p:nvSpPr>
          <p:spPr bwMode="auto">
            <a:xfrm flipV="1">
              <a:off x="726" y="1678"/>
              <a:ext cx="1724" cy="1361"/>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54" name="直接连接符 25619"/>
            <p:cNvSpPr>
              <a:spLocks noChangeShapeType="1"/>
            </p:cNvSpPr>
            <p:nvPr/>
          </p:nvSpPr>
          <p:spPr bwMode="auto">
            <a:xfrm flipV="1">
              <a:off x="2463" y="801"/>
              <a:ext cx="1632" cy="864"/>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55" name="文本框 25620"/>
            <p:cNvSpPr txBox="1">
              <a:spLocks noChangeArrowheads="1"/>
            </p:cNvSpPr>
            <p:nvPr/>
          </p:nvSpPr>
          <p:spPr bwMode="auto">
            <a:xfrm>
              <a:off x="349" y="2634"/>
              <a:ext cx="96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800" b="1" dirty="0">
                  <a:latin typeface="微软雅黑" panose="020B0503020204020204" pitchFamily="34" charset="-122"/>
                  <a:ea typeface="微软雅黑" panose="020B0503020204020204" pitchFamily="34" charset="-122"/>
                </a:rPr>
                <a:t>10</a:t>
              </a:r>
              <a:r>
                <a:rPr lang="zh-CN" altLang="en-US" sz="2800" b="1" dirty="0">
                  <a:latin typeface="微软雅黑" panose="020B0503020204020204" pitchFamily="34" charset="-122"/>
                  <a:ea typeface="微软雅黑" panose="020B0503020204020204" pitchFamily="34" charset="-122"/>
                </a:rPr>
                <a:t>万人</a:t>
              </a:r>
              <a:endParaRPr lang="zh-CN" altLang="en-US" sz="2800" b="1" dirty="0">
                <a:latin typeface="微软雅黑" panose="020B0503020204020204" pitchFamily="34" charset="-122"/>
                <a:ea typeface="微软雅黑" panose="020B0503020204020204" pitchFamily="34" charset="-122"/>
              </a:endParaRPr>
            </a:p>
          </p:txBody>
        </p:sp>
        <p:sp>
          <p:nvSpPr>
            <p:cNvPr id="14356" name="文本框 25621"/>
            <p:cNvSpPr txBox="1">
              <a:spLocks noChangeArrowheads="1"/>
            </p:cNvSpPr>
            <p:nvPr/>
          </p:nvSpPr>
          <p:spPr bwMode="auto">
            <a:xfrm>
              <a:off x="1980" y="1290"/>
              <a:ext cx="1153"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400" b="1" dirty="0">
                  <a:latin typeface="微软雅黑" panose="020B0503020204020204" pitchFamily="34" charset="-122"/>
                  <a:ea typeface="微软雅黑" panose="020B0503020204020204" pitchFamily="34" charset="-122"/>
                </a:rPr>
                <a:t>120</a:t>
              </a:r>
              <a:r>
                <a:rPr lang="zh-CN" altLang="en-US" sz="2400" b="1" dirty="0">
                  <a:latin typeface="微软雅黑" panose="020B0503020204020204" pitchFamily="34" charset="-122"/>
                  <a:ea typeface="微软雅黑" panose="020B0503020204020204" pitchFamily="34" charset="-122"/>
                </a:rPr>
                <a:t>万人</a:t>
              </a:r>
              <a:endParaRPr lang="zh-CN" altLang="en-US" sz="2400" b="1" dirty="0">
                <a:latin typeface="微软雅黑" panose="020B0503020204020204" pitchFamily="34" charset="-122"/>
                <a:ea typeface="微软雅黑" panose="020B0503020204020204" pitchFamily="34" charset="-122"/>
              </a:endParaRPr>
            </a:p>
          </p:txBody>
        </p:sp>
        <p:sp>
          <p:nvSpPr>
            <p:cNvPr id="14357" name="文本框 25622"/>
            <p:cNvSpPr txBox="1">
              <a:spLocks noChangeArrowheads="1"/>
            </p:cNvSpPr>
            <p:nvPr/>
          </p:nvSpPr>
          <p:spPr bwMode="auto">
            <a:xfrm>
              <a:off x="3806" y="526"/>
              <a:ext cx="1297"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800" b="1" dirty="0">
                  <a:latin typeface="微软雅黑" panose="020B0503020204020204" pitchFamily="34" charset="-122"/>
                  <a:ea typeface="微软雅黑" panose="020B0503020204020204" pitchFamily="34" charset="-122"/>
                </a:rPr>
                <a:t>195</a:t>
              </a:r>
              <a:r>
                <a:rPr lang="zh-CN" altLang="en-US" sz="2800" b="1" dirty="0">
                  <a:latin typeface="微软雅黑" panose="020B0503020204020204" pitchFamily="34" charset="-122"/>
                  <a:ea typeface="微软雅黑" panose="020B0503020204020204" pitchFamily="34" charset="-122"/>
                </a:rPr>
                <a:t>万人</a:t>
              </a:r>
              <a:endParaRPr lang="zh-CN" altLang="en-US" sz="2800" b="1" dirty="0">
                <a:latin typeface="微软雅黑" panose="020B0503020204020204" pitchFamily="34" charset="-122"/>
                <a:ea typeface="微软雅黑" panose="020B0503020204020204" pitchFamily="34" charset="-122"/>
              </a:endParaRPr>
            </a:p>
          </p:txBody>
        </p:sp>
        <p:sp>
          <p:nvSpPr>
            <p:cNvPr id="14358" name="文本框 25623"/>
            <p:cNvSpPr txBox="1">
              <a:spLocks noChangeArrowheads="1"/>
            </p:cNvSpPr>
            <p:nvPr/>
          </p:nvSpPr>
          <p:spPr bwMode="auto">
            <a:xfrm>
              <a:off x="401" y="3508"/>
              <a:ext cx="960"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400" b="1" dirty="0">
                  <a:latin typeface="微软雅黑" panose="020B0503020204020204" pitchFamily="34" charset="-122"/>
                  <a:ea typeface="微软雅黑" panose="020B0503020204020204" pitchFamily="34" charset="-122"/>
                </a:rPr>
                <a:t>1894</a:t>
              </a:r>
              <a:r>
                <a:rPr lang="zh-CN" altLang="en-US" sz="2400" b="1" dirty="0">
                  <a:latin typeface="微软雅黑" panose="020B0503020204020204" pitchFamily="34" charset="-122"/>
                  <a:ea typeface="微软雅黑" panose="020B0503020204020204" pitchFamily="34" charset="-122"/>
                </a:rPr>
                <a:t>年</a:t>
              </a:r>
              <a:endParaRPr lang="zh-CN" altLang="en-US" sz="2400" b="1" dirty="0">
                <a:latin typeface="微软雅黑" panose="020B0503020204020204" pitchFamily="34" charset="-122"/>
                <a:ea typeface="微软雅黑" panose="020B0503020204020204" pitchFamily="34" charset="-122"/>
              </a:endParaRPr>
            </a:p>
          </p:txBody>
        </p:sp>
        <p:sp>
          <p:nvSpPr>
            <p:cNvPr id="14359" name="文本框 25624"/>
            <p:cNvSpPr txBox="1">
              <a:spLocks noChangeArrowheads="1"/>
            </p:cNvSpPr>
            <p:nvPr/>
          </p:nvSpPr>
          <p:spPr bwMode="auto">
            <a:xfrm>
              <a:off x="1935" y="3508"/>
              <a:ext cx="1104"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400" b="1" dirty="0">
                  <a:latin typeface="微软雅黑" panose="020B0503020204020204" pitchFamily="34" charset="-122"/>
                  <a:ea typeface="微软雅黑" panose="020B0503020204020204" pitchFamily="34" charset="-122"/>
                </a:rPr>
                <a:t>1913</a:t>
              </a:r>
              <a:r>
                <a:rPr lang="zh-CN" altLang="en-US" sz="2400" b="1" dirty="0">
                  <a:latin typeface="微软雅黑" panose="020B0503020204020204" pitchFamily="34" charset="-122"/>
                  <a:ea typeface="微软雅黑" panose="020B0503020204020204" pitchFamily="34" charset="-122"/>
                </a:rPr>
                <a:t>年</a:t>
              </a:r>
              <a:endParaRPr lang="zh-CN" altLang="en-US" sz="2400" b="1" dirty="0">
                <a:latin typeface="微软雅黑" panose="020B0503020204020204" pitchFamily="34" charset="-122"/>
                <a:ea typeface="微软雅黑" panose="020B0503020204020204" pitchFamily="34" charset="-122"/>
              </a:endParaRPr>
            </a:p>
          </p:txBody>
        </p:sp>
        <p:sp>
          <p:nvSpPr>
            <p:cNvPr id="14360" name="文本框 25625"/>
            <p:cNvSpPr txBox="1">
              <a:spLocks noChangeArrowheads="1"/>
            </p:cNvSpPr>
            <p:nvPr/>
          </p:nvSpPr>
          <p:spPr bwMode="auto">
            <a:xfrm>
              <a:off x="3616" y="3461"/>
              <a:ext cx="1487"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2"/>
                </a:buClr>
                <a:buSzPct val="90000"/>
                <a:buFont typeface="Symbol" panose="05050102010706020507" pitchFamily="18" charset="2"/>
                <a:buNone/>
              </a:pPr>
              <a:r>
                <a:rPr lang="en-US" altLang="zh-CN" sz="2400" b="1" dirty="0">
                  <a:latin typeface="微软雅黑" panose="020B0503020204020204" pitchFamily="34" charset="-122"/>
                  <a:ea typeface="微软雅黑" panose="020B0503020204020204" pitchFamily="34" charset="-122"/>
                </a:rPr>
                <a:t>1920</a:t>
              </a:r>
              <a:r>
                <a:rPr lang="zh-CN" altLang="en-US" sz="2400" b="1" dirty="0">
                  <a:latin typeface="微软雅黑" panose="020B0503020204020204" pitchFamily="34" charset="-122"/>
                  <a:ea typeface="微软雅黑" panose="020B0503020204020204" pitchFamily="34" charset="-122"/>
                </a:rPr>
                <a:t>年</a:t>
              </a:r>
              <a:endParaRPr lang="zh-CN" altLang="en-US" sz="2400" b="1" dirty="0">
                <a:latin typeface="微软雅黑" panose="020B0503020204020204" pitchFamily="34" charset="-122"/>
                <a:ea typeface="微软雅黑" panose="020B0503020204020204" pitchFamily="34" charset="-122"/>
              </a:endParaRPr>
            </a:p>
          </p:txBody>
        </p:sp>
        <p:sp>
          <p:nvSpPr>
            <p:cNvPr id="14361" name="直接连接符 25626"/>
            <p:cNvSpPr>
              <a:spLocks noChangeShapeType="1"/>
            </p:cNvSpPr>
            <p:nvPr/>
          </p:nvSpPr>
          <p:spPr bwMode="auto">
            <a:xfrm>
              <a:off x="726" y="3039"/>
              <a:ext cx="0" cy="336"/>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62" name="直接连接符 25627"/>
            <p:cNvSpPr>
              <a:spLocks noChangeShapeType="1"/>
            </p:cNvSpPr>
            <p:nvPr/>
          </p:nvSpPr>
          <p:spPr bwMode="auto">
            <a:xfrm>
              <a:off x="2463" y="1713"/>
              <a:ext cx="0" cy="1632"/>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63" name="直接连接符 25628"/>
            <p:cNvSpPr>
              <a:spLocks noChangeShapeType="1"/>
            </p:cNvSpPr>
            <p:nvPr/>
          </p:nvSpPr>
          <p:spPr bwMode="auto">
            <a:xfrm>
              <a:off x="4095" y="849"/>
              <a:ext cx="0" cy="2496"/>
            </a:xfrm>
            <a:prstGeom prst="line">
              <a:avLst/>
            </a:prstGeom>
            <a:noFill/>
            <a:ln w="12700" cap="sq">
              <a:solidFill>
                <a:schemeClr val="tx1"/>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364" name="文本框 25629"/>
            <p:cNvSpPr txBox="1">
              <a:spLocks noChangeArrowheads="1"/>
            </p:cNvSpPr>
            <p:nvPr/>
          </p:nvSpPr>
          <p:spPr bwMode="auto">
            <a:xfrm>
              <a:off x="0" y="2948"/>
              <a:ext cx="634" cy="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工人数量</a:t>
              </a:r>
              <a:endParaRPr lang="zh-CN" altLang="en-US" sz="2800" b="1" dirty="0">
                <a:latin typeface="微软雅黑" panose="020B0503020204020204" pitchFamily="34" charset="-122"/>
                <a:ea typeface="微软雅黑" panose="020B0503020204020204" pitchFamily="34" charset="-122"/>
              </a:endParaRPr>
            </a:p>
          </p:txBody>
        </p:sp>
      </p:grpSp>
      <p:grpSp>
        <p:nvGrpSpPr>
          <p:cNvPr id="25631" name="组合 25630"/>
          <p:cNvGrpSpPr/>
          <p:nvPr/>
        </p:nvGrpSpPr>
        <p:grpSpPr bwMode="auto">
          <a:xfrm>
            <a:off x="3914775" y="1060450"/>
            <a:ext cx="6229350" cy="4876800"/>
            <a:chOff x="0" y="0"/>
            <a:chExt cx="3085" cy="1933"/>
          </a:xfrm>
        </p:grpSpPr>
        <p:sp>
          <p:nvSpPr>
            <p:cNvPr id="25632" name="文本框 25631"/>
            <p:cNvSpPr txBox="1"/>
            <p:nvPr/>
          </p:nvSpPr>
          <p:spPr>
            <a:xfrm>
              <a:off x="0" y="362"/>
              <a:ext cx="726" cy="182"/>
            </a:xfrm>
            <a:prstGeom prst="rect">
              <a:avLst/>
            </a:prstGeom>
            <a:noFill/>
            <a:ln w="9525">
              <a:noFill/>
            </a:ln>
          </p:spPr>
          <p:txBody>
            <a:bodyPr>
              <a:spAutoFit/>
            </a:bodyPr>
            <a:lstStyle/>
            <a:p>
              <a:pPr>
                <a:spcBef>
                  <a:spcPct val="50000"/>
                </a:spcBef>
                <a:buClr>
                  <a:schemeClr val="tx2"/>
                </a:buClr>
                <a:buSzPct val="90000"/>
                <a:buFont typeface="Symbol" panose="05050102010706020507" pitchFamily="18" charset="2"/>
                <a:buNone/>
                <a:defRPr/>
              </a:pPr>
              <a:endParaRPr sz="2400" b="1" noProof="1">
                <a:effectLst>
                  <a:outerShdw blurRad="38100" dist="38100" dir="2700000">
                    <a:srgbClr val="000000"/>
                  </a:outerShdw>
                </a:effectLst>
                <a:latin typeface="微软雅黑" panose="020B0503020204020204" pitchFamily="34" charset="-122"/>
                <a:ea typeface="微软雅黑" panose="020B0503020204020204" pitchFamily="34" charset="-122"/>
              </a:endParaRPr>
            </a:p>
          </p:txBody>
        </p:sp>
        <p:pic>
          <p:nvPicPr>
            <p:cNvPr id="14367" name="图片 25632" descr="TU"/>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17" y="0"/>
              <a:ext cx="2268" cy="1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368" name="Text Box 2"/>
          <p:cNvSpPr txBox="1">
            <a:spLocks noChangeArrowheads="1"/>
          </p:cNvSpPr>
          <p:nvPr/>
        </p:nvSpPr>
        <p:spPr bwMode="auto">
          <a:xfrm>
            <a:off x="1773238" y="233363"/>
            <a:ext cx="4316412"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诞生的历史条件：</a:t>
            </a:r>
            <a:endParaRPr lang="zh-CN" altLang="en-US" sz="4000" b="1" dirty="0">
              <a:latin typeface="微软雅黑" panose="020B0503020204020204" pitchFamily="34" charset="-122"/>
              <a:ea typeface="微软雅黑" panose="020B0503020204020204" pitchFamily="34" charset="-122"/>
            </a:endParaRPr>
          </a:p>
        </p:txBody>
      </p:sp>
      <p:grpSp>
        <p:nvGrpSpPr>
          <p:cNvPr id="25636" name="组合 25635"/>
          <p:cNvGrpSpPr/>
          <p:nvPr/>
        </p:nvGrpSpPr>
        <p:grpSpPr bwMode="auto">
          <a:xfrm>
            <a:off x="2505075" y="1894131"/>
            <a:ext cx="6781800" cy="3199240"/>
            <a:chOff x="0" y="635"/>
            <a:chExt cx="5007" cy="2926"/>
          </a:xfrm>
        </p:grpSpPr>
        <p:pic>
          <p:nvPicPr>
            <p:cNvPr id="14370" name="图片 25637" descr="无标题"/>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71"/>
              <a:ext cx="2586" cy="2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71" name="图片 25638" descr="宣传刊物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7" y="635"/>
              <a:ext cx="2240" cy="2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40" name="文本框 25639"/>
            <p:cNvSpPr txBox="1"/>
            <p:nvPr/>
          </p:nvSpPr>
          <p:spPr>
            <a:xfrm>
              <a:off x="229" y="3084"/>
              <a:ext cx="1723" cy="477"/>
            </a:xfrm>
            <a:prstGeom prst="rect">
              <a:avLst/>
            </a:prstGeom>
            <a:gradFill rotWithShape="0">
              <a:gsLst>
                <a:gs pos="0">
                  <a:schemeClr val="hlink">
                    <a:alpha val="100000"/>
                  </a:schemeClr>
                </a:gs>
                <a:gs pos="100000">
                  <a:schemeClr val="bg1">
                    <a:alpha val="100000"/>
                  </a:schemeClr>
                </a:gs>
              </a:gsLst>
              <a:lin ang="5400000" scaled="1"/>
              <a:tileRect/>
            </a:gradFill>
            <a:ln w="9525">
              <a:noFill/>
            </a:ln>
          </p:spPr>
          <p:txBody>
            <a:bodyPr>
              <a:spAutoFit/>
            </a:bodyPr>
            <a:lstStyle/>
            <a:p>
              <a:pPr>
                <a:spcBef>
                  <a:spcPct val="50000"/>
                </a:spcBef>
                <a:buFontTx/>
                <a:buNone/>
                <a:defRPr/>
              </a:pPr>
              <a:r>
                <a:rPr lang="zh-CN" altLang="en-US" sz="2800" b="1" noProof="1">
                  <a:effectLst>
                    <a:outerShdw blurRad="38100" dist="38100" dir="2700000">
                      <a:srgbClr val="000000"/>
                    </a:outerShdw>
                  </a:effectLst>
                  <a:latin typeface="微软雅黑" panose="020B0503020204020204" pitchFamily="34" charset="-122"/>
                  <a:ea typeface="微软雅黑" panose="020B0503020204020204" pitchFamily="34" charset="-122"/>
                </a:rPr>
                <a:t>南陈北李</a:t>
              </a:r>
              <a:endParaRPr lang="zh-CN" altLang="en-US" sz="2800" b="1" noProof="1">
                <a:effectLst>
                  <a:outerShdw blurRad="38100" dist="38100" dir="2700000">
                    <a:srgbClr val="000000"/>
                  </a:outerShdw>
                </a:effectLst>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5616"/>
                                        </p:tgtEl>
                                        <p:attrNameLst>
                                          <p:attrName>style.visibility</p:attrName>
                                        </p:attrNameLst>
                                      </p:cBhvr>
                                      <p:to>
                                        <p:strVal val="visible"/>
                                      </p:to>
                                    </p:set>
                                    <p:animEffect transition="in" filter="fade">
                                      <p:cBhvr>
                                        <p:cTn id="7" dur="1000"/>
                                        <p:tgtEl>
                                          <p:spTgt spid="25616"/>
                                        </p:tgtEl>
                                      </p:cBhvr>
                                    </p:animEffect>
                                    <p:anim calcmode="lin" valueType="num">
                                      <p:cBhvr>
                                        <p:cTn id="8" dur="1000" fill="hold"/>
                                        <p:tgtEl>
                                          <p:spTgt spid="25616"/>
                                        </p:tgtEl>
                                        <p:attrNameLst>
                                          <p:attrName>ppt_x</p:attrName>
                                        </p:attrNameLst>
                                      </p:cBhvr>
                                      <p:tavLst>
                                        <p:tav tm="0">
                                          <p:val>
                                            <p:strVal val="#ppt_x"/>
                                          </p:val>
                                        </p:tav>
                                        <p:tav tm="100000">
                                          <p:val>
                                            <p:strVal val="#ppt_x"/>
                                          </p:val>
                                        </p:tav>
                                      </p:tavLst>
                                    </p:anim>
                                    <p:anim calcmode="lin" valueType="num">
                                      <p:cBhvr>
                                        <p:cTn id="9" dur="1000" fill="hold"/>
                                        <p:tgtEl>
                                          <p:spTgt spid="256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nodeType="clickEffect">
                                  <p:stCondLst>
                                    <p:cond delay="0"/>
                                  </p:stCondLst>
                                  <p:childTnLst>
                                    <p:set>
                                      <p:cBhvr>
                                        <p:cTn id="13" dur="1" fill="hold">
                                          <p:stCondLst>
                                            <p:cond delay="0"/>
                                          </p:stCondLst>
                                        </p:cTn>
                                        <p:tgtEl>
                                          <p:spTgt spid="25616"/>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47" presetClass="entr" presetSubtype="0" fill="hold" grpId="0" nodeType="clickEffect">
                                  <p:stCondLst>
                                    <p:cond delay="0"/>
                                  </p:stCondLst>
                                  <p:childTnLst>
                                    <p:set>
                                      <p:cBhvr>
                                        <p:cTn id="17" dur="1" fill="hold">
                                          <p:stCondLst>
                                            <p:cond delay="0"/>
                                          </p:stCondLst>
                                        </p:cTn>
                                        <p:tgtEl>
                                          <p:spTgt spid="25607"/>
                                        </p:tgtEl>
                                        <p:attrNameLst>
                                          <p:attrName>style.visibility</p:attrName>
                                        </p:attrNameLst>
                                      </p:cBhvr>
                                      <p:to>
                                        <p:strVal val="visible"/>
                                      </p:to>
                                    </p:set>
                                    <p:animEffect transition="in" filter="fade">
                                      <p:cBhvr>
                                        <p:cTn id="18" dur="1000"/>
                                        <p:tgtEl>
                                          <p:spTgt spid="25607"/>
                                        </p:tgtEl>
                                      </p:cBhvr>
                                    </p:animEffect>
                                    <p:anim calcmode="lin" valueType="num">
                                      <p:cBhvr>
                                        <p:cTn id="19" dur="1000" fill="hold"/>
                                        <p:tgtEl>
                                          <p:spTgt spid="25607"/>
                                        </p:tgtEl>
                                        <p:attrNameLst>
                                          <p:attrName>ppt_x</p:attrName>
                                        </p:attrNameLst>
                                      </p:cBhvr>
                                      <p:tavLst>
                                        <p:tav tm="0">
                                          <p:val>
                                            <p:strVal val="#ppt_x"/>
                                          </p:val>
                                        </p:tav>
                                        <p:tav tm="100000">
                                          <p:val>
                                            <p:strVal val="#ppt_x"/>
                                          </p:val>
                                        </p:tav>
                                      </p:tavLst>
                                    </p:anim>
                                    <p:anim calcmode="lin" valueType="num">
                                      <p:cBhvr>
                                        <p:cTn id="20" dur="1000" fill="hold"/>
                                        <p:tgtEl>
                                          <p:spTgt spid="25607"/>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25606"/>
                                        </p:tgtEl>
                                        <p:attrNameLst>
                                          <p:attrName>style.visibility</p:attrName>
                                        </p:attrNameLst>
                                      </p:cBhvr>
                                      <p:to>
                                        <p:strVal val="visible"/>
                                      </p:to>
                                    </p:set>
                                    <p:animEffect transition="in" filter="fade">
                                      <p:cBhvr>
                                        <p:cTn id="23" dur="1000"/>
                                        <p:tgtEl>
                                          <p:spTgt spid="25606"/>
                                        </p:tgtEl>
                                      </p:cBhvr>
                                    </p:animEffect>
                                    <p:anim calcmode="lin" valueType="num">
                                      <p:cBhvr>
                                        <p:cTn id="24" dur="1000" fill="hold"/>
                                        <p:tgtEl>
                                          <p:spTgt spid="25606"/>
                                        </p:tgtEl>
                                        <p:attrNameLst>
                                          <p:attrName>ppt_x</p:attrName>
                                        </p:attrNameLst>
                                      </p:cBhvr>
                                      <p:tavLst>
                                        <p:tav tm="0">
                                          <p:val>
                                            <p:strVal val="#ppt_x"/>
                                          </p:val>
                                        </p:tav>
                                        <p:tav tm="100000">
                                          <p:val>
                                            <p:strVal val="#ppt_x"/>
                                          </p:val>
                                        </p:tav>
                                      </p:tavLst>
                                    </p:anim>
                                    <p:anim calcmode="lin" valueType="num">
                                      <p:cBhvr>
                                        <p:cTn id="25" dur="1000" fill="hold"/>
                                        <p:tgtEl>
                                          <p:spTgt spid="25606"/>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5610"/>
                                        </p:tgtEl>
                                        <p:attrNameLst>
                                          <p:attrName>style.visibility</p:attrName>
                                        </p:attrNameLst>
                                      </p:cBhvr>
                                      <p:to>
                                        <p:strVal val="visible"/>
                                      </p:to>
                                    </p:set>
                                    <p:animEffect transition="in" filter="fade">
                                      <p:cBhvr>
                                        <p:cTn id="28" dur="1000"/>
                                        <p:tgtEl>
                                          <p:spTgt spid="25610"/>
                                        </p:tgtEl>
                                      </p:cBhvr>
                                    </p:animEffect>
                                    <p:anim calcmode="lin" valueType="num">
                                      <p:cBhvr>
                                        <p:cTn id="29" dur="1000" fill="hold"/>
                                        <p:tgtEl>
                                          <p:spTgt spid="25610"/>
                                        </p:tgtEl>
                                        <p:attrNameLst>
                                          <p:attrName>ppt_x</p:attrName>
                                        </p:attrNameLst>
                                      </p:cBhvr>
                                      <p:tavLst>
                                        <p:tav tm="0">
                                          <p:val>
                                            <p:strVal val="#ppt_x"/>
                                          </p:val>
                                        </p:tav>
                                        <p:tav tm="100000">
                                          <p:val>
                                            <p:strVal val="#ppt_x"/>
                                          </p:val>
                                        </p:tav>
                                      </p:tavLst>
                                    </p:anim>
                                    <p:anim calcmode="lin" valueType="num">
                                      <p:cBhvr>
                                        <p:cTn id="30" dur="1000" fill="hold"/>
                                        <p:tgtEl>
                                          <p:spTgt spid="25610"/>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25608"/>
                                        </p:tgtEl>
                                        <p:attrNameLst>
                                          <p:attrName>style.visibility</p:attrName>
                                        </p:attrNameLst>
                                      </p:cBhvr>
                                      <p:to>
                                        <p:strVal val="visible"/>
                                      </p:to>
                                    </p:set>
                                    <p:animEffect transition="in" filter="fade">
                                      <p:cBhvr>
                                        <p:cTn id="33" dur="1000"/>
                                        <p:tgtEl>
                                          <p:spTgt spid="25608"/>
                                        </p:tgtEl>
                                      </p:cBhvr>
                                    </p:animEffect>
                                    <p:anim calcmode="lin" valueType="num">
                                      <p:cBhvr>
                                        <p:cTn id="34" dur="1000" fill="hold"/>
                                        <p:tgtEl>
                                          <p:spTgt spid="25608"/>
                                        </p:tgtEl>
                                        <p:attrNameLst>
                                          <p:attrName>ppt_x</p:attrName>
                                        </p:attrNameLst>
                                      </p:cBhvr>
                                      <p:tavLst>
                                        <p:tav tm="0">
                                          <p:val>
                                            <p:strVal val="#ppt_x"/>
                                          </p:val>
                                        </p:tav>
                                        <p:tav tm="100000">
                                          <p:val>
                                            <p:strVal val="#ppt_x"/>
                                          </p:val>
                                        </p:tav>
                                      </p:tavLst>
                                    </p:anim>
                                    <p:anim calcmode="lin" valueType="num">
                                      <p:cBhvr>
                                        <p:cTn id="35" dur="1000" fill="hold"/>
                                        <p:tgtEl>
                                          <p:spTgt spid="25608"/>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25636"/>
                                        </p:tgtEl>
                                        <p:attrNameLst>
                                          <p:attrName>style.visibility</p:attrName>
                                        </p:attrNameLst>
                                      </p:cBhvr>
                                      <p:to>
                                        <p:strVal val="visible"/>
                                      </p:to>
                                    </p:set>
                                    <p:animEffect transition="in" filter="dissolve">
                                      <p:cBhvr>
                                        <p:cTn id="40" dur="500"/>
                                        <p:tgtEl>
                                          <p:spTgt spid="25636"/>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xit" presetSubtype="2" fill="hold" nodeType="clickEffect">
                                  <p:stCondLst>
                                    <p:cond delay="0"/>
                                  </p:stCondLst>
                                  <p:childTnLst>
                                    <p:anim calcmode="lin" valueType="num">
                                      <p:cBhvr>
                                        <p:cTn id="44" dur="500"/>
                                        <p:tgtEl>
                                          <p:spTgt spid="25636"/>
                                        </p:tgtEl>
                                        <p:attrNameLst>
                                          <p:attrName>ppt_x</p:attrName>
                                        </p:attrNameLst>
                                      </p:cBhvr>
                                      <p:tavLst>
                                        <p:tav tm="0">
                                          <p:val>
                                            <p:strVal val="ppt_x"/>
                                          </p:val>
                                        </p:tav>
                                        <p:tav tm="100000">
                                          <p:val>
                                            <p:strVal val="1+ppt_w/2"/>
                                          </p:val>
                                        </p:tav>
                                      </p:tavLst>
                                    </p:anim>
                                    <p:anim calcmode="lin" valueType="num">
                                      <p:cBhvr>
                                        <p:cTn id="45" dur="500"/>
                                        <p:tgtEl>
                                          <p:spTgt spid="25636"/>
                                        </p:tgtEl>
                                        <p:attrNameLst>
                                          <p:attrName>ppt_y</p:attrName>
                                        </p:attrNameLst>
                                      </p:cBhvr>
                                      <p:tavLst>
                                        <p:tav tm="0">
                                          <p:val>
                                            <p:strVal val="ppt_y"/>
                                          </p:val>
                                        </p:tav>
                                        <p:tav tm="100000">
                                          <p:val>
                                            <p:strVal val="ppt_y"/>
                                          </p:val>
                                        </p:tav>
                                      </p:tavLst>
                                    </p:anim>
                                    <p:set>
                                      <p:cBhvr>
                                        <p:cTn id="46" dur="1" fill="hold">
                                          <p:stCondLst>
                                            <p:cond delay="499"/>
                                          </p:stCondLst>
                                        </p:cTn>
                                        <p:tgtEl>
                                          <p:spTgt spid="25636"/>
                                        </p:tgtEl>
                                        <p:attrNameLst>
                                          <p:attrName>style.visibility</p:attrName>
                                        </p:attrNameLst>
                                      </p:cBhvr>
                                      <p:to>
                                        <p:strVal val="hidden"/>
                                      </p:to>
                                    </p:set>
                                  </p:childTnLst>
                                </p:cTn>
                              </p:par>
                              <p:par>
                                <p:cTn id="47" presetID="47" presetClass="entr" presetSubtype="0" fill="hold" grpId="0" nodeType="withEffect">
                                  <p:stCondLst>
                                    <p:cond delay="0"/>
                                  </p:stCondLst>
                                  <p:childTnLst>
                                    <p:set>
                                      <p:cBhvr>
                                        <p:cTn id="48" dur="1" fill="hold">
                                          <p:stCondLst>
                                            <p:cond delay="0"/>
                                          </p:stCondLst>
                                        </p:cTn>
                                        <p:tgtEl>
                                          <p:spTgt spid="25604"/>
                                        </p:tgtEl>
                                        <p:attrNameLst>
                                          <p:attrName>style.visibility</p:attrName>
                                        </p:attrNameLst>
                                      </p:cBhvr>
                                      <p:to>
                                        <p:strVal val="visible"/>
                                      </p:to>
                                    </p:set>
                                    <p:animEffect transition="in" filter="fade">
                                      <p:cBhvr>
                                        <p:cTn id="49" dur="1000"/>
                                        <p:tgtEl>
                                          <p:spTgt spid="25604"/>
                                        </p:tgtEl>
                                      </p:cBhvr>
                                    </p:animEffect>
                                    <p:anim calcmode="lin" valueType="num">
                                      <p:cBhvr>
                                        <p:cTn id="50" dur="1000" fill="hold"/>
                                        <p:tgtEl>
                                          <p:spTgt spid="25604"/>
                                        </p:tgtEl>
                                        <p:attrNameLst>
                                          <p:attrName>ppt_x</p:attrName>
                                        </p:attrNameLst>
                                      </p:cBhvr>
                                      <p:tavLst>
                                        <p:tav tm="0">
                                          <p:val>
                                            <p:strVal val="#ppt_x"/>
                                          </p:val>
                                        </p:tav>
                                        <p:tav tm="100000">
                                          <p:val>
                                            <p:strVal val="#ppt_x"/>
                                          </p:val>
                                        </p:tav>
                                      </p:tavLst>
                                    </p:anim>
                                    <p:anim calcmode="lin" valueType="num">
                                      <p:cBhvr>
                                        <p:cTn id="51" dur="1000" fill="hold"/>
                                        <p:tgtEl>
                                          <p:spTgt spid="25604"/>
                                        </p:tgtEl>
                                        <p:attrNameLst>
                                          <p:attrName>ppt_y</p:attrName>
                                        </p:attrNameLst>
                                      </p:cBhvr>
                                      <p:tavLst>
                                        <p:tav tm="0">
                                          <p:val>
                                            <p:strVal val="#ppt_y-.1"/>
                                          </p:val>
                                        </p:tav>
                                        <p:tav tm="100000">
                                          <p:val>
                                            <p:strVal val="#ppt_y"/>
                                          </p:val>
                                        </p:tav>
                                      </p:tavLst>
                                    </p:anim>
                                  </p:childTnLst>
                                </p:cTn>
                              </p:par>
                              <p:par>
                                <p:cTn id="52" presetID="12" presetClass="entr" presetSubtype="4" fill="hold" grpId="0" nodeType="withEffect">
                                  <p:stCondLst>
                                    <p:cond delay="0"/>
                                  </p:stCondLst>
                                  <p:childTnLst>
                                    <p:set>
                                      <p:cBhvr>
                                        <p:cTn id="53" dur="1" fill="hold">
                                          <p:stCondLst>
                                            <p:cond delay="0"/>
                                          </p:stCondLst>
                                        </p:cTn>
                                        <p:tgtEl>
                                          <p:spTgt spid="25611"/>
                                        </p:tgtEl>
                                        <p:attrNameLst>
                                          <p:attrName>style.visibility</p:attrName>
                                        </p:attrNameLst>
                                      </p:cBhvr>
                                      <p:to>
                                        <p:strVal val="visible"/>
                                      </p:to>
                                    </p:set>
                                    <p:animEffect transition="in" filter="slide(fromBottom)">
                                      <p:cBhvr>
                                        <p:cTn id="54" dur="500"/>
                                        <p:tgtEl>
                                          <p:spTgt spid="25611"/>
                                        </p:tgtEl>
                                      </p:cBhvr>
                                    </p:animEffect>
                                  </p:childTnLst>
                                </p:cTn>
                              </p:par>
                              <p:par>
                                <p:cTn id="55" presetID="12" presetClass="entr" presetSubtype="8" fill="hold" grpId="1" nodeType="withEffect">
                                  <p:stCondLst>
                                    <p:cond delay="0"/>
                                  </p:stCondLst>
                                  <p:childTnLst>
                                    <p:set>
                                      <p:cBhvr>
                                        <p:cTn id="56" dur="1" fill="hold">
                                          <p:stCondLst>
                                            <p:cond delay="0"/>
                                          </p:stCondLst>
                                        </p:cTn>
                                        <p:tgtEl>
                                          <p:spTgt spid="25605"/>
                                        </p:tgtEl>
                                        <p:attrNameLst>
                                          <p:attrName>style.visibility</p:attrName>
                                        </p:attrNameLst>
                                      </p:cBhvr>
                                      <p:to>
                                        <p:strVal val="visible"/>
                                      </p:to>
                                    </p:set>
                                    <p:animEffect transition="in" filter="slide(fromLeft)">
                                      <p:cBhvr>
                                        <p:cTn id="57" dur="500"/>
                                        <p:tgtEl>
                                          <p:spTgt spid="25605"/>
                                        </p:tgtEl>
                                      </p:cBhvr>
                                    </p:animEffect>
                                  </p:childTnLst>
                                </p:cTn>
                              </p:par>
                              <p:par>
                                <p:cTn id="58" presetID="47" presetClass="entr" presetSubtype="0" fill="hold" grpId="0" nodeType="withEffect">
                                  <p:stCondLst>
                                    <p:cond delay="0"/>
                                  </p:stCondLst>
                                  <p:childTnLst>
                                    <p:set>
                                      <p:cBhvr>
                                        <p:cTn id="59" dur="1" fill="hold">
                                          <p:stCondLst>
                                            <p:cond delay="0"/>
                                          </p:stCondLst>
                                        </p:cTn>
                                        <p:tgtEl>
                                          <p:spTgt spid="25612"/>
                                        </p:tgtEl>
                                        <p:attrNameLst>
                                          <p:attrName>style.visibility</p:attrName>
                                        </p:attrNameLst>
                                      </p:cBhvr>
                                      <p:to>
                                        <p:strVal val="visible"/>
                                      </p:to>
                                    </p:set>
                                    <p:animEffect transition="in" filter="fade">
                                      <p:cBhvr>
                                        <p:cTn id="60" dur="1000"/>
                                        <p:tgtEl>
                                          <p:spTgt spid="25612"/>
                                        </p:tgtEl>
                                      </p:cBhvr>
                                    </p:animEffect>
                                    <p:anim calcmode="lin" valueType="num">
                                      <p:cBhvr>
                                        <p:cTn id="61" dur="1000" fill="hold"/>
                                        <p:tgtEl>
                                          <p:spTgt spid="25612"/>
                                        </p:tgtEl>
                                        <p:attrNameLst>
                                          <p:attrName>ppt_x</p:attrName>
                                        </p:attrNameLst>
                                      </p:cBhvr>
                                      <p:tavLst>
                                        <p:tav tm="0">
                                          <p:val>
                                            <p:strVal val="#ppt_x"/>
                                          </p:val>
                                        </p:tav>
                                        <p:tav tm="100000">
                                          <p:val>
                                            <p:strVal val="#ppt_x"/>
                                          </p:val>
                                        </p:tav>
                                      </p:tavLst>
                                    </p:anim>
                                    <p:anim calcmode="lin" valueType="num">
                                      <p:cBhvr>
                                        <p:cTn id="62" dur="1000" fill="hold"/>
                                        <p:tgtEl>
                                          <p:spTgt spid="25612"/>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nodeType="clickEffect">
                                  <p:stCondLst>
                                    <p:cond delay="0"/>
                                  </p:stCondLst>
                                  <p:childTnLst>
                                    <p:set>
                                      <p:cBhvr>
                                        <p:cTn id="66" dur="1" fill="hold">
                                          <p:stCondLst>
                                            <p:cond delay="0"/>
                                          </p:stCondLst>
                                        </p:cTn>
                                        <p:tgtEl>
                                          <p:spTgt spid="25631"/>
                                        </p:tgtEl>
                                        <p:attrNameLst>
                                          <p:attrName>style.visibility</p:attrName>
                                        </p:attrNameLst>
                                      </p:cBhvr>
                                      <p:to>
                                        <p:strVal val="visible"/>
                                      </p:to>
                                    </p:set>
                                    <p:animEffect transition="in" filter="dissolve">
                                      <p:cBhvr>
                                        <p:cTn id="67" dur="500"/>
                                        <p:tgtEl>
                                          <p:spTgt spid="25631"/>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xit" presetSubtype="0" fill="hold" nodeType="clickEffect">
                                  <p:stCondLst>
                                    <p:cond delay="0"/>
                                  </p:stCondLst>
                                  <p:childTnLst>
                                    <p:set>
                                      <p:cBhvr>
                                        <p:cTn id="71" dur="1" fill="hold">
                                          <p:stCondLst>
                                            <p:cond delay="0"/>
                                          </p:stCondLst>
                                        </p:cTn>
                                        <p:tgtEl>
                                          <p:spTgt spid="25631"/>
                                        </p:tgtEl>
                                        <p:attrNameLst>
                                          <p:attrName>style.visibility</p:attrName>
                                        </p:attrNameLst>
                                      </p:cBhvr>
                                      <p:to>
                                        <p:strVal val="hidden"/>
                                      </p:to>
                                    </p:set>
                                  </p:childTnLst>
                                </p:cTn>
                              </p:par>
                            </p:childTnLst>
                          </p:cTn>
                        </p:par>
                      </p:childTnLst>
                    </p:cTn>
                  </p:par>
                  <p:par>
                    <p:cTn id="72" fill="hold">
                      <p:stCondLst>
                        <p:cond delay="indefinite"/>
                      </p:stCondLst>
                      <p:childTnLst>
                        <p:par>
                          <p:cTn id="73" fill="hold">
                            <p:stCondLst>
                              <p:cond delay="0"/>
                            </p:stCondLst>
                            <p:childTnLst>
                              <p:par>
                                <p:cTn id="74" presetID="47" presetClass="entr" presetSubtype="0" fill="hold" grpId="0" nodeType="clickEffect">
                                  <p:stCondLst>
                                    <p:cond delay="0"/>
                                  </p:stCondLst>
                                  <p:childTnLst>
                                    <p:set>
                                      <p:cBhvr>
                                        <p:cTn id="75" dur="1" fill="hold">
                                          <p:stCondLst>
                                            <p:cond delay="0"/>
                                          </p:stCondLst>
                                        </p:cTn>
                                        <p:tgtEl>
                                          <p:spTgt spid="25613"/>
                                        </p:tgtEl>
                                        <p:attrNameLst>
                                          <p:attrName>style.visibility</p:attrName>
                                        </p:attrNameLst>
                                      </p:cBhvr>
                                      <p:to>
                                        <p:strVal val="visible"/>
                                      </p:to>
                                    </p:set>
                                    <p:animEffect transition="in" filter="fade">
                                      <p:cBhvr>
                                        <p:cTn id="76" dur="1000"/>
                                        <p:tgtEl>
                                          <p:spTgt spid="25613"/>
                                        </p:tgtEl>
                                      </p:cBhvr>
                                    </p:animEffect>
                                    <p:anim calcmode="lin" valueType="num">
                                      <p:cBhvr>
                                        <p:cTn id="77" dur="1000" fill="hold"/>
                                        <p:tgtEl>
                                          <p:spTgt spid="25613"/>
                                        </p:tgtEl>
                                        <p:attrNameLst>
                                          <p:attrName>ppt_x</p:attrName>
                                        </p:attrNameLst>
                                      </p:cBhvr>
                                      <p:tavLst>
                                        <p:tav tm="0">
                                          <p:val>
                                            <p:strVal val="#ppt_x"/>
                                          </p:val>
                                        </p:tav>
                                        <p:tav tm="100000">
                                          <p:val>
                                            <p:strVal val="#ppt_x"/>
                                          </p:val>
                                        </p:tav>
                                      </p:tavLst>
                                    </p:anim>
                                    <p:anim calcmode="lin" valueType="num">
                                      <p:cBhvr>
                                        <p:cTn id="78" dur="1000" fill="hold"/>
                                        <p:tgtEl>
                                          <p:spTgt spid="25613"/>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25615"/>
                                        </p:tgtEl>
                                        <p:attrNameLst>
                                          <p:attrName>style.visibility</p:attrName>
                                        </p:attrNameLst>
                                      </p:cBhvr>
                                      <p:to>
                                        <p:strVal val="visible"/>
                                      </p:to>
                                    </p:set>
                                    <p:animEffect transition="in" filter="fade">
                                      <p:cBhvr>
                                        <p:cTn id="81" dur="1000"/>
                                        <p:tgtEl>
                                          <p:spTgt spid="25615"/>
                                        </p:tgtEl>
                                      </p:cBhvr>
                                    </p:animEffect>
                                    <p:anim calcmode="lin" valueType="num">
                                      <p:cBhvr>
                                        <p:cTn id="82" dur="1000" fill="hold"/>
                                        <p:tgtEl>
                                          <p:spTgt spid="25615"/>
                                        </p:tgtEl>
                                        <p:attrNameLst>
                                          <p:attrName>ppt_x</p:attrName>
                                        </p:attrNameLst>
                                      </p:cBhvr>
                                      <p:tavLst>
                                        <p:tav tm="0">
                                          <p:val>
                                            <p:strVal val="#ppt_x"/>
                                          </p:val>
                                        </p:tav>
                                        <p:tav tm="100000">
                                          <p:val>
                                            <p:strVal val="#ppt_x"/>
                                          </p:val>
                                        </p:tav>
                                      </p:tavLst>
                                    </p:anim>
                                    <p:anim calcmode="lin" valueType="num">
                                      <p:cBhvr>
                                        <p:cTn id="83" dur="1000" fill="hold"/>
                                        <p:tgtEl>
                                          <p:spTgt spid="25615"/>
                                        </p:tgtEl>
                                        <p:attrNameLst>
                                          <p:attrName>ppt_y</p:attrName>
                                        </p:attrNameLst>
                                      </p:cBhvr>
                                      <p:tavLst>
                                        <p:tav tm="0">
                                          <p:val>
                                            <p:strVal val="#ppt_y-.1"/>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5602"/>
                                        </p:tgtEl>
                                        <p:attrNameLst>
                                          <p:attrName>style.visibility</p:attrName>
                                        </p:attrNameLst>
                                      </p:cBhvr>
                                      <p:to>
                                        <p:strVal val="visible"/>
                                      </p:to>
                                    </p:set>
                                    <p:anim calcmode="lin" valueType="num">
                                      <p:cBhvr>
                                        <p:cTn id="86" dur="500" fill="hold"/>
                                        <p:tgtEl>
                                          <p:spTgt spid="25602"/>
                                        </p:tgtEl>
                                        <p:attrNameLst>
                                          <p:attrName>ppt_x</p:attrName>
                                        </p:attrNameLst>
                                      </p:cBhvr>
                                      <p:tavLst>
                                        <p:tav tm="0">
                                          <p:val>
                                            <p:strVal val="1+#ppt_w/2"/>
                                          </p:val>
                                        </p:tav>
                                        <p:tav tm="100000">
                                          <p:val>
                                            <p:strVal val="#ppt_x"/>
                                          </p:val>
                                        </p:tav>
                                      </p:tavLst>
                                    </p:anim>
                                    <p:anim calcmode="lin" valueType="num">
                                      <p:cBhvr>
                                        <p:cTn id="87" dur="500" fill="hold"/>
                                        <p:tgtEl>
                                          <p:spTgt spid="25602"/>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0"/>
                                  </p:stCondLst>
                                  <p:childTnLst>
                                    <p:set>
                                      <p:cBhvr>
                                        <p:cTn id="89" dur="1" fill="hold">
                                          <p:stCondLst>
                                            <p:cond delay="0"/>
                                          </p:stCondLst>
                                        </p:cTn>
                                        <p:tgtEl>
                                          <p:spTgt spid="25603"/>
                                        </p:tgtEl>
                                        <p:attrNameLst>
                                          <p:attrName>style.visibility</p:attrName>
                                        </p:attrNameLst>
                                      </p:cBhvr>
                                      <p:to>
                                        <p:strVal val="visible"/>
                                      </p:to>
                                    </p:set>
                                    <p:animEffect transition="in" filter="slide(fromRight)">
                                      <p:cBhvr>
                                        <p:cTn id="90" dur="500"/>
                                        <p:tgtEl>
                                          <p:spTgt spid="25603"/>
                                        </p:tgtEl>
                                      </p:cBhvr>
                                    </p:animEffect>
                                  </p:childTnLst>
                                </p:cTn>
                              </p:par>
                              <p:par>
                                <p:cTn id="91" presetID="12" presetClass="entr" presetSubtype="2" fill="hold" grpId="0" nodeType="withEffect">
                                  <p:stCondLst>
                                    <p:cond delay="0"/>
                                  </p:stCondLst>
                                  <p:childTnLst>
                                    <p:set>
                                      <p:cBhvr>
                                        <p:cTn id="92" dur="1" fill="hold">
                                          <p:stCondLst>
                                            <p:cond delay="0"/>
                                          </p:stCondLst>
                                        </p:cTn>
                                        <p:tgtEl>
                                          <p:spTgt spid="25614"/>
                                        </p:tgtEl>
                                        <p:attrNameLst>
                                          <p:attrName>style.visibility</p:attrName>
                                        </p:attrNameLst>
                                      </p:cBhvr>
                                      <p:to>
                                        <p:strVal val="visible"/>
                                      </p:to>
                                    </p:set>
                                    <p:animEffect transition="in" filter="slide(fromRight)">
                                      <p:cBhvr>
                                        <p:cTn id="93" dur="500"/>
                                        <p:tgtEl>
                                          <p:spTgt spid="25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ldLvl="0" animBg="1"/>
      <p:bldP spid="25603" grpId="0" bldLvl="0" animBg="1"/>
      <p:bldP spid="25604" grpId="0" bldLvl="0" animBg="1"/>
      <p:bldP spid="25605" grpId="0" bldLvl="0"/>
      <p:bldP spid="25605" grpId="1" bldLvl="0" animBg="1"/>
      <p:bldP spid="25606" grpId="0" bldLvl="0" animBg="1"/>
      <p:bldP spid="25607" grpId="0" bldLvl="0" animBg="1"/>
      <p:bldP spid="25608" grpId="0" bldLvl="0" animBg="1"/>
      <p:bldP spid="25610" grpId="0" bldLvl="0"/>
      <p:bldP spid="25611" grpId="0" bldLvl="0" animBg="1"/>
      <p:bldP spid="25612" grpId="0" bldLvl="0"/>
      <p:bldP spid="25613" grpId="0" bldLvl="0" animBg="1"/>
      <p:bldP spid="25614" grpId="0" bldLvl="0"/>
      <p:bldP spid="25615"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nvGraphicFramePr>
        <p:xfrm>
          <a:off x="2000250" y="1314450"/>
          <a:ext cx="8229600" cy="4660900"/>
        </p:xfrm>
        <a:graphic>
          <a:graphicData uri="http://schemas.openxmlformats.org/drawingml/2006/table">
            <a:tbl>
              <a:tblPr/>
              <a:tblGrid>
                <a:gridCol w="990600"/>
                <a:gridCol w="7239000"/>
              </a:tblGrid>
              <a:tr h="54927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时间</a:t>
                      </a:r>
                      <a:endParaRPr lang="zh-CN" altLang="en-US" sz="3000" b="1" dirty="0">
                        <a:solidFill>
                          <a:srgbClr val="0000CC"/>
                        </a:solidFill>
                        <a:effectLst/>
                        <a:ea typeface="微软雅黑" panose="020B0503020204020204" pitchFamily="34" charset="-122"/>
                      </a:endParaRPr>
                    </a:p>
                  </a:txBody>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6738">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地点</a:t>
                      </a:r>
                      <a:endParaRPr lang="zh-CN" altLang="en-US" sz="3000" b="1" dirty="0">
                        <a:solidFill>
                          <a:srgbClr val="0000CC"/>
                        </a:solidFill>
                        <a:effectLst/>
                        <a:ea typeface="微软雅黑" panose="020B0503020204020204" pitchFamily="34" charset="-122"/>
                      </a:endParaRPr>
                    </a:p>
                  </a:txBody>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927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代表</a:t>
                      </a:r>
                      <a:endParaRPr lang="zh-CN" altLang="en-US" sz="3000" b="1" dirty="0">
                        <a:solidFill>
                          <a:srgbClr val="0000CC"/>
                        </a:solidFill>
                        <a:effectLst/>
                        <a:ea typeface="微软雅黑" panose="020B0503020204020204" pitchFamily="34" charset="-122"/>
                      </a:endParaRPr>
                    </a:p>
                  </a:txBody>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98550">
                <a:tc rowSpan="3">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主要内容</a:t>
                      </a:r>
                      <a:endParaRPr lang="zh-CN" altLang="en-US" sz="3000" b="1" dirty="0">
                        <a:solidFill>
                          <a:srgbClr val="0000CC"/>
                        </a:solidFill>
                        <a:effectLst/>
                        <a:ea typeface="微软雅黑" panose="020B0503020204020204" pitchFamily="34" charset="-122"/>
                      </a:endParaRPr>
                    </a:p>
                  </a:txBody>
                  <a:tcPr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党纲：</a:t>
                      </a:r>
                      <a:endParaRPr lang="zh-CN" altLang="en-US" sz="3000" b="1" dirty="0">
                        <a:solidFill>
                          <a:srgbClr val="0000CC"/>
                        </a:solidFill>
                        <a:effectLst/>
                        <a:ea typeface="微软雅黑" panose="020B0503020204020204" pitchFamily="34" charset="-122"/>
                      </a:endParaRPr>
                    </a:p>
                    <a:p>
                      <a:pPr marL="0" lvl="0" indent="0">
                        <a:buNone/>
                      </a:pPr>
                      <a:endParaRPr lang="zh-CN" altLang="en-US" sz="3000" b="1" dirty="0">
                        <a:solidFill>
                          <a:srgbClr val="0000CC"/>
                        </a:solidFill>
                        <a:effectLst/>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9275">
                <a:tc vMerge="1">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中心工作：</a:t>
                      </a:r>
                      <a:endParaRPr lang="zh-CN" altLang="en-US" sz="3000" b="1" dirty="0">
                        <a:solidFill>
                          <a:srgbClr val="0000CC"/>
                        </a:solidFill>
                        <a:effectLst/>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81025">
                <a:tc vMerge="1">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B w="12700" cap="flat" cmpd="sng">
                      <a:solidFill>
                        <a:schemeClr val="tx1"/>
                      </a:solidFill>
                      <a:prstDash val="solid"/>
                      <a:bevel/>
                      <a:headEnd type="none" w="med" len="med"/>
                      <a:tailEnd type="none" w="med" len="med"/>
                    </a:lnB>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中央领导机构：</a:t>
                      </a:r>
                      <a:endParaRPr lang="zh-CN" altLang="en-US" sz="3000" b="1" dirty="0">
                        <a:solidFill>
                          <a:srgbClr val="0000CC"/>
                        </a:solidFill>
                        <a:effectLst/>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66762">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3000" b="1" dirty="0">
                          <a:solidFill>
                            <a:srgbClr val="0000CC"/>
                          </a:solidFill>
                          <a:effectLst/>
                          <a:ea typeface="微软雅黑" panose="020B0503020204020204" pitchFamily="34" charset="-122"/>
                        </a:rPr>
                        <a:t>标志</a:t>
                      </a:r>
                      <a:endParaRPr lang="zh-CN" altLang="en-US" sz="3000" b="1" dirty="0">
                        <a:solidFill>
                          <a:srgbClr val="0000CC"/>
                        </a:solidFill>
                        <a:effectLst/>
                        <a:ea typeface="微软雅黑" panose="020B0503020204020204" pitchFamily="34" charset="-122"/>
                      </a:endParaRPr>
                    </a:p>
                  </a:txBody>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1289" name="文本框 26649"/>
          <p:cNvSpPr txBox="1">
            <a:spLocks noChangeArrowheads="1"/>
          </p:cNvSpPr>
          <p:nvPr/>
        </p:nvSpPr>
        <p:spPr bwMode="auto">
          <a:xfrm>
            <a:off x="2990850" y="1314450"/>
            <a:ext cx="434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1921</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7</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11290" name="文本框 26650"/>
          <p:cNvSpPr txBox="1">
            <a:spLocks noChangeArrowheads="1"/>
          </p:cNvSpPr>
          <p:nvPr/>
        </p:nvSpPr>
        <p:spPr bwMode="auto">
          <a:xfrm>
            <a:off x="3030538" y="1874838"/>
            <a:ext cx="10668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上海</a:t>
            </a:r>
            <a:endParaRPr lang="zh-CN" altLang="en-US" sz="2800" b="1" dirty="0">
              <a:latin typeface="微软雅黑" panose="020B0503020204020204" pitchFamily="34" charset="-122"/>
              <a:ea typeface="微软雅黑" panose="020B0503020204020204" pitchFamily="34" charset="-122"/>
            </a:endParaRPr>
          </a:p>
        </p:txBody>
      </p:sp>
      <p:sp>
        <p:nvSpPr>
          <p:cNvPr id="11291" name="直接连接符 26651"/>
          <p:cNvSpPr>
            <a:spLocks noChangeShapeType="1"/>
          </p:cNvSpPr>
          <p:nvPr/>
        </p:nvSpPr>
        <p:spPr bwMode="auto">
          <a:xfrm>
            <a:off x="4057650" y="2152650"/>
            <a:ext cx="1143000" cy="0"/>
          </a:xfrm>
          <a:prstGeom prst="line">
            <a:avLst/>
          </a:prstGeom>
          <a:noFill/>
          <a:ln w="508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92" name="文本框 26652"/>
          <p:cNvSpPr txBox="1">
            <a:spLocks noChangeArrowheads="1"/>
          </p:cNvSpPr>
          <p:nvPr/>
        </p:nvSpPr>
        <p:spPr bwMode="auto">
          <a:xfrm>
            <a:off x="5241925" y="1887538"/>
            <a:ext cx="16795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嘉兴南湖</a:t>
            </a:r>
            <a:endParaRPr lang="zh-CN" altLang="en-US" sz="2800" b="1" dirty="0">
              <a:latin typeface="微软雅黑" panose="020B0503020204020204" pitchFamily="34" charset="-122"/>
              <a:ea typeface="微软雅黑" panose="020B0503020204020204" pitchFamily="34" charset="-122"/>
            </a:endParaRPr>
          </a:p>
        </p:txBody>
      </p:sp>
      <p:sp>
        <p:nvSpPr>
          <p:cNvPr id="11293" name="文本框 26653"/>
          <p:cNvSpPr txBox="1">
            <a:spLocks noChangeArrowheads="1"/>
          </p:cNvSpPr>
          <p:nvPr/>
        </p:nvSpPr>
        <p:spPr bwMode="auto">
          <a:xfrm>
            <a:off x="2990850" y="2395538"/>
            <a:ext cx="57912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毛泽东、董必武、李达等</a:t>
            </a:r>
            <a:r>
              <a:rPr lang="en-US" altLang="zh-CN" sz="2800" b="1" dirty="0">
                <a:latin typeface="微软雅黑" panose="020B0503020204020204" pitchFamily="34" charset="-122"/>
                <a:ea typeface="微软雅黑" panose="020B0503020204020204" pitchFamily="34" charset="-122"/>
              </a:rPr>
              <a:t>13</a:t>
            </a:r>
            <a:r>
              <a:rPr lang="zh-CN" altLang="en-US" sz="2800" b="1" dirty="0">
                <a:latin typeface="微软雅黑" panose="020B0503020204020204" pitchFamily="34" charset="-122"/>
                <a:ea typeface="微软雅黑" panose="020B0503020204020204" pitchFamily="34" charset="-122"/>
              </a:rPr>
              <a:t>人</a:t>
            </a:r>
            <a:endParaRPr lang="zh-CN" altLang="en-US" sz="2800" b="1" dirty="0">
              <a:latin typeface="微软雅黑" panose="020B0503020204020204" pitchFamily="34" charset="-122"/>
              <a:ea typeface="微软雅黑" panose="020B0503020204020204" pitchFamily="34" charset="-122"/>
            </a:endParaRPr>
          </a:p>
        </p:txBody>
      </p:sp>
      <p:sp>
        <p:nvSpPr>
          <p:cNvPr id="26655" name="文本框 26654"/>
          <p:cNvSpPr txBox="1">
            <a:spLocks noChangeArrowheads="1"/>
          </p:cNvSpPr>
          <p:nvPr/>
        </p:nvSpPr>
        <p:spPr bwMode="auto">
          <a:xfrm>
            <a:off x="4819650" y="4116388"/>
            <a:ext cx="434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领导和组织工人运动</a:t>
            </a:r>
            <a:endParaRPr lang="zh-CN" altLang="en-US" sz="2800" b="1" dirty="0">
              <a:latin typeface="微软雅黑" panose="020B0503020204020204" pitchFamily="34" charset="-122"/>
              <a:ea typeface="微软雅黑" panose="020B0503020204020204" pitchFamily="34" charset="-122"/>
            </a:endParaRPr>
          </a:p>
        </p:txBody>
      </p:sp>
      <p:sp>
        <p:nvSpPr>
          <p:cNvPr id="26656" name="文本框 26655"/>
          <p:cNvSpPr txBox="1">
            <a:spLocks noChangeArrowheads="1"/>
          </p:cNvSpPr>
          <p:nvPr/>
        </p:nvSpPr>
        <p:spPr bwMode="auto">
          <a:xfrm>
            <a:off x="5619750" y="4656138"/>
            <a:ext cx="434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中央局，陈独秀任书记</a:t>
            </a:r>
            <a:endParaRPr lang="zh-CN" altLang="en-US" sz="2800" b="1" dirty="0">
              <a:latin typeface="微软雅黑" panose="020B0503020204020204" pitchFamily="34" charset="-122"/>
              <a:ea typeface="微软雅黑" panose="020B0503020204020204" pitchFamily="34" charset="-122"/>
            </a:endParaRPr>
          </a:p>
        </p:txBody>
      </p:sp>
      <p:sp>
        <p:nvSpPr>
          <p:cNvPr id="26657" name="文本框 26656"/>
          <p:cNvSpPr txBox="1">
            <a:spLocks noChangeArrowheads="1"/>
          </p:cNvSpPr>
          <p:nvPr/>
        </p:nvSpPr>
        <p:spPr bwMode="auto">
          <a:xfrm>
            <a:off x="2965450" y="5335588"/>
            <a:ext cx="71628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中国无产阶级的先锋队</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中国共产党诞生</a:t>
            </a:r>
            <a:endParaRPr lang="zh-CN" altLang="en-US" sz="2800" b="1" dirty="0">
              <a:latin typeface="微软雅黑" panose="020B0503020204020204" pitchFamily="34" charset="-122"/>
              <a:ea typeface="微软雅黑" panose="020B0503020204020204" pitchFamily="34" charset="-122"/>
            </a:endParaRPr>
          </a:p>
        </p:txBody>
      </p:sp>
      <p:sp>
        <p:nvSpPr>
          <p:cNvPr id="26658" name="文本框 26657"/>
          <p:cNvSpPr txBox="1">
            <a:spLocks noChangeArrowheads="1"/>
          </p:cNvSpPr>
          <p:nvPr/>
        </p:nvSpPr>
        <p:spPr bwMode="auto">
          <a:xfrm>
            <a:off x="3059113" y="3044825"/>
            <a:ext cx="7232650" cy="891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党的名称：中国共产党。奋斗目标是推翻资产阶级政权，建立无产阶级专政，实现共产主义。</a:t>
            </a:r>
            <a:endParaRPr lang="zh-CN" altLang="en-US" sz="2400" b="1" dirty="0">
              <a:latin typeface="微软雅黑" panose="020B0503020204020204" pitchFamily="34" charset="-122"/>
              <a:ea typeface="微软雅黑" panose="020B0503020204020204" pitchFamily="34" charset="-122"/>
            </a:endParaRPr>
          </a:p>
        </p:txBody>
      </p:sp>
      <p:sp>
        <p:nvSpPr>
          <p:cNvPr id="14" name="TextBox 22"/>
          <p:cNvSpPr>
            <a:spLocks noChangeArrowheads="1"/>
          </p:cNvSpPr>
          <p:nvPr/>
        </p:nvSpPr>
        <p:spPr bwMode="auto">
          <a:xfrm>
            <a:off x="1774825" y="404813"/>
            <a:ext cx="36004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dirty="0">
                <a:latin typeface="微软雅黑" panose="020B0503020204020204" pitchFamily="34" charset="-122"/>
                <a:ea typeface="微软雅黑" panose="020B0503020204020204" pitchFamily="34" charset="-122"/>
                <a:sym typeface="Times New Roman" panose="02020603050405020304" pitchFamily="18" charset="0"/>
              </a:rPr>
              <a:t>2.</a:t>
            </a:r>
            <a:r>
              <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rPr>
              <a:t>中共一大的召开</a:t>
            </a:r>
            <a:endPar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11289"/>
                                        </p:tgtEl>
                                        <p:attrNameLst>
                                          <p:attrName>style.visibility</p:attrName>
                                        </p:attrNameLst>
                                      </p:cBhvr>
                                      <p:to>
                                        <p:strVal val="visible"/>
                                      </p:to>
                                    </p:set>
                                    <p:animEffect transition="in" filter="fade">
                                      <p:cBhvr>
                                        <p:cTn id="14" dur="800" decel="100000"/>
                                        <p:tgtEl>
                                          <p:spTgt spid="11289"/>
                                        </p:tgtEl>
                                      </p:cBhvr>
                                    </p:animEffect>
                                    <p:anim calcmode="lin" valueType="num">
                                      <p:cBhvr>
                                        <p:cTn id="15" dur="800" decel="100000" fill="hold"/>
                                        <p:tgtEl>
                                          <p:spTgt spid="11289"/>
                                        </p:tgtEl>
                                        <p:attrNameLst>
                                          <p:attrName>style.rotation</p:attrName>
                                        </p:attrNameLst>
                                      </p:cBhvr>
                                      <p:tavLst>
                                        <p:tav tm="0">
                                          <p:val>
                                            <p:fltVal val="-90"/>
                                          </p:val>
                                        </p:tav>
                                        <p:tav tm="100000">
                                          <p:val>
                                            <p:fltVal val="0"/>
                                          </p:val>
                                        </p:tav>
                                      </p:tavLst>
                                    </p:anim>
                                    <p:anim calcmode="lin" valueType="num">
                                      <p:cBhvr>
                                        <p:cTn id="16" dur="800" decel="100000" fill="hold"/>
                                        <p:tgtEl>
                                          <p:spTgt spid="11289"/>
                                        </p:tgtEl>
                                        <p:attrNameLst>
                                          <p:attrName>ppt_x</p:attrName>
                                        </p:attrNameLst>
                                      </p:cBhvr>
                                      <p:tavLst>
                                        <p:tav tm="0">
                                          <p:val>
                                            <p:strVal val="#ppt_x+0.4"/>
                                          </p:val>
                                        </p:tav>
                                        <p:tav tm="100000">
                                          <p:val>
                                            <p:strVal val="#ppt_x-0.05"/>
                                          </p:val>
                                        </p:tav>
                                      </p:tavLst>
                                    </p:anim>
                                    <p:anim calcmode="lin" valueType="num">
                                      <p:cBhvr>
                                        <p:cTn id="17" dur="800" decel="100000" fill="hold"/>
                                        <p:tgtEl>
                                          <p:spTgt spid="11289"/>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11289"/>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11289"/>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11290"/>
                                        </p:tgtEl>
                                        <p:attrNameLst>
                                          <p:attrName>style.visibility</p:attrName>
                                        </p:attrNameLst>
                                      </p:cBhvr>
                                      <p:to>
                                        <p:strVal val="visible"/>
                                      </p:to>
                                    </p:set>
                                    <p:animEffect transition="in" filter="fade">
                                      <p:cBhvr>
                                        <p:cTn id="24" dur="800" decel="100000"/>
                                        <p:tgtEl>
                                          <p:spTgt spid="11290"/>
                                        </p:tgtEl>
                                      </p:cBhvr>
                                    </p:animEffect>
                                    <p:anim calcmode="lin" valueType="num">
                                      <p:cBhvr>
                                        <p:cTn id="25" dur="800" decel="100000" fill="hold"/>
                                        <p:tgtEl>
                                          <p:spTgt spid="11290"/>
                                        </p:tgtEl>
                                        <p:attrNameLst>
                                          <p:attrName>style.rotation</p:attrName>
                                        </p:attrNameLst>
                                      </p:cBhvr>
                                      <p:tavLst>
                                        <p:tav tm="0">
                                          <p:val>
                                            <p:fltVal val="-90"/>
                                          </p:val>
                                        </p:tav>
                                        <p:tav tm="100000">
                                          <p:val>
                                            <p:fltVal val="0"/>
                                          </p:val>
                                        </p:tav>
                                      </p:tavLst>
                                    </p:anim>
                                    <p:anim calcmode="lin" valueType="num">
                                      <p:cBhvr>
                                        <p:cTn id="26" dur="800" decel="100000" fill="hold"/>
                                        <p:tgtEl>
                                          <p:spTgt spid="11290"/>
                                        </p:tgtEl>
                                        <p:attrNameLst>
                                          <p:attrName>ppt_x</p:attrName>
                                        </p:attrNameLst>
                                      </p:cBhvr>
                                      <p:tavLst>
                                        <p:tav tm="0">
                                          <p:val>
                                            <p:strVal val="#ppt_x+0.4"/>
                                          </p:val>
                                        </p:tav>
                                        <p:tav tm="100000">
                                          <p:val>
                                            <p:strVal val="#ppt_x-0.05"/>
                                          </p:val>
                                        </p:tav>
                                      </p:tavLst>
                                    </p:anim>
                                    <p:anim calcmode="lin" valueType="num">
                                      <p:cBhvr>
                                        <p:cTn id="27" dur="800" decel="100000" fill="hold"/>
                                        <p:tgtEl>
                                          <p:spTgt spid="11290"/>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1290"/>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1290"/>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0" presetClass="entr" presetSubtype="0" fill="hold" grpId="0" nodeType="clickEffect">
                                  <p:stCondLst>
                                    <p:cond delay="0"/>
                                  </p:stCondLst>
                                  <p:childTnLst>
                                    <p:set>
                                      <p:cBhvr>
                                        <p:cTn id="33" dur="1" fill="hold">
                                          <p:stCondLst>
                                            <p:cond delay="0"/>
                                          </p:stCondLst>
                                        </p:cTn>
                                        <p:tgtEl>
                                          <p:spTgt spid="11291"/>
                                        </p:tgtEl>
                                        <p:attrNameLst>
                                          <p:attrName>style.visibility</p:attrName>
                                        </p:attrNameLst>
                                      </p:cBhvr>
                                      <p:to>
                                        <p:strVal val="visible"/>
                                      </p:to>
                                    </p:set>
                                    <p:animEffect transition="in" filter="fade">
                                      <p:cBhvr>
                                        <p:cTn id="34" dur="800" decel="100000"/>
                                        <p:tgtEl>
                                          <p:spTgt spid="11291"/>
                                        </p:tgtEl>
                                      </p:cBhvr>
                                    </p:animEffect>
                                    <p:anim calcmode="lin" valueType="num">
                                      <p:cBhvr>
                                        <p:cTn id="35" dur="800" decel="100000" fill="hold"/>
                                        <p:tgtEl>
                                          <p:spTgt spid="11291"/>
                                        </p:tgtEl>
                                        <p:attrNameLst>
                                          <p:attrName>style.rotation</p:attrName>
                                        </p:attrNameLst>
                                      </p:cBhvr>
                                      <p:tavLst>
                                        <p:tav tm="0">
                                          <p:val>
                                            <p:fltVal val="-90"/>
                                          </p:val>
                                        </p:tav>
                                        <p:tav tm="100000">
                                          <p:val>
                                            <p:fltVal val="0"/>
                                          </p:val>
                                        </p:tav>
                                      </p:tavLst>
                                    </p:anim>
                                    <p:anim calcmode="lin" valueType="num">
                                      <p:cBhvr>
                                        <p:cTn id="36" dur="800" decel="100000" fill="hold"/>
                                        <p:tgtEl>
                                          <p:spTgt spid="11291"/>
                                        </p:tgtEl>
                                        <p:attrNameLst>
                                          <p:attrName>ppt_x</p:attrName>
                                        </p:attrNameLst>
                                      </p:cBhvr>
                                      <p:tavLst>
                                        <p:tav tm="0">
                                          <p:val>
                                            <p:strVal val="#ppt_x+0.4"/>
                                          </p:val>
                                        </p:tav>
                                        <p:tav tm="100000">
                                          <p:val>
                                            <p:strVal val="#ppt_x-0.05"/>
                                          </p:val>
                                        </p:tav>
                                      </p:tavLst>
                                    </p:anim>
                                    <p:anim calcmode="lin" valueType="num">
                                      <p:cBhvr>
                                        <p:cTn id="37" dur="800" decel="100000" fill="hold"/>
                                        <p:tgtEl>
                                          <p:spTgt spid="11291"/>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11291"/>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11291"/>
                                        </p:tgtEl>
                                        <p:attrNameLst>
                                          <p:attrName>ppt_y</p:attrName>
                                        </p:attrNameLst>
                                      </p:cBhvr>
                                      <p:tavLst>
                                        <p:tav tm="0">
                                          <p:val>
                                            <p:strVal val="#ppt_y+0.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0" presetClass="entr" presetSubtype="0" fill="hold" grpId="0" nodeType="clickEffect">
                                  <p:stCondLst>
                                    <p:cond delay="0"/>
                                  </p:stCondLst>
                                  <p:childTnLst>
                                    <p:set>
                                      <p:cBhvr>
                                        <p:cTn id="43" dur="1" fill="hold">
                                          <p:stCondLst>
                                            <p:cond delay="0"/>
                                          </p:stCondLst>
                                        </p:cTn>
                                        <p:tgtEl>
                                          <p:spTgt spid="11292"/>
                                        </p:tgtEl>
                                        <p:attrNameLst>
                                          <p:attrName>style.visibility</p:attrName>
                                        </p:attrNameLst>
                                      </p:cBhvr>
                                      <p:to>
                                        <p:strVal val="visible"/>
                                      </p:to>
                                    </p:set>
                                    <p:animEffect transition="in" filter="fade">
                                      <p:cBhvr>
                                        <p:cTn id="44" dur="800" decel="100000"/>
                                        <p:tgtEl>
                                          <p:spTgt spid="11292"/>
                                        </p:tgtEl>
                                      </p:cBhvr>
                                    </p:animEffect>
                                    <p:anim calcmode="lin" valueType="num">
                                      <p:cBhvr>
                                        <p:cTn id="45" dur="800" decel="100000" fill="hold"/>
                                        <p:tgtEl>
                                          <p:spTgt spid="11292"/>
                                        </p:tgtEl>
                                        <p:attrNameLst>
                                          <p:attrName>style.rotation</p:attrName>
                                        </p:attrNameLst>
                                      </p:cBhvr>
                                      <p:tavLst>
                                        <p:tav tm="0">
                                          <p:val>
                                            <p:fltVal val="-90"/>
                                          </p:val>
                                        </p:tav>
                                        <p:tav tm="100000">
                                          <p:val>
                                            <p:fltVal val="0"/>
                                          </p:val>
                                        </p:tav>
                                      </p:tavLst>
                                    </p:anim>
                                    <p:anim calcmode="lin" valueType="num">
                                      <p:cBhvr>
                                        <p:cTn id="46" dur="800" decel="100000" fill="hold"/>
                                        <p:tgtEl>
                                          <p:spTgt spid="11292"/>
                                        </p:tgtEl>
                                        <p:attrNameLst>
                                          <p:attrName>ppt_x</p:attrName>
                                        </p:attrNameLst>
                                      </p:cBhvr>
                                      <p:tavLst>
                                        <p:tav tm="0">
                                          <p:val>
                                            <p:strVal val="#ppt_x+0.4"/>
                                          </p:val>
                                        </p:tav>
                                        <p:tav tm="100000">
                                          <p:val>
                                            <p:strVal val="#ppt_x-0.05"/>
                                          </p:val>
                                        </p:tav>
                                      </p:tavLst>
                                    </p:anim>
                                    <p:anim calcmode="lin" valueType="num">
                                      <p:cBhvr>
                                        <p:cTn id="47" dur="800" decel="100000" fill="hold"/>
                                        <p:tgtEl>
                                          <p:spTgt spid="11292"/>
                                        </p:tgtEl>
                                        <p:attrNameLst>
                                          <p:attrName>ppt_y</p:attrName>
                                        </p:attrNameLst>
                                      </p:cBhvr>
                                      <p:tavLst>
                                        <p:tav tm="0">
                                          <p:val>
                                            <p:strVal val="#ppt_y-0.4"/>
                                          </p:val>
                                        </p:tav>
                                        <p:tav tm="100000">
                                          <p:val>
                                            <p:strVal val="#ppt_y+0.1"/>
                                          </p:val>
                                        </p:tav>
                                      </p:tavLst>
                                    </p:anim>
                                    <p:anim calcmode="lin" valueType="num">
                                      <p:cBhvr>
                                        <p:cTn id="48" dur="200" accel="100000" fill="hold">
                                          <p:stCondLst>
                                            <p:cond delay="800"/>
                                          </p:stCondLst>
                                        </p:cTn>
                                        <p:tgtEl>
                                          <p:spTgt spid="11292"/>
                                        </p:tgtEl>
                                        <p:attrNameLst>
                                          <p:attrName>ppt_x</p:attrName>
                                        </p:attrNameLst>
                                      </p:cBhvr>
                                      <p:tavLst>
                                        <p:tav tm="0">
                                          <p:val>
                                            <p:strVal val="#ppt_x-0.05"/>
                                          </p:val>
                                        </p:tav>
                                        <p:tav tm="100000">
                                          <p:val>
                                            <p:strVal val="#ppt_x"/>
                                          </p:val>
                                        </p:tav>
                                      </p:tavLst>
                                    </p:anim>
                                    <p:anim calcmode="lin" valueType="num">
                                      <p:cBhvr>
                                        <p:cTn id="49" dur="200" accel="100000" fill="hold">
                                          <p:stCondLst>
                                            <p:cond delay="800"/>
                                          </p:stCondLst>
                                        </p:cTn>
                                        <p:tgtEl>
                                          <p:spTgt spid="11292"/>
                                        </p:tgtEl>
                                        <p:attrNameLst>
                                          <p:attrName>ppt_y</p:attrName>
                                        </p:attrNameLst>
                                      </p:cBhvr>
                                      <p:tavLst>
                                        <p:tav tm="0">
                                          <p:val>
                                            <p:strVal val="#ppt_y+0.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30" presetClass="entr" presetSubtype="0" fill="hold" grpId="0" nodeType="clickEffect">
                                  <p:stCondLst>
                                    <p:cond delay="0"/>
                                  </p:stCondLst>
                                  <p:childTnLst>
                                    <p:set>
                                      <p:cBhvr>
                                        <p:cTn id="53" dur="1" fill="hold">
                                          <p:stCondLst>
                                            <p:cond delay="0"/>
                                          </p:stCondLst>
                                        </p:cTn>
                                        <p:tgtEl>
                                          <p:spTgt spid="11293"/>
                                        </p:tgtEl>
                                        <p:attrNameLst>
                                          <p:attrName>style.visibility</p:attrName>
                                        </p:attrNameLst>
                                      </p:cBhvr>
                                      <p:to>
                                        <p:strVal val="visible"/>
                                      </p:to>
                                    </p:set>
                                    <p:animEffect transition="in" filter="fade">
                                      <p:cBhvr>
                                        <p:cTn id="54" dur="800" decel="100000"/>
                                        <p:tgtEl>
                                          <p:spTgt spid="11293"/>
                                        </p:tgtEl>
                                      </p:cBhvr>
                                    </p:animEffect>
                                    <p:anim calcmode="lin" valueType="num">
                                      <p:cBhvr>
                                        <p:cTn id="55" dur="800" decel="100000" fill="hold"/>
                                        <p:tgtEl>
                                          <p:spTgt spid="11293"/>
                                        </p:tgtEl>
                                        <p:attrNameLst>
                                          <p:attrName>style.rotation</p:attrName>
                                        </p:attrNameLst>
                                      </p:cBhvr>
                                      <p:tavLst>
                                        <p:tav tm="0">
                                          <p:val>
                                            <p:fltVal val="-90"/>
                                          </p:val>
                                        </p:tav>
                                        <p:tav tm="100000">
                                          <p:val>
                                            <p:fltVal val="0"/>
                                          </p:val>
                                        </p:tav>
                                      </p:tavLst>
                                    </p:anim>
                                    <p:anim calcmode="lin" valueType="num">
                                      <p:cBhvr>
                                        <p:cTn id="56" dur="800" decel="100000" fill="hold"/>
                                        <p:tgtEl>
                                          <p:spTgt spid="11293"/>
                                        </p:tgtEl>
                                        <p:attrNameLst>
                                          <p:attrName>ppt_x</p:attrName>
                                        </p:attrNameLst>
                                      </p:cBhvr>
                                      <p:tavLst>
                                        <p:tav tm="0">
                                          <p:val>
                                            <p:strVal val="#ppt_x+0.4"/>
                                          </p:val>
                                        </p:tav>
                                        <p:tav tm="100000">
                                          <p:val>
                                            <p:strVal val="#ppt_x-0.05"/>
                                          </p:val>
                                        </p:tav>
                                      </p:tavLst>
                                    </p:anim>
                                    <p:anim calcmode="lin" valueType="num">
                                      <p:cBhvr>
                                        <p:cTn id="57" dur="800" decel="100000" fill="hold"/>
                                        <p:tgtEl>
                                          <p:spTgt spid="11293"/>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11293"/>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11293"/>
                                        </p:tgtEl>
                                        <p:attrNameLst>
                                          <p:attrName>ppt_y</p:attrName>
                                        </p:attrNameLst>
                                      </p:cBhvr>
                                      <p:tavLst>
                                        <p:tav tm="0">
                                          <p:val>
                                            <p:strVal val="#ppt_y+0.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26658"/>
                                        </p:tgtEl>
                                        <p:attrNameLst>
                                          <p:attrName>style.visibility</p:attrName>
                                        </p:attrNameLst>
                                      </p:cBhvr>
                                      <p:to>
                                        <p:strVal val="visible"/>
                                      </p:to>
                                    </p:set>
                                    <p:animEffect transition="in" filter="dissolve">
                                      <p:cBhvr>
                                        <p:cTn id="64" dur="500"/>
                                        <p:tgtEl>
                                          <p:spTgt spid="26658"/>
                                        </p:tgtEl>
                                      </p:cBhvr>
                                    </p:animEffect>
                                  </p:childTnLst>
                                </p:cTn>
                              </p:par>
                            </p:childTnLst>
                          </p:cTn>
                        </p:par>
                      </p:childTnLst>
                    </p:cTn>
                  </p:par>
                  <p:par>
                    <p:cTn id="65" fill="hold">
                      <p:stCondLst>
                        <p:cond delay="indefinite"/>
                      </p:stCondLst>
                      <p:childTnLst>
                        <p:par>
                          <p:cTn id="66" fill="hold">
                            <p:stCondLst>
                              <p:cond delay="0"/>
                            </p:stCondLst>
                            <p:childTnLst>
                              <p:par>
                                <p:cTn id="67" presetID="9" presetClass="entr" presetSubtype="0" fill="hold" grpId="0" nodeType="clickEffect">
                                  <p:stCondLst>
                                    <p:cond delay="0"/>
                                  </p:stCondLst>
                                  <p:childTnLst>
                                    <p:set>
                                      <p:cBhvr>
                                        <p:cTn id="68" dur="1" fill="hold">
                                          <p:stCondLst>
                                            <p:cond delay="0"/>
                                          </p:stCondLst>
                                        </p:cTn>
                                        <p:tgtEl>
                                          <p:spTgt spid="26655"/>
                                        </p:tgtEl>
                                        <p:attrNameLst>
                                          <p:attrName>style.visibility</p:attrName>
                                        </p:attrNameLst>
                                      </p:cBhvr>
                                      <p:to>
                                        <p:strVal val="visible"/>
                                      </p:to>
                                    </p:set>
                                    <p:animEffect transition="in" filter="dissolve">
                                      <p:cBhvr>
                                        <p:cTn id="69" dur="500"/>
                                        <p:tgtEl>
                                          <p:spTgt spid="26655"/>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26656"/>
                                        </p:tgtEl>
                                        <p:attrNameLst>
                                          <p:attrName>style.visibility</p:attrName>
                                        </p:attrNameLst>
                                      </p:cBhvr>
                                      <p:to>
                                        <p:strVal val="visible"/>
                                      </p:to>
                                    </p:set>
                                    <p:animEffect transition="in" filter="dissolve">
                                      <p:cBhvr>
                                        <p:cTn id="74" dur="500"/>
                                        <p:tgtEl>
                                          <p:spTgt spid="26656"/>
                                        </p:tgtEl>
                                      </p:cBhvr>
                                    </p:animEffect>
                                  </p:childTnLst>
                                </p:cTn>
                              </p:par>
                            </p:childTnLst>
                          </p:cTn>
                        </p:par>
                      </p:childTnLst>
                    </p:cTn>
                  </p:par>
                  <p:par>
                    <p:cTn id="75" fill="hold">
                      <p:stCondLst>
                        <p:cond delay="indefinite"/>
                      </p:stCondLst>
                      <p:childTnLst>
                        <p:par>
                          <p:cTn id="76" fill="hold">
                            <p:stCondLst>
                              <p:cond delay="0"/>
                            </p:stCondLst>
                            <p:childTnLst>
                              <p:par>
                                <p:cTn id="77" presetID="9" presetClass="entr" presetSubtype="0" fill="hold" grpId="0" nodeType="clickEffect">
                                  <p:stCondLst>
                                    <p:cond delay="0"/>
                                  </p:stCondLst>
                                  <p:childTnLst>
                                    <p:set>
                                      <p:cBhvr>
                                        <p:cTn id="78" dur="1" fill="hold">
                                          <p:stCondLst>
                                            <p:cond delay="0"/>
                                          </p:stCondLst>
                                        </p:cTn>
                                        <p:tgtEl>
                                          <p:spTgt spid="26657"/>
                                        </p:tgtEl>
                                        <p:attrNameLst>
                                          <p:attrName>style.visibility</p:attrName>
                                        </p:attrNameLst>
                                      </p:cBhvr>
                                      <p:to>
                                        <p:strVal val="visible"/>
                                      </p:to>
                                    </p:set>
                                    <p:animEffect transition="in" filter="dissolve">
                                      <p:cBhvr>
                                        <p:cTn id="79" dur="500"/>
                                        <p:tgtEl>
                                          <p:spTgt spid="26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9" grpId="0"/>
      <p:bldP spid="11290" grpId="0"/>
      <p:bldP spid="11291" grpId="0" bldLvl="0" animBg="1"/>
      <p:bldP spid="11292" grpId="0"/>
      <p:bldP spid="11293" grpId="0"/>
      <p:bldP spid="26655" grpId="0"/>
      <p:bldP spid="26656" grpId="0"/>
      <p:bldP spid="26657" grpId="0"/>
      <p:bldP spid="26658" grpId="0"/>
      <p:bldP spid="14"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28673" descr="m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965200"/>
            <a:ext cx="14605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图片 28674" descr="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027113"/>
            <a:ext cx="1397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图片 28675" descr="m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041400"/>
            <a:ext cx="139541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图片 28676" descr="m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400" y="1041400"/>
            <a:ext cx="139541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图片 28677" descr="m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2400" y="1041400"/>
            <a:ext cx="1397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图片 28678" descr="m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71000" y="1041400"/>
            <a:ext cx="1397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28679" descr="m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3962400"/>
            <a:ext cx="1400175"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图片 28680" descr="m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01938" y="3962400"/>
            <a:ext cx="1400175"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图片 28681" descr="m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14800" y="3962400"/>
            <a:ext cx="141763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图片 28682" descr="m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41950" y="3962400"/>
            <a:ext cx="141605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图片 28683" descr="m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15125" y="3962400"/>
            <a:ext cx="13620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图片 28684" descr="m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054975" y="3962400"/>
            <a:ext cx="13620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图片 28685" descr="m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372600" y="3962400"/>
            <a:ext cx="136048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2" name="文本框 28686"/>
          <p:cNvSpPr txBox="1">
            <a:spLocks noChangeArrowheads="1"/>
          </p:cNvSpPr>
          <p:nvPr/>
        </p:nvSpPr>
        <p:spPr bwMode="auto">
          <a:xfrm>
            <a:off x="1524000" y="508000"/>
            <a:ext cx="91440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FF"/>
                </a:solidFill>
                <a:latin typeface="微软雅黑" panose="020B0503020204020204" pitchFamily="34" charset="-122"/>
                <a:ea typeface="微软雅黑" panose="020B0503020204020204" pitchFamily="34" charset="-122"/>
              </a:rPr>
              <a:t>  李达       李汉俊    张国焘     刘仁静   毛泽东     何叔衡</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12303" name="文本框 28687"/>
          <p:cNvSpPr txBox="1">
            <a:spLocks noChangeArrowheads="1"/>
          </p:cNvSpPr>
          <p:nvPr/>
        </p:nvSpPr>
        <p:spPr bwMode="auto">
          <a:xfrm>
            <a:off x="1524000" y="5854700"/>
            <a:ext cx="91440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FF"/>
                </a:solidFill>
                <a:latin typeface="微软雅黑" panose="020B0503020204020204" pitchFamily="34" charset="-122"/>
                <a:ea typeface="微软雅黑" panose="020B0503020204020204" pitchFamily="34" charset="-122"/>
              </a:rPr>
              <a:t> 董必武 陈潭秋   王尽美   邓恩铭 陈公博   周佛海  包惠僧</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12305" name="文本框 28689"/>
          <p:cNvSpPr txBox="1">
            <a:spLocks noChangeArrowheads="1"/>
          </p:cNvSpPr>
          <p:nvPr/>
        </p:nvSpPr>
        <p:spPr bwMode="auto">
          <a:xfrm>
            <a:off x="4438413" y="3045588"/>
            <a:ext cx="43434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imes New Roman" panose="02020603050405020304" pitchFamily="18" charset="0"/>
                <a:ea typeface="微软雅黑" panose="020B0503020204020204" pitchFamily="34" charset="-122"/>
              </a:rPr>
              <a:t>中共一大代表</a:t>
            </a:r>
            <a:endParaRPr lang="zh-CN" altLang="en-US" sz="3600" b="1" dirty="0">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2305"/>
                                        </p:tgtEl>
                                        <p:attrNameLst>
                                          <p:attrName>style.visibility</p:attrName>
                                        </p:attrNameLst>
                                      </p:cBhvr>
                                      <p:to>
                                        <p:strVal val="visible"/>
                                      </p:to>
                                    </p:set>
                                    <p:animEffect transition="in" filter="fade">
                                      <p:cBhvr>
                                        <p:cTn id="7" dur="800" decel="100000"/>
                                        <p:tgtEl>
                                          <p:spTgt spid="12305"/>
                                        </p:tgtEl>
                                      </p:cBhvr>
                                    </p:animEffect>
                                    <p:anim calcmode="lin" valueType="num">
                                      <p:cBhvr>
                                        <p:cTn id="8" dur="800" decel="100000" fill="hold"/>
                                        <p:tgtEl>
                                          <p:spTgt spid="12305"/>
                                        </p:tgtEl>
                                        <p:attrNameLst>
                                          <p:attrName>style.rotation</p:attrName>
                                        </p:attrNameLst>
                                      </p:cBhvr>
                                      <p:tavLst>
                                        <p:tav tm="0">
                                          <p:val>
                                            <p:fltVal val="-90"/>
                                          </p:val>
                                        </p:tav>
                                        <p:tav tm="100000">
                                          <p:val>
                                            <p:fltVal val="0"/>
                                          </p:val>
                                        </p:tav>
                                      </p:tavLst>
                                    </p:anim>
                                    <p:anim calcmode="lin" valueType="num">
                                      <p:cBhvr>
                                        <p:cTn id="9" dur="800" decel="100000" fill="hold"/>
                                        <p:tgtEl>
                                          <p:spTgt spid="12305"/>
                                        </p:tgtEl>
                                        <p:attrNameLst>
                                          <p:attrName>ppt_x</p:attrName>
                                        </p:attrNameLst>
                                      </p:cBhvr>
                                      <p:tavLst>
                                        <p:tav tm="0">
                                          <p:val>
                                            <p:strVal val="#ppt_x+0.4"/>
                                          </p:val>
                                        </p:tav>
                                        <p:tav tm="100000">
                                          <p:val>
                                            <p:strVal val="#ppt_x-0.05"/>
                                          </p:val>
                                        </p:tav>
                                      </p:tavLst>
                                    </p:anim>
                                    <p:anim calcmode="lin" valueType="num">
                                      <p:cBhvr>
                                        <p:cTn id="10" dur="800" decel="100000" fill="hold"/>
                                        <p:tgtEl>
                                          <p:spTgt spid="1230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30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30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2289"/>
                                        </p:tgtEl>
                                        <p:attrNameLst>
                                          <p:attrName>style.visibility</p:attrName>
                                        </p:attrNameLst>
                                      </p:cBhvr>
                                      <p:to>
                                        <p:strVal val="visible"/>
                                      </p:to>
                                    </p:set>
                                    <p:animEffect transition="in" filter="fade">
                                      <p:cBhvr>
                                        <p:cTn id="17" dur="800" decel="100000"/>
                                        <p:tgtEl>
                                          <p:spTgt spid="12289"/>
                                        </p:tgtEl>
                                      </p:cBhvr>
                                    </p:animEffect>
                                    <p:anim calcmode="lin" valueType="num">
                                      <p:cBhvr>
                                        <p:cTn id="18" dur="800" decel="100000" fill="hold"/>
                                        <p:tgtEl>
                                          <p:spTgt spid="12289"/>
                                        </p:tgtEl>
                                        <p:attrNameLst>
                                          <p:attrName>style.rotation</p:attrName>
                                        </p:attrNameLst>
                                      </p:cBhvr>
                                      <p:tavLst>
                                        <p:tav tm="0">
                                          <p:val>
                                            <p:fltVal val="-90"/>
                                          </p:val>
                                        </p:tav>
                                        <p:tav tm="100000">
                                          <p:val>
                                            <p:fltVal val="0"/>
                                          </p:val>
                                        </p:tav>
                                      </p:tavLst>
                                    </p:anim>
                                    <p:anim calcmode="lin" valueType="num">
                                      <p:cBhvr>
                                        <p:cTn id="19" dur="800" decel="100000" fill="hold"/>
                                        <p:tgtEl>
                                          <p:spTgt spid="12289"/>
                                        </p:tgtEl>
                                        <p:attrNameLst>
                                          <p:attrName>ppt_x</p:attrName>
                                        </p:attrNameLst>
                                      </p:cBhvr>
                                      <p:tavLst>
                                        <p:tav tm="0">
                                          <p:val>
                                            <p:strVal val="#ppt_x+0.4"/>
                                          </p:val>
                                        </p:tav>
                                        <p:tav tm="100000">
                                          <p:val>
                                            <p:strVal val="#ppt_x-0.05"/>
                                          </p:val>
                                        </p:tav>
                                      </p:tavLst>
                                    </p:anim>
                                    <p:anim calcmode="lin" valueType="num">
                                      <p:cBhvr>
                                        <p:cTn id="20" dur="800" decel="100000" fill="hold"/>
                                        <p:tgtEl>
                                          <p:spTgt spid="1228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228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2289"/>
                                        </p:tgtEl>
                                        <p:attrNameLst>
                                          <p:attrName>ppt_y</p:attrName>
                                        </p:attrNameLst>
                                      </p:cBhvr>
                                      <p:tavLst>
                                        <p:tav tm="0">
                                          <p:val>
                                            <p:strVal val="#ppt_y+0.1"/>
                                          </p:val>
                                        </p:tav>
                                        <p:tav tm="100000">
                                          <p:val>
                                            <p:strVal val="#ppt_y"/>
                                          </p:val>
                                        </p:tav>
                                      </p:tavLst>
                                    </p:anim>
                                  </p:childTnLst>
                                </p:cTn>
                              </p:par>
                              <p:par>
                                <p:cTn id="23" presetID="30" presetClass="entr" presetSubtype="0" fill="hold" nodeType="withEffect">
                                  <p:stCondLst>
                                    <p:cond delay="0"/>
                                  </p:stCondLst>
                                  <p:childTnLst>
                                    <p:set>
                                      <p:cBhvr>
                                        <p:cTn id="24" dur="1" fill="hold">
                                          <p:stCondLst>
                                            <p:cond delay="0"/>
                                          </p:stCondLst>
                                        </p:cTn>
                                        <p:tgtEl>
                                          <p:spTgt spid="12290"/>
                                        </p:tgtEl>
                                        <p:attrNameLst>
                                          <p:attrName>style.visibility</p:attrName>
                                        </p:attrNameLst>
                                      </p:cBhvr>
                                      <p:to>
                                        <p:strVal val="visible"/>
                                      </p:to>
                                    </p:set>
                                    <p:animEffect transition="in" filter="fade">
                                      <p:cBhvr>
                                        <p:cTn id="25" dur="800" decel="100000"/>
                                        <p:tgtEl>
                                          <p:spTgt spid="12290"/>
                                        </p:tgtEl>
                                      </p:cBhvr>
                                    </p:animEffect>
                                    <p:anim calcmode="lin" valueType="num">
                                      <p:cBhvr>
                                        <p:cTn id="26" dur="800" decel="100000" fill="hold"/>
                                        <p:tgtEl>
                                          <p:spTgt spid="12290"/>
                                        </p:tgtEl>
                                        <p:attrNameLst>
                                          <p:attrName>style.rotation</p:attrName>
                                        </p:attrNameLst>
                                      </p:cBhvr>
                                      <p:tavLst>
                                        <p:tav tm="0">
                                          <p:val>
                                            <p:fltVal val="-90"/>
                                          </p:val>
                                        </p:tav>
                                        <p:tav tm="100000">
                                          <p:val>
                                            <p:fltVal val="0"/>
                                          </p:val>
                                        </p:tav>
                                      </p:tavLst>
                                    </p:anim>
                                    <p:anim calcmode="lin" valueType="num">
                                      <p:cBhvr>
                                        <p:cTn id="27" dur="800" decel="100000" fill="hold"/>
                                        <p:tgtEl>
                                          <p:spTgt spid="12290"/>
                                        </p:tgtEl>
                                        <p:attrNameLst>
                                          <p:attrName>ppt_x</p:attrName>
                                        </p:attrNameLst>
                                      </p:cBhvr>
                                      <p:tavLst>
                                        <p:tav tm="0">
                                          <p:val>
                                            <p:strVal val="#ppt_x+0.4"/>
                                          </p:val>
                                        </p:tav>
                                        <p:tav tm="100000">
                                          <p:val>
                                            <p:strVal val="#ppt_x-0.05"/>
                                          </p:val>
                                        </p:tav>
                                      </p:tavLst>
                                    </p:anim>
                                    <p:anim calcmode="lin" valueType="num">
                                      <p:cBhvr>
                                        <p:cTn id="28" dur="800" decel="100000" fill="hold"/>
                                        <p:tgtEl>
                                          <p:spTgt spid="1229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par>
                                <p:cTn id="31" presetID="30" presetClass="entr" presetSubtype="0" fill="hold" nodeType="withEffect">
                                  <p:stCondLst>
                                    <p:cond delay="0"/>
                                  </p:stCondLst>
                                  <p:childTnLst>
                                    <p:set>
                                      <p:cBhvr>
                                        <p:cTn id="32" dur="1" fill="hold">
                                          <p:stCondLst>
                                            <p:cond delay="0"/>
                                          </p:stCondLst>
                                        </p:cTn>
                                        <p:tgtEl>
                                          <p:spTgt spid="12291"/>
                                        </p:tgtEl>
                                        <p:attrNameLst>
                                          <p:attrName>style.visibility</p:attrName>
                                        </p:attrNameLst>
                                      </p:cBhvr>
                                      <p:to>
                                        <p:strVal val="visible"/>
                                      </p:to>
                                    </p:set>
                                    <p:animEffect transition="in" filter="fade">
                                      <p:cBhvr>
                                        <p:cTn id="33" dur="800" decel="100000"/>
                                        <p:tgtEl>
                                          <p:spTgt spid="12291"/>
                                        </p:tgtEl>
                                      </p:cBhvr>
                                    </p:animEffect>
                                    <p:anim calcmode="lin" valueType="num">
                                      <p:cBhvr>
                                        <p:cTn id="34" dur="800" decel="100000" fill="hold"/>
                                        <p:tgtEl>
                                          <p:spTgt spid="12291"/>
                                        </p:tgtEl>
                                        <p:attrNameLst>
                                          <p:attrName>style.rotation</p:attrName>
                                        </p:attrNameLst>
                                      </p:cBhvr>
                                      <p:tavLst>
                                        <p:tav tm="0">
                                          <p:val>
                                            <p:fltVal val="-90"/>
                                          </p:val>
                                        </p:tav>
                                        <p:tav tm="100000">
                                          <p:val>
                                            <p:fltVal val="0"/>
                                          </p:val>
                                        </p:tav>
                                      </p:tavLst>
                                    </p:anim>
                                    <p:anim calcmode="lin" valueType="num">
                                      <p:cBhvr>
                                        <p:cTn id="35" dur="800" decel="100000" fill="hold"/>
                                        <p:tgtEl>
                                          <p:spTgt spid="12291"/>
                                        </p:tgtEl>
                                        <p:attrNameLst>
                                          <p:attrName>ppt_x</p:attrName>
                                        </p:attrNameLst>
                                      </p:cBhvr>
                                      <p:tavLst>
                                        <p:tav tm="0">
                                          <p:val>
                                            <p:strVal val="#ppt_x+0.4"/>
                                          </p:val>
                                        </p:tav>
                                        <p:tav tm="100000">
                                          <p:val>
                                            <p:strVal val="#ppt_x-0.05"/>
                                          </p:val>
                                        </p:tav>
                                      </p:tavLst>
                                    </p:anim>
                                    <p:anim calcmode="lin" valueType="num">
                                      <p:cBhvr>
                                        <p:cTn id="36" dur="800" decel="100000" fill="hold"/>
                                        <p:tgtEl>
                                          <p:spTgt spid="12291"/>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2291"/>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2291"/>
                                        </p:tgtEl>
                                        <p:attrNameLst>
                                          <p:attrName>ppt_y</p:attrName>
                                        </p:attrNameLst>
                                      </p:cBhvr>
                                      <p:tavLst>
                                        <p:tav tm="0">
                                          <p:val>
                                            <p:strVal val="#ppt_y+0.1"/>
                                          </p:val>
                                        </p:tav>
                                        <p:tav tm="100000">
                                          <p:val>
                                            <p:strVal val="#ppt_y"/>
                                          </p:val>
                                        </p:tav>
                                      </p:tavLst>
                                    </p:anim>
                                  </p:childTnLst>
                                </p:cTn>
                              </p:par>
                              <p:par>
                                <p:cTn id="39" presetID="30" presetClass="entr" presetSubtype="0" fill="hold" nodeType="withEffect">
                                  <p:stCondLst>
                                    <p:cond delay="0"/>
                                  </p:stCondLst>
                                  <p:childTnLst>
                                    <p:set>
                                      <p:cBhvr>
                                        <p:cTn id="40" dur="1" fill="hold">
                                          <p:stCondLst>
                                            <p:cond delay="0"/>
                                          </p:stCondLst>
                                        </p:cTn>
                                        <p:tgtEl>
                                          <p:spTgt spid="12292"/>
                                        </p:tgtEl>
                                        <p:attrNameLst>
                                          <p:attrName>style.visibility</p:attrName>
                                        </p:attrNameLst>
                                      </p:cBhvr>
                                      <p:to>
                                        <p:strVal val="visible"/>
                                      </p:to>
                                    </p:set>
                                    <p:animEffect transition="in" filter="fade">
                                      <p:cBhvr>
                                        <p:cTn id="41" dur="800" decel="100000"/>
                                        <p:tgtEl>
                                          <p:spTgt spid="12292"/>
                                        </p:tgtEl>
                                      </p:cBhvr>
                                    </p:animEffect>
                                    <p:anim calcmode="lin" valueType="num">
                                      <p:cBhvr>
                                        <p:cTn id="42" dur="800" decel="100000" fill="hold"/>
                                        <p:tgtEl>
                                          <p:spTgt spid="12292"/>
                                        </p:tgtEl>
                                        <p:attrNameLst>
                                          <p:attrName>style.rotation</p:attrName>
                                        </p:attrNameLst>
                                      </p:cBhvr>
                                      <p:tavLst>
                                        <p:tav tm="0">
                                          <p:val>
                                            <p:fltVal val="-90"/>
                                          </p:val>
                                        </p:tav>
                                        <p:tav tm="100000">
                                          <p:val>
                                            <p:fltVal val="0"/>
                                          </p:val>
                                        </p:tav>
                                      </p:tavLst>
                                    </p:anim>
                                    <p:anim calcmode="lin" valueType="num">
                                      <p:cBhvr>
                                        <p:cTn id="43" dur="800" decel="100000" fill="hold"/>
                                        <p:tgtEl>
                                          <p:spTgt spid="12292"/>
                                        </p:tgtEl>
                                        <p:attrNameLst>
                                          <p:attrName>ppt_x</p:attrName>
                                        </p:attrNameLst>
                                      </p:cBhvr>
                                      <p:tavLst>
                                        <p:tav tm="0">
                                          <p:val>
                                            <p:strVal val="#ppt_x+0.4"/>
                                          </p:val>
                                        </p:tav>
                                        <p:tav tm="100000">
                                          <p:val>
                                            <p:strVal val="#ppt_x-0.05"/>
                                          </p:val>
                                        </p:tav>
                                      </p:tavLst>
                                    </p:anim>
                                    <p:anim calcmode="lin" valueType="num">
                                      <p:cBhvr>
                                        <p:cTn id="44" dur="800" decel="100000" fill="hold"/>
                                        <p:tgtEl>
                                          <p:spTgt spid="12292"/>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12292"/>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12292"/>
                                        </p:tgtEl>
                                        <p:attrNameLst>
                                          <p:attrName>ppt_y</p:attrName>
                                        </p:attrNameLst>
                                      </p:cBhvr>
                                      <p:tavLst>
                                        <p:tav tm="0">
                                          <p:val>
                                            <p:strVal val="#ppt_y+0.1"/>
                                          </p:val>
                                        </p:tav>
                                        <p:tav tm="100000">
                                          <p:val>
                                            <p:strVal val="#ppt_y"/>
                                          </p:val>
                                        </p:tav>
                                      </p:tavLst>
                                    </p:anim>
                                  </p:childTnLst>
                                </p:cTn>
                              </p:par>
                              <p:par>
                                <p:cTn id="47" presetID="30" presetClass="entr" presetSubtype="0" fill="hold" nodeType="withEffect">
                                  <p:stCondLst>
                                    <p:cond delay="0"/>
                                  </p:stCondLst>
                                  <p:childTnLst>
                                    <p:set>
                                      <p:cBhvr>
                                        <p:cTn id="48" dur="1" fill="hold">
                                          <p:stCondLst>
                                            <p:cond delay="0"/>
                                          </p:stCondLst>
                                        </p:cTn>
                                        <p:tgtEl>
                                          <p:spTgt spid="12293"/>
                                        </p:tgtEl>
                                        <p:attrNameLst>
                                          <p:attrName>style.visibility</p:attrName>
                                        </p:attrNameLst>
                                      </p:cBhvr>
                                      <p:to>
                                        <p:strVal val="visible"/>
                                      </p:to>
                                    </p:set>
                                    <p:animEffect transition="in" filter="fade">
                                      <p:cBhvr>
                                        <p:cTn id="49" dur="800" decel="100000"/>
                                        <p:tgtEl>
                                          <p:spTgt spid="12293"/>
                                        </p:tgtEl>
                                      </p:cBhvr>
                                    </p:animEffect>
                                    <p:anim calcmode="lin" valueType="num">
                                      <p:cBhvr>
                                        <p:cTn id="50" dur="800" decel="100000" fill="hold"/>
                                        <p:tgtEl>
                                          <p:spTgt spid="12293"/>
                                        </p:tgtEl>
                                        <p:attrNameLst>
                                          <p:attrName>style.rotation</p:attrName>
                                        </p:attrNameLst>
                                      </p:cBhvr>
                                      <p:tavLst>
                                        <p:tav tm="0">
                                          <p:val>
                                            <p:fltVal val="-90"/>
                                          </p:val>
                                        </p:tav>
                                        <p:tav tm="100000">
                                          <p:val>
                                            <p:fltVal val="0"/>
                                          </p:val>
                                        </p:tav>
                                      </p:tavLst>
                                    </p:anim>
                                    <p:anim calcmode="lin" valueType="num">
                                      <p:cBhvr>
                                        <p:cTn id="51" dur="800" decel="100000" fill="hold"/>
                                        <p:tgtEl>
                                          <p:spTgt spid="12293"/>
                                        </p:tgtEl>
                                        <p:attrNameLst>
                                          <p:attrName>ppt_x</p:attrName>
                                        </p:attrNameLst>
                                      </p:cBhvr>
                                      <p:tavLst>
                                        <p:tav tm="0">
                                          <p:val>
                                            <p:strVal val="#ppt_x+0.4"/>
                                          </p:val>
                                        </p:tav>
                                        <p:tav tm="100000">
                                          <p:val>
                                            <p:strVal val="#ppt_x-0.05"/>
                                          </p:val>
                                        </p:tav>
                                      </p:tavLst>
                                    </p:anim>
                                    <p:anim calcmode="lin" valueType="num">
                                      <p:cBhvr>
                                        <p:cTn id="52" dur="800" decel="100000" fill="hold"/>
                                        <p:tgtEl>
                                          <p:spTgt spid="12293"/>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12293"/>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12293"/>
                                        </p:tgtEl>
                                        <p:attrNameLst>
                                          <p:attrName>ppt_y</p:attrName>
                                        </p:attrNameLst>
                                      </p:cBhvr>
                                      <p:tavLst>
                                        <p:tav tm="0">
                                          <p:val>
                                            <p:strVal val="#ppt_y+0.1"/>
                                          </p:val>
                                        </p:tav>
                                        <p:tav tm="100000">
                                          <p:val>
                                            <p:strVal val="#ppt_y"/>
                                          </p:val>
                                        </p:tav>
                                      </p:tavLst>
                                    </p:anim>
                                  </p:childTnLst>
                                </p:cTn>
                              </p:par>
                              <p:par>
                                <p:cTn id="55" presetID="30" presetClass="entr" presetSubtype="0" fill="hold" nodeType="withEffect">
                                  <p:stCondLst>
                                    <p:cond delay="0"/>
                                  </p:stCondLst>
                                  <p:childTnLst>
                                    <p:set>
                                      <p:cBhvr>
                                        <p:cTn id="56" dur="1" fill="hold">
                                          <p:stCondLst>
                                            <p:cond delay="0"/>
                                          </p:stCondLst>
                                        </p:cTn>
                                        <p:tgtEl>
                                          <p:spTgt spid="12294"/>
                                        </p:tgtEl>
                                        <p:attrNameLst>
                                          <p:attrName>style.visibility</p:attrName>
                                        </p:attrNameLst>
                                      </p:cBhvr>
                                      <p:to>
                                        <p:strVal val="visible"/>
                                      </p:to>
                                    </p:set>
                                    <p:animEffect transition="in" filter="fade">
                                      <p:cBhvr>
                                        <p:cTn id="57" dur="800" decel="100000"/>
                                        <p:tgtEl>
                                          <p:spTgt spid="12294"/>
                                        </p:tgtEl>
                                      </p:cBhvr>
                                    </p:animEffect>
                                    <p:anim calcmode="lin" valueType="num">
                                      <p:cBhvr>
                                        <p:cTn id="58" dur="800" decel="100000" fill="hold"/>
                                        <p:tgtEl>
                                          <p:spTgt spid="12294"/>
                                        </p:tgtEl>
                                        <p:attrNameLst>
                                          <p:attrName>style.rotation</p:attrName>
                                        </p:attrNameLst>
                                      </p:cBhvr>
                                      <p:tavLst>
                                        <p:tav tm="0">
                                          <p:val>
                                            <p:fltVal val="-90"/>
                                          </p:val>
                                        </p:tav>
                                        <p:tav tm="100000">
                                          <p:val>
                                            <p:fltVal val="0"/>
                                          </p:val>
                                        </p:tav>
                                      </p:tavLst>
                                    </p:anim>
                                    <p:anim calcmode="lin" valueType="num">
                                      <p:cBhvr>
                                        <p:cTn id="59" dur="800" decel="100000" fill="hold"/>
                                        <p:tgtEl>
                                          <p:spTgt spid="12294"/>
                                        </p:tgtEl>
                                        <p:attrNameLst>
                                          <p:attrName>ppt_x</p:attrName>
                                        </p:attrNameLst>
                                      </p:cBhvr>
                                      <p:tavLst>
                                        <p:tav tm="0">
                                          <p:val>
                                            <p:strVal val="#ppt_x+0.4"/>
                                          </p:val>
                                        </p:tav>
                                        <p:tav tm="100000">
                                          <p:val>
                                            <p:strVal val="#ppt_x-0.05"/>
                                          </p:val>
                                        </p:tav>
                                      </p:tavLst>
                                    </p:anim>
                                    <p:anim calcmode="lin" valueType="num">
                                      <p:cBhvr>
                                        <p:cTn id="60" dur="800" decel="100000" fill="hold"/>
                                        <p:tgtEl>
                                          <p:spTgt spid="12294"/>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2294"/>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2294"/>
                                        </p:tgtEl>
                                        <p:attrNameLst>
                                          <p:attrName>ppt_y</p:attrName>
                                        </p:attrNameLst>
                                      </p:cBhvr>
                                      <p:tavLst>
                                        <p:tav tm="0">
                                          <p:val>
                                            <p:strVal val="#ppt_y+0.1"/>
                                          </p:val>
                                        </p:tav>
                                        <p:tav tm="100000">
                                          <p:val>
                                            <p:strVal val="#ppt_y"/>
                                          </p:val>
                                        </p:tav>
                                      </p:tavLst>
                                    </p:anim>
                                  </p:childTnLst>
                                </p:cTn>
                              </p:par>
                              <p:par>
                                <p:cTn id="63" presetID="30" presetClass="entr" presetSubtype="0" fill="hold" grpId="0" nodeType="withEffect">
                                  <p:stCondLst>
                                    <p:cond delay="0"/>
                                  </p:stCondLst>
                                  <p:childTnLst>
                                    <p:set>
                                      <p:cBhvr>
                                        <p:cTn id="64" dur="1" fill="hold">
                                          <p:stCondLst>
                                            <p:cond delay="0"/>
                                          </p:stCondLst>
                                        </p:cTn>
                                        <p:tgtEl>
                                          <p:spTgt spid="12302"/>
                                        </p:tgtEl>
                                        <p:attrNameLst>
                                          <p:attrName>style.visibility</p:attrName>
                                        </p:attrNameLst>
                                      </p:cBhvr>
                                      <p:to>
                                        <p:strVal val="visible"/>
                                      </p:to>
                                    </p:set>
                                    <p:animEffect transition="in" filter="fade">
                                      <p:cBhvr>
                                        <p:cTn id="65" dur="800" decel="100000"/>
                                        <p:tgtEl>
                                          <p:spTgt spid="12302"/>
                                        </p:tgtEl>
                                      </p:cBhvr>
                                    </p:animEffect>
                                    <p:anim calcmode="lin" valueType="num">
                                      <p:cBhvr>
                                        <p:cTn id="66" dur="800" decel="100000" fill="hold"/>
                                        <p:tgtEl>
                                          <p:spTgt spid="12302"/>
                                        </p:tgtEl>
                                        <p:attrNameLst>
                                          <p:attrName>style.rotation</p:attrName>
                                        </p:attrNameLst>
                                      </p:cBhvr>
                                      <p:tavLst>
                                        <p:tav tm="0">
                                          <p:val>
                                            <p:fltVal val="-90"/>
                                          </p:val>
                                        </p:tav>
                                        <p:tav tm="100000">
                                          <p:val>
                                            <p:fltVal val="0"/>
                                          </p:val>
                                        </p:tav>
                                      </p:tavLst>
                                    </p:anim>
                                    <p:anim calcmode="lin" valueType="num">
                                      <p:cBhvr>
                                        <p:cTn id="67" dur="800" decel="100000" fill="hold"/>
                                        <p:tgtEl>
                                          <p:spTgt spid="12302"/>
                                        </p:tgtEl>
                                        <p:attrNameLst>
                                          <p:attrName>ppt_x</p:attrName>
                                        </p:attrNameLst>
                                      </p:cBhvr>
                                      <p:tavLst>
                                        <p:tav tm="0">
                                          <p:val>
                                            <p:strVal val="#ppt_x+0.4"/>
                                          </p:val>
                                        </p:tav>
                                        <p:tav tm="100000">
                                          <p:val>
                                            <p:strVal val="#ppt_x-0.05"/>
                                          </p:val>
                                        </p:tav>
                                      </p:tavLst>
                                    </p:anim>
                                    <p:anim calcmode="lin" valueType="num">
                                      <p:cBhvr>
                                        <p:cTn id="68" dur="800" decel="100000" fill="hold"/>
                                        <p:tgtEl>
                                          <p:spTgt spid="12302"/>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12302"/>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12302"/>
                                        </p:tgtEl>
                                        <p:attrNameLst>
                                          <p:attrName>ppt_y</p:attrName>
                                        </p:attrNameLst>
                                      </p:cBhvr>
                                      <p:tavLst>
                                        <p:tav tm="0">
                                          <p:val>
                                            <p:strVal val="#ppt_y+0.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30" presetClass="entr" presetSubtype="0" fill="hold" nodeType="clickEffect">
                                  <p:stCondLst>
                                    <p:cond delay="0"/>
                                  </p:stCondLst>
                                  <p:childTnLst>
                                    <p:set>
                                      <p:cBhvr>
                                        <p:cTn id="74" dur="1" fill="hold">
                                          <p:stCondLst>
                                            <p:cond delay="0"/>
                                          </p:stCondLst>
                                        </p:cTn>
                                        <p:tgtEl>
                                          <p:spTgt spid="12295"/>
                                        </p:tgtEl>
                                        <p:attrNameLst>
                                          <p:attrName>style.visibility</p:attrName>
                                        </p:attrNameLst>
                                      </p:cBhvr>
                                      <p:to>
                                        <p:strVal val="visible"/>
                                      </p:to>
                                    </p:set>
                                    <p:animEffect transition="in" filter="fade">
                                      <p:cBhvr>
                                        <p:cTn id="75" dur="800" decel="100000"/>
                                        <p:tgtEl>
                                          <p:spTgt spid="12295"/>
                                        </p:tgtEl>
                                      </p:cBhvr>
                                    </p:animEffect>
                                    <p:anim calcmode="lin" valueType="num">
                                      <p:cBhvr>
                                        <p:cTn id="76" dur="800" decel="100000" fill="hold"/>
                                        <p:tgtEl>
                                          <p:spTgt spid="12295"/>
                                        </p:tgtEl>
                                        <p:attrNameLst>
                                          <p:attrName>style.rotation</p:attrName>
                                        </p:attrNameLst>
                                      </p:cBhvr>
                                      <p:tavLst>
                                        <p:tav tm="0">
                                          <p:val>
                                            <p:fltVal val="-90"/>
                                          </p:val>
                                        </p:tav>
                                        <p:tav tm="100000">
                                          <p:val>
                                            <p:fltVal val="0"/>
                                          </p:val>
                                        </p:tav>
                                      </p:tavLst>
                                    </p:anim>
                                    <p:anim calcmode="lin" valueType="num">
                                      <p:cBhvr>
                                        <p:cTn id="77" dur="800" decel="100000" fill="hold"/>
                                        <p:tgtEl>
                                          <p:spTgt spid="12295"/>
                                        </p:tgtEl>
                                        <p:attrNameLst>
                                          <p:attrName>ppt_x</p:attrName>
                                        </p:attrNameLst>
                                      </p:cBhvr>
                                      <p:tavLst>
                                        <p:tav tm="0">
                                          <p:val>
                                            <p:strVal val="#ppt_x+0.4"/>
                                          </p:val>
                                        </p:tav>
                                        <p:tav tm="100000">
                                          <p:val>
                                            <p:strVal val="#ppt_x-0.05"/>
                                          </p:val>
                                        </p:tav>
                                      </p:tavLst>
                                    </p:anim>
                                    <p:anim calcmode="lin" valueType="num">
                                      <p:cBhvr>
                                        <p:cTn id="78" dur="800" decel="100000" fill="hold"/>
                                        <p:tgtEl>
                                          <p:spTgt spid="12295"/>
                                        </p:tgtEl>
                                        <p:attrNameLst>
                                          <p:attrName>ppt_y</p:attrName>
                                        </p:attrNameLst>
                                      </p:cBhvr>
                                      <p:tavLst>
                                        <p:tav tm="0">
                                          <p:val>
                                            <p:strVal val="#ppt_y-0.4"/>
                                          </p:val>
                                        </p:tav>
                                        <p:tav tm="100000">
                                          <p:val>
                                            <p:strVal val="#ppt_y+0.1"/>
                                          </p:val>
                                        </p:tav>
                                      </p:tavLst>
                                    </p:anim>
                                    <p:anim calcmode="lin" valueType="num">
                                      <p:cBhvr>
                                        <p:cTn id="79" dur="200" accel="100000" fill="hold">
                                          <p:stCondLst>
                                            <p:cond delay="800"/>
                                          </p:stCondLst>
                                        </p:cTn>
                                        <p:tgtEl>
                                          <p:spTgt spid="12295"/>
                                        </p:tgtEl>
                                        <p:attrNameLst>
                                          <p:attrName>ppt_x</p:attrName>
                                        </p:attrNameLst>
                                      </p:cBhvr>
                                      <p:tavLst>
                                        <p:tav tm="0">
                                          <p:val>
                                            <p:strVal val="#ppt_x-0.05"/>
                                          </p:val>
                                        </p:tav>
                                        <p:tav tm="100000">
                                          <p:val>
                                            <p:strVal val="#ppt_x"/>
                                          </p:val>
                                        </p:tav>
                                      </p:tavLst>
                                    </p:anim>
                                    <p:anim calcmode="lin" valueType="num">
                                      <p:cBhvr>
                                        <p:cTn id="80" dur="200" accel="100000" fill="hold">
                                          <p:stCondLst>
                                            <p:cond delay="800"/>
                                          </p:stCondLst>
                                        </p:cTn>
                                        <p:tgtEl>
                                          <p:spTgt spid="12295"/>
                                        </p:tgtEl>
                                        <p:attrNameLst>
                                          <p:attrName>ppt_y</p:attrName>
                                        </p:attrNameLst>
                                      </p:cBhvr>
                                      <p:tavLst>
                                        <p:tav tm="0">
                                          <p:val>
                                            <p:strVal val="#ppt_y+0.1"/>
                                          </p:val>
                                        </p:tav>
                                        <p:tav tm="100000">
                                          <p:val>
                                            <p:strVal val="#ppt_y"/>
                                          </p:val>
                                        </p:tav>
                                      </p:tavLst>
                                    </p:anim>
                                  </p:childTnLst>
                                </p:cTn>
                              </p:par>
                              <p:par>
                                <p:cTn id="81" presetID="30" presetClass="entr" presetSubtype="0" fill="hold" nodeType="withEffect">
                                  <p:stCondLst>
                                    <p:cond delay="0"/>
                                  </p:stCondLst>
                                  <p:childTnLst>
                                    <p:set>
                                      <p:cBhvr>
                                        <p:cTn id="82" dur="1" fill="hold">
                                          <p:stCondLst>
                                            <p:cond delay="0"/>
                                          </p:stCondLst>
                                        </p:cTn>
                                        <p:tgtEl>
                                          <p:spTgt spid="12296"/>
                                        </p:tgtEl>
                                        <p:attrNameLst>
                                          <p:attrName>style.visibility</p:attrName>
                                        </p:attrNameLst>
                                      </p:cBhvr>
                                      <p:to>
                                        <p:strVal val="visible"/>
                                      </p:to>
                                    </p:set>
                                    <p:animEffect transition="in" filter="fade">
                                      <p:cBhvr>
                                        <p:cTn id="83" dur="800" decel="100000"/>
                                        <p:tgtEl>
                                          <p:spTgt spid="12296"/>
                                        </p:tgtEl>
                                      </p:cBhvr>
                                    </p:animEffect>
                                    <p:anim calcmode="lin" valueType="num">
                                      <p:cBhvr>
                                        <p:cTn id="84" dur="800" decel="100000" fill="hold"/>
                                        <p:tgtEl>
                                          <p:spTgt spid="12296"/>
                                        </p:tgtEl>
                                        <p:attrNameLst>
                                          <p:attrName>style.rotation</p:attrName>
                                        </p:attrNameLst>
                                      </p:cBhvr>
                                      <p:tavLst>
                                        <p:tav tm="0">
                                          <p:val>
                                            <p:fltVal val="-90"/>
                                          </p:val>
                                        </p:tav>
                                        <p:tav tm="100000">
                                          <p:val>
                                            <p:fltVal val="0"/>
                                          </p:val>
                                        </p:tav>
                                      </p:tavLst>
                                    </p:anim>
                                    <p:anim calcmode="lin" valueType="num">
                                      <p:cBhvr>
                                        <p:cTn id="85" dur="800" decel="100000" fill="hold"/>
                                        <p:tgtEl>
                                          <p:spTgt spid="12296"/>
                                        </p:tgtEl>
                                        <p:attrNameLst>
                                          <p:attrName>ppt_x</p:attrName>
                                        </p:attrNameLst>
                                      </p:cBhvr>
                                      <p:tavLst>
                                        <p:tav tm="0">
                                          <p:val>
                                            <p:strVal val="#ppt_x+0.4"/>
                                          </p:val>
                                        </p:tav>
                                        <p:tav tm="100000">
                                          <p:val>
                                            <p:strVal val="#ppt_x-0.05"/>
                                          </p:val>
                                        </p:tav>
                                      </p:tavLst>
                                    </p:anim>
                                    <p:anim calcmode="lin" valueType="num">
                                      <p:cBhvr>
                                        <p:cTn id="86" dur="800" decel="100000" fill="hold"/>
                                        <p:tgtEl>
                                          <p:spTgt spid="12296"/>
                                        </p:tgtEl>
                                        <p:attrNameLst>
                                          <p:attrName>ppt_y</p:attrName>
                                        </p:attrNameLst>
                                      </p:cBhvr>
                                      <p:tavLst>
                                        <p:tav tm="0">
                                          <p:val>
                                            <p:strVal val="#ppt_y-0.4"/>
                                          </p:val>
                                        </p:tav>
                                        <p:tav tm="100000">
                                          <p:val>
                                            <p:strVal val="#ppt_y+0.1"/>
                                          </p:val>
                                        </p:tav>
                                      </p:tavLst>
                                    </p:anim>
                                    <p:anim calcmode="lin" valueType="num">
                                      <p:cBhvr>
                                        <p:cTn id="87" dur="200" accel="100000" fill="hold">
                                          <p:stCondLst>
                                            <p:cond delay="800"/>
                                          </p:stCondLst>
                                        </p:cTn>
                                        <p:tgtEl>
                                          <p:spTgt spid="12296"/>
                                        </p:tgtEl>
                                        <p:attrNameLst>
                                          <p:attrName>ppt_x</p:attrName>
                                        </p:attrNameLst>
                                      </p:cBhvr>
                                      <p:tavLst>
                                        <p:tav tm="0">
                                          <p:val>
                                            <p:strVal val="#ppt_x-0.05"/>
                                          </p:val>
                                        </p:tav>
                                        <p:tav tm="100000">
                                          <p:val>
                                            <p:strVal val="#ppt_x"/>
                                          </p:val>
                                        </p:tav>
                                      </p:tavLst>
                                    </p:anim>
                                    <p:anim calcmode="lin" valueType="num">
                                      <p:cBhvr>
                                        <p:cTn id="88" dur="200" accel="100000" fill="hold">
                                          <p:stCondLst>
                                            <p:cond delay="800"/>
                                          </p:stCondLst>
                                        </p:cTn>
                                        <p:tgtEl>
                                          <p:spTgt spid="12296"/>
                                        </p:tgtEl>
                                        <p:attrNameLst>
                                          <p:attrName>ppt_y</p:attrName>
                                        </p:attrNameLst>
                                      </p:cBhvr>
                                      <p:tavLst>
                                        <p:tav tm="0">
                                          <p:val>
                                            <p:strVal val="#ppt_y+0.1"/>
                                          </p:val>
                                        </p:tav>
                                        <p:tav tm="100000">
                                          <p:val>
                                            <p:strVal val="#ppt_y"/>
                                          </p:val>
                                        </p:tav>
                                      </p:tavLst>
                                    </p:anim>
                                  </p:childTnLst>
                                </p:cTn>
                              </p:par>
                              <p:par>
                                <p:cTn id="89" presetID="30" presetClass="entr" presetSubtype="0" fill="hold" nodeType="withEffect">
                                  <p:stCondLst>
                                    <p:cond delay="0"/>
                                  </p:stCondLst>
                                  <p:childTnLst>
                                    <p:set>
                                      <p:cBhvr>
                                        <p:cTn id="90" dur="1" fill="hold">
                                          <p:stCondLst>
                                            <p:cond delay="0"/>
                                          </p:stCondLst>
                                        </p:cTn>
                                        <p:tgtEl>
                                          <p:spTgt spid="12297"/>
                                        </p:tgtEl>
                                        <p:attrNameLst>
                                          <p:attrName>style.visibility</p:attrName>
                                        </p:attrNameLst>
                                      </p:cBhvr>
                                      <p:to>
                                        <p:strVal val="visible"/>
                                      </p:to>
                                    </p:set>
                                    <p:animEffect transition="in" filter="fade">
                                      <p:cBhvr>
                                        <p:cTn id="91" dur="800" decel="100000"/>
                                        <p:tgtEl>
                                          <p:spTgt spid="12297"/>
                                        </p:tgtEl>
                                      </p:cBhvr>
                                    </p:animEffect>
                                    <p:anim calcmode="lin" valueType="num">
                                      <p:cBhvr>
                                        <p:cTn id="92" dur="800" decel="100000" fill="hold"/>
                                        <p:tgtEl>
                                          <p:spTgt spid="12297"/>
                                        </p:tgtEl>
                                        <p:attrNameLst>
                                          <p:attrName>style.rotation</p:attrName>
                                        </p:attrNameLst>
                                      </p:cBhvr>
                                      <p:tavLst>
                                        <p:tav tm="0">
                                          <p:val>
                                            <p:fltVal val="-90"/>
                                          </p:val>
                                        </p:tav>
                                        <p:tav tm="100000">
                                          <p:val>
                                            <p:fltVal val="0"/>
                                          </p:val>
                                        </p:tav>
                                      </p:tavLst>
                                    </p:anim>
                                    <p:anim calcmode="lin" valueType="num">
                                      <p:cBhvr>
                                        <p:cTn id="93" dur="800" decel="100000" fill="hold"/>
                                        <p:tgtEl>
                                          <p:spTgt spid="12297"/>
                                        </p:tgtEl>
                                        <p:attrNameLst>
                                          <p:attrName>ppt_x</p:attrName>
                                        </p:attrNameLst>
                                      </p:cBhvr>
                                      <p:tavLst>
                                        <p:tav tm="0">
                                          <p:val>
                                            <p:strVal val="#ppt_x+0.4"/>
                                          </p:val>
                                        </p:tav>
                                        <p:tav tm="100000">
                                          <p:val>
                                            <p:strVal val="#ppt_x-0.05"/>
                                          </p:val>
                                        </p:tav>
                                      </p:tavLst>
                                    </p:anim>
                                    <p:anim calcmode="lin" valueType="num">
                                      <p:cBhvr>
                                        <p:cTn id="94" dur="800" decel="100000" fill="hold"/>
                                        <p:tgtEl>
                                          <p:spTgt spid="12297"/>
                                        </p:tgtEl>
                                        <p:attrNameLst>
                                          <p:attrName>ppt_y</p:attrName>
                                        </p:attrNameLst>
                                      </p:cBhvr>
                                      <p:tavLst>
                                        <p:tav tm="0">
                                          <p:val>
                                            <p:strVal val="#ppt_y-0.4"/>
                                          </p:val>
                                        </p:tav>
                                        <p:tav tm="100000">
                                          <p:val>
                                            <p:strVal val="#ppt_y+0.1"/>
                                          </p:val>
                                        </p:tav>
                                      </p:tavLst>
                                    </p:anim>
                                    <p:anim calcmode="lin" valueType="num">
                                      <p:cBhvr>
                                        <p:cTn id="95" dur="200" accel="100000" fill="hold">
                                          <p:stCondLst>
                                            <p:cond delay="800"/>
                                          </p:stCondLst>
                                        </p:cTn>
                                        <p:tgtEl>
                                          <p:spTgt spid="12297"/>
                                        </p:tgtEl>
                                        <p:attrNameLst>
                                          <p:attrName>ppt_x</p:attrName>
                                        </p:attrNameLst>
                                      </p:cBhvr>
                                      <p:tavLst>
                                        <p:tav tm="0">
                                          <p:val>
                                            <p:strVal val="#ppt_x-0.05"/>
                                          </p:val>
                                        </p:tav>
                                        <p:tav tm="100000">
                                          <p:val>
                                            <p:strVal val="#ppt_x"/>
                                          </p:val>
                                        </p:tav>
                                      </p:tavLst>
                                    </p:anim>
                                    <p:anim calcmode="lin" valueType="num">
                                      <p:cBhvr>
                                        <p:cTn id="96" dur="200" accel="100000" fill="hold">
                                          <p:stCondLst>
                                            <p:cond delay="800"/>
                                          </p:stCondLst>
                                        </p:cTn>
                                        <p:tgtEl>
                                          <p:spTgt spid="12297"/>
                                        </p:tgtEl>
                                        <p:attrNameLst>
                                          <p:attrName>ppt_y</p:attrName>
                                        </p:attrNameLst>
                                      </p:cBhvr>
                                      <p:tavLst>
                                        <p:tav tm="0">
                                          <p:val>
                                            <p:strVal val="#ppt_y+0.1"/>
                                          </p:val>
                                        </p:tav>
                                        <p:tav tm="100000">
                                          <p:val>
                                            <p:strVal val="#ppt_y"/>
                                          </p:val>
                                        </p:tav>
                                      </p:tavLst>
                                    </p:anim>
                                  </p:childTnLst>
                                </p:cTn>
                              </p:par>
                              <p:par>
                                <p:cTn id="97" presetID="30" presetClass="entr" presetSubtype="0" fill="hold" nodeType="withEffect">
                                  <p:stCondLst>
                                    <p:cond delay="0"/>
                                  </p:stCondLst>
                                  <p:childTnLst>
                                    <p:set>
                                      <p:cBhvr>
                                        <p:cTn id="98" dur="1" fill="hold">
                                          <p:stCondLst>
                                            <p:cond delay="0"/>
                                          </p:stCondLst>
                                        </p:cTn>
                                        <p:tgtEl>
                                          <p:spTgt spid="12298"/>
                                        </p:tgtEl>
                                        <p:attrNameLst>
                                          <p:attrName>style.visibility</p:attrName>
                                        </p:attrNameLst>
                                      </p:cBhvr>
                                      <p:to>
                                        <p:strVal val="visible"/>
                                      </p:to>
                                    </p:set>
                                    <p:animEffect transition="in" filter="fade">
                                      <p:cBhvr>
                                        <p:cTn id="99" dur="800" decel="100000"/>
                                        <p:tgtEl>
                                          <p:spTgt spid="12298"/>
                                        </p:tgtEl>
                                      </p:cBhvr>
                                    </p:animEffect>
                                    <p:anim calcmode="lin" valueType="num">
                                      <p:cBhvr>
                                        <p:cTn id="100" dur="800" decel="100000" fill="hold"/>
                                        <p:tgtEl>
                                          <p:spTgt spid="12298"/>
                                        </p:tgtEl>
                                        <p:attrNameLst>
                                          <p:attrName>style.rotation</p:attrName>
                                        </p:attrNameLst>
                                      </p:cBhvr>
                                      <p:tavLst>
                                        <p:tav tm="0">
                                          <p:val>
                                            <p:fltVal val="-90"/>
                                          </p:val>
                                        </p:tav>
                                        <p:tav tm="100000">
                                          <p:val>
                                            <p:fltVal val="0"/>
                                          </p:val>
                                        </p:tav>
                                      </p:tavLst>
                                    </p:anim>
                                    <p:anim calcmode="lin" valueType="num">
                                      <p:cBhvr>
                                        <p:cTn id="101" dur="800" decel="100000" fill="hold"/>
                                        <p:tgtEl>
                                          <p:spTgt spid="12298"/>
                                        </p:tgtEl>
                                        <p:attrNameLst>
                                          <p:attrName>ppt_x</p:attrName>
                                        </p:attrNameLst>
                                      </p:cBhvr>
                                      <p:tavLst>
                                        <p:tav tm="0">
                                          <p:val>
                                            <p:strVal val="#ppt_x+0.4"/>
                                          </p:val>
                                        </p:tav>
                                        <p:tav tm="100000">
                                          <p:val>
                                            <p:strVal val="#ppt_x-0.05"/>
                                          </p:val>
                                        </p:tav>
                                      </p:tavLst>
                                    </p:anim>
                                    <p:anim calcmode="lin" valueType="num">
                                      <p:cBhvr>
                                        <p:cTn id="102" dur="800" decel="100000" fill="hold"/>
                                        <p:tgtEl>
                                          <p:spTgt spid="12298"/>
                                        </p:tgtEl>
                                        <p:attrNameLst>
                                          <p:attrName>ppt_y</p:attrName>
                                        </p:attrNameLst>
                                      </p:cBhvr>
                                      <p:tavLst>
                                        <p:tav tm="0">
                                          <p:val>
                                            <p:strVal val="#ppt_y-0.4"/>
                                          </p:val>
                                        </p:tav>
                                        <p:tav tm="100000">
                                          <p:val>
                                            <p:strVal val="#ppt_y+0.1"/>
                                          </p:val>
                                        </p:tav>
                                      </p:tavLst>
                                    </p:anim>
                                    <p:anim calcmode="lin" valueType="num">
                                      <p:cBhvr>
                                        <p:cTn id="103" dur="200" accel="100000" fill="hold">
                                          <p:stCondLst>
                                            <p:cond delay="800"/>
                                          </p:stCondLst>
                                        </p:cTn>
                                        <p:tgtEl>
                                          <p:spTgt spid="12298"/>
                                        </p:tgtEl>
                                        <p:attrNameLst>
                                          <p:attrName>ppt_x</p:attrName>
                                        </p:attrNameLst>
                                      </p:cBhvr>
                                      <p:tavLst>
                                        <p:tav tm="0">
                                          <p:val>
                                            <p:strVal val="#ppt_x-0.05"/>
                                          </p:val>
                                        </p:tav>
                                        <p:tav tm="100000">
                                          <p:val>
                                            <p:strVal val="#ppt_x"/>
                                          </p:val>
                                        </p:tav>
                                      </p:tavLst>
                                    </p:anim>
                                    <p:anim calcmode="lin" valueType="num">
                                      <p:cBhvr>
                                        <p:cTn id="104" dur="200" accel="100000" fill="hold">
                                          <p:stCondLst>
                                            <p:cond delay="800"/>
                                          </p:stCondLst>
                                        </p:cTn>
                                        <p:tgtEl>
                                          <p:spTgt spid="12298"/>
                                        </p:tgtEl>
                                        <p:attrNameLst>
                                          <p:attrName>ppt_y</p:attrName>
                                        </p:attrNameLst>
                                      </p:cBhvr>
                                      <p:tavLst>
                                        <p:tav tm="0">
                                          <p:val>
                                            <p:strVal val="#ppt_y+0.1"/>
                                          </p:val>
                                        </p:tav>
                                        <p:tav tm="100000">
                                          <p:val>
                                            <p:strVal val="#ppt_y"/>
                                          </p:val>
                                        </p:tav>
                                      </p:tavLst>
                                    </p:anim>
                                  </p:childTnLst>
                                </p:cTn>
                              </p:par>
                              <p:par>
                                <p:cTn id="105" presetID="30" presetClass="entr" presetSubtype="0" fill="hold" nodeType="withEffect">
                                  <p:stCondLst>
                                    <p:cond delay="0"/>
                                  </p:stCondLst>
                                  <p:childTnLst>
                                    <p:set>
                                      <p:cBhvr>
                                        <p:cTn id="106" dur="1" fill="hold">
                                          <p:stCondLst>
                                            <p:cond delay="0"/>
                                          </p:stCondLst>
                                        </p:cTn>
                                        <p:tgtEl>
                                          <p:spTgt spid="12299"/>
                                        </p:tgtEl>
                                        <p:attrNameLst>
                                          <p:attrName>style.visibility</p:attrName>
                                        </p:attrNameLst>
                                      </p:cBhvr>
                                      <p:to>
                                        <p:strVal val="visible"/>
                                      </p:to>
                                    </p:set>
                                    <p:animEffect transition="in" filter="fade">
                                      <p:cBhvr>
                                        <p:cTn id="107" dur="800" decel="100000"/>
                                        <p:tgtEl>
                                          <p:spTgt spid="12299"/>
                                        </p:tgtEl>
                                      </p:cBhvr>
                                    </p:animEffect>
                                    <p:anim calcmode="lin" valueType="num">
                                      <p:cBhvr>
                                        <p:cTn id="108" dur="800" decel="100000" fill="hold"/>
                                        <p:tgtEl>
                                          <p:spTgt spid="12299"/>
                                        </p:tgtEl>
                                        <p:attrNameLst>
                                          <p:attrName>style.rotation</p:attrName>
                                        </p:attrNameLst>
                                      </p:cBhvr>
                                      <p:tavLst>
                                        <p:tav tm="0">
                                          <p:val>
                                            <p:fltVal val="-90"/>
                                          </p:val>
                                        </p:tav>
                                        <p:tav tm="100000">
                                          <p:val>
                                            <p:fltVal val="0"/>
                                          </p:val>
                                        </p:tav>
                                      </p:tavLst>
                                    </p:anim>
                                    <p:anim calcmode="lin" valueType="num">
                                      <p:cBhvr>
                                        <p:cTn id="109" dur="800" decel="100000" fill="hold"/>
                                        <p:tgtEl>
                                          <p:spTgt spid="12299"/>
                                        </p:tgtEl>
                                        <p:attrNameLst>
                                          <p:attrName>ppt_x</p:attrName>
                                        </p:attrNameLst>
                                      </p:cBhvr>
                                      <p:tavLst>
                                        <p:tav tm="0">
                                          <p:val>
                                            <p:strVal val="#ppt_x+0.4"/>
                                          </p:val>
                                        </p:tav>
                                        <p:tav tm="100000">
                                          <p:val>
                                            <p:strVal val="#ppt_x-0.05"/>
                                          </p:val>
                                        </p:tav>
                                      </p:tavLst>
                                    </p:anim>
                                    <p:anim calcmode="lin" valueType="num">
                                      <p:cBhvr>
                                        <p:cTn id="110" dur="800" decel="100000" fill="hold"/>
                                        <p:tgtEl>
                                          <p:spTgt spid="12299"/>
                                        </p:tgtEl>
                                        <p:attrNameLst>
                                          <p:attrName>ppt_y</p:attrName>
                                        </p:attrNameLst>
                                      </p:cBhvr>
                                      <p:tavLst>
                                        <p:tav tm="0">
                                          <p:val>
                                            <p:strVal val="#ppt_y-0.4"/>
                                          </p:val>
                                        </p:tav>
                                        <p:tav tm="100000">
                                          <p:val>
                                            <p:strVal val="#ppt_y+0.1"/>
                                          </p:val>
                                        </p:tav>
                                      </p:tavLst>
                                    </p:anim>
                                    <p:anim calcmode="lin" valueType="num">
                                      <p:cBhvr>
                                        <p:cTn id="111" dur="200" accel="100000" fill="hold">
                                          <p:stCondLst>
                                            <p:cond delay="800"/>
                                          </p:stCondLst>
                                        </p:cTn>
                                        <p:tgtEl>
                                          <p:spTgt spid="12299"/>
                                        </p:tgtEl>
                                        <p:attrNameLst>
                                          <p:attrName>ppt_x</p:attrName>
                                        </p:attrNameLst>
                                      </p:cBhvr>
                                      <p:tavLst>
                                        <p:tav tm="0">
                                          <p:val>
                                            <p:strVal val="#ppt_x-0.05"/>
                                          </p:val>
                                        </p:tav>
                                        <p:tav tm="100000">
                                          <p:val>
                                            <p:strVal val="#ppt_x"/>
                                          </p:val>
                                        </p:tav>
                                      </p:tavLst>
                                    </p:anim>
                                    <p:anim calcmode="lin" valueType="num">
                                      <p:cBhvr>
                                        <p:cTn id="112" dur="200" accel="100000" fill="hold">
                                          <p:stCondLst>
                                            <p:cond delay="800"/>
                                          </p:stCondLst>
                                        </p:cTn>
                                        <p:tgtEl>
                                          <p:spTgt spid="12299"/>
                                        </p:tgtEl>
                                        <p:attrNameLst>
                                          <p:attrName>ppt_y</p:attrName>
                                        </p:attrNameLst>
                                      </p:cBhvr>
                                      <p:tavLst>
                                        <p:tav tm="0">
                                          <p:val>
                                            <p:strVal val="#ppt_y+0.1"/>
                                          </p:val>
                                        </p:tav>
                                        <p:tav tm="100000">
                                          <p:val>
                                            <p:strVal val="#ppt_y"/>
                                          </p:val>
                                        </p:tav>
                                      </p:tavLst>
                                    </p:anim>
                                  </p:childTnLst>
                                </p:cTn>
                              </p:par>
                              <p:par>
                                <p:cTn id="113" presetID="30" presetClass="entr" presetSubtype="0" fill="hold" nodeType="withEffect">
                                  <p:stCondLst>
                                    <p:cond delay="0"/>
                                  </p:stCondLst>
                                  <p:childTnLst>
                                    <p:set>
                                      <p:cBhvr>
                                        <p:cTn id="114" dur="1" fill="hold">
                                          <p:stCondLst>
                                            <p:cond delay="0"/>
                                          </p:stCondLst>
                                        </p:cTn>
                                        <p:tgtEl>
                                          <p:spTgt spid="12300"/>
                                        </p:tgtEl>
                                        <p:attrNameLst>
                                          <p:attrName>style.visibility</p:attrName>
                                        </p:attrNameLst>
                                      </p:cBhvr>
                                      <p:to>
                                        <p:strVal val="visible"/>
                                      </p:to>
                                    </p:set>
                                    <p:animEffect transition="in" filter="fade">
                                      <p:cBhvr>
                                        <p:cTn id="115" dur="800" decel="100000"/>
                                        <p:tgtEl>
                                          <p:spTgt spid="12300"/>
                                        </p:tgtEl>
                                      </p:cBhvr>
                                    </p:animEffect>
                                    <p:anim calcmode="lin" valueType="num">
                                      <p:cBhvr>
                                        <p:cTn id="116" dur="800" decel="100000" fill="hold"/>
                                        <p:tgtEl>
                                          <p:spTgt spid="12300"/>
                                        </p:tgtEl>
                                        <p:attrNameLst>
                                          <p:attrName>style.rotation</p:attrName>
                                        </p:attrNameLst>
                                      </p:cBhvr>
                                      <p:tavLst>
                                        <p:tav tm="0">
                                          <p:val>
                                            <p:fltVal val="-90"/>
                                          </p:val>
                                        </p:tav>
                                        <p:tav tm="100000">
                                          <p:val>
                                            <p:fltVal val="0"/>
                                          </p:val>
                                        </p:tav>
                                      </p:tavLst>
                                    </p:anim>
                                    <p:anim calcmode="lin" valueType="num">
                                      <p:cBhvr>
                                        <p:cTn id="117" dur="800" decel="100000" fill="hold"/>
                                        <p:tgtEl>
                                          <p:spTgt spid="12300"/>
                                        </p:tgtEl>
                                        <p:attrNameLst>
                                          <p:attrName>ppt_x</p:attrName>
                                        </p:attrNameLst>
                                      </p:cBhvr>
                                      <p:tavLst>
                                        <p:tav tm="0">
                                          <p:val>
                                            <p:strVal val="#ppt_x+0.4"/>
                                          </p:val>
                                        </p:tav>
                                        <p:tav tm="100000">
                                          <p:val>
                                            <p:strVal val="#ppt_x-0.05"/>
                                          </p:val>
                                        </p:tav>
                                      </p:tavLst>
                                    </p:anim>
                                    <p:anim calcmode="lin" valueType="num">
                                      <p:cBhvr>
                                        <p:cTn id="118" dur="800" decel="100000" fill="hold"/>
                                        <p:tgtEl>
                                          <p:spTgt spid="12300"/>
                                        </p:tgtEl>
                                        <p:attrNameLst>
                                          <p:attrName>ppt_y</p:attrName>
                                        </p:attrNameLst>
                                      </p:cBhvr>
                                      <p:tavLst>
                                        <p:tav tm="0">
                                          <p:val>
                                            <p:strVal val="#ppt_y-0.4"/>
                                          </p:val>
                                        </p:tav>
                                        <p:tav tm="100000">
                                          <p:val>
                                            <p:strVal val="#ppt_y+0.1"/>
                                          </p:val>
                                        </p:tav>
                                      </p:tavLst>
                                    </p:anim>
                                    <p:anim calcmode="lin" valueType="num">
                                      <p:cBhvr>
                                        <p:cTn id="119" dur="200" accel="100000" fill="hold">
                                          <p:stCondLst>
                                            <p:cond delay="800"/>
                                          </p:stCondLst>
                                        </p:cTn>
                                        <p:tgtEl>
                                          <p:spTgt spid="12300"/>
                                        </p:tgtEl>
                                        <p:attrNameLst>
                                          <p:attrName>ppt_x</p:attrName>
                                        </p:attrNameLst>
                                      </p:cBhvr>
                                      <p:tavLst>
                                        <p:tav tm="0">
                                          <p:val>
                                            <p:strVal val="#ppt_x-0.05"/>
                                          </p:val>
                                        </p:tav>
                                        <p:tav tm="100000">
                                          <p:val>
                                            <p:strVal val="#ppt_x"/>
                                          </p:val>
                                        </p:tav>
                                      </p:tavLst>
                                    </p:anim>
                                    <p:anim calcmode="lin" valueType="num">
                                      <p:cBhvr>
                                        <p:cTn id="120" dur="200" accel="100000" fill="hold">
                                          <p:stCondLst>
                                            <p:cond delay="800"/>
                                          </p:stCondLst>
                                        </p:cTn>
                                        <p:tgtEl>
                                          <p:spTgt spid="12300"/>
                                        </p:tgtEl>
                                        <p:attrNameLst>
                                          <p:attrName>ppt_y</p:attrName>
                                        </p:attrNameLst>
                                      </p:cBhvr>
                                      <p:tavLst>
                                        <p:tav tm="0">
                                          <p:val>
                                            <p:strVal val="#ppt_y+0.1"/>
                                          </p:val>
                                        </p:tav>
                                        <p:tav tm="100000">
                                          <p:val>
                                            <p:strVal val="#ppt_y"/>
                                          </p:val>
                                        </p:tav>
                                      </p:tavLst>
                                    </p:anim>
                                  </p:childTnLst>
                                </p:cTn>
                              </p:par>
                              <p:par>
                                <p:cTn id="121" presetID="30" presetClass="entr" presetSubtype="0" fill="hold" nodeType="withEffect">
                                  <p:stCondLst>
                                    <p:cond delay="0"/>
                                  </p:stCondLst>
                                  <p:childTnLst>
                                    <p:set>
                                      <p:cBhvr>
                                        <p:cTn id="122" dur="1" fill="hold">
                                          <p:stCondLst>
                                            <p:cond delay="0"/>
                                          </p:stCondLst>
                                        </p:cTn>
                                        <p:tgtEl>
                                          <p:spTgt spid="12301"/>
                                        </p:tgtEl>
                                        <p:attrNameLst>
                                          <p:attrName>style.visibility</p:attrName>
                                        </p:attrNameLst>
                                      </p:cBhvr>
                                      <p:to>
                                        <p:strVal val="visible"/>
                                      </p:to>
                                    </p:set>
                                    <p:animEffect transition="in" filter="fade">
                                      <p:cBhvr>
                                        <p:cTn id="123" dur="800" decel="100000"/>
                                        <p:tgtEl>
                                          <p:spTgt spid="12301"/>
                                        </p:tgtEl>
                                      </p:cBhvr>
                                    </p:animEffect>
                                    <p:anim calcmode="lin" valueType="num">
                                      <p:cBhvr>
                                        <p:cTn id="124" dur="800" decel="100000" fill="hold"/>
                                        <p:tgtEl>
                                          <p:spTgt spid="12301"/>
                                        </p:tgtEl>
                                        <p:attrNameLst>
                                          <p:attrName>style.rotation</p:attrName>
                                        </p:attrNameLst>
                                      </p:cBhvr>
                                      <p:tavLst>
                                        <p:tav tm="0">
                                          <p:val>
                                            <p:fltVal val="-90"/>
                                          </p:val>
                                        </p:tav>
                                        <p:tav tm="100000">
                                          <p:val>
                                            <p:fltVal val="0"/>
                                          </p:val>
                                        </p:tav>
                                      </p:tavLst>
                                    </p:anim>
                                    <p:anim calcmode="lin" valueType="num">
                                      <p:cBhvr>
                                        <p:cTn id="125" dur="800" decel="100000" fill="hold"/>
                                        <p:tgtEl>
                                          <p:spTgt spid="12301"/>
                                        </p:tgtEl>
                                        <p:attrNameLst>
                                          <p:attrName>ppt_x</p:attrName>
                                        </p:attrNameLst>
                                      </p:cBhvr>
                                      <p:tavLst>
                                        <p:tav tm="0">
                                          <p:val>
                                            <p:strVal val="#ppt_x+0.4"/>
                                          </p:val>
                                        </p:tav>
                                        <p:tav tm="100000">
                                          <p:val>
                                            <p:strVal val="#ppt_x-0.05"/>
                                          </p:val>
                                        </p:tav>
                                      </p:tavLst>
                                    </p:anim>
                                    <p:anim calcmode="lin" valueType="num">
                                      <p:cBhvr>
                                        <p:cTn id="126" dur="800" decel="100000" fill="hold"/>
                                        <p:tgtEl>
                                          <p:spTgt spid="12301"/>
                                        </p:tgtEl>
                                        <p:attrNameLst>
                                          <p:attrName>ppt_y</p:attrName>
                                        </p:attrNameLst>
                                      </p:cBhvr>
                                      <p:tavLst>
                                        <p:tav tm="0">
                                          <p:val>
                                            <p:strVal val="#ppt_y-0.4"/>
                                          </p:val>
                                        </p:tav>
                                        <p:tav tm="100000">
                                          <p:val>
                                            <p:strVal val="#ppt_y+0.1"/>
                                          </p:val>
                                        </p:tav>
                                      </p:tavLst>
                                    </p:anim>
                                    <p:anim calcmode="lin" valueType="num">
                                      <p:cBhvr>
                                        <p:cTn id="127" dur="200" accel="100000" fill="hold">
                                          <p:stCondLst>
                                            <p:cond delay="800"/>
                                          </p:stCondLst>
                                        </p:cTn>
                                        <p:tgtEl>
                                          <p:spTgt spid="12301"/>
                                        </p:tgtEl>
                                        <p:attrNameLst>
                                          <p:attrName>ppt_x</p:attrName>
                                        </p:attrNameLst>
                                      </p:cBhvr>
                                      <p:tavLst>
                                        <p:tav tm="0">
                                          <p:val>
                                            <p:strVal val="#ppt_x-0.05"/>
                                          </p:val>
                                        </p:tav>
                                        <p:tav tm="100000">
                                          <p:val>
                                            <p:strVal val="#ppt_x"/>
                                          </p:val>
                                        </p:tav>
                                      </p:tavLst>
                                    </p:anim>
                                    <p:anim calcmode="lin" valueType="num">
                                      <p:cBhvr>
                                        <p:cTn id="128" dur="200" accel="100000" fill="hold">
                                          <p:stCondLst>
                                            <p:cond delay="800"/>
                                          </p:stCondLst>
                                        </p:cTn>
                                        <p:tgtEl>
                                          <p:spTgt spid="12301"/>
                                        </p:tgtEl>
                                        <p:attrNameLst>
                                          <p:attrName>ppt_y</p:attrName>
                                        </p:attrNameLst>
                                      </p:cBhvr>
                                      <p:tavLst>
                                        <p:tav tm="0">
                                          <p:val>
                                            <p:strVal val="#ppt_y+0.1"/>
                                          </p:val>
                                        </p:tav>
                                        <p:tav tm="100000">
                                          <p:val>
                                            <p:strVal val="#ppt_y"/>
                                          </p:val>
                                        </p:tav>
                                      </p:tavLst>
                                    </p:anim>
                                  </p:childTnLst>
                                </p:cTn>
                              </p:par>
                              <p:par>
                                <p:cTn id="129" presetID="30" presetClass="entr" presetSubtype="0" fill="hold" grpId="0" nodeType="withEffect">
                                  <p:stCondLst>
                                    <p:cond delay="0"/>
                                  </p:stCondLst>
                                  <p:childTnLst>
                                    <p:set>
                                      <p:cBhvr>
                                        <p:cTn id="130" dur="1" fill="hold">
                                          <p:stCondLst>
                                            <p:cond delay="0"/>
                                          </p:stCondLst>
                                        </p:cTn>
                                        <p:tgtEl>
                                          <p:spTgt spid="12303"/>
                                        </p:tgtEl>
                                        <p:attrNameLst>
                                          <p:attrName>style.visibility</p:attrName>
                                        </p:attrNameLst>
                                      </p:cBhvr>
                                      <p:to>
                                        <p:strVal val="visible"/>
                                      </p:to>
                                    </p:set>
                                    <p:animEffect transition="in" filter="fade">
                                      <p:cBhvr>
                                        <p:cTn id="131" dur="800" decel="100000"/>
                                        <p:tgtEl>
                                          <p:spTgt spid="12303"/>
                                        </p:tgtEl>
                                      </p:cBhvr>
                                    </p:animEffect>
                                    <p:anim calcmode="lin" valueType="num">
                                      <p:cBhvr>
                                        <p:cTn id="132" dur="800" decel="100000" fill="hold"/>
                                        <p:tgtEl>
                                          <p:spTgt spid="12303"/>
                                        </p:tgtEl>
                                        <p:attrNameLst>
                                          <p:attrName>style.rotation</p:attrName>
                                        </p:attrNameLst>
                                      </p:cBhvr>
                                      <p:tavLst>
                                        <p:tav tm="0">
                                          <p:val>
                                            <p:fltVal val="-90"/>
                                          </p:val>
                                        </p:tav>
                                        <p:tav tm="100000">
                                          <p:val>
                                            <p:fltVal val="0"/>
                                          </p:val>
                                        </p:tav>
                                      </p:tavLst>
                                    </p:anim>
                                    <p:anim calcmode="lin" valueType="num">
                                      <p:cBhvr>
                                        <p:cTn id="133" dur="800" decel="100000" fill="hold"/>
                                        <p:tgtEl>
                                          <p:spTgt spid="12303"/>
                                        </p:tgtEl>
                                        <p:attrNameLst>
                                          <p:attrName>ppt_x</p:attrName>
                                        </p:attrNameLst>
                                      </p:cBhvr>
                                      <p:tavLst>
                                        <p:tav tm="0">
                                          <p:val>
                                            <p:strVal val="#ppt_x+0.4"/>
                                          </p:val>
                                        </p:tav>
                                        <p:tav tm="100000">
                                          <p:val>
                                            <p:strVal val="#ppt_x-0.05"/>
                                          </p:val>
                                        </p:tav>
                                      </p:tavLst>
                                    </p:anim>
                                    <p:anim calcmode="lin" valueType="num">
                                      <p:cBhvr>
                                        <p:cTn id="134" dur="800" decel="100000" fill="hold"/>
                                        <p:tgtEl>
                                          <p:spTgt spid="12303"/>
                                        </p:tgtEl>
                                        <p:attrNameLst>
                                          <p:attrName>ppt_y</p:attrName>
                                        </p:attrNameLst>
                                      </p:cBhvr>
                                      <p:tavLst>
                                        <p:tav tm="0">
                                          <p:val>
                                            <p:strVal val="#ppt_y-0.4"/>
                                          </p:val>
                                        </p:tav>
                                        <p:tav tm="100000">
                                          <p:val>
                                            <p:strVal val="#ppt_y+0.1"/>
                                          </p:val>
                                        </p:tav>
                                      </p:tavLst>
                                    </p:anim>
                                    <p:anim calcmode="lin" valueType="num">
                                      <p:cBhvr>
                                        <p:cTn id="135" dur="200" accel="100000" fill="hold">
                                          <p:stCondLst>
                                            <p:cond delay="800"/>
                                          </p:stCondLst>
                                        </p:cTn>
                                        <p:tgtEl>
                                          <p:spTgt spid="12303"/>
                                        </p:tgtEl>
                                        <p:attrNameLst>
                                          <p:attrName>ppt_x</p:attrName>
                                        </p:attrNameLst>
                                      </p:cBhvr>
                                      <p:tavLst>
                                        <p:tav tm="0">
                                          <p:val>
                                            <p:strVal val="#ppt_x-0.05"/>
                                          </p:val>
                                        </p:tav>
                                        <p:tav tm="100000">
                                          <p:val>
                                            <p:strVal val="#ppt_x"/>
                                          </p:val>
                                        </p:tav>
                                      </p:tavLst>
                                    </p:anim>
                                    <p:anim calcmode="lin" valueType="num">
                                      <p:cBhvr>
                                        <p:cTn id="136" dur="200" accel="100000" fill="hold">
                                          <p:stCondLst>
                                            <p:cond delay="800"/>
                                          </p:stCondLst>
                                        </p:cTn>
                                        <p:tgtEl>
                                          <p:spTgt spid="1230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p:bldP spid="12303" grpId="0"/>
      <p:bldP spid="1230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矩形 24578"/>
          <p:cNvSpPr>
            <a:spLocks noChangeArrowheads="1"/>
          </p:cNvSpPr>
          <p:nvPr/>
        </p:nvSpPr>
        <p:spPr bwMode="auto">
          <a:xfrm>
            <a:off x="6119813" y="1781175"/>
            <a:ext cx="4554537" cy="70675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pPr algn="ctr"/>
            <a:r>
              <a:rPr lang="zh-CN" altLang="en-US" sz="4000" b="1" dirty="0">
                <a:latin typeface="微软雅黑" panose="020B0503020204020204" pitchFamily="34" charset="-122"/>
                <a:ea typeface="微软雅黑" panose="020B0503020204020204" pitchFamily="34" charset="-122"/>
                <a:cs typeface="汉仪中宋简"/>
              </a:rPr>
              <a:t>浙江嘉兴南湖画舫</a:t>
            </a:r>
            <a:endParaRPr lang="zh-CN" altLang="en-US" sz="4000" b="1" dirty="0">
              <a:latin typeface="微软雅黑" panose="020B0503020204020204" pitchFamily="34" charset="-122"/>
              <a:ea typeface="微软雅黑" panose="020B0503020204020204" pitchFamily="34" charset="-122"/>
              <a:cs typeface="汉仪中宋简"/>
            </a:endParaRPr>
          </a:p>
        </p:txBody>
      </p:sp>
      <p:pic>
        <p:nvPicPr>
          <p:cNvPr id="13314" name="图片 24579" descr="一大上海会址内景"/>
          <p:cNvPicPr>
            <a:picLocks noChangeAspect="1" noChangeArrowheads="1"/>
          </p:cNvPicPr>
          <p:nvPr/>
        </p:nvPicPr>
        <p:blipFill>
          <a:blip r:embed="rId1">
            <a:lum bright="12000"/>
            <a:extLst>
              <a:ext uri="{28A0092B-C50C-407E-A947-70E740481C1C}">
                <a14:useLocalDpi xmlns:a14="http://schemas.microsoft.com/office/drawing/2010/main" val="0"/>
              </a:ext>
            </a:extLst>
          </a:blip>
          <a:srcRect/>
          <a:stretch>
            <a:fillRect/>
          </a:stretch>
        </p:blipFill>
        <p:spPr bwMode="auto">
          <a:xfrm>
            <a:off x="1752600" y="1303338"/>
            <a:ext cx="3768725" cy="2362200"/>
          </a:xfrm>
          <a:prstGeom prst="rect">
            <a:avLst/>
          </a:prstGeom>
          <a:noFill/>
          <a:ln>
            <a:noFill/>
          </a:ln>
        </p:spPr>
      </p:pic>
      <p:sp>
        <p:nvSpPr>
          <p:cNvPr id="13315" name="矩形 24580"/>
          <p:cNvSpPr>
            <a:spLocks noChangeArrowheads="1"/>
          </p:cNvSpPr>
          <p:nvPr/>
        </p:nvSpPr>
        <p:spPr bwMode="auto">
          <a:xfrm>
            <a:off x="1524000" y="496888"/>
            <a:ext cx="4359275" cy="70675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pPr algn="ctr"/>
            <a:r>
              <a:rPr lang="en-US" altLang="zh-CN" sz="4000" b="1" dirty="0">
                <a:latin typeface="微软雅黑" panose="020B0503020204020204" pitchFamily="34" charset="-122"/>
                <a:ea typeface="微软雅黑" panose="020B0503020204020204" pitchFamily="34" charset="-122"/>
                <a:cs typeface="汉仪中宋简"/>
              </a:rPr>
              <a:t>“</a:t>
            </a:r>
            <a:r>
              <a:rPr lang="zh-CN" altLang="en-US" sz="4000" b="1" dirty="0">
                <a:latin typeface="微软雅黑" panose="020B0503020204020204" pitchFamily="34" charset="-122"/>
                <a:ea typeface="微软雅黑" panose="020B0503020204020204" pitchFamily="34" charset="-122"/>
                <a:cs typeface="汉仪中宋简"/>
              </a:rPr>
              <a:t>一大</a:t>
            </a:r>
            <a:r>
              <a:rPr lang="en-US" altLang="zh-CN" sz="4000" b="1" dirty="0">
                <a:latin typeface="微软雅黑" panose="020B0503020204020204" pitchFamily="34" charset="-122"/>
                <a:ea typeface="微软雅黑" panose="020B0503020204020204" pitchFamily="34" charset="-122"/>
                <a:cs typeface="汉仪中宋简"/>
              </a:rPr>
              <a:t>”</a:t>
            </a:r>
            <a:r>
              <a:rPr lang="zh-CN" altLang="en-US" sz="4000" b="1" dirty="0">
                <a:latin typeface="微软雅黑" panose="020B0503020204020204" pitchFamily="34" charset="-122"/>
                <a:ea typeface="微软雅黑" panose="020B0503020204020204" pitchFamily="34" charset="-122"/>
                <a:cs typeface="汉仪中宋简"/>
              </a:rPr>
              <a:t>上海会址</a:t>
            </a:r>
            <a:endParaRPr lang="zh-CN" altLang="en-US" sz="4000" b="1" dirty="0">
              <a:latin typeface="微软雅黑" panose="020B0503020204020204" pitchFamily="34" charset="-122"/>
              <a:ea typeface="微软雅黑" panose="020B0503020204020204" pitchFamily="34" charset="-122"/>
              <a:cs typeface="汉仪中宋简"/>
            </a:endParaRPr>
          </a:p>
        </p:txBody>
      </p:sp>
      <p:pic>
        <p:nvPicPr>
          <p:cNvPr id="13316" name="图片 24581" descr="中共一大上海会址"/>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778000" y="3738563"/>
            <a:ext cx="3733800" cy="2549525"/>
          </a:xfrm>
          <a:prstGeom prst="rect">
            <a:avLst/>
          </a:prstGeom>
          <a:noFill/>
          <a:ln>
            <a:noFill/>
          </a:ln>
        </p:spPr>
      </p:pic>
      <p:sp>
        <p:nvSpPr>
          <p:cNvPr id="13317" name="右箭头标注 24582"/>
          <p:cNvSpPr>
            <a:spLocks noChangeArrowheads="1"/>
          </p:cNvSpPr>
          <p:nvPr/>
        </p:nvSpPr>
        <p:spPr bwMode="auto">
          <a:xfrm>
            <a:off x="5519738" y="2952750"/>
            <a:ext cx="719137" cy="1966913"/>
          </a:xfrm>
          <a:prstGeom prst="rightArrowCallout">
            <a:avLst>
              <a:gd name="adj1" fmla="val 87650"/>
              <a:gd name="adj2" fmla="val 87637"/>
              <a:gd name="adj3" fmla="val 16639"/>
              <a:gd name="adj4" fmla="val 42417"/>
            </a:avLst>
          </a:prstGeom>
          <a:noFill/>
        </p:spPr>
        <p:style>
          <a:lnRef idx="2">
            <a:schemeClr val="dk1"/>
          </a:lnRef>
          <a:fillRef idx="1">
            <a:schemeClr val="lt1"/>
          </a:fillRef>
          <a:effectRef idx="0">
            <a:schemeClr val="dk1"/>
          </a:effectRef>
          <a:fontRef idx="minor">
            <a:schemeClr val="dk1"/>
          </a:fontRef>
        </p:style>
        <p:txBody>
          <a:bodyPr/>
          <a:lstStyle/>
          <a:p>
            <a:endParaRPr lang="zh-CN" altLang="en-US" dirty="0">
              <a:latin typeface="微软雅黑" panose="020B0503020204020204" pitchFamily="34" charset="-122"/>
              <a:ea typeface="微软雅黑" panose="020B0503020204020204" pitchFamily="34" charset="-122"/>
            </a:endParaRPr>
          </a:p>
        </p:txBody>
      </p:sp>
      <p:pic>
        <p:nvPicPr>
          <p:cNvPr id="13318"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2213" y="2527300"/>
            <a:ext cx="4360862" cy="31242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800" decel="100000"/>
                                        <p:tgtEl>
                                          <p:spTgt spid="13315"/>
                                        </p:tgtEl>
                                      </p:cBhvr>
                                    </p:animEffect>
                                    <p:anim calcmode="lin" valueType="num">
                                      <p:cBhvr>
                                        <p:cTn id="8" dur="800" decel="100000" fill="hold"/>
                                        <p:tgtEl>
                                          <p:spTgt spid="13315"/>
                                        </p:tgtEl>
                                        <p:attrNameLst>
                                          <p:attrName>style.rotation</p:attrName>
                                        </p:attrNameLst>
                                      </p:cBhvr>
                                      <p:tavLst>
                                        <p:tav tm="0">
                                          <p:val>
                                            <p:fltVal val="-90"/>
                                          </p:val>
                                        </p:tav>
                                        <p:tav tm="100000">
                                          <p:val>
                                            <p:fltVal val="0"/>
                                          </p:val>
                                        </p:tav>
                                      </p:tavLst>
                                    </p:anim>
                                    <p:anim calcmode="lin" valueType="num">
                                      <p:cBhvr>
                                        <p:cTn id="9" dur="800" decel="100000" fill="hold"/>
                                        <p:tgtEl>
                                          <p:spTgt spid="13315"/>
                                        </p:tgtEl>
                                        <p:attrNameLst>
                                          <p:attrName>ppt_x</p:attrName>
                                        </p:attrNameLst>
                                      </p:cBhvr>
                                      <p:tavLst>
                                        <p:tav tm="0">
                                          <p:val>
                                            <p:strVal val="#ppt_x+0.4"/>
                                          </p:val>
                                        </p:tav>
                                        <p:tav tm="100000">
                                          <p:val>
                                            <p:strVal val="#ppt_x-0.05"/>
                                          </p:val>
                                        </p:tav>
                                      </p:tavLst>
                                    </p:anim>
                                    <p:anim calcmode="lin" valueType="num">
                                      <p:cBhvr>
                                        <p:cTn id="10" dur="800" decel="100000" fill="hold"/>
                                        <p:tgtEl>
                                          <p:spTgt spid="1331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3314"/>
                                        </p:tgtEl>
                                        <p:attrNameLst>
                                          <p:attrName>style.visibility</p:attrName>
                                        </p:attrNameLst>
                                      </p:cBhvr>
                                      <p:to>
                                        <p:strVal val="visible"/>
                                      </p:to>
                                    </p:set>
                                    <p:animEffect transition="in" filter="fade">
                                      <p:cBhvr>
                                        <p:cTn id="17" dur="800" decel="100000"/>
                                        <p:tgtEl>
                                          <p:spTgt spid="13314"/>
                                        </p:tgtEl>
                                      </p:cBhvr>
                                    </p:animEffect>
                                    <p:anim calcmode="lin" valueType="num">
                                      <p:cBhvr>
                                        <p:cTn id="18" dur="800" decel="100000" fill="hold"/>
                                        <p:tgtEl>
                                          <p:spTgt spid="13314"/>
                                        </p:tgtEl>
                                        <p:attrNameLst>
                                          <p:attrName>style.rotation</p:attrName>
                                        </p:attrNameLst>
                                      </p:cBhvr>
                                      <p:tavLst>
                                        <p:tav tm="0">
                                          <p:val>
                                            <p:fltVal val="-90"/>
                                          </p:val>
                                        </p:tav>
                                        <p:tav tm="100000">
                                          <p:val>
                                            <p:fltVal val="0"/>
                                          </p:val>
                                        </p:tav>
                                      </p:tavLst>
                                    </p:anim>
                                    <p:anim calcmode="lin" valueType="num">
                                      <p:cBhvr>
                                        <p:cTn id="19" dur="800" decel="100000" fill="hold"/>
                                        <p:tgtEl>
                                          <p:spTgt spid="13314"/>
                                        </p:tgtEl>
                                        <p:attrNameLst>
                                          <p:attrName>ppt_x</p:attrName>
                                        </p:attrNameLst>
                                      </p:cBhvr>
                                      <p:tavLst>
                                        <p:tav tm="0">
                                          <p:val>
                                            <p:strVal val="#ppt_x+0.4"/>
                                          </p:val>
                                        </p:tav>
                                        <p:tav tm="100000">
                                          <p:val>
                                            <p:strVal val="#ppt_x-0.05"/>
                                          </p:val>
                                        </p:tav>
                                      </p:tavLst>
                                    </p:anim>
                                    <p:anim calcmode="lin" valueType="num">
                                      <p:cBhvr>
                                        <p:cTn id="20" dur="800" decel="100000" fill="hold"/>
                                        <p:tgtEl>
                                          <p:spTgt spid="1331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331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331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13316"/>
                                        </p:tgtEl>
                                        <p:attrNameLst>
                                          <p:attrName>style.visibility</p:attrName>
                                        </p:attrNameLst>
                                      </p:cBhvr>
                                      <p:to>
                                        <p:strVal val="visible"/>
                                      </p:to>
                                    </p:set>
                                    <p:animEffect transition="in" filter="fade">
                                      <p:cBhvr>
                                        <p:cTn id="27" dur="800" decel="100000"/>
                                        <p:tgtEl>
                                          <p:spTgt spid="13316"/>
                                        </p:tgtEl>
                                      </p:cBhvr>
                                    </p:animEffect>
                                    <p:anim calcmode="lin" valueType="num">
                                      <p:cBhvr>
                                        <p:cTn id="28" dur="800" decel="100000" fill="hold"/>
                                        <p:tgtEl>
                                          <p:spTgt spid="13316"/>
                                        </p:tgtEl>
                                        <p:attrNameLst>
                                          <p:attrName>style.rotation</p:attrName>
                                        </p:attrNameLst>
                                      </p:cBhvr>
                                      <p:tavLst>
                                        <p:tav tm="0">
                                          <p:val>
                                            <p:fltVal val="-90"/>
                                          </p:val>
                                        </p:tav>
                                        <p:tav tm="100000">
                                          <p:val>
                                            <p:fltVal val="0"/>
                                          </p:val>
                                        </p:tav>
                                      </p:tavLst>
                                    </p:anim>
                                    <p:anim calcmode="lin" valueType="num">
                                      <p:cBhvr>
                                        <p:cTn id="29" dur="800" decel="100000" fill="hold"/>
                                        <p:tgtEl>
                                          <p:spTgt spid="13316"/>
                                        </p:tgtEl>
                                        <p:attrNameLst>
                                          <p:attrName>ppt_x</p:attrName>
                                        </p:attrNameLst>
                                      </p:cBhvr>
                                      <p:tavLst>
                                        <p:tav tm="0">
                                          <p:val>
                                            <p:strVal val="#ppt_x+0.4"/>
                                          </p:val>
                                        </p:tav>
                                        <p:tav tm="100000">
                                          <p:val>
                                            <p:strVal val="#ppt_x-0.05"/>
                                          </p:val>
                                        </p:tav>
                                      </p:tavLst>
                                    </p:anim>
                                    <p:anim calcmode="lin" valueType="num">
                                      <p:cBhvr>
                                        <p:cTn id="30" dur="800" decel="100000" fill="hold"/>
                                        <p:tgtEl>
                                          <p:spTgt spid="13316"/>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3316"/>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3316"/>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13317"/>
                                        </p:tgtEl>
                                        <p:attrNameLst>
                                          <p:attrName>style.visibility</p:attrName>
                                        </p:attrNameLst>
                                      </p:cBhvr>
                                      <p:to>
                                        <p:strVal val="visible"/>
                                      </p:to>
                                    </p:set>
                                    <p:animEffect transition="in" filter="fade">
                                      <p:cBhvr>
                                        <p:cTn id="37" dur="800" decel="100000"/>
                                        <p:tgtEl>
                                          <p:spTgt spid="13317"/>
                                        </p:tgtEl>
                                      </p:cBhvr>
                                    </p:animEffect>
                                    <p:anim calcmode="lin" valueType="num">
                                      <p:cBhvr>
                                        <p:cTn id="38" dur="800" decel="100000" fill="hold"/>
                                        <p:tgtEl>
                                          <p:spTgt spid="13317"/>
                                        </p:tgtEl>
                                        <p:attrNameLst>
                                          <p:attrName>style.rotation</p:attrName>
                                        </p:attrNameLst>
                                      </p:cBhvr>
                                      <p:tavLst>
                                        <p:tav tm="0">
                                          <p:val>
                                            <p:fltVal val="-90"/>
                                          </p:val>
                                        </p:tav>
                                        <p:tav tm="100000">
                                          <p:val>
                                            <p:fltVal val="0"/>
                                          </p:val>
                                        </p:tav>
                                      </p:tavLst>
                                    </p:anim>
                                    <p:anim calcmode="lin" valueType="num">
                                      <p:cBhvr>
                                        <p:cTn id="39" dur="800" decel="100000" fill="hold"/>
                                        <p:tgtEl>
                                          <p:spTgt spid="13317"/>
                                        </p:tgtEl>
                                        <p:attrNameLst>
                                          <p:attrName>ppt_x</p:attrName>
                                        </p:attrNameLst>
                                      </p:cBhvr>
                                      <p:tavLst>
                                        <p:tav tm="0">
                                          <p:val>
                                            <p:strVal val="#ppt_x+0.4"/>
                                          </p:val>
                                        </p:tav>
                                        <p:tav tm="100000">
                                          <p:val>
                                            <p:strVal val="#ppt_x-0.05"/>
                                          </p:val>
                                        </p:tav>
                                      </p:tavLst>
                                    </p:anim>
                                    <p:anim calcmode="lin" valueType="num">
                                      <p:cBhvr>
                                        <p:cTn id="40" dur="800" decel="100000" fill="hold"/>
                                        <p:tgtEl>
                                          <p:spTgt spid="13317"/>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3317"/>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3317"/>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13313"/>
                                        </p:tgtEl>
                                        <p:attrNameLst>
                                          <p:attrName>style.visibility</p:attrName>
                                        </p:attrNameLst>
                                      </p:cBhvr>
                                      <p:to>
                                        <p:strVal val="visible"/>
                                      </p:to>
                                    </p:set>
                                    <p:animEffect transition="in" filter="fade">
                                      <p:cBhvr>
                                        <p:cTn id="47" dur="800" decel="100000"/>
                                        <p:tgtEl>
                                          <p:spTgt spid="13313"/>
                                        </p:tgtEl>
                                      </p:cBhvr>
                                    </p:animEffect>
                                    <p:anim calcmode="lin" valueType="num">
                                      <p:cBhvr>
                                        <p:cTn id="48" dur="800" decel="100000" fill="hold"/>
                                        <p:tgtEl>
                                          <p:spTgt spid="13313"/>
                                        </p:tgtEl>
                                        <p:attrNameLst>
                                          <p:attrName>style.rotation</p:attrName>
                                        </p:attrNameLst>
                                      </p:cBhvr>
                                      <p:tavLst>
                                        <p:tav tm="0">
                                          <p:val>
                                            <p:fltVal val="-90"/>
                                          </p:val>
                                        </p:tav>
                                        <p:tav tm="100000">
                                          <p:val>
                                            <p:fltVal val="0"/>
                                          </p:val>
                                        </p:tav>
                                      </p:tavLst>
                                    </p:anim>
                                    <p:anim calcmode="lin" valueType="num">
                                      <p:cBhvr>
                                        <p:cTn id="49" dur="800" decel="100000" fill="hold"/>
                                        <p:tgtEl>
                                          <p:spTgt spid="13313"/>
                                        </p:tgtEl>
                                        <p:attrNameLst>
                                          <p:attrName>ppt_x</p:attrName>
                                        </p:attrNameLst>
                                      </p:cBhvr>
                                      <p:tavLst>
                                        <p:tav tm="0">
                                          <p:val>
                                            <p:strVal val="#ppt_x+0.4"/>
                                          </p:val>
                                        </p:tav>
                                        <p:tav tm="100000">
                                          <p:val>
                                            <p:strVal val="#ppt_x-0.05"/>
                                          </p:val>
                                        </p:tav>
                                      </p:tavLst>
                                    </p:anim>
                                    <p:anim calcmode="lin" valueType="num">
                                      <p:cBhvr>
                                        <p:cTn id="50" dur="800" decel="100000" fill="hold"/>
                                        <p:tgtEl>
                                          <p:spTgt spid="13313"/>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13313"/>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13313"/>
                                        </p:tgtEl>
                                        <p:attrNameLst>
                                          <p:attrName>ppt_y</p:attrName>
                                        </p:attrNameLst>
                                      </p:cBhvr>
                                      <p:tavLst>
                                        <p:tav tm="0">
                                          <p:val>
                                            <p:strVal val="#ppt_y+0.1"/>
                                          </p:val>
                                        </p:tav>
                                        <p:tav tm="100000">
                                          <p:val>
                                            <p:strVal val="#ppt_y"/>
                                          </p:val>
                                        </p:tav>
                                      </p:tavLst>
                                    </p:anim>
                                  </p:childTnLst>
                                </p:cTn>
                              </p:par>
                              <p:par>
                                <p:cTn id="53" presetID="30" presetClass="entr" presetSubtype="0" fill="hold" nodeType="withEffect">
                                  <p:stCondLst>
                                    <p:cond delay="0"/>
                                  </p:stCondLst>
                                  <p:childTnLst>
                                    <p:set>
                                      <p:cBhvr>
                                        <p:cTn id="54" dur="1" fill="hold">
                                          <p:stCondLst>
                                            <p:cond delay="0"/>
                                          </p:stCondLst>
                                        </p:cTn>
                                        <p:tgtEl>
                                          <p:spTgt spid="13318"/>
                                        </p:tgtEl>
                                        <p:attrNameLst>
                                          <p:attrName>style.visibility</p:attrName>
                                        </p:attrNameLst>
                                      </p:cBhvr>
                                      <p:to>
                                        <p:strVal val="visible"/>
                                      </p:to>
                                    </p:set>
                                    <p:animEffect transition="in" filter="fade">
                                      <p:cBhvr>
                                        <p:cTn id="55" dur="800" decel="100000"/>
                                        <p:tgtEl>
                                          <p:spTgt spid="13318"/>
                                        </p:tgtEl>
                                      </p:cBhvr>
                                    </p:animEffect>
                                    <p:anim calcmode="lin" valueType="num">
                                      <p:cBhvr>
                                        <p:cTn id="56" dur="800" decel="100000" fill="hold"/>
                                        <p:tgtEl>
                                          <p:spTgt spid="13318"/>
                                        </p:tgtEl>
                                        <p:attrNameLst>
                                          <p:attrName>style.rotation</p:attrName>
                                        </p:attrNameLst>
                                      </p:cBhvr>
                                      <p:tavLst>
                                        <p:tav tm="0">
                                          <p:val>
                                            <p:fltVal val="-90"/>
                                          </p:val>
                                        </p:tav>
                                        <p:tav tm="100000">
                                          <p:val>
                                            <p:fltVal val="0"/>
                                          </p:val>
                                        </p:tav>
                                      </p:tavLst>
                                    </p:anim>
                                    <p:anim calcmode="lin" valueType="num">
                                      <p:cBhvr>
                                        <p:cTn id="57" dur="800" decel="100000" fill="hold"/>
                                        <p:tgtEl>
                                          <p:spTgt spid="13318"/>
                                        </p:tgtEl>
                                        <p:attrNameLst>
                                          <p:attrName>ppt_x</p:attrName>
                                        </p:attrNameLst>
                                      </p:cBhvr>
                                      <p:tavLst>
                                        <p:tav tm="0">
                                          <p:val>
                                            <p:strVal val="#ppt_x+0.4"/>
                                          </p:val>
                                        </p:tav>
                                        <p:tav tm="100000">
                                          <p:val>
                                            <p:strVal val="#ppt_x-0.05"/>
                                          </p:val>
                                        </p:tav>
                                      </p:tavLst>
                                    </p:anim>
                                    <p:anim calcmode="lin" valueType="num">
                                      <p:cBhvr>
                                        <p:cTn id="58" dur="800" decel="100000" fill="hold"/>
                                        <p:tgtEl>
                                          <p:spTgt spid="13318"/>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13318"/>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1331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bldLvl="0" animBg="1"/>
      <p:bldP spid="13315" grpId="0" bldLvl="0" animBg="1"/>
      <p:bldP spid="13317"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29697"/>
          <p:cNvSpPr txBox="1">
            <a:spLocks noChangeArrowheads="1"/>
          </p:cNvSpPr>
          <p:nvPr/>
        </p:nvSpPr>
        <p:spPr bwMode="auto">
          <a:xfrm>
            <a:off x="2209800" y="3822700"/>
            <a:ext cx="7162800" cy="36830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dirty="0">
              <a:latin typeface="微软雅黑" panose="020B0503020204020204" pitchFamily="34" charset="-122"/>
              <a:ea typeface="微软雅黑" panose="020B0503020204020204" pitchFamily="34" charset="-122"/>
            </a:endParaRPr>
          </a:p>
        </p:txBody>
      </p:sp>
      <p:pic>
        <p:nvPicPr>
          <p:cNvPr id="29699" name="图片 2969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226425" y="3090861"/>
            <a:ext cx="2292350" cy="3005139"/>
          </a:xfrm>
          <a:prstGeom prst="ellipse">
            <a:avLst/>
          </a:prstGeom>
          <a:noFill/>
          <a:ln>
            <a:noFill/>
          </a:ln>
          <a:effectLst>
            <a:softEdge rad="112500"/>
          </a:effectLst>
        </p:spPr>
      </p:pic>
      <p:sp>
        <p:nvSpPr>
          <p:cNvPr id="18435" name="文本框 29699"/>
          <p:cNvSpPr txBox="1">
            <a:spLocks noChangeArrowheads="1"/>
          </p:cNvSpPr>
          <p:nvPr/>
        </p:nvSpPr>
        <p:spPr bwMode="auto">
          <a:xfrm>
            <a:off x="6403817" y="3927475"/>
            <a:ext cx="309880" cy="36830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zh-CN" dirty="0">
              <a:latin typeface="微软雅黑" panose="020B0503020204020204" pitchFamily="34" charset="-122"/>
              <a:ea typeface="微软雅黑" panose="020B0503020204020204" pitchFamily="34" charset="-122"/>
            </a:endParaRPr>
          </a:p>
        </p:txBody>
      </p:sp>
      <p:sp>
        <p:nvSpPr>
          <p:cNvPr id="29701" name="文本框 29700"/>
          <p:cNvSpPr txBox="1">
            <a:spLocks noChangeArrowheads="1"/>
          </p:cNvSpPr>
          <p:nvPr/>
        </p:nvSpPr>
        <p:spPr bwMode="auto">
          <a:xfrm>
            <a:off x="1752600" y="3746500"/>
            <a:ext cx="6359525" cy="206121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新文化运动的发起人和旗帜</a:t>
            </a:r>
            <a:endParaRPr lang="zh-CN" altLang="en-US" sz="3200" b="1" dirty="0">
              <a:latin typeface="微软雅黑" panose="020B0503020204020204" pitchFamily="34" charset="-122"/>
              <a:ea typeface="微软雅黑" panose="020B0503020204020204" pitchFamily="34" charset="-122"/>
            </a:endParaRPr>
          </a:p>
          <a:p>
            <a:pPr>
              <a:spcBef>
                <a:spcPct val="50000"/>
              </a:spcBef>
            </a:pPr>
            <a:r>
              <a:rPr lang="zh-CN" altLang="en-US" sz="3200" b="1" dirty="0">
                <a:latin typeface="微软雅黑" panose="020B0503020204020204" pitchFamily="34" charset="-122"/>
                <a:ea typeface="微软雅黑" panose="020B0503020204020204" pitchFamily="34" charset="-122"/>
              </a:rPr>
              <a:t>五四爱国运动的领导者</a:t>
            </a:r>
            <a:endParaRPr lang="zh-CN" altLang="en-US" sz="3200" b="1" dirty="0">
              <a:latin typeface="微软雅黑" panose="020B0503020204020204" pitchFamily="34" charset="-122"/>
              <a:ea typeface="微软雅黑" panose="020B0503020204020204" pitchFamily="34" charset="-122"/>
            </a:endParaRPr>
          </a:p>
          <a:p>
            <a:pPr>
              <a:spcBef>
                <a:spcPct val="50000"/>
              </a:spcBef>
            </a:pPr>
            <a:r>
              <a:rPr lang="zh-CN" altLang="en-US" sz="3200" b="1" dirty="0">
                <a:latin typeface="微软雅黑" panose="020B0503020204020204" pitchFamily="34" charset="-122"/>
                <a:ea typeface="微软雅黑" panose="020B0503020204020204" pitchFamily="34" charset="-122"/>
              </a:rPr>
              <a:t>建立共产党早期组织的发起者之一</a:t>
            </a:r>
            <a:endParaRPr lang="zh-CN" altLang="en-US" sz="3200" b="1" dirty="0">
              <a:latin typeface="微软雅黑" panose="020B0503020204020204" pitchFamily="34" charset="-122"/>
              <a:ea typeface="微软雅黑" panose="020B0503020204020204" pitchFamily="34" charset="-122"/>
            </a:endParaRPr>
          </a:p>
        </p:txBody>
      </p:sp>
      <p:sp>
        <p:nvSpPr>
          <p:cNvPr id="29702" name="文本框 29701"/>
          <p:cNvSpPr txBox="1"/>
          <p:nvPr/>
        </p:nvSpPr>
        <p:spPr>
          <a:xfrm>
            <a:off x="1752599" y="1484784"/>
            <a:ext cx="8664575" cy="1938020"/>
          </a:xfrm>
          <a:prstGeom prst="rect">
            <a:avLst/>
          </a:prstGeom>
          <a:noFill/>
          <a:ln w="9525">
            <a:noFill/>
          </a:ln>
        </p:spPr>
        <p:txBody>
          <a:bodyPr>
            <a:spAutoFit/>
          </a:bodyPr>
          <a:lstStyle/>
          <a:p>
            <a:pPr>
              <a:lnSpc>
                <a:spcPct val="125000"/>
              </a:lnSpc>
              <a:spcBef>
                <a:spcPct val="50000"/>
              </a:spcBef>
              <a:buFontTx/>
              <a:buNone/>
              <a:defRPr/>
            </a:pPr>
            <a:r>
              <a:rPr lang="zh-CN" altLang="en-US" sz="3200" b="1" noProof="1">
                <a:effectLst>
                  <a:outerShdw blurRad="38100" dist="38100" dir="2700000">
                    <a:srgbClr val="FFFFFF"/>
                  </a:outerShdw>
                </a:effectLst>
                <a:latin typeface="微软雅黑" panose="020B0503020204020204" pitchFamily="34" charset="-122"/>
                <a:ea typeface="微软雅黑" panose="020B0503020204020204" pitchFamily="34" charset="-122"/>
              </a:rPr>
              <a:t>    </a:t>
            </a:r>
            <a:r>
              <a:rPr lang="zh-CN" altLang="en-US" sz="3200" b="1" noProof="1">
                <a:latin typeface="微软雅黑" panose="020B0503020204020204" pitchFamily="34" charset="-122"/>
                <a:ea typeface="微软雅黑" panose="020B0503020204020204" pitchFamily="34" charset="-122"/>
              </a:rPr>
              <a:t>结合以前的史实分析，陈独秀没有参加中国共产党第一次全国代表大会，为什么被选为中央局书记？</a:t>
            </a:r>
            <a:endParaRPr lang="zh-CN" altLang="en-US" sz="3200" b="1" noProof="1">
              <a:latin typeface="微软雅黑" panose="020B0503020204020204" pitchFamily="34" charset="-122"/>
              <a:ea typeface="微软雅黑" panose="020B0503020204020204" pitchFamily="34" charset="-122"/>
            </a:endParaRPr>
          </a:p>
        </p:txBody>
      </p:sp>
      <p:sp>
        <p:nvSpPr>
          <p:cNvPr id="18440" name="文本框 29703"/>
          <p:cNvSpPr txBox="1">
            <a:spLocks noChangeArrowheads="1"/>
          </p:cNvSpPr>
          <p:nvPr/>
        </p:nvSpPr>
        <p:spPr bwMode="auto">
          <a:xfrm>
            <a:off x="4587878" y="386543"/>
            <a:ext cx="2406644" cy="706755"/>
          </a:xfrm>
          <a:prstGeom prst="rect">
            <a:avLst/>
          </a:prstGeom>
          <a:noFill/>
          <a:ln>
            <a:noFill/>
          </a:ln>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小组讨论</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dissolve">
                                      <p:cBhvr>
                                        <p:cTn id="7" dur="500"/>
                                        <p:tgtEl>
                                          <p:spTgt spid="296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29701"/>
                                        </p:tgtEl>
                                        <p:attrNameLst>
                                          <p:attrName>style.visibility</p:attrName>
                                        </p:attrNameLst>
                                      </p:cBhvr>
                                      <p:to>
                                        <p:strVal val="visible"/>
                                      </p:to>
                                    </p:set>
                                    <p:animEffect transition="in" filter="blinds(vertical)">
                                      <p:cBhvr>
                                        <p:cTn id="12" dur="5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p:nvPr/>
        </p:nvSpPr>
        <p:spPr>
          <a:xfrm>
            <a:off x="1742725" y="2348880"/>
            <a:ext cx="8649469" cy="3698641"/>
          </a:xfrm>
          <a:prstGeom prst="rect">
            <a:avLst/>
          </a:prstGeom>
          <a:noFill/>
          <a:ln w="9525">
            <a:noFill/>
          </a:ln>
        </p:spPr>
        <p:txBody>
          <a:bodyPr>
            <a:spAutoFit/>
          </a:bodyPr>
          <a:lstStyle/>
          <a:p>
            <a:pPr>
              <a:lnSpc>
                <a:spcPct val="150000"/>
              </a:lnSpc>
              <a:spcBef>
                <a:spcPct val="50000"/>
              </a:spcBef>
              <a:buFontTx/>
              <a:buNone/>
              <a:defRPr/>
            </a:pPr>
            <a:r>
              <a:rPr lang="en-US" altLang="zh-CN" sz="3200" b="1" noProof="1">
                <a:latin typeface="微软雅黑" panose="020B0503020204020204" pitchFamily="34" charset="-122"/>
                <a:ea typeface="微软雅黑" panose="020B0503020204020204" pitchFamily="34" charset="-122"/>
              </a:rPr>
              <a:t>    </a:t>
            </a:r>
            <a:r>
              <a:rPr lang="zh-CN" altLang="en-US" sz="3200" b="1" noProof="1">
                <a:latin typeface="微软雅黑" panose="020B0503020204020204" pitchFamily="34" charset="-122"/>
                <a:ea typeface="微软雅黑" panose="020B0503020204020204" pitchFamily="34" charset="-122"/>
              </a:rPr>
              <a:t>中国共产党的诞生，是中国历史上开天辟地的大事，自从有了中国共产党，中国革命的面貌就</a:t>
            </a:r>
            <a:r>
              <a:rPr lang="zh-CN" altLang="en-US" sz="3200" b="1" u="sng" noProof="1">
                <a:ln w="22225">
                  <a:solidFill>
                    <a:schemeClr val="accent2"/>
                  </a:solidFill>
                  <a:prstDash val="solid"/>
                </a:ln>
                <a:latin typeface="微软雅黑" panose="020B0503020204020204" pitchFamily="34" charset="-122"/>
                <a:ea typeface="微软雅黑" panose="020B0503020204020204" pitchFamily="34" charset="-122"/>
              </a:rPr>
              <a:t>焕然一新</a:t>
            </a:r>
            <a:r>
              <a:rPr lang="zh-CN" altLang="en-US" sz="3200" b="1" noProof="1">
                <a:latin typeface="微软雅黑" panose="020B0503020204020204" pitchFamily="34" charset="-122"/>
                <a:ea typeface="微软雅黑" panose="020B0503020204020204" pitchFamily="34" charset="-122"/>
              </a:rPr>
              <a:t>了。中国共产党的诞生是适应近代以来中国社会进步和革命发展的客观需要，是近代历史选择的必然结果。</a:t>
            </a:r>
            <a:endParaRPr lang="zh-CN" altLang="en-US" sz="3200" b="1" noProof="1">
              <a:latin typeface="微软雅黑" panose="020B0503020204020204" pitchFamily="34" charset="-122"/>
              <a:ea typeface="微软雅黑" panose="020B0503020204020204" pitchFamily="34" charset="-122"/>
            </a:endParaRPr>
          </a:p>
        </p:txBody>
      </p:sp>
      <p:sp>
        <p:nvSpPr>
          <p:cNvPr id="4" name="TextBox 22"/>
          <p:cNvSpPr>
            <a:spLocks noChangeArrowheads="1"/>
          </p:cNvSpPr>
          <p:nvPr/>
        </p:nvSpPr>
        <p:spPr bwMode="auto">
          <a:xfrm>
            <a:off x="1779898" y="1092354"/>
            <a:ext cx="619338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600" b="1" dirty="0">
                <a:latin typeface="微软雅黑" panose="020B0503020204020204" pitchFamily="34" charset="-122"/>
                <a:ea typeface="微软雅黑" panose="020B0503020204020204" pitchFamily="34" charset="-122"/>
                <a:sym typeface="Times New Roman" panose="02020603050405020304" pitchFamily="18" charset="0"/>
              </a:rPr>
              <a:t>3.</a:t>
            </a:r>
            <a:r>
              <a:rPr lang="zh-CN" altLang="en-US" sz="3600" b="1" dirty="0">
                <a:latin typeface="微软雅黑" panose="020B0503020204020204" pitchFamily="34" charset="-122"/>
                <a:ea typeface="微软雅黑" panose="020B0503020204020204" pitchFamily="34" charset="-122"/>
                <a:sym typeface="Times New Roman" panose="02020603050405020304" pitchFamily="18" charset="0"/>
              </a:rPr>
              <a:t>中国共产党诞生的历史意义</a:t>
            </a:r>
            <a:endParaRPr lang="zh-CN" altLang="en-US" sz="3600" b="1" dirty="0">
              <a:latin typeface="微软雅黑" panose="020B0503020204020204" pitchFamily="34" charset="-122"/>
              <a:ea typeface="微软雅黑" panose="020B0503020204020204" pitchFamily="34" charset="-122"/>
              <a:sym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23"/>
                                        </p:tgtEl>
                                        <p:attrNameLst>
                                          <p:attrName>style.visibility</p:attrName>
                                        </p:attrNameLst>
                                      </p:cBhvr>
                                      <p:to>
                                        <p:strVal val="visible"/>
                                      </p:to>
                                    </p:set>
                                    <p:anim calcmode="lin" valueType="num">
                                      <p:cBhvr>
                                        <p:cTn id="7" dur="500" fill="hold"/>
                                        <p:tgtEl>
                                          <p:spTgt spid="81923"/>
                                        </p:tgtEl>
                                        <p:attrNameLst>
                                          <p:attrName>ppt_x</p:attrName>
                                        </p:attrNameLst>
                                      </p:cBhvr>
                                      <p:tavLst>
                                        <p:tav tm="0">
                                          <p:val>
                                            <p:strVal val="#ppt_x"/>
                                          </p:val>
                                        </p:tav>
                                        <p:tav tm="100000">
                                          <p:val>
                                            <p:strVal val="#ppt_x"/>
                                          </p:val>
                                        </p:tav>
                                      </p:tavLst>
                                    </p:anim>
                                    <p:anim calcmode="lin" valueType="num">
                                      <p:cBhvr>
                                        <p:cTn id="8" dur="500" fill="hold"/>
                                        <p:tgtEl>
                                          <p:spTgt spid="8192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par>
                                <p:cTn id="9" presetID="47"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文本框 99"/>
          <p:cNvSpPr txBox="1">
            <a:spLocks noChangeArrowheads="1"/>
          </p:cNvSpPr>
          <p:nvPr/>
        </p:nvSpPr>
        <p:spPr bwMode="auto">
          <a:xfrm>
            <a:off x="1755775" y="981075"/>
            <a:ext cx="8670925" cy="165641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600" b="1" dirty="0">
                <a:latin typeface="微软雅黑" panose="020B0503020204020204" pitchFamily="34" charset="-122"/>
                <a:ea typeface="微软雅黑" panose="020B0503020204020204" pitchFamily="34" charset="-122"/>
              </a:rPr>
              <a:t>   </a:t>
            </a:r>
            <a:r>
              <a:rPr lang="zh-CN" altLang="en-US" sz="3600" b="1" dirty="0">
                <a:latin typeface="微软雅黑" panose="020B0503020204020204" pitchFamily="34" charset="-122"/>
                <a:ea typeface="微软雅黑" panose="020B0503020204020204" pitchFamily="34" charset="-122"/>
              </a:rPr>
              <a:t>自从有了中国共产党，中国革命面貌焕然一新了。</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新</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在哪里？</a:t>
            </a:r>
            <a:endParaRPr lang="zh-CN" altLang="en-US" sz="3600" b="1" dirty="0">
              <a:latin typeface="微软雅黑" panose="020B0503020204020204" pitchFamily="34" charset="-122"/>
              <a:ea typeface="微软雅黑" panose="020B0503020204020204" pitchFamily="34" charset="-122"/>
            </a:endParaRPr>
          </a:p>
        </p:txBody>
      </p:sp>
      <p:sp>
        <p:nvSpPr>
          <p:cNvPr id="30723" name="文本框 30722"/>
          <p:cNvSpPr txBox="1">
            <a:spLocks noChangeArrowheads="1"/>
          </p:cNvSpPr>
          <p:nvPr/>
        </p:nvSpPr>
        <p:spPr bwMode="auto">
          <a:xfrm>
            <a:off x="2268538" y="3281363"/>
            <a:ext cx="4326890" cy="64516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solidFill>
                  <a:srgbClr val="0000FF"/>
                </a:solidFill>
                <a:latin typeface="微软雅黑" panose="020B0503020204020204" pitchFamily="34" charset="-122"/>
                <a:ea typeface="微软雅黑" panose="020B0503020204020204" pitchFamily="34" charset="-122"/>
              </a:rPr>
              <a:t>1.</a:t>
            </a:r>
            <a:r>
              <a:rPr lang="zh-CN" altLang="en-US" sz="3600" b="1" dirty="0">
                <a:solidFill>
                  <a:srgbClr val="0000FF"/>
                </a:solidFill>
                <a:latin typeface="微软雅黑" panose="020B0503020204020204" pitchFamily="34" charset="-122"/>
                <a:ea typeface="微软雅黑" panose="020B0503020204020204" pitchFamily="34" charset="-122"/>
              </a:rPr>
              <a:t>新的领导核心</a:t>
            </a:r>
            <a:r>
              <a:rPr lang="en-US" altLang="zh-CN" sz="3600" b="1" dirty="0">
                <a:solidFill>
                  <a:srgbClr val="0000FF"/>
                </a:solidFill>
                <a:latin typeface="微软雅黑" panose="020B0503020204020204" pitchFamily="34" charset="-122"/>
                <a:ea typeface="微软雅黑" panose="020B0503020204020204" pitchFamily="34" charset="-122"/>
              </a:rPr>
              <a:t>——</a:t>
            </a:r>
            <a:endParaRPr lang="en-US" altLang="zh-CN" sz="3600" b="1" dirty="0">
              <a:solidFill>
                <a:srgbClr val="0000FF"/>
              </a:solidFill>
              <a:latin typeface="微软雅黑" panose="020B0503020204020204" pitchFamily="34" charset="-122"/>
              <a:ea typeface="微软雅黑" panose="020B0503020204020204" pitchFamily="34" charset="-122"/>
            </a:endParaRPr>
          </a:p>
        </p:txBody>
      </p:sp>
      <p:sp>
        <p:nvSpPr>
          <p:cNvPr id="30724" name="文本框 30723"/>
          <p:cNvSpPr txBox="1">
            <a:spLocks noChangeArrowheads="1"/>
          </p:cNvSpPr>
          <p:nvPr/>
        </p:nvSpPr>
        <p:spPr bwMode="auto">
          <a:xfrm>
            <a:off x="2268538" y="4148138"/>
            <a:ext cx="4326890" cy="64516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solidFill>
                  <a:srgbClr val="0000FF"/>
                </a:solidFill>
                <a:latin typeface="微软雅黑" panose="020B0503020204020204" pitchFamily="34" charset="-122"/>
                <a:ea typeface="微软雅黑" panose="020B0503020204020204" pitchFamily="34" charset="-122"/>
              </a:rPr>
              <a:t>2.</a:t>
            </a:r>
            <a:r>
              <a:rPr lang="zh-CN" altLang="en-US" sz="3600" b="1" dirty="0">
                <a:solidFill>
                  <a:srgbClr val="0000FF"/>
                </a:solidFill>
                <a:latin typeface="微软雅黑" panose="020B0503020204020204" pitchFamily="34" charset="-122"/>
                <a:ea typeface="微软雅黑" panose="020B0503020204020204" pitchFamily="34" charset="-122"/>
              </a:rPr>
              <a:t>新的指导思想</a:t>
            </a:r>
            <a:r>
              <a:rPr lang="en-US" altLang="zh-CN" sz="3600" b="1" dirty="0">
                <a:solidFill>
                  <a:srgbClr val="0000FF"/>
                </a:solidFill>
                <a:latin typeface="微软雅黑" panose="020B0503020204020204" pitchFamily="34" charset="-122"/>
                <a:ea typeface="微软雅黑" panose="020B0503020204020204" pitchFamily="34" charset="-122"/>
              </a:rPr>
              <a:t>——</a:t>
            </a:r>
            <a:endParaRPr lang="en-US" altLang="zh-CN" sz="3600" b="1" dirty="0">
              <a:solidFill>
                <a:srgbClr val="0000FF"/>
              </a:solidFill>
              <a:latin typeface="微软雅黑" panose="020B0503020204020204" pitchFamily="34" charset="-122"/>
              <a:ea typeface="微软雅黑" panose="020B0503020204020204" pitchFamily="34" charset="-122"/>
            </a:endParaRPr>
          </a:p>
        </p:txBody>
      </p:sp>
      <p:sp>
        <p:nvSpPr>
          <p:cNvPr id="30725" name="文本框 30724"/>
          <p:cNvSpPr txBox="1">
            <a:spLocks noChangeArrowheads="1"/>
          </p:cNvSpPr>
          <p:nvPr/>
        </p:nvSpPr>
        <p:spPr bwMode="auto">
          <a:xfrm>
            <a:off x="2268538" y="5014913"/>
            <a:ext cx="4326890" cy="64516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b="1" dirty="0">
                <a:solidFill>
                  <a:srgbClr val="0000FF"/>
                </a:solidFill>
                <a:latin typeface="微软雅黑" panose="020B0503020204020204" pitchFamily="34" charset="-122"/>
                <a:ea typeface="微软雅黑" panose="020B0503020204020204" pitchFamily="34" charset="-122"/>
              </a:rPr>
              <a:t>3.</a:t>
            </a:r>
            <a:r>
              <a:rPr lang="zh-CN" altLang="en-US" sz="3600" b="1" dirty="0">
                <a:solidFill>
                  <a:srgbClr val="0000FF"/>
                </a:solidFill>
                <a:latin typeface="微软雅黑" panose="020B0503020204020204" pitchFamily="34" charset="-122"/>
                <a:ea typeface="微软雅黑" panose="020B0503020204020204" pitchFamily="34" charset="-122"/>
              </a:rPr>
              <a:t>新的奋斗目标</a:t>
            </a:r>
            <a:r>
              <a:rPr lang="en-US" altLang="zh-CN" sz="3600" b="1" dirty="0">
                <a:solidFill>
                  <a:srgbClr val="0000FF"/>
                </a:solidFill>
                <a:latin typeface="微软雅黑" panose="020B0503020204020204" pitchFamily="34" charset="-122"/>
                <a:ea typeface="微软雅黑" panose="020B0503020204020204" pitchFamily="34" charset="-122"/>
              </a:rPr>
              <a:t>——</a:t>
            </a:r>
            <a:endParaRPr lang="en-US" altLang="zh-CN" sz="3600" b="1" dirty="0">
              <a:solidFill>
                <a:srgbClr val="0000FF"/>
              </a:solidFill>
              <a:latin typeface="微软雅黑" panose="020B0503020204020204" pitchFamily="34" charset="-122"/>
              <a:ea typeface="微软雅黑" panose="020B0503020204020204" pitchFamily="34" charset="-122"/>
            </a:endParaRPr>
          </a:p>
        </p:txBody>
      </p:sp>
      <p:sp>
        <p:nvSpPr>
          <p:cNvPr id="30726" name="文本框 30725"/>
          <p:cNvSpPr txBox="1">
            <a:spLocks noChangeArrowheads="1"/>
          </p:cNvSpPr>
          <p:nvPr/>
        </p:nvSpPr>
        <p:spPr bwMode="auto">
          <a:xfrm>
            <a:off x="6608763" y="3333750"/>
            <a:ext cx="2366962"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中国共产党</a:t>
            </a:r>
            <a:endParaRPr lang="zh-CN" altLang="en-US" sz="3200" b="1" dirty="0">
              <a:latin typeface="微软雅黑" panose="020B0503020204020204" pitchFamily="34" charset="-122"/>
              <a:ea typeface="微软雅黑" panose="020B0503020204020204" pitchFamily="34" charset="-122"/>
            </a:endParaRPr>
          </a:p>
        </p:txBody>
      </p:sp>
      <p:sp>
        <p:nvSpPr>
          <p:cNvPr id="30727" name="文本框 30726"/>
          <p:cNvSpPr txBox="1">
            <a:spLocks noChangeArrowheads="1"/>
          </p:cNvSpPr>
          <p:nvPr/>
        </p:nvSpPr>
        <p:spPr bwMode="auto">
          <a:xfrm>
            <a:off x="6608763" y="4195763"/>
            <a:ext cx="2339975"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马克思主义</a:t>
            </a:r>
            <a:endParaRPr lang="zh-CN" altLang="en-US" sz="3200" b="1" dirty="0">
              <a:latin typeface="微软雅黑" panose="020B0503020204020204" pitchFamily="34" charset="-122"/>
              <a:ea typeface="微软雅黑" panose="020B0503020204020204" pitchFamily="34" charset="-122"/>
            </a:endParaRPr>
          </a:p>
        </p:txBody>
      </p:sp>
      <p:sp>
        <p:nvSpPr>
          <p:cNvPr id="30728" name="文本框 30727"/>
          <p:cNvSpPr txBox="1">
            <a:spLocks noChangeArrowheads="1"/>
          </p:cNvSpPr>
          <p:nvPr/>
        </p:nvSpPr>
        <p:spPr bwMode="auto">
          <a:xfrm>
            <a:off x="6608763" y="5059363"/>
            <a:ext cx="2643187"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实现共产主义</a:t>
            </a:r>
            <a:endParaRPr lang="zh-CN" altLang="en-US" sz="3200" b="1" dirty="0">
              <a:latin typeface="微软雅黑" panose="020B0503020204020204" pitchFamily="34" charset="-122"/>
              <a:ea typeface="微软雅黑" panose="020B0503020204020204" pitchFamily="34" charset="-122"/>
            </a:endParaRPr>
          </a:p>
        </p:txBody>
      </p:sp>
      <p:graphicFrame>
        <p:nvGraphicFramePr>
          <p:cNvPr id="20492" name="对象 30732">
            <a:hlinkClick r:id="" action="ppaction://ole?verb=1"/>
          </p:cNvPr>
          <p:cNvGraphicFramePr>
            <a:graphicFrameLocks noChangeAspect="1"/>
          </p:cNvGraphicFramePr>
          <p:nvPr/>
        </p:nvGraphicFramePr>
        <p:xfrm>
          <a:off x="6397625" y="4202113"/>
          <a:ext cx="0" cy="0"/>
        </p:xfrm>
        <a:graphic>
          <a:graphicData uri="http://schemas.openxmlformats.org/presentationml/2006/ole">
            <mc:AlternateContent xmlns:mc="http://schemas.openxmlformats.org/markup-compatibility/2006">
              <mc:Choice xmlns:v="urn:schemas-microsoft-com:vml" Requires="v">
                <p:oleObj spid="_x0000_s1029" name="" r:id="rId1" imgW="0" imgH="0" progId="">
                  <p:embed/>
                </p:oleObj>
              </mc:Choice>
              <mc:Fallback>
                <p:oleObj name="" r:id="rId1" imgW="0" imgH="0" progId="">
                  <p:embed/>
                  <p:pic>
                    <p:nvPicPr>
                      <p:cNvPr id="0" name="对象 30732">
                        <a:hlinkClick r:id="" action="ppaction://ole?verb=1"/>
                      </p:cNvPr>
                      <p:cNvPicPr>
                        <a:picLocks noChangeAspect="1" noChangeArrowheads="1"/>
                      </p:cNvPicPr>
                      <p:nvPr/>
                    </p:nvPicPr>
                    <p:blipFill>
                      <a:blip/>
                      <a:srcRect/>
                      <a:stretch>
                        <a:fillRect/>
                      </a:stretch>
                    </p:blipFill>
                    <p:spPr bwMode="auto">
                      <a:xfrm>
                        <a:off x="6397625" y="4202113"/>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26"/>
                                        </p:tgtEl>
                                        <p:attrNameLst>
                                          <p:attrName>style.visibility</p:attrName>
                                        </p:attrNameLst>
                                      </p:cBhvr>
                                      <p:to>
                                        <p:strVal val="visible"/>
                                      </p:to>
                                    </p:set>
                                    <p:anim calcmode="discrete" valueType="clr">
                                      <p:cBhvr override="childStyle">
                                        <p:cTn id="7" dur="80"/>
                                        <p:tgtEl>
                                          <p:spTgt spid="512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26"/>
                                        </p:tgtEl>
                                        <p:attrNameLst>
                                          <p:attrName>fillcolor</p:attrName>
                                        </p:attrNameLst>
                                      </p:cBhvr>
                                      <p:tavLst>
                                        <p:tav tm="0">
                                          <p:val>
                                            <p:clrVal>
                                              <a:schemeClr val="accent2"/>
                                            </p:clrVal>
                                          </p:val>
                                        </p:tav>
                                        <p:tav tm="50000">
                                          <p:val>
                                            <p:clrVal>
                                              <a:schemeClr val="hlink"/>
                                            </p:clrVal>
                                          </p:val>
                                        </p:tav>
                                      </p:tavLst>
                                    </p:anim>
                                    <p:set>
                                      <p:cBhvr>
                                        <p:cTn id="9" dur="80"/>
                                        <p:tgtEl>
                                          <p:spTgt spid="512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0726"/>
                                        </p:tgtEl>
                                        <p:attrNameLst>
                                          <p:attrName>style.visibility</p:attrName>
                                        </p:attrNameLst>
                                      </p:cBhvr>
                                      <p:to>
                                        <p:strVal val="visible"/>
                                      </p:to>
                                    </p:set>
                                    <p:anim calcmode="lin" valueType="num">
                                      <p:cBhvr>
                                        <p:cTn id="14" dur="500" fill="hold"/>
                                        <p:tgtEl>
                                          <p:spTgt spid="30726"/>
                                        </p:tgtEl>
                                        <p:attrNameLst>
                                          <p:attrName>ppt_x</p:attrName>
                                        </p:attrNameLst>
                                      </p:cBhvr>
                                      <p:tavLst>
                                        <p:tav tm="0">
                                          <p:val>
                                            <p:strVal val="#ppt_x"/>
                                          </p:val>
                                        </p:tav>
                                        <p:tav tm="100000">
                                          <p:val>
                                            <p:strVal val="#ppt_x"/>
                                          </p:val>
                                        </p:tav>
                                      </p:tavLst>
                                    </p:anim>
                                    <p:anim calcmode="lin" valueType="num">
                                      <p:cBhvr>
                                        <p:cTn id="15" dur="500" fill="hold"/>
                                        <p:tgtEl>
                                          <p:spTgt spid="3072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0723"/>
                                        </p:tgtEl>
                                        <p:attrNameLst>
                                          <p:attrName>style.visibility</p:attrName>
                                        </p:attrNameLst>
                                      </p:cBhvr>
                                      <p:to>
                                        <p:strVal val="visible"/>
                                      </p:to>
                                    </p:set>
                                    <p:anim calcmode="lin" valueType="num">
                                      <p:cBhvr>
                                        <p:cTn id="18" dur="500" fill="hold"/>
                                        <p:tgtEl>
                                          <p:spTgt spid="30723"/>
                                        </p:tgtEl>
                                        <p:attrNameLst>
                                          <p:attrName>ppt_x</p:attrName>
                                        </p:attrNameLst>
                                      </p:cBhvr>
                                      <p:tavLst>
                                        <p:tav tm="0">
                                          <p:val>
                                            <p:strVal val="#ppt_x"/>
                                          </p:val>
                                        </p:tav>
                                        <p:tav tm="100000">
                                          <p:val>
                                            <p:strVal val="#ppt_x"/>
                                          </p:val>
                                        </p:tav>
                                      </p:tavLst>
                                    </p:anim>
                                    <p:anim calcmode="lin" valueType="num">
                                      <p:cBhvr>
                                        <p:cTn id="19"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0727"/>
                                        </p:tgtEl>
                                        <p:attrNameLst>
                                          <p:attrName>style.visibility</p:attrName>
                                        </p:attrNameLst>
                                      </p:cBhvr>
                                      <p:to>
                                        <p:strVal val="visible"/>
                                      </p:to>
                                    </p:set>
                                    <p:anim calcmode="lin" valueType="num">
                                      <p:cBhvr>
                                        <p:cTn id="24" dur="500" fill="hold"/>
                                        <p:tgtEl>
                                          <p:spTgt spid="30727"/>
                                        </p:tgtEl>
                                        <p:attrNameLst>
                                          <p:attrName>ppt_x</p:attrName>
                                        </p:attrNameLst>
                                      </p:cBhvr>
                                      <p:tavLst>
                                        <p:tav tm="0">
                                          <p:val>
                                            <p:strVal val="#ppt_x"/>
                                          </p:val>
                                        </p:tav>
                                        <p:tav tm="100000">
                                          <p:val>
                                            <p:strVal val="#ppt_x"/>
                                          </p:val>
                                        </p:tav>
                                      </p:tavLst>
                                    </p:anim>
                                    <p:anim calcmode="lin" valueType="num">
                                      <p:cBhvr>
                                        <p:cTn id="25" dur="500" fill="hold"/>
                                        <p:tgtEl>
                                          <p:spTgt spid="30727"/>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0724"/>
                                        </p:tgtEl>
                                        <p:attrNameLst>
                                          <p:attrName>style.visibility</p:attrName>
                                        </p:attrNameLst>
                                      </p:cBhvr>
                                      <p:to>
                                        <p:strVal val="visible"/>
                                      </p:to>
                                    </p:set>
                                    <p:anim calcmode="lin" valueType="num">
                                      <p:cBhvr>
                                        <p:cTn id="28" dur="500" fill="hold"/>
                                        <p:tgtEl>
                                          <p:spTgt spid="30724"/>
                                        </p:tgtEl>
                                        <p:attrNameLst>
                                          <p:attrName>ppt_x</p:attrName>
                                        </p:attrNameLst>
                                      </p:cBhvr>
                                      <p:tavLst>
                                        <p:tav tm="0">
                                          <p:val>
                                            <p:strVal val="#ppt_x"/>
                                          </p:val>
                                        </p:tav>
                                        <p:tav tm="100000">
                                          <p:val>
                                            <p:strVal val="#ppt_x"/>
                                          </p:val>
                                        </p:tav>
                                      </p:tavLst>
                                    </p:anim>
                                    <p:anim calcmode="lin" valueType="num">
                                      <p:cBhvr>
                                        <p:cTn id="29"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0728"/>
                                        </p:tgtEl>
                                        <p:attrNameLst>
                                          <p:attrName>style.visibility</p:attrName>
                                        </p:attrNameLst>
                                      </p:cBhvr>
                                      <p:to>
                                        <p:strVal val="visible"/>
                                      </p:to>
                                    </p:set>
                                    <p:anim calcmode="lin" valueType="num">
                                      <p:cBhvr>
                                        <p:cTn id="34" dur="500" fill="hold"/>
                                        <p:tgtEl>
                                          <p:spTgt spid="30728"/>
                                        </p:tgtEl>
                                        <p:attrNameLst>
                                          <p:attrName>ppt_x</p:attrName>
                                        </p:attrNameLst>
                                      </p:cBhvr>
                                      <p:tavLst>
                                        <p:tav tm="0">
                                          <p:val>
                                            <p:strVal val="#ppt_x"/>
                                          </p:val>
                                        </p:tav>
                                        <p:tav tm="100000">
                                          <p:val>
                                            <p:strVal val="#ppt_x"/>
                                          </p:val>
                                        </p:tav>
                                      </p:tavLst>
                                    </p:anim>
                                    <p:anim calcmode="lin" valueType="num">
                                      <p:cBhvr>
                                        <p:cTn id="35" dur="500" fill="hold"/>
                                        <p:tgtEl>
                                          <p:spTgt spid="3072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0725"/>
                                        </p:tgtEl>
                                        <p:attrNameLst>
                                          <p:attrName>style.visibility</p:attrName>
                                        </p:attrNameLst>
                                      </p:cBhvr>
                                      <p:to>
                                        <p:strVal val="visible"/>
                                      </p:to>
                                    </p:set>
                                    <p:anim calcmode="lin" valueType="num">
                                      <p:cBhvr>
                                        <p:cTn id="38" dur="500" fill="hold"/>
                                        <p:tgtEl>
                                          <p:spTgt spid="30725"/>
                                        </p:tgtEl>
                                        <p:attrNameLst>
                                          <p:attrName>ppt_x</p:attrName>
                                        </p:attrNameLst>
                                      </p:cBhvr>
                                      <p:tavLst>
                                        <p:tav tm="0">
                                          <p:val>
                                            <p:strVal val="#ppt_x"/>
                                          </p:val>
                                        </p:tav>
                                        <p:tav tm="100000">
                                          <p:val>
                                            <p:strVal val="#ppt_x"/>
                                          </p:val>
                                        </p:tav>
                                      </p:tavLst>
                                    </p:anim>
                                    <p:anim calcmode="lin" valueType="num">
                                      <p:cBhvr>
                                        <p:cTn id="39"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30723" grpId="0" bldLvl="0"/>
      <p:bldP spid="30724" grpId="0" bldLvl="0"/>
      <p:bldP spid="30725" grpId="0" bldLvl="0"/>
      <p:bldP spid="30726" grpId="0" bldLvl="0" animBg="1"/>
      <p:bldP spid="30727" grpId="0" bldLvl="0" animBg="1"/>
      <p:bldP spid="30728"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nvGraphicFramePr>
        <p:xfrm>
          <a:off x="1631504" y="1882749"/>
          <a:ext cx="8867328" cy="3346451"/>
        </p:xfrm>
        <a:graphic>
          <a:graphicData uri="http://schemas.openxmlformats.org/drawingml/2006/table">
            <a:tbl>
              <a:tblPr/>
              <a:tblGrid>
                <a:gridCol w="1069013"/>
                <a:gridCol w="7798315"/>
              </a:tblGrid>
              <a:tr h="549379">
                <a:tc>
                  <a:txBody>
                    <a:bodyPr/>
                    <a:lstStyle/>
                    <a:p>
                      <a:pPr marL="0" lvl="0" indent="0">
                        <a:buNone/>
                      </a:pPr>
                      <a:r>
                        <a:rPr lang="zh-CN" altLang="en-US" sz="3000" b="1" dirty="0">
                          <a:solidFill>
                            <a:srgbClr val="0000CC"/>
                          </a:solidFill>
                          <a:effectLst/>
                          <a:ea typeface="微软雅黑" panose="020B0503020204020204" pitchFamily="34" charset="-122"/>
                        </a:rPr>
                        <a:t>时间</a:t>
                      </a:r>
                      <a:endParaRPr lang="zh-CN" altLang="en-US" sz="3000" b="1" dirty="0">
                        <a:solidFill>
                          <a:srgbClr val="0000CC"/>
                        </a:solidFill>
                        <a:effectLst/>
                        <a:ea typeface="微软雅黑" panose="020B0503020204020204" pitchFamily="34" charset="-122"/>
                      </a:endParaRPr>
                    </a:p>
                  </a:txBody>
                  <a:tcPr marL="91447" marR="91447" marT="45729" marB="45729"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marL="91447" marR="91447" marT="45729" marB="45729">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6846">
                <a:tc>
                  <a:txBody>
                    <a:bodyPr/>
                    <a:lstStyle/>
                    <a:p>
                      <a:pPr marL="0" lvl="0" indent="0">
                        <a:buNone/>
                      </a:pPr>
                      <a:r>
                        <a:rPr lang="zh-CN" altLang="en-US" sz="3000" b="1" dirty="0">
                          <a:solidFill>
                            <a:srgbClr val="0000CC"/>
                          </a:solidFill>
                          <a:effectLst/>
                          <a:ea typeface="微软雅黑" panose="020B0503020204020204" pitchFamily="34" charset="-122"/>
                        </a:rPr>
                        <a:t>地点</a:t>
                      </a:r>
                      <a:endParaRPr lang="zh-CN" altLang="en-US" sz="3000" b="1" dirty="0">
                        <a:solidFill>
                          <a:srgbClr val="0000CC"/>
                        </a:solidFill>
                        <a:effectLst/>
                        <a:ea typeface="微软雅黑" panose="020B0503020204020204" pitchFamily="34" charset="-122"/>
                      </a:endParaRPr>
                    </a:p>
                  </a:txBody>
                  <a:tcPr marL="91447" marR="91447" marT="45729" marB="45729"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marL="91447" marR="91447" marT="45729" marB="45729">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463318">
                <a:tc>
                  <a:txBody>
                    <a:bodyPr/>
                    <a:lstStyle/>
                    <a:p>
                      <a:pPr marL="0" lvl="0" indent="0">
                        <a:buNone/>
                      </a:pPr>
                      <a:r>
                        <a:rPr lang="zh-CN" altLang="en-US" sz="3000" b="1" dirty="0">
                          <a:solidFill>
                            <a:srgbClr val="0000CC"/>
                          </a:solidFill>
                          <a:effectLst/>
                          <a:ea typeface="微软雅黑" panose="020B0503020204020204" pitchFamily="34" charset="-122"/>
                        </a:rPr>
                        <a:t>主要内容</a:t>
                      </a:r>
                      <a:endParaRPr lang="zh-CN" altLang="en-US" sz="3000" b="1" dirty="0">
                        <a:solidFill>
                          <a:srgbClr val="0000CC"/>
                        </a:solidFill>
                        <a:effectLst/>
                        <a:ea typeface="微软雅黑" panose="020B0503020204020204" pitchFamily="34" charset="-122"/>
                      </a:endParaRPr>
                    </a:p>
                  </a:txBody>
                  <a:tcPr marL="91447" marR="91447" marT="45729" marB="45729"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ea typeface="微软雅黑" panose="020B0503020204020204" pitchFamily="34" charset="-122"/>
                      </a:endParaRPr>
                    </a:p>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p>
                      <a:pPr marL="0" lvl="0" indent="0">
                        <a:buNone/>
                      </a:pPr>
                      <a:endParaRPr lang="zh-CN" altLang="en-US" sz="3000" b="1" dirty="0">
                        <a:solidFill>
                          <a:srgbClr val="0000CC"/>
                        </a:solidFill>
                        <a:effectLst/>
                        <a:ea typeface="微软雅黑" panose="020B0503020204020204" pitchFamily="34" charset="-122"/>
                      </a:endParaRPr>
                    </a:p>
                  </a:txBody>
                  <a:tcPr marL="91447" marR="91447" marT="45729" marB="45729">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766908">
                <a:tc>
                  <a:txBody>
                    <a:bodyPr/>
                    <a:lstStyle/>
                    <a:p>
                      <a:pPr marL="0" lvl="0" indent="0">
                        <a:buNone/>
                      </a:pPr>
                      <a:r>
                        <a:rPr lang="zh-CN" altLang="en-US" sz="3000" b="1" dirty="0">
                          <a:solidFill>
                            <a:srgbClr val="0000CC"/>
                          </a:solidFill>
                          <a:effectLst/>
                          <a:ea typeface="微软雅黑" panose="020B0503020204020204" pitchFamily="34" charset="-122"/>
                        </a:rPr>
                        <a:t>意义</a:t>
                      </a:r>
                      <a:endParaRPr lang="zh-CN" altLang="en-US" sz="3000" b="1" dirty="0">
                        <a:solidFill>
                          <a:srgbClr val="0000CC"/>
                        </a:solidFill>
                        <a:effectLst/>
                        <a:ea typeface="微软雅黑" panose="020B0503020204020204" pitchFamily="34" charset="-122"/>
                      </a:endParaRPr>
                    </a:p>
                  </a:txBody>
                  <a:tcPr marL="91447" marR="91447" marT="45729" marB="45729"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latin typeface="微软雅黑" panose="020B0503020204020204" pitchFamily="34" charset="-122"/>
                        <a:ea typeface="微软雅黑" panose="020B0503020204020204" pitchFamily="34" charset="-122"/>
                      </a:endParaRPr>
                    </a:p>
                  </a:txBody>
                  <a:tcPr marL="91447" marR="91447" marT="45729" marB="45729">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7428" name="文本框 26649"/>
          <p:cNvSpPr txBox="1">
            <a:spLocks noChangeArrowheads="1"/>
          </p:cNvSpPr>
          <p:nvPr/>
        </p:nvSpPr>
        <p:spPr bwMode="auto">
          <a:xfrm>
            <a:off x="2645917" y="1882749"/>
            <a:ext cx="4343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1922</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7</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17429" name="文本框 26650"/>
          <p:cNvSpPr txBox="1">
            <a:spLocks noChangeArrowheads="1"/>
          </p:cNvSpPr>
          <p:nvPr/>
        </p:nvSpPr>
        <p:spPr bwMode="auto">
          <a:xfrm>
            <a:off x="2661792" y="2443137"/>
            <a:ext cx="10668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上海</a:t>
            </a:r>
            <a:endParaRPr lang="zh-CN" altLang="en-US" sz="2800" b="1" dirty="0">
              <a:latin typeface="Arial" panose="020B0604020202020204" pitchFamily="34" charset="0"/>
              <a:ea typeface="微软雅黑" panose="020B0503020204020204" pitchFamily="34" charset="-122"/>
            </a:endParaRPr>
          </a:p>
        </p:txBody>
      </p:sp>
      <p:sp>
        <p:nvSpPr>
          <p:cNvPr id="26657" name="文本框 26656"/>
          <p:cNvSpPr txBox="1">
            <a:spLocks noChangeArrowheads="1"/>
          </p:cNvSpPr>
          <p:nvPr/>
        </p:nvSpPr>
        <p:spPr bwMode="auto">
          <a:xfrm>
            <a:off x="2668712" y="4546028"/>
            <a:ext cx="78301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中国共产党第一次提出彻底的反帝反封建的民主革命纲领</a:t>
            </a:r>
            <a:endParaRPr lang="zh-CN" altLang="en-US" sz="2400" b="1" dirty="0">
              <a:latin typeface="Arial" panose="020B0604020202020204" pitchFamily="34" charset="0"/>
              <a:ea typeface="微软雅黑" panose="020B0503020204020204" pitchFamily="34" charset="-122"/>
            </a:endParaRPr>
          </a:p>
        </p:txBody>
      </p:sp>
      <p:sp>
        <p:nvSpPr>
          <p:cNvPr id="26658" name="文本框 26657"/>
          <p:cNvSpPr txBox="1">
            <a:spLocks noChangeArrowheads="1"/>
          </p:cNvSpPr>
          <p:nvPr/>
        </p:nvSpPr>
        <p:spPr bwMode="auto">
          <a:xfrm>
            <a:off x="2690367" y="3032099"/>
            <a:ext cx="71564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重申了党的最终奋斗目标是建设共产主义。</a:t>
            </a:r>
            <a:endParaRPr lang="zh-CN" altLang="en-US" sz="2800" b="1" dirty="0">
              <a:latin typeface="Arial" panose="020B0604020202020204" pitchFamily="34" charset="0"/>
              <a:ea typeface="微软雅黑" panose="020B0503020204020204" pitchFamily="34" charset="-122"/>
            </a:endParaRPr>
          </a:p>
        </p:txBody>
      </p:sp>
      <p:sp>
        <p:nvSpPr>
          <p:cNvPr id="2" name="文本框 1"/>
          <p:cNvSpPr txBox="1">
            <a:spLocks noChangeArrowheads="1"/>
          </p:cNvSpPr>
          <p:nvPr/>
        </p:nvSpPr>
        <p:spPr bwMode="auto">
          <a:xfrm>
            <a:off x="2633217" y="3673449"/>
            <a:ext cx="75644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制定党的最低纲领：打倒军阀，推翻帝国主义</a:t>
            </a:r>
            <a:endParaRPr lang="zh-CN" altLang="en-US" sz="2800" b="1" dirty="0">
              <a:latin typeface="Arial" panose="020B0604020202020204" pitchFamily="34" charset="0"/>
              <a:ea typeface="微软雅黑" panose="020B0503020204020204" pitchFamily="34" charset="-122"/>
            </a:endParaRPr>
          </a:p>
        </p:txBody>
      </p:sp>
      <p:sp>
        <p:nvSpPr>
          <p:cNvPr id="10" name="TextBox 22"/>
          <p:cNvSpPr>
            <a:spLocks noChangeArrowheads="1"/>
          </p:cNvSpPr>
          <p:nvPr/>
        </p:nvSpPr>
        <p:spPr bwMode="auto">
          <a:xfrm>
            <a:off x="1066711" y="1225207"/>
            <a:ext cx="36004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rPr>
              <a:t>一</a:t>
            </a:r>
            <a:r>
              <a:rPr lang="en-US" altLang="zh-CN" sz="3200" b="1" dirty="0">
                <a:latin typeface="微软雅黑" panose="020B0503020204020204" pitchFamily="34" charset="-122"/>
                <a:ea typeface="微软雅黑" panose="020B0503020204020204" pitchFamily="34" charset="-122"/>
                <a:sym typeface="Times New Roman" panose="02020603050405020304" pitchFamily="18" charset="0"/>
              </a:rPr>
              <a:t>.</a:t>
            </a:r>
            <a:r>
              <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rPr>
              <a:t>中共二大召开</a:t>
            </a:r>
            <a:endParaRPr lang="zh-CN" altLang="en-US" sz="3200" b="1" dirty="0">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9" name="文本框 8"/>
          <p:cNvSpPr txBox="1"/>
          <p:nvPr/>
        </p:nvSpPr>
        <p:spPr>
          <a:xfrm>
            <a:off x="289249" y="401660"/>
            <a:ext cx="5402424" cy="707886"/>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4000" dirty="0"/>
              <a:t>国共合作与国民大革命</a:t>
            </a:r>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17428"/>
                                        </p:tgtEl>
                                        <p:attrNameLst>
                                          <p:attrName>style.visibility</p:attrName>
                                        </p:attrNameLst>
                                      </p:cBhvr>
                                      <p:to>
                                        <p:strVal val="visible"/>
                                      </p:to>
                                    </p:set>
                                    <p:animEffect transition="in" filter="fade">
                                      <p:cBhvr>
                                        <p:cTn id="14" dur="800" decel="100000"/>
                                        <p:tgtEl>
                                          <p:spTgt spid="17428"/>
                                        </p:tgtEl>
                                      </p:cBhvr>
                                    </p:animEffect>
                                    <p:anim calcmode="lin" valueType="num">
                                      <p:cBhvr>
                                        <p:cTn id="15" dur="800" decel="100000" fill="hold"/>
                                        <p:tgtEl>
                                          <p:spTgt spid="17428"/>
                                        </p:tgtEl>
                                        <p:attrNameLst>
                                          <p:attrName>style.rotation</p:attrName>
                                        </p:attrNameLst>
                                      </p:cBhvr>
                                      <p:tavLst>
                                        <p:tav tm="0">
                                          <p:val>
                                            <p:fltVal val="-90"/>
                                          </p:val>
                                        </p:tav>
                                        <p:tav tm="100000">
                                          <p:val>
                                            <p:fltVal val="0"/>
                                          </p:val>
                                        </p:tav>
                                      </p:tavLst>
                                    </p:anim>
                                    <p:anim calcmode="lin" valueType="num">
                                      <p:cBhvr>
                                        <p:cTn id="16" dur="800" decel="100000" fill="hold"/>
                                        <p:tgtEl>
                                          <p:spTgt spid="17428"/>
                                        </p:tgtEl>
                                        <p:attrNameLst>
                                          <p:attrName>ppt_x</p:attrName>
                                        </p:attrNameLst>
                                      </p:cBhvr>
                                      <p:tavLst>
                                        <p:tav tm="0">
                                          <p:val>
                                            <p:strVal val="#ppt_x+0.4"/>
                                          </p:val>
                                        </p:tav>
                                        <p:tav tm="100000">
                                          <p:val>
                                            <p:strVal val="#ppt_x-0.05"/>
                                          </p:val>
                                        </p:tav>
                                      </p:tavLst>
                                    </p:anim>
                                    <p:anim calcmode="lin" valueType="num">
                                      <p:cBhvr>
                                        <p:cTn id="17" dur="800" decel="100000" fill="hold"/>
                                        <p:tgtEl>
                                          <p:spTgt spid="17428"/>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17428"/>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17428"/>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grpId="0" nodeType="clickEffect">
                                  <p:stCondLst>
                                    <p:cond delay="0"/>
                                  </p:stCondLst>
                                  <p:childTnLst>
                                    <p:set>
                                      <p:cBhvr>
                                        <p:cTn id="23" dur="1" fill="hold">
                                          <p:stCondLst>
                                            <p:cond delay="0"/>
                                          </p:stCondLst>
                                        </p:cTn>
                                        <p:tgtEl>
                                          <p:spTgt spid="17429"/>
                                        </p:tgtEl>
                                        <p:attrNameLst>
                                          <p:attrName>style.visibility</p:attrName>
                                        </p:attrNameLst>
                                      </p:cBhvr>
                                      <p:to>
                                        <p:strVal val="visible"/>
                                      </p:to>
                                    </p:set>
                                    <p:animEffect transition="in" filter="fade">
                                      <p:cBhvr>
                                        <p:cTn id="24" dur="800" decel="100000"/>
                                        <p:tgtEl>
                                          <p:spTgt spid="17429"/>
                                        </p:tgtEl>
                                      </p:cBhvr>
                                    </p:animEffect>
                                    <p:anim calcmode="lin" valueType="num">
                                      <p:cBhvr>
                                        <p:cTn id="25" dur="800" decel="100000" fill="hold"/>
                                        <p:tgtEl>
                                          <p:spTgt spid="17429"/>
                                        </p:tgtEl>
                                        <p:attrNameLst>
                                          <p:attrName>style.rotation</p:attrName>
                                        </p:attrNameLst>
                                      </p:cBhvr>
                                      <p:tavLst>
                                        <p:tav tm="0">
                                          <p:val>
                                            <p:fltVal val="-90"/>
                                          </p:val>
                                        </p:tav>
                                        <p:tav tm="100000">
                                          <p:val>
                                            <p:fltVal val="0"/>
                                          </p:val>
                                        </p:tav>
                                      </p:tavLst>
                                    </p:anim>
                                    <p:anim calcmode="lin" valueType="num">
                                      <p:cBhvr>
                                        <p:cTn id="26" dur="800" decel="100000" fill="hold"/>
                                        <p:tgtEl>
                                          <p:spTgt spid="17429"/>
                                        </p:tgtEl>
                                        <p:attrNameLst>
                                          <p:attrName>ppt_x</p:attrName>
                                        </p:attrNameLst>
                                      </p:cBhvr>
                                      <p:tavLst>
                                        <p:tav tm="0">
                                          <p:val>
                                            <p:strVal val="#ppt_x+0.4"/>
                                          </p:val>
                                        </p:tav>
                                        <p:tav tm="100000">
                                          <p:val>
                                            <p:strVal val="#ppt_x-0.05"/>
                                          </p:val>
                                        </p:tav>
                                      </p:tavLst>
                                    </p:anim>
                                    <p:anim calcmode="lin" valueType="num">
                                      <p:cBhvr>
                                        <p:cTn id="27" dur="800" decel="100000" fill="hold"/>
                                        <p:tgtEl>
                                          <p:spTgt spid="17429"/>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7429"/>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7429"/>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26658"/>
                                        </p:tgtEl>
                                        <p:attrNameLst>
                                          <p:attrName>style.visibility</p:attrName>
                                        </p:attrNameLst>
                                      </p:cBhvr>
                                      <p:to>
                                        <p:strVal val="visible"/>
                                      </p:to>
                                    </p:set>
                                    <p:animEffect transition="in" filter="dissolve">
                                      <p:cBhvr>
                                        <p:cTn id="34" dur="500"/>
                                        <p:tgtEl>
                                          <p:spTgt spid="26658"/>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dissolve">
                                      <p:cBhvr>
                                        <p:cTn id="39" dur="500"/>
                                        <p:tgtEl>
                                          <p:spTgt spid="2"/>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26657"/>
                                        </p:tgtEl>
                                        <p:attrNameLst>
                                          <p:attrName>style.visibility</p:attrName>
                                        </p:attrNameLst>
                                      </p:cBhvr>
                                      <p:to>
                                        <p:strVal val="visible"/>
                                      </p:to>
                                    </p:set>
                                    <p:animEffect transition="in" filter="dissolve">
                                      <p:cBhvr>
                                        <p:cTn id="44" dur="500"/>
                                        <p:tgtEl>
                                          <p:spTgt spid="26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8" grpId="0"/>
      <p:bldP spid="17429" grpId="0"/>
      <p:bldP spid="26657" grpId="0"/>
      <p:bldP spid="26658" grpId="0"/>
      <p:bldP spid="2" grpId="0"/>
      <p:bldP spid="10" grpId="0" bldLvl="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矩形 7197"/>
          <p:cNvSpPr>
            <a:spLocks noChangeArrowheads="1"/>
          </p:cNvSpPr>
          <p:nvPr/>
        </p:nvSpPr>
        <p:spPr bwMode="auto">
          <a:xfrm>
            <a:off x="1774825" y="298450"/>
            <a:ext cx="5827236" cy="707886"/>
          </a:xfrm>
          <a:prstGeom prst="rect">
            <a:avLst/>
          </a:prstGeom>
          <a:noFill/>
          <a:ln>
            <a:noFill/>
          </a:ln>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二、全国工人运动的高涨</a:t>
            </a:r>
            <a:endParaRPr lang="zh-CN" altLang="en-US"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文本框 29703"/>
          <p:cNvSpPr txBox="1">
            <a:spLocks noChangeArrowheads="1"/>
          </p:cNvSpPr>
          <p:nvPr/>
        </p:nvSpPr>
        <p:spPr bwMode="auto">
          <a:xfrm>
            <a:off x="1775520" y="1709265"/>
            <a:ext cx="1166812" cy="583565"/>
          </a:xfrm>
          <a:prstGeom prst="rect">
            <a:avLst/>
          </a:prstGeom>
          <a:noFill/>
          <a:ln>
            <a:noFill/>
          </a:ln>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Arial" panose="020B0604020202020204" pitchFamily="34" charset="0"/>
                <a:ea typeface="微软雅黑" panose="020B0503020204020204" pitchFamily="34" charset="-122"/>
              </a:rPr>
              <a:t>措施</a:t>
            </a:r>
            <a:endParaRPr lang="zh-CN" altLang="en-US" sz="3200" b="1" dirty="0">
              <a:latin typeface="Arial" panose="020B0604020202020204" pitchFamily="34" charset="0"/>
              <a:ea typeface="微软雅黑" panose="020B0503020204020204" pitchFamily="34" charset="-122"/>
            </a:endParaRPr>
          </a:p>
        </p:txBody>
      </p:sp>
      <p:sp>
        <p:nvSpPr>
          <p:cNvPr id="5" name="Text Box 2"/>
          <p:cNvSpPr txBox="1">
            <a:spLocks noChangeArrowheads="1"/>
          </p:cNvSpPr>
          <p:nvPr/>
        </p:nvSpPr>
        <p:spPr bwMode="auto">
          <a:xfrm>
            <a:off x="2967929" y="1753652"/>
            <a:ext cx="8449741" cy="523220"/>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设立中国劳动组合书记部，集中领导全国的工人运动</a:t>
            </a:r>
            <a:endParaRPr lang="en-US" altLang="zh-CN" sz="2800" b="1" dirty="0">
              <a:latin typeface="微软雅黑" panose="020B0503020204020204" pitchFamily="34" charset="-122"/>
              <a:ea typeface="微软雅黑" panose="020B0503020204020204" pitchFamily="34" charset="-122"/>
            </a:endParaRPr>
          </a:p>
        </p:txBody>
      </p:sp>
      <p:pic>
        <p:nvPicPr>
          <p:cNvPr id="6"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53584" y="2860997"/>
            <a:ext cx="4298400" cy="3029198"/>
          </a:xfrm>
          <a:prstGeom prst="rect">
            <a:avLst/>
          </a:prstGeom>
          <a:noFill/>
          <a:ln>
            <a:noFill/>
          </a:ln>
        </p:spPr>
      </p:pic>
      <p:pic>
        <p:nvPicPr>
          <p:cNvPr id="7"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5125" y="2852936"/>
            <a:ext cx="4597949" cy="2986459"/>
          </a:xfrm>
          <a:prstGeom prst="rect">
            <a:avLst/>
          </a:prstGeom>
          <a:noFill/>
          <a:ln>
            <a:noFill/>
          </a:ln>
        </p:spPr>
      </p:pic>
      <p:sp>
        <p:nvSpPr>
          <p:cNvPr id="8" name="文本框 28687"/>
          <p:cNvSpPr txBox="1">
            <a:spLocks noChangeArrowheads="1"/>
          </p:cNvSpPr>
          <p:nvPr/>
        </p:nvSpPr>
        <p:spPr bwMode="auto">
          <a:xfrm>
            <a:off x="1497012" y="5999163"/>
            <a:ext cx="4365626"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FF"/>
                </a:solidFill>
                <a:latin typeface="微软雅黑" panose="020B0503020204020204" pitchFamily="34" charset="-122"/>
                <a:ea typeface="微软雅黑" panose="020B0503020204020204" pitchFamily="34" charset="-122"/>
              </a:rPr>
              <a:t> 中国劳动组合书记部旧址</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9" name="文本框 3"/>
          <p:cNvSpPr txBox="1">
            <a:spLocks noChangeArrowheads="1"/>
          </p:cNvSpPr>
          <p:nvPr/>
        </p:nvSpPr>
        <p:spPr bwMode="auto">
          <a:xfrm>
            <a:off x="6302375" y="5969000"/>
            <a:ext cx="4365625"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FF"/>
                </a:solidFill>
                <a:latin typeface="微软雅黑" panose="020B0503020204020204" pitchFamily="34" charset="-122"/>
                <a:ea typeface="微软雅黑" panose="020B0503020204020204" pitchFamily="34" charset="-122"/>
              </a:rPr>
              <a:t> 了解工人群众生活</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800" decel="100000"/>
                                        <p:tgtEl>
                                          <p:spTgt spid="5"/>
                                        </p:tgtEl>
                                      </p:cBhvr>
                                    </p:animEffect>
                                    <p:anim calcmode="lin" valueType="num">
                                      <p:cBhvr>
                                        <p:cTn id="18" dur="800" decel="100000" fill="hold"/>
                                        <p:tgtEl>
                                          <p:spTgt spid="5"/>
                                        </p:tgtEl>
                                        <p:attrNameLst>
                                          <p:attrName>style.rotation</p:attrName>
                                        </p:attrNameLst>
                                      </p:cBhvr>
                                      <p:tavLst>
                                        <p:tav tm="0">
                                          <p:val>
                                            <p:fltVal val="-90"/>
                                          </p:val>
                                        </p:tav>
                                        <p:tav tm="100000">
                                          <p:val>
                                            <p:fltVal val="0"/>
                                          </p:val>
                                        </p:tav>
                                      </p:tavLst>
                                    </p:anim>
                                    <p:anim calcmode="lin" valueType="num">
                                      <p:cBhvr>
                                        <p:cTn id="19" dur="800" decel="100000" fill="hold"/>
                                        <p:tgtEl>
                                          <p:spTgt spid="5"/>
                                        </p:tgtEl>
                                        <p:attrNameLst>
                                          <p:attrName>ppt_x</p:attrName>
                                        </p:attrNameLst>
                                      </p:cBhvr>
                                      <p:tavLst>
                                        <p:tav tm="0">
                                          <p:val>
                                            <p:strVal val="#ppt_x+0.4"/>
                                          </p:val>
                                        </p:tav>
                                        <p:tav tm="100000">
                                          <p:val>
                                            <p:strVal val="#ppt_x-0.05"/>
                                          </p:val>
                                        </p:tav>
                                      </p:tavLst>
                                    </p:anim>
                                    <p:anim calcmode="lin" valueType="num">
                                      <p:cBhvr>
                                        <p:cTn id="20" dur="800" decel="100000" fill="hold"/>
                                        <p:tgtEl>
                                          <p:spTgt spid="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800" decel="100000"/>
                                        <p:tgtEl>
                                          <p:spTgt spid="6"/>
                                        </p:tgtEl>
                                      </p:cBhvr>
                                    </p:animEffect>
                                    <p:anim calcmode="lin" valueType="num">
                                      <p:cBhvr>
                                        <p:cTn id="28" dur="800" decel="100000" fill="hold"/>
                                        <p:tgtEl>
                                          <p:spTgt spid="6"/>
                                        </p:tgtEl>
                                        <p:attrNameLst>
                                          <p:attrName>style.rotation</p:attrName>
                                        </p:attrNameLst>
                                      </p:cBhvr>
                                      <p:tavLst>
                                        <p:tav tm="0">
                                          <p:val>
                                            <p:fltVal val="-90"/>
                                          </p:val>
                                        </p:tav>
                                        <p:tav tm="100000">
                                          <p:val>
                                            <p:fltVal val="0"/>
                                          </p:val>
                                        </p:tav>
                                      </p:tavLst>
                                    </p:anim>
                                    <p:anim calcmode="lin" valueType="num">
                                      <p:cBhvr>
                                        <p:cTn id="29" dur="800" decel="100000" fill="hold"/>
                                        <p:tgtEl>
                                          <p:spTgt spid="6"/>
                                        </p:tgtEl>
                                        <p:attrNameLst>
                                          <p:attrName>ppt_x</p:attrName>
                                        </p:attrNameLst>
                                      </p:cBhvr>
                                      <p:tavLst>
                                        <p:tav tm="0">
                                          <p:val>
                                            <p:strVal val="#ppt_x+0.4"/>
                                          </p:val>
                                        </p:tav>
                                        <p:tav tm="100000">
                                          <p:val>
                                            <p:strVal val="#ppt_x-0.05"/>
                                          </p:val>
                                        </p:tav>
                                      </p:tavLst>
                                    </p:anim>
                                    <p:anim calcmode="lin" valueType="num">
                                      <p:cBhvr>
                                        <p:cTn id="30" dur="800" decel="100000" fill="hold"/>
                                        <p:tgtEl>
                                          <p:spTgt spid="6"/>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par>
                                <p:cTn id="33" presetID="3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800" decel="100000"/>
                                        <p:tgtEl>
                                          <p:spTgt spid="8"/>
                                        </p:tgtEl>
                                      </p:cBhvr>
                                    </p:animEffect>
                                    <p:anim calcmode="lin" valueType="num">
                                      <p:cBhvr>
                                        <p:cTn id="36" dur="800" decel="100000" fill="hold"/>
                                        <p:tgtEl>
                                          <p:spTgt spid="8"/>
                                        </p:tgtEl>
                                        <p:attrNameLst>
                                          <p:attrName>style.rotation</p:attrName>
                                        </p:attrNameLst>
                                      </p:cBhvr>
                                      <p:tavLst>
                                        <p:tav tm="0">
                                          <p:val>
                                            <p:fltVal val="-90"/>
                                          </p:val>
                                        </p:tav>
                                        <p:tav tm="100000">
                                          <p:val>
                                            <p:fltVal val="0"/>
                                          </p:val>
                                        </p:tav>
                                      </p:tavLst>
                                    </p:anim>
                                    <p:anim calcmode="lin" valueType="num">
                                      <p:cBhvr>
                                        <p:cTn id="37" dur="800" decel="100000" fill="hold"/>
                                        <p:tgtEl>
                                          <p:spTgt spid="8"/>
                                        </p:tgtEl>
                                        <p:attrNameLst>
                                          <p:attrName>ppt_x</p:attrName>
                                        </p:attrNameLst>
                                      </p:cBhvr>
                                      <p:tavLst>
                                        <p:tav tm="0">
                                          <p:val>
                                            <p:strVal val="#ppt_x+0.4"/>
                                          </p:val>
                                        </p:tav>
                                        <p:tav tm="100000">
                                          <p:val>
                                            <p:strVal val="#ppt_x-0.05"/>
                                          </p:val>
                                        </p:tav>
                                      </p:tavLst>
                                    </p:anim>
                                    <p:anim calcmode="lin" valueType="num">
                                      <p:cBhvr>
                                        <p:cTn id="38" dur="800" decel="100000" fill="hold"/>
                                        <p:tgtEl>
                                          <p:spTgt spid="8"/>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800" decel="100000"/>
                                        <p:tgtEl>
                                          <p:spTgt spid="7"/>
                                        </p:tgtEl>
                                      </p:cBhvr>
                                    </p:animEffect>
                                    <p:anim calcmode="lin" valueType="num">
                                      <p:cBhvr>
                                        <p:cTn id="46" dur="800" decel="100000" fill="hold"/>
                                        <p:tgtEl>
                                          <p:spTgt spid="7"/>
                                        </p:tgtEl>
                                        <p:attrNameLst>
                                          <p:attrName>style.rotation</p:attrName>
                                        </p:attrNameLst>
                                      </p:cBhvr>
                                      <p:tavLst>
                                        <p:tav tm="0">
                                          <p:val>
                                            <p:fltVal val="-90"/>
                                          </p:val>
                                        </p:tav>
                                        <p:tav tm="100000">
                                          <p:val>
                                            <p:fltVal val="0"/>
                                          </p:val>
                                        </p:tav>
                                      </p:tavLst>
                                    </p:anim>
                                    <p:anim calcmode="lin" valueType="num">
                                      <p:cBhvr>
                                        <p:cTn id="47" dur="800" decel="100000" fill="hold"/>
                                        <p:tgtEl>
                                          <p:spTgt spid="7"/>
                                        </p:tgtEl>
                                        <p:attrNameLst>
                                          <p:attrName>ppt_x</p:attrName>
                                        </p:attrNameLst>
                                      </p:cBhvr>
                                      <p:tavLst>
                                        <p:tav tm="0">
                                          <p:val>
                                            <p:strVal val="#ppt_x+0.4"/>
                                          </p:val>
                                        </p:tav>
                                        <p:tav tm="100000">
                                          <p:val>
                                            <p:strVal val="#ppt_x-0.05"/>
                                          </p:val>
                                        </p:tav>
                                      </p:tavLst>
                                    </p:anim>
                                    <p:anim calcmode="lin" valueType="num">
                                      <p:cBhvr>
                                        <p:cTn id="48" dur="800" decel="100000" fill="hold"/>
                                        <p:tgtEl>
                                          <p:spTgt spid="7"/>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par>
                                <p:cTn id="51" presetID="30" presetClass="entr" presetSubtype="0"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800" decel="100000"/>
                                        <p:tgtEl>
                                          <p:spTgt spid="9"/>
                                        </p:tgtEl>
                                      </p:cBhvr>
                                    </p:animEffect>
                                    <p:anim calcmode="lin" valueType="num">
                                      <p:cBhvr>
                                        <p:cTn id="54" dur="800" decel="100000" fill="hold"/>
                                        <p:tgtEl>
                                          <p:spTgt spid="9"/>
                                        </p:tgtEl>
                                        <p:attrNameLst>
                                          <p:attrName>style.rotation</p:attrName>
                                        </p:attrNameLst>
                                      </p:cBhvr>
                                      <p:tavLst>
                                        <p:tav tm="0">
                                          <p:val>
                                            <p:fltVal val="-90"/>
                                          </p:val>
                                        </p:tav>
                                        <p:tav tm="100000">
                                          <p:val>
                                            <p:fltVal val="0"/>
                                          </p:val>
                                        </p:tav>
                                      </p:tavLst>
                                    </p:anim>
                                    <p:anim calcmode="lin" valueType="num">
                                      <p:cBhvr>
                                        <p:cTn id="55" dur="800" decel="100000" fill="hold"/>
                                        <p:tgtEl>
                                          <p:spTgt spid="9"/>
                                        </p:tgtEl>
                                        <p:attrNameLst>
                                          <p:attrName>ppt_x</p:attrName>
                                        </p:attrNameLst>
                                      </p:cBhvr>
                                      <p:tavLst>
                                        <p:tav tm="0">
                                          <p:val>
                                            <p:strVal val="#ppt_x+0.4"/>
                                          </p:val>
                                        </p:tav>
                                        <p:tav tm="100000">
                                          <p:val>
                                            <p:strVal val="#ppt_x-0.05"/>
                                          </p:val>
                                        </p:tav>
                                      </p:tavLst>
                                    </p:anim>
                                    <p:anim calcmode="lin" valueType="num">
                                      <p:cBhvr>
                                        <p:cTn id="56" dur="800" decel="100000" fill="hold"/>
                                        <p:tgtEl>
                                          <p:spTgt spid="9"/>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矩形 29702"/>
          <p:cNvSpPr>
            <a:spLocks noChangeArrowheads="1"/>
          </p:cNvSpPr>
          <p:nvPr/>
        </p:nvSpPr>
        <p:spPr bwMode="auto">
          <a:xfrm>
            <a:off x="1849438" y="609600"/>
            <a:ext cx="1047750" cy="574675"/>
          </a:xfrm>
          <a:prstGeom prst="rect">
            <a:avLst/>
          </a:prstGeom>
          <a:noFill/>
          <a:ln w="9525">
            <a:solidFill>
              <a:schemeClr val="tx1"/>
            </a:solidFill>
            <a:miter lim="800000"/>
          </a:ln>
          <a:effectLst>
            <a:prstShdw prst="shdw17" dist="17961" dir="2700000">
              <a:srgbClr val="000000"/>
            </a:prstShdw>
          </a:effectLst>
        </p:spPr>
        <p:txBody>
          <a:bodyPr/>
          <a:lstStyle/>
          <a:p>
            <a:endParaRPr lang="zh-CN" altLang="en-US" dirty="0">
              <a:latin typeface="Arial" panose="020B0604020202020204" pitchFamily="34" charset="0"/>
              <a:ea typeface="微软雅黑" panose="020B0503020204020204" pitchFamily="34" charset="-122"/>
            </a:endParaRPr>
          </a:p>
        </p:txBody>
      </p:sp>
      <p:sp>
        <p:nvSpPr>
          <p:cNvPr id="19458" name="文本框 1"/>
          <p:cNvSpPr txBox="1">
            <a:spLocks noChangeArrowheads="1"/>
          </p:cNvSpPr>
          <p:nvPr/>
        </p:nvSpPr>
        <p:spPr bwMode="auto">
          <a:xfrm>
            <a:off x="1876425" y="625475"/>
            <a:ext cx="1166813"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Arial" panose="020B0604020202020204" pitchFamily="34" charset="0"/>
                <a:ea typeface="微软雅黑" panose="020B0503020204020204" pitchFamily="34" charset="-122"/>
              </a:rPr>
              <a:t>成就</a:t>
            </a:r>
            <a:endParaRPr lang="zh-CN" altLang="en-US" sz="3200" b="1" dirty="0">
              <a:latin typeface="Arial" panose="020B0604020202020204" pitchFamily="34" charset="0"/>
              <a:ea typeface="微软雅黑" panose="020B0503020204020204" pitchFamily="34" charset="-122"/>
            </a:endParaRPr>
          </a:p>
        </p:txBody>
      </p:sp>
      <p:sp>
        <p:nvSpPr>
          <p:cNvPr id="19459" name="Text Box 2"/>
          <p:cNvSpPr txBox="1">
            <a:spLocks noChangeArrowheads="1"/>
          </p:cNvSpPr>
          <p:nvPr/>
        </p:nvSpPr>
        <p:spPr bwMode="auto">
          <a:xfrm>
            <a:off x="2949575" y="425058"/>
            <a:ext cx="7667625" cy="1308884"/>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全国掀起了第一次工人运动的高潮，共举行大小罢工</a:t>
            </a:r>
            <a:r>
              <a:rPr lang="en-US" altLang="zh-CN" sz="2800" b="1" dirty="0">
                <a:latin typeface="微软雅黑" panose="020B0503020204020204" pitchFamily="34" charset="-122"/>
                <a:ea typeface="微软雅黑" panose="020B0503020204020204" pitchFamily="34" charset="-122"/>
              </a:rPr>
              <a:t>100</a:t>
            </a:r>
            <a:r>
              <a:rPr lang="zh-CN" altLang="en-US" sz="2800" b="1" dirty="0">
                <a:latin typeface="微软雅黑" panose="020B0503020204020204" pitchFamily="34" charset="-122"/>
                <a:ea typeface="微软雅黑" panose="020B0503020204020204" pitchFamily="34" charset="-122"/>
              </a:rPr>
              <a:t>多次，参加人数达</a:t>
            </a:r>
            <a:r>
              <a:rPr lang="en-US" altLang="zh-CN" sz="2800" b="1" dirty="0">
                <a:latin typeface="微软雅黑" panose="020B0503020204020204" pitchFamily="34" charset="-122"/>
                <a:ea typeface="微软雅黑" panose="020B0503020204020204" pitchFamily="34" charset="-122"/>
              </a:rPr>
              <a:t>30</a:t>
            </a:r>
            <a:r>
              <a:rPr lang="zh-CN" altLang="en-US" sz="2800" b="1" dirty="0">
                <a:latin typeface="微软雅黑" panose="020B0503020204020204" pitchFamily="34" charset="-122"/>
                <a:ea typeface="微软雅黑" panose="020B0503020204020204" pitchFamily="34" charset="-122"/>
              </a:rPr>
              <a:t>万以上。</a:t>
            </a:r>
            <a:endParaRPr lang="zh-CN" altLang="en-US" sz="2800" b="1" dirty="0">
              <a:latin typeface="微软雅黑" panose="020B0503020204020204" pitchFamily="34" charset="-122"/>
              <a:ea typeface="微软雅黑" panose="020B0503020204020204" pitchFamily="34" charset="-122"/>
            </a:endParaRPr>
          </a:p>
        </p:txBody>
      </p:sp>
      <p:pic>
        <p:nvPicPr>
          <p:cNvPr id="19460"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15480" y="1753914"/>
            <a:ext cx="4468812" cy="3043238"/>
          </a:xfrm>
          <a:prstGeom prst="rect">
            <a:avLst/>
          </a:prstGeom>
          <a:noFill/>
          <a:ln>
            <a:noFill/>
          </a:ln>
        </p:spPr>
      </p:pic>
      <p:pic>
        <p:nvPicPr>
          <p:cNvPr id="19461"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5760" y="2636912"/>
            <a:ext cx="4602162" cy="3370263"/>
          </a:xfrm>
          <a:prstGeom prst="rect">
            <a:avLst/>
          </a:prstGeom>
          <a:noFill/>
          <a:ln>
            <a:noFill/>
          </a:ln>
        </p:spPr>
      </p:pic>
      <p:pic>
        <p:nvPicPr>
          <p:cNvPr id="1946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7575" y="3332163"/>
            <a:ext cx="4619625" cy="32321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800" decel="100000"/>
                                        <p:tgtEl>
                                          <p:spTgt spid="19458"/>
                                        </p:tgtEl>
                                      </p:cBhvr>
                                    </p:animEffect>
                                    <p:anim calcmode="lin" valueType="num">
                                      <p:cBhvr>
                                        <p:cTn id="8" dur="800" decel="100000" fill="hold"/>
                                        <p:tgtEl>
                                          <p:spTgt spid="19458"/>
                                        </p:tgtEl>
                                        <p:attrNameLst>
                                          <p:attrName>style.rotation</p:attrName>
                                        </p:attrNameLst>
                                      </p:cBhvr>
                                      <p:tavLst>
                                        <p:tav tm="0">
                                          <p:val>
                                            <p:fltVal val="-90"/>
                                          </p:val>
                                        </p:tav>
                                        <p:tav tm="100000">
                                          <p:val>
                                            <p:fltVal val="0"/>
                                          </p:val>
                                        </p:tav>
                                      </p:tavLst>
                                    </p:anim>
                                    <p:anim calcmode="lin" valueType="num">
                                      <p:cBhvr>
                                        <p:cTn id="9" dur="800" decel="100000" fill="hold"/>
                                        <p:tgtEl>
                                          <p:spTgt spid="19458"/>
                                        </p:tgtEl>
                                        <p:attrNameLst>
                                          <p:attrName>ppt_x</p:attrName>
                                        </p:attrNameLst>
                                      </p:cBhvr>
                                      <p:tavLst>
                                        <p:tav tm="0">
                                          <p:val>
                                            <p:strVal val="#ppt_x+0.4"/>
                                          </p:val>
                                        </p:tav>
                                        <p:tav tm="100000">
                                          <p:val>
                                            <p:strVal val="#ppt_x-0.05"/>
                                          </p:val>
                                        </p:tav>
                                      </p:tavLst>
                                    </p:anim>
                                    <p:anim calcmode="lin" valueType="num">
                                      <p:cBhvr>
                                        <p:cTn id="10" dur="800" decel="100000" fill="hold"/>
                                        <p:tgtEl>
                                          <p:spTgt spid="1945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9459"/>
                                        </p:tgtEl>
                                        <p:attrNameLst>
                                          <p:attrName>style.visibility</p:attrName>
                                        </p:attrNameLst>
                                      </p:cBhvr>
                                      <p:to>
                                        <p:strVal val="visible"/>
                                      </p:to>
                                    </p:set>
                                    <p:animEffect transition="in" filter="fade">
                                      <p:cBhvr>
                                        <p:cTn id="17" dur="800" decel="100000"/>
                                        <p:tgtEl>
                                          <p:spTgt spid="19459"/>
                                        </p:tgtEl>
                                      </p:cBhvr>
                                    </p:animEffect>
                                    <p:anim calcmode="lin" valueType="num">
                                      <p:cBhvr>
                                        <p:cTn id="18" dur="800" decel="100000" fill="hold"/>
                                        <p:tgtEl>
                                          <p:spTgt spid="19459"/>
                                        </p:tgtEl>
                                        <p:attrNameLst>
                                          <p:attrName>style.rotation</p:attrName>
                                        </p:attrNameLst>
                                      </p:cBhvr>
                                      <p:tavLst>
                                        <p:tav tm="0">
                                          <p:val>
                                            <p:fltVal val="-90"/>
                                          </p:val>
                                        </p:tav>
                                        <p:tav tm="100000">
                                          <p:val>
                                            <p:fltVal val="0"/>
                                          </p:val>
                                        </p:tav>
                                      </p:tavLst>
                                    </p:anim>
                                    <p:anim calcmode="lin" valueType="num">
                                      <p:cBhvr>
                                        <p:cTn id="19" dur="800" decel="100000" fill="hold"/>
                                        <p:tgtEl>
                                          <p:spTgt spid="19459"/>
                                        </p:tgtEl>
                                        <p:attrNameLst>
                                          <p:attrName>ppt_x</p:attrName>
                                        </p:attrNameLst>
                                      </p:cBhvr>
                                      <p:tavLst>
                                        <p:tav tm="0">
                                          <p:val>
                                            <p:strVal val="#ppt_x+0.4"/>
                                          </p:val>
                                        </p:tav>
                                        <p:tav tm="100000">
                                          <p:val>
                                            <p:strVal val="#ppt_x-0.05"/>
                                          </p:val>
                                        </p:tav>
                                      </p:tavLst>
                                    </p:anim>
                                    <p:anim calcmode="lin" valueType="num">
                                      <p:cBhvr>
                                        <p:cTn id="20" dur="800" decel="100000" fill="hold"/>
                                        <p:tgtEl>
                                          <p:spTgt spid="1945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945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945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19460"/>
                                        </p:tgtEl>
                                        <p:attrNameLst>
                                          <p:attrName>style.visibility</p:attrName>
                                        </p:attrNameLst>
                                      </p:cBhvr>
                                      <p:to>
                                        <p:strVal val="visible"/>
                                      </p:to>
                                    </p:set>
                                    <p:anim calcmode="lin" valueType="num">
                                      <p:cBhvr>
                                        <p:cTn id="27" dur="500"/>
                                        <p:tgtEl>
                                          <p:spTgt spid="19460"/>
                                        </p:tgtEl>
                                        <p:attrNameLst>
                                          <p:attrName>ppt_y</p:attrName>
                                        </p:attrNameLst>
                                      </p:cBhvr>
                                      <p:tavLst>
                                        <p:tav tm="0">
                                          <p:val>
                                            <p:strVal val="#ppt_y+#ppt_h*1.125000"/>
                                          </p:val>
                                        </p:tav>
                                        <p:tav tm="100000">
                                          <p:val>
                                            <p:strVal val="#ppt_y"/>
                                          </p:val>
                                        </p:tav>
                                      </p:tavLst>
                                    </p:anim>
                                    <p:animEffect transition="in" filter="wipe(up)">
                                      <p:cBhvr>
                                        <p:cTn id="28" dur="500"/>
                                        <p:tgtEl>
                                          <p:spTgt spid="19460"/>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19461"/>
                                        </p:tgtEl>
                                        <p:attrNameLst>
                                          <p:attrName>style.visibility</p:attrName>
                                        </p:attrNameLst>
                                      </p:cBhvr>
                                      <p:to>
                                        <p:strVal val="visible"/>
                                      </p:to>
                                    </p:set>
                                    <p:anim calcmode="lin" valueType="num">
                                      <p:cBhvr>
                                        <p:cTn id="33" dur="500"/>
                                        <p:tgtEl>
                                          <p:spTgt spid="19461"/>
                                        </p:tgtEl>
                                        <p:attrNameLst>
                                          <p:attrName>ppt_y</p:attrName>
                                        </p:attrNameLst>
                                      </p:cBhvr>
                                      <p:tavLst>
                                        <p:tav tm="0">
                                          <p:val>
                                            <p:strVal val="#ppt_y+#ppt_h*1.125000"/>
                                          </p:val>
                                        </p:tav>
                                        <p:tav tm="100000">
                                          <p:val>
                                            <p:strVal val="#ppt_y"/>
                                          </p:val>
                                        </p:tav>
                                      </p:tavLst>
                                    </p:anim>
                                    <p:animEffect transition="in" filter="wipe(up)">
                                      <p:cBhvr>
                                        <p:cTn id="34" dur="500"/>
                                        <p:tgtEl>
                                          <p:spTgt spid="19461"/>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19462"/>
                                        </p:tgtEl>
                                        <p:attrNameLst>
                                          <p:attrName>style.visibility</p:attrName>
                                        </p:attrNameLst>
                                      </p:cBhvr>
                                      <p:to>
                                        <p:strVal val="visible"/>
                                      </p:to>
                                    </p:set>
                                    <p:anim calcmode="lin" valueType="num">
                                      <p:cBhvr>
                                        <p:cTn id="39" dur="500"/>
                                        <p:tgtEl>
                                          <p:spTgt spid="19462"/>
                                        </p:tgtEl>
                                        <p:attrNameLst>
                                          <p:attrName>ppt_y</p:attrName>
                                        </p:attrNameLst>
                                      </p:cBhvr>
                                      <p:tavLst>
                                        <p:tav tm="0">
                                          <p:val>
                                            <p:strVal val="#ppt_y+#ppt_h*1.125000"/>
                                          </p:val>
                                        </p:tav>
                                        <p:tav tm="100000">
                                          <p:val>
                                            <p:strVal val="#ppt_y"/>
                                          </p:val>
                                        </p:tav>
                                      </p:tavLst>
                                    </p:anim>
                                    <p:animEffect transition="in" filter="wipe(up)">
                                      <p:cBhvr>
                                        <p:cTn id="40"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矩形 29702"/>
          <p:cNvSpPr>
            <a:spLocks noChangeArrowheads="1"/>
          </p:cNvSpPr>
          <p:nvPr/>
        </p:nvSpPr>
        <p:spPr bwMode="auto">
          <a:xfrm>
            <a:off x="1849438" y="609600"/>
            <a:ext cx="1047750" cy="574675"/>
          </a:xfrm>
          <a:prstGeom prst="rect">
            <a:avLst/>
          </a:prstGeom>
          <a:noFill/>
          <a:ln w="9525">
            <a:solidFill>
              <a:schemeClr val="tx1"/>
            </a:solidFill>
            <a:miter lim="800000"/>
          </a:ln>
          <a:effectLst>
            <a:prstShdw prst="shdw17" dist="17961" dir="2700000">
              <a:srgbClr val="000000"/>
            </a:prstShdw>
          </a:effectLst>
        </p:spPr>
        <p:txBody>
          <a:bodyPr/>
          <a:lstStyle/>
          <a:p>
            <a:endParaRPr lang="zh-CN" altLang="en-US" dirty="0">
              <a:latin typeface="Arial" panose="020B0604020202020204" pitchFamily="34" charset="0"/>
              <a:ea typeface="微软雅黑" panose="020B0503020204020204" pitchFamily="34" charset="-122"/>
            </a:endParaRPr>
          </a:p>
        </p:txBody>
      </p:sp>
      <p:sp>
        <p:nvSpPr>
          <p:cNvPr id="20482" name="文本框 1"/>
          <p:cNvSpPr txBox="1">
            <a:spLocks noChangeArrowheads="1"/>
          </p:cNvSpPr>
          <p:nvPr/>
        </p:nvSpPr>
        <p:spPr bwMode="auto">
          <a:xfrm>
            <a:off x="1876425" y="625475"/>
            <a:ext cx="1166813"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顶峰</a:t>
            </a:r>
            <a:endParaRPr lang="zh-CN" altLang="en-US" sz="3200" b="1" dirty="0">
              <a:latin typeface="微软雅黑" panose="020B0503020204020204" pitchFamily="34" charset="-122"/>
              <a:ea typeface="微软雅黑" panose="020B0503020204020204" pitchFamily="34" charset="-122"/>
            </a:endParaRPr>
          </a:p>
        </p:txBody>
      </p:sp>
      <p:sp>
        <p:nvSpPr>
          <p:cNvPr id="3" name="矩形 2"/>
          <p:cNvSpPr/>
          <p:nvPr/>
        </p:nvSpPr>
        <p:spPr>
          <a:xfrm>
            <a:off x="4004944" y="188640"/>
            <a:ext cx="4839335" cy="1198880"/>
          </a:xfrm>
          <a:prstGeom prst="rect">
            <a:avLst/>
          </a:prstGeom>
          <a:noFill/>
          <a:ln>
            <a:noFill/>
          </a:ln>
        </p:spPr>
        <p:txBody>
          <a:bodyPr>
            <a:spAutoFit/>
          </a:bodyPr>
          <a:lstStyle/>
          <a:p>
            <a:pPr algn="ctr">
              <a:buFontTx/>
              <a:buNone/>
              <a:defRPr/>
            </a:pPr>
            <a:r>
              <a:rPr lang="zh-CN" altLang="en-US" sz="7200" b="1"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pitchFamily="34" charset="-122"/>
                <a:ea typeface="微软雅黑" panose="020B0503020204020204" pitchFamily="34" charset="-122"/>
              </a:rPr>
              <a:t>京汉大罢工</a:t>
            </a:r>
            <a:endParaRPr lang="zh-CN" altLang="en-US" sz="7200" b="1"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pitchFamily="34" charset="-122"/>
              <a:ea typeface="微软雅黑" panose="020B0503020204020204" pitchFamily="34" charset="-122"/>
            </a:endParaRPr>
          </a:p>
        </p:txBody>
      </p:sp>
      <p:pic>
        <p:nvPicPr>
          <p:cNvPr id="20484" name="图片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84363" y="1643063"/>
            <a:ext cx="5006975" cy="3163887"/>
          </a:xfrm>
          <a:prstGeom prst="rect">
            <a:avLst/>
          </a:prstGeom>
          <a:noFill/>
          <a:ln>
            <a:noFill/>
          </a:ln>
        </p:spPr>
      </p:pic>
      <p:pic>
        <p:nvPicPr>
          <p:cNvPr id="20485" name="图片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5813" y="1628775"/>
            <a:ext cx="2486025" cy="3148013"/>
          </a:xfrm>
          <a:prstGeom prst="rect">
            <a:avLst/>
          </a:prstGeom>
          <a:noFill/>
          <a:ln>
            <a:noFill/>
          </a:ln>
        </p:spPr>
      </p:pic>
      <p:sp>
        <p:nvSpPr>
          <p:cNvPr id="40967" name="文本框 40966"/>
          <p:cNvSpPr txBox="1">
            <a:spLocks noChangeArrowheads="1"/>
          </p:cNvSpPr>
          <p:nvPr/>
        </p:nvSpPr>
        <p:spPr bwMode="auto">
          <a:xfrm>
            <a:off x="9735185" y="1839913"/>
            <a:ext cx="551815" cy="2981325"/>
          </a:xfrm>
          <a:prstGeom prst="rect">
            <a:avLst/>
          </a:prstGeom>
          <a:noFill/>
          <a:ln>
            <a:noFill/>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a:latin typeface="汉仪中宋简"/>
                <a:ea typeface="汉仪中宋简"/>
                <a:cs typeface="汉仪中宋简"/>
              </a:rPr>
              <a:t>河南郑州二七纪念馆</a:t>
            </a:r>
            <a:endParaRPr lang="zh-CN" altLang="en-US" sz="2400" b="1">
              <a:latin typeface="汉仪中宋简"/>
              <a:ea typeface="汉仪中宋简"/>
              <a:cs typeface="汉仪中宋简"/>
            </a:endParaRPr>
          </a:p>
        </p:txBody>
      </p:sp>
      <p:sp>
        <p:nvSpPr>
          <p:cNvPr id="29701" name="文本框 29700"/>
          <p:cNvSpPr txBox="1">
            <a:spLocks noChangeArrowheads="1"/>
          </p:cNvSpPr>
          <p:nvPr/>
        </p:nvSpPr>
        <p:spPr bwMode="auto">
          <a:xfrm>
            <a:off x="1487488" y="4941168"/>
            <a:ext cx="9217024" cy="1643527"/>
          </a:xfrm>
          <a:prstGeom prst="rect">
            <a:avLst/>
          </a:prstGeom>
          <a:noFill/>
          <a:ln w="38100">
            <a:solidFill>
              <a:srgbClr val="0000FF"/>
            </a:solidFill>
            <a:miter lim="800000"/>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spcBef>
                <a:spcPct val="50000"/>
              </a:spcBef>
            </a:pPr>
            <a:r>
              <a:rPr lang="en-US" altLang="zh-CN" sz="2800" b="1" dirty="0">
                <a:latin typeface="Arial" panose="020B0604020202020204" pitchFamily="34" charset="0"/>
                <a:ea typeface="微软雅黑" panose="020B0503020204020204" pitchFamily="34" charset="-122"/>
              </a:rPr>
              <a:t>1923</a:t>
            </a:r>
            <a:r>
              <a:rPr lang="zh-CN" altLang="en-US" sz="2800" b="1" dirty="0">
                <a:latin typeface="Arial" panose="020B0604020202020204" pitchFamily="34" charset="0"/>
                <a:ea typeface="微软雅黑" panose="020B0503020204020204" pitchFamily="34" charset="-122"/>
              </a:rPr>
              <a:t>年</a:t>
            </a:r>
            <a:r>
              <a:rPr lang="en-US" altLang="zh-CN" sz="2800" b="1" dirty="0">
                <a:latin typeface="Arial" panose="020B0604020202020204" pitchFamily="34" charset="0"/>
                <a:ea typeface="微软雅黑" panose="020B0503020204020204" pitchFamily="34" charset="-122"/>
              </a:rPr>
              <a:t>2</a:t>
            </a:r>
            <a:r>
              <a:rPr lang="zh-CN" altLang="en-US" sz="2800" b="1" dirty="0">
                <a:latin typeface="Arial" panose="020B0604020202020204" pitchFamily="34" charset="0"/>
                <a:ea typeface="微软雅黑" panose="020B0503020204020204" pitchFamily="34" charset="-122"/>
              </a:rPr>
              <a:t>月，京汉铁路工人举行大罢工，号召工人</a:t>
            </a:r>
            <a:r>
              <a:rPr lang="en-US" altLang="zh-CN" sz="2800" b="1" dirty="0">
                <a:latin typeface="Arial" panose="020B0604020202020204" pitchFamily="34" charset="0"/>
                <a:ea typeface="微软雅黑" panose="020B0503020204020204" pitchFamily="34" charset="-122"/>
              </a:rPr>
              <a:t>“</a:t>
            </a:r>
            <a:r>
              <a:rPr lang="zh-CN" altLang="en-US" sz="2800" b="1" dirty="0">
                <a:solidFill>
                  <a:srgbClr val="FF0000"/>
                </a:solidFill>
                <a:latin typeface="Arial" panose="020B0604020202020204" pitchFamily="34" charset="0"/>
                <a:ea typeface="微软雅黑" panose="020B0503020204020204" pitchFamily="34" charset="-122"/>
              </a:rPr>
              <a:t>为自由而战</a:t>
            </a:r>
            <a:r>
              <a:rPr lang="zh-CN" altLang="en-US" sz="2800" b="1" dirty="0">
                <a:latin typeface="Arial" panose="020B0604020202020204" pitchFamily="34" charset="0"/>
                <a:ea typeface="微软雅黑" panose="020B0503020204020204" pitchFamily="34" charset="-122"/>
              </a:rPr>
              <a:t>、</a:t>
            </a:r>
            <a:r>
              <a:rPr lang="zh-CN" altLang="en-US" sz="2800" b="1" dirty="0">
                <a:solidFill>
                  <a:srgbClr val="FF0000"/>
                </a:solidFill>
                <a:latin typeface="Arial" panose="020B0604020202020204" pitchFamily="34" charset="0"/>
                <a:ea typeface="微软雅黑" panose="020B0503020204020204" pitchFamily="34" charset="-122"/>
              </a:rPr>
              <a:t>为人权而战</a:t>
            </a:r>
            <a:r>
              <a:rPr lang="en-US" altLang="zh-CN" sz="2800" b="1" dirty="0">
                <a:latin typeface="Arial" panose="020B0604020202020204" pitchFamily="34" charset="0"/>
                <a:ea typeface="微软雅黑" panose="020B0503020204020204" pitchFamily="34" charset="-122"/>
              </a:rPr>
              <a:t>”</a:t>
            </a:r>
            <a:r>
              <a:rPr lang="zh-CN" altLang="en-US" sz="2800" b="1" dirty="0">
                <a:latin typeface="Arial" panose="020B0604020202020204" pitchFamily="34" charset="0"/>
                <a:ea typeface="微软雅黑" panose="020B0503020204020204" pitchFamily="34" charset="-122"/>
              </a:rPr>
              <a:t>，将第一次全国工人运动高潮推向了顶峰。罢工运动遭到帝国主义和直系军阀的残酷镇压</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800" decel="100000"/>
                                        <p:tgtEl>
                                          <p:spTgt spid="3"/>
                                        </p:tgtEl>
                                      </p:cBhvr>
                                    </p:animEffect>
                                    <p:anim calcmode="lin" valueType="num">
                                      <p:cBhvr>
                                        <p:cTn id="13" dur="800" decel="100000" fill="hold"/>
                                        <p:tgtEl>
                                          <p:spTgt spid="3"/>
                                        </p:tgtEl>
                                        <p:attrNameLst>
                                          <p:attrName>style.rotation</p:attrName>
                                        </p:attrNameLst>
                                      </p:cBhvr>
                                      <p:tavLst>
                                        <p:tav tm="0">
                                          <p:val>
                                            <p:fltVal val="-90"/>
                                          </p:val>
                                        </p:tav>
                                        <p:tav tm="100000">
                                          <p:val>
                                            <p:fltVal val="0"/>
                                          </p:val>
                                        </p:tav>
                                      </p:tavLst>
                                    </p:anim>
                                    <p:anim calcmode="lin" valueType="num">
                                      <p:cBhvr>
                                        <p:cTn id="14" dur="800" decel="100000" fill="hold"/>
                                        <p:tgtEl>
                                          <p:spTgt spid="3"/>
                                        </p:tgtEl>
                                        <p:attrNameLst>
                                          <p:attrName>ppt_x</p:attrName>
                                        </p:attrNameLst>
                                      </p:cBhvr>
                                      <p:tavLst>
                                        <p:tav tm="0">
                                          <p:val>
                                            <p:strVal val="#ppt_x+0.4"/>
                                          </p:val>
                                        </p:tav>
                                        <p:tav tm="100000">
                                          <p:val>
                                            <p:strVal val="#ppt_x-0.05"/>
                                          </p:val>
                                        </p:tav>
                                      </p:tavLst>
                                    </p:anim>
                                    <p:anim calcmode="lin" valueType="num">
                                      <p:cBhvr>
                                        <p:cTn id="15" dur="800" decel="100000" fill="hold"/>
                                        <p:tgtEl>
                                          <p:spTgt spid="3"/>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20484"/>
                                        </p:tgtEl>
                                        <p:attrNameLst>
                                          <p:attrName>style.visibility</p:attrName>
                                        </p:attrNameLst>
                                      </p:cBhvr>
                                      <p:to>
                                        <p:strVal val="visible"/>
                                      </p:to>
                                    </p:set>
                                    <p:animEffect transition="in" filter="fade">
                                      <p:cBhvr>
                                        <p:cTn id="22" dur="800" decel="100000"/>
                                        <p:tgtEl>
                                          <p:spTgt spid="20484"/>
                                        </p:tgtEl>
                                      </p:cBhvr>
                                    </p:animEffect>
                                    <p:anim calcmode="lin" valueType="num">
                                      <p:cBhvr>
                                        <p:cTn id="23" dur="800" decel="100000" fill="hold"/>
                                        <p:tgtEl>
                                          <p:spTgt spid="20484"/>
                                        </p:tgtEl>
                                        <p:attrNameLst>
                                          <p:attrName>style.rotation</p:attrName>
                                        </p:attrNameLst>
                                      </p:cBhvr>
                                      <p:tavLst>
                                        <p:tav tm="0">
                                          <p:val>
                                            <p:fltVal val="-90"/>
                                          </p:val>
                                        </p:tav>
                                        <p:tav tm="100000">
                                          <p:val>
                                            <p:fltVal val="0"/>
                                          </p:val>
                                        </p:tav>
                                      </p:tavLst>
                                    </p:anim>
                                    <p:anim calcmode="lin" valueType="num">
                                      <p:cBhvr>
                                        <p:cTn id="24" dur="800" decel="100000" fill="hold"/>
                                        <p:tgtEl>
                                          <p:spTgt spid="20484"/>
                                        </p:tgtEl>
                                        <p:attrNameLst>
                                          <p:attrName>ppt_x</p:attrName>
                                        </p:attrNameLst>
                                      </p:cBhvr>
                                      <p:tavLst>
                                        <p:tav tm="0">
                                          <p:val>
                                            <p:strVal val="#ppt_x+0.4"/>
                                          </p:val>
                                        </p:tav>
                                        <p:tav tm="100000">
                                          <p:val>
                                            <p:strVal val="#ppt_x-0.05"/>
                                          </p:val>
                                        </p:tav>
                                      </p:tavLst>
                                    </p:anim>
                                    <p:anim calcmode="lin" valueType="num">
                                      <p:cBhvr>
                                        <p:cTn id="25" dur="800" decel="100000" fill="hold"/>
                                        <p:tgtEl>
                                          <p:spTgt spid="2048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nodeType="clickEffect">
                                  <p:stCondLst>
                                    <p:cond delay="0"/>
                                  </p:stCondLst>
                                  <p:childTnLst>
                                    <p:set>
                                      <p:cBhvr>
                                        <p:cTn id="31" dur="1" fill="hold">
                                          <p:stCondLst>
                                            <p:cond delay="0"/>
                                          </p:stCondLst>
                                        </p:cTn>
                                        <p:tgtEl>
                                          <p:spTgt spid="20485"/>
                                        </p:tgtEl>
                                        <p:attrNameLst>
                                          <p:attrName>style.visibility</p:attrName>
                                        </p:attrNameLst>
                                      </p:cBhvr>
                                      <p:to>
                                        <p:strVal val="visible"/>
                                      </p:to>
                                    </p:set>
                                    <p:animEffect transition="in" filter="fade">
                                      <p:cBhvr>
                                        <p:cTn id="32" dur="800" decel="100000"/>
                                        <p:tgtEl>
                                          <p:spTgt spid="20485"/>
                                        </p:tgtEl>
                                      </p:cBhvr>
                                    </p:animEffect>
                                    <p:anim calcmode="lin" valueType="num">
                                      <p:cBhvr>
                                        <p:cTn id="33" dur="800" decel="100000" fill="hold"/>
                                        <p:tgtEl>
                                          <p:spTgt spid="20485"/>
                                        </p:tgtEl>
                                        <p:attrNameLst>
                                          <p:attrName>style.rotation</p:attrName>
                                        </p:attrNameLst>
                                      </p:cBhvr>
                                      <p:tavLst>
                                        <p:tav tm="0">
                                          <p:val>
                                            <p:fltVal val="-90"/>
                                          </p:val>
                                        </p:tav>
                                        <p:tav tm="100000">
                                          <p:val>
                                            <p:fltVal val="0"/>
                                          </p:val>
                                        </p:tav>
                                      </p:tavLst>
                                    </p:anim>
                                    <p:anim calcmode="lin" valueType="num">
                                      <p:cBhvr>
                                        <p:cTn id="34" dur="800" decel="100000" fill="hold"/>
                                        <p:tgtEl>
                                          <p:spTgt spid="20485"/>
                                        </p:tgtEl>
                                        <p:attrNameLst>
                                          <p:attrName>ppt_x</p:attrName>
                                        </p:attrNameLst>
                                      </p:cBhvr>
                                      <p:tavLst>
                                        <p:tav tm="0">
                                          <p:val>
                                            <p:strVal val="#ppt_x+0.4"/>
                                          </p:val>
                                        </p:tav>
                                        <p:tav tm="100000">
                                          <p:val>
                                            <p:strVal val="#ppt_x-0.05"/>
                                          </p:val>
                                        </p:tav>
                                      </p:tavLst>
                                    </p:anim>
                                    <p:anim calcmode="lin" valueType="num">
                                      <p:cBhvr>
                                        <p:cTn id="35" dur="800" decel="100000" fill="hold"/>
                                        <p:tgtEl>
                                          <p:spTgt spid="20485"/>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20485"/>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20485"/>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0967"/>
                                        </p:tgtEl>
                                        <p:attrNameLst>
                                          <p:attrName>style.visibility</p:attrName>
                                        </p:attrNameLst>
                                      </p:cBhvr>
                                      <p:to>
                                        <p:strVal val="visible"/>
                                      </p:to>
                                    </p:set>
                                    <p:anim calcmode="lin" valueType="num">
                                      <p:cBhvr>
                                        <p:cTn id="42" dur="500" fill="hold"/>
                                        <p:tgtEl>
                                          <p:spTgt spid="40967"/>
                                        </p:tgtEl>
                                        <p:attrNameLst>
                                          <p:attrName>ppt_x</p:attrName>
                                        </p:attrNameLst>
                                      </p:cBhvr>
                                      <p:tavLst>
                                        <p:tav tm="0">
                                          <p:val>
                                            <p:strVal val="#ppt_x"/>
                                          </p:val>
                                        </p:tav>
                                        <p:tav tm="100000">
                                          <p:val>
                                            <p:strVal val="#ppt_x"/>
                                          </p:val>
                                        </p:tav>
                                      </p:tavLst>
                                    </p:anim>
                                    <p:anim calcmode="lin" valueType="num">
                                      <p:cBhvr>
                                        <p:cTn id="43" dur="500" fill="hold"/>
                                        <p:tgtEl>
                                          <p:spTgt spid="4096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 presetClass="entr" presetSubtype="5" fill="hold" grpId="0" nodeType="clickEffect">
                                  <p:stCondLst>
                                    <p:cond delay="0"/>
                                  </p:stCondLst>
                                  <p:childTnLst>
                                    <p:set>
                                      <p:cBhvr>
                                        <p:cTn id="47" dur="1" fill="hold">
                                          <p:stCondLst>
                                            <p:cond delay="0"/>
                                          </p:stCondLst>
                                        </p:cTn>
                                        <p:tgtEl>
                                          <p:spTgt spid="29701"/>
                                        </p:tgtEl>
                                        <p:attrNameLst>
                                          <p:attrName>style.visibility</p:attrName>
                                        </p:attrNameLst>
                                      </p:cBhvr>
                                      <p:to>
                                        <p:strVal val="visible"/>
                                      </p:to>
                                    </p:set>
                                    <p:animEffect transition="in" filter="blinds(vertical)">
                                      <p:cBhvr>
                                        <p:cTn id="48" dur="5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40967" grpId="0"/>
      <p:bldP spid="29701"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a:spLocks noChangeArrowheads="1"/>
          </p:cNvSpPr>
          <p:nvPr/>
        </p:nvSpPr>
        <p:spPr bwMode="auto">
          <a:xfrm>
            <a:off x="2595538" y="1643050"/>
            <a:ext cx="6723062" cy="25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48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中国共产党认识到，单枪匹马不能取得革命的胜利，必须团结一切可能的同盟者，才能战神强大的敌人。</a:t>
            </a:r>
            <a:endParaRPr lang="zh-CN" altLang="en-US" sz="3200" b="1" dirty="0">
              <a:latin typeface="微软雅黑" panose="020B0503020204020204" pitchFamily="34" charset="-122"/>
              <a:ea typeface="微软雅黑" panose="020B0503020204020204" pitchFamily="34" charset="-122"/>
            </a:endParaRPr>
          </a:p>
        </p:txBody>
      </p:sp>
      <p:sp>
        <p:nvSpPr>
          <p:cNvPr id="2" name="TextBox 1"/>
          <p:cNvSpPr txBox="1"/>
          <p:nvPr/>
        </p:nvSpPr>
        <p:spPr>
          <a:xfrm>
            <a:off x="2135560" y="764703"/>
            <a:ext cx="4464496" cy="1322070"/>
          </a:xfrm>
          <a:prstGeom prst="rect">
            <a:avLst/>
          </a:prstGeom>
          <a:noFill/>
        </p:spPr>
        <p:txBody>
          <a:bodyPr wrap="square" rtlCol="0">
            <a:spAutoFit/>
          </a:bodyPr>
          <a:lstStyle/>
          <a:p>
            <a:r>
              <a:rPr lang="zh-CN" altLang="en-US" sz="4000" b="1" dirty="0">
                <a:latin typeface="创艺简行楷"/>
                <a:ea typeface="微软雅黑" panose="020B0503020204020204" pitchFamily="34" charset="-122"/>
              </a:rPr>
              <a:t>经验教训</a:t>
            </a:r>
            <a:endParaRPr lang="zh-CN" altLang="en-US" sz="4000" b="1" dirty="0">
              <a:latin typeface="创艺简行楷"/>
              <a:ea typeface="微软雅黑" panose="020B0503020204020204" pitchFamily="34" charset="-122"/>
            </a:endParaRPr>
          </a:p>
          <a:p>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23"/>
                                        </p:tgtEl>
                                        <p:attrNameLst>
                                          <p:attrName>style.visibility</p:attrName>
                                        </p:attrNameLst>
                                      </p:cBhvr>
                                      <p:to>
                                        <p:strVal val="visible"/>
                                      </p:to>
                                    </p:set>
                                    <p:anim calcmode="lin" valueType="num">
                                      <p:cBhvr>
                                        <p:cTn id="7" dur="500" fill="hold"/>
                                        <p:tgtEl>
                                          <p:spTgt spid="81923"/>
                                        </p:tgtEl>
                                        <p:attrNameLst>
                                          <p:attrName>ppt_x</p:attrName>
                                        </p:attrNameLst>
                                      </p:cBhvr>
                                      <p:tavLst>
                                        <p:tav tm="0">
                                          <p:val>
                                            <p:strVal val="#ppt_x"/>
                                          </p:val>
                                        </p:tav>
                                        <p:tav tm="100000">
                                          <p:val>
                                            <p:strVal val="#ppt_x"/>
                                          </p:val>
                                        </p:tav>
                                      </p:tavLst>
                                    </p:anim>
                                    <p:anim calcmode="lin" valueType="num">
                                      <p:cBhvr>
                                        <p:cTn id="8" dur="500" fill="hold"/>
                                        <p:tgtEl>
                                          <p:spTgt spid="8192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055440" y="1055818"/>
            <a:ext cx="3877985" cy="584775"/>
          </a:xfrm>
          <a:prstGeom prst="rect">
            <a:avLst/>
          </a:prstGeom>
          <a:noFill/>
          <a:ln>
            <a:noFill/>
          </a:ln>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三、国共合作的实现</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矩形 7174"/>
          <p:cNvSpPr>
            <a:spLocks noChangeArrowheads="1"/>
          </p:cNvSpPr>
          <p:nvPr/>
        </p:nvSpPr>
        <p:spPr bwMode="auto">
          <a:xfrm>
            <a:off x="1487488" y="2055422"/>
            <a:ext cx="1736725" cy="478155"/>
          </a:xfrm>
          <a:prstGeom prst="rect">
            <a:avLst/>
          </a:prstGeom>
          <a:noFill/>
          <a:ln>
            <a:noFill/>
          </a:ln>
        </p:spPr>
        <p:txBody>
          <a:bodyPr>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原 因</a:t>
            </a:r>
            <a:endParaRPr lang="zh-CN" altLang="en-US" sz="2800" b="1" dirty="0">
              <a:latin typeface="微软雅黑" panose="020B0503020204020204" pitchFamily="34" charset="-122"/>
              <a:ea typeface="微软雅黑" panose="020B0503020204020204" pitchFamily="34" charset="-122"/>
            </a:endParaRPr>
          </a:p>
        </p:txBody>
      </p:sp>
      <p:sp>
        <p:nvSpPr>
          <p:cNvPr id="7" name="Text Box 9"/>
          <p:cNvSpPr txBox="1"/>
          <p:nvPr/>
        </p:nvSpPr>
        <p:spPr>
          <a:xfrm>
            <a:off x="1055440" y="3156532"/>
            <a:ext cx="6984776" cy="1200329"/>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Tx/>
              <a:buNone/>
              <a:defRPr/>
            </a:pPr>
            <a:r>
              <a:rPr lang="zh-CN" altLang="en-US" sz="2400" b="1" noProof="1">
                <a:latin typeface="微软雅黑" panose="020B0503020204020204" pitchFamily="34" charset="-122"/>
                <a:ea typeface="微软雅黑" panose="020B0503020204020204" pitchFamily="34" charset="-122"/>
                <a:cs typeface="创艺简行楷"/>
              </a:rPr>
              <a:t>孙中山：</a:t>
            </a:r>
            <a:r>
              <a:rPr lang="zh-CN" altLang="en-US" sz="2400" b="1" noProof="1">
                <a:latin typeface="微软雅黑" panose="020B0503020204020204" pitchFamily="34" charset="-122"/>
                <a:ea typeface="微软雅黑" panose="020B0503020204020204" pitchFamily="34" charset="-122"/>
                <a:cs typeface="汉仪中宋简"/>
              </a:rPr>
              <a:t>革命主义未行，革命目的未达，</a:t>
            </a:r>
            <a:endParaRPr lang="zh-CN" altLang="en-US" sz="2400" b="1" noProof="1">
              <a:latin typeface="微软雅黑" panose="020B0503020204020204" pitchFamily="34" charset="-122"/>
              <a:ea typeface="微软雅黑" panose="020B0503020204020204" pitchFamily="34" charset="-122"/>
              <a:cs typeface="汉仪中宋简"/>
            </a:endParaRPr>
          </a:p>
          <a:p>
            <a:pPr eaLnBrk="1" hangingPunct="1">
              <a:lnSpc>
                <a:spcPct val="150000"/>
              </a:lnSpc>
              <a:buFontTx/>
              <a:buNone/>
              <a:defRPr/>
            </a:pPr>
            <a:r>
              <a:rPr lang="zh-CN" altLang="en-US" sz="2400" b="1" noProof="1">
                <a:latin typeface="微软雅黑" panose="020B0503020204020204" pitchFamily="34" charset="-122"/>
                <a:ea typeface="微软雅黑" panose="020B0503020204020204" pitchFamily="34" charset="-122"/>
                <a:cs typeface="汉仪中宋简"/>
              </a:rPr>
              <a:t>仅有民国之名，而无民国之实。</a:t>
            </a:r>
            <a:endParaRPr lang="zh-CN" altLang="en-US" sz="2400" b="1" noProof="1">
              <a:latin typeface="微软雅黑" panose="020B0503020204020204" pitchFamily="34" charset="-122"/>
              <a:ea typeface="微软雅黑" panose="020B0503020204020204" pitchFamily="34" charset="-122"/>
              <a:cs typeface="汉仪中宋简"/>
            </a:endParaRPr>
          </a:p>
        </p:txBody>
      </p:sp>
      <p:sp>
        <p:nvSpPr>
          <p:cNvPr id="8" name="Text Box 10"/>
          <p:cNvSpPr txBox="1"/>
          <p:nvPr/>
        </p:nvSpPr>
        <p:spPr>
          <a:xfrm>
            <a:off x="1055440" y="4548260"/>
            <a:ext cx="6984776" cy="1689052"/>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Tx/>
              <a:buNone/>
              <a:defRPr/>
            </a:pPr>
            <a:r>
              <a:rPr lang="zh-CN" altLang="en-US" sz="2400" b="1" noProof="1">
                <a:latin typeface="微软雅黑" panose="020B0503020204020204" pitchFamily="34" charset="-122"/>
                <a:ea typeface="微软雅黑" panose="020B0503020204020204" pitchFamily="34" charset="-122"/>
                <a:cs typeface="创艺简行楷"/>
              </a:rPr>
              <a:t>共产党：</a:t>
            </a:r>
            <a:r>
              <a:rPr lang="zh-CN" altLang="en-US" sz="2400" b="1" noProof="1">
                <a:latin typeface="微软雅黑" panose="020B0503020204020204" pitchFamily="34" charset="-122"/>
                <a:ea typeface="微软雅黑" panose="020B0503020204020204" pitchFamily="34" charset="-122"/>
                <a:cs typeface="汉仪中宋简"/>
              </a:rPr>
              <a:t>要战胜强大的敌人，必须争取一切可能的同盟者，建立革命统一战线，国民党是比较革命的民主派，是首先考虑的对象。</a:t>
            </a:r>
            <a:endParaRPr lang="zh-CN" altLang="en-US" sz="2400" b="1" noProof="1">
              <a:latin typeface="微软雅黑" panose="020B0503020204020204" pitchFamily="34" charset="-122"/>
              <a:ea typeface="微软雅黑" panose="020B0503020204020204" pitchFamily="34" charset="-122"/>
              <a:cs typeface="汉仪中宋简"/>
            </a:endParaRPr>
          </a:p>
        </p:txBody>
      </p:sp>
      <p:sp>
        <p:nvSpPr>
          <p:cNvPr id="9" name="右箭头标注 8"/>
          <p:cNvSpPr/>
          <p:nvPr/>
        </p:nvSpPr>
        <p:spPr>
          <a:xfrm>
            <a:off x="8241688" y="3156532"/>
            <a:ext cx="619721" cy="3080780"/>
          </a:xfrm>
          <a:prstGeom prst="rightArrowCallout">
            <a:avLst/>
          </a:prstGeom>
          <a:noFill/>
        </p:spPr>
        <p:style>
          <a:lnRef idx="2">
            <a:schemeClr val="dk1"/>
          </a:lnRef>
          <a:fillRef idx="1">
            <a:schemeClr val="lt1"/>
          </a:fillRef>
          <a:effectRef idx="0">
            <a:schemeClr val="dk1"/>
          </a:effectRef>
          <a:fontRef idx="minor">
            <a:schemeClr val="dk1"/>
          </a:fontRef>
        </p:style>
        <p:txBody>
          <a:bodyPr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lt1"/>
                </a:solidFill>
                <a:latin typeface="+mn-lt"/>
                <a:ea typeface="+mn-ea"/>
                <a:cs typeface="+mn-cs"/>
              </a:defRPr>
            </a:lvl9pPr>
          </a:lstStyle>
          <a:p>
            <a:pPr algn="ctr">
              <a:buFontTx/>
              <a:buNone/>
              <a:defRPr/>
            </a:pPr>
            <a:endParaRPr lang="zh-CN" altLang="en-US" b="1" noProof="1">
              <a:latin typeface="微软雅黑" panose="020B0503020204020204" pitchFamily="34" charset="-122"/>
              <a:ea typeface="微软雅黑" panose="020B0503020204020204" pitchFamily="34" charset="-122"/>
            </a:endParaRPr>
          </a:p>
        </p:txBody>
      </p:sp>
      <p:sp>
        <p:nvSpPr>
          <p:cNvPr id="10" name="文本框 29700"/>
          <p:cNvSpPr txBox="1">
            <a:spLocks noChangeArrowheads="1"/>
          </p:cNvSpPr>
          <p:nvPr/>
        </p:nvSpPr>
        <p:spPr bwMode="auto">
          <a:xfrm>
            <a:off x="8904312" y="3140968"/>
            <a:ext cx="1938338" cy="2959977"/>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pitchFamily="34" charset="-122"/>
                <a:ea typeface="微软雅黑" panose="020B0503020204020204" pitchFamily="34" charset="-122"/>
                <a:cs typeface="汉仪中宋简"/>
              </a:rPr>
              <a:t>反帝反封建</a:t>
            </a:r>
            <a:r>
              <a:rPr lang="zh-CN" altLang="en-US" sz="3200" b="1" dirty="0">
                <a:latin typeface="微软雅黑" panose="020B0503020204020204" pitchFamily="34" charset="-122"/>
                <a:ea typeface="微软雅黑" panose="020B0503020204020204" pitchFamily="34" charset="-122"/>
              </a:rPr>
              <a:t>的革命任务没有实现</a:t>
            </a:r>
            <a:endParaRPr lang="zh-CN" altLang="en-US" sz="3200" b="1" dirty="0">
              <a:latin typeface="微软雅黑" panose="020B0503020204020204" pitchFamily="34" charset="-122"/>
              <a:ea typeface="微软雅黑" panose="020B0503020204020204" pitchFamily="34" charset="-122"/>
            </a:endParaRPr>
          </a:p>
        </p:txBody>
      </p:sp>
      <p:pic>
        <p:nvPicPr>
          <p:cNvPr id="8202" name="图片 19458" descr="国共党旗"/>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392144" y="996392"/>
            <a:ext cx="2611290" cy="195317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7"/>
                                        </p:tgtEl>
                                        <p:attrNameLst>
                                          <p:attrName>style.visibility</p:attrName>
                                        </p:attrNameLst>
                                      </p:cBhvr>
                                      <p:to>
                                        <p:strVal val="visible"/>
                                      </p:to>
                                    </p:set>
                                    <p:anim calcmode="discrete" valueType="clr">
                                      <p:cBhvr override="childStyle">
                                        <p:cTn id="13"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
                                        </p:tgtEl>
                                        <p:attrNameLst>
                                          <p:attrName>fillcolor</p:attrName>
                                        </p:attrNameLst>
                                      </p:cBhvr>
                                      <p:tavLst>
                                        <p:tav tm="0">
                                          <p:val>
                                            <p:clrVal>
                                              <a:schemeClr val="accent2"/>
                                            </p:clrVal>
                                          </p:val>
                                        </p:tav>
                                        <p:tav tm="50000">
                                          <p:val>
                                            <p:clrVal>
                                              <a:schemeClr val="hlink"/>
                                            </p:clrVal>
                                          </p:val>
                                        </p:tav>
                                      </p:tavLst>
                                    </p:anim>
                                    <p:set>
                                      <p:cBhvr>
                                        <p:cTn id="15" dur="80"/>
                                        <p:tgtEl>
                                          <p:spTgt spid="7"/>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grpId="0" nodeType="clickEffect">
                                  <p:stCondLst>
                                    <p:cond delay="0"/>
                                  </p:stCondLst>
                                  <p:iterate type="lt">
                                    <p:tmPct val="50000"/>
                                  </p:iterate>
                                  <p:childTnLst>
                                    <p:set>
                                      <p:cBhvr>
                                        <p:cTn id="19" dur="1" fill="hold">
                                          <p:stCondLst>
                                            <p:cond delay="0"/>
                                          </p:stCondLst>
                                        </p:cTn>
                                        <p:tgtEl>
                                          <p:spTgt spid="8"/>
                                        </p:tgtEl>
                                        <p:attrNameLst>
                                          <p:attrName>style.visibility</p:attrName>
                                        </p:attrNameLst>
                                      </p:cBhvr>
                                      <p:to>
                                        <p:strVal val="visible"/>
                                      </p:to>
                                    </p:set>
                                    <p:anim calcmode="discrete" valueType="clr">
                                      <p:cBhvr override="childStyle">
                                        <p:cTn id="20"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8"/>
                                        </p:tgtEl>
                                        <p:attrNameLst>
                                          <p:attrName>fillcolor</p:attrName>
                                        </p:attrNameLst>
                                      </p:cBhvr>
                                      <p:tavLst>
                                        <p:tav tm="0">
                                          <p:val>
                                            <p:clrVal>
                                              <a:schemeClr val="accent2"/>
                                            </p:clrVal>
                                          </p:val>
                                        </p:tav>
                                        <p:tav tm="50000">
                                          <p:val>
                                            <p:clrVal>
                                              <a:schemeClr val="hlink"/>
                                            </p:clrVal>
                                          </p:val>
                                        </p:tav>
                                      </p:tavLst>
                                    </p:anim>
                                    <p:set>
                                      <p:cBhvr>
                                        <p:cTn id="22" dur="80"/>
                                        <p:tgtEl>
                                          <p:spTgt spid="8"/>
                                        </p:tgtEl>
                                        <p:attrNameLst>
                                          <p:attrName>fill.type</p:attrName>
                                        </p:attrNameLst>
                                      </p:cBhvr>
                                      <p:to>
                                        <p:strVal val="solid"/>
                                      </p:to>
                                    </p:set>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7" grpId="0" bldLvl="0" animBg="1"/>
      <p:bldP spid="8" grpId="0" bldLvl="0" animBg="1"/>
      <p:bldP spid="9" grpId="0" bldLvl="0" animBg="1"/>
      <p:bldP spid="10"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7174"/>
          <p:cNvSpPr>
            <a:spLocks noChangeArrowheads="1"/>
          </p:cNvSpPr>
          <p:nvPr/>
        </p:nvSpPr>
        <p:spPr bwMode="auto">
          <a:xfrm>
            <a:off x="1774825" y="476250"/>
            <a:ext cx="424973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中共三大</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政策</a:t>
            </a:r>
            <a:endParaRPr lang="zh-CN" altLang="en-US" sz="3200" b="1" dirty="0">
              <a:latin typeface="微软雅黑" panose="020B0503020204020204" pitchFamily="34" charset="-122"/>
              <a:ea typeface="微软雅黑" panose="020B0503020204020204" pitchFamily="34" charset="-122"/>
            </a:endParaRPr>
          </a:p>
        </p:txBody>
      </p:sp>
      <p:graphicFrame>
        <p:nvGraphicFramePr>
          <p:cNvPr id="17" name="表格 16"/>
          <p:cNvGraphicFramePr/>
          <p:nvPr/>
        </p:nvGraphicFramePr>
        <p:xfrm>
          <a:off x="1698823" y="1220127"/>
          <a:ext cx="8861673" cy="2931795"/>
        </p:xfrm>
        <a:graphic>
          <a:graphicData uri="http://schemas.openxmlformats.org/drawingml/2006/table">
            <a:tbl>
              <a:tblPr/>
              <a:tblGrid>
                <a:gridCol w="1068332"/>
                <a:gridCol w="7793341"/>
              </a:tblGrid>
              <a:tr h="548640">
                <a:tc gridSpan="2">
                  <a:txBody>
                    <a:bodyPr/>
                    <a:lstStyle/>
                    <a:p>
                      <a:pPr marL="0" lvl="0" indent="0" algn="ctr">
                        <a:buNone/>
                      </a:pPr>
                      <a:r>
                        <a:rPr lang="zh-CN" altLang="en-US" sz="3000" b="1" dirty="0">
                          <a:solidFill>
                            <a:schemeClr val="tx1"/>
                          </a:solidFill>
                          <a:effectLst/>
                          <a:latin typeface="微软雅黑" panose="020B0503020204020204" pitchFamily="34" charset="-122"/>
                          <a:ea typeface="微软雅黑" panose="020B0503020204020204" pitchFamily="34" charset="-122"/>
                        </a:rPr>
                        <a:t>中共三大</a:t>
                      </a:r>
                      <a:endParaRPr lang="zh-CN" altLang="en-US" sz="3000" b="1" dirty="0">
                        <a:solidFill>
                          <a:schemeClr val="tx1"/>
                        </a:solidFill>
                        <a:effectLst/>
                        <a:latin typeface="微软雅黑" panose="020B0503020204020204" pitchFamily="34" charset="-122"/>
                        <a:ea typeface="微软雅黑" panose="020B0503020204020204" pitchFamily="34" charset="-122"/>
                      </a:endParaRPr>
                    </a:p>
                  </a:txBody>
                  <a:tcPr marL="91447" marR="91447" marT="45714" marB="45714">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650240">
                <a:tc>
                  <a:txBody>
                    <a:bodyPr/>
                    <a:lstStyle/>
                    <a:p>
                      <a:pPr marL="0" lvl="0" indent="0" algn="ctr">
                        <a:buNone/>
                      </a:pPr>
                      <a:r>
                        <a:rPr lang="zh-CN" altLang="en-US" sz="2400" b="1" dirty="0">
                          <a:solidFill>
                            <a:srgbClr val="0000CC"/>
                          </a:solidFill>
                          <a:effectLst/>
                          <a:ea typeface="微软雅黑" panose="020B0503020204020204" pitchFamily="34" charset="-122"/>
                        </a:rPr>
                        <a:t>时间</a:t>
                      </a:r>
                      <a:endParaRPr lang="zh-CN" altLang="en-US" sz="2400" b="1" dirty="0">
                        <a:solidFill>
                          <a:srgbClr val="0000CC"/>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14" marB="45714">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732915">
                <a:tc>
                  <a:txBody>
                    <a:bodyPr/>
                    <a:lstStyle/>
                    <a:p>
                      <a:pPr marL="0" lvl="0" indent="0" algn="ctr">
                        <a:buNone/>
                      </a:pPr>
                      <a:r>
                        <a:rPr lang="zh-CN" altLang="en-US" sz="2400" b="1" dirty="0">
                          <a:solidFill>
                            <a:srgbClr val="0000CC"/>
                          </a:solidFill>
                          <a:effectLst/>
                          <a:ea typeface="微软雅黑" panose="020B0503020204020204" pitchFamily="34" charset="-122"/>
                        </a:rPr>
                        <a:t>主要内容</a:t>
                      </a:r>
                      <a:endParaRPr lang="zh-CN" altLang="en-US" sz="2400" b="1" dirty="0">
                        <a:solidFill>
                          <a:srgbClr val="0000CC"/>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a typeface="微软雅黑" panose="020B0503020204020204" pitchFamily="34" charset="-122"/>
                      </a:endParaRPr>
                    </a:p>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pitchFamily="34" charset="-122"/>
                      </a:endParaRPr>
                    </a:p>
                  </a:txBody>
                  <a:tcPr marL="91447" marR="91447" marT="45714" marB="45714">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8" name="文本框 26650"/>
          <p:cNvSpPr txBox="1">
            <a:spLocks noChangeArrowheads="1"/>
          </p:cNvSpPr>
          <p:nvPr/>
        </p:nvSpPr>
        <p:spPr bwMode="auto">
          <a:xfrm>
            <a:off x="5231904" y="1889235"/>
            <a:ext cx="23603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1923</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6</a:t>
            </a:r>
            <a:r>
              <a:rPr lang="zh-CN" altLang="en-US" sz="2400" b="1" dirty="0">
                <a:latin typeface="微软雅黑" panose="020B0503020204020204" pitchFamily="34" charset="-122"/>
                <a:ea typeface="微软雅黑" panose="020B0503020204020204" pitchFamily="34" charset="-122"/>
              </a:rPr>
              <a:t>月</a:t>
            </a:r>
            <a:endParaRPr lang="zh-CN" altLang="en-US" sz="2400" b="1" dirty="0">
              <a:latin typeface="微软雅黑" panose="020B0503020204020204" pitchFamily="34" charset="-122"/>
              <a:ea typeface="微软雅黑" panose="020B0503020204020204" pitchFamily="34" charset="-122"/>
            </a:endParaRPr>
          </a:p>
        </p:txBody>
      </p:sp>
      <p:sp>
        <p:nvSpPr>
          <p:cNvPr id="19" name="文本框 4"/>
          <p:cNvSpPr txBox="1">
            <a:spLocks noChangeArrowheads="1"/>
          </p:cNvSpPr>
          <p:nvPr/>
        </p:nvSpPr>
        <p:spPr bwMode="auto">
          <a:xfrm>
            <a:off x="2852738" y="2371725"/>
            <a:ext cx="7564437" cy="1688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Arial" panose="020B0604020202020204" pitchFamily="34" charset="0"/>
                <a:ea typeface="微软雅黑" panose="020B0503020204020204" pitchFamily="34" charset="-122"/>
              </a:rPr>
              <a:t>正式决定同孙中山领导的国民党合作，建立革命统一战线，共产党以个人身份加入国民党，把国民党改组为工人、农民、小资产阶级和民族资产阶级的革命同盟。</a:t>
            </a:r>
            <a:endParaRPr lang="zh-CN" altLang="en-US" sz="2400" b="1" dirty="0">
              <a:latin typeface="Arial" panose="020B0604020202020204" pitchFamily="34" charset="0"/>
              <a:ea typeface="微软雅黑" panose="020B0503020204020204" pitchFamily="34" charset="-122"/>
            </a:endParaRPr>
          </a:p>
        </p:txBody>
      </p:sp>
      <p:pic>
        <p:nvPicPr>
          <p:cNvPr id="21" name="图片 20"/>
          <p:cNvPicPr>
            <a:picLocks noChangeAspect="1" noChangeArrowheads="1"/>
          </p:cNvPicPr>
          <p:nvPr/>
        </p:nvPicPr>
        <p:blipFill>
          <a:blip r:embed="rId1">
            <a:lum bright="18000" contrast="-6000"/>
            <a:extLst>
              <a:ext uri="{28A0092B-C50C-407E-A947-70E740481C1C}">
                <a14:useLocalDpi xmlns:a14="http://schemas.microsoft.com/office/drawing/2010/main" val="0"/>
              </a:ext>
            </a:extLst>
          </a:blip>
          <a:srcRect/>
          <a:stretch>
            <a:fillRect/>
          </a:stretch>
        </p:blipFill>
        <p:spPr bwMode="auto">
          <a:xfrm>
            <a:off x="1978025" y="4332560"/>
            <a:ext cx="8205788"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p:tgtEl>
                                          <p:spTgt spid="16"/>
                                        </p:tgtEl>
                                        <p:attrNameLst>
                                          <p:attrName>ppt_y</p:attrName>
                                        </p:attrNameLst>
                                      </p:cBhvr>
                                      <p:tavLst>
                                        <p:tav tm="0">
                                          <p:val>
                                            <p:strVal val="#ppt_y+#ppt_h*1.125000"/>
                                          </p:val>
                                        </p:tav>
                                        <p:tav tm="100000">
                                          <p:val>
                                            <p:strVal val="#ppt_y"/>
                                          </p:val>
                                        </p:tav>
                                      </p:tavLst>
                                    </p:anim>
                                    <p:animEffect transition="in" filter="wipe(up)">
                                      <p:cBhvr>
                                        <p:cTn id="8" dur="500"/>
                                        <p:tgtEl>
                                          <p:spTgt spid="16"/>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800" decel="100000"/>
                                        <p:tgtEl>
                                          <p:spTgt spid="18"/>
                                        </p:tgtEl>
                                      </p:cBhvr>
                                    </p:animEffect>
                                    <p:anim calcmode="lin" valueType="num">
                                      <p:cBhvr>
                                        <p:cTn id="14" dur="800" decel="100000" fill="hold"/>
                                        <p:tgtEl>
                                          <p:spTgt spid="18"/>
                                        </p:tgtEl>
                                        <p:attrNameLst>
                                          <p:attrName>style.rotation</p:attrName>
                                        </p:attrNameLst>
                                      </p:cBhvr>
                                      <p:tavLst>
                                        <p:tav tm="0">
                                          <p:val>
                                            <p:fltVal val="-90"/>
                                          </p:val>
                                        </p:tav>
                                        <p:tav tm="100000">
                                          <p:val>
                                            <p:fltVal val="0"/>
                                          </p:val>
                                        </p:tav>
                                      </p:tavLst>
                                    </p:anim>
                                    <p:anim calcmode="lin" valueType="num">
                                      <p:cBhvr>
                                        <p:cTn id="15" dur="800" decel="100000" fill="hold"/>
                                        <p:tgtEl>
                                          <p:spTgt spid="18"/>
                                        </p:tgtEl>
                                        <p:attrNameLst>
                                          <p:attrName>ppt_x</p:attrName>
                                        </p:attrNameLst>
                                      </p:cBhvr>
                                      <p:tavLst>
                                        <p:tav tm="0">
                                          <p:val>
                                            <p:strVal val="#ppt_x+0.4"/>
                                          </p:val>
                                        </p:tav>
                                        <p:tav tm="100000">
                                          <p:val>
                                            <p:strVal val="#ppt_x-0.05"/>
                                          </p:val>
                                        </p:tav>
                                      </p:tavLst>
                                    </p:anim>
                                    <p:anim calcmode="lin" valueType="num">
                                      <p:cBhvr>
                                        <p:cTn id="16" dur="800" decel="100000" fill="hold"/>
                                        <p:tgtEl>
                                          <p:spTgt spid="18"/>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800" decel="100000"/>
                                        <p:tgtEl>
                                          <p:spTgt spid="21"/>
                                        </p:tgtEl>
                                      </p:cBhvr>
                                    </p:animEffect>
                                    <p:anim calcmode="lin" valueType="num">
                                      <p:cBhvr>
                                        <p:cTn id="29" dur="800" decel="100000" fill="hold"/>
                                        <p:tgtEl>
                                          <p:spTgt spid="21"/>
                                        </p:tgtEl>
                                        <p:attrNameLst>
                                          <p:attrName>style.rotation</p:attrName>
                                        </p:attrNameLst>
                                      </p:cBhvr>
                                      <p:tavLst>
                                        <p:tav tm="0">
                                          <p:val>
                                            <p:fltVal val="-90"/>
                                          </p:val>
                                        </p:tav>
                                        <p:tav tm="100000">
                                          <p:val>
                                            <p:fltVal val="0"/>
                                          </p:val>
                                        </p:tav>
                                      </p:tavLst>
                                    </p:anim>
                                    <p:anim calcmode="lin" valueType="num">
                                      <p:cBhvr>
                                        <p:cTn id="30" dur="800" decel="100000" fill="hold"/>
                                        <p:tgtEl>
                                          <p:spTgt spid="21"/>
                                        </p:tgtEl>
                                        <p:attrNameLst>
                                          <p:attrName>ppt_x</p:attrName>
                                        </p:attrNameLst>
                                      </p:cBhvr>
                                      <p:tavLst>
                                        <p:tav tm="0">
                                          <p:val>
                                            <p:strVal val="#ppt_x+0.4"/>
                                          </p:val>
                                        </p:tav>
                                        <p:tav tm="100000">
                                          <p:val>
                                            <p:strVal val="#ppt_x-0.05"/>
                                          </p:val>
                                        </p:tav>
                                      </p:tavLst>
                                    </p:anim>
                                    <p:anim calcmode="lin" valueType="num">
                                      <p:cBhvr>
                                        <p:cTn id="31" dur="800" decel="100000" fill="hold"/>
                                        <p:tgtEl>
                                          <p:spTgt spid="21"/>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p:bldP spid="18" grpId="0"/>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nvGraphicFramePr>
        <p:xfrm>
          <a:off x="1809750" y="1179513"/>
          <a:ext cx="8216900" cy="3670300"/>
        </p:xfrm>
        <a:graphic>
          <a:graphicData uri="http://schemas.openxmlformats.org/drawingml/2006/table">
            <a:tbl>
              <a:tblPr/>
              <a:tblGrid>
                <a:gridCol w="990600"/>
                <a:gridCol w="7226300"/>
              </a:tblGrid>
              <a:tr h="548735">
                <a:tc gridSpan="2">
                  <a:txBody>
                    <a:bodyPr/>
                    <a:lstStyle/>
                    <a:p>
                      <a:pPr marL="0" lvl="0" indent="0" algn="ctr">
                        <a:buNone/>
                      </a:pPr>
                      <a:r>
                        <a:rPr lang="zh-CN" altLang="en-US" sz="3000" b="1" dirty="0">
                          <a:solidFill>
                            <a:srgbClr val="0000FF"/>
                          </a:solidFill>
                          <a:effectLst/>
                          <a:latin typeface="微软雅黑" panose="020B0503020204020204" pitchFamily="34" charset="-122"/>
                          <a:ea typeface="微软雅黑" panose="020B0503020204020204" pitchFamily="34" charset="-122"/>
                        </a:rPr>
                        <a:t>中国国民党一大</a:t>
                      </a:r>
                      <a:endParaRPr lang="zh-CN" altLang="en-US" sz="3000" b="1" dirty="0">
                        <a:solidFill>
                          <a:srgbClr val="0000FF"/>
                        </a:solidFill>
                        <a:effectLst/>
                        <a:latin typeface="微软雅黑" panose="020B0503020204020204" pitchFamily="34" charset="-122"/>
                        <a:ea typeface="微软雅黑" panose="020B0503020204020204" pitchFamily="34" charset="-122"/>
                      </a:endParaRPr>
                    </a:p>
                  </a:txBody>
                  <a:tcPr marL="91447" marR="91447" marT="45728" marB="45728">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35">
                <a:tc>
                  <a:txBody>
                    <a:bodyPr/>
                    <a:lstStyle/>
                    <a:p>
                      <a:pPr marL="0" lvl="0" indent="0" algn="ctr">
                        <a:buNone/>
                      </a:pPr>
                      <a:r>
                        <a:rPr lang="zh-CN" altLang="en-US" sz="2400" b="1" dirty="0">
                          <a:solidFill>
                            <a:schemeClr val="tx1"/>
                          </a:solidFill>
                          <a:effectLst/>
                          <a:ea typeface="微软雅黑" panose="020B0503020204020204" pitchFamily="34" charset="-122"/>
                        </a:rPr>
                        <a:t>时间</a:t>
                      </a:r>
                      <a:endParaRPr lang="zh-CN" altLang="en-US" sz="2400" b="1" dirty="0">
                        <a:solidFill>
                          <a:schemeClr val="tx1"/>
                        </a:solidFill>
                        <a:effectLst/>
                        <a:ea typeface="微软雅黑" panose="020B0503020204020204" pitchFamily="34" charset="-122"/>
                      </a:endParaRPr>
                    </a:p>
                  </a:txBody>
                  <a:tcPr marL="91447" marR="91447" marT="45728" marB="4572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8" marB="45728">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35">
                <a:tc>
                  <a:txBody>
                    <a:bodyPr/>
                    <a:lstStyle/>
                    <a:p>
                      <a:pPr marL="0" lvl="0" indent="0" algn="ctr">
                        <a:buNone/>
                      </a:pPr>
                      <a:r>
                        <a:rPr lang="zh-CN" altLang="en-US" sz="2400" b="1" dirty="0">
                          <a:solidFill>
                            <a:schemeClr val="tx1"/>
                          </a:solidFill>
                          <a:effectLst/>
                          <a:ea typeface="微软雅黑" panose="020B0503020204020204" pitchFamily="34" charset="-122"/>
                        </a:rPr>
                        <a:t>地点</a:t>
                      </a:r>
                      <a:endParaRPr lang="zh-CN" altLang="en-US" sz="2400" b="1" dirty="0">
                        <a:solidFill>
                          <a:schemeClr val="tx1"/>
                        </a:solidFill>
                        <a:effectLst/>
                        <a:ea typeface="微软雅黑" panose="020B0503020204020204" pitchFamily="34" charset="-122"/>
                      </a:endParaRPr>
                    </a:p>
                  </a:txBody>
                  <a:tcPr marL="91447" marR="91447" marT="45728" marB="4572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8" marB="45728">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463293">
                <a:tc>
                  <a:txBody>
                    <a:bodyPr/>
                    <a:lstStyle/>
                    <a:p>
                      <a:pPr marL="0" lvl="0" indent="0" algn="ctr">
                        <a:lnSpc>
                          <a:spcPct val="150000"/>
                        </a:lnSpc>
                        <a:buNone/>
                      </a:pPr>
                      <a:r>
                        <a:rPr lang="zh-CN" altLang="en-US" sz="2400" b="1" dirty="0">
                          <a:effectLst/>
                          <a:ea typeface="微软雅黑" panose="020B0503020204020204" pitchFamily="34" charset="-122"/>
                          <a:sym typeface="+mn-ea"/>
                        </a:rPr>
                        <a:t>主要内容</a:t>
                      </a:r>
                      <a:endParaRPr lang="zh-CN" altLang="en-US" sz="2400" b="1" dirty="0">
                        <a:solidFill>
                          <a:schemeClr val="tx1"/>
                        </a:solidFill>
                        <a:effectLst/>
                        <a:ea typeface="微软雅黑" panose="020B0503020204020204" pitchFamily="34" charset="-122"/>
                      </a:endParaRPr>
                    </a:p>
                  </a:txBody>
                  <a:tcPr marL="91447" marR="91447" marT="45728" marB="4572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8" marB="45728">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0802">
                <a:tc>
                  <a:txBody>
                    <a:bodyPr/>
                    <a:lstStyle/>
                    <a:p>
                      <a:pPr marL="0" lvl="0" indent="0" algn="ctr">
                        <a:buNone/>
                      </a:pPr>
                      <a:r>
                        <a:rPr lang="zh-CN" altLang="en-US" sz="2400" b="1" dirty="0">
                          <a:solidFill>
                            <a:schemeClr val="tx1"/>
                          </a:solidFill>
                          <a:effectLst/>
                          <a:ea typeface="微软雅黑" panose="020B0503020204020204" pitchFamily="34" charset="-122"/>
                        </a:rPr>
                        <a:t>意义</a:t>
                      </a:r>
                      <a:endParaRPr lang="zh-CN" altLang="en-US" sz="2400" b="1" dirty="0">
                        <a:solidFill>
                          <a:schemeClr val="tx1"/>
                        </a:solidFill>
                        <a:effectLst/>
                        <a:ea typeface="微软雅黑" panose="020B0503020204020204" pitchFamily="34" charset="-122"/>
                      </a:endParaRPr>
                    </a:p>
                  </a:txBody>
                  <a:tcPr marL="91447" marR="91447" marT="45728" marB="4572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pitchFamily="34" charset="-122"/>
                      </a:endParaRPr>
                    </a:p>
                  </a:txBody>
                  <a:tcPr marL="91447" marR="91447" marT="45728" marB="45728">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7429" name="文本框 26650"/>
          <p:cNvSpPr txBox="1">
            <a:spLocks noChangeArrowheads="1"/>
          </p:cNvSpPr>
          <p:nvPr/>
        </p:nvSpPr>
        <p:spPr bwMode="auto">
          <a:xfrm>
            <a:off x="4839122" y="1779588"/>
            <a:ext cx="25530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1924</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1</a:t>
            </a:r>
            <a:r>
              <a:rPr lang="zh-CN" altLang="en-US" sz="2400" b="1" dirty="0">
                <a:latin typeface="微软雅黑" panose="020B0503020204020204" pitchFamily="34" charset="-122"/>
                <a:ea typeface="微软雅黑" panose="020B0503020204020204" pitchFamily="34" charset="-122"/>
              </a:rPr>
              <a:t>月</a:t>
            </a:r>
            <a:endParaRPr lang="zh-CN" altLang="en-US" sz="2400" b="1" dirty="0">
              <a:latin typeface="微软雅黑" panose="020B0503020204020204" pitchFamily="34" charset="-122"/>
              <a:ea typeface="微软雅黑" panose="020B0503020204020204" pitchFamily="34" charset="-122"/>
            </a:endParaRPr>
          </a:p>
        </p:txBody>
      </p:sp>
      <p:sp>
        <p:nvSpPr>
          <p:cNvPr id="5" name="文本框 4"/>
          <p:cNvSpPr txBox="1">
            <a:spLocks noChangeArrowheads="1"/>
          </p:cNvSpPr>
          <p:nvPr/>
        </p:nvSpPr>
        <p:spPr bwMode="auto">
          <a:xfrm>
            <a:off x="2824163" y="2996952"/>
            <a:ext cx="72088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对三民主义作出了新的解释，把旧三民主义发展为新三民主义，确立了联俄、联共、扶助农工的三大政策</a:t>
            </a:r>
            <a:endParaRPr lang="zh-CN" altLang="en-US" sz="2400" b="1" dirty="0">
              <a:latin typeface="微软雅黑" panose="020B0503020204020204" pitchFamily="34" charset="-122"/>
              <a:ea typeface="微软雅黑" panose="020B0503020204020204" pitchFamily="34" charset="-122"/>
            </a:endParaRPr>
          </a:p>
        </p:txBody>
      </p:sp>
      <p:sp>
        <p:nvSpPr>
          <p:cNvPr id="6" name="文本框 26650"/>
          <p:cNvSpPr txBox="1">
            <a:spLocks noChangeArrowheads="1"/>
          </p:cNvSpPr>
          <p:nvPr/>
        </p:nvSpPr>
        <p:spPr bwMode="auto">
          <a:xfrm>
            <a:off x="5225604" y="2314575"/>
            <a:ext cx="1014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广州</a:t>
            </a:r>
            <a:endParaRPr lang="zh-CN" altLang="en-US" sz="2400" b="1" dirty="0">
              <a:latin typeface="微软雅黑" panose="020B0503020204020204" pitchFamily="34" charset="-122"/>
              <a:ea typeface="微软雅黑" panose="020B0503020204020204" pitchFamily="34" charset="-122"/>
            </a:endParaRPr>
          </a:p>
        </p:txBody>
      </p:sp>
      <p:sp>
        <p:nvSpPr>
          <p:cNvPr id="8" name="文本框 26650"/>
          <p:cNvSpPr txBox="1">
            <a:spLocks noChangeArrowheads="1"/>
          </p:cNvSpPr>
          <p:nvPr/>
        </p:nvSpPr>
        <p:spPr bwMode="auto">
          <a:xfrm>
            <a:off x="3940447" y="4297363"/>
            <a:ext cx="5395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标志着国共两党合作的正式建立</a:t>
            </a:r>
            <a:endParaRPr lang="zh-CN" altLang="en-US" sz="2400" b="1" dirty="0">
              <a:latin typeface="微软雅黑" panose="020B0503020204020204" pitchFamily="34" charset="-122"/>
              <a:ea typeface="微软雅黑" panose="020B0503020204020204" pitchFamily="34" charset="-122"/>
            </a:endParaRPr>
          </a:p>
        </p:txBody>
      </p:sp>
      <p:sp>
        <p:nvSpPr>
          <p:cNvPr id="9" name="矩形 8"/>
          <p:cNvSpPr/>
          <p:nvPr/>
        </p:nvSpPr>
        <p:spPr>
          <a:xfrm>
            <a:off x="1758950" y="5252618"/>
            <a:ext cx="8274050" cy="64516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zh-CN" altLang="en-US" sz="3600" b="1" dirty="0">
                <a:latin typeface="微软雅黑" panose="020B0503020204020204" pitchFamily="34" charset="-122"/>
                <a:ea typeface="微软雅黑" panose="020B0503020204020204" pitchFamily="34" charset="-122"/>
              </a:rPr>
              <a:t>新三民主义是国共两党合作的</a:t>
            </a:r>
            <a:r>
              <a:rPr lang="zh-CN" altLang="en-US" sz="3600" b="1" u="sng" dirty="0">
                <a:latin typeface="微软雅黑" panose="020B0503020204020204" pitchFamily="34" charset="-122"/>
                <a:ea typeface="微软雅黑" panose="020B0503020204020204" pitchFamily="34" charset="-122"/>
              </a:rPr>
              <a:t>政治基础</a:t>
            </a:r>
            <a:r>
              <a:rPr lang="zh-CN" altLang="en-US" sz="3600" b="1" dirty="0">
                <a:latin typeface="微软雅黑" panose="020B0503020204020204" pitchFamily="34" charset="-122"/>
                <a:ea typeface="微软雅黑" panose="020B0503020204020204" pitchFamily="34" charset="-122"/>
              </a:rPr>
              <a:t>。</a:t>
            </a:r>
            <a:endParaRPr lang="zh-CN" altLang="en-US" sz="3600" b="1" dirty="0">
              <a:latin typeface="微软雅黑" panose="020B0503020204020204" pitchFamily="34" charset="-122"/>
              <a:ea typeface="微软雅黑" panose="020B0503020204020204" pitchFamily="34" charset="-122"/>
            </a:endParaRPr>
          </a:p>
        </p:txBody>
      </p:sp>
      <p:sp>
        <p:nvSpPr>
          <p:cNvPr id="10" name="矩形 7174"/>
          <p:cNvSpPr>
            <a:spLocks noChangeArrowheads="1"/>
          </p:cNvSpPr>
          <p:nvPr/>
        </p:nvSpPr>
        <p:spPr bwMode="auto">
          <a:xfrm>
            <a:off x="1784350" y="457200"/>
            <a:ext cx="568960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国民党一大</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正式建立</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p:tgtEl>
                                          <p:spTgt spid="10"/>
                                        </p:tgtEl>
                                        <p:attrNameLst>
                                          <p:attrName>ppt_y</p:attrName>
                                        </p:attrNameLst>
                                      </p:cBhvr>
                                      <p:tavLst>
                                        <p:tav tm="0">
                                          <p:val>
                                            <p:strVal val="#ppt_y+#ppt_h*1.125000"/>
                                          </p:val>
                                        </p:tav>
                                        <p:tav tm="100000">
                                          <p:val>
                                            <p:strVal val="#ppt_y"/>
                                          </p:val>
                                        </p:tav>
                                      </p:tavLst>
                                    </p:anim>
                                    <p:animEffect transition="in" filter="wipe(up)">
                                      <p:cBhvr>
                                        <p:cTn id="8" dur="500"/>
                                        <p:tgtEl>
                                          <p:spTgt spid="10"/>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7429"/>
                                        </p:tgtEl>
                                        <p:attrNameLst>
                                          <p:attrName>style.visibility</p:attrName>
                                        </p:attrNameLst>
                                      </p:cBhvr>
                                      <p:to>
                                        <p:strVal val="visible"/>
                                      </p:to>
                                    </p:set>
                                    <p:animEffect transition="in" filter="fade">
                                      <p:cBhvr>
                                        <p:cTn id="13" dur="800" decel="100000"/>
                                        <p:tgtEl>
                                          <p:spTgt spid="17429"/>
                                        </p:tgtEl>
                                      </p:cBhvr>
                                    </p:animEffect>
                                    <p:anim calcmode="lin" valueType="num">
                                      <p:cBhvr>
                                        <p:cTn id="14" dur="800" decel="100000" fill="hold"/>
                                        <p:tgtEl>
                                          <p:spTgt spid="17429"/>
                                        </p:tgtEl>
                                        <p:attrNameLst>
                                          <p:attrName>style.rotation</p:attrName>
                                        </p:attrNameLst>
                                      </p:cBhvr>
                                      <p:tavLst>
                                        <p:tav tm="0">
                                          <p:val>
                                            <p:fltVal val="-90"/>
                                          </p:val>
                                        </p:tav>
                                        <p:tav tm="100000">
                                          <p:val>
                                            <p:fltVal val="0"/>
                                          </p:val>
                                        </p:tav>
                                      </p:tavLst>
                                    </p:anim>
                                    <p:anim calcmode="lin" valueType="num">
                                      <p:cBhvr>
                                        <p:cTn id="15" dur="800" decel="100000" fill="hold"/>
                                        <p:tgtEl>
                                          <p:spTgt spid="17429"/>
                                        </p:tgtEl>
                                        <p:attrNameLst>
                                          <p:attrName>ppt_x</p:attrName>
                                        </p:attrNameLst>
                                      </p:cBhvr>
                                      <p:tavLst>
                                        <p:tav tm="0">
                                          <p:val>
                                            <p:strVal val="#ppt_x+0.4"/>
                                          </p:val>
                                        </p:tav>
                                        <p:tav tm="100000">
                                          <p:val>
                                            <p:strVal val="#ppt_x-0.05"/>
                                          </p:val>
                                        </p:tav>
                                      </p:tavLst>
                                    </p:anim>
                                    <p:anim calcmode="lin" valueType="num">
                                      <p:cBhvr>
                                        <p:cTn id="16" dur="800" decel="100000" fill="hold"/>
                                        <p:tgtEl>
                                          <p:spTgt spid="17429"/>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7429"/>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7429"/>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800" decel="100000"/>
                                        <p:tgtEl>
                                          <p:spTgt spid="6"/>
                                        </p:tgtEl>
                                      </p:cBhvr>
                                    </p:animEffect>
                                    <p:anim calcmode="lin" valueType="num">
                                      <p:cBhvr>
                                        <p:cTn id="24" dur="800" decel="100000" fill="hold"/>
                                        <p:tgtEl>
                                          <p:spTgt spid="6"/>
                                        </p:tgtEl>
                                        <p:attrNameLst>
                                          <p:attrName>style.rotation</p:attrName>
                                        </p:attrNameLst>
                                      </p:cBhvr>
                                      <p:tavLst>
                                        <p:tav tm="0">
                                          <p:val>
                                            <p:fltVal val="-90"/>
                                          </p:val>
                                        </p:tav>
                                        <p:tav tm="100000">
                                          <p:val>
                                            <p:fltVal val="0"/>
                                          </p:val>
                                        </p:tav>
                                      </p:tavLst>
                                    </p:anim>
                                    <p:anim calcmode="lin" valueType="num">
                                      <p:cBhvr>
                                        <p:cTn id="25" dur="800" decel="100000" fill="hold"/>
                                        <p:tgtEl>
                                          <p:spTgt spid="6"/>
                                        </p:tgtEl>
                                        <p:attrNameLst>
                                          <p:attrName>ppt_x</p:attrName>
                                        </p:attrNameLst>
                                      </p:cBhvr>
                                      <p:tavLst>
                                        <p:tav tm="0">
                                          <p:val>
                                            <p:strVal val="#ppt_x+0.4"/>
                                          </p:val>
                                        </p:tav>
                                        <p:tav tm="100000">
                                          <p:val>
                                            <p:strVal val="#ppt_x-0.05"/>
                                          </p:val>
                                        </p:tav>
                                      </p:tavLst>
                                    </p:anim>
                                    <p:anim calcmode="lin" valueType="num">
                                      <p:cBhvr>
                                        <p:cTn id="26" dur="800" decel="100000" fill="hold"/>
                                        <p:tgtEl>
                                          <p:spTgt spid="6"/>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dissolv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800" decel="100000"/>
                                        <p:tgtEl>
                                          <p:spTgt spid="8"/>
                                        </p:tgtEl>
                                      </p:cBhvr>
                                    </p:animEffect>
                                    <p:anim calcmode="lin" valueType="num">
                                      <p:cBhvr>
                                        <p:cTn id="39" dur="800" decel="100000" fill="hold"/>
                                        <p:tgtEl>
                                          <p:spTgt spid="8"/>
                                        </p:tgtEl>
                                        <p:attrNameLst>
                                          <p:attrName>style.rotation</p:attrName>
                                        </p:attrNameLst>
                                      </p:cBhvr>
                                      <p:tavLst>
                                        <p:tav tm="0">
                                          <p:val>
                                            <p:fltVal val="-90"/>
                                          </p:val>
                                        </p:tav>
                                        <p:tav tm="100000">
                                          <p:val>
                                            <p:fltVal val="0"/>
                                          </p:val>
                                        </p:tav>
                                      </p:tavLst>
                                    </p:anim>
                                    <p:anim calcmode="lin" valueType="num">
                                      <p:cBhvr>
                                        <p:cTn id="40" dur="800" decel="100000" fill="hold"/>
                                        <p:tgtEl>
                                          <p:spTgt spid="8"/>
                                        </p:tgtEl>
                                        <p:attrNameLst>
                                          <p:attrName>ppt_x</p:attrName>
                                        </p:attrNameLst>
                                      </p:cBhvr>
                                      <p:tavLst>
                                        <p:tav tm="0">
                                          <p:val>
                                            <p:strVal val="#ppt_x+0.4"/>
                                          </p:val>
                                        </p:tav>
                                        <p:tav tm="100000">
                                          <p:val>
                                            <p:strVal val="#ppt_x-0.05"/>
                                          </p:val>
                                        </p:tav>
                                      </p:tavLst>
                                    </p:anim>
                                    <p:anim calcmode="lin" valueType="num">
                                      <p:cBhvr>
                                        <p:cTn id="41" dur="800" decel="100000" fill="hold"/>
                                        <p:tgtEl>
                                          <p:spTgt spid="8"/>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7" presetClass="entr" presetSubtype="0" fill="hold" grpId="0" nodeType="clickEffect">
                                  <p:stCondLst>
                                    <p:cond delay="0"/>
                                  </p:stCondLst>
                                  <p:iterate type="lt">
                                    <p:tmPct val="50000"/>
                                  </p:iterate>
                                  <p:childTnLst>
                                    <p:set>
                                      <p:cBhvr>
                                        <p:cTn id="47" dur="1" fill="hold">
                                          <p:stCondLst>
                                            <p:cond delay="0"/>
                                          </p:stCondLst>
                                        </p:cTn>
                                        <p:tgtEl>
                                          <p:spTgt spid="9"/>
                                        </p:tgtEl>
                                        <p:attrNameLst>
                                          <p:attrName>style.visibility</p:attrName>
                                        </p:attrNameLst>
                                      </p:cBhvr>
                                      <p:to>
                                        <p:strVal val="visible"/>
                                      </p:to>
                                    </p:set>
                                    <p:anim calcmode="discrete" valueType="clr">
                                      <p:cBhvr override="childStyle">
                                        <p:cTn id="48"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49" dur="80"/>
                                        <p:tgtEl>
                                          <p:spTgt spid="9"/>
                                        </p:tgtEl>
                                        <p:attrNameLst>
                                          <p:attrName>fillcolor</p:attrName>
                                        </p:attrNameLst>
                                      </p:cBhvr>
                                      <p:tavLst>
                                        <p:tav tm="0">
                                          <p:val>
                                            <p:clrVal>
                                              <a:schemeClr val="accent2"/>
                                            </p:clrVal>
                                          </p:val>
                                        </p:tav>
                                        <p:tav tm="50000">
                                          <p:val>
                                            <p:clrVal>
                                              <a:schemeClr val="hlink"/>
                                            </p:clrVal>
                                          </p:val>
                                        </p:tav>
                                      </p:tavLst>
                                    </p:anim>
                                    <p:set>
                                      <p:cBhvr>
                                        <p:cTn id="50"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9" grpId="0"/>
      <p:bldP spid="5" grpId="0"/>
      <p:bldP spid="6" grpId="0"/>
      <p:bldP spid="8" grpId="0"/>
      <p:bldP spid="9" grpId="0"/>
      <p:bldP spid="10" grpId="0" bldLvl="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31745"/>
          <p:cNvSpPr txBox="1">
            <a:spLocks noChangeArrowheads="1"/>
          </p:cNvSpPr>
          <p:nvPr/>
        </p:nvSpPr>
        <p:spPr bwMode="auto">
          <a:xfrm>
            <a:off x="3078798" y="2708275"/>
            <a:ext cx="1808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200" b="1" dirty="0">
                <a:latin typeface="微软雅黑" panose="020B0503020204020204" pitchFamily="34" charset="-122"/>
                <a:ea typeface="微软雅黑" panose="020B0503020204020204" pitchFamily="34" charset="-122"/>
              </a:rPr>
              <a:t>民族主义</a:t>
            </a:r>
            <a:endParaRPr lang="zh-CN" altLang="en-US" sz="3200" b="1" dirty="0">
              <a:latin typeface="微软雅黑" panose="020B0503020204020204" pitchFamily="34" charset="-122"/>
              <a:ea typeface="微软雅黑" panose="020B0503020204020204" pitchFamily="34" charset="-122"/>
            </a:endParaRPr>
          </a:p>
        </p:txBody>
      </p:sp>
      <p:sp>
        <p:nvSpPr>
          <p:cNvPr id="31747" name="文本框 31746"/>
          <p:cNvSpPr txBox="1">
            <a:spLocks noChangeArrowheads="1"/>
          </p:cNvSpPr>
          <p:nvPr/>
        </p:nvSpPr>
        <p:spPr bwMode="auto">
          <a:xfrm>
            <a:off x="3154998" y="3698875"/>
            <a:ext cx="1808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200" b="1" dirty="0">
                <a:latin typeface="微软雅黑" panose="020B0503020204020204" pitchFamily="34" charset="-122"/>
                <a:ea typeface="微软雅黑" panose="020B0503020204020204" pitchFamily="34" charset="-122"/>
              </a:rPr>
              <a:t>民权主义</a:t>
            </a:r>
            <a:endParaRPr lang="zh-CN" altLang="en-US" sz="3200" b="1" dirty="0">
              <a:latin typeface="微软雅黑" panose="020B0503020204020204" pitchFamily="34" charset="-122"/>
              <a:ea typeface="微软雅黑" panose="020B0503020204020204" pitchFamily="34" charset="-122"/>
            </a:endParaRPr>
          </a:p>
        </p:txBody>
      </p:sp>
      <p:sp>
        <p:nvSpPr>
          <p:cNvPr id="31748" name="文本框 31747"/>
          <p:cNvSpPr txBox="1">
            <a:spLocks noChangeArrowheads="1"/>
          </p:cNvSpPr>
          <p:nvPr/>
        </p:nvSpPr>
        <p:spPr bwMode="auto">
          <a:xfrm>
            <a:off x="3154998" y="4689475"/>
            <a:ext cx="1808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200" b="1" dirty="0">
                <a:latin typeface="微软雅黑" panose="020B0503020204020204" pitchFamily="34" charset="-122"/>
                <a:ea typeface="微软雅黑" panose="020B0503020204020204" pitchFamily="34" charset="-122"/>
              </a:rPr>
              <a:t>民生主义</a:t>
            </a:r>
            <a:endParaRPr lang="zh-CN" altLang="en-US" sz="3200" b="1" dirty="0">
              <a:latin typeface="微软雅黑" panose="020B0503020204020204" pitchFamily="34" charset="-122"/>
              <a:ea typeface="微软雅黑" panose="020B0503020204020204" pitchFamily="34" charset="-122"/>
            </a:endParaRPr>
          </a:p>
        </p:txBody>
      </p:sp>
      <p:sp>
        <p:nvSpPr>
          <p:cNvPr id="11268" name="直接连接符 31748"/>
          <p:cNvSpPr>
            <a:spLocks noChangeShapeType="1"/>
          </p:cNvSpPr>
          <p:nvPr/>
        </p:nvSpPr>
        <p:spPr bwMode="auto">
          <a:xfrm>
            <a:off x="2316163" y="2564904"/>
            <a:ext cx="7086600" cy="0"/>
          </a:xfrm>
          <a:prstGeom prst="line">
            <a:avLst/>
          </a:prstGeom>
          <a:noFill/>
          <a:ln w="76200" cap="rnd">
            <a:solidFill>
              <a:schemeClr val="tx1"/>
            </a:solidFill>
            <a:prstDash val="sysDot"/>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31751" name="文本框 31750"/>
          <p:cNvSpPr txBox="1">
            <a:spLocks noChangeArrowheads="1"/>
          </p:cNvSpPr>
          <p:nvPr/>
        </p:nvSpPr>
        <p:spPr bwMode="auto">
          <a:xfrm>
            <a:off x="6964363" y="1717675"/>
            <a:ext cx="2617787"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新三民主义</a:t>
            </a:r>
            <a:endParaRPr lang="zh-CN" altLang="en-US" sz="3200" b="1" dirty="0">
              <a:latin typeface="微软雅黑" panose="020B0503020204020204" pitchFamily="34" charset="-122"/>
              <a:ea typeface="微软雅黑" panose="020B0503020204020204" pitchFamily="34" charset="-122"/>
            </a:endParaRPr>
          </a:p>
        </p:txBody>
      </p:sp>
      <p:sp>
        <p:nvSpPr>
          <p:cNvPr id="31752" name="任意多边形 31751"/>
          <p:cNvSpPr>
            <a:spLocks noChangeArrowheads="1"/>
          </p:cNvSpPr>
          <p:nvPr/>
        </p:nvSpPr>
        <p:spPr bwMode="auto">
          <a:xfrm>
            <a:off x="5440363" y="1793875"/>
            <a:ext cx="1460500" cy="576263"/>
          </a:xfrm>
          <a:custGeom>
            <a:avLst/>
            <a:gdLst>
              <a:gd name="T0" fmla="*/ 16200 w 21600"/>
              <a:gd name="T1" fmla="*/ 0 h 21600"/>
              <a:gd name="T2" fmla="*/ 16200 w 21600"/>
              <a:gd name="T3" fmla="*/ 5400 h 21600"/>
              <a:gd name="T4" fmla="*/ 3375 w 21600"/>
              <a:gd name="T5" fmla="*/ 5400 h 21600"/>
              <a:gd name="T6" fmla="*/ 3375 w 21600"/>
              <a:gd name="T7" fmla="*/ 16200 h 21600"/>
              <a:gd name="T8" fmla="*/ 16200 w 21600"/>
              <a:gd name="T9" fmla="*/ 16200 h 21600"/>
              <a:gd name="T10" fmla="*/ 16200 w 21600"/>
              <a:gd name="T11" fmla="*/ 21600 h 21600"/>
              <a:gd name="T12" fmla="*/ 21600 w 21600"/>
              <a:gd name="T13" fmla="*/ 10800 h 21600"/>
              <a:gd name="T14" fmla="*/ 16200 w 21600"/>
              <a:gd name="T15" fmla="*/ 0 h 21600"/>
              <a:gd name="T16" fmla="*/ 1350 w 21600"/>
              <a:gd name="T17" fmla="*/ 5400 h 21600"/>
              <a:gd name="T18" fmla="*/ 1350 w 21600"/>
              <a:gd name="T19" fmla="*/ 16200 h 21600"/>
              <a:gd name="T20" fmla="*/ 2700 w 21600"/>
              <a:gd name="T21" fmla="*/ 16200 h 21600"/>
              <a:gd name="T22" fmla="*/ 2700 w 21600"/>
              <a:gd name="T23" fmla="*/ 5400 h 21600"/>
              <a:gd name="T24" fmla="*/ 1350 w 21600"/>
              <a:gd name="T25" fmla="*/ 5400 h 21600"/>
              <a:gd name="T26" fmla="*/ 0 w 21600"/>
              <a:gd name="T27" fmla="*/ 5400 h 21600"/>
              <a:gd name="T28" fmla="*/ 0 w 21600"/>
              <a:gd name="T29" fmla="*/ 16200 h 21600"/>
              <a:gd name="T30" fmla="*/ 675 w 21600"/>
              <a:gd name="T31" fmla="*/ 16200 h 21600"/>
              <a:gd name="T32" fmla="*/ 675 w 21600"/>
              <a:gd name="T33" fmla="*/ 5400 h 21600"/>
              <a:gd name="T34" fmla="*/ 0 w 21600"/>
              <a:gd name="T35" fmla="*/ 54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tx1"/>
          </a:solidFill>
          <a:ln w="9525">
            <a:solidFill>
              <a:schemeClr val="tx1"/>
            </a:solidFill>
            <a:miter lim="800000"/>
          </a:ln>
        </p:spPr>
        <p:txBody>
          <a:bodyPr/>
          <a:lstStyle/>
          <a:p>
            <a:endParaRPr lang="zh-CN" altLang="en-US" dirty="0">
              <a:ea typeface="微软雅黑" panose="020B0503020204020204" pitchFamily="34" charset="-122"/>
            </a:endParaRPr>
          </a:p>
        </p:txBody>
      </p:sp>
      <p:sp>
        <p:nvSpPr>
          <p:cNvPr id="31753" name="矩形 31752"/>
          <p:cNvSpPr>
            <a:spLocks noChangeArrowheads="1"/>
          </p:cNvSpPr>
          <p:nvPr/>
        </p:nvSpPr>
        <p:spPr bwMode="auto">
          <a:xfrm>
            <a:off x="7345363" y="2784475"/>
            <a:ext cx="16052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dirty="0">
                <a:latin typeface="微软雅黑" panose="020B0503020204020204" pitchFamily="34" charset="-122"/>
                <a:ea typeface="微软雅黑" panose="020B0503020204020204" pitchFamily="34" charset="-122"/>
              </a:rPr>
              <a:t>强调反帝</a:t>
            </a:r>
            <a:endParaRPr lang="zh-CN" altLang="en-US" sz="2800" b="1" dirty="0">
              <a:latin typeface="微软雅黑" panose="020B0503020204020204" pitchFamily="34" charset="-122"/>
              <a:ea typeface="微软雅黑" panose="020B0503020204020204" pitchFamily="34" charset="-122"/>
            </a:endParaRPr>
          </a:p>
        </p:txBody>
      </p:sp>
      <p:sp>
        <p:nvSpPr>
          <p:cNvPr id="31754" name="文本框 31753"/>
          <p:cNvSpPr txBox="1">
            <a:spLocks noChangeArrowheads="1"/>
          </p:cNvSpPr>
          <p:nvPr/>
        </p:nvSpPr>
        <p:spPr bwMode="auto">
          <a:xfrm>
            <a:off x="7269163" y="3698875"/>
            <a:ext cx="23164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一般平民享有</a:t>
            </a:r>
            <a:endParaRPr lang="zh-CN" altLang="en-US" sz="2800" b="1" dirty="0">
              <a:latin typeface="微软雅黑" panose="020B0503020204020204" pitchFamily="34" charset="-122"/>
              <a:ea typeface="微软雅黑" panose="020B0503020204020204" pitchFamily="34" charset="-122"/>
            </a:endParaRPr>
          </a:p>
        </p:txBody>
      </p:sp>
      <p:sp>
        <p:nvSpPr>
          <p:cNvPr id="31755" name="文本框 31754"/>
          <p:cNvSpPr txBox="1">
            <a:spLocks noChangeArrowheads="1"/>
          </p:cNvSpPr>
          <p:nvPr/>
        </p:nvSpPr>
        <p:spPr bwMode="auto">
          <a:xfrm>
            <a:off x="7345363" y="4689475"/>
            <a:ext cx="23164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增加节制资本</a:t>
            </a:r>
            <a:endParaRPr lang="zh-CN" altLang="en-US" sz="2800" b="1" dirty="0">
              <a:latin typeface="微软雅黑" panose="020B0503020204020204" pitchFamily="34" charset="-122"/>
              <a:ea typeface="微软雅黑" panose="020B0503020204020204" pitchFamily="34" charset="-122"/>
            </a:endParaRPr>
          </a:p>
        </p:txBody>
      </p:sp>
      <p:sp>
        <p:nvSpPr>
          <p:cNvPr id="31756" name="任意多边形 31755"/>
          <p:cNvSpPr>
            <a:spLocks noChangeArrowheads="1"/>
          </p:cNvSpPr>
          <p:nvPr/>
        </p:nvSpPr>
        <p:spPr bwMode="auto">
          <a:xfrm>
            <a:off x="5440363" y="2784475"/>
            <a:ext cx="1512887" cy="433388"/>
          </a:xfrm>
          <a:custGeom>
            <a:avLst/>
            <a:gdLst>
              <a:gd name="T0" fmla="*/ 16200 w 21600"/>
              <a:gd name="T1" fmla="*/ 0 h 21600"/>
              <a:gd name="T2" fmla="*/ 16200 w 21600"/>
              <a:gd name="T3" fmla="*/ 5400 h 21600"/>
              <a:gd name="T4" fmla="*/ 3375 w 21600"/>
              <a:gd name="T5" fmla="*/ 5400 h 21600"/>
              <a:gd name="T6" fmla="*/ 3375 w 21600"/>
              <a:gd name="T7" fmla="*/ 16200 h 21600"/>
              <a:gd name="T8" fmla="*/ 16200 w 21600"/>
              <a:gd name="T9" fmla="*/ 16200 h 21600"/>
              <a:gd name="T10" fmla="*/ 16200 w 21600"/>
              <a:gd name="T11" fmla="*/ 21600 h 21600"/>
              <a:gd name="T12" fmla="*/ 21600 w 21600"/>
              <a:gd name="T13" fmla="*/ 10800 h 21600"/>
              <a:gd name="T14" fmla="*/ 16200 w 21600"/>
              <a:gd name="T15" fmla="*/ 0 h 21600"/>
              <a:gd name="T16" fmla="*/ 1350 w 21600"/>
              <a:gd name="T17" fmla="*/ 5400 h 21600"/>
              <a:gd name="T18" fmla="*/ 1350 w 21600"/>
              <a:gd name="T19" fmla="*/ 16200 h 21600"/>
              <a:gd name="T20" fmla="*/ 2700 w 21600"/>
              <a:gd name="T21" fmla="*/ 16200 h 21600"/>
              <a:gd name="T22" fmla="*/ 2700 w 21600"/>
              <a:gd name="T23" fmla="*/ 5400 h 21600"/>
              <a:gd name="T24" fmla="*/ 1350 w 21600"/>
              <a:gd name="T25" fmla="*/ 5400 h 21600"/>
              <a:gd name="T26" fmla="*/ 0 w 21600"/>
              <a:gd name="T27" fmla="*/ 5400 h 21600"/>
              <a:gd name="T28" fmla="*/ 0 w 21600"/>
              <a:gd name="T29" fmla="*/ 16200 h 21600"/>
              <a:gd name="T30" fmla="*/ 675 w 21600"/>
              <a:gd name="T31" fmla="*/ 16200 h 21600"/>
              <a:gd name="T32" fmla="*/ 675 w 21600"/>
              <a:gd name="T33" fmla="*/ 5400 h 21600"/>
              <a:gd name="T34" fmla="*/ 0 w 21600"/>
              <a:gd name="T35" fmla="*/ 54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tx1"/>
          </a:solidFill>
          <a:ln w="38100">
            <a:solidFill>
              <a:schemeClr val="tx1"/>
            </a:solidFill>
            <a:miter lim="800000"/>
          </a:ln>
        </p:spPr>
        <p:txBody>
          <a:bodyPr/>
          <a:lstStyle/>
          <a:p>
            <a:endParaRPr lang="zh-CN" altLang="en-US" dirty="0">
              <a:ea typeface="微软雅黑" panose="020B0503020204020204" pitchFamily="34" charset="-122"/>
            </a:endParaRPr>
          </a:p>
        </p:txBody>
      </p:sp>
      <p:sp>
        <p:nvSpPr>
          <p:cNvPr id="31757" name="任意多边形 31756"/>
          <p:cNvSpPr>
            <a:spLocks noChangeArrowheads="1"/>
          </p:cNvSpPr>
          <p:nvPr/>
        </p:nvSpPr>
        <p:spPr bwMode="auto">
          <a:xfrm>
            <a:off x="5440363" y="3775075"/>
            <a:ext cx="1512887" cy="433388"/>
          </a:xfrm>
          <a:custGeom>
            <a:avLst/>
            <a:gdLst>
              <a:gd name="T0" fmla="*/ 16200 w 21600"/>
              <a:gd name="T1" fmla="*/ 0 h 21600"/>
              <a:gd name="T2" fmla="*/ 16200 w 21600"/>
              <a:gd name="T3" fmla="*/ 5400 h 21600"/>
              <a:gd name="T4" fmla="*/ 3375 w 21600"/>
              <a:gd name="T5" fmla="*/ 5400 h 21600"/>
              <a:gd name="T6" fmla="*/ 3375 w 21600"/>
              <a:gd name="T7" fmla="*/ 16200 h 21600"/>
              <a:gd name="T8" fmla="*/ 16200 w 21600"/>
              <a:gd name="T9" fmla="*/ 16200 h 21600"/>
              <a:gd name="T10" fmla="*/ 16200 w 21600"/>
              <a:gd name="T11" fmla="*/ 21600 h 21600"/>
              <a:gd name="T12" fmla="*/ 21600 w 21600"/>
              <a:gd name="T13" fmla="*/ 10800 h 21600"/>
              <a:gd name="T14" fmla="*/ 16200 w 21600"/>
              <a:gd name="T15" fmla="*/ 0 h 21600"/>
              <a:gd name="T16" fmla="*/ 1350 w 21600"/>
              <a:gd name="T17" fmla="*/ 5400 h 21600"/>
              <a:gd name="T18" fmla="*/ 1350 w 21600"/>
              <a:gd name="T19" fmla="*/ 16200 h 21600"/>
              <a:gd name="T20" fmla="*/ 2700 w 21600"/>
              <a:gd name="T21" fmla="*/ 16200 h 21600"/>
              <a:gd name="T22" fmla="*/ 2700 w 21600"/>
              <a:gd name="T23" fmla="*/ 5400 h 21600"/>
              <a:gd name="T24" fmla="*/ 1350 w 21600"/>
              <a:gd name="T25" fmla="*/ 5400 h 21600"/>
              <a:gd name="T26" fmla="*/ 0 w 21600"/>
              <a:gd name="T27" fmla="*/ 5400 h 21600"/>
              <a:gd name="T28" fmla="*/ 0 w 21600"/>
              <a:gd name="T29" fmla="*/ 16200 h 21600"/>
              <a:gd name="T30" fmla="*/ 675 w 21600"/>
              <a:gd name="T31" fmla="*/ 16200 h 21600"/>
              <a:gd name="T32" fmla="*/ 675 w 21600"/>
              <a:gd name="T33" fmla="*/ 5400 h 21600"/>
              <a:gd name="T34" fmla="*/ 0 w 21600"/>
              <a:gd name="T35" fmla="*/ 54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tx1"/>
          </a:solidFill>
          <a:ln w="38100">
            <a:solidFill>
              <a:schemeClr val="tx1"/>
            </a:solidFill>
            <a:miter lim="800000"/>
          </a:ln>
        </p:spPr>
        <p:txBody>
          <a:bodyPr/>
          <a:lstStyle/>
          <a:p>
            <a:endParaRPr lang="zh-CN" altLang="en-US" dirty="0">
              <a:ea typeface="微软雅黑" panose="020B0503020204020204" pitchFamily="34" charset="-122"/>
            </a:endParaRPr>
          </a:p>
        </p:txBody>
      </p:sp>
      <p:sp>
        <p:nvSpPr>
          <p:cNvPr id="31758" name="任意多边形 31757"/>
          <p:cNvSpPr>
            <a:spLocks noChangeArrowheads="1"/>
          </p:cNvSpPr>
          <p:nvPr/>
        </p:nvSpPr>
        <p:spPr bwMode="auto">
          <a:xfrm>
            <a:off x="5440363" y="4765675"/>
            <a:ext cx="1512887" cy="433388"/>
          </a:xfrm>
          <a:custGeom>
            <a:avLst/>
            <a:gdLst>
              <a:gd name="T0" fmla="*/ 16200 w 21600"/>
              <a:gd name="T1" fmla="*/ 0 h 21600"/>
              <a:gd name="T2" fmla="*/ 16200 w 21600"/>
              <a:gd name="T3" fmla="*/ 5400 h 21600"/>
              <a:gd name="T4" fmla="*/ 3375 w 21600"/>
              <a:gd name="T5" fmla="*/ 5400 h 21600"/>
              <a:gd name="T6" fmla="*/ 3375 w 21600"/>
              <a:gd name="T7" fmla="*/ 16200 h 21600"/>
              <a:gd name="T8" fmla="*/ 16200 w 21600"/>
              <a:gd name="T9" fmla="*/ 16200 h 21600"/>
              <a:gd name="T10" fmla="*/ 16200 w 21600"/>
              <a:gd name="T11" fmla="*/ 21600 h 21600"/>
              <a:gd name="T12" fmla="*/ 21600 w 21600"/>
              <a:gd name="T13" fmla="*/ 10800 h 21600"/>
              <a:gd name="T14" fmla="*/ 16200 w 21600"/>
              <a:gd name="T15" fmla="*/ 0 h 21600"/>
              <a:gd name="T16" fmla="*/ 1350 w 21600"/>
              <a:gd name="T17" fmla="*/ 5400 h 21600"/>
              <a:gd name="T18" fmla="*/ 1350 w 21600"/>
              <a:gd name="T19" fmla="*/ 16200 h 21600"/>
              <a:gd name="T20" fmla="*/ 2700 w 21600"/>
              <a:gd name="T21" fmla="*/ 16200 h 21600"/>
              <a:gd name="T22" fmla="*/ 2700 w 21600"/>
              <a:gd name="T23" fmla="*/ 5400 h 21600"/>
              <a:gd name="T24" fmla="*/ 1350 w 21600"/>
              <a:gd name="T25" fmla="*/ 5400 h 21600"/>
              <a:gd name="T26" fmla="*/ 0 w 21600"/>
              <a:gd name="T27" fmla="*/ 5400 h 21600"/>
              <a:gd name="T28" fmla="*/ 0 w 21600"/>
              <a:gd name="T29" fmla="*/ 16200 h 21600"/>
              <a:gd name="T30" fmla="*/ 675 w 21600"/>
              <a:gd name="T31" fmla="*/ 16200 h 21600"/>
              <a:gd name="T32" fmla="*/ 675 w 21600"/>
              <a:gd name="T33" fmla="*/ 5400 h 21600"/>
              <a:gd name="T34" fmla="*/ 0 w 21600"/>
              <a:gd name="T35" fmla="*/ 54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tx1"/>
          </a:solidFill>
          <a:ln w="38100">
            <a:solidFill>
              <a:schemeClr val="tx1"/>
            </a:solidFill>
            <a:miter lim="800000"/>
          </a:ln>
        </p:spPr>
        <p:txBody>
          <a:bodyPr/>
          <a:lstStyle/>
          <a:p>
            <a:endParaRPr lang="zh-CN" altLang="en-US" dirty="0">
              <a:ea typeface="微软雅黑" panose="020B0503020204020204" pitchFamily="34" charset="-122"/>
            </a:endParaRPr>
          </a:p>
        </p:txBody>
      </p:sp>
      <p:sp>
        <p:nvSpPr>
          <p:cNvPr id="31750" name="文本框 31749"/>
          <p:cNvSpPr txBox="1">
            <a:spLocks noChangeArrowheads="1"/>
          </p:cNvSpPr>
          <p:nvPr/>
        </p:nvSpPr>
        <p:spPr bwMode="auto">
          <a:xfrm>
            <a:off x="3009052" y="1778807"/>
            <a:ext cx="192976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 三民主义</a:t>
            </a:r>
            <a:endParaRPr lang="zh-CN" altLang="en-US" sz="3200" b="1" dirty="0">
              <a:latin typeface="微软雅黑" panose="020B0503020204020204" pitchFamily="34" charset="-122"/>
              <a:ea typeface="微软雅黑" panose="020B0503020204020204" pitchFamily="34" charset="-122"/>
            </a:endParaRPr>
          </a:p>
        </p:txBody>
      </p:sp>
      <p:sp>
        <p:nvSpPr>
          <p:cNvPr id="11278" name="文本框 3"/>
          <p:cNvSpPr txBox="1">
            <a:spLocks noChangeArrowheads="1"/>
          </p:cNvSpPr>
          <p:nvPr/>
        </p:nvSpPr>
        <p:spPr bwMode="auto">
          <a:xfrm>
            <a:off x="3900328" y="546100"/>
            <a:ext cx="38404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600" b="1" dirty="0">
                <a:latin typeface="微软雅黑" panose="020B0503020204020204" pitchFamily="34" charset="-122"/>
                <a:ea typeface="微软雅黑" panose="020B0503020204020204" pitchFamily="34" charset="-122"/>
              </a:rPr>
              <a:t>新三民主义的发展</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p:cTn id="7" dur="500" fill="hold"/>
                                        <p:tgtEl>
                                          <p:spTgt spid="31750"/>
                                        </p:tgtEl>
                                        <p:attrNameLst>
                                          <p:attrName>ppt_x</p:attrName>
                                        </p:attrNameLst>
                                      </p:cBhvr>
                                      <p:tavLst>
                                        <p:tav tm="0">
                                          <p:val>
                                            <p:strVal val="#ppt_x"/>
                                          </p:val>
                                        </p:tav>
                                        <p:tav tm="100000">
                                          <p:val>
                                            <p:strVal val="#ppt_x"/>
                                          </p:val>
                                        </p:tav>
                                      </p:tavLst>
                                    </p:anim>
                                    <p:anim calcmode="lin" valueType="num">
                                      <p:cBhvr>
                                        <p:cTn id="8"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1752"/>
                                        </p:tgtEl>
                                        <p:attrNameLst>
                                          <p:attrName>style.visibility</p:attrName>
                                        </p:attrNameLst>
                                      </p:cBhvr>
                                      <p:to>
                                        <p:strVal val="visible"/>
                                      </p:to>
                                    </p:set>
                                    <p:anim calcmode="lin" valueType="num">
                                      <p:cBhvr>
                                        <p:cTn id="13" dur="500" fill="hold"/>
                                        <p:tgtEl>
                                          <p:spTgt spid="31752"/>
                                        </p:tgtEl>
                                        <p:attrNameLst>
                                          <p:attrName>ppt_x</p:attrName>
                                        </p:attrNameLst>
                                      </p:cBhvr>
                                      <p:tavLst>
                                        <p:tav tm="0">
                                          <p:val>
                                            <p:strVal val="0-#ppt_w/2"/>
                                          </p:val>
                                        </p:tav>
                                        <p:tav tm="100000">
                                          <p:val>
                                            <p:strVal val="#ppt_x"/>
                                          </p:val>
                                        </p:tav>
                                      </p:tavLst>
                                    </p:anim>
                                    <p:anim calcmode="lin" valueType="num">
                                      <p:cBhvr>
                                        <p:cTn id="14" dur="500" fill="hold"/>
                                        <p:tgtEl>
                                          <p:spTgt spid="3175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751"/>
                                        </p:tgtEl>
                                        <p:attrNameLst>
                                          <p:attrName>style.visibility</p:attrName>
                                        </p:attrNameLst>
                                      </p:cBhvr>
                                      <p:to>
                                        <p:strVal val="visible"/>
                                      </p:to>
                                    </p:set>
                                    <p:anim calcmode="lin" valueType="num">
                                      <p:cBhvr>
                                        <p:cTn id="19" dur="500" fill="hold"/>
                                        <p:tgtEl>
                                          <p:spTgt spid="31751"/>
                                        </p:tgtEl>
                                        <p:attrNameLst>
                                          <p:attrName>ppt_x</p:attrName>
                                        </p:attrNameLst>
                                      </p:cBhvr>
                                      <p:tavLst>
                                        <p:tav tm="0">
                                          <p:val>
                                            <p:strVal val="#ppt_x"/>
                                          </p:val>
                                        </p:tav>
                                        <p:tav tm="100000">
                                          <p:val>
                                            <p:strVal val="#ppt_x"/>
                                          </p:val>
                                        </p:tav>
                                      </p:tavLst>
                                    </p:anim>
                                    <p:anim calcmode="lin" valueType="num">
                                      <p:cBhvr>
                                        <p:cTn id="20" dur="500" fill="hold"/>
                                        <p:tgtEl>
                                          <p:spTgt spid="3175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746"/>
                                        </p:tgtEl>
                                        <p:attrNameLst>
                                          <p:attrName>style.visibility</p:attrName>
                                        </p:attrNameLst>
                                      </p:cBhvr>
                                      <p:to>
                                        <p:strVal val="visible"/>
                                      </p:to>
                                    </p:set>
                                    <p:anim calcmode="lin" valueType="num">
                                      <p:cBhvr>
                                        <p:cTn id="25" dur="500" fill="hold"/>
                                        <p:tgtEl>
                                          <p:spTgt spid="31746"/>
                                        </p:tgtEl>
                                        <p:attrNameLst>
                                          <p:attrName>ppt_x</p:attrName>
                                        </p:attrNameLst>
                                      </p:cBhvr>
                                      <p:tavLst>
                                        <p:tav tm="0">
                                          <p:val>
                                            <p:strVal val="0-#ppt_w/2"/>
                                          </p:val>
                                        </p:tav>
                                        <p:tav tm="100000">
                                          <p:val>
                                            <p:strVal val="#ppt_x"/>
                                          </p:val>
                                        </p:tav>
                                      </p:tavLst>
                                    </p:anim>
                                    <p:anim calcmode="lin" valueType="num">
                                      <p:cBhvr>
                                        <p:cTn id="26" dur="500" fill="hold"/>
                                        <p:tgtEl>
                                          <p:spTgt spid="31746"/>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2" presetClass="entr" presetSubtype="8" fill="hold" nodeType="afterEffect">
                                  <p:stCondLst>
                                    <p:cond delay="0"/>
                                  </p:stCondLst>
                                  <p:childTnLst>
                                    <p:set>
                                      <p:cBhvr>
                                        <p:cTn id="29" dur="1" fill="hold">
                                          <p:stCondLst>
                                            <p:cond delay="0"/>
                                          </p:stCondLst>
                                        </p:cTn>
                                        <p:tgtEl>
                                          <p:spTgt spid="31756"/>
                                        </p:tgtEl>
                                        <p:attrNameLst>
                                          <p:attrName>style.visibility</p:attrName>
                                        </p:attrNameLst>
                                      </p:cBhvr>
                                      <p:to>
                                        <p:strVal val="visible"/>
                                      </p:to>
                                    </p:set>
                                    <p:anim calcmode="lin" valueType="num">
                                      <p:cBhvr>
                                        <p:cTn id="30" dur="500" fill="hold"/>
                                        <p:tgtEl>
                                          <p:spTgt spid="31756"/>
                                        </p:tgtEl>
                                        <p:attrNameLst>
                                          <p:attrName>ppt_x</p:attrName>
                                        </p:attrNameLst>
                                      </p:cBhvr>
                                      <p:tavLst>
                                        <p:tav tm="0">
                                          <p:val>
                                            <p:strVal val="0-#ppt_w/2"/>
                                          </p:val>
                                        </p:tav>
                                        <p:tav tm="100000">
                                          <p:val>
                                            <p:strVal val="#ppt_x"/>
                                          </p:val>
                                        </p:tav>
                                      </p:tavLst>
                                    </p:anim>
                                    <p:anim calcmode="lin" valueType="num">
                                      <p:cBhvr>
                                        <p:cTn id="31" dur="500" fill="hold"/>
                                        <p:tgtEl>
                                          <p:spTgt spid="31756"/>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8" fill="hold" grpId="0" nodeType="afterEffect">
                                  <p:stCondLst>
                                    <p:cond delay="0"/>
                                  </p:stCondLst>
                                  <p:childTnLst>
                                    <p:set>
                                      <p:cBhvr>
                                        <p:cTn id="34" dur="1" fill="hold">
                                          <p:stCondLst>
                                            <p:cond delay="0"/>
                                          </p:stCondLst>
                                        </p:cTn>
                                        <p:tgtEl>
                                          <p:spTgt spid="31753"/>
                                        </p:tgtEl>
                                        <p:attrNameLst>
                                          <p:attrName>style.visibility</p:attrName>
                                        </p:attrNameLst>
                                      </p:cBhvr>
                                      <p:to>
                                        <p:strVal val="visible"/>
                                      </p:to>
                                    </p:set>
                                    <p:anim calcmode="lin" valueType="num">
                                      <p:cBhvr>
                                        <p:cTn id="35" dur="500" fill="hold"/>
                                        <p:tgtEl>
                                          <p:spTgt spid="31753"/>
                                        </p:tgtEl>
                                        <p:attrNameLst>
                                          <p:attrName>ppt_x</p:attrName>
                                        </p:attrNameLst>
                                      </p:cBhvr>
                                      <p:tavLst>
                                        <p:tav tm="0">
                                          <p:val>
                                            <p:strVal val="0-#ppt_w/2"/>
                                          </p:val>
                                        </p:tav>
                                        <p:tav tm="100000">
                                          <p:val>
                                            <p:strVal val="#ppt_x"/>
                                          </p:val>
                                        </p:tav>
                                      </p:tavLst>
                                    </p:anim>
                                    <p:anim calcmode="lin" valueType="num">
                                      <p:cBhvr>
                                        <p:cTn id="36" dur="500" fill="hold"/>
                                        <p:tgtEl>
                                          <p:spTgt spid="3175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1747"/>
                                        </p:tgtEl>
                                        <p:attrNameLst>
                                          <p:attrName>style.visibility</p:attrName>
                                        </p:attrNameLst>
                                      </p:cBhvr>
                                      <p:to>
                                        <p:strVal val="visible"/>
                                      </p:to>
                                    </p:set>
                                    <p:anim calcmode="lin" valueType="num">
                                      <p:cBhvr>
                                        <p:cTn id="41" dur="500" fill="hold"/>
                                        <p:tgtEl>
                                          <p:spTgt spid="31747"/>
                                        </p:tgtEl>
                                        <p:attrNameLst>
                                          <p:attrName>ppt_x</p:attrName>
                                        </p:attrNameLst>
                                      </p:cBhvr>
                                      <p:tavLst>
                                        <p:tav tm="0">
                                          <p:val>
                                            <p:strVal val="0-#ppt_w/2"/>
                                          </p:val>
                                        </p:tav>
                                        <p:tav tm="100000">
                                          <p:val>
                                            <p:strVal val="#ppt_x"/>
                                          </p:val>
                                        </p:tav>
                                      </p:tavLst>
                                    </p:anim>
                                    <p:anim calcmode="lin" valueType="num">
                                      <p:cBhvr>
                                        <p:cTn id="42" dur="500" fill="hold"/>
                                        <p:tgtEl>
                                          <p:spTgt spid="31747"/>
                                        </p:tgtEl>
                                        <p:attrNameLst>
                                          <p:attrName>ppt_y</p:attrName>
                                        </p:attrNameLst>
                                      </p:cBhvr>
                                      <p:tavLst>
                                        <p:tav tm="0">
                                          <p:val>
                                            <p:strVal val="#ppt_y"/>
                                          </p:val>
                                        </p:tav>
                                        <p:tav tm="100000">
                                          <p:val>
                                            <p:strVal val="#ppt_y"/>
                                          </p:val>
                                        </p:tav>
                                      </p:tavLst>
                                    </p:anim>
                                  </p:childTnLst>
                                </p:cTn>
                              </p:par>
                            </p:childTnLst>
                          </p:cTn>
                        </p:par>
                        <p:par>
                          <p:cTn id="43" fill="hold">
                            <p:stCondLst>
                              <p:cond delay="500"/>
                            </p:stCondLst>
                            <p:childTnLst>
                              <p:par>
                                <p:cTn id="44" presetID="2" presetClass="entr" presetSubtype="8" fill="hold" nodeType="afterEffect">
                                  <p:stCondLst>
                                    <p:cond delay="0"/>
                                  </p:stCondLst>
                                  <p:childTnLst>
                                    <p:set>
                                      <p:cBhvr>
                                        <p:cTn id="45" dur="1" fill="hold">
                                          <p:stCondLst>
                                            <p:cond delay="0"/>
                                          </p:stCondLst>
                                        </p:cTn>
                                        <p:tgtEl>
                                          <p:spTgt spid="31757"/>
                                        </p:tgtEl>
                                        <p:attrNameLst>
                                          <p:attrName>style.visibility</p:attrName>
                                        </p:attrNameLst>
                                      </p:cBhvr>
                                      <p:to>
                                        <p:strVal val="visible"/>
                                      </p:to>
                                    </p:set>
                                    <p:anim calcmode="lin" valueType="num">
                                      <p:cBhvr>
                                        <p:cTn id="46" dur="500" fill="hold"/>
                                        <p:tgtEl>
                                          <p:spTgt spid="31757"/>
                                        </p:tgtEl>
                                        <p:attrNameLst>
                                          <p:attrName>ppt_x</p:attrName>
                                        </p:attrNameLst>
                                      </p:cBhvr>
                                      <p:tavLst>
                                        <p:tav tm="0">
                                          <p:val>
                                            <p:strVal val="0-#ppt_w/2"/>
                                          </p:val>
                                        </p:tav>
                                        <p:tav tm="100000">
                                          <p:val>
                                            <p:strVal val="#ppt_x"/>
                                          </p:val>
                                        </p:tav>
                                      </p:tavLst>
                                    </p:anim>
                                    <p:anim calcmode="lin" valueType="num">
                                      <p:cBhvr>
                                        <p:cTn id="47" dur="500" fill="hold"/>
                                        <p:tgtEl>
                                          <p:spTgt spid="31757"/>
                                        </p:tgtEl>
                                        <p:attrNameLst>
                                          <p:attrName>ppt_y</p:attrName>
                                        </p:attrNameLst>
                                      </p:cBhvr>
                                      <p:tavLst>
                                        <p:tav tm="0">
                                          <p:val>
                                            <p:strVal val="#ppt_y"/>
                                          </p:val>
                                        </p:tav>
                                        <p:tav tm="100000">
                                          <p:val>
                                            <p:strVal val="#ppt_y"/>
                                          </p:val>
                                        </p:tav>
                                      </p:tavLst>
                                    </p:anim>
                                  </p:childTnLst>
                                </p:cTn>
                              </p:par>
                            </p:childTnLst>
                          </p:cTn>
                        </p:par>
                        <p:par>
                          <p:cTn id="48" fill="hold">
                            <p:stCondLst>
                              <p:cond delay="1000"/>
                            </p:stCondLst>
                            <p:childTnLst>
                              <p:par>
                                <p:cTn id="49" presetID="2" presetClass="entr" presetSubtype="8" fill="hold" grpId="0" nodeType="afterEffect">
                                  <p:stCondLst>
                                    <p:cond delay="0"/>
                                  </p:stCondLst>
                                  <p:childTnLst>
                                    <p:set>
                                      <p:cBhvr>
                                        <p:cTn id="50" dur="1" fill="hold">
                                          <p:stCondLst>
                                            <p:cond delay="0"/>
                                          </p:stCondLst>
                                        </p:cTn>
                                        <p:tgtEl>
                                          <p:spTgt spid="31754"/>
                                        </p:tgtEl>
                                        <p:attrNameLst>
                                          <p:attrName>style.visibility</p:attrName>
                                        </p:attrNameLst>
                                      </p:cBhvr>
                                      <p:to>
                                        <p:strVal val="visible"/>
                                      </p:to>
                                    </p:set>
                                    <p:anim calcmode="lin" valueType="num">
                                      <p:cBhvr>
                                        <p:cTn id="51" dur="500" fill="hold"/>
                                        <p:tgtEl>
                                          <p:spTgt spid="31754"/>
                                        </p:tgtEl>
                                        <p:attrNameLst>
                                          <p:attrName>ppt_x</p:attrName>
                                        </p:attrNameLst>
                                      </p:cBhvr>
                                      <p:tavLst>
                                        <p:tav tm="0">
                                          <p:val>
                                            <p:strVal val="0-#ppt_w/2"/>
                                          </p:val>
                                        </p:tav>
                                        <p:tav tm="100000">
                                          <p:val>
                                            <p:strVal val="#ppt_x"/>
                                          </p:val>
                                        </p:tav>
                                      </p:tavLst>
                                    </p:anim>
                                    <p:anim calcmode="lin" valueType="num">
                                      <p:cBhvr>
                                        <p:cTn id="52" dur="500" fill="hold"/>
                                        <p:tgtEl>
                                          <p:spTgt spid="31754"/>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31748"/>
                                        </p:tgtEl>
                                        <p:attrNameLst>
                                          <p:attrName>style.visibility</p:attrName>
                                        </p:attrNameLst>
                                      </p:cBhvr>
                                      <p:to>
                                        <p:strVal val="visible"/>
                                      </p:to>
                                    </p:set>
                                    <p:anim calcmode="lin" valueType="num">
                                      <p:cBhvr>
                                        <p:cTn id="57" dur="500" fill="hold"/>
                                        <p:tgtEl>
                                          <p:spTgt spid="31748"/>
                                        </p:tgtEl>
                                        <p:attrNameLst>
                                          <p:attrName>ppt_x</p:attrName>
                                        </p:attrNameLst>
                                      </p:cBhvr>
                                      <p:tavLst>
                                        <p:tav tm="0">
                                          <p:val>
                                            <p:strVal val="0-#ppt_w/2"/>
                                          </p:val>
                                        </p:tav>
                                        <p:tav tm="100000">
                                          <p:val>
                                            <p:strVal val="#ppt_x"/>
                                          </p:val>
                                        </p:tav>
                                      </p:tavLst>
                                    </p:anim>
                                    <p:anim calcmode="lin" valueType="num">
                                      <p:cBhvr>
                                        <p:cTn id="58" dur="500" fill="hold"/>
                                        <p:tgtEl>
                                          <p:spTgt spid="31748"/>
                                        </p:tgtEl>
                                        <p:attrNameLst>
                                          <p:attrName>ppt_y</p:attrName>
                                        </p:attrNameLst>
                                      </p:cBhvr>
                                      <p:tavLst>
                                        <p:tav tm="0">
                                          <p:val>
                                            <p:strVal val="#ppt_y"/>
                                          </p:val>
                                        </p:tav>
                                        <p:tav tm="100000">
                                          <p:val>
                                            <p:strVal val="#ppt_y"/>
                                          </p:val>
                                        </p:tav>
                                      </p:tavLst>
                                    </p:anim>
                                  </p:childTnLst>
                                </p:cTn>
                              </p:par>
                            </p:childTnLst>
                          </p:cTn>
                        </p:par>
                        <p:par>
                          <p:cTn id="59" fill="hold">
                            <p:stCondLst>
                              <p:cond delay="500"/>
                            </p:stCondLst>
                            <p:childTnLst>
                              <p:par>
                                <p:cTn id="60" presetID="2" presetClass="entr" presetSubtype="8" fill="hold" nodeType="afterEffect">
                                  <p:stCondLst>
                                    <p:cond delay="0"/>
                                  </p:stCondLst>
                                  <p:childTnLst>
                                    <p:set>
                                      <p:cBhvr>
                                        <p:cTn id="61" dur="1" fill="hold">
                                          <p:stCondLst>
                                            <p:cond delay="0"/>
                                          </p:stCondLst>
                                        </p:cTn>
                                        <p:tgtEl>
                                          <p:spTgt spid="31758"/>
                                        </p:tgtEl>
                                        <p:attrNameLst>
                                          <p:attrName>style.visibility</p:attrName>
                                        </p:attrNameLst>
                                      </p:cBhvr>
                                      <p:to>
                                        <p:strVal val="visible"/>
                                      </p:to>
                                    </p:set>
                                    <p:anim calcmode="lin" valueType="num">
                                      <p:cBhvr>
                                        <p:cTn id="62" dur="500" fill="hold"/>
                                        <p:tgtEl>
                                          <p:spTgt spid="31758"/>
                                        </p:tgtEl>
                                        <p:attrNameLst>
                                          <p:attrName>ppt_x</p:attrName>
                                        </p:attrNameLst>
                                      </p:cBhvr>
                                      <p:tavLst>
                                        <p:tav tm="0">
                                          <p:val>
                                            <p:strVal val="0-#ppt_w/2"/>
                                          </p:val>
                                        </p:tav>
                                        <p:tav tm="100000">
                                          <p:val>
                                            <p:strVal val="#ppt_x"/>
                                          </p:val>
                                        </p:tav>
                                      </p:tavLst>
                                    </p:anim>
                                    <p:anim calcmode="lin" valueType="num">
                                      <p:cBhvr>
                                        <p:cTn id="63" dur="500" fill="hold"/>
                                        <p:tgtEl>
                                          <p:spTgt spid="31758"/>
                                        </p:tgtEl>
                                        <p:attrNameLst>
                                          <p:attrName>ppt_y</p:attrName>
                                        </p:attrNameLst>
                                      </p:cBhvr>
                                      <p:tavLst>
                                        <p:tav tm="0">
                                          <p:val>
                                            <p:strVal val="#ppt_y"/>
                                          </p:val>
                                        </p:tav>
                                        <p:tav tm="100000">
                                          <p:val>
                                            <p:strVal val="#ppt_y"/>
                                          </p:val>
                                        </p:tav>
                                      </p:tavLst>
                                    </p:anim>
                                  </p:childTnLst>
                                </p:cTn>
                              </p:par>
                            </p:childTnLst>
                          </p:cTn>
                        </p:par>
                        <p:par>
                          <p:cTn id="64" fill="hold">
                            <p:stCondLst>
                              <p:cond delay="1000"/>
                            </p:stCondLst>
                            <p:childTnLst>
                              <p:par>
                                <p:cTn id="65" presetID="2" presetClass="entr" presetSubtype="8" fill="hold" grpId="0" nodeType="afterEffect">
                                  <p:stCondLst>
                                    <p:cond delay="0"/>
                                  </p:stCondLst>
                                  <p:childTnLst>
                                    <p:set>
                                      <p:cBhvr>
                                        <p:cTn id="66" dur="1" fill="hold">
                                          <p:stCondLst>
                                            <p:cond delay="0"/>
                                          </p:stCondLst>
                                        </p:cTn>
                                        <p:tgtEl>
                                          <p:spTgt spid="31755"/>
                                        </p:tgtEl>
                                        <p:attrNameLst>
                                          <p:attrName>style.visibility</p:attrName>
                                        </p:attrNameLst>
                                      </p:cBhvr>
                                      <p:to>
                                        <p:strVal val="visible"/>
                                      </p:to>
                                    </p:set>
                                    <p:anim calcmode="lin" valueType="num">
                                      <p:cBhvr>
                                        <p:cTn id="67" dur="500" fill="hold"/>
                                        <p:tgtEl>
                                          <p:spTgt spid="31755"/>
                                        </p:tgtEl>
                                        <p:attrNameLst>
                                          <p:attrName>ppt_x</p:attrName>
                                        </p:attrNameLst>
                                      </p:cBhvr>
                                      <p:tavLst>
                                        <p:tav tm="0">
                                          <p:val>
                                            <p:strVal val="0-#ppt_w/2"/>
                                          </p:val>
                                        </p:tav>
                                        <p:tav tm="100000">
                                          <p:val>
                                            <p:strVal val="#ppt_x"/>
                                          </p:val>
                                        </p:tav>
                                      </p:tavLst>
                                    </p:anim>
                                    <p:anim calcmode="lin" valueType="num">
                                      <p:cBhvr>
                                        <p:cTn id="68" dur="500" fill="hold"/>
                                        <p:tgtEl>
                                          <p:spTgt spid="317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p:bldP spid="31748" grpId="0"/>
      <p:bldP spid="31751" grpId="0"/>
      <p:bldP spid="31753" grpId="0"/>
      <p:bldP spid="31754" grpId="0"/>
      <p:bldP spid="31755" grpId="0"/>
      <p:bldP spid="3175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文本框 23553"/>
          <p:cNvSpPr txBox="1"/>
          <p:nvPr/>
        </p:nvSpPr>
        <p:spPr>
          <a:xfrm>
            <a:off x="2465388" y="5437188"/>
            <a:ext cx="7302500" cy="583565"/>
          </a:xfrm>
          <a:prstGeom prst="rect">
            <a:avLst/>
          </a:prstGeom>
          <a:noFill/>
          <a:ln w="9525">
            <a:noFill/>
          </a:ln>
        </p:spPr>
        <p:txBody>
          <a:bodyPr>
            <a:sp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a:lstStyle>
          <a:p>
            <a:pPr>
              <a:buFontTx/>
              <a:buNone/>
              <a:defRPr/>
            </a:pPr>
            <a:r>
              <a:rPr lang="zh-CN" altLang="en-US" sz="3200" b="1" noProof="1">
                <a:latin typeface="微软雅黑" panose="020B0503020204020204" pitchFamily="34" charset="-122"/>
                <a:ea typeface="微软雅黑" panose="020B0503020204020204" pitchFamily="34" charset="-122"/>
              </a:rPr>
              <a:t>孙中山与代表步出国民党一大会场</a:t>
            </a:r>
            <a:endParaRPr lang="zh-CN" altLang="en-US" sz="3200" b="1" noProof="1">
              <a:latin typeface="微软雅黑" panose="020B0503020204020204" pitchFamily="34" charset="-122"/>
              <a:ea typeface="微软雅黑" panose="020B0503020204020204" pitchFamily="34" charset="-122"/>
            </a:endParaRPr>
          </a:p>
        </p:txBody>
      </p:sp>
      <p:grpSp>
        <p:nvGrpSpPr>
          <p:cNvPr id="23555" name="组合 23554"/>
          <p:cNvGrpSpPr/>
          <p:nvPr/>
        </p:nvGrpSpPr>
        <p:grpSpPr bwMode="auto">
          <a:xfrm>
            <a:off x="2670175" y="796925"/>
            <a:ext cx="6096000" cy="4267200"/>
            <a:chOff x="0" y="0"/>
            <a:chExt cx="3840" cy="2688"/>
          </a:xfrm>
        </p:grpSpPr>
        <p:pic>
          <p:nvPicPr>
            <p:cNvPr id="12291" name="图片 23555" descr="孙中山与代表步出国民党“一大”会场。"/>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 y="36"/>
              <a:ext cx="3792" cy="2604"/>
            </a:xfrm>
            <a:prstGeom prst="rect">
              <a:avLst/>
            </a:prstGeom>
            <a:noFill/>
            <a:ln w="9525">
              <a:solidFill>
                <a:srgbClr val="800000"/>
              </a:solidFill>
              <a:miter lim="800000"/>
              <a:headEnd/>
              <a:tailEnd/>
            </a:ln>
            <a:extLst>
              <a:ext uri="{909E8E84-426E-40DD-AFC4-6F175D3DCCD1}">
                <a14:hiddenFill xmlns:a14="http://schemas.microsoft.com/office/drawing/2010/main">
                  <a:solidFill>
                    <a:srgbClr val="FFFFFF"/>
                  </a:solidFill>
                </a14:hiddenFill>
              </a:ext>
            </a:extLst>
          </p:spPr>
        </p:pic>
        <p:sp>
          <p:nvSpPr>
            <p:cNvPr id="12292" name="矩形 23556"/>
            <p:cNvSpPr>
              <a:spLocks noChangeArrowheads="1"/>
            </p:cNvSpPr>
            <p:nvPr/>
          </p:nvSpPr>
          <p:spPr bwMode="auto">
            <a:xfrm>
              <a:off x="0" y="0"/>
              <a:ext cx="3840" cy="2688"/>
            </a:xfrm>
            <a:prstGeom prst="rect">
              <a:avLst/>
            </a:prstGeom>
            <a:noFill/>
            <a:ln w="9525">
              <a:solidFill>
                <a:srgbClr val="800000"/>
              </a:solidFill>
              <a:miter lim="800000"/>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p:cTn id="7" dur="500" fill="hold"/>
                                        <p:tgtEl>
                                          <p:spTgt spid="23555"/>
                                        </p:tgtEl>
                                        <p:attrNameLst>
                                          <p:attrName>ppt_w</p:attrName>
                                        </p:attrNameLst>
                                      </p:cBhvr>
                                      <p:tavLst>
                                        <p:tav tm="0">
                                          <p:val>
                                            <p:fltVal val="0"/>
                                          </p:val>
                                        </p:tav>
                                        <p:tav tm="100000">
                                          <p:val>
                                            <p:strVal val="#ppt_w"/>
                                          </p:val>
                                        </p:tav>
                                      </p:tavLst>
                                    </p:anim>
                                    <p:anim calcmode="lin" valueType="num">
                                      <p:cBhvr>
                                        <p:cTn id="8" dur="500" fill="hold"/>
                                        <p:tgtEl>
                                          <p:spTgt spid="2355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6" presetClass="entr" presetSubtype="37" fill="hold" grpId="0" nodeType="afterEffect">
                                  <p:stCondLst>
                                    <p:cond delay="0"/>
                                  </p:stCondLst>
                                  <p:childTnLst>
                                    <p:set>
                                      <p:cBhvr>
                                        <p:cTn id="11" dur="1" fill="hold">
                                          <p:stCondLst>
                                            <p:cond delay="0"/>
                                          </p:stCondLst>
                                        </p:cTn>
                                        <p:tgtEl>
                                          <p:spTgt spid="23554"/>
                                        </p:tgtEl>
                                        <p:attrNameLst>
                                          <p:attrName>style.visibility</p:attrName>
                                        </p:attrNameLst>
                                      </p:cBhvr>
                                      <p:to>
                                        <p:strVal val="visible"/>
                                      </p:to>
                                    </p:set>
                                    <p:animEffect transition="in" filter="barn(outVertical)">
                                      <p:cBhvr>
                                        <p:cTn id="12"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nvGraphicFramePr>
        <p:xfrm>
          <a:off x="1987550" y="1266825"/>
          <a:ext cx="8216900" cy="4522787"/>
        </p:xfrm>
        <a:graphic>
          <a:graphicData uri="http://schemas.openxmlformats.org/drawingml/2006/table">
            <a:tbl>
              <a:tblPr/>
              <a:tblGrid>
                <a:gridCol w="990600"/>
                <a:gridCol w="7226300"/>
              </a:tblGrid>
              <a:tr h="1310467">
                <a:tc gridSpan="2">
                  <a:txBody>
                    <a:bodyPr/>
                    <a:lstStyle/>
                    <a:p>
                      <a:pPr marL="0" lvl="0" indent="0" algn="ctr">
                        <a:buNone/>
                      </a:pPr>
                      <a:r>
                        <a:rPr lang="zh-CN" altLang="en-US" sz="3600" b="1" dirty="0">
                          <a:solidFill>
                            <a:srgbClr val="0000FF"/>
                          </a:solidFill>
                          <a:effectLst/>
                          <a:latin typeface="微软雅黑" panose="020B0503020204020204" pitchFamily="34" charset="-122"/>
                          <a:ea typeface="微软雅黑" panose="020B0503020204020204" pitchFamily="34" charset="-122"/>
                        </a:rPr>
                        <a:t>中国国民党陆军军官学校</a:t>
                      </a:r>
                      <a:endParaRPr lang="zh-CN" altLang="en-US" sz="3600" b="1" dirty="0">
                        <a:solidFill>
                          <a:srgbClr val="0000FF"/>
                        </a:solidFill>
                        <a:effectLst/>
                        <a:latin typeface="微软雅黑" panose="020B0503020204020204" pitchFamily="34" charset="-122"/>
                        <a:ea typeface="微软雅黑" panose="020B0503020204020204" pitchFamily="34" charset="-122"/>
                      </a:endParaRPr>
                    </a:p>
                    <a:p>
                      <a:pPr marL="0" lvl="0" indent="0" algn="ctr">
                        <a:buNone/>
                      </a:pPr>
                      <a:r>
                        <a:rPr lang="zh-CN" altLang="en-US" sz="3600" b="1" dirty="0">
                          <a:solidFill>
                            <a:srgbClr val="0000FF"/>
                          </a:solidFill>
                          <a:effectLst/>
                          <a:latin typeface="微软雅黑" panose="020B0503020204020204" pitchFamily="34" charset="-122"/>
                          <a:ea typeface="微软雅黑" panose="020B0503020204020204" pitchFamily="34" charset="-122"/>
                        </a:rPr>
                        <a:t>（黄埔军校）</a:t>
                      </a:r>
                      <a:endParaRPr lang="zh-CN" altLang="en-US" sz="3600" b="1" dirty="0">
                        <a:solidFill>
                          <a:srgbClr val="0000FF"/>
                        </a:solidFill>
                        <a:effectLst/>
                        <a:latin typeface="微软雅黑" panose="020B0503020204020204" pitchFamily="34" charset="-122"/>
                        <a:ea typeface="微软雅黑" panose="020B0503020204020204" pitchFamily="34" charset="-122"/>
                      </a:endParaRPr>
                    </a:p>
                  </a:txBody>
                  <a:tcPr marL="91447" marR="91447" marT="45714" marB="45714">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23">
                <a:tc>
                  <a:txBody>
                    <a:bodyPr/>
                    <a:lstStyle/>
                    <a:p>
                      <a:pPr marL="0" lvl="0" indent="0" algn="ctr">
                        <a:buNone/>
                      </a:pPr>
                      <a:r>
                        <a:rPr lang="zh-CN" altLang="en-US" sz="2400" b="1" dirty="0">
                          <a:solidFill>
                            <a:schemeClr val="tx1"/>
                          </a:solidFill>
                          <a:effectLst/>
                          <a:ea typeface="微软雅黑" panose="020B0503020204020204" pitchFamily="34" charset="-122"/>
                        </a:rPr>
                        <a:t>时间</a:t>
                      </a:r>
                      <a:endParaRPr lang="zh-CN" altLang="en-US" sz="2400" b="1" dirty="0">
                        <a:solidFill>
                          <a:schemeClr val="tx1"/>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14" marB="4571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23">
                <a:tc>
                  <a:txBody>
                    <a:bodyPr/>
                    <a:lstStyle/>
                    <a:p>
                      <a:pPr marL="0" lvl="0" indent="0" algn="ctr">
                        <a:buNone/>
                      </a:pPr>
                      <a:r>
                        <a:rPr lang="zh-CN" altLang="en-US" sz="2400" b="1" dirty="0">
                          <a:solidFill>
                            <a:schemeClr val="tx1"/>
                          </a:solidFill>
                          <a:effectLst/>
                          <a:ea typeface="微软雅黑" panose="020B0503020204020204" pitchFamily="34" charset="-122"/>
                        </a:rPr>
                        <a:t>地点</a:t>
                      </a:r>
                      <a:endParaRPr lang="zh-CN" altLang="en-US" sz="2400" b="1" dirty="0">
                        <a:solidFill>
                          <a:schemeClr val="tx1"/>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14" marB="4571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05820">
                <a:tc>
                  <a:txBody>
                    <a:bodyPr/>
                    <a:lstStyle/>
                    <a:p>
                      <a:pPr marL="0" lvl="0" indent="0" algn="ctr">
                        <a:buNone/>
                      </a:pPr>
                      <a:r>
                        <a:rPr lang="zh-CN" altLang="en-US" sz="2400" b="1" dirty="0">
                          <a:solidFill>
                            <a:schemeClr val="tx1"/>
                          </a:solidFill>
                          <a:effectLst/>
                          <a:ea typeface="微软雅黑" panose="020B0503020204020204" pitchFamily="34" charset="-122"/>
                        </a:rPr>
                        <a:t>领导</a:t>
                      </a:r>
                      <a:endParaRPr lang="zh-CN" altLang="en-US" sz="2400" b="1" dirty="0">
                        <a:solidFill>
                          <a:schemeClr val="tx1"/>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14" marB="4571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23">
                <a:tc rowSpan="2">
                  <a:txBody>
                    <a:bodyPr/>
                    <a:lstStyle/>
                    <a:p>
                      <a:pPr marL="0" lvl="0" indent="0" algn="ctr">
                        <a:buNone/>
                      </a:pPr>
                      <a:r>
                        <a:rPr lang="zh-CN" altLang="en-US" sz="2400" b="1" dirty="0">
                          <a:solidFill>
                            <a:schemeClr val="tx1"/>
                          </a:solidFill>
                          <a:effectLst/>
                          <a:ea typeface="微软雅黑" panose="020B0503020204020204" pitchFamily="34" charset="-122"/>
                        </a:rPr>
                        <a:t>历史功绩</a:t>
                      </a:r>
                      <a:endParaRPr lang="zh-CN" altLang="en-US" sz="2400" b="1" dirty="0">
                        <a:solidFill>
                          <a:schemeClr val="tx1"/>
                        </a:solidFill>
                        <a:effectLst/>
                        <a:ea typeface="微软雅黑" panose="020B0503020204020204" pitchFamily="34" charset="-122"/>
                      </a:endParaRPr>
                    </a:p>
                  </a:txBody>
                  <a:tcPr marL="91447" marR="91447" marT="45714" marB="4571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14" marB="4571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0631">
                <a:tc vMerge="1">
                  <a:tcP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L="91447" marR="91447" marT="45714" marB="4571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7429" name="文本框 26650"/>
          <p:cNvSpPr txBox="1">
            <a:spLocks noChangeArrowheads="1"/>
          </p:cNvSpPr>
          <p:nvPr/>
        </p:nvSpPr>
        <p:spPr bwMode="auto">
          <a:xfrm>
            <a:off x="3044824" y="2607295"/>
            <a:ext cx="26911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1924</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5</a:t>
            </a:r>
            <a:r>
              <a:rPr lang="zh-CN" altLang="en-US" sz="2400" b="1" dirty="0">
                <a:latin typeface="微软雅黑" panose="020B0503020204020204" pitchFamily="34" charset="-122"/>
                <a:ea typeface="微软雅黑" panose="020B0503020204020204" pitchFamily="34" charset="-122"/>
              </a:rPr>
              <a:t>月</a:t>
            </a:r>
            <a:endParaRPr lang="zh-CN" altLang="en-US" sz="2400" b="1" dirty="0">
              <a:latin typeface="微软雅黑" panose="020B0503020204020204" pitchFamily="34" charset="-122"/>
              <a:ea typeface="微软雅黑" panose="020B0503020204020204" pitchFamily="34" charset="-122"/>
            </a:endParaRPr>
          </a:p>
        </p:txBody>
      </p:sp>
      <p:sp>
        <p:nvSpPr>
          <p:cNvPr id="8" name="文本框 26650"/>
          <p:cNvSpPr txBox="1">
            <a:spLocks noChangeArrowheads="1"/>
          </p:cNvSpPr>
          <p:nvPr/>
        </p:nvSpPr>
        <p:spPr bwMode="auto">
          <a:xfrm>
            <a:off x="3067050" y="3183359"/>
            <a:ext cx="1725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广州黄埔</a:t>
            </a:r>
            <a:endParaRPr lang="zh-CN" altLang="en-US" sz="2400" b="1" dirty="0">
              <a:latin typeface="Arial" panose="020B0604020202020204" pitchFamily="34" charset="0"/>
              <a:ea typeface="微软雅黑" panose="020B0503020204020204" pitchFamily="34" charset="-122"/>
            </a:endParaRPr>
          </a:p>
        </p:txBody>
      </p:sp>
      <p:sp>
        <p:nvSpPr>
          <p:cNvPr id="12" name="文本框 26650"/>
          <p:cNvSpPr txBox="1">
            <a:spLocks noChangeArrowheads="1"/>
          </p:cNvSpPr>
          <p:nvPr/>
        </p:nvSpPr>
        <p:spPr bwMode="auto">
          <a:xfrm>
            <a:off x="2984500" y="3750131"/>
            <a:ext cx="7159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孙中山兼任军校总理，蒋介石任校长，周恩来为政治部主任</a:t>
            </a:r>
            <a:endParaRPr lang="zh-CN" altLang="en-US" sz="2400" b="1" dirty="0">
              <a:latin typeface="Arial" panose="020B0604020202020204" pitchFamily="34" charset="0"/>
              <a:ea typeface="微软雅黑" panose="020B0503020204020204" pitchFamily="34" charset="-122"/>
            </a:endParaRPr>
          </a:p>
        </p:txBody>
      </p:sp>
      <p:sp>
        <p:nvSpPr>
          <p:cNvPr id="13" name="文本框 26650"/>
          <p:cNvSpPr txBox="1">
            <a:spLocks noChangeArrowheads="1"/>
          </p:cNvSpPr>
          <p:nvPr/>
        </p:nvSpPr>
        <p:spPr bwMode="auto">
          <a:xfrm>
            <a:off x="2997200" y="4686300"/>
            <a:ext cx="48974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培养出大批的军事和政治人才</a:t>
            </a:r>
            <a:endParaRPr lang="zh-CN" altLang="en-US" sz="2400" b="1" dirty="0">
              <a:latin typeface="Arial" panose="020B0604020202020204" pitchFamily="34" charset="0"/>
              <a:ea typeface="微软雅黑" panose="020B0503020204020204" pitchFamily="34" charset="-122"/>
            </a:endParaRPr>
          </a:p>
        </p:txBody>
      </p:sp>
      <p:sp>
        <p:nvSpPr>
          <p:cNvPr id="14" name="文本框 26650"/>
          <p:cNvSpPr txBox="1">
            <a:spLocks noChangeArrowheads="1"/>
          </p:cNvSpPr>
          <p:nvPr/>
        </p:nvSpPr>
        <p:spPr bwMode="auto">
          <a:xfrm>
            <a:off x="2979738" y="5235575"/>
            <a:ext cx="668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为国民革命军的建立和北伐战争作了准备</a:t>
            </a:r>
            <a:endParaRPr lang="zh-CN" altLang="en-US" sz="2400" b="1" dirty="0">
              <a:latin typeface="Arial" panose="020B0604020202020204" pitchFamily="34" charset="0"/>
              <a:ea typeface="微软雅黑" panose="020B0503020204020204" pitchFamily="34" charset="-122"/>
            </a:endParaRPr>
          </a:p>
        </p:txBody>
      </p:sp>
      <p:sp>
        <p:nvSpPr>
          <p:cNvPr id="10" name="矩形 7174"/>
          <p:cNvSpPr>
            <a:spLocks noChangeArrowheads="1"/>
          </p:cNvSpPr>
          <p:nvPr/>
        </p:nvSpPr>
        <p:spPr bwMode="auto">
          <a:xfrm>
            <a:off x="1784350" y="457200"/>
            <a:ext cx="3509963"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创建黄埔军校</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p:tgtEl>
                                          <p:spTgt spid="10"/>
                                        </p:tgtEl>
                                        <p:attrNameLst>
                                          <p:attrName>ppt_y</p:attrName>
                                        </p:attrNameLst>
                                      </p:cBhvr>
                                      <p:tavLst>
                                        <p:tav tm="0">
                                          <p:val>
                                            <p:strVal val="#ppt_y+#ppt_h*1.125000"/>
                                          </p:val>
                                        </p:tav>
                                        <p:tav tm="100000">
                                          <p:val>
                                            <p:strVal val="#ppt_y"/>
                                          </p:val>
                                        </p:tav>
                                      </p:tavLst>
                                    </p:anim>
                                    <p:animEffect transition="in" filter="wipe(up)">
                                      <p:cBhvr>
                                        <p:cTn id="8" dur="500"/>
                                        <p:tgtEl>
                                          <p:spTgt spid="10"/>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7429"/>
                                        </p:tgtEl>
                                        <p:attrNameLst>
                                          <p:attrName>style.visibility</p:attrName>
                                        </p:attrNameLst>
                                      </p:cBhvr>
                                      <p:to>
                                        <p:strVal val="visible"/>
                                      </p:to>
                                    </p:set>
                                    <p:animEffect transition="in" filter="fade">
                                      <p:cBhvr>
                                        <p:cTn id="13" dur="800" decel="100000"/>
                                        <p:tgtEl>
                                          <p:spTgt spid="17429"/>
                                        </p:tgtEl>
                                      </p:cBhvr>
                                    </p:animEffect>
                                    <p:anim calcmode="lin" valueType="num">
                                      <p:cBhvr>
                                        <p:cTn id="14" dur="800" decel="100000" fill="hold"/>
                                        <p:tgtEl>
                                          <p:spTgt spid="17429"/>
                                        </p:tgtEl>
                                        <p:attrNameLst>
                                          <p:attrName>style.rotation</p:attrName>
                                        </p:attrNameLst>
                                      </p:cBhvr>
                                      <p:tavLst>
                                        <p:tav tm="0">
                                          <p:val>
                                            <p:fltVal val="-90"/>
                                          </p:val>
                                        </p:tav>
                                        <p:tav tm="100000">
                                          <p:val>
                                            <p:fltVal val="0"/>
                                          </p:val>
                                        </p:tav>
                                      </p:tavLst>
                                    </p:anim>
                                    <p:anim calcmode="lin" valueType="num">
                                      <p:cBhvr>
                                        <p:cTn id="15" dur="800" decel="100000" fill="hold"/>
                                        <p:tgtEl>
                                          <p:spTgt spid="17429"/>
                                        </p:tgtEl>
                                        <p:attrNameLst>
                                          <p:attrName>ppt_x</p:attrName>
                                        </p:attrNameLst>
                                      </p:cBhvr>
                                      <p:tavLst>
                                        <p:tav tm="0">
                                          <p:val>
                                            <p:strVal val="#ppt_x+0.4"/>
                                          </p:val>
                                        </p:tav>
                                        <p:tav tm="100000">
                                          <p:val>
                                            <p:strVal val="#ppt_x-0.05"/>
                                          </p:val>
                                        </p:tav>
                                      </p:tavLst>
                                    </p:anim>
                                    <p:anim calcmode="lin" valueType="num">
                                      <p:cBhvr>
                                        <p:cTn id="16" dur="800" decel="100000" fill="hold"/>
                                        <p:tgtEl>
                                          <p:spTgt spid="17429"/>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7429"/>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7429"/>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800" decel="100000"/>
                                        <p:tgtEl>
                                          <p:spTgt spid="8"/>
                                        </p:tgtEl>
                                      </p:cBhvr>
                                    </p:animEffect>
                                    <p:anim calcmode="lin" valueType="num">
                                      <p:cBhvr>
                                        <p:cTn id="24" dur="800" decel="100000" fill="hold"/>
                                        <p:tgtEl>
                                          <p:spTgt spid="8"/>
                                        </p:tgtEl>
                                        <p:attrNameLst>
                                          <p:attrName>style.rotation</p:attrName>
                                        </p:attrNameLst>
                                      </p:cBhvr>
                                      <p:tavLst>
                                        <p:tav tm="0">
                                          <p:val>
                                            <p:fltVal val="-90"/>
                                          </p:val>
                                        </p:tav>
                                        <p:tav tm="100000">
                                          <p:val>
                                            <p:fltVal val="0"/>
                                          </p:val>
                                        </p:tav>
                                      </p:tavLst>
                                    </p:anim>
                                    <p:anim calcmode="lin" valueType="num">
                                      <p:cBhvr>
                                        <p:cTn id="25" dur="800" decel="100000" fill="hold"/>
                                        <p:tgtEl>
                                          <p:spTgt spid="8"/>
                                        </p:tgtEl>
                                        <p:attrNameLst>
                                          <p:attrName>ppt_x</p:attrName>
                                        </p:attrNameLst>
                                      </p:cBhvr>
                                      <p:tavLst>
                                        <p:tav tm="0">
                                          <p:val>
                                            <p:strVal val="#ppt_x+0.4"/>
                                          </p:val>
                                        </p:tav>
                                        <p:tav tm="100000">
                                          <p:val>
                                            <p:strVal val="#ppt_x-0.05"/>
                                          </p:val>
                                        </p:tav>
                                      </p:tavLst>
                                    </p:anim>
                                    <p:anim calcmode="lin" valueType="num">
                                      <p:cBhvr>
                                        <p:cTn id="26" dur="800" decel="100000" fill="hold"/>
                                        <p:tgtEl>
                                          <p:spTgt spid="8"/>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800" decel="100000"/>
                                        <p:tgtEl>
                                          <p:spTgt spid="12"/>
                                        </p:tgtEl>
                                      </p:cBhvr>
                                    </p:animEffect>
                                    <p:anim calcmode="lin" valueType="num">
                                      <p:cBhvr>
                                        <p:cTn id="34" dur="800" decel="100000" fill="hold"/>
                                        <p:tgtEl>
                                          <p:spTgt spid="12"/>
                                        </p:tgtEl>
                                        <p:attrNameLst>
                                          <p:attrName>style.rotation</p:attrName>
                                        </p:attrNameLst>
                                      </p:cBhvr>
                                      <p:tavLst>
                                        <p:tav tm="0">
                                          <p:val>
                                            <p:fltVal val="-90"/>
                                          </p:val>
                                        </p:tav>
                                        <p:tav tm="100000">
                                          <p:val>
                                            <p:fltVal val="0"/>
                                          </p:val>
                                        </p:tav>
                                      </p:tavLst>
                                    </p:anim>
                                    <p:anim calcmode="lin" valueType="num">
                                      <p:cBhvr>
                                        <p:cTn id="35" dur="800" decel="100000" fill="hold"/>
                                        <p:tgtEl>
                                          <p:spTgt spid="12"/>
                                        </p:tgtEl>
                                        <p:attrNameLst>
                                          <p:attrName>ppt_x</p:attrName>
                                        </p:attrNameLst>
                                      </p:cBhvr>
                                      <p:tavLst>
                                        <p:tav tm="0">
                                          <p:val>
                                            <p:strVal val="#ppt_x+0.4"/>
                                          </p:val>
                                        </p:tav>
                                        <p:tav tm="100000">
                                          <p:val>
                                            <p:strVal val="#ppt_x-0.05"/>
                                          </p:val>
                                        </p:tav>
                                      </p:tavLst>
                                    </p:anim>
                                    <p:anim calcmode="lin" valueType="num">
                                      <p:cBhvr>
                                        <p:cTn id="36" dur="800" decel="100000" fill="hold"/>
                                        <p:tgtEl>
                                          <p:spTgt spid="12"/>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800" decel="100000"/>
                                        <p:tgtEl>
                                          <p:spTgt spid="13"/>
                                        </p:tgtEl>
                                      </p:cBhvr>
                                    </p:animEffect>
                                    <p:anim calcmode="lin" valueType="num">
                                      <p:cBhvr>
                                        <p:cTn id="44" dur="800" decel="100000" fill="hold"/>
                                        <p:tgtEl>
                                          <p:spTgt spid="13"/>
                                        </p:tgtEl>
                                        <p:attrNameLst>
                                          <p:attrName>style.rotation</p:attrName>
                                        </p:attrNameLst>
                                      </p:cBhvr>
                                      <p:tavLst>
                                        <p:tav tm="0">
                                          <p:val>
                                            <p:fltVal val="-90"/>
                                          </p:val>
                                        </p:tav>
                                        <p:tav tm="100000">
                                          <p:val>
                                            <p:fltVal val="0"/>
                                          </p:val>
                                        </p:tav>
                                      </p:tavLst>
                                    </p:anim>
                                    <p:anim calcmode="lin" valueType="num">
                                      <p:cBhvr>
                                        <p:cTn id="45" dur="800" decel="100000" fill="hold"/>
                                        <p:tgtEl>
                                          <p:spTgt spid="13"/>
                                        </p:tgtEl>
                                        <p:attrNameLst>
                                          <p:attrName>ppt_x</p:attrName>
                                        </p:attrNameLst>
                                      </p:cBhvr>
                                      <p:tavLst>
                                        <p:tav tm="0">
                                          <p:val>
                                            <p:strVal val="#ppt_x+0.4"/>
                                          </p:val>
                                        </p:tav>
                                        <p:tav tm="100000">
                                          <p:val>
                                            <p:strVal val="#ppt_x-0.05"/>
                                          </p:val>
                                        </p:tav>
                                      </p:tavLst>
                                    </p:anim>
                                    <p:anim calcmode="lin" valueType="num">
                                      <p:cBhvr>
                                        <p:cTn id="46" dur="800" decel="100000" fill="hold"/>
                                        <p:tgtEl>
                                          <p:spTgt spid="13"/>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800" decel="100000"/>
                                        <p:tgtEl>
                                          <p:spTgt spid="14"/>
                                        </p:tgtEl>
                                      </p:cBhvr>
                                    </p:animEffect>
                                    <p:anim calcmode="lin" valueType="num">
                                      <p:cBhvr>
                                        <p:cTn id="54" dur="800" decel="100000" fill="hold"/>
                                        <p:tgtEl>
                                          <p:spTgt spid="14"/>
                                        </p:tgtEl>
                                        <p:attrNameLst>
                                          <p:attrName>style.rotation</p:attrName>
                                        </p:attrNameLst>
                                      </p:cBhvr>
                                      <p:tavLst>
                                        <p:tav tm="0">
                                          <p:val>
                                            <p:fltVal val="-90"/>
                                          </p:val>
                                        </p:tav>
                                        <p:tav tm="100000">
                                          <p:val>
                                            <p:fltVal val="0"/>
                                          </p:val>
                                        </p:tav>
                                      </p:tavLst>
                                    </p:anim>
                                    <p:anim calcmode="lin" valueType="num">
                                      <p:cBhvr>
                                        <p:cTn id="55" dur="800" decel="100000" fill="hold"/>
                                        <p:tgtEl>
                                          <p:spTgt spid="14"/>
                                        </p:tgtEl>
                                        <p:attrNameLst>
                                          <p:attrName>ppt_x</p:attrName>
                                        </p:attrNameLst>
                                      </p:cBhvr>
                                      <p:tavLst>
                                        <p:tav tm="0">
                                          <p:val>
                                            <p:strVal val="#ppt_x+0.4"/>
                                          </p:val>
                                        </p:tav>
                                        <p:tav tm="100000">
                                          <p:val>
                                            <p:strVal val="#ppt_x-0.05"/>
                                          </p:val>
                                        </p:tav>
                                      </p:tavLst>
                                    </p:anim>
                                    <p:anim calcmode="lin" valueType="num">
                                      <p:cBhvr>
                                        <p:cTn id="56" dur="800" decel="100000" fill="hold"/>
                                        <p:tgtEl>
                                          <p:spTgt spid="14"/>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9" grpId="0"/>
      <p:bldP spid="8" grpId="0"/>
      <p:bldP spid="12" grpId="0"/>
      <p:bldP spid="13" grpId="0"/>
      <p:bldP spid="14" grpId="0"/>
      <p:bldP spid="10" grpId="0" bldLvl="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图片 25601"/>
          <p:cNvPicPr>
            <a:picLocks noChangeAspect="1" noChangeArrowheads="1"/>
          </p:cNvPicPr>
          <p:nvPr/>
        </p:nvPicPr>
        <p:blipFill>
          <a:blip r:embed="rId1">
            <a:lum bright="6000"/>
            <a:extLst>
              <a:ext uri="{28A0092B-C50C-407E-A947-70E740481C1C}">
                <a14:useLocalDpi xmlns:a14="http://schemas.microsoft.com/office/drawing/2010/main" val="0"/>
              </a:ext>
            </a:extLst>
          </a:blip>
          <a:srcRect/>
          <a:stretch>
            <a:fillRect/>
          </a:stretch>
        </p:blipFill>
        <p:spPr bwMode="auto">
          <a:xfrm>
            <a:off x="7653338" y="882650"/>
            <a:ext cx="2974975" cy="423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8" name="图片 256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700" y="850900"/>
            <a:ext cx="3001963" cy="420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图片 25603" descr="孙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13" y="865188"/>
            <a:ext cx="3036887"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文本框 25604"/>
          <p:cNvSpPr txBox="1"/>
          <p:nvPr/>
        </p:nvSpPr>
        <p:spPr>
          <a:xfrm>
            <a:off x="4578350" y="5106988"/>
            <a:ext cx="3063875" cy="460375"/>
          </a:xfrm>
          <a:prstGeom prst="rect">
            <a:avLst/>
          </a:prstGeom>
          <a:noFill/>
          <a:ln w="9525">
            <a:noFill/>
          </a:ln>
        </p:spPr>
        <p:txBody>
          <a:bodyPr>
            <a:sp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a:lstStyle>
          <a:p>
            <a:pPr algn="ctr">
              <a:spcBef>
                <a:spcPct val="50000"/>
              </a:spcBef>
              <a:buFontTx/>
              <a:buNone/>
              <a:defRPr/>
            </a:pPr>
            <a:r>
              <a:rPr lang="zh-CN" altLang="en-US" sz="2400" b="1" noProof="1">
                <a:latin typeface="微软雅黑" panose="020B0503020204020204" pitchFamily="34" charset="-122"/>
                <a:ea typeface="微软雅黑" panose="020B0503020204020204" pitchFamily="34" charset="-122"/>
              </a:rPr>
              <a:t>孙中山（创建者）</a:t>
            </a:r>
            <a:endParaRPr lang="zh-CN" altLang="en-US" sz="2400" b="1" noProof="1">
              <a:latin typeface="微软雅黑" panose="020B0503020204020204" pitchFamily="34" charset="-122"/>
              <a:ea typeface="微软雅黑" panose="020B0503020204020204" pitchFamily="34" charset="-122"/>
            </a:endParaRPr>
          </a:p>
        </p:txBody>
      </p:sp>
      <p:sp>
        <p:nvSpPr>
          <p:cNvPr id="25606" name="文本框 25605"/>
          <p:cNvSpPr txBox="1"/>
          <p:nvPr/>
        </p:nvSpPr>
        <p:spPr>
          <a:xfrm>
            <a:off x="1611313" y="5073650"/>
            <a:ext cx="2735262" cy="460375"/>
          </a:xfrm>
          <a:prstGeom prst="rect">
            <a:avLst/>
          </a:prstGeom>
          <a:noFill/>
          <a:ln w="9525">
            <a:noFill/>
          </a:ln>
        </p:spPr>
        <p:txBody>
          <a:bodyPr>
            <a:sp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a:lstStyle>
          <a:p>
            <a:pPr algn="ctr">
              <a:spcBef>
                <a:spcPct val="50000"/>
              </a:spcBef>
              <a:buFontTx/>
              <a:buNone/>
              <a:defRPr/>
            </a:pPr>
            <a:r>
              <a:rPr lang="zh-CN" altLang="en-US" sz="2400" b="1" noProof="1">
                <a:latin typeface="微软雅黑" panose="020B0503020204020204" pitchFamily="34" charset="-122"/>
                <a:ea typeface="微软雅黑" panose="020B0503020204020204" pitchFamily="34" charset="-122"/>
              </a:rPr>
              <a:t>蒋介石（校长）</a:t>
            </a:r>
            <a:endParaRPr lang="zh-CN" altLang="en-US" sz="2400" b="1" noProof="1">
              <a:latin typeface="微软雅黑" panose="020B0503020204020204" pitchFamily="34" charset="-122"/>
              <a:ea typeface="微软雅黑" panose="020B0503020204020204" pitchFamily="34" charset="-122"/>
            </a:endParaRPr>
          </a:p>
        </p:txBody>
      </p:sp>
      <p:sp>
        <p:nvSpPr>
          <p:cNvPr id="25607" name="文本框 25606"/>
          <p:cNvSpPr txBox="1"/>
          <p:nvPr/>
        </p:nvSpPr>
        <p:spPr>
          <a:xfrm>
            <a:off x="7654925" y="5130800"/>
            <a:ext cx="2971800" cy="460375"/>
          </a:xfrm>
          <a:prstGeom prst="rect">
            <a:avLst/>
          </a:prstGeom>
          <a:noFill/>
          <a:ln w="9525">
            <a:noFill/>
          </a:ln>
        </p:spPr>
        <p:txBody>
          <a:bodyPr>
            <a:spAutoFit/>
          </a:bodyP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a:lstStyle>
          <a:p>
            <a:pPr>
              <a:spcBef>
                <a:spcPct val="50000"/>
              </a:spcBef>
              <a:buFontTx/>
              <a:buNone/>
              <a:defRPr/>
            </a:pPr>
            <a:r>
              <a:rPr lang="zh-CN" altLang="en-US" sz="2400" b="1" noProof="1">
                <a:latin typeface="微软雅黑" panose="020B0503020204020204" pitchFamily="34" charset="-122"/>
                <a:ea typeface="微软雅黑" panose="020B0503020204020204" pitchFamily="34" charset="-122"/>
              </a:rPr>
              <a:t>周恩来（政治部主任）</a:t>
            </a:r>
            <a:endParaRPr lang="zh-CN" altLang="en-US" sz="24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ldLvl="0"/>
      <p:bldP spid="25606" grpId="0" bldLvl="0"/>
      <p:bldP spid="25607" grpId="0" bldLvl="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27800" y="517525"/>
            <a:ext cx="3748088" cy="594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4" name="Text Box 3"/>
          <p:cNvSpPr txBox="1">
            <a:spLocks noChangeArrowheads="1"/>
          </p:cNvSpPr>
          <p:nvPr/>
        </p:nvSpPr>
        <p:spPr bwMode="auto">
          <a:xfrm>
            <a:off x="1768897" y="999918"/>
            <a:ext cx="4346575" cy="4980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600" b="1" dirty="0">
                <a:latin typeface="微软雅黑" panose="020B0503020204020204" pitchFamily="34" charset="-122"/>
                <a:ea typeface="微软雅黑" panose="020B0503020204020204" pitchFamily="34" charset="-122"/>
              </a:rPr>
              <a:t>    黄埔军校从1924年5月至1927年7月，招收了六期学生共2万多人。黄埔军校为国共两党培养了一批著名将领和军事人才。</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3313"/>
                                        </p:tgtEl>
                                        <p:attrNameLst>
                                          <p:attrName>style.visibility</p:attrName>
                                        </p:attrNameLst>
                                      </p:cBhvr>
                                      <p:to>
                                        <p:strVal val="visible"/>
                                      </p:to>
                                    </p:set>
                                    <p:animEffect transition="in" filter="fade">
                                      <p:cBhvr>
                                        <p:cTn id="7" dur="800" decel="100000"/>
                                        <p:tgtEl>
                                          <p:spTgt spid="13313"/>
                                        </p:tgtEl>
                                      </p:cBhvr>
                                    </p:animEffect>
                                    <p:anim calcmode="lin" valueType="num">
                                      <p:cBhvr>
                                        <p:cTn id="8" dur="800" decel="100000" fill="hold"/>
                                        <p:tgtEl>
                                          <p:spTgt spid="13313"/>
                                        </p:tgtEl>
                                        <p:attrNameLst>
                                          <p:attrName>style.rotation</p:attrName>
                                        </p:attrNameLst>
                                      </p:cBhvr>
                                      <p:tavLst>
                                        <p:tav tm="0">
                                          <p:val>
                                            <p:fltVal val="-90"/>
                                          </p:val>
                                        </p:tav>
                                        <p:tav tm="100000">
                                          <p:val>
                                            <p:fltVal val="0"/>
                                          </p:val>
                                        </p:tav>
                                      </p:tavLst>
                                    </p:anim>
                                    <p:anim calcmode="lin" valueType="num">
                                      <p:cBhvr>
                                        <p:cTn id="9" dur="800" decel="100000" fill="hold"/>
                                        <p:tgtEl>
                                          <p:spTgt spid="13313"/>
                                        </p:tgtEl>
                                        <p:attrNameLst>
                                          <p:attrName>ppt_x</p:attrName>
                                        </p:attrNameLst>
                                      </p:cBhvr>
                                      <p:tavLst>
                                        <p:tav tm="0">
                                          <p:val>
                                            <p:strVal val="#ppt_x+0.4"/>
                                          </p:val>
                                        </p:tav>
                                        <p:tav tm="100000">
                                          <p:val>
                                            <p:strVal val="#ppt_x-0.05"/>
                                          </p:val>
                                        </p:tav>
                                      </p:tavLst>
                                    </p:anim>
                                    <p:anim calcmode="lin" valueType="num">
                                      <p:cBhvr>
                                        <p:cTn id="10" dur="800" decel="100000" fill="hold"/>
                                        <p:tgtEl>
                                          <p:spTgt spid="1331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3314"/>
                                        </p:tgtEl>
                                        <p:attrNameLst>
                                          <p:attrName>style.visibility</p:attrName>
                                        </p:attrNameLst>
                                      </p:cBhvr>
                                      <p:to>
                                        <p:strVal val="visible"/>
                                      </p:to>
                                    </p:set>
                                    <p:anim calcmode="discrete" valueType="clr">
                                      <p:cBhvr override="childStyle">
                                        <p:cTn id="17" dur="80"/>
                                        <p:tgtEl>
                                          <p:spTgt spid="13314"/>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3314"/>
                                        </p:tgtEl>
                                        <p:attrNameLst>
                                          <p:attrName>fillcolor</p:attrName>
                                        </p:attrNameLst>
                                      </p:cBhvr>
                                      <p:tavLst>
                                        <p:tav tm="0">
                                          <p:val>
                                            <p:clrVal>
                                              <a:schemeClr val="accent2"/>
                                            </p:clrVal>
                                          </p:val>
                                        </p:tav>
                                        <p:tav tm="50000">
                                          <p:val>
                                            <p:clrVal>
                                              <a:schemeClr val="hlink"/>
                                            </p:clrVal>
                                          </p:val>
                                        </p:tav>
                                      </p:tavLst>
                                    </p:anim>
                                    <p:set>
                                      <p:cBhvr>
                                        <p:cTn id="19" dur="80"/>
                                        <p:tgtEl>
                                          <p:spTgt spid="1331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文本框 31745"/>
          <p:cNvSpPr txBox="1">
            <a:spLocks noChangeArrowheads="1"/>
          </p:cNvSpPr>
          <p:nvPr/>
        </p:nvSpPr>
        <p:spPr bwMode="auto">
          <a:xfrm>
            <a:off x="3440113" y="463550"/>
            <a:ext cx="53117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solidFill>
                  <a:srgbClr val="262626"/>
                </a:solidFill>
                <a:latin typeface="微软雅黑" panose="020B0503020204020204" pitchFamily="34" charset="-122"/>
                <a:ea typeface="微软雅黑" panose="020B0503020204020204" pitchFamily="34" charset="-122"/>
              </a:rPr>
              <a:t>毕业于黄埔军校的名将</a:t>
            </a:r>
            <a:endParaRPr lang="zh-CN" altLang="en-US" sz="4000" b="1" dirty="0">
              <a:latin typeface="微软雅黑" panose="020B0503020204020204" pitchFamily="34" charset="-122"/>
              <a:ea typeface="微软雅黑" panose="020B0503020204020204" pitchFamily="34" charset="-122"/>
            </a:endParaRPr>
          </a:p>
        </p:txBody>
      </p:sp>
      <p:sp>
        <p:nvSpPr>
          <p:cNvPr id="14338" name="文本框 31746"/>
          <p:cNvSpPr txBox="1">
            <a:spLocks noChangeArrowheads="1"/>
          </p:cNvSpPr>
          <p:nvPr/>
        </p:nvSpPr>
        <p:spPr bwMode="auto">
          <a:xfrm>
            <a:off x="1741488" y="1090613"/>
            <a:ext cx="8770937"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黄埔一期：左权、陈赓、徐向前（中共）</a:t>
            </a:r>
            <a:endParaRPr lang="zh-CN" altLang="en-US" sz="3200" b="1" dirty="0">
              <a:latin typeface="Arial" panose="020B0604020202020204" pitchFamily="34" charset="0"/>
              <a:ea typeface="微软雅黑" panose="020B0503020204020204" pitchFamily="34" charset="-122"/>
            </a:endParaRPr>
          </a:p>
          <a:p>
            <a:pPr>
              <a:spcBef>
                <a:spcPct val="50000"/>
              </a:spcBef>
            </a:pPr>
            <a:r>
              <a:rPr lang="zh-CN" altLang="en-US" sz="3200" b="1" dirty="0">
                <a:latin typeface="Arial" panose="020B0604020202020204" pitchFamily="34" charset="0"/>
                <a:ea typeface="微软雅黑" panose="020B0503020204020204" pitchFamily="34" charset="-122"/>
              </a:rPr>
              <a:t>                  杜聿明、胡宗南（国民党）</a:t>
            </a:r>
            <a:endParaRPr lang="zh-CN" altLang="en-US" sz="3200" b="1" dirty="0">
              <a:latin typeface="Arial" panose="020B0604020202020204" pitchFamily="34" charset="0"/>
              <a:ea typeface="微软雅黑" panose="020B0503020204020204" pitchFamily="34" charset="-122"/>
            </a:endParaRPr>
          </a:p>
        </p:txBody>
      </p:sp>
      <p:sp>
        <p:nvSpPr>
          <p:cNvPr id="14339" name="文本框 31747"/>
          <p:cNvSpPr txBox="1">
            <a:spLocks noChangeArrowheads="1"/>
          </p:cNvSpPr>
          <p:nvPr/>
        </p:nvSpPr>
        <p:spPr bwMode="auto">
          <a:xfrm>
            <a:off x="1720850" y="2439988"/>
            <a:ext cx="4986338"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黄埔四期：林彪（中共）</a:t>
            </a:r>
            <a:endParaRPr lang="zh-CN" altLang="en-US" sz="3200" b="1" dirty="0">
              <a:latin typeface="Arial" panose="020B0604020202020204" pitchFamily="34" charset="0"/>
              <a:ea typeface="微软雅黑" panose="020B0503020204020204" pitchFamily="34" charset="-122"/>
            </a:endParaRPr>
          </a:p>
        </p:txBody>
      </p:sp>
      <p:sp>
        <p:nvSpPr>
          <p:cNvPr id="14340" name="文本框 31748"/>
          <p:cNvSpPr txBox="1">
            <a:spLocks noChangeArrowheads="1"/>
          </p:cNvSpPr>
          <p:nvPr/>
        </p:nvSpPr>
        <p:spPr bwMode="auto">
          <a:xfrm>
            <a:off x="1741488" y="3041650"/>
            <a:ext cx="8643937"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黄埔六期：罗瑞卿（中共）戴笠（国民党）</a:t>
            </a:r>
            <a:endParaRPr lang="zh-CN" altLang="en-US" sz="3200" b="1" dirty="0">
              <a:latin typeface="Arial" panose="020B0604020202020204" pitchFamily="34" charset="0"/>
              <a:ea typeface="微软雅黑" panose="020B0503020204020204" pitchFamily="34" charset="-122"/>
            </a:endParaRPr>
          </a:p>
        </p:txBody>
      </p:sp>
      <p:pic>
        <p:nvPicPr>
          <p:cNvPr id="14341" name="图片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14500" y="3660775"/>
            <a:ext cx="1890713" cy="247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图片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5575" y="3611563"/>
            <a:ext cx="1885950" cy="250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7288" y="3667125"/>
            <a:ext cx="186055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图片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0425" y="3665538"/>
            <a:ext cx="189547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文本框 28686"/>
          <p:cNvSpPr txBox="1">
            <a:spLocks noChangeArrowheads="1"/>
          </p:cNvSpPr>
          <p:nvPr/>
        </p:nvSpPr>
        <p:spPr bwMode="auto">
          <a:xfrm>
            <a:off x="1991544" y="6169661"/>
            <a:ext cx="87630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rgbClr val="0000FF"/>
                </a:solidFill>
                <a:latin typeface="微软雅黑" panose="020B0503020204020204" pitchFamily="34" charset="-122"/>
                <a:ea typeface="微软雅黑" panose="020B0503020204020204" pitchFamily="34" charset="-122"/>
              </a:rPr>
              <a:t>  林彪              左权             徐向前           胡宗南   </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337"/>
                                        </p:tgtEl>
                                        <p:attrNameLst>
                                          <p:attrName>style.visibility</p:attrName>
                                        </p:attrNameLst>
                                      </p:cBhvr>
                                      <p:to>
                                        <p:strVal val="visible"/>
                                      </p:to>
                                    </p:set>
                                    <p:anim calcmode="discrete" valueType="clr">
                                      <p:cBhvr override="childStyle">
                                        <p:cTn id="7" dur="80"/>
                                        <p:tgtEl>
                                          <p:spTgt spid="1433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337"/>
                                        </p:tgtEl>
                                        <p:attrNameLst>
                                          <p:attrName>fillcolor</p:attrName>
                                        </p:attrNameLst>
                                      </p:cBhvr>
                                      <p:tavLst>
                                        <p:tav tm="0">
                                          <p:val>
                                            <p:clrVal>
                                              <a:schemeClr val="accent2"/>
                                            </p:clrVal>
                                          </p:val>
                                        </p:tav>
                                        <p:tav tm="50000">
                                          <p:val>
                                            <p:clrVal>
                                              <a:schemeClr val="hlink"/>
                                            </p:clrVal>
                                          </p:val>
                                        </p:tav>
                                      </p:tavLst>
                                    </p:anim>
                                    <p:set>
                                      <p:cBhvr>
                                        <p:cTn id="9" dur="80"/>
                                        <p:tgtEl>
                                          <p:spTgt spid="1433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14338"/>
                                        </p:tgtEl>
                                        <p:attrNameLst>
                                          <p:attrName>style.visibility</p:attrName>
                                        </p:attrNameLst>
                                      </p:cBhvr>
                                      <p:to>
                                        <p:strVal val="visible"/>
                                      </p:to>
                                    </p:set>
                                    <p:anim calcmode="lin" valueType="num">
                                      <p:cBhvr additive="base">
                                        <p:cTn id="14" dur="5000" fill="hold"/>
                                        <p:tgtEl>
                                          <p:spTgt spid="14338"/>
                                        </p:tgtEl>
                                        <p:attrNameLst>
                                          <p:attrName>ppt_x</p:attrName>
                                        </p:attrNameLst>
                                      </p:cBhvr>
                                      <p:tavLst>
                                        <p:tav tm="0">
                                          <p:val>
                                            <p:strVal val="#ppt_x"/>
                                          </p:val>
                                        </p:tav>
                                        <p:tav tm="100000">
                                          <p:val>
                                            <p:strVal val="#ppt_x"/>
                                          </p:val>
                                        </p:tav>
                                      </p:tavLst>
                                    </p:anim>
                                    <p:anim calcmode="lin" valueType="num">
                                      <p:cBhvr additive="base">
                                        <p:cTn id="15" dur="50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4339"/>
                                        </p:tgtEl>
                                        <p:attrNameLst>
                                          <p:attrName>style.visibility</p:attrName>
                                        </p:attrNameLst>
                                      </p:cBhvr>
                                      <p:to>
                                        <p:strVal val="visible"/>
                                      </p:to>
                                    </p:set>
                                    <p:animEffect transition="in" filter="checkerboard(across)">
                                      <p:cBhvr>
                                        <p:cTn id="20" dur="500"/>
                                        <p:tgtEl>
                                          <p:spTgt spid="14339"/>
                                        </p:tgtEl>
                                      </p:cBhvr>
                                    </p:animEffect>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grpId="0" nodeType="clickEffect">
                                  <p:stCondLst>
                                    <p:cond delay="0"/>
                                  </p:stCondLst>
                                  <p:childTnLst>
                                    <p:set>
                                      <p:cBhvr>
                                        <p:cTn id="24" dur="1" fill="hold">
                                          <p:stCondLst>
                                            <p:cond delay="0"/>
                                          </p:stCondLst>
                                        </p:cTn>
                                        <p:tgtEl>
                                          <p:spTgt spid="14340"/>
                                        </p:tgtEl>
                                        <p:attrNameLst>
                                          <p:attrName>style.visibility</p:attrName>
                                        </p:attrNameLst>
                                      </p:cBhvr>
                                      <p:to>
                                        <p:strVal val="visible"/>
                                      </p:to>
                                    </p:set>
                                    <p:animEffect transition="in" filter="fade">
                                      <p:cBhvr>
                                        <p:cTn id="25" dur="800" decel="100000"/>
                                        <p:tgtEl>
                                          <p:spTgt spid="14340"/>
                                        </p:tgtEl>
                                      </p:cBhvr>
                                    </p:animEffect>
                                    <p:anim calcmode="lin" valueType="num">
                                      <p:cBhvr>
                                        <p:cTn id="26" dur="800" decel="100000" fill="hold"/>
                                        <p:tgtEl>
                                          <p:spTgt spid="14340"/>
                                        </p:tgtEl>
                                        <p:attrNameLst>
                                          <p:attrName>style.rotation</p:attrName>
                                        </p:attrNameLst>
                                      </p:cBhvr>
                                      <p:tavLst>
                                        <p:tav tm="0">
                                          <p:val>
                                            <p:fltVal val="-90"/>
                                          </p:val>
                                        </p:tav>
                                        <p:tav tm="100000">
                                          <p:val>
                                            <p:fltVal val="0"/>
                                          </p:val>
                                        </p:tav>
                                      </p:tavLst>
                                    </p:anim>
                                    <p:anim calcmode="lin" valueType="num">
                                      <p:cBhvr>
                                        <p:cTn id="27" dur="800" decel="100000" fill="hold"/>
                                        <p:tgtEl>
                                          <p:spTgt spid="14340"/>
                                        </p:tgtEl>
                                        <p:attrNameLst>
                                          <p:attrName>ppt_x</p:attrName>
                                        </p:attrNameLst>
                                      </p:cBhvr>
                                      <p:tavLst>
                                        <p:tav tm="0">
                                          <p:val>
                                            <p:strVal val="#ppt_x+0.4"/>
                                          </p:val>
                                        </p:tav>
                                        <p:tav tm="100000">
                                          <p:val>
                                            <p:strVal val="#ppt_x-0.05"/>
                                          </p:val>
                                        </p:tav>
                                      </p:tavLst>
                                    </p:anim>
                                    <p:anim calcmode="lin" valueType="num">
                                      <p:cBhvr>
                                        <p:cTn id="28" dur="800" decel="100000" fill="hold"/>
                                        <p:tgtEl>
                                          <p:spTgt spid="1434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434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4340"/>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14341"/>
                                        </p:tgtEl>
                                        <p:attrNameLst>
                                          <p:attrName>style.visibility</p:attrName>
                                        </p:attrNameLst>
                                      </p:cBhvr>
                                      <p:to>
                                        <p:strVal val="visible"/>
                                      </p:to>
                                    </p:set>
                                    <p:animEffect transition="in" filter="fade">
                                      <p:cBhvr>
                                        <p:cTn id="35" dur="800" decel="100000"/>
                                        <p:tgtEl>
                                          <p:spTgt spid="14341"/>
                                        </p:tgtEl>
                                      </p:cBhvr>
                                    </p:animEffect>
                                    <p:anim calcmode="lin" valueType="num">
                                      <p:cBhvr>
                                        <p:cTn id="36" dur="800" decel="100000" fill="hold"/>
                                        <p:tgtEl>
                                          <p:spTgt spid="14341"/>
                                        </p:tgtEl>
                                        <p:attrNameLst>
                                          <p:attrName>style.rotation</p:attrName>
                                        </p:attrNameLst>
                                      </p:cBhvr>
                                      <p:tavLst>
                                        <p:tav tm="0">
                                          <p:val>
                                            <p:fltVal val="-90"/>
                                          </p:val>
                                        </p:tav>
                                        <p:tav tm="100000">
                                          <p:val>
                                            <p:fltVal val="0"/>
                                          </p:val>
                                        </p:tav>
                                      </p:tavLst>
                                    </p:anim>
                                    <p:anim calcmode="lin" valueType="num">
                                      <p:cBhvr>
                                        <p:cTn id="37" dur="800" decel="100000" fill="hold"/>
                                        <p:tgtEl>
                                          <p:spTgt spid="14341"/>
                                        </p:tgtEl>
                                        <p:attrNameLst>
                                          <p:attrName>ppt_x</p:attrName>
                                        </p:attrNameLst>
                                      </p:cBhvr>
                                      <p:tavLst>
                                        <p:tav tm="0">
                                          <p:val>
                                            <p:strVal val="#ppt_x+0.4"/>
                                          </p:val>
                                        </p:tav>
                                        <p:tav tm="100000">
                                          <p:val>
                                            <p:strVal val="#ppt_x-0.05"/>
                                          </p:val>
                                        </p:tav>
                                      </p:tavLst>
                                    </p:anim>
                                    <p:anim calcmode="lin" valueType="num">
                                      <p:cBhvr>
                                        <p:cTn id="38" dur="800" decel="100000" fill="hold"/>
                                        <p:tgtEl>
                                          <p:spTgt spid="14341"/>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14341"/>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14341"/>
                                        </p:tgtEl>
                                        <p:attrNameLst>
                                          <p:attrName>ppt_y</p:attrName>
                                        </p:attrNameLst>
                                      </p:cBhvr>
                                      <p:tavLst>
                                        <p:tav tm="0">
                                          <p:val>
                                            <p:strVal val="#ppt_y+0.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nodeType="clickEffect">
                                  <p:stCondLst>
                                    <p:cond delay="0"/>
                                  </p:stCondLst>
                                  <p:childTnLst>
                                    <p:set>
                                      <p:cBhvr>
                                        <p:cTn id="44" dur="1" fill="hold">
                                          <p:stCondLst>
                                            <p:cond delay="0"/>
                                          </p:stCondLst>
                                        </p:cTn>
                                        <p:tgtEl>
                                          <p:spTgt spid="14342"/>
                                        </p:tgtEl>
                                        <p:attrNameLst>
                                          <p:attrName>style.visibility</p:attrName>
                                        </p:attrNameLst>
                                      </p:cBhvr>
                                      <p:to>
                                        <p:strVal val="visible"/>
                                      </p:to>
                                    </p:set>
                                    <p:animEffect transition="in" filter="fade">
                                      <p:cBhvr>
                                        <p:cTn id="45" dur="800" decel="100000"/>
                                        <p:tgtEl>
                                          <p:spTgt spid="14342"/>
                                        </p:tgtEl>
                                      </p:cBhvr>
                                    </p:animEffect>
                                    <p:anim calcmode="lin" valueType="num">
                                      <p:cBhvr>
                                        <p:cTn id="46" dur="800" decel="100000" fill="hold"/>
                                        <p:tgtEl>
                                          <p:spTgt spid="14342"/>
                                        </p:tgtEl>
                                        <p:attrNameLst>
                                          <p:attrName>style.rotation</p:attrName>
                                        </p:attrNameLst>
                                      </p:cBhvr>
                                      <p:tavLst>
                                        <p:tav tm="0">
                                          <p:val>
                                            <p:fltVal val="-90"/>
                                          </p:val>
                                        </p:tav>
                                        <p:tav tm="100000">
                                          <p:val>
                                            <p:fltVal val="0"/>
                                          </p:val>
                                        </p:tav>
                                      </p:tavLst>
                                    </p:anim>
                                    <p:anim calcmode="lin" valueType="num">
                                      <p:cBhvr>
                                        <p:cTn id="47" dur="800" decel="100000" fill="hold"/>
                                        <p:tgtEl>
                                          <p:spTgt spid="14342"/>
                                        </p:tgtEl>
                                        <p:attrNameLst>
                                          <p:attrName>ppt_x</p:attrName>
                                        </p:attrNameLst>
                                      </p:cBhvr>
                                      <p:tavLst>
                                        <p:tav tm="0">
                                          <p:val>
                                            <p:strVal val="#ppt_x+0.4"/>
                                          </p:val>
                                        </p:tav>
                                        <p:tav tm="100000">
                                          <p:val>
                                            <p:strVal val="#ppt_x-0.05"/>
                                          </p:val>
                                        </p:tav>
                                      </p:tavLst>
                                    </p:anim>
                                    <p:anim calcmode="lin" valueType="num">
                                      <p:cBhvr>
                                        <p:cTn id="48" dur="800" decel="100000" fill="hold"/>
                                        <p:tgtEl>
                                          <p:spTgt spid="14342"/>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14342"/>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14342"/>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0" presetClass="entr" presetSubtype="0" fill="hold" nodeType="clickEffect">
                                  <p:stCondLst>
                                    <p:cond delay="0"/>
                                  </p:stCondLst>
                                  <p:childTnLst>
                                    <p:set>
                                      <p:cBhvr>
                                        <p:cTn id="54" dur="1" fill="hold">
                                          <p:stCondLst>
                                            <p:cond delay="0"/>
                                          </p:stCondLst>
                                        </p:cTn>
                                        <p:tgtEl>
                                          <p:spTgt spid="14343"/>
                                        </p:tgtEl>
                                        <p:attrNameLst>
                                          <p:attrName>style.visibility</p:attrName>
                                        </p:attrNameLst>
                                      </p:cBhvr>
                                      <p:to>
                                        <p:strVal val="visible"/>
                                      </p:to>
                                    </p:set>
                                    <p:animEffect transition="in" filter="fade">
                                      <p:cBhvr>
                                        <p:cTn id="55" dur="800" decel="100000"/>
                                        <p:tgtEl>
                                          <p:spTgt spid="14343"/>
                                        </p:tgtEl>
                                      </p:cBhvr>
                                    </p:animEffect>
                                    <p:anim calcmode="lin" valueType="num">
                                      <p:cBhvr>
                                        <p:cTn id="56" dur="800" decel="100000" fill="hold"/>
                                        <p:tgtEl>
                                          <p:spTgt spid="14343"/>
                                        </p:tgtEl>
                                        <p:attrNameLst>
                                          <p:attrName>style.rotation</p:attrName>
                                        </p:attrNameLst>
                                      </p:cBhvr>
                                      <p:tavLst>
                                        <p:tav tm="0">
                                          <p:val>
                                            <p:fltVal val="-90"/>
                                          </p:val>
                                        </p:tav>
                                        <p:tav tm="100000">
                                          <p:val>
                                            <p:fltVal val="0"/>
                                          </p:val>
                                        </p:tav>
                                      </p:tavLst>
                                    </p:anim>
                                    <p:anim calcmode="lin" valueType="num">
                                      <p:cBhvr>
                                        <p:cTn id="57" dur="800" decel="100000" fill="hold"/>
                                        <p:tgtEl>
                                          <p:spTgt spid="14343"/>
                                        </p:tgtEl>
                                        <p:attrNameLst>
                                          <p:attrName>ppt_x</p:attrName>
                                        </p:attrNameLst>
                                      </p:cBhvr>
                                      <p:tavLst>
                                        <p:tav tm="0">
                                          <p:val>
                                            <p:strVal val="#ppt_x+0.4"/>
                                          </p:val>
                                        </p:tav>
                                        <p:tav tm="100000">
                                          <p:val>
                                            <p:strVal val="#ppt_x-0.05"/>
                                          </p:val>
                                        </p:tav>
                                      </p:tavLst>
                                    </p:anim>
                                    <p:anim calcmode="lin" valueType="num">
                                      <p:cBhvr>
                                        <p:cTn id="58" dur="800" decel="100000" fill="hold"/>
                                        <p:tgtEl>
                                          <p:spTgt spid="14343"/>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14343"/>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14343"/>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30" presetClass="entr" presetSubtype="0" fill="hold" nodeType="clickEffect">
                                  <p:stCondLst>
                                    <p:cond delay="0"/>
                                  </p:stCondLst>
                                  <p:childTnLst>
                                    <p:set>
                                      <p:cBhvr>
                                        <p:cTn id="64" dur="1" fill="hold">
                                          <p:stCondLst>
                                            <p:cond delay="0"/>
                                          </p:stCondLst>
                                        </p:cTn>
                                        <p:tgtEl>
                                          <p:spTgt spid="14344"/>
                                        </p:tgtEl>
                                        <p:attrNameLst>
                                          <p:attrName>style.visibility</p:attrName>
                                        </p:attrNameLst>
                                      </p:cBhvr>
                                      <p:to>
                                        <p:strVal val="visible"/>
                                      </p:to>
                                    </p:set>
                                    <p:animEffect transition="in" filter="fade">
                                      <p:cBhvr>
                                        <p:cTn id="65" dur="800" decel="100000"/>
                                        <p:tgtEl>
                                          <p:spTgt spid="14344"/>
                                        </p:tgtEl>
                                      </p:cBhvr>
                                    </p:animEffect>
                                    <p:anim calcmode="lin" valueType="num">
                                      <p:cBhvr>
                                        <p:cTn id="66" dur="800" decel="100000" fill="hold"/>
                                        <p:tgtEl>
                                          <p:spTgt spid="14344"/>
                                        </p:tgtEl>
                                        <p:attrNameLst>
                                          <p:attrName>style.rotation</p:attrName>
                                        </p:attrNameLst>
                                      </p:cBhvr>
                                      <p:tavLst>
                                        <p:tav tm="0">
                                          <p:val>
                                            <p:fltVal val="-90"/>
                                          </p:val>
                                        </p:tav>
                                        <p:tav tm="100000">
                                          <p:val>
                                            <p:fltVal val="0"/>
                                          </p:val>
                                        </p:tav>
                                      </p:tavLst>
                                    </p:anim>
                                    <p:anim calcmode="lin" valueType="num">
                                      <p:cBhvr>
                                        <p:cTn id="67" dur="800" decel="100000" fill="hold"/>
                                        <p:tgtEl>
                                          <p:spTgt spid="14344"/>
                                        </p:tgtEl>
                                        <p:attrNameLst>
                                          <p:attrName>ppt_x</p:attrName>
                                        </p:attrNameLst>
                                      </p:cBhvr>
                                      <p:tavLst>
                                        <p:tav tm="0">
                                          <p:val>
                                            <p:strVal val="#ppt_x+0.4"/>
                                          </p:val>
                                        </p:tav>
                                        <p:tav tm="100000">
                                          <p:val>
                                            <p:strVal val="#ppt_x-0.05"/>
                                          </p:val>
                                        </p:tav>
                                      </p:tavLst>
                                    </p:anim>
                                    <p:anim calcmode="lin" valueType="num">
                                      <p:cBhvr>
                                        <p:cTn id="68" dur="800" decel="100000" fill="hold"/>
                                        <p:tgtEl>
                                          <p:spTgt spid="14344"/>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14344"/>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14344"/>
                                        </p:tgtEl>
                                        <p:attrNameLst>
                                          <p:attrName>ppt_y</p:attrName>
                                        </p:attrNameLst>
                                      </p:cBhvr>
                                      <p:tavLst>
                                        <p:tav tm="0">
                                          <p:val>
                                            <p:strVal val="#ppt_y+0.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7" presetClass="entr" presetSubtype="0" fill="hold" grpId="0" nodeType="clickEffect">
                                  <p:stCondLst>
                                    <p:cond delay="0"/>
                                  </p:stCondLst>
                                  <p:iterate type="lt">
                                    <p:tmPct val="50000"/>
                                  </p:iterate>
                                  <p:childTnLst>
                                    <p:set>
                                      <p:cBhvr>
                                        <p:cTn id="74" dur="1" fill="hold">
                                          <p:stCondLst>
                                            <p:cond delay="0"/>
                                          </p:stCondLst>
                                        </p:cTn>
                                        <p:tgtEl>
                                          <p:spTgt spid="14345"/>
                                        </p:tgtEl>
                                        <p:attrNameLst>
                                          <p:attrName>style.visibility</p:attrName>
                                        </p:attrNameLst>
                                      </p:cBhvr>
                                      <p:to>
                                        <p:strVal val="visible"/>
                                      </p:to>
                                    </p:set>
                                    <p:anim calcmode="discrete" valueType="clr">
                                      <p:cBhvr override="childStyle">
                                        <p:cTn id="75" dur="80"/>
                                        <p:tgtEl>
                                          <p:spTgt spid="14345"/>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14345"/>
                                        </p:tgtEl>
                                        <p:attrNameLst>
                                          <p:attrName>fillcolor</p:attrName>
                                        </p:attrNameLst>
                                      </p:cBhvr>
                                      <p:tavLst>
                                        <p:tav tm="0">
                                          <p:val>
                                            <p:clrVal>
                                              <a:schemeClr val="accent2"/>
                                            </p:clrVal>
                                          </p:val>
                                        </p:tav>
                                        <p:tav tm="50000">
                                          <p:val>
                                            <p:clrVal>
                                              <a:schemeClr val="hlink"/>
                                            </p:clrVal>
                                          </p:val>
                                        </p:tav>
                                      </p:tavLst>
                                    </p:anim>
                                    <p:set>
                                      <p:cBhvr>
                                        <p:cTn id="77" dur="80"/>
                                        <p:tgtEl>
                                          <p:spTgt spid="1434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 grpId="0"/>
      <p:bldP spid="14338" grpId="0"/>
      <p:bldP spid="14339" grpId="0"/>
      <p:bldP spid="14340" grpId="0"/>
      <p:bldP spid="1434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7197"/>
          <p:cNvSpPr>
            <a:spLocks noChangeArrowheads="1"/>
          </p:cNvSpPr>
          <p:nvPr/>
        </p:nvSpPr>
        <p:spPr bwMode="auto">
          <a:xfrm>
            <a:off x="1774825" y="304800"/>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四、北伐胜利进军</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矩形 7174"/>
          <p:cNvSpPr>
            <a:spLocks noChangeArrowheads="1"/>
          </p:cNvSpPr>
          <p:nvPr/>
        </p:nvSpPr>
        <p:spPr bwMode="auto">
          <a:xfrm>
            <a:off x="1784350" y="1165225"/>
            <a:ext cx="24399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北伐目标</a:t>
            </a:r>
            <a:endParaRPr lang="zh-CN" altLang="en-US" sz="3200" b="1" dirty="0">
              <a:latin typeface="微软雅黑" panose="020B0503020204020204" pitchFamily="34" charset="-122"/>
              <a:ea typeface="微软雅黑" panose="020B0503020204020204" pitchFamily="34" charset="-122"/>
            </a:endParaRPr>
          </a:p>
        </p:txBody>
      </p:sp>
      <p:sp>
        <p:nvSpPr>
          <p:cNvPr id="5" name="Text Box 9"/>
          <p:cNvSpPr txBox="1">
            <a:spLocks noChangeArrowheads="1"/>
          </p:cNvSpPr>
          <p:nvPr/>
        </p:nvSpPr>
        <p:spPr bwMode="auto">
          <a:xfrm>
            <a:off x="3067050" y="1844675"/>
            <a:ext cx="6059488" cy="953135"/>
          </a:xfrm>
          <a:prstGeom prst="rect">
            <a:avLst/>
          </a:prstGeom>
          <a:noFill/>
          <a:ln w="9525">
            <a:solidFill>
              <a:srgbClr val="D5D5D5"/>
            </a:solidFill>
            <a:miter lim="800000"/>
          </a:ln>
          <a:effectLst>
            <a:outerShdw dist="20000" dir="5400000" algn="ctr" rotWithShape="0">
              <a:srgbClr val="000000">
                <a:alpha val="32999"/>
              </a:srgbClr>
            </a:outerShdw>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zh-CN" altLang="en-US" sz="2800" dirty="0">
                <a:solidFill>
                  <a:srgbClr val="262626"/>
                </a:solidFill>
                <a:latin typeface="微软雅黑" panose="020B0503020204020204" pitchFamily="34" charset="-122"/>
                <a:ea typeface="微软雅黑" panose="020B0503020204020204" pitchFamily="34" charset="-122"/>
              </a:rPr>
              <a:t>推翻吴佩孚、孙传芳、张作霖等北洋军阀的统治，统一全国</a:t>
            </a:r>
            <a:endParaRPr lang="zh-CN" altLang="en-US" sz="2800" dirty="0">
              <a:solidFill>
                <a:srgbClr val="262626"/>
              </a:solidFill>
              <a:latin typeface="微软雅黑" panose="020B0503020204020204" pitchFamily="34" charset="-122"/>
              <a:ea typeface="微软雅黑" panose="020B0503020204020204" pitchFamily="34" charset="-122"/>
            </a:endParaRPr>
          </a:p>
        </p:txBody>
      </p:sp>
      <p:graphicFrame>
        <p:nvGraphicFramePr>
          <p:cNvPr id="6" name="表格 5"/>
          <p:cNvGraphicFramePr/>
          <p:nvPr/>
        </p:nvGraphicFramePr>
        <p:xfrm>
          <a:off x="2193925" y="3168650"/>
          <a:ext cx="7705725" cy="3596680"/>
        </p:xfrm>
        <a:graphic>
          <a:graphicData uri="http://schemas.openxmlformats.org/drawingml/2006/table">
            <a:tbl>
              <a:tblPr/>
              <a:tblGrid>
                <a:gridCol w="1333500"/>
                <a:gridCol w="5320665"/>
                <a:gridCol w="1051560"/>
              </a:tblGrid>
              <a:tr h="579120">
                <a:tc>
                  <a:txBody>
                    <a:bodyPr/>
                    <a:lstStyle/>
                    <a:p>
                      <a:pPr marL="0" lvl="0" indent="0" algn="ctr">
                        <a:spcBef>
                          <a:spcPct val="0"/>
                        </a:spcBef>
                        <a:buNone/>
                      </a:pPr>
                      <a:r>
                        <a:rPr lang="zh-CN" altLang="en-US" sz="3200" b="1" dirty="0">
                          <a:solidFill>
                            <a:schemeClr val="tx1"/>
                          </a:solidFill>
                          <a:latin typeface="方正粗宋_GBK" charset="-122"/>
                          <a:ea typeface="方正粗宋_GBK" charset="-122"/>
                        </a:rPr>
                        <a:t>军阀</a:t>
                      </a:r>
                      <a:endParaRPr lang="zh-CN" altLang="en-US" sz="3200" b="1" dirty="0">
                        <a:solidFill>
                          <a:schemeClr val="tx1"/>
                        </a:solidFill>
                        <a:latin typeface="方正粗宋_GBK" charset="-122"/>
                        <a:ea typeface="方正粗宋_GBK"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lgn="ctr">
                        <a:spcBef>
                          <a:spcPct val="0"/>
                        </a:spcBef>
                        <a:buNone/>
                      </a:pPr>
                      <a:r>
                        <a:rPr lang="zh-CN" altLang="en-US" sz="3200" b="1" dirty="0">
                          <a:solidFill>
                            <a:schemeClr val="tx1"/>
                          </a:solidFill>
                          <a:latin typeface="方正粗宋_GBK" charset="-122"/>
                          <a:ea typeface="方正粗宋_GBK" charset="-122"/>
                        </a:rPr>
                        <a:t>控制地区</a:t>
                      </a:r>
                      <a:endParaRPr lang="zh-CN" altLang="en-US" sz="3200" b="1" dirty="0">
                        <a:solidFill>
                          <a:schemeClr val="tx1"/>
                        </a:solidFill>
                        <a:latin typeface="方正粗宋_GBK" charset="-122"/>
                        <a:ea typeface="方正粗宋_GBK"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lgn="ctr">
                        <a:spcBef>
                          <a:spcPct val="0"/>
                        </a:spcBef>
                        <a:buNone/>
                      </a:pPr>
                      <a:r>
                        <a:rPr lang="zh-CN" altLang="en-US" sz="3200" b="1">
                          <a:solidFill>
                            <a:schemeClr val="tx1"/>
                          </a:solidFill>
                          <a:latin typeface="方正粗宋_GBK" charset="-122"/>
                          <a:ea typeface="方正粗宋_GBK" charset="-122"/>
                        </a:rPr>
                        <a:t>兵力</a:t>
                      </a:r>
                      <a:endParaRPr lang="zh-CN" altLang="en-US" sz="3200" b="1">
                        <a:solidFill>
                          <a:schemeClr val="tx1"/>
                        </a:solidFill>
                        <a:latin typeface="方正粗宋_GBK" charset="-122"/>
                        <a:ea typeface="方正粗宋_GBK"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36930">
                <a:tc>
                  <a:txBody>
                    <a:bodyPr/>
                    <a:lstStyle/>
                    <a:p>
                      <a:pPr marL="0" lvl="0" indent="0">
                        <a:spcBef>
                          <a:spcPct val="0"/>
                        </a:spcBef>
                        <a:buNone/>
                      </a:pPr>
                      <a:r>
                        <a:rPr lang="zh-CN" altLang="en-US" sz="2400" b="1" dirty="0">
                          <a:solidFill>
                            <a:schemeClr val="tx1"/>
                          </a:solidFill>
                          <a:latin typeface="汉仪中宋简" charset="-122"/>
                          <a:ea typeface="汉仪中宋简" charset="-122"/>
                        </a:rPr>
                        <a:t>吴佩孚</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zh-CN" altLang="en-US" sz="2400" b="1" dirty="0">
                          <a:solidFill>
                            <a:schemeClr val="tx1"/>
                          </a:solidFill>
                          <a:latin typeface="汉仪中宋简" charset="-122"/>
                          <a:ea typeface="汉仪中宋简" charset="-122"/>
                        </a:rPr>
                        <a:t>湖南、湖北、河南和直隶的一部</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en-US" altLang="x-none" sz="3600" b="1" dirty="0">
                          <a:solidFill>
                            <a:srgbClr val="0000FF"/>
                          </a:solidFill>
                          <a:latin typeface="汉仪中宋简" charset="-122"/>
                          <a:ea typeface="汉仪中宋简" charset="-122"/>
                        </a:rPr>
                        <a:t>20</a:t>
                      </a:r>
                      <a:r>
                        <a:rPr lang="zh-CN" altLang="en-US" sz="2400" b="1" dirty="0">
                          <a:solidFill>
                            <a:schemeClr val="tx1"/>
                          </a:solidFill>
                          <a:latin typeface="汉仪中宋简" charset="-122"/>
                          <a:ea typeface="汉仪中宋简" charset="-122"/>
                        </a:rPr>
                        <a:t>万</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16610">
                <a:tc>
                  <a:txBody>
                    <a:bodyPr/>
                    <a:lstStyle/>
                    <a:p>
                      <a:pPr marL="0" lvl="0" indent="0">
                        <a:spcBef>
                          <a:spcPct val="0"/>
                        </a:spcBef>
                        <a:buNone/>
                      </a:pPr>
                      <a:r>
                        <a:rPr lang="zh-CN" altLang="en-US" sz="2400" b="1">
                          <a:solidFill>
                            <a:schemeClr val="tx1"/>
                          </a:solidFill>
                          <a:latin typeface="汉仪中宋简" charset="-122"/>
                          <a:ea typeface="汉仪中宋简" charset="-122"/>
                        </a:rPr>
                        <a:t>孙传芳</a:t>
                      </a:r>
                      <a:endParaRPr lang="zh-CN" altLang="en-US" sz="2400" b="1">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zh-CN" altLang="en-US" sz="2400" b="1" dirty="0">
                          <a:solidFill>
                            <a:schemeClr val="tx1"/>
                          </a:solidFill>
                          <a:latin typeface="汉仪中宋简" charset="-122"/>
                          <a:ea typeface="汉仪中宋简" charset="-122"/>
                        </a:rPr>
                        <a:t>江苏、江西、安徽、浙江、福建</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en-US" altLang="x-none" sz="3600" b="1" dirty="0">
                          <a:solidFill>
                            <a:srgbClr val="0000FF"/>
                          </a:solidFill>
                          <a:latin typeface="汉仪中宋简" charset="-122"/>
                          <a:ea typeface="汉仪中宋简" charset="-122"/>
                        </a:rPr>
                        <a:t>20</a:t>
                      </a:r>
                      <a:r>
                        <a:rPr lang="zh-CN" altLang="en-US" sz="2400" b="1" dirty="0">
                          <a:solidFill>
                            <a:schemeClr val="tx1"/>
                          </a:solidFill>
                          <a:latin typeface="汉仪中宋简" charset="-122"/>
                          <a:ea typeface="汉仪中宋简" charset="-122"/>
                        </a:rPr>
                        <a:t>万</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35660">
                <a:tc>
                  <a:txBody>
                    <a:bodyPr/>
                    <a:lstStyle/>
                    <a:p>
                      <a:pPr marL="0" lvl="0" indent="0">
                        <a:spcBef>
                          <a:spcPct val="0"/>
                        </a:spcBef>
                        <a:buNone/>
                      </a:pPr>
                      <a:r>
                        <a:rPr lang="zh-CN" altLang="en-US" sz="2400" b="1">
                          <a:solidFill>
                            <a:schemeClr val="tx1"/>
                          </a:solidFill>
                          <a:latin typeface="汉仪中宋简" charset="-122"/>
                          <a:ea typeface="汉仪中宋简" charset="-122"/>
                        </a:rPr>
                        <a:t>张作霖</a:t>
                      </a:r>
                      <a:endParaRPr lang="zh-CN" altLang="en-US" sz="2400" b="1">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zh-CN" altLang="en-US" sz="2400" b="1" dirty="0">
                          <a:solidFill>
                            <a:schemeClr val="tx1"/>
                          </a:solidFill>
                          <a:latin typeface="汉仪中宋简" charset="-122"/>
                          <a:ea typeface="汉仪中宋简" charset="-122"/>
                        </a:rPr>
                        <a:t>黑龙江、吉林、辽宁、热河、山东、察哈尔和直隶</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marL="0" lvl="0" indent="0">
                        <a:spcBef>
                          <a:spcPct val="0"/>
                        </a:spcBef>
                        <a:buNone/>
                      </a:pPr>
                      <a:r>
                        <a:rPr lang="en-US" altLang="x-none" sz="3600" b="1" dirty="0">
                          <a:solidFill>
                            <a:srgbClr val="0000FF"/>
                          </a:solidFill>
                          <a:latin typeface="汉仪中宋简" charset="-122"/>
                          <a:ea typeface="汉仪中宋简" charset="-122"/>
                        </a:rPr>
                        <a:t>35</a:t>
                      </a:r>
                      <a:r>
                        <a:rPr lang="zh-CN" altLang="en-US" sz="2400" b="1" dirty="0">
                          <a:solidFill>
                            <a:schemeClr val="tx1"/>
                          </a:solidFill>
                          <a:latin typeface="汉仪中宋简" charset="-122"/>
                          <a:ea typeface="汉仪中宋简" charset="-122"/>
                        </a:rPr>
                        <a:t>万</a:t>
                      </a:r>
                      <a:endParaRPr lang="zh-CN" altLang="en-US" sz="2400" b="1" dirty="0">
                        <a:solidFill>
                          <a:schemeClr val="tx1"/>
                        </a:solidFill>
                        <a:latin typeface="汉仪中宋简" charset="-122"/>
                        <a:ea typeface="汉仪中宋简" charset="-122"/>
                      </a:endParaRPr>
                    </a:p>
                  </a:txBody>
                  <a:tcPr marT="45725" marB="457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5"/>
                                        </p:tgtEl>
                                        <p:attrNameLst>
                                          <p:attrName>style.visibility</p:attrName>
                                        </p:attrNameLst>
                                      </p:cBhvr>
                                      <p:to>
                                        <p:strVal val="visible"/>
                                      </p:to>
                                    </p:set>
                                    <p:anim calcmode="discrete" valueType="clr">
                                      <p:cBhvr override="childStyle">
                                        <p:cTn id="13"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5"/>
                                        </p:tgtEl>
                                        <p:attrNameLst>
                                          <p:attrName>fillcolor</p:attrName>
                                        </p:attrNameLst>
                                      </p:cBhvr>
                                      <p:tavLst>
                                        <p:tav tm="0">
                                          <p:val>
                                            <p:clrVal>
                                              <a:schemeClr val="accent2"/>
                                            </p:clrVal>
                                          </p:val>
                                        </p:tav>
                                        <p:tav tm="50000">
                                          <p:val>
                                            <p:clrVal>
                                              <a:schemeClr val="hlink"/>
                                            </p:clrVal>
                                          </p:val>
                                        </p:tav>
                                      </p:tavLst>
                                    </p:anim>
                                    <p:set>
                                      <p:cBhvr>
                                        <p:cTn id="15" dur="80"/>
                                        <p:tgtEl>
                                          <p:spTgt spid="5"/>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bldLvl="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noChangeArrowheads="1"/>
          </p:cNvSpPr>
          <p:nvPr/>
        </p:nvSpPr>
        <p:spPr bwMode="auto">
          <a:xfrm>
            <a:off x="1524000" y="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zh-CN" altLang="en-US" sz="4400">
              <a:latin typeface="微软雅黑" panose="020B0503020204020204" pitchFamily="34" charset="-122"/>
              <a:ea typeface="微软雅黑" panose="020B0503020204020204" pitchFamily="34" charset="-122"/>
            </a:endParaRPr>
          </a:p>
        </p:txBody>
      </p:sp>
      <p:sp>
        <p:nvSpPr>
          <p:cNvPr id="20482" name="内容占位符 2"/>
          <p:cNvSpPr>
            <a:spLocks noGrp="1" noChangeArrowheads="1"/>
          </p:cNvSpPr>
          <p:nvPr/>
        </p:nvSpPr>
        <p:spPr bwMode="auto">
          <a:xfrm>
            <a:off x="1651000" y="1270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 typeface="Arial" panose="020B0604020202020204" pitchFamily="34" charset="0"/>
              <a:buChar char="•"/>
            </a:pPr>
            <a:endParaRPr lang="zh-CN" altLang="en-US" sz="3200" dirty="0">
              <a:latin typeface="微软雅黑" panose="020B0503020204020204" pitchFamily="34" charset="-122"/>
              <a:ea typeface="微软雅黑" panose="020B0503020204020204" pitchFamily="34" charset="-122"/>
            </a:endParaRPr>
          </a:p>
        </p:txBody>
      </p:sp>
      <p:pic>
        <p:nvPicPr>
          <p:cNvPr id="20483" name="图片 16385" descr="b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31938"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图片 16386" descr="未命名"/>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875" y="0"/>
            <a:ext cx="4752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85" name="组合 16387"/>
          <p:cNvGrpSpPr/>
          <p:nvPr/>
        </p:nvGrpSpPr>
        <p:grpSpPr bwMode="auto">
          <a:xfrm>
            <a:off x="6975475" y="3817938"/>
            <a:ext cx="488950" cy="474662"/>
            <a:chOff x="0" y="0"/>
            <a:chExt cx="308" cy="299"/>
          </a:xfrm>
        </p:grpSpPr>
        <p:sp>
          <p:nvSpPr>
            <p:cNvPr id="20486" name="椭圆 16388"/>
            <p:cNvSpPr>
              <a:spLocks noChangeArrowheads="1"/>
            </p:cNvSpPr>
            <p:nvPr/>
          </p:nvSpPr>
          <p:spPr bwMode="auto">
            <a:xfrm>
              <a:off x="81" y="254"/>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487" name="椭圆 16389"/>
            <p:cNvSpPr>
              <a:spLocks noChangeArrowheads="1"/>
            </p:cNvSpPr>
            <p:nvPr/>
          </p:nvSpPr>
          <p:spPr bwMode="auto">
            <a:xfrm>
              <a:off x="263" y="27"/>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488" name="椭圆 16390"/>
            <p:cNvSpPr>
              <a:spLocks noChangeArrowheads="1"/>
            </p:cNvSpPr>
            <p:nvPr/>
          </p:nvSpPr>
          <p:spPr bwMode="auto">
            <a:xfrm>
              <a:off x="0" y="0"/>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sp>
        <p:nvSpPr>
          <p:cNvPr id="20489" name="文本框 16391"/>
          <p:cNvSpPr txBox="1">
            <a:spLocks noChangeArrowheads="1"/>
          </p:cNvSpPr>
          <p:nvPr/>
        </p:nvSpPr>
        <p:spPr bwMode="auto">
          <a:xfrm>
            <a:off x="9421813" y="-60325"/>
            <a:ext cx="72072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dirty="0">
                <a:latin typeface="微软雅黑" panose="020B0503020204020204" pitchFamily="34" charset="-122"/>
                <a:ea typeface="微软雅黑" panose="020B0503020204020204" pitchFamily="34" charset="-122"/>
                <a:cs typeface="方正粗宋_GBK"/>
                <a:hlinkClick r:id="rId3" action="ppaction://hlinkfile"/>
              </a:rPr>
              <a:t>北伐战争前形势图</a:t>
            </a:r>
            <a:endParaRPr lang="zh-CN" altLang="en-US" sz="3600" dirty="0">
              <a:latin typeface="微软雅黑" panose="020B0503020204020204" pitchFamily="34" charset="-122"/>
              <a:ea typeface="微软雅黑" panose="020B0503020204020204" pitchFamily="34" charset="-122"/>
              <a:cs typeface="方正粗宋_GBK"/>
            </a:endParaRPr>
          </a:p>
        </p:txBody>
      </p:sp>
      <p:sp>
        <p:nvSpPr>
          <p:cNvPr id="2" name="任意多边形 16392"/>
          <p:cNvSpPr>
            <a:spLocks noChangeArrowheads="1"/>
          </p:cNvSpPr>
          <p:nvPr/>
        </p:nvSpPr>
        <p:spPr bwMode="auto">
          <a:xfrm>
            <a:off x="6356350" y="3384550"/>
            <a:ext cx="1022350" cy="742950"/>
          </a:xfrm>
          <a:custGeom>
            <a:avLst/>
            <a:gdLst>
              <a:gd name="T0" fmla="*/ 32 w 644"/>
              <a:gd name="T1" fmla="*/ 32 h 468"/>
              <a:gd name="T2" fmla="*/ 0 w 644"/>
              <a:gd name="T3" fmla="*/ 60 h 468"/>
              <a:gd name="T4" fmla="*/ 24 w 644"/>
              <a:gd name="T5" fmla="*/ 96 h 468"/>
              <a:gd name="T6" fmla="*/ 32 w 644"/>
              <a:gd name="T7" fmla="*/ 128 h 468"/>
              <a:gd name="T8" fmla="*/ 80 w 644"/>
              <a:gd name="T9" fmla="*/ 120 h 468"/>
              <a:gd name="T10" fmla="*/ 104 w 644"/>
              <a:gd name="T11" fmla="*/ 140 h 468"/>
              <a:gd name="T12" fmla="*/ 160 w 644"/>
              <a:gd name="T13" fmla="*/ 148 h 468"/>
              <a:gd name="T14" fmla="*/ 208 w 644"/>
              <a:gd name="T15" fmla="*/ 172 h 468"/>
              <a:gd name="T16" fmla="*/ 212 w 644"/>
              <a:gd name="T17" fmla="*/ 216 h 468"/>
              <a:gd name="T18" fmla="*/ 224 w 644"/>
              <a:gd name="T19" fmla="*/ 220 h 468"/>
              <a:gd name="T20" fmla="*/ 228 w 644"/>
              <a:gd name="T21" fmla="*/ 244 h 468"/>
              <a:gd name="T22" fmla="*/ 264 w 644"/>
              <a:gd name="T23" fmla="*/ 260 h 468"/>
              <a:gd name="T24" fmla="*/ 316 w 644"/>
              <a:gd name="T25" fmla="*/ 380 h 468"/>
              <a:gd name="T26" fmla="*/ 348 w 644"/>
              <a:gd name="T27" fmla="*/ 436 h 468"/>
              <a:gd name="T28" fmla="*/ 404 w 644"/>
              <a:gd name="T29" fmla="*/ 428 h 468"/>
              <a:gd name="T30" fmla="*/ 472 w 644"/>
              <a:gd name="T31" fmla="*/ 432 h 468"/>
              <a:gd name="T32" fmla="*/ 540 w 644"/>
              <a:gd name="T33" fmla="*/ 432 h 468"/>
              <a:gd name="T34" fmla="*/ 564 w 644"/>
              <a:gd name="T35" fmla="*/ 424 h 468"/>
              <a:gd name="T36" fmla="*/ 580 w 644"/>
              <a:gd name="T37" fmla="*/ 368 h 468"/>
              <a:gd name="T38" fmla="*/ 528 w 644"/>
              <a:gd name="T39" fmla="*/ 344 h 468"/>
              <a:gd name="T40" fmla="*/ 528 w 644"/>
              <a:gd name="T41" fmla="*/ 320 h 468"/>
              <a:gd name="T42" fmla="*/ 560 w 644"/>
              <a:gd name="T43" fmla="*/ 328 h 468"/>
              <a:gd name="T44" fmla="*/ 584 w 644"/>
              <a:gd name="T45" fmla="*/ 336 h 468"/>
              <a:gd name="T46" fmla="*/ 608 w 644"/>
              <a:gd name="T47" fmla="*/ 308 h 468"/>
              <a:gd name="T48" fmla="*/ 644 w 644"/>
              <a:gd name="T49" fmla="*/ 340 h 468"/>
              <a:gd name="T50" fmla="*/ 612 w 644"/>
              <a:gd name="T51" fmla="*/ 364 h 468"/>
              <a:gd name="T52" fmla="*/ 596 w 644"/>
              <a:gd name="T53" fmla="*/ 316 h 468"/>
              <a:gd name="T54" fmla="*/ 592 w 644"/>
              <a:gd name="T55" fmla="*/ 280 h 468"/>
              <a:gd name="T56" fmla="*/ 580 w 644"/>
              <a:gd name="T57" fmla="*/ 272 h 468"/>
              <a:gd name="T58" fmla="*/ 520 w 644"/>
              <a:gd name="T59" fmla="*/ 204 h 468"/>
              <a:gd name="T60" fmla="*/ 476 w 644"/>
              <a:gd name="T61" fmla="*/ 152 h 468"/>
              <a:gd name="T62" fmla="*/ 452 w 644"/>
              <a:gd name="T63" fmla="*/ 144 h 468"/>
              <a:gd name="T64" fmla="*/ 432 w 644"/>
              <a:gd name="T65" fmla="*/ 112 h 468"/>
              <a:gd name="T66" fmla="*/ 392 w 644"/>
              <a:gd name="T67" fmla="*/ 76 h 468"/>
              <a:gd name="T68" fmla="*/ 320 w 644"/>
              <a:gd name="T69" fmla="*/ 32 h 468"/>
              <a:gd name="T70" fmla="*/ 276 w 644"/>
              <a:gd name="T71" fmla="*/ 0 h 468"/>
              <a:gd name="T72" fmla="*/ 232 w 644"/>
              <a:gd name="T73" fmla="*/ 48 h 468"/>
              <a:gd name="T74" fmla="*/ 196 w 644"/>
              <a:gd name="T75" fmla="*/ 84 h 468"/>
              <a:gd name="T76" fmla="*/ 160 w 644"/>
              <a:gd name="T77" fmla="*/ 64 h 468"/>
              <a:gd name="T78" fmla="*/ 132 w 644"/>
              <a:gd name="T79" fmla="*/ 92 h 468"/>
              <a:gd name="T80" fmla="*/ 80 w 644"/>
              <a:gd name="T81" fmla="*/ 72 h 468"/>
              <a:gd name="T82" fmla="*/ 72 w 644"/>
              <a:gd name="T83" fmla="*/ 48 h 468"/>
              <a:gd name="T84" fmla="*/ 32 w 644"/>
              <a:gd name="T85" fmla="*/ 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4" h="468">
                <a:moveTo>
                  <a:pt x="32" y="32"/>
                </a:moveTo>
                <a:cubicBezTo>
                  <a:pt x="16" y="40"/>
                  <a:pt x="6" y="42"/>
                  <a:pt x="0" y="60"/>
                </a:cubicBezTo>
                <a:cubicBezTo>
                  <a:pt x="5" y="76"/>
                  <a:pt x="17" y="82"/>
                  <a:pt x="24" y="96"/>
                </a:cubicBezTo>
                <a:cubicBezTo>
                  <a:pt x="28" y="104"/>
                  <a:pt x="30" y="120"/>
                  <a:pt x="32" y="128"/>
                </a:cubicBezTo>
                <a:cubicBezTo>
                  <a:pt x="40" y="126"/>
                  <a:pt x="75" y="119"/>
                  <a:pt x="80" y="120"/>
                </a:cubicBezTo>
                <a:cubicBezTo>
                  <a:pt x="90" y="122"/>
                  <a:pt x="95" y="135"/>
                  <a:pt x="104" y="140"/>
                </a:cubicBezTo>
                <a:cubicBezTo>
                  <a:pt x="119" y="148"/>
                  <a:pt x="149" y="147"/>
                  <a:pt x="160" y="148"/>
                </a:cubicBezTo>
                <a:cubicBezTo>
                  <a:pt x="174" y="158"/>
                  <a:pt x="191" y="166"/>
                  <a:pt x="208" y="172"/>
                </a:cubicBezTo>
                <a:cubicBezTo>
                  <a:pt x="209" y="187"/>
                  <a:pt x="207" y="202"/>
                  <a:pt x="212" y="216"/>
                </a:cubicBezTo>
                <a:cubicBezTo>
                  <a:pt x="213" y="220"/>
                  <a:pt x="222" y="216"/>
                  <a:pt x="224" y="220"/>
                </a:cubicBezTo>
                <a:cubicBezTo>
                  <a:pt x="228" y="227"/>
                  <a:pt x="224" y="237"/>
                  <a:pt x="228" y="244"/>
                </a:cubicBezTo>
                <a:cubicBezTo>
                  <a:pt x="234" y="256"/>
                  <a:pt x="264" y="260"/>
                  <a:pt x="264" y="260"/>
                </a:cubicBezTo>
                <a:cubicBezTo>
                  <a:pt x="291" y="301"/>
                  <a:pt x="257" y="368"/>
                  <a:pt x="316" y="380"/>
                </a:cubicBezTo>
                <a:cubicBezTo>
                  <a:pt x="339" y="395"/>
                  <a:pt x="324" y="420"/>
                  <a:pt x="348" y="436"/>
                </a:cubicBezTo>
                <a:cubicBezTo>
                  <a:pt x="381" y="414"/>
                  <a:pt x="369" y="424"/>
                  <a:pt x="404" y="428"/>
                </a:cubicBezTo>
                <a:cubicBezTo>
                  <a:pt x="427" y="430"/>
                  <a:pt x="449" y="431"/>
                  <a:pt x="472" y="432"/>
                </a:cubicBezTo>
                <a:cubicBezTo>
                  <a:pt x="484" y="468"/>
                  <a:pt x="516" y="443"/>
                  <a:pt x="540" y="432"/>
                </a:cubicBezTo>
                <a:cubicBezTo>
                  <a:pt x="548" y="429"/>
                  <a:pt x="564" y="424"/>
                  <a:pt x="564" y="424"/>
                </a:cubicBezTo>
                <a:cubicBezTo>
                  <a:pt x="576" y="406"/>
                  <a:pt x="573" y="388"/>
                  <a:pt x="580" y="368"/>
                </a:cubicBezTo>
                <a:cubicBezTo>
                  <a:pt x="567" y="349"/>
                  <a:pt x="548" y="351"/>
                  <a:pt x="528" y="344"/>
                </a:cubicBezTo>
                <a:cubicBezTo>
                  <a:pt x="527" y="342"/>
                  <a:pt x="508" y="322"/>
                  <a:pt x="528" y="320"/>
                </a:cubicBezTo>
                <a:cubicBezTo>
                  <a:pt x="539" y="319"/>
                  <a:pt x="549" y="325"/>
                  <a:pt x="560" y="328"/>
                </a:cubicBezTo>
                <a:cubicBezTo>
                  <a:pt x="568" y="330"/>
                  <a:pt x="584" y="336"/>
                  <a:pt x="584" y="336"/>
                </a:cubicBezTo>
                <a:cubicBezTo>
                  <a:pt x="593" y="322"/>
                  <a:pt x="592" y="313"/>
                  <a:pt x="608" y="308"/>
                </a:cubicBezTo>
                <a:cubicBezTo>
                  <a:pt x="633" y="316"/>
                  <a:pt x="636" y="315"/>
                  <a:pt x="644" y="340"/>
                </a:cubicBezTo>
                <a:cubicBezTo>
                  <a:pt x="635" y="354"/>
                  <a:pt x="628" y="359"/>
                  <a:pt x="612" y="364"/>
                </a:cubicBezTo>
                <a:cubicBezTo>
                  <a:pt x="585" y="355"/>
                  <a:pt x="593" y="343"/>
                  <a:pt x="596" y="316"/>
                </a:cubicBezTo>
                <a:cubicBezTo>
                  <a:pt x="595" y="304"/>
                  <a:pt x="596" y="291"/>
                  <a:pt x="592" y="280"/>
                </a:cubicBezTo>
                <a:cubicBezTo>
                  <a:pt x="590" y="275"/>
                  <a:pt x="583" y="275"/>
                  <a:pt x="580" y="272"/>
                </a:cubicBezTo>
                <a:cubicBezTo>
                  <a:pt x="559" y="251"/>
                  <a:pt x="545" y="221"/>
                  <a:pt x="520" y="204"/>
                </a:cubicBezTo>
                <a:cubicBezTo>
                  <a:pt x="503" y="178"/>
                  <a:pt x="503" y="170"/>
                  <a:pt x="476" y="152"/>
                </a:cubicBezTo>
                <a:cubicBezTo>
                  <a:pt x="469" y="147"/>
                  <a:pt x="452" y="144"/>
                  <a:pt x="452" y="144"/>
                </a:cubicBezTo>
                <a:cubicBezTo>
                  <a:pt x="442" y="115"/>
                  <a:pt x="451" y="125"/>
                  <a:pt x="432" y="112"/>
                </a:cubicBezTo>
                <a:cubicBezTo>
                  <a:pt x="425" y="92"/>
                  <a:pt x="411" y="82"/>
                  <a:pt x="392" y="76"/>
                </a:cubicBezTo>
                <a:cubicBezTo>
                  <a:pt x="377" y="54"/>
                  <a:pt x="346" y="38"/>
                  <a:pt x="320" y="32"/>
                </a:cubicBezTo>
                <a:cubicBezTo>
                  <a:pt x="309" y="15"/>
                  <a:pt x="295" y="6"/>
                  <a:pt x="276" y="0"/>
                </a:cubicBezTo>
                <a:cubicBezTo>
                  <a:pt x="247" y="7"/>
                  <a:pt x="260" y="29"/>
                  <a:pt x="232" y="48"/>
                </a:cubicBezTo>
                <a:cubicBezTo>
                  <a:pt x="225" y="68"/>
                  <a:pt x="216" y="77"/>
                  <a:pt x="196" y="84"/>
                </a:cubicBezTo>
                <a:cubicBezTo>
                  <a:pt x="180" y="68"/>
                  <a:pt x="183" y="58"/>
                  <a:pt x="160" y="64"/>
                </a:cubicBezTo>
                <a:cubicBezTo>
                  <a:pt x="142" y="92"/>
                  <a:pt x="153" y="85"/>
                  <a:pt x="132" y="92"/>
                </a:cubicBezTo>
                <a:cubicBezTo>
                  <a:pt x="114" y="86"/>
                  <a:pt x="99" y="77"/>
                  <a:pt x="80" y="72"/>
                </a:cubicBezTo>
                <a:cubicBezTo>
                  <a:pt x="77" y="64"/>
                  <a:pt x="80" y="51"/>
                  <a:pt x="72" y="48"/>
                </a:cubicBezTo>
                <a:cubicBezTo>
                  <a:pt x="60" y="44"/>
                  <a:pt x="42" y="42"/>
                  <a:pt x="32" y="32"/>
                </a:cubicBezTo>
                <a:close/>
              </a:path>
            </a:pathLst>
          </a:custGeom>
          <a:solidFill>
            <a:srgbClr val="00CC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4" name="任意多边形 16393"/>
          <p:cNvSpPr>
            <a:spLocks noChangeArrowheads="1"/>
          </p:cNvSpPr>
          <p:nvPr/>
        </p:nvSpPr>
        <p:spPr bwMode="auto">
          <a:xfrm>
            <a:off x="6153150" y="3568700"/>
            <a:ext cx="865188" cy="931863"/>
          </a:xfrm>
          <a:custGeom>
            <a:avLst/>
            <a:gdLst>
              <a:gd name="T0" fmla="*/ 160 w 545"/>
              <a:gd name="T1" fmla="*/ 0 h 587"/>
              <a:gd name="T2" fmla="*/ 156 w 545"/>
              <a:gd name="T3" fmla="*/ 56 h 587"/>
              <a:gd name="T4" fmla="*/ 124 w 545"/>
              <a:gd name="T5" fmla="*/ 76 h 587"/>
              <a:gd name="T6" fmla="*/ 84 w 545"/>
              <a:gd name="T7" fmla="*/ 52 h 587"/>
              <a:gd name="T8" fmla="*/ 68 w 545"/>
              <a:gd name="T9" fmla="*/ 56 h 587"/>
              <a:gd name="T10" fmla="*/ 60 w 545"/>
              <a:gd name="T11" fmla="*/ 80 h 587"/>
              <a:gd name="T12" fmla="*/ 28 w 545"/>
              <a:gd name="T13" fmla="*/ 128 h 587"/>
              <a:gd name="T14" fmla="*/ 24 w 545"/>
              <a:gd name="T15" fmla="*/ 164 h 587"/>
              <a:gd name="T16" fmla="*/ 0 w 545"/>
              <a:gd name="T17" fmla="*/ 172 h 587"/>
              <a:gd name="T18" fmla="*/ 96 w 545"/>
              <a:gd name="T19" fmla="*/ 216 h 587"/>
              <a:gd name="T20" fmla="*/ 108 w 545"/>
              <a:gd name="T21" fmla="*/ 280 h 587"/>
              <a:gd name="T22" fmla="*/ 96 w 545"/>
              <a:gd name="T23" fmla="*/ 292 h 587"/>
              <a:gd name="T24" fmla="*/ 80 w 545"/>
              <a:gd name="T25" fmla="*/ 316 h 587"/>
              <a:gd name="T26" fmla="*/ 88 w 545"/>
              <a:gd name="T27" fmla="*/ 328 h 587"/>
              <a:gd name="T28" fmla="*/ 100 w 545"/>
              <a:gd name="T29" fmla="*/ 336 h 587"/>
              <a:gd name="T30" fmla="*/ 136 w 545"/>
              <a:gd name="T31" fmla="*/ 372 h 587"/>
              <a:gd name="T32" fmla="*/ 156 w 545"/>
              <a:gd name="T33" fmla="*/ 428 h 587"/>
              <a:gd name="T34" fmla="*/ 176 w 545"/>
              <a:gd name="T35" fmla="*/ 492 h 587"/>
              <a:gd name="T36" fmla="*/ 192 w 545"/>
              <a:gd name="T37" fmla="*/ 516 h 587"/>
              <a:gd name="T38" fmla="*/ 224 w 545"/>
              <a:gd name="T39" fmla="*/ 492 h 587"/>
              <a:gd name="T40" fmla="*/ 252 w 545"/>
              <a:gd name="T41" fmla="*/ 488 h 587"/>
              <a:gd name="T42" fmla="*/ 268 w 545"/>
              <a:gd name="T43" fmla="*/ 532 h 587"/>
              <a:gd name="T44" fmla="*/ 308 w 545"/>
              <a:gd name="T45" fmla="*/ 500 h 587"/>
              <a:gd name="T46" fmla="*/ 404 w 545"/>
              <a:gd name="T47" fmla="*/ 520 h 587"/>
              <a:gd name="T48" fmla="*/ 412 w 545"/>
              <a:gd name="T49" fmla="*/ 560 h 587"/>
              <a:gd name="T50" fmla="*/ 436 w 545"/>
              <a:gd name="T51" fmla="*/ 524 h 587"/>
              <a:gd name="T52" fmla="*/ 472 w 545"/>
              <a:gd name="T53" fmla="*/ 484 h 587"/>
              <a:gd name="T54" fmla="*/ 516 w 545"/>
              <a:gd name="T55" fmla="*/ 416 h 587"/>
              <a:gd name="T56" fmla="*/ 524 w 545"/>
              <a:gd name="T57" fmla="*/ 392 h 587"/>
              <a:gd name="T58" fmla="*/ 532 w 545"/>
              <a:gd name="T59" fmla="*/ 380 h 587"/>
              <a:gd name="T60" fmla="*/ 540 w 545"/>
              <a:gd name="T61" fmla="*/ 356 h 587"/>
              <a:gd name="T62" fmla="*/ 544 w 545"/>
              <a:gd name="T63" fmla="*/ 344 h 587"/>
              <a:gd name="T64" fmla="*/ 516 w 545"/>
              <a:gd name="T65" fmla="*/ 320 h 587"/>
              <a:gd name="T66" fmla="*/ 492 w 545"/>
              <a:gd name="T67" fmla="*/ 312 h 587"/>
              <a:gd name="T68" fmla="*/ 460 w 545"/>
              <a:gd name="T69" fmla="*/ 312 h 587"/>
              <a:gd name="T70" fmla="*/ 424 w 545"/>
              <a:gd name="T71" fmla="*/ 256 h 587"/>
              <a:gd name="T72" fmla="*/ 408 w 545"/>
              <a:gd name="T73" fmla="*/ 220 h 587"/>
              <a:gd name="T74" fmla="*/ 356 w 545"/>
              <a:gd name="T75" fmla="*/ 132 h 587"/>
              <a:gd name="T76" fmla="*/ 332 w 545"/>
              <a:gd name="T77" fmla="*/ 84 h 587"/>
              <a:gd name="T78" fmla="*/ 320 w 545"/>
              <a:gd name="T79" fmla="*/ 52 h 587"/>
              <a:gd name="T80" fmla="*/ 296 w 545"/>
              <a:gd name="T81" fmla="*/ 44 h 587"/>
              <a:gd name="T82" fmla="*/ 284 w 545"/>
              <a:gd name="T83" fmla="*/ 36 h 587"/>
              <a:gd name="T84" fmla="*/ 188 w 545"/>
              <a:gd name="T85" fmla="*/ 12 h 587"/>
              <a:gd name="T86" fmla="*/ 160 w 545"/>
              <a:gd name="T8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5" h="587">
                <a:moveTo>
                  <a:pt x="160" y="0"/>
                </a:moveTo>
                <a:cubicBezTo>
                  <a:pt x="159" y="19"/>
                  <a:pt x="159" y="38"/>
                  <a:pt x="156" y="56"/>
                </a:cubicBezTo>
                <a:cubicBezTo>
                  <a:pt x="154" y="68"/>
                  <a:pt x="124" y="76"/>
                  <a:pt x="124" y="76"/>
                </a:cubicBezTo>
                <a:cubicBezTo>
                  <a:pt x="100" y="71"/>
                  <a:pt x="103" y="64"/>
                  <a:pt x="84" y="52"/>
                </a:cubicBezTo>
                <a:cubicBezTo>
                  <a:pt x="79" y="53"/>
                  <a:pt x="72" y="52"/>
                  <a:pt x="68" y="56"/>
                </a:cubicBezTo>
                <a:cubicBezTo>
                  <a:pt x="63" y="62"/>
                  <a:pt x="63" y="72"/>
                  <a:pt x="60" y="80"/>
                </a:cubicBezTo>
                <a:cubicBezTo>
                  <a:pt x="54" y="99"/>
                  <a:pt x="39" y="112"/>
                  <a:pt x="28" y="128"/>
                </a:cubicBezTo>
                <a:cubicBezTo>
                  <a:pt x="35" y="148"/>
                  <a:pt x="33" y="136"/>
                  <a:pt x="24" y="164"/>
                </a:cubicBezTo>
                <a:cubicBezTo>
                  <a:pt x="21" y="172"/>
                  <a:pt x="0" y="172"/>
                  <a:pt x="0" y="172"/>
                </a:cubicBezTo>
                <a:cubicBezTo>
                  <a:pt x="36" y="196"/>
                  <a:pt x="50" y="208"/>
                  <a:pt x="96" y="216"/>
                </a:cubicBezTo>
                <a:cubicBezTo>
                  <a:pt x="114" y="244"/>
                  <a:pt x="120" y="241"/>
                  <a:pt x="108" y="280"/>
                </a:cubicBezTo>
                <a:cubicBezTo>
                  <a:pt x="106" y="285"/>
                  <a:pt x="99" y="288"/>
                  <a:pt x="96" y="292"/>
                </a:cubicBezTo>
                <a:cubicBezTo>
                  <a:pt x="90" y="300"/>
                  <a:pt x="80" y="316"/>
                  <a:pt x="80" y="316"/>
                </a:cubicBezTo>
                <a:cubicBezTo>
                  <a:pt x="83" y="320"/>
                  <a:pt x="85" y="325"/>
                  <a:pt x="88" y="328"/>
                </a:cubicBezTo>
                <a:cubicBezTo>
                  <a:pt x="91" y="331"/>
                  <a:pt x="97" y="332"/>
                  <a:pt x="100" y="336"/>
                </a:cubicBezTo>
                <a:cubicBezTo>
                  <a:pt x="115" y="355"/>
                  <a:pt x="107" y="362"/>
                  <a:pt x="136" y="372"/>
                </a:cubicBezTo>
                <a:cubicBezTo>
                  <a:pt x="151" y="394"/>
                  <a:pt x="125" y="418"/>
                  <a:pt x="156" y="428"/>
                </a:cubicBezTo>
                <a:cubicBezTo>
                  <a:pt x="169" y="448"/>
                  <a:pt x="163" y="472"/>
                  <a:pt x="176" y="492"/>
                </a:cubicBezTo>
                <a:cubicBezTo>
                  <a:pt x="181" y="500"/>
                  <a:pt x="192" y="516"/>
                  <a:pt x="192" y="516"/>
                </a:cubicBezTo>
                <a:cubicBezTo>
                  <a:pt x="208" y="511"/>
                  <a:pt x="208" y="497"/>
                  <a:pt x="224" y="492"/>
                </a:cubicBezTo>
                <a:cubicBezTo>
                  <a:pt x="233" y="489"/>
                  <a:pt x="243" y="489"/>
                  <a:pt x="252" y="488"/>
                </a:cubicBezTo>
                <a:cubicBezTo>
                  <a:pt x="265" y="508"/>
                  <a:pt x="247" y="518"/>
                  <a:pt x="268" y="532"/>
                </a:cubicBezTo>
                <a:cubicBezTo>
                  <a:pt x="288" y="525"/>
                  <a:pt x="288" y="507"/>
                  <a:pt x="308" y="500"/>
                </a:cubicBezTo>
                <a:cubicBezTo>
                  <a:pt x="343" y="512"/>
                  <a:pt x="364" y="517"/>
                  <a:pt x="404" y="520"/>
                </a:cubicBezTo>
                <a:cubicBezTo>
                  <a:pt x="413" y="547"/>
                  <a:pt x="385" y="587"/>
                  <a:pt x="412" y="560"/>
                </a:cubicBezTo>
                <a:cubicBezTo>
                  <a:pt x="417" y="545"/>
                  <a:pt x="427" y="537"/>
                  <a:pt x="436" y="524"/>
                </a:cubicBezTo>
                <a:cubicBezTo>
                  <a:pt x="440" y="507"/>
                  <a:pt x="456" y="494"/>
                  <a:pt x="472" y="484"/>
                </a:cubicBezTo>
                <a:cubicBezTo>
                  <a:pt x="486" y="441"/>
                  <a:pt x="466" y="426"/>
                  <a:pt x="516" y="416"/>
                </a:cubicBezTo>
                <a:cubicBezTo>
                  <a:pt x="519" y="408"/>
                  <a:pt x="519" y="399"/>
                  <a:pt x="524" y="392"/>
                </a:cubicBezTo>
                <a:cubicBezTo>
                  <a:pt x="527" y="388"/>
                  <a:pt x="530" y="384"/>
                  <a:pt x="532" y="380"/>
                </a:cubicBezTo>
                <a:cubicBezTo>
                  <a:pt x="535" y="372"/>
                  <a:pt x="537" y="364"/>
                  <a:pt x="540" y="356"/>
                </a:cubicBezTo>
                <a:cubicBezTo>
                  <a:pt x="541" y="352"/>
                  <a:pt x="544" y="344"/>
                  <a:pt x="544" y="344"/>
                </a:cubicBezTo>
                <a:cubicBezTo>
                  <a:pt x="538" y="320"/>
                  <a:pt x="545" y="330"/>
                  <a:pt x="516" y="320"/>
                </a:cubicBezTo>
                <a:cubicBezTo>
                  <a:pt x="508" y="317"/>
                  <a:pt x="492" y="312"/>
                  <a:pt x="492" y="312"/>
                </a:cubicBezTo>
                <a:cubicBezTo>
                  <a:pt x="488" y="313"/>
                  <a:pt x="466" y="321"/>
                  <a:pt x="460" y="312"/>
                </a:cubicBezTo>
                <a:cubicBezTo>
                  <a:pt x="445" y="291"/>
                  <a:pt x="451" y="274"/>
                  <a:pt x="424" y="256"/>
                </a:cubicBezTo>
                <a:cubicBezTo>
                  <a:pt x="417" y="245"/>
                  <a:pt x="408" y="220"/>
                  <a:pt x="408" y="220"/>
                </a:cubicBezTo>
                <a:cubicBezTo>
                  <a:pt x="402" y="177"/>
                  <a:pt x="400" y="147"/>
                  <a:pt x="356" y="132"/>
                </a:cubicBezTo>
                <a:cubicBezTo>
                  <a:pt x="347" y="118"/>
                  <a:pt x="336" y="100"/>
                  <a:pt x="332" y="84"/>
                </a:cubicBezTo>
                <a:cubicBezTo>
                  <a:pt x="330" y="76"/>
                  <a:pt x="330" y="58"/>
                  <a:pt x="320" y="52"/>
                </a:cubicBezTo>
                <a:cubicBezTo>
                  <a:pt x="313" y="48"/>
                  <a:pt x="303" y="49"/>
                  <a:pt x="296" y="44"/>
                </a:cubicBezTo>
                <a:cubicBezTo>
                  <a:pt x="292" y="41"/>
                  <a:pt x="288" y="39"/>
                  <a:pt x="284" y="36"/>
                </a:cubicBezTo>
                <a:cubicBezTo>
                  <a:pt x="258" y="45"/>
                  <a:pt x="215" y="21"/>
                  <a:pt x="188" y="12"/>
                </a:cubicBezTo>
                <a:cubicBezTo>
                  <a:pt x="159" y="17"/>
                  <a:pt x="166" y="24"/>
                  <a:pt x="160" y="0"/>
                </a:cubicBezTo>
                <a:close/>
              </a:path>
            </a:pathLst>
          </a:custGeom>
          <a:solidFill>
            <a:srgbClr val="00CC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5" name="任意多边形 16394"/>
          <p:cNvSpPr>
            <a:spLocks noChangeArrowheads="1"/>
          </p:cNvSpPr>
          <p:nvPr/>
        </p:nvSpPr>
        <p:spPr bwMode="auto">
          <a:xfrm>
            <a:off x="6819900" y="4038600"/>
            <a:ext cx="647700" cy="698500"/>
          </a:xfrm>
          <a:custGeom>
            <a:avLst/>
            <a:gdLst>
              <a:gd name="T0" fmla="*/ 280 w 408"/>
              <a:gd name="T1" fmla="*/ 0 h 440"/>
              <a:gd name="T2" fmla="*/ 304 w 408"/>
              <a:gd name="T3" fmla="*/ 12 h 440"/>
              <a:gd name="T4" fmla="*/ 312 w 408"/>
              <a:gd name="T5" fmla="*/ 36 h 440"/>
              <a:gd name="T6" fmla="*/ 288 w 408"/>
              <a:gd name="T7" fmla="*/ 80 h 440"/>
              <a:gd name="T8" fmla="*/ 256 w 408"/>
              <a:gd name="T9" fmla="*/ 100 h 440"/>
              <a:gd name="T10" fmla="*/ 244 w 408"/>
              <a:gd name="T11" fmla="*/ 104 h 440"/>
              <a:gd name="T12" fmla="*/ 324 w 408"/>
              <a:gd name="T13" fmla="*/ 92 h 440"/>
              <a:gd name="T14" fmla="*/ 404 w 408"/>
              <a:gd name="T15" fmla="*/ 128 h 440"/>
              <a:gd name="T16" fmla="*/ 372 w 408"/>
              <a:gd name="T17" fmla="*/ 160 h 440"/>
              <a:gd name="T18" fmla="*/ 408 w 408"/>
              <a:gd name="T19" fmla="*/ 180 h 440"/>
              <a:gd name="T20" fmla="*/ 384 w 408"/>
              <a:gd name="T21" fmla="*/ 228 h 440"/>
              <a:gd name="T22" fmla="*/ 376 w 408"/>
              <a:gd name="T23" fmla="*/ 252 h 440"/>
              <a:gd name="T24" fmla="*/ 368 w 408"/>
              <a:gd name="T25" fmla="*/ 308 h 440"/>
              <a:gd name="T26" fmla="*/ 376 w 408"/>
              <a:gd name="T27" fmla="*/ 320 h 440"/>
              <a:gd name="T28" fmla="*/ 388 w 408"/>
              <a:gd name="T29" fmla="*/ 324 h 440"/>
              <a:gd name="T30" fmla="*/ 336 w 408"/>
              <a:gd name="T31" fmla="*/ 344 h 440"/>
              <a:gd name="T32" fmla="*/ 316 w 408"/>
              <a:gd name="T33" fmla="*/ 380 h 440"/>
              <a:gd name="T34" fmla="*/ 272 w 408"/>
              <a:gd name="T35" fmla="*/ 428 h 440"/>
              <a:gd name="T36" fmla="*/ 232 w 408"/>
              <a:gd name="T37" fmla="*/ 412 h 440"/>
              <a:gd name="T38" fmla="*/ 204 w 408"/>
              <a:gd name="T39" fmla="*/ 420 h 440"/>
              <a:gd name="T40" fmla="*/ 200 w 408"/>
              <a:gd name="T41" fmla="*/ 408 h 440"/>
              <a:gd name="T42" fmla="*/ 188 w 408"/>
              <a:gd name="T43" fmla="*/ 400 h 440"/>
              <a:gd name="T44" fmla="*/ 144 w 408"/>
              <a:gd name="T45" fmla="*/ 440 h 440"/>
              <a:gd name="T46" fmla="*/ 112 w 408"/>
              <a:gd name="T47" fmla="*/ 392 h 440"/>
              <a:gd name="T48" fmla="*/ 96 w 408"/>
              <a:gd name="T49" fmla="*/ 368 h 440"/>
              <a:gd name="T50" fmla="*/ 92 w 408"/>
              <a:gd name="T51" fmla="*/ 356 h 440"/>
              <a:gd name="T52" fmla="*/ 64 w 408"/>
              <a:gd name="T53" fmla="*/ 352 h 440"/>
              <a:gd name="T54" fmla="*/ 52 w 408"/>
              <a:gd name="T55" fmla="*/ 344 h 440"/>
              <a:gd name="T56" fmla="*/ 48 w 408"/>
              <a:gd name="T57" fmla="*/ 332 h 440"/>
              <a:gd name="T58" fmla="*/ 24 w 408"/>
              <a:gd name="T59" fmla="*/ 316 h 440"/>
              <a:gd name="T60" fmla="*/ 12 w 408"/>
              <a:gd name="T61" fmla="*/ 280 h 440"/>
              <a:gd name="T62" fmla="*/ 0 w 408"/>
              <a:gd name="T63" fmla="*/ 252 h 440"/>
              <a:gd name="T64" fmla="*/ 28 w 408"/>
              <a:gd name="T65" fmla="*/ 220 h 440"/>
              <a:gd name="T66" fmla="*/ 52 w 408"/>
              <a:gd name="T67" fmla="*/ 200 h 440"/>
              <a:gd name="T68" fmla="*/ 96 w 408"/>
              <a:gd name="T69" fmla="*/ 120 h 440"/>
              <a:gd name="T70" fmla="*/ 116 w 408"/>
              <a:gd name="T71" fmla="*/ 84 h 440"/>
              <a:gd name="T72" fmla="*/ 124 w 408"/>
              <a:gd name="T73" fmla="*/ 60 h 440"/>
              <a:gd name="T74" fmla="*/ 120 w 408"/>
              <a:gd name="T75" fmla="*/ 32 h 440"/>
              <a:gd name="T76" fmla="*/ 108 w 408"/>
              <a:gd name="T77" fmla="*/ 24 h 440"/>
              <a:gd name="T78" fmla="*/ 96 w 408"/>
              <a:gd name="T79" fmla="*/ 20 h 440"/>
              <a:gd name="T80" fmla="*/ 176 w 408"/>
              <a:gd name="T81" fmla="*/ 24 h 440"/>
              <a:gd name="T82" fmla="*/ 188 w 408"/>
              <a:gd name="T83" fmla="*/ 32 h 440"/>
              <a:gd name="T84" fmla="*/ 196 w 408"/>
              <a:gd name="T85" fmla="*/ 44 h 440"/>
              <a:gd name="T86" fmla="*/ 232 w 408"/>
              <a:gd name="T87" fmla="*/ 32 h 440"/>
              <a:gd name="T88" fmla="*/ 244 w 408"/>
              <a:gd name="T89" fmla="*/ 28 h 440"/>
              <a:gd name="T90" fmla="*/ 280 w 408"/>
              <a:gd name="T91"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8" h="440">
                <a:moveTo>
                  <a:pt x="280" y="0"/>
                </a:moveTo>
                <a:cubicBezTo>
                  <a:pt x="287" y="2"/>
                  <a:pt x="300" y="5"/>
                  <a:pt x="304" y="12"/>
                </a:cubicBezTo>
                <a:cubicBezTo>
                  <a:pt x="308" y="19"/>
                  <a:pt x="312" y="36"/>
                  <a:pt x="312" y="36"/>
                </a:cubicBezTo>
                <a:cubicBezTo>
                  <a:pt x="308" y="60"/>
                  <a:pt x="308" y="67"/>
                  <a:pt x="288" y="80"/>
                </a:cubicBezTo>
                <a:cubicBezTo>
                  <a:pt x="275" y="99"/>
                  <a:pt x="285" y="90"/>
                  <a:pt x="256" y="100"/>
                </a:cubicBezTo>
                <a:cubicBezTo>
                  <a:pt x="252" y="101"/>
                  <a:pt x="244" y="104"/>
                  <a:pt x="244" y="104"/>
                </a:cubicBezTo>
                <a:cubicBezTo>
                  <a:pt x="229" y="148"/>
                  <a:pt x="306" y="97"/>
                  <a:pt x="324" y="92"/>
                </a:cubicBezTo>
                <a:cubicBezTo>
                  <a:pt x="345" y="96"/>
                  <a:pt x="384" y="115"/>
                  <a:pt x="404" y="128"/>
                </a:cubicBezTo>
                <a:cubicBezTo>
                  <a:pt x="392" y="140"/>
                  <a:pt x="381" y="146"/>
                  <a:pt x="372" y="160"/>
                </a:cubicBezTo>
                <a:cubicBezTo>
                  <a:pt x="390" y="165"/>
                  <a:pt x="397" y="164"/>
                  <a:pt x="408" y="180"/>
                </a:cubicBezTo>
                <a:cubicBezTo>
                  <a:pt x="398" y="194"/>
                  <a:pt x="391" y="212"/>
                  <a:pt x="384" y="228"/>
                </a:cubicBezTo>
                <a:cubicBezTo>
                  <a:pt x="381" y="236"/>
                  <a:pt x="376" y="252"/>
                  <a:pt x="376" y="252"/>
                </a:cubicBezTo>
                <a:cubicBezTo>
                  <a:pt x="383" y="272"/>
                  <a:pt x="380" y="290"/>
                  <a:pt x="368" y="308"/>
                </a:cubicBezTo>
                <a:cubicBezTo>
                  <a:pt x="371" y="312"/>
                  <a:pt x="372" y="317"/>
                  <a:pt x="376" y="320"/>
                </a:cubicBezTo>
                <a:cubicBezTo>
                  <a:pt x="379" y="323"/>
                  <a:pt x="388" y="320"/>
                  <a:pt x="388" y="324"/>
                </a:cubicBezTo>
                <a:cubicBezTo>
                  <a:pt x="388" y="331"/>
                  <a:pt x="342" y="342"/>
                  <a:pt x="336" y="344"/>
                </a:cubicBezTo>
                <a:cubicBezTo>
                  <a:pt x="331" y="359"/>
                  <a:pt x="321" y="365"/>
                  <a:pt x="316" y="380"/>
                </a:cubicBezTo>
                <a:cubicBezTo>
                  <a:pt x="311" y="416"/>
                  <a:pt x="305" y="420"/>
                  <a:pt x="272" y="428"/>
                </a:cubicBezTo>
                <a:cubicBezTo>
                  <a:pt x="256" y="424"/>
                  <a:pt x="246" y="421"/>
                  <a:pt x="232" y="412"/>
                </a:cubicBezTo>
                <a:cubicBezTo>
                  <a:pt x="223" y="414"/>
                  <a:pt x="213" y="424"/>
                  <a:pt x="204" y="420"/>
                </a:cubicBezTo>
                <a:cubicBezTo>
                  <a:pt x="200" y="418"/>
                  <a:pt x="203" y="411"/>
                  <a:pt x="200" y="408"/>
                </a:cubicBezTo>
                <a:cubicBezTo>
                  <a:pt x="197" y="404"/>
                  <a:pt x="192" y="403"/>
                  <a:pt x="188" y="400"/>
                </a:cubicBezTo>
                <a:cubicBezTo>
                  <a:pt x="157" y="431"/>
                  <a:pt x="189" y="433"/>
                  <a:pt x="144" y="440"/>
                </a:cubicBezTo>
                <a:cubicBezTo>
                  <a:pt x="113" y="432"/>
                  <a:pt x="123" y="416"/>
                  <a:pt x="112" y="392"/>
                </a:cubicBezTo>
                <a:cubicBezTo>
                  <a:pt x="108" y="383"/>
                  <a:pt x="99" y="377"/>
                  <a:pt x="96" y="368"/>
                </a:cubicBezTo>
                <a:cubicBezTo>
                  <a:pt x="95" y="364"/>
                  <a:pt x="96" y="358"/>
                  <a:pt x="92" y="356"/>
                </a:cubicBezTo>
                <a:cubicBezTo>
                  <a:pt x="84" y="352"/>
                  <a:pt x="73" y="353"/>
                  <a:pt x="64" y="352"/>
                </a:cubicBezTo>
                <a:cubicBezTo>
                  <a:pt x="60" y="349"/>
                  <a:pt x="55" y="348"/>
                  <a:pt x="52" y="344"/>
                </a:cubicBezTo>
                <a:cubicBezTo>
                  <a:pt x="49" y="341"/>
                  <a:pt x="51" y="335"/>
                  <a:pt x="48" y="332"/>
                </a:cubicBezTo>
                <a:cubicBezTo>
                  <a:pt x="41" y="325"/>
                  <a:pt x="24" y="316"/>
                  <a:pt x="24" y="316"/>
                </a:cubicBezTo>
                <a:cubicBezTo>
                  <a:pt x="6" y="289"/>
                  <a:pt x="26" y="323"/>
                  <a:pt x="12" y="280"/>
                </a:cubicBezTo>
                <a:cubicBezTo>
                  <a:pt x="8" y="269"/>
                  <a:pt x="0" y="265"/>
                  <a:pt x="0" y="252"/>
                </a:cubicBezTo>
                <a:cubicBezTo>
                  <a:pt x="26" y="245"/>
                  <a:pt x="16" y="240"/>
                  <a:pt x="28" y="220"/>
                </a:cubicBezTo>
                <a:cubicBezTo>
                  <a:pt x="33" y="212"/>
                  <a:pt x="44" y="205"/>
                  <a:pt x="52" y="200"/>
                </a:cubicBezTo>
                <a:cubicBezTo>
                  <a:pt x="73" y="168"/>
                  <a:pt x="54" y="134"/>
                  <a:pt x="96" y="120"/>
                </a:cubicBezTo>
                <a:cubicBezTo>
                  <a:pt x="103" y="109"/>
                  <a:pt x="111" y="96"/>
                  <a:pt x="116" y="84"/>
                </a:cubicBezTo>
                <a:cubicBezTo>
                  <a:pt x="119" y="76"/>
                  <a:pt x="124" y="60"/>
                  <a:pt x="124" y="60"/>
                </a:cubicBezTo>
                <a:cubicBezTo>
                  <a:pt x="123" y="51"/>
                  <a:pt x="124" y="41"/>
                  <a:pt x="120" y="32"/>
                </a:cubicBezTo>
                <a:cubicBezTo>
                  <a:pt x="118" y="28"/>
                  <a:pt x="112" y="26"/>
                  <a:pt x="108" y="24"/>
                </a:cubicBezTo>
                <a:cubicBezTo>
                  <a:pt x="104" y="22"/>
                  <a:pt x="92" y="20"/>
                  <a:pt x="96" y="20"/>
                </a:cubicBezTo>
                <a:cubicBezTo>
                  <a:pt x="123" y="20"/>
                  <a:pt x="149" y="23"/>
                  <a:pt x="176" y="24"/>
                </a:cubicBezTo>
                <a:cubicBezTo>
                  <a:pt x="180" y="27"/>
                  <a:pt x="185" y="29"/>
                  <a:pt x="188" y="32"/>
                </a:cubicBezTo>
                <a:cubicBezTo>
                  <a:pt x="191" y="35"/>
                  <a:pt x="191" y="43"/>
                  <a:pt x="196" y="44"/>
                </a:cubicBezTo>
                <a:cubicBezTo>
                  <a:pt x="196" y="44"/>
                  <a:pt x="226" y="34"/>
                  <a:pt x="232" y="32"/>
                </a:cubicBezTo>
                <a:cubicBezTo>
                  <a:pt x="236" y="31"/>
                  <a:pt x="244" y="28"/>
                  <a:pt x="244" y="28"/>
                </a:cubicBezTo>
                <a:cubicBezTo>
                  <a:pt x="248" y="24"/>
                  <a:pt x="279" y="0"/>
                  <a:pt x="280" y="0"/>
                </a:cubicBezTo>
                <a:close/>
              </a:path>
            </a:pathLst>
          </a:custGeom>
          <a:solidFill>
            <a:srgbClr val="00CC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6" name="任意多边形 16395"/>
          <p:cNvSpPr>
            <a:spLocks noChangeArrowheads="1"/>
          </p:cNvSpPr>
          <p:nvPr/>
        </p:nvSpPr>
        <p:spPr bwMode="auto">
          <a:xfrm>
            <a:off x="6024563" y="4332288"/>
            <a:ext cx="858837" cy="1027112"/>
          </a:xfrm>
          <a:custGeom>
            <a:avLst/>
            <a:gdLst>
              <a:gd name="T0" fmla="*/ 253 w 541"/>
              <a:gd name="T1" fmla="*/ 19 h 647"/>
              <a:gd name="T2" fmla="*/ 185 w 541"/>
              <a:gd name="T3" fmla="*/ 23 h 647"/>
              <a:gd name="T4" fmla="*/ 189 w 541"/>
              <a:gd name="T5" fmla="*/ 47 h 647"/>
              <a:gd name="T6" fmla="*/ 157 w 541"/>
              <a:gd name="T7" fmla="*/ 71 h 647"/>
              <a:gd name="T8" fmla="*/ 57 w 541"/>
              <a:gd name="T9" fmla="*/ 103 h 647"/>
              <a:gd name="T10" fmla="*/ 53 w 541"/>
              <a:gd name="T11" fmla="*/ 175 h 647"/>
              <a:gd name="T12" fmla="*/ 13 w 541"/>
              <a:gd name="T13" fmla="*/ 263 h 647"/>
              <a:gd name="T14" fmla="*/ 25 w 541"/>
              <a:gd name="T15" fmla="*/ 319 h 647"/>
              <a:gd name="T16" fmla="*/ 37 w 541"/>
              <a:gd name="T17" fmla="*/ 343 h 647"/>
              <a:gd name="T18" fmla="*/ 73 w 541"/>
              <a:gd name="T19" fmla="*/ 419 h 647"/>
              <a:gd name="T20" fmla="*/ 77 w 541"/>
              <a:gd name="T21" fmla="*/ 479 h 647"/>
              <a:gd name="T22" fmla="*/ 73 w 541"/>
              <a:gd name="T23" fmla="*/ 531 h 647"/>
              <a:gd name="T24" fmla="*/ 69 w 541"/>
              <a:gd name="T25" fmla="*/ 543 h 647"/>
              <a:gd name="T26" fmla="*/ 121 w 541"/>
              <a:gd name="T27" fmla="*/ 563 h 647"/>
              <a:gd name="T28" fmla="*/ 149 w 541"/>
              <a:gd name="T29" fmla="*/ 551 h 647"/>
              <a:gd name="T30" fmla="*/ 173 w 541"/>
              <a:gd name="T31" fmla="*/ 551 h 647"/>
              <a:gd name="T32" fmla="*/ 141 w 541"/>
              <a:gd name="T33" fmla="*/ 595 h 647"/>
              <a:gd name="T34" fmla="*/ 125 w 541"/>
              <a:gd name="T35" fmla="*/ 619 h 647"/>
              <a:gd name="T36" fmla="*/ 153 w 541"/>
              <a:gd name="T37" fmla="*/ 643 h 647"/>
              <a:gd name="T38" fmla="*/ 165 w 541"/>
              <a:gd name="T39" fmla="*/ 647 h 647"/>
              <a:gd name="T40" fmla="*/ 193 w 541"/>
              <a:gd name="T41" fmla="*/ 631 h 647"/>
              <a:gd name="T42" fmla="*/ 217 w 541"/>
              <a:gd name="T43" fmla="*/ 623 h 647"/>
              <a:gd name="T44" fmla="*/ 273 w 541"/>
              <a:gd name="T45" fmla="*/ 619 h 647"/>
              <a:gd name="T46" fmla="*/ 297 w 541"/>
              <a:gd name="T47" fmla="*/ 627 h 647"/>
              <a:gd name="T48" fmla="*/ 325 w 541"/>
              <a:gd name="T49" fmla="*/ 591 h 647"/>
              <a:gd name="T50" fmla="*/ 317 w 541"/>
              <a:gd name="T51" fmla="*/ 547 h 647"/>
              <a:gd name="T52" fmla="*/ 325 w 541"/>
              <a:gd name="T53" fmla="*/ 523 h 647"/>
              <a:gd name="T54" fmla="*/ 329 w 541"/>
              <a:gd name="T55" fmla="*/ 511 h 647"/>
              <a:gd name="T56" fmla="*/ 329 w 541"/>
              <a:gd name="T57" fmla="*/ 463 h 647"/>
              <a:gd name="T58" fmla="*/ 353 w 541"/>
              <a:gd name="T59" fmla="*/ 455 h 647"/>
              <a:gd name="T60" fmla="*/ 369 w 541"/>
              <a:gd name="T61" fmla="*/ 343 h 647"/>
              <a:gd name="T62" fmla="*/ 405 w 541"/>
              <a:gd name="T63" fmla="*/ 319 h 647"/>
              <a:gd name="T64" fmla="*/ 425 w 541"/>
              <a:gd name="T65" fmla="*/ 251 h 647"/>
              <a:gd name="T66" fmla="*/ 437 w 541"/>
              <a:gd name="T67" fmla="*/ 247 h 647"/>
              <a:gd name="T68" fmla="*/ 445 w 541"/>
              <a:gd name="T69" fmla="*/ 235 h 647"/>
              <a:gd name="T70" fmla="*/ 449 w 541"/>
              <a:gd name="T71" fmla="*/ 223 h 647"/>
              <a:gd name="T72" fmla="*/ 473 w 541"/>
              <a:gd name="T73" fmla="*/ 231 h 647"/>
              <a:gd name="T74" fmla="*/ 505 w 541"/>
              <a:gd name="T75" fmla="*/ 223 h 647"/>
              <a:gd name="T76" fmla="*/ 541 w 541"/>
              <a:gd name="T77" fmla="*/ 163 h 647"/>
              <a:gd name="T78" fmla="*/ 501 w 541"/>
              <a:gd name="T79" fmla="*/ 83 h 647"/>
              <a:gd name="T80" fmla="*/ 477 w 541"/>
              <a:gd name="T81" fmla="*/ 55 h 647"/>
              <a:gd name="T82" fmla="*/ 473 w 541"/>
              <a:gd name="T83" fmla="*/ 35 h 647"/>
              <a:gd name="T84" fmla="*/ 389 w 541"/>
              <a:gd name="T85" fmla="*/ 23 h 647"/>
              <a:gd name="T86" fmla="*/ 353 w 541"/>
              <a:gd name="T87" fmla="*/ 55 h 647"/>
              <a:gd name="T88" fmla="*/ 317 w 541"/>
              <a:gd name="T89" fmla="*/ 3 h 647"/>
              <a:gd name="T90" fmla="*/ 253 w 541"/>
              <a:gd name="T91" fmla="*/ 19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41" h="647">
                <a:moveTo>
                  <a:pt x="253" y="19"/>
                </a:moveTo>
                <a:cubicBezTo>
                  <a:pt x="231" y="26"/>
                  <a:pt x="209" y="19"/>
                  <a:pt x="185" y="23"/>
                </a:cubicBezTo>
                <a:cubicBezTo>
                  <a:pt x="170" y="67"/>
                  <a:pt x="189" y="0"/>
                  <a:pt x="189" y="47"/>
                </a:cubicBezTo>
                <a:cubicBezTo>
                  <a:pt x="189" y="62"/>
                  <a:pt x="166" y="66"/>
                  <a:pt x="157" y="71"/>
                </a:cubicBezTo>
                <a:cubicBezTo>
                  <a:pt x="121" y="89"/>
                  <a:pt x="98" y="99"/>
                  <a:pt x="57" y="103"/>
                </a:cubicBezTo>
                <a:cubicBezTo>
                  <a:pt x="32" y="128"/>
                  <a:pt x="44" y="148"/>
                  <a:pt x="53" y="175"/>
                </a:cubicBezTo>
                <a:cubicBezTo>
                  <a:pt x="49" y="216"/>
                  <a:pt x="48" y="240"/>
                  <a:pt x="13" y="263"/>
                </a:cubicBezTo>
                <a:cubicBezTo>
                  <a:pt x="0" y="282"/>
                  <a:pt x="2" y="311"/>
                  <a:pt x="25" y="319"/>
                </a:cubicBezTo>
                <a:cubicBezTo>
                  <a:pt x="40" y="363"/>
                  <a:pt x="16" y="296"/>
                  <a:pt x="37" y="343"/>
                </a:cubicBezTo>
                <a:cubicBezTo>
                  <a:pt x="50" y="372"/>
                  <a:pt x="50" y="396"/>
                  <a:pt x="73" y="419"/>
                </a:cubicBezTo>
                <a:cubicBezTo>
                  <a:pt x="80" y="441"/>
                  <a:pt x="81" y="456"/>
                  <a:pt x="77" y="479"/>
                </a:cubicBezTo>
                <a:cubicBezTo>
                  <a:pt x="76" y="496"/>
                  <a:pt x="75" y="514"/>
                  <a:pt x="73" y="531"/>
                </a:cubicBezTo>
                <a:cubicBezTo>
                  <a:pt x="72" y="535"/>
                  <a:pt x="66" y="540"/>
                  <a:pt x="69" y="543"/>
                </a:cubicBezTo>
                <a:cubicBezTo>
                  <a:pt x="73" y="547"/>
                  <a:pt x="114" y="561"/>
                  <a:pt x="121" y="563"/>
                </a:cubicBezTo>
                <a:cubicBezTo>
                  <a:pt x="125" y="562"/>
                  <a:pt x="181" y="562"/>
                  <a:pt x="149" y="551"/>
                </a:cubicBezTo>
                <a:cubicBezTo>
                  <a:pt x="150" y="551"/>
                  <a:pt x="172" y="541"/>
                  <a:pt x="173" y="551"/>
                </a:cubicBezTo>
                <a:cubicBezTo>
                  <a:pt x="177" y="576"/>
                  <a:pt x="153" y="580"/>
                  <a:pt x="141" y="595"/>
                </a:cubicBezTo>
                <a:cubicBezTo>
                  <a:pt x="135" y="603"/>
                  <a:pt x="125" y="619"/>
                  <a:pt x="125" y="619"/>
                </a:cubicBezTo>
                <a:cubicBezTo>
                  <a:pt x="131" y="643"/>
                  <a:pt x="124" y="633"/>
                  <a:pt x="153" y="643"/>
                </a:cubicBezTo>
                <a:cubicBezTo>
                  <a:pt x="157" y="644"/>
                  <a:pt x="165" y="647"/>
                  <a:pt x="165" y="647"/>
                </a:cubicBezTo>
                <a:cubicBezTo>
                  <a:pt x="178" y="628"/>
                  <a:pt x="167" y="638"/>
                  <a:pt x="193" y="631"/>
                </a:cubicBezTo>
                <a:cubicBezTo>
                  <a:pt x="201" y="629"/>
                  <a:pt x="217" y="623"/>
                  <a:pt x="217" y="623"/>
                </a:cubicBezTo>
                <a:cubicBezTo>
                  <a:pt x="234" y="598"/>
                  <a:pt x="220" y="610"/>
                  <a:pt x="273" y="619"/>
                </a:cubicBezTo>
                <a:cubicBezTo>
                  <a:pt x="281" y="620"/>
                  <a:pt x="297" y="627"/>
                  <a:pt x="297" y="627"/>
                </a:cubicBezTo>
                <a:cubicBezTo>
                  <a:pt x="308" y="616"/>
                  <a:pt x="325" y="591"/>
                  <a:pt x="325" y="591"/>
                </a:cubicBezTo>
                <a:cubicBezTo>
                  <a:pt x="320" y="572"/>
                  <a:pt x="311" y="567"/>
                  <a:pt x="317" y="547"/>
                </a:cubicBezTo>
                <a:cubicBezTo>
                  <a:pt x="319" y="539"/>
                  <a:pt x="322" y="531"/>
                  <a:pt x="325" y="523"/>
                </a:cubicBezTo>
                <a:cubicBezTo>
                  <a:pt x="326" y="519"/>
                  <a:pt x="329" y="511"/>
                  <a:pt x="329" y="511"/>
                </a:cubicBezTo>
                <a:cubicBezTo>
                  <a:pt x="327" y="505"/>
                  <a:pt x="310" y="469"/>
                  <a:pt x="329" y="463"/>
                </a:cubicBezTo>
                <a:cubicBezTo>
                  <a:pt x="337" y="460"/>
                  <a:pt x="353" y="455"/>
                  <a:pt x="353" y="455"/>
                </a:cubicBezTo>
                <a:cubicBezTo>
                  <a:pt x="365" y="418"/>
                  <a:pt x="357" y="380"/>
                  <a:pt x="369" y="343"/>
                </a:cubicBezTo>
                <a:cubicBezTo>
                  <a:pt x="374" y="329"/>
                  <a:pt x="405" y="319"/>
                  <a:pt x="405" y="319"/>
                </a:cubicBezTo>
                <a:cubicBezTo>
                  <a:pt x="406" y="317"/>
                  <a:pt x="425" y="251"/>
                  <a:pt x="425" y="251"/>
                </a:cubicBezTo>
                <a:cubicBezTo>
                  <a:pt x="428" y="248"/>
                  <a:pt x="433" y="248"/>
                  <a:pt x="437" y="247"/>
                </a:cubicBezTo>
                <a:cubicBezTo>
                  <a:pt x="440" y="243"/>
                  <a:pt x="443" y="239"/>
                  <a:pt x="445" y="235"/>
                </a:cubicBezTo>
                <a:cubicBezTo>
                  <a:pt x="447" y="231"/>
                  <a:pt x="445" y="224"/>
                  <a:pt x="449" y="223"/>
                </a:cubicBezTo>
                <a:cubicBezTo>
                  <a:pt x="457" y="222"/>
                  <a:pt x="473" y="231"/>
                  <a:pt x="473" y="231"/>
                </a:cubicBezTo>
                <a:cubicBezTo>
                  <a:pt x="484" y="229"/>
                  <a:pt x="497" y="231"/>
                  <a:pt x="505" y="223"/>
                </a:cubicBezTo>
                <a:cubicBezTo>
                  <a:pt x="519" y="209"/>
                  <a:pt x="534" y="183"/>
                  <a:pt x="541" y="163"/>
                </a:cubicBezTo>
                <a:cubicBezTo>
                  <a:pt x="516" y="147"/>
                  <a:pt x="518" y="108"/>
                  <a:pt x="501" y="83"/>
                </a:cubicBezTo>
                <a:cubicBezTo>
                  <a:pt x="471" y="90"/>
                  <a:pt x="472" y="87"/>
                  <a:pt x="477" y="55"/>
                </a:cubicBezTo>
                <a:cubicBezTo>
                  <a:pt x="476" y="48"/>
                  <a:pt x="479" y="38"/>
                  <a:pt x="473" y="35"/>
                </a:cubicBezTo>
                <a:cubicBezTo>
                  <a:pt x="455" y="25"/>
                  <a:pt x="411" y="29"/>
                  <a:pt x="389" y="23"/>
                </a:cubicBezTo>
                <a:cubicBezTo>
                  <a:pt x="369" y="30"/>
                  <a:pt x="374" y="48"/>
                  <a:pt x="353" y="55"/>
                </a:cubicBezTo>
                <a:cubicBezTo>
                  <a:pt x="340" y="35"/>
                  <a:pt x="342" y="11"/>
                  <a:pt x="317" y="3"/>
                </a:cubicBezTo>
                <a:cubicBezTo>
                  <a:pt x="282" y="12"/>
                  <a:pt x="296" y="26"/>
                  <a:pt x="253" y="19"/>
                </a:cubicBezTo>
                <a:close/>
              </a:path>
            </a:pathLst>
          </a:custGeom>
          <a:solidFill>
            <a:srgbClr val="00CC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7" name="任意多边形 16396"/>
          <p:cNvSpPr>
            <a:spLocks noChangeArrowheads="1"/>
          </p:cNvSpPr>
          <p:nvPr/>
        </p:nvSpPr>
        <p:spPr bwMode="auto">
          <a:xfrm>
            <a:off x="6505575" y="4538663"/>
            <a:ext cx="809625" cy="928687"/>
          </a:xfrm>
          <a:custGeom>
            <a:avLst/>
            <a:gdLst>
              <a:gd name="T0" fmla="*/ 490 w 510"/>
              <a:gd name="T1" fmla="*/ 113 h 585"/>
              <a:gd name="T2" fmla="*/ 482 w 510"/>
              <a:gd name="T3" fmla="*/ 153 h 585"/>
              <a:gd name="T4" fmla="*/ 454 w 510"/>
              <a:gd name="T5" fmla="*/ 189 h 585"/>
              <a:gd name="T6" fmla="*/ 418 w 510"/>
              <a:gd name="T7" fmla="*/ 205 h 585"/>
              <a:gd name="T8" fmla="*/ 430 w 510"/>
              <a:gd name="T9" fmla="*/ 269 h 585"/>
              <a:gd name="T10" fmla="*/ 406 w 510"/>
              <a:gd name="T11" fmla="*/ 361 h 585"/>
              <a:gd name="T12" fmla="*/ 350 w 510"/>
              <a:gd name="T13" fmla="*/ 421 h 585"/>
              <a:gd name="T14" fmla="*/ 330 w 510"/>
              <a:gd name="T15" fmla="*/ 465 h 585"/>
              <a:gd name="T16" fmla="*/ 274 w 510"/>
              <a:gd name="T17" fmla="*/ 489 h 585"/>
              <a:gd name="T18" fmla="*/ 254 w 510"/>
              <a:gd name="T19" fmla="*/ 553 h 585"/>
              <a:gd name="T20" fmla="*/ 218 w 510"/>
              <a:gd name="T21" fmla="*/ 577 h 585"/>
              <a:gd name="T22" fmla="*/ 206 w 510"/>
              <a:gd name="T23" fmla="*/ 585 h 585"/>
              <a:gd name="T24" fmla="*/ 154 w 510"/>
              <a:gd name="T25" fmla="*/ 557 h 585"/>
              <a:gd name="T26" fmla="*/ 146 w 510"/>
              <a:gd name="T27" fmla="*/ 497 h 585"/>
              <a:gd name="T28" fmla="*/ 22 w 510"/>
              <a:gd name="T29" fmla="*/ 457 h 585"/>
              <a:gd name="T30" fmla="*/ 22 w 510"/>
              <a:gd name="T31" fmla="*/ 401 h 585"/>
              <a:gd name="T32" fmla="*/ 18 w 510"/>
              <a:gd name="T33" fmla="*/ 345 h 585"/>
              <a:gd name="T34" fmla="*/ 54 w 510"/>
              <a:gd name="T35" fmla="*/ 325 h 585"/>
              <a:gd name="T36" fmla="*/ 66 w 510"/>
              <a:gd name="T37" fmla="*/ 205 h 585"/>
              <a:gd name="T38" fmla="*/ 102 w 510"/>
              <a:gd name="T39" fmla="*/ 189 h 585"/>
              <a:gd name="T40" fmla="*/ 126 w 510"/>
              <a:gd name="T41" fmla="*/ 129 h 585"/>
              <a:gd name="T42" fmla="*/ 190 w 510"/>
              <a:gd name="T43" fmla="*/ 97 h 585"/>
              <a:gd name="T44" fmla="*/ 226 w 510"/>
              <a:gd name="T45" fmla="*/ 65 h 585"/>
              <a:gd name="T46" fmla="*/ 230 w 510"/>
              <a:gd name="T47" fmla="*/ 49 h 585"/>
              <a:gd name="T48" fmla="*/ 226 w 510"/>
              <a:gd name="T49" fmla="*/ 5 h 585"/>
              <a:gd name="T50" fmla="*/ 234 w 510"/>
              <a:gd name="T51" fmla="*/ 17 h 585"/>
              <a:gd name="T52" fmla="*/ 246 w 510"/>
              <a:gd name="T53" fmla="*/ 25 h 585"/>
              <a:gd name="T54" fmla="*/ 274 w 510"/>
              <a:gd name="T55" fmla="*/ 45 h 585"/>
              <a:gd name="T56" fmla="*/ 286 w 510"/>
              <a:gd name="T57" fmla="*/ 49 h 585"/>
              <a:gd name="T58" fmla="*/ 314 w 510"/>
              <a:gd name="T59" fmla="*/ 109 h 585"/>
              <a:gd name="T60" fmla="*/ 350 w 510"/>
              <a:gd name="T61" fmla="*/ 125 h 585"/>
              <a:gd name="T62" fmla="*/ 370 w 510"/>
              <a:gd name="T63" fmla="*/ 109 h 585"/>
              <a:gd name="T64" fmla="*/ 378 w 510"/>
              <a:gd name="T65" fmla="*/ 85 h 585"/>
              <a:gd name="T66" fmla="*/ 406 w 510"/>
              <a:gd name="T67" fmla="*/ 109 h 585"/>
              <a:gd name="T68" fmla="*/ 438 w 510"/>
              <a:gd name="T69" fmla="*/ 101 h 585"/>
              <a:gd name="T70" fmla="*/ 490 w 510"/>
              <a:gd name="T71" fmla="*/ 113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0" h="585">
                <a:moveTo>
                  <a:pt x="490" y="113"/>
                </a:moveTo>
                <a:cubicBezTo>
                  <a:pt x="497" y="134"/>
                  <a:pt x="510" y="144"/>
                  <a:pt x="482" y="153"/>
                </a:cubicBezTo>
                <a:cubicBezTo>
                  <a:pt x="471" y="164"/>
                  <a:pt x="468" y="184"/>
                  <a:pt x="454" y="189"/>
                </a:cubicBezTo>
                <a:cubicBezTo>
                  <a:pt x="425" y="199"/>
                  <a:pt x="437" y="192"/>
                  <a:pt x="418" y="205"/>
                </a:cubicBezTo>
                <a:cubicBezTo>
                  <a:pt x="423" y="226"/>
                  <a:pt x="423" y="248"/>
                  <a:pt x="430" y="269"/>
                </a:cubicBezTo>
                <a:cubicBezTo>
                  <a:pt x="429" y="293"/>
                  <a:pt x="439" y="350"/>
                  <a:pt x="406" y="361"/>
                </a:cubicBezTo>
                <a:cubicBezTo>
                  <a:pt x="364" y="333"/>
                  <a:pt x="383" y="410"/>
                  <a:pt x="350" y="421"/>
                </a:cubicBezTo>
                <a:cubicBezTo>
                  <a:pt x="346" y="444"/>
                  <a:pt x="348" y="453"/>
                  <a:pt x="330" y="465"/>
                </a:cubicBezTo>
                <a:cubicBezTo>
                  <a:pt x="299" y="461"/>
                  <a:pt x="285" y="457"/>
                  <a:pt x="274" y="489"/>
                </a:cubicBezTo>
                <a:cubicBezTo>
                  <a:pt x="279" y="508"/>
                  <a:pt x="270" y="539"/>
                  <a:pt x="254" y="553"/>
                </a:cubicBezTo>
                <a:cubicBezTo>
                  <a:pt x="254" y="553"/>
                  <a:pt x="224" y="573"/>
                  <a:pt x="218" y="577"/>
                </a:cubicBezTo>
                <a:cubicBezTo>
                  <a:pt x="214" y="580"/>
                  <a:pt x="206" y="585"/>
                  <a:pt x="206" y="585"/>
                </a:cubicBezTo>
                <a:cubicBezTo>
                  <a:pt x="138" y="577"/>
                  <a:pt x="196" y="585"/>
                  <a:pt x="154" y="557"/>
                </a:cubicBezTo>
                <a:cubicBezTo>
                  <a:pt x="144" y="526"/>
                  <a:pt x="155" y="562"/>
                  <a:pt x="146" y="497"/>
                </a:cubicBezTo>
                <a:cubicBezTo>
                  <a:pt x="140" y="452"/>
                  <a:pt x="43" y="458"/>
                  <a:pt x="22" y="457"/>
                </a:cubicBezTo>
                <a:cubicBezTo>
                  <a:pt x="0" y="443"/>
                  <a:pt x="16" y="423"/>
                  <a:pt x="22" y="401"/>
                </a:cubicBezTo>
                <a:cubicBezTo>
                  <a:pt x="21" y="394"/>
                  <a:pt x="10" y="355"/>
                  <a:pt x="18" y="345"/>
                </a:cubicBezTo>
                <a:cubicBezTo>
                  <a:pt x="26" y="336"/>
                  <a:pt x="44" y="332"/>
                  <a:pt x="54" y="325"/>
                </a:cubicBezTo>
                <a:cubicBezTo>
                  <a:pt x="58" y="294"/>
                  <a:pt x="51" y="216"/>
                  <a:pt x="66" y="205"/>
                </a:cubicBezTo>
                <a:cubicBezTo>
                  <a:pt x="77" y="197"/>
                  <a:pt x="91" y="196"/>
                  <a:pt x="102" y="189"/>
                </a:cubicBezTo>
                <a:cubicBezTo>
                  <a:pt x="109" y="168"/>
                  <a:pt x="114" y="147"/>
                  <a:pt x="126" y="129"/>
                </a:cubicBezTo>
                <a:cubicBezTo>
                  <a:pt x="133" y="100"/>
                  <a:pt x="162" y="100"/>
                  <a:pt x="190" y="97"/>
                </a:cubicBezTo>
                <a:cubicBezTo>
                  <a:pt x="211" y="90"/>
                  <a:pt x="206" y="72"/>
                  <a:pt x="226" y="65"/>
                </a:cubicBezTo>
                <a:cubicBezTo>
                  <a:pt x="227" y="60"/>
                  <a:pt x="230" y="54"/>
                  <a:pt x="230" y="49"/>
                </a:cubicBezTo>
                <a:cubicBezTo>
                  <a:pt x="230" y="34"/>
                  <a:pt x="224" y="20"/>
                  <a:pt x="226" y="5"/>
                </a:cubicBezTo>
                <a:cubicBezTo>
                  <a:pt x="227" y="0"/>
                  <a:pt x="231" y="14"/>
                  <a:pt x="234" y="17"/>
                </a:cubicBezTo>
                <a:cubicBezTo>
                  <a:pt x="237" y="20"/>
                  <a:pt x="242" y="22"/>
                  <a:pt x="246" y="25"/>
                </a:cubicBezTo>
                <a:cubicBezTo>
                  <a:pt x="253" y="45"/>
                  <a:pt x="246" y="36"/>
                  <a:pt x="274" y="45"/>
                </a:cubicBezTo>
                <a:cubicBezTo>
                  <a:pt x="278" y="46"/>
                  <a:pt x="286" y="49"/>
                  <a:pt x="286" y="49"/>
                </a:cubicBezTo>
                <a:cubicBezTo>
                  <a:pt x="293" y="71"/>
                  <a:pt x="307" y="87"/>
                  <a:pt x="314" y="109"/>
                </a:cubicBezTo>
                <a:cubicBezTo>
                  <a:pt x="318" y="121"/>
                  <a:pt x="350" y="125"/>
                  <a:pt x="350" y="125"/>
                </a:cubicBezTo>
                <a:cubicBezTo>
                  <a:pt x="363" y="121"/>
                  <a:pt x="364" y="123"/>
                  <a:pt x="370" y="109"/>
                </a:cubicBezTo>
                <a:cubicBezTo>
                  <a:pt x="373" y="101"/>
                  <a:pt x="378" y="85"/>
                  <a:pt x="378" y="85"/>
                </a:cubicBezTo>
                <a:cubicBezTo>
                  <a:pt x="395" y="91"/>
                  <a:pt x="391" y="99"/>
                  <a:pt x="406" y="109"/>
                </a:cubicBezTo>
                <a:cubicBezTo>
                  <a:pt x="414" y="106"/>
                  <a:pt x="430" y="100"/>
                  <a:pt x="438" y="101"/>
                </a:cubicBezTo>
                <a:cubicBezTo>
                  <a:pt x="450" y="102"/>
                  <a:pt x="480" y="123"/>
                  <a:pt x="490" y="113"/>
                </a:cubicBezTo>
                <a:close/>
              </a:path>
            </a:pathLst>
          </a:custGeom>
          <a:solidFill>
            <a:srgbClr val="00CC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8" name="任意多边形 16397"/>
          <p:cNvSpPr>
            <a:spLocks noChangeArrowheads="1"/>
          </p:cNvSpPr>
          <p:nvPr/>
        </p:nvSpPr>
        <p:spPr bwMode="auto">
          <a:xfrm>
            <a:off x="5419725" y="5162550"/>
            <a:ext cx="1414463" cy="981075"/>
          </a:xfrm>
          <a:custGeom>
            <a:avLst/>
            <a:gdLst>
              <a:gd name="T0" fmla="*/ 91 w 891"/>
              <a:gd name="T1" fmla="*/ 578 h 618"/>
              <a:gd name="T2" fmla="*/ 63 w 891"/>
              <a:gd name="T3" fmla="*/ 618 h 618"/>
              <a:gd name="T4" fmla="*/ 35 w 891"/>
              <a:gd name="T5" fmla="*/ 514 h 618"/>
              <a:gd name="T6" fmla="*/ 63 w 891"/>
              <a:gd name="T7" fmla="*/ 442 h 618"/>
              <a:gd name="T8" fmla="*/ 123 w 891"/>
              <a:gd name="T9" fmla="*/ 394 h 618"/>
              <a:gd name="T10" fmla="*/ 151 w 891"/>
              <a:gd name="T11" fmla="*/ 358 h 618"/>
              <a:gd name="T12" fmla="*/ 203 w 891"/>
              <a:gd name="T13" fmla="*/ 278 h 618"/>
              <a:gd name="T14" fmla="*/ 263 w 891"/>
              <a:gd name="T15" fmla="*/ 146 h 618"/>
              <a:gd name="T16" fmla="*/ 343 w 891"/>
              <a:gd name="T17" fmla="*/ 74 h 618"/>
              <a:gd name="T18" fmla="*/ 423 w 891"/>
              <a:gd name="T19" fmla="*/ 18 h 618"/>
              <a:gd name="T20" fmla="*/ 547 w 891"/>
              <a:gd name="T21" fmla="*/ 42 h 618"/>
              <a:gd name="T22" fmla="*/ 535 w 891"/>
              <a:gd name="T23" fmla="*/ 54 h 618"/>
              <a:gd name="T24" fmla="*/ 519 w 891"/>
              <a:gd name="T25" fmla="*/ 114 h 618"/>
              <a:gd name="T26" fmla="*/ 627 w 891"/>
              <a:gd name="T27" fmla="*/ 98 h 618"/>
              <a:gd name="T28" fmla="*/ 707 w 891"/>
              <a:gd name="T29" fmla="*/ 86 h 618"/>
              <a:gd name="T30" fmla="*/ 823 w 891"/>
              <a:gd name="T31" fmla="*/ 86 h 618"/>
              <a:gd name="T32" fmla="*/ 839 w 891"/>
              <a:gd name="T33" fmla="*/ 134 h 618"/>
              <a:gd name="T34" fmla="*/ 875 w 891"/>
              <a:gd name="T35" fmla="*/ 198 h 618"/>
              <a:gd name="T36" fmla="*/ 851 w 891"/>
              <a:gd name="T37" fmla="*/ 222 h 618"/>
              <a:gd name="T38" fmla="*/ 795 w 891"/>
              <a:gd name="T39" fmla="*/ 274 h 618"/>
              <a:gd name="T40" fmla="*/ 723 w 891"/>
              <a:gd name="T41" fmla="*/ 294 h 618"/>
              <a:gd name="T42" fmla="*/ 635 w 891"/>
              <a:gd name="T43" fmla="*/ 270 h 618"/>
              <a:gd name="T44" fmla="*/ 551 w 891"/>
              <a:gd name="T45" fmla="*/ 262 h 618"/>
              <a:gd name="T46" fmla="*/ 543 w 891"/>
              <a:gd name="T47" fmla="*/ 338 h 618"/>
              <a:gd name="T48" fmla="*/ 579 w 891"/>
              <a:gd name="T49" fmla="*/ 350 h 618"/>
              <a:gd name="T50" fmla="*/ 623 w 891"/>
              <a:gd name="T51" fmla="*/ 274 h 618"/>
              <a:gd name="T52" fmla="*/ 523 w 891"/>
              <a:gd name="T53" fmla="*/ 354 h 618"/>
              <a:gd name="T54" fmla="*/ 455 w 891"/>
              <a:gd name="T55" fmla="*/ 350 h 618"/>
              <a:gd name="T56" fmla="*/ 451 w 891"/>
              <a:gd name="T57" fmla="*/ 378 h 618"/>
              <a:gd name="T58" fmla="*/ 411 w 891"/>
              <a:gd name="T59" fmla="*/ 350 h 618"/>
              <a:gd name="T60" fmla="*/ 351 w 891"/>
              <a:gd name="T61" fmla="*/ 390 h 618"/>
              <a:gd name="T62" fmla="*/ 415 w 891"/>
              <a:gd name="T63" fmla="*/ 430 h 618"/>
              <a:gd name="T64" fmla="*/ 443 w 891"/>
              <a:gd name="T65" fmla="*/ 394 h 618"/>
              <a:gd name="T66" fmla="*/ 431 w 891"/>
              <a:gd name="T67" fmla="*/ 418 h 618"/>
              <a:gd name="T68" fmla="*/ 363 w 891"/>
              <a:gd name="T69" fmla="*/ 426 h 618"/>
              <a:gd name="T70" fmla="*/ 343 w 891"/>
              <a:gd name="T71" fmla="*/ 434 h 618"/>
              <a:gd name="T72" fmla="*/ 235 w 891"/>
              <a:gd name="T73" fmla="*/ 470 h 618"/>
              <a:gd name="T74" fmla="*/ 139 w 891"/>
              <a:gd name="T75" fmla="*/ 510 h 618"/>
              <a:gd name="T76" fmla="*/ 75 w 891"/>
              <a:gd name="T77" fmla="*/ 55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91" h="618">
                <a:moveTo>
                  <a:pt x="75" y="558"/>
                </a:moveTo>
                <a:cubicBezTo>
                  <a:pt x="97" y="573"/>
                  <a:pt x="80" y="558"/>
                  <a:pt x="91" y="578"/>
                </a:cubicBezTo>
                <a:cubicBezTo>
                  <a:pt x="96" y="586"/>
                  <a:pt x="107" y="602"/>
                  <a:pt x="107" y="602"/>
                </a:cubicBezTo>
                <a:cubicBezTo>
                  <a:pt x="92" y="612"/>
                  <a:pt x="81" y="614"/>
                  <a:pt x="63" y="618"/>
                </a:cubicBezTo>
                <a:cubicBezTo>
                  <a:pt x="47" y="614"/>
                  <a:pt x="23" y="590"/>
                  <a:pt x="23" y="590"/>
                </a:cubicBezTo>
                <a:cubicBezTo>
                  <a:pt x="12" y="558"/>
                  <a:pt x="0" y="538"/>
                  <a:pt x="35" y="514"/>
                </a:cubicBezTo>
                <a:cubicBezTo>
                  <a:pt x="31" y="495"/>
                  <a:pt x="24" y="481"/>
                  <a:pt x="31" y="462"/>
                </a:cubicBezTo>
                <a:cubicBezTo>
                  <a:pt x="35" y="450"/>
                  <a:pt x="63" y="442"/>
                  <a:pt x="63" y="442"/>
                </a:cubicBezTo>
                <a:cubicBezTo>
                  <a:pt x="80" y="425"/>
                  <a:pt x="86" y="412"/>
                  <a:pt x="111" y="406"/>
                </a:cubicBezTo>
                <a:cubicBezTo>
                  <a:pt x="115" y="402"/>
                  <a:pt x="121" y="399"/>
                  <a:pt x="123" y="394"/>
                </a:cubicBezTo>
                <a:cubicBezTo>
                  <a:pt x="127" y="385"/>
                  <a:pt x="121" y="373"/>
                  <a:pt x="127" y="366"/>
                </a:cubicBezTo>
                <a:cubicBezTo>
                  <a:pt x="132" y="359"/>
                  <a:pt x="143" y="361"/>
                  <a:pt x="151" y="358"/>
                </a:cubicBezTo>
                <a:cubicBezTo>
                  <a:pt x="167" y="353"/>
                  <a:pt x="175" y="346"/>
                  <a:pt x="187" y="334"/>
                </a:cubicBezTo>
                <a:cubicBezTo>
                  <a:pt x="193" y="315"/>
                  <a:pt x="197" y="297"/>
                  <a:pt x="203" y="278"/>
                </a:cubicBezTo>
                <a:cubicBezTo>
                  <a:pt x="206" y="244"/>
                  <a:pt x="207" y="225"/>
                  <a:pt x="235" y="206"/>
                </a:cubicBezTo>
                <a:cubicBezTo>
                  <a:pt x="242" y="185"/>
                  <a:pt x="256" y="167"/>
                  <a:pt x="263" y="146"/>
                </a:cubicBezTo>
                <a:cubicBezTo>
                  <a:pt x="265" y="111"/>
                  <a:pt x="261" y="56"/>
                  <a:pt x="303" y="42"/>
                </a:cubicBezTo>
                <a:cubicBezTo>
                  <a:pt x="323" y="49"/>
                  <a:pt x="323" y="67"/>
                  <a:pt x="343" y="74"/>
                </a:cubicBezTo>
                <a:cubicBezTo>
                  <a:pt x="355" y="56"/>
                  <a:pt x="360" y="43"/>
                  <a:pt x="379" y="30"/>
                </a:cubicBezTo>
                <a:cubicBezTo>
                  <a:pt x="387" y="0"/>
                  <a:pt x="399" y="10"/>
                  <a:pt x="423" y="18"/>
                </a:cubicBezTo>
                <a:cubicBezTo>
                  <a:pt x="462" y="10"/>
                  <a:pt x="461" y="29"/>
                  <a:pt x="491" y="34"/>
                </a:cubicBezTo>
                <a:cubicBezTo>
                  <a:pt x="510" y="37"/>
                  <a:pt x="528" y="39"/>
                  <a:pt x="547" y="42"/>
                </a:cubicBezTo>
                <a:cubicBezTo>
                  <a:pt x="542" y="47"/>
                  <a:pt x="487" y="94"/>
                  <a:pt x="523" y="82"/>
                </a:cubicBezTo>
                <a:cubicBezTo>
                  <a:pt x="527" y="71"/>
                  <a:pt x="565" y="39"/>
                  <a:pt x="535" y="54"/>
                </a:cubicBezTo>
                <a:cubicBezTo>
                  <a:pt x="531" y="56"/>
                  <a:pt x="527" y="59"/>
                  <a:pt x="523" y="62"/>
                </a:cubicBezTo>
                <a:cubicBezTo>
                  <a:pt x="518" y="76"/>
                  <a:pt x="507" y="98"/>
                  <a:pt x="519" y="114"/>
                </a:cubicBezTo>
                <a:cubicBezTo>
                  <a:pt x="524" y="121"/>
                  <a:pt x="543" y="122"/>
                  <a:pt x="543" y="122"/>
                </a:cubicBezTo>
                <a:cubicBezTo>
                  <a:pt x="571" y="115"/>
                  <a:pt x="600" y="107"/>
                  <a:pt x="627" y="98"/>
                </a:cubicBezTo>
                <a:cubicBezTo>
                  <a:pt x="653" y="103"/>
                  <a:pt x="659" y="106"/>
                  <a:pt x="687" y="102"/>
                </a:cubicBezTo>
                <a:cubicBezTo>
                  <a:pt x="710" y="94"/>
                  <a:pt x="689" y="104"/>
                  <a:pt x="707" y="86"/>
                </a:cubicBezTo>
                <a:cubicBezTo>
                  <a:pt x="717" y="76"/>
                  <a:pt x="732" y="73"/>
                  <a:pt x="743" y="66"/>
                </a:cubicBezTo>
                <a:cubicBezTo>
                  <a:pt x="774" y="69"/>
                  <a:pt x="797" y="69"/>
                  <a:pt x="823" y="86"/>
                </a:cubicBezTo>
                <a:cubicBezTo>
                  <a:pt x="827" y="98"/>
                  <a:pt x="831" y="110"/>
                  <a:pt x="835" y="122"/>
                </a:cubicBezTo>
                <a:cubicBezTo>
                  <a:pt x="836" y="126"/>
                  <a:pt x="839" y="134"/>
                  <a:pt x="839" y="134"/>
                </a:cubicBezTo>
                <a:cubicBezTo>
                  <a:pt x="843" y="173"/>
                  <a:pt x="836" y="176"/>
                  <a:pt x="867" y="186"/>
                </a:cubicBezTo>
                <a:cubicBezTo>
                  <a:pt x="870" y="190"/>
                  <a:pt x="871" y="195"/>
                  <a:pt x="875" y="198"/>
                </a:cubicBezTo>
                <a:cubicBezTo>
                  <a:pt x="878" y="201"/>
                  <a:pt x="886" y="198"/>
                  <a:pt x="887" y="202"/>
                </a:cubicBezTo>
                <a:cubicBezTo>
                  <a:pt x="891" y="216"/>
                  <a:pt x="859" y="219"/>
                  <a:pt x="851" y="222"/>
                </a:cubicBezTo>
                <a:cubicBezTo>
                  <a:pt x="844" y="233"/>
                  <a:pt x="832" y="260"/>
                  <a:pt x="819" y="266"/>
                </a:cubicBezTo>
                <a:cubicBezTo>
                  <a:pt x="811" y="269"/>
                  <a:pt x="803" y="271"/>
                  <a:pt x="795" y="274"/>
                </a:cubicBezTo>
                <a:cubicBezTo>
                  <a:pt x="791" y="275"/>
                  <a:pt x="783" y="278"/>
                  <a:pt x="783" y="278"/>
                </a:cubicBezTo>
                <a:cubicBezTo>
                  <a:pt x="746" y="266"/>
                  <a:pt x="758" y="271"/>
                  <a:pt x="723" y="294"/>
                </a:cubicBezTo>
                <a:cubicBezTo>
                  <a:pt x="712" y="302"/>
                  <a:pt x="683" y="302"/>
                  <a:pt x="683" y="302"/>
                </a:cubicBezTo>
                <a:cubicBezTo>
                  <a:pt x="623" y="294"/>
                  <a:pt x="653" y="307"/>
                  <a:pt x="635" y="270"/>
                </a:cubicBezTo>
                <a:cubicBezTo>
                  <a:pt x="629" y="258"/>
                  <a:pt x="599" y="254"/>
                  <a:pt x="599" y="254"/>
                </a:cubicBezTo>
                <a:cubicBezTo>
                  <a:pt x="583" y="256"/>
                  <a:pt x="564" y="252"/>
                  <a:pt x="551" y="262"/>
                </a:cubicBezTo>
                <a:cubicBezTo>
                  <a:pt x="541" y="270"/>
                  <a:pt x="535" y="298"/>
                  <a:pt x="535" y="298"/>
                </a:cubicBezTo>
                <a:cubicBezTo>
                  <a:pt x="537" y="311"/>
                  <a:pt x="532" y="330"/>
                  <a:pt x="543" y="338"/>
                </a:cubicBezTo>
                <a:cubicBezTo>
                  <a:pt x="550" y="343"/>
                  <a:pt x="559" y="343"/>
                  <a:pt x="567" y="346"/>
                </a:cubicBezTo>
                <a:cubicBezTo>
                  <a:pt x="571" y="347"/>
                  <a:pt x="579" y="350"/>
                  <a:pt x="579" y="350"/>
                </a:cubicBezTo>
                <a:cubicBezTo>
                  <a:pt x="600" y="347"/>
                  <a:pt x="610" y="345"/>
                  <a:pt x="627" y="334"/>
                </a:cubicBezTo>
                <a:cubicBezTo>
                  <a:pt x="639" y="315"/>
                  <a:pt x="652" y="284"/>
                  <a:pt x="623" y="274"/>
                </a:cubicBezTo>
                <a:cubicBezTo>
                  <a:pt x="614" y="248"/>
                  <a:pt x="593" y="259"/>
                  <a:pt x="567" y="262"/>
                </a:cubicBezTo>
                <a:cubicBezTo>
                  <a:pt x="524" y="273"/>
                  <a:pt x="529" y="315"/>
                  <a:pt x="523" y="354"/>
                </a:cubicBezTo>
                <a:cubicBezTo>
                  <a:pt x="498" y="349"/>
                  <a:pt x="487" y="343"/>
                  <a:pt x="479" y="318"/>
                </a:cubicBezTo>
                <a:cubicBezTo>
                  <a:pt x="465" y="327"/>
                  <a:pt x="460" y="334"/>
                  <a:pt x="455" y="350"/>
                </a:cubicBezTo>
                <a:cubicBezTo>
                  <a:pt x="458" y="363"/>
                  <a:pt x="464" y="377"/>
                  <a:pt x="455" y="390"/>
                </a:cubicBezTo>
                <a:cubicBezTo>
                  <a:pt x="453" y="394"/>
                  <a:pt x="454" y="381"/>
                  <a:pt x="451" y="378"/>
                </a:cubicBezTo>
                <a:cubicBezTo>
                  <a:pt x="448" y="374"/>
                  <a:pt x="443" y="373"/>
                  <a:pt x="439" y="370"/>
                </a:cubicBezTo>
                <a:cubicBezTo>
                  <a:pt x="432" y="350"/>
                  <a:pt x="439" y="359"/>
                  <a:pt x="411" y="350"/>
                </a:cubicBezTo>
                <a:cubicBezTo>
                  <a:pt x="407" y="349"/>
                  <a:pt x="399" y="346"/>
                  <a:pt x="399" y="346"/>
                </a:cubicBezTo>
                <a:cubicBezTo>
                  <a:pt x="365" y="353"/>
                  <a:pt x="362" y="357"/>
                  <a:pt x="351" y="390"/>
                </a:cubicBezTo>
                <a:cubicBezTo>
                  <a:pt x="356" y="406"/>
                  <a:pt x="359" y="413"/>
                  <a:pt x="375" y="418"/>
                </a:cubicBezTo>
                <a:cubicBezTo>
                  <a:pt x="390" y="433"/>
                  <a:pt x="394" y="435"/>
                  <a:pt x="415" y="430"/>
                </a:cubicBezTo>
                <a:cubicBezTo>
                  <a:pt x="419" y="426"/>
                  <a:pt x="424" y="422"/>
                  <a:pt x="427" y="418"/>
                </a:cubicBezTo>
                <a:cubicBezTo>
                  <a:pt x="433" y="410"/>
                  <a:pt x="438" y="402"/>
                  <a:pt x="443" y="394"/>
                </a:cubicBezTo>
                <a:cubicBezTo>
                  <a:pt x="445" y="390"/>
                  <a:pt x="441" y="402"/>
                  <a:pt x="439" y="406"/>
                </a:cubicBezTo>
                <a:cubicBezTo>
                  <a:pt x="436" y="410"/>
                  <a:pt x="434" y="415"/>
                  <a:pt x="431" y="418"/>
                </a:cubicBezTo>
                <a:cubicBezTo>
                  <a:pt x="423" y="426"/>
                  <a:pt x="417" y="427"/>
                  <a:pt x="407" y="430"/>
                </a:cubicBezTo>
                <a:cubicBezTo>
                  <a:pt x="392" y="429"/>
                  <a:pt x="378" y="428"/>
                  <a:pt x="363" y="426"/>
                </a:cubicBezTo>
                <a:cubicBezTo>
                  <a:pt x="359" y="425"/>
                  <a:pt x="355" y="420"/>
                  <a:pt x="351" y="422"/>
                </a:cubicBezTo>
                <a:cubicBezTo>
                  <a:pt x="347" y="424"/>
                  <a:pt x="346" y="431"/>
                  <a:pt x="343" y="434"/>
                </a:cubicBezTo>
                <a:cubicBezTo>
                  <a:pt x="326" y="451"/>
                  <a:pt x="295" y="448"/>
                  <a:pt x="275" y="450"/>
                </a:cubicBezTo>
                <a:cubicBezTo>
                  <a:pt x="264" y="467"/>
                  <a:pt x="255" y="466"/>
                  <a:pt x="235" y="470"/>
                </a:cubicBezTo>
                <a:cubicBezTo>
                  <a:pt x="206" y="489"/>
                  <a:pt x="220" y="484"/>
                  <a:pt x="195" y="490"/>
                </a:cubicBezTo>
                <a:cubicBezTo>
                  <a:pt x="177" y="502"/>
                  <a:pt x="157" y="498"/>
                  <a:pt x="139" y="510"/>
                </a:cubicBezTo>
                <a:cubicBezTo>
                  <a:pt x="115" y="546"/>
                  <a:pt x="115" y="528"/>
                  <a:pt x="83" y="550"/>
                </a:cubicBezTo>
                <a:cubicBezTo>
                  <a:pt x="78" y="564"/>
                  <a:pt x="82" y="565"/>
                  <a:pt x="75" y="558"/>
                </a:cubicBezTo>
                <a:close/>
              </a:path>
            </a:pathLst>
          </a:cu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399" name="任意多边形 16398"/>
          <p:cNvSpPr>
            <a:spLocks noChangeArrowheads="1"/>
          </p:cNvSpPr>
          <p:nvPr/>
        </p:nvSpPr>
        <p:spPr bwMode="auto">
          <a:xfrm>
            <a:off x="4462463" y="5029200"/>
            <a:ext cx="1373187" cy="958850"/>
          </a:xfrm>
          <a:custGeom>
            <a:avLst/>
            <a:gdLst>
              <a:gd name="T0" fmla="*/ 622 w 865"/>
              <a:gd name="T1" fmla="*/ 570 h 604"/>
              <a:gd name="T2" fmla="*/ 666 w 865"/>
              <a:gd name="T3" fmla="*/ 518 h 604"/>
              <a:gd name="T4" fmla="*/ 702 w 865"/>
              <a:gd name="T5" fmla="*/ 494 h 604"/>
              <a:gd name="T6" fmla="*/ 714 w 865"/>
              <a:gd name="T7" fmla="*/ 486 h 604"/>
              <a:gd name="T8" fmla="*/ 730 w 865"/>
              <a:gd name="T9" fmla="*/ 462 h 604"/>
              <a:gd name="T10" fmla="*/ 734 w 865"/>
              <a:gd name="T11" fmla="*/ 450 h 604"/>
              <a:gd name="T12" fmla="*/ 746 w 865"/>
              <a:gd name="T13" fmla="*/ 446 h 604"/>
              <a:gd name="T14" fmla="*/ 770 w 865"/>
              <a:gd name="T15" fmla="*/ 430 h 604"/>
              <a:gd name="T16" fmla="*/ 782 w 865"/>
              <a:gd name="T17" fmla="*/ 422 h 604"/>
              <a:gd name="T18" fmla="*/ 814 w 865"/>
              <a:gd name="T19" fmla="*/ 362 h 604"/>
              <a:gd name="T20" fmla="*/ 806 w 865"/>
              <a:gd name="T21" fmla="*/ 338 h 604"/>
              <a:gd name="T22" fmla="*/ 822 w 865"/>
              <a:gd name="T23" fmla="*/ 314 h 604"/>
              <a:gd name="T24" fmla="*/ 842 w 865"/>
              <a:gd name="T25" fmla="*/ 278 h 604"/>
              <a:gd name="T26" fmla="*/ 862 w 865"/>
              <a:gd name="T27" fmla="*/ 230 h 604"/>
              <a:gd name="T28" fmla="*/ 858 w 865"/>
              <a:gd name="T29" fmla="*/ 186 h 604"/>
              <a:gd name="T30" fmla="*/ 842 w 865"/>
              <a:gd name="T31" fmla="*/ 190 h 604"/>
              <a:gd name="T32" fmla="*/ 818 w 865"/>
              <a:gd name="T33" fmla="*/ 198 h 604"/>
              <a:gd name="T34" fmla="*/ 794 w 865"/>
              <a:gd name="T35" fmla="*/ 190 h 604"/>
              <a:gd name="T36" fmla="*/ 786 w 865"/>
              <a:gd name="T37" fmla="*/ 166 h 604"/>
              <a:gd name="T38" fmla="*/ 742 w 865"/>
              <a:gd name="T39" fmla="*/ 158 h 604"/>
              <a:gd name="T40" fmla="*/ 766 w 865"/>
              <a:gd name="T41" fmla="*/ 118 h 604"/>
              <a:gd name="T42" fmla="*/ 750 w 865"/>
              <a:gd name="T43" fmla="*/ 42 h 604"/>
              <a:gd name="T44" fmla="*/ 674 w 865"/>
              <a:gd name="T45" fmla="*/ 26 h 604"/>
              <a:gd name="T46" fmla="*/ 650 w 865"/>
              <a:gd name="T47" fmla="*/ 34 h 604"/>
              <a:gd name="T48" fmla="*/ 618 w 865"/>
              <a:gd name="T49" fmla="*/ 46 h 604"/>
              <a:gd name="T50" fmla="*/ 590 w 865"/>
              <a:gd name="T51" fmla="*/ 58 h 604"/>
              <a:gd name="T52" fmla="*/ 582 w 865"/>
              <a:gd name="T53" fmla="*/ 70 h 604"/>
              <a:gd name="T54" fmla="*/ 546 w 865"/>
              <a:gd name="T55" fmla="*/ 78 h 604"/>
              <a:gd name="T56" fmla="*/ 498 w 865"/>
              <a:gd name="T57" fmla="*/ 102 h 604"/>
              <a:gd name="T58" fmla="*/ 462 w 865"/>
              <a:gd name="T59" fmla="*/ 114 h 604"/>
              <a:gd name="T60" fmla="*/ 438 w 865"/>
              <a:gd name="T61" fmla="*/ 130 h 604"/>
              <a:gd name="T62" fmla="*/ 414 w 865"/>
              <a:gd name="T63" fmla="*/ 138 h 604"/>
              <a:gd name="T64" fmla="*/ 386 w 865"/>
              <a:gd name="T65" fmla="*/ 166 h 604"/>
              <a:gd name="T66" fmla="*/ 350 w 865"/>
              <a:gd name="T67" fmla="*/ 138 h 604"/>
              <a:gd name="T68" fmla="*/ 314 w 865"/>
              <a:gd name="T69" fmla="*/ 154 h 604"/>
              <a:gd name="T70" fmla="*/ 258 w 865"/>
              <a:gd name="T71" fmla="*/ 150 h 604"/>
              <a:gd name="T72" fmla="*/ 230 w 865"/>
              <a:gd name="T73" fmla="*/ 182 h 604"/>
              <a:gd name="T74" fmla="*/ 206 w 865"/>
              <a:gd name="T75" fmla="*/ 190 h 604"/>
              <a:gd name="T76" fmla="*/ 134 w 865"/>
              <a:gd name="T77" fmla="*/ 230 h 604"/>
              <a:gd name="T78" fmla="*/ 98 w 865"/>
              <a:gd name="T79" fmla="*/ 210 h 604"/>
              <a:gd name="T80" fmla="*/ 2 w 865"/>
              <a:gd name="T81" fmla="*/ 266 h 604"/>
              <a:gd name="T82" fmla="*/ 62 w 865"/>
              <a:gd name="T83" fmla="*/ 286 h 604"/>
              <a:gd name="T84" fmla="*/ 166 w 865"/>
              <a:gd name="T85" fmla="*/ 314 h 604"/>
              <a:gd name="T86" fmla="*/ 146 w 865"/>
              <a:gd name="T87" fmla="*/ 358 h 604"/>
              <a:gd name="T88" fmla="*/ 118 w 865"/>
              <a:gd name="T89" fmla="*/ 390 h 604"/>
              <a:gd name="T90" fmla="*/ 98 w 865"/>
              <a:gd name="T91" fmla="*/ 410 h 604"/>
              <a:gd name="T92" fmla="*/ 142 w 865"/>
              <a:gd name="T93" fmla="*/ 442 h 604"/>
              <a:gd name="T94" fmla="*/ 234 w 865"/>
              <a:gd name="T95" fmla="*/ 446 h 604"/>
              <a:gd name="T96" fmla="*/ 234 w 865"/>
              <a:gd name="T97" fmla="*/ 514 h 604"/>
              <a:gd name="T98" fmla="*/ 258 w 865"/>
              <a:gd name="T99" fmla="*/ 522 h 604"/>
              <a:gd name="T100" fmla="*/ 266 w 865"/>
              <a:gd name="T101" fmla="*/ 550 h 604"/>
              <a:gd name="T102" fmla="*/ 314 w 865"/>
              <a:gd name="T103" fmla="*/ 574 h 604"/>
              <a:gd name="T104" fmla="*/ 370 w 865"/>
              <a:gd name="T105" fmla="*/ 590 h 604"/>
              <a:gd name="T106" fmla="*/ 374 w 865"/>
              <a:gd name="T107" fmla="*/ 574 h 604"/>
              <a:gd name="T108" fmla="*/ 426 w 865"/>
              <a:gd name="T109" fmla="*/ 594 h 604"/>
              <a:gd name="T110" fmla="*/ 482 w 865"/>
              <a:gd name="T111" fmla="*/ 570 h 604"/>
              <a:gd name="T112" fmla="*/ 538 w 865"/>
              <a:gd name="T113" fmla="*/ 586 h 604"/>
              <a:gd name="T114" fmla="*/ 594 w 865"/>
              <a:gd name="T115" fmla="*/ 566 h 604"/>
              <a:gd name="T116" fmla="*/ 606 w 865"/>
              <a:gd name="T117" fmla="*/ 570 h 604"/>
              <a:gd name="T118" fmla="*/ 622 w 865"/>
              <a:gd name="T119" fmla="*/ 57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65" h="604">
                <a:moveTo>
                  <a:pt x="622" y="570"/>
                </a:moveTo>
                <a:cubicBezTo>
                  <a:pt x="637" y="548"/>
                  <a:pt x="644" y="530"/>
                  <a:pt x="666" y="518"/>
                </a:cubicBezTo>
                <a:cubicBezTo>
                  <a:pt x="666" y="518"/>
                  <a:pt x="696" y="498"/>
                  <a:pt x="702" y="494"/>
                </a:cubicBezTo>
                <a:cubicBezTo>
                  <a:pt x="706" y="491"/>
                  <a:pt x="714" y="486"/>
                  <a:pt x="714" y="486"/>
                </a:cubicBezTo>
                <a:cubicBezTo>
                  <a:pt x="719" y="478"/>
                  <a:pt x="727" y="471"/>
                  <a:pt x="730" y="462"/>
                </a:cubicBezTo>
                <a:cubicBezTo>
                  <a:pt x="731" y="458"/>
                  <a:pt x="731" y="453"/>
                  <a:pt x="734" y="450"/>
                </a:cubicBezTo>
                <a:cubicBezTo>
                  <a:pt x="737" y="447"/>
                  <a:pt x="742" y="448"/>
                  <a:pt x="746" y="446"/>
                </a:cubicBezTo>
                <a:cubicBezTo>
                  <a:pt x="754" y="441"/>
                  <a:pt x="762" y="435"/>
                  <a:pt x="770" y="430"/>
                </a:cubicBezTo>
                <a:cubicBezTo>
                  <a:pt x="774" y="427"/>
                  <a:pt x="782" y="422"/>
                  <a:pt x="782" y="422"/>
                </a:cubicBezTo>
                <a:cubicBezTo>
                  <a:pt x="794" y="404"/>
                  <a:pt x="807" y="383"/>
                  <a:pt x="814" y="362"/>
                </a:cubicBezTo>
                <a:cubicBezTo>
                  <a:pt x="811" y="354"/>
                  <a:pt x="809" y="346"/>
                  <a:pt x="806" y="338"/>
                </a:cubicBezTo>
                <a:cubicBezTo>
                  <a:pt x="803" y="329"/>
                  <a:pt x="817" y="322"/>
                  <a:pt x="822" y="314"/>
                </a:cubicBezTo>
                <a:cubicBezTo>
                  <a:pt x="830" y="303"/>
                  <a:pt x="838" y="291"/>
                  <a:pt x="842" y="278"/>
                </a:cubicBezTo>
                <a:cubicBezTo>
                  <a:pt x="848" y="259"/>
                  <a:pt x="852" y="246"/>
                  <a:pt x="862" y="230"/>
                </a:cubicBezTo>
                <a:cubicBezTo>
                  <a:pt x="861" y="215"/>
                  <a:pt x="865" y="199"/>
                  <a:pt x="858" y="186"/>
                </a:cubicBezTo>
                <a:cubicBezTo>
                  <a:pt x="856" y="181"/>
                  <a:pt x="847" y="188"/>
                  <a:pt x="842" y="190"/>
                </a:cubicBezTo>
                <a:cubicBezTo>
                  <a:pt x="834" y="192"/>
                  <a:pt x="818" y="198"/>
                  <a:pt x="818" y="198"/>
                </a:cubicBezTo>
                <a:cubicBezTo>
                  <a:pt x="810" y="195"/>
                  <a:pt x="802" y="193"/>
                  <a:pt x="794" y="190"/>
                </a:cubicBezTo>
                <a:cubicBezTo>
                  <a:pt x="786" y="187"/>
                  <a:pt x="794" y="168"/>
                  <a:pt x="786" y="166"/>
                </a:cubicBezTo>
                <a:cubicBezTo>
                  <a:pt x="761" y="160"/>
                  <a:pt x="775" y="163"/>
                  <a:pt x="742" y="158"/>
                </a:cubicBezTo>
                <a:cubicBezTo>
                  <a:pt x="749" y="144"/>
                  <a:pt x="766" y="118"/>
                  <a:pt x="766" y="118"/>
                </a:cubicBezTo>
                <a:cubicBezTo>
                  <a:pt x="763" y="81"/>
                  <a:pt x="767" y="68"/>
                  <a:pt x="750" y="42"/>
                </a:cubicBezTo>
                <a:cubicBezTo>
                  <a:pt x="742" y="0"/>
                  <a:pt x="752" y="16"/>
                  <a:pt x="674" y="26"/>
                </a:cubicBezTo>
                <a:cubicBezTo>
                  <a:pt x="666" y="27"/>
                  <a:pt x="650" y="34"/>
                  <a:pt x="650" y="34"/>
                </a:cubicBezTo>
                <a:cubicBezTo>
                  <a:pt x="640" y="49"/>
                  <a:pt x="636" y="52"/>
                  <a:pt x="618" y="46"/>
                </a:cubicBezTo>
                <a:cubicBezTo>
                  <a:pt x="606" y="49"/>
                  <a:pt x="599" y="49"/>
                  <a:pt x="590" y="58"/>
                </a:cubicBezTo>
                <a:cubicBezTo>
                  <a:pt x="587" y="61"/>
                  <a:pt x="586" y="68"/>
                  <a:pt x="582" y="70"/>
                </a:cubicBezTo>
                <a:cubicBezTo>
                  <a:pt x="571" y="76"/>
                  <a:pt x="558" y="75"/>
                  <a:pt x="546" y="78"/>
                </a:cubicBezTo>
                <a:cubicBezTo>
                  <a:pt x="528" y="83"/>
                  <a:pt x="514" y="95"/>
                  <a:pt x="498" y="102"/>
                </a:cubicBezTo>
                <a:cubicBezTo>
                  <a:pt x="486" y="107"/>
                  <a:pt x="473" y="107"/>
                  <a:pt x="462" y="114"/>
                </a:cubicBezTo>
                <a:cubicBezTo>
                  <a:pt x="454" y="119"/>
                  <a:pt x="447" y="127"/>
                  <a:pt x="438" y="130"/>
                </a:cubicBezTo>
                <a:cubicBezTo>
                  <a:pt x="430" y="133"/>
                  <a:pt x="414" y="138"/>
                  <a:pt x="414" y="138"/>
                </a:cubicBezTo>
                <a:cubicBezTo>
                  <a:pt x="396" y="166"/>
                  <a:pt x="407" y="159"/>
                  <a:pt x="386" y="166"/>
                </a:cubicBezTo>
                <a:cubicBezTo>
                  <a:pt x="373" y="157"/>
                  <a:pt x="363" y="147"/>
                  <a:pt x="350" y="138"/>
                </a:cubicBezTo>
                <a:cubicBezTo>
                  <a:pt x="337" y="142"/>
                  <a:pt x="327" y="150"/>
                  <a:pt x="314" y="154"/>
                </a:cubicBezTo>
                <a:cubicBezTo>
                  <a:pt x="293" y="147"/>
                  <a:pt x="281" y="146"/>
                  <a:pt x="258" y="150"/>
                </a:cubicBezTo>
                <a:cubicBezTo>
                  <a:pt x="248" y="165"/>
                  <a:pt x="246" y="175"/>
                  <a:pt x="230" y="182"/>
                </a:cubicBezTo>
                <a:cubicBezTo>
                  <a:pt x="222" y="185"/>
                  <a:pt x="213" y="185"/>
                  <a:pt x="206" y="190"/>
                </a:cubicBezTo>
                <a:cubicBezTo>
                  <a:pt x="183" y="205"/>
                  <a:pt x="161" y="221"/>
                  <a:pt x="134" y="230"/>
                </a:cubicBezTo>
                <a:cubicBezTo>
                  <a:pt x="119" y="225"/>
                  <a:pt x="113" y="215"/>
                  <a:pt x="98" y="210"/>
                </a:cubicBezTo>
                <a:cubicBezTo>
                  <a:pt x="0" y="215"/>
                  <a:pt x="25" y="198"/>
                  <a:pt x="2" y="266"/>
                </a:cubicBezTo>
                <a:cubicBezTo>
                  <a:pt x="16" y="287"/>
                  <a:pt x="38" y="283"/>
                  <a:pt x="62" y="286"/>
                </a:cubicBezTo>
                <a:cubicBezTo>
                  <a:pt x="73" y="318"/>
                  <a:pt x="145" y="313"/>
                  <a:pt x="166" y="314"/>
                </a:cubicBezTo>
                <a:cubicBezTo>
                  <a:pt x="162" y="337"/>
                  <a:pt x="164" y="346"/>
                  <a:pt x="146" y="358"/>
                </a:cubicBezTo>
                <a:cubicBezTo>
                  <a:pt x="127" y="386"/>
                  <a:pt x="138" y="377"/>
                  <a:pt x="118" y="390"/>
                </a:cubicBezTo>
                <a:cubicBezTo>
                  <a:pt x="113" y="398"/>
                  <a:pt x="102" y="401"/>
                  <a:pt x="98" y="410"/>
                </a:cubicBezTo>
                <a:cubicBezTo>
                  <a:pt x="89" y="432"/>
                  <a:pt x="132" y="440"/>
                  <a:pt x="142" y="442"/>
                </a:cubicBezTo>
                <a:cubicBezTo>
                  <a:pt x="179" y="439"/>
                  <a:pt x="201" y="435"/>
                  <a:pt x="234" y="446"/>
                </a:cubicBezTo>
                <a:cubicBezTo>
                  <a:pt x="232" y="469"/>
                  <a:pt x="216" y="501"/>
                  <a:pt x="234" y="514"/>
                </a:cubicBezTo>
                <a:cubicBezTo>
                  <a:pt x="241" y="519"/>
                  <a:pt x="258" y="522"/>
                  <a:pt x="258" y="522"/>
                </a:cubicBezTo>
                <a:cubicBezTo>
                  <a:pt x="261" y="531"/>
                  <a:pt x="261" y="542"/>
                  <a:pt x="266" y="550"/>
                </a:cubicBezTo>
                <a:cubicBezTo>
                  <a:pt x="273" y="560"/>
                  <a:pt x="303" y="570"/>
                  <a:pt x="314" y="574"/>
                </a:cubicBezTo>
                <a:cubicBezTo>
                  <a:pt x="324" y="603"/>
                  <a:pt x="340" y="593"/>
                  <a:pt x="370" y="590"/>
                </a:cubicBezTo>
                <a:cubicBezTo>
                  <a:pt x="371" y="585"/>
                  <a:pt x="369" y="577"/>
                  <a:pt x="374" y="574"/>
                </a:cubicBezTo>
                <a:cubicBezTo>
                  <a:pt x="381" y="570"/>
                  <a:pt x="417" y="588"/>
                  <a:pt x="426" y="594"/>
                </a:cubicBezTo>
                <a:cubicBezTo>
                  <a:pt x="472" y="589"/>
                  <a:pt x="453" y="589"/>
                  <a:pt x="482" y="570"/>
                </a:cubicBezTo>
                <a:cubicBezTo>
                  <a:pt x="505" y="578"/>
                  <a:pt x="510" y="582"/>
                  <a:pt x="538" y="586"/>
                </a:cubicBezTo>
                <a:cubicBezTo>
                  <a:pt x="565" y="604"/>
                  <a:pt x="585" y="593"/>
                  <a:pt x="594" y="566"/>
                </a:cubicBezTo>
                <a:cubicBezTo>
                  <a:pt x="598" y="567"/>
                  <a:pt x="602" y="570"/>
                  <a:pt x="606" y="570"/>
                </a:cubicBezTo>
                <a:cubicBezTo>
                  <a:pt x="627" y="568"/>
                  <a:pt x="639" y="553"/>
                  <a:pt x="622" y="570"/>
                </a:cubicBezTo>
                <a:close/>
              </a:path>
            </a:pathLst>
          </a:cu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0" name="任意多边形 16399"/>
          <p:cNvSpPr>
            <a:spLocks noChangeArrowheads="1"/>
          </p:cNvSpPr>
          <p:nvPr/>
        </p:nvSpPr>
        <p:spPr bwMode="auto">
          <a:xfrm>
            <a:off x="5291138" y="4922838"/>
            <a:ext cx="869950" cy="420687"/>
          </a:xfrm>
          <a:custGeom>
            <a:avLst/>
            <a:gdLst>
              <a:gd name="T0" fmla="*/ 16 w 548"/>
              <a:gd name="T1" fmla="*/ 1 h 265"/>
              <a:gd name="T2" fmla="*/ 12 w 548"/>
              <a:gd name="T3" fmla="*/ 65 h 265"/>
              <a:gd name="T4" fmla="*/ 4 w 548"/>
              <a:gd name="T5" fmla="*/ 89 h 265"/>
              <a:gd name="T6" fmla="*/ 0 w 548"/>
              <a:gd name="T7" fmla="*/ 101 h 265"/>
              <a:gd name="T8" fmla="*/ 36 w 548"/>
              <a:gd name="T9" fmla="*/ 137 h 265"/>
              <a:gd name="T10" fmla="*/ 148 w 548"/>
              <a:gd name="T11" fmla="*/ 101 h 265"/>
              <a:gd name="T12" fmla="*/ 216 w 548"/>
              <a:gd name="T13" fmla="*/ 93 h 265"/>
              <a:gd name="T14" fmla="*/ 232 w 548"/>
              <a:gd name="T15" fmla="*/ 129 h 265"/>
              <a:gd name="T16" fmla="*/ 240 w 548"/>
              <a:gd name="T17" fmla="*/ 153 h 265"/>
              <a:gd name="T18" fmla="*/ 236 w 548"/>
              <a:gd name="T19" fmla="*/ 189 h 265"/>
              <a:gd name="T20" fmla="*/ 228 w 548"/>
              <a:gd name="T21" fmla="*/ 213 h 265"/>
              <a:gd name="T22" fmla="*/ 224 w 548"/>
              <a:gd name="T23" fmla="*/ 225 h 265"/>
              <a:gd name="T24" fmla="*/ 264 w 548"/>
              <a:gd name="T25" fmla="*/ 237 h 265"/>
              <a:gd name="T26" fmla="*/ 292 w 548"/>
              <a:gd name="T27" fmla="*/ 265 h 265"/>
              <a:gd name="T28" fmla="*/ 336 w 548"/>
              <a:gd name="T29" fmla="*/ 249 h 265"/>
              <a:gd name="T30" fmla="*/ 360 w 548"/>
              <a:gd name="T31" fmla="*/ 201 h 265"/>
              <a:gd name="T32" fmla="*/ 388 w 548"/>
              <a:gd name="T33" fmla="*/ 193 h 265"/>
              <a:gd name="T34" fmla="*/ 424 w 548"/>
              <a:gd name="T35" fmla="*/ 213 h 265"/>
              <a:gd name="T36" fmla="*/ 456 w 548"/>
              <a:gd name="T37" fmla="*/ 173 h 265"/>
              <a:gd name="T38" fmla="*/ 464 w 548"/>
              <a:gd name="T39" fmla="*/ 161 h 265"/>
              <a:gd name="T40" fmla="*/ 488 w 548"/>
              <a:gd name="T41" fmla="*/ 169 h 265"/>
              <a:gd name="T42" fmla="*/ 548 w 548"/>
              <a:gd name="T43" fmla="*/ 149 h 265"/>
              <a:gd name="T44" fmla="*/ 544 w 548"/>
              <a:gd name="T45" fmla="*/ 89 h 265"/>
              <a:gd name="T46" fmla="*/ 500 w 548"/>
              <a:gd name="T47" fmla="*/ 9 h 265"/>
              <a:gd name="T48" fmla="*/ 456 w 548"/>
              <a:gd name="T49" fmla="*/ 9 h 265"/>
              <a:gd name="T50" fmla="*/ 20 w 548"/>
              <a:gd name="T51" fmla="*/ 5 h 265"/>
              <a:gd name="T52" fmla="*/ 16 w 548"/>
              <a:gd name="T53" fmla="*/ 1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8" h="265">
                <a:moveTo>
                  <a:pt x="16" y="1"/>
                </a:moveTo>
                <a:cubicBezTo>
                  <a:pt x="21" y="49"/>
                  <a:pt x="24" y="28"/>
                  <a:pt x="12" y="65"/>
                </a:cubicBezTo>
                <a:cubicBezTo>
                  <a:pt x="9" y="73"/>
                  <a:pt x="7" y="81"/>
                  <a:pt x="4" y="89"/>
                </a:cubicBezTo>
                <a:cubicBezTo>
                  <a:pt x="3" y="93"/>
                  <a:pt x="0" y="101"/>
                  <a:pt x="0" y="101"/>
                </a:cubicBezTo>
                <a:cubicBezTo>
                  <a:pt x="7" y="121"/>
                  <a:pt x="16" y="130"/>
                  <a:pt x="36" y="137"/>
                </a:cubicBezTo>
                <a:cubicBezTo>
                  <a:pt x="74" y="124"/>
                  <a:pt x="108" y="107"/>
                  <a:pt x="148" y="101"/>
                </a:cubicBezTo>
                <a:cubicBezTo>
                  <a:pt x="174" y="84"/>
                  <a:pt x="179" y="90"/>
                  <a:pt x="216" y="93"/>
                </a:cubicBezTo>
                <a:cubicBezTo>
                  <a:pt x="229" y="112"/>
                  <a:pt x="222" y="100"/>
                  <a:pt x="232" y="129"/>
                </a:cubicBezTo>
                <a:cubicBezTo>
                  <a:pt x="235" y="137"/>
                  <a:pt x="240" y="153"/>
                  <a:pt x="240" y="153"/>
                </a:cubicBezTo>
                <a:cubicBezTo>
                  <a:pt x="239" y="165"/>
                  <a:pt x="238" y="177"/>
                  <a:pt x="236" y="189"/>
                </a:cubicBezTo>
                <a:cubicBezTo>
                  <a:pt x="234" y="197"/>
                  <a:pt x="231" y="205"/>
                  <a:pt x="228" y="213"/>
                </a:cubicBezTo>
                <a:cubicBezTo>
                  <a:pt x="227" y="217"/>
                  <a:pt x="224" y="225"/>
                  <a:pt x="224" y="225"/>
                </a:cubicBezTo>
                <a:cubicBezTo>
                  <a:pt x="237" y="229"/>
                  <a:pt x="251" y="233"/>
                  <a:pt x="264" y="237"/>
                </a:cubicBezTo>
                <a:cubicBezTo>
                  <a:pt x="268" y="250"/>
                  <a:pt x="292" y="265"/>
                  <a:pt x="292" y="265"/>
                </a:cubicBezTo>
                <a:cubicBezTo>
                  <a:pt x="308" y="261"/>
                  <a:pt x="320" y="253"/>
                  <a:pt x="336" y="249"/>
                </a:cubicBezTo>
                <a:cubicBezTo>
                  <a:pt x="357" y="218"/>
                  <a:pt x="349" y="234"/>
                  <a:pt x="360" y="201"/>
                </a:cubicBezTo>
                <a:cubicBezTo>
                  <a:pt x="363" y="192"/>
                  <a:pt x="379" y="196"/>
                  <a:pt x="388" y="193"/>
                </a:cubicBezTo>
                <a:cubicBezTo>
                  <a:pt x="416" y="211"/>
                  <a:pt x="403" y="206"/>
                  <a:pt x="424" y="213"/>
                </a:cubicBezTo>
                <a:cubicBezTo>
                  <a:pt x="435" y="196"/>
                  <a:pt x="436" y="180"/>
                  <a:pt x="456" y="173"/>
                </a:cubicBezTo>
                <a:cubicBezTo>
                  <a:pt x="459" y="169"/>
                  <a:pt x="459" y="162"/>
                  <a:pt x="464" y="161"/>
                </a:cubicBezTo>
                <a:cubicBezTo>
                  <a:pt x="472" y="160"/>
                  <a:pt x="488" y="169"/>
                  <a:pt x="488" y="169"/>
                </a:cubicBezTo>
                <a:cubicBezTo>
                  <a:pt x="518" y="166"/>
                  <a:pt x="533" y="172"/>
                  <a:pt x="548" y="149"/>
                </a:cubicBezTo>
                <a:cubicBezTo>
                  <a:pt x="536" y="114"/>
                  <a:pt x="539" y="133"/>
                  <a:pt x="544" y="89"/>
                </a:cubicBezTo>
                <a:cubicBezTo>
                  <a:pt x="537" y="61"/>
                  <a:pt x="531" y="19"/>
                  <a:pt x="500" y="9"/>
                </a:cubicBezTo>
                <a:cubicBezTo>
                  <a:pt x="473" y="18"/>
                  <a:pt x="503" y="10"/>
                  <a:pt x="456" y="9"/>
                </a:cubicBezTo>
                <a:cubicBezTo>
                  <a:pt x="311" y="7"/>
                  <a:pt x="165" y="6"/>
                  <a:pt x="20" y="5"/>
                </a:cubicBezTo>
                <a:cubicBezTo>
                  <a:pt x="5" y="0"/>
                  <a:pt x="4" y="1"/>
                  <a:pt x="16" y="1"/>
                </a:cubicBezTo>
                <a:close/>
              </a:path>
            </a:pathLst>
          </a:cu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1" name="任意多边形 16400"/>
          <p:cNvSpPr>
            <a:spLocks noChangeArrowheads="1"/>
          </p:cNvSpPr>
          <p:nvPr/>
        </p:nvSpPr>
        <p:spPr bwMode="auto">
          <a:xfrm>
            <a:off x="5151438" y="4375150"/>
            <a:ext cx="955675" cy="595313"/>
          </a:xfrm>
          <a:custGeom>
            <a:avLst/>
            <a:gdLst>
              <a:gd name="T0" fmla="*/ 99 w 602"/>
              <a:gd name="T1" fmla="*/ 344 h 375"/>
              <a:gd name="T2" fmla="*/ 39 w 602"/>
              <a:gd name="T3" fmla="*/ 340 h 375"/>
              <a:gd name="T4" fmla="*/ 71 w 602"/>
              <a:gd name="T5" fmla="*/ 300 h 375"/>
              <a:gd name="T6" fmla="*/ 75 w 602"/>
              <a:gd name="T7" fmla="*/ 264 h 375"/>
              <a:gd name="T8" fmla="*/ 39 w 602"/>
              <a:gd name="T9" fmla="*/ 200 h 375"/>
              <a:gd name="T10" fmla="*/ 43 w 602"/>
              <a:gd name="T11" fmla="*/ 188 h 375"/>
              <a:gd name="T12" fmla="*/ 47 w 602"/>
              <a:gd name="T13" fmla="*/ 108 h 375"/>
              <a:gd name="T14" fmla="*/ 83 w 602"/>
              <a:gd name="T15" fmla="*/ 84 h 375"/>
              <a:gd name="T16" fmla="*/ 167 w 602"/>
              <a:gd name="T17" fmla="*/ 52 h 375"/>
              <a:gd name="T18" fmla="*/ 195 w 602"/>
              <a:gd name="T19" fmla="*/ 28 h 375"/>
              <a:gd name="T20" fmla="*/ 223 w 602"/>
              <a:gd name="T21" fmla="*/ 0 h 375"/>
              <a:gd name="T22" fmla="*/ 263 w 602"/>
              <a:gd name="T23" fmla="*/ 8 h 375"/>
              <a:gd name="T24" fmla="*/ 283 w 602"/>
              <a:gd name="T25" fmla="*/ 24 h 375"/>
              <a:gd name="T26" fmla="*/ 311 w 602"/>
              <a:gd name="T27" fmla="*/ 32 h 375"/>
              <a:gd name="T28" fmla="*/ 363 w 602"/>
              <a:gd name="T29" fmla="*/ 20 h 375"/>
              <a:gd name="T30" fmla="*/ 391 w 602"/>
              <a:gd name="T31" fmla="*/ 48 h 375"/>
              <a:gd name="T32" fmla="*/ 411 w 602"/>
              <a:gd name="T33" fmla="*/ 44 h 375"/>
              <a:gd name="T34" fmla="*/ 435 w 602"/>
              <a:gd name="T35" fmla="*/ 36 h 375"/>
              <a:gd name="T36" fmla="*/ 463 w 602"/>
              <a:gd name="T37" fmla="*/ 40 h 375"/>
              <a:gd name="T38" fmla="*/ 503 w 602"/>
              <a:gd name="T39" fmla="*/ 52 h 375"/>
              <a:gd name="T40" fmla="*/ 535 w 602"/>
              <a:gd name="T41" fmla="*/ 32 h 375"/>
              <a:gd name="T42" fmla="*/ 567 w 602"/>
              <a:gd name="T43" fmla="*/ 88 h 375"/>
              <a:gd name="T44" fmla="*/ 587 w 602"/>
              <a:gd name="T45" fmla="*/ 116 h 375"/>
              <a:gd name="T46" fmla="*/ 551 w 602"/>
              <a:gd name="T47" fmla="*/ 232 h 375"/>
              <a:gd name="T48" fmla="*/ 575 w 602"/>
              <a:gd name="T49" fmla="*/ 308 h 375"/>
              <a:gd name="T50" fmla="*/ 591 w 602"/>
              <a:gd name="T51" fmla="*/ 344 h 375"/>
              <a:gd name="T52" fmla="*/ 511 w 602"/>
              <a:gd name="T53" fmla="*/ 348 h 375"/>
              <a:gd name="T54" fmla="*/ 83 w 602"/>
              <a:gd name="T55" fmla="*/ 344 h 375"/>
              <a:gd name="T56" fmla="*/ 99 w 602"/>
              <a:gd name="T57" fmla="*/ 344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2" h="375">
                <a:moveTo>
                  <a:pt x="99" y="344"/>
                </a:moveTo>
                <a:cubicBezTo>
                  <a:pt x="79" y="343"/>
                  <a:pt x="56" y="351"/>
                  <a:pt x="39" y="340"/>
                </a:cubicBezTo>
                <a:cubicBezTo>
                  <a:pt x="0" y="315"/>
                  <a:pt x="67" y="301"/>
                  <a:pt x="71" y="300"/>
                </a:cubicBezTo>
                <a:cubicBezTo>
                  <a:pt x="87" y="284"/>
                  <a:pt x="92" y="281"/>
                  <a:pt x="75" y="264"/>
                </a:cubicBezTo>
                <a:cubicBezTo>
                  <a:pt x="66" y="238"/>
                  <a:pt x="54" y="223"/>
                  <a:pt x="39" y="200"/>
                </a:cubicBezTo>
                <a:cubicBezTo>
                  <a:pt x="40" y="196"/>
                  <a:pt x="43" y="192"/>
                  <a:pt x="43" y="188"/>
                </a:cubicBezTo>
                <a:cubicBezTo>
                  <a:pt x="45" y="161"/>
                  <a:pt x="40" y="134"/>
                  <a:pt x="47" y="108"/>
                </a:cubicBezTo>
                <a:cubicBezTo>
                  <a:pt x="51" y="94"/>
                  <a:pt x="83" y="84"/>
                  <a:pt x="83" y="84"/>
                </a:cubicBezTo>
                <a:cubicBezTo>
                  <a:pt x="109" y="45"/>
                  <a:pt x="101" y="56"/>
                  <a:pt x="167" y="52"/>
                </a:cubicBezTo>
                <a:cubicBezTo>
                  <a:pt x="184" y="46"/>
                  <a:pt x="180" y="38"/>
                  <a:pt x="195" y="28"/>
                </a:cubicBezTo>
                <a:cubicBezTo>
                  <a:pt x="200" y="12"/>
                  <a:pt x="211" y="12"/>
                  <a:pt x="223" y="0"/>
                </a:cubicBezTo>
                <a:cubicBezTo>
                  <a:pt x="240" y="4"/>
                  <a:pt x="246" y="14"/>
                  <a:pt x="263" y="8"/>
                </a:cubicBezTo>
                <a:cubicBezTo>
                  <a:pt x="293" y="18"/>
                  <a:pt x="257" y="3"/>
                  <a:pt x="283" y="24"/>
                </a:cubicBezTo>
                <a:cubicBezTo>
                  <a:pt x="286" y="26"/>
                  <a:pt x="310" y="32"/>
                  <a:pt x="311" y="32"/>
                </a:cubicBezTo>
                <a:cubicBezTo>
                  <a:pt x="329" y="28"/>
                  <a:pt x="345" y="23"/>
                  <a:pt x="363" y="20"/>
                </a:cubicBezTo>
                <a:cubicBezTo>
                  <a:pt x="382" y="26"/>
                  <a:pt x="386" y="28"/>
                  <a:pt x="391" y="48"/>
                </a:cubicBezTo>
                <a:cubicBezTo>
                  <a:pt x="398" y="47"/>
                  <a:pt x="404" y="46"/>
                  <a:pt x="411" y="44"/>
                </a:cubicBezTo>
                <a:cubicBezTo>
                  <a:pt x="419" y="42"/>
                  <a:pt x="435" y="36"/>
                  <a:pt x="435" y="36"/>
                </a:cubicBezTo>
                <a:cubicBezTo>
                  <a:pt x="442" y="14"/>
                  <a:pt x="454" y="26"/>
                  <a:pt x="463" y="40"/>
                </a:cubicBezTo>
                <a:cubicBezTo>
                  <a:pt x="470" y="74"/>
                  <a:pt x="474" y="62"/>
                  <a:pt x="503" y="52"/>
                </a:cubicBezTo>
                <a:cubicBezTo>
                  <a:pt x="513" y="37"/>
                  <a:pt x="516" y="26"/>
                  <a:pt x="535" y="32"/>
                </a:cubicBezTo>
                <a:cubicBezTo>
                  <a:pt x="539" y="75"/>
                  <a:pt x="531" y="79"/>
                  <a:pt x="567" y="88"/>
                </a:cubicBezTo>
                <a:cubicBezTo>
                  <a:pt x="585" y="100"/>
                  <a:pt x="593" y="92"/>
                  <a:pt x="587" y="116"/>
                </a:cubicBezTo>
                <a:cubicBezTo>
                  <a:pt x="602" y="175"/>
                  <a:pt x="600" y="200"/>
                  <a:pt x="551" y="232"/>
                </a:cubicBezTo>
                <a:cubicBezTo>
                  <a:pt x="542" y="259"/>
                  <a:pt x="551" y="292"/>
                  <a:pt x="575" y="308"/>
                </a:cubicBezTo>
                <a:cubicBezTo>
                  <a:pt x="579" y="321"/>
                  <a:pt x="587" y="331"/>
                  <a:pt x="591" y="344"/>
                </a:cubicBezTo>
                <a:cubicBezTo>
                  <a:pt x="581" y="375"/>
                  <a:pt x="536" y="352"/>
                  <a:pt x="511" y="348"/>
                </a:cubicBezTo>
                <a:cubicBezTo>
                  <a:pt x="372" y="365"/>
                  <a:pt x="223" y="361"/>
                  <a:pt x="83" y="344"/>
                </a:cubicBezTo>
                <a:cubicBezTo>
                  <a:pt x="97" y="349"/>
                  <a:pt x="92" y="351"/>
                  <a:pt x="99" y="344"/>
                </a:cubicBezTo>
                <a:close/>
              </a:path>
            </a:pathLst>
          </a:custGeom>
          <a:solidFill>
            <a:srgbClr val="3366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2" name="任意多边形 16401"/>
          <p:cNvSpPr>
            <a:spLocks noChangeArrowheads="1"/>
          </p:cNvSpPr>
          <p:nvPr/>
        </p:nvSpPr>
        <p:spPr bwMode="auto">
          <a:xfrm>
            <a:off x="5086350" y="3797300"/>
            <a:ext cx="1349375" cy="742950"/>
          </a:xfrm>
          <a:custGeom>
            <a:avLst/>
            <a:gdLst>
              <a:gd name="T0" fmla="*/ 76 w 850"/>
              <a:gd name="T1" fmla="*/ 456 h 468"/>
              <a:gd name="T2" fmla="*/ 16 w 850"/>
              <a:gd name="T3" fmla="*/ 416 h 468"/>
              <a:gd name="T4" fmla="*/ 0 w 850"/>
              <a:gd name="T5" fmla="*/ 380 h 468"/>
              <a:gd name="T6" fmla="*/ 4 w 850"/>
              <a:gd name="T7" fmla="*/ 332 h 468"/>
              <a:gd name="T8" fmla="*/ 40 w 850"/>
              <a:gd name="T9" fmla="*/ 320 h 468"/>
              <a:gd name="T10" fmla="*/ 64 w 850"/>
              <a:gd name="T11" fmla="*/ 312 h 468"/>
              <a:gd name="T12" fmla="*/ 124 w 850"/>
              <a:gd name="T13" fmla="*/ 320 h 468"/>
              <a:gd name="T14" fmla="*/ 152 w 850"/>
              <a:gd name="T15" fmla="*/ 296 h 468"/>
              <a:gd name="T16" fmla="*/ 176 w 850"/>
              <a:gd name="T17" fmla="*/ 272 h 468"/>
              <a:gd name="T18" fmla="*/ 164 w 850"/>
              <a:gd name="T19" fmla="*/ 212 h 468"/>
              <a:gd name="T20" fmla="*/ 156 w 850"/>
              <a:gd name="T21" fmla="*/ 184 h 468"/>
              <a:gd name="T22" fmla="*/ 100 w 850"/>
              <a:gd name="T23" fmla="*/ 168 h 468"/>
              <a:gd name="T24" fmla="*/ 100 w 850"/>
              <a:gd name="T25" fmla="*/ 108 h 468"/>
              <a:gd name="T26" fmla="*/ 112 w 850"/>
              <a:gd name="T27" fmla="*/ 104 h 468"/>
              <a:gd name="T28" fmla="*/ 136 w 850"/>
              <a:gd name="T29" fmla="*/ 88 h 468"/>
              <a:gd name="T30" fmla="*/ 88 w 850"/>
              <a:gd name="T31" fmla="*/ 32 h 468"/>
              <a:gd name="T32" fmla="*/ 252 w 850"/>
              <a:gd name="T33" fmla="*/ 16 h 468"/>
              <a:gd name="T34" fmla="*/ 268 w 850"/>
              <a:gd name="T35" fmla="*/ 40 h 468"/>
              <a:gd name="T36" fmla="*/ 284 w 850"/>
              <a:gd name="T37" fmla="*/ 64 h 468"/>
              <a:gd name="T38" fmla="*/ 308 w 850"/>
              <a:gd name="T39" fmla="*/ 72 h 468"/>
              <a:gd name="T40" fmla="*/ 392 w 850"/>
              <a:gd name="T41" fmla="*/ 108 h 468"/>
              <a:gd name="T42" fmla="*/ 432 w 850"/>
              <a:gd name="T43" fmla="*/ 100 h 468"/>
              <a:gd name="T44" fmla="*/ 456 w 850"/>
              <a:gd name="T45" fmla="*/ 92 h 468"/>
              <a:gd name="T46" fmla="*/ 516 w 850"/>
              <a:gd name="T47" fmla="*/ 96 h 468"/>
              <a:gd name="T48" fmla="*/ 556 w 850"/>
              <a:gd name="T49" fmla="*/ 100 h 468"/>
              <a:gd name="T50" fmla="*/ 568 w 850"/>
              <a:gd name="T51" fmla="*/ 136 h 468"/>
              <a:gd name="T52" fmla="*/ 600 w 850"/>
              <a:gd name="T53" fmla="*/ 144 h 468"/>
              <a:gd name="T54" fmla="*/ 624 w 850"/>
              <a:gd name="T55" fmla="*/ 152 h 468"/>
              <a:gd name="T56" fmla="*/ 660 w 850"/>
              <a:gd name="T57" fmla="*/ 160 h 468"/>
              <a:gd name="T58" fmla="*/ 692 w 850"/>
              <a:gd name="T59" fmla="*/ 184 h 468"/>
              <a:gd name="T60" fmla="*/ 748 w 850"/>
              <a:gd name="T61" fmla="*/ 176 h 468"/>
              <a:gd name="T62" fmla="*/ 780 w 850"/>
              <a:gd name="T63" fmla="*/ 204 h 468"/>
              <a:gd name="T64" fmla="*/ 812 w 850"/>
              <a:gd name="T65" fmla="*/ 252 h 468"/>
              <a:gd name="T66" fmla="*/ 840 w 850"/>
              <a:gd name="T67" fmla="*/ 312 h 468"/>
              <a:gd name="T68" fmla="*/ 828 w 850"/>
              <a:gd name="T69" fmla="*/ 364 h 468"/>
              <a:gd name="T70" fmla="*/ 780 w 850"/>
              <a:gd name="T71" fmla="*/ 360 h 468"/>
              <a:gd name="T72" fmla="*/ 756 w 850"/>
              <a:gd name="T73" fmla="*/ 400 h 468"/>
              <a:gd name="T74" fmla="*/ 732 w 850"/>
              <a:gd name="T75" fmla="*/ 408 h 468"/>
              <a:gd name="T76" fmla="*/ 720 w 850"/>
              <a:gd name="T77" fmla="*/ 412 h 468"/>
              <a:gd name="T78" fmla="*/ 640 w 850"/>
              <a:gd name="T79" fmla="*/ 448 h 468"/>
              <a:gd name="T80" fmla="*/ 616 w 850"/>
              <a:gd name="T81" fmla="*/ 464 h 468"/>
              <a:gd name="T82" fmla="*/ 576 w 850"/>
              <a:gd name="T83" fmla="*/ 416 h 468"/>
              <a:gd name="T84" fmla="*/ 568 w 850"/>
              <a:gd name="T85" fmla="*/ 392 h 468"/>
              <a:gd name="T86" fmla="*/ 548 w 850"/>
              <a:gd name="T87" fmla="*/ 408 h 468"/>
              <a:gd name="T88" fmla="*/ 524 w 850"/>
              <a:gd name="T89" fmla="*/ 424 h 468"/>
              <a:gd name="T90" fmla="*/ 484 w 850"/>
              <a:gd name="T91" fmla="*/ 392 h 468"/>
              <a:gd name="T92" fmla="*/ 448 w 850"/>
              <a:gd name="T93" fmla="*/ 408 h 468"/>
              <a:gd name="T94" fmla="*/ 424 w 850"/>
              <a:gd name="T95" fmla="*/ 404 h 468"/>
              <a:gd name="T96" fmla="*/ 400 w 850"/>
              <a:gd name="T97" fmla="*/ 388 h 468"/>
              <a:gd name="T98" fmla="*/ 272 w 850"/>
              <a:gd name="T99" fmla="*/ 368 h 468"/>
              <a:gd name="T100" fmla="*/ 212 w 850"/>
              <a:gd name="T101" fmla="*/ 408 h 468"/>
              <a:gd name="T102" fmla="*/ 148 w 850"/>
              <a:gd name="T103" fmla="*/ 420 h 468"/>
              <a:gd name="T104" fmla="*/ 100 w 850"/>
              <a:gd name="T105" fmla="*/ 448 h 468"/>
              <a:gd name="T106" fmla="*/ 80 w 850"/>
              <a:gd name="T107" fmla="*/ 468 h 468"/>
              <a:gd name="T108" fmla="*/ 68 w 850"/>
              <a:gd name="T109" fmla="*/ 460 h 468"/>
              <a:gd name="T110" fmla="*/ 76 w 850"/>
              <a:gd name="T111" fmla="*/ 456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50" h="468">
                <a:moveTo>
                  <a:pt x="76" y="456"/>
                </a:moveTo>
                <a:cubicBezTo>
                  <a:pt x="60" y="432"/>
                  <a:pt x="44" y="423"/>
                  <a:pt x="16" y="416"/>
                </a:cubicBezTo>
                <a:cubicBezTo>
                  <a:pt x="9" y="405"/>
                  <a:pt x="0" y="380"/>
                  <a:pt x="0" y="380"/>
                </a:cubicBezTo>
                <a:cubicBezTo>
                  <a:pt x="1" y="364"/>
                  <a:pt x="0" y="347"/>
                  <a:pt x="4" y="332"/>
                </a:cubicBezTo>
                <a:cubicBezTo>
                  <a:pt x="7" y="322"/>
                  <a:pt x="38" y="320"/>
                  <a:pt x="40" y="320"/>
                </a:cubicBezTo>
                <a:cubicBezTo>
                  <a:pt x="48" y="318"/>
                  <a:pt x="64" y="312"/>
                  <a:pt x="64" y="312"/>
                </a:cubicBezTo>
                <a:cubicBezTo>
                  <a:pt x="88" y="328"/>
                  <a:pt x="92" y="324"/>
                  <a:pt x="124" y="320"/>
                </a:cubicBezTo>
                <a:cubicBezTo>
                  <a:pt x="140" y="315"/>
                  <a:pt x="147" y="312"/>
                  <a:pt x="152" y="296"/>
                </a:cubicBezTo>
                <a:cubicBezTo>
                  <a:pt x="125" y="287"/>
                  <a:pt x="164" y="280"/>
                  <a:pt x="176" y="272"/>
                </a:cubicBezTo>
                <a:cubicBezTo>
                  <a:pt x="190" y="252"/>
                  <a:pt x="171" y="234"/>
                  <a:pt x="164" y="212"/>
                </a:cubicBezTo>
                <a:cubicBezTo>
                  <a:pt x="161" y="203"/>
                  <a:pt x="164" y="190"/>
                  <a:pt x="156" y="184"/>
                </a:cubicBezTo>
                <a:cubicBezTo>
                  <a:pt x="142" y="174"/>
                  <a:pt x="116" y="173"/>
                  <a:pt x="100" y="168"/>
                </a:cubicBezTo>
                <a:cubicBezTo>
                  <a:pt x="96" y="146"/>
                  <a:pt x="91" y="133"/>
                  <a:pt x="100" y="108"/>
                </a:cubicBezTo>
                <a:cubicBezTo>
                  <a:pt x="101" y="104"/>
                  <a:pt x="108" y="106"/>
                  <a:pt x="112" y="104"/>
                </a:cubicBezTo>
                <a:cubicBezTo>
                  <a:pt x="120" y="99"/>
                  <a:pt x="136" y="88"/>
                  <a:pt x="136" y="88"/>
                </a:cubicBezTo>
                <a:cubicBezTo>
                  <a:pt x="156" y="58"/>
                  <a:pt x="108" y="45"/>
                  <a:pt x="88" y="32"/>
                </a:cubicBezTo>
                <a:cubicBezTo>
                  <a:pt x="136" y="0"/>
                  <a:pt x="198" y="30"/>
                  <a:pt x="252" y="16"/>
                </a:cubicBezTo>
                <a:cubicBezTo>
                  <a:pt x="260" y="49"/>
                  <a:pt x="249" y="18"/>
                  <a:pt x="268" y="40"/>
                </a:cubicBezTo>
                <a:cubicBezTo>
                  <a:pt x="274" y="47"/>
                  <a:pt x="279" y="56"/>
                  <a:pt x="284" y="64"/>
                </a:cubicBezTo>
                <a:cubicBezTo>
                  <a:pt x="289" y="71"/>
                  <a:pt x="301" y="67"/>
                  <a:pt x="308" y="72"/>
                </a:cubicBezTo>
                <a:cubicBezTo>
                  <a:pt x="338" y="92"/>
                  <a:pt x="365" y="90"/>
                  <a:pt x="392" y="108"/>
                </a:cubicBezTo>
                <a:cubicBezTo>
                  <a:pt x="425" y="97"/>
                  <a:pt x="372" y="114"/>
                  <a:pt x="432" y="100"/>
                </a:cubicBezTo>
                <a:cubicBezTo>
                  <a:pt x="440" y="98"/>
                  <a:pt x="456" y="92"/>
                  <a:pt x="456" y="92"/>
                </a:cubicBezTo>
                <a:cubicBezTo>
                  <a:pt x="476" y="93"/>
                  <a:pt x="496" y="94"/>
                  <a:pt x="516" y="96"/>
                </a:cubicBezTo>
                <a:cubicBezTo>
                  <a:pt x="529" y="97"/>
                  <a:pt x="544" y="93"/>
                  <a:pt x="556" y="100"/>
                </a:cubicBezTo>
                <a:cubicBezTo>
                  <a:pt x="556" y="100"/>
                  <a:pt x="566" y="130"/>
                  <a:pt x="568" y="136"/>
                </a:cubicBezTo>
                <a:cubicBezTo>
                  <a:pt x="571" y="146"/>
                  <a:pt x="589" y="141"/>
                  <a:pt x="600" y="144"/>
                </a:cubicBezTo>
                <a:cubicBezTo>
                  <a:pt x="608" y="146"/>
                  <a:pt x="624" y="152"/>
                  <a:pt x="624" y="152"/>
                </a:cubicBezTo>
                <a:cubicBezTo>
                  <a:pt x="641" y="146"/>
                  <a:pt x="646" y="150"/>
                  <a:pt x="660" y="160"/>
                </a:cubicBezTo>
                <a:cubicBezTo>
                  <a:pt x="669" y="174"/>
                  <a:pt x="676" y="179"/>
                  <a:pt x="692" y="184"/>
                </a:cubicBezTo>
                <a:cubicBezTo>
                  <a:pt x="719" y="177"/>
                  <a:pt x="716" y="171"/>
                  <a:pt x="748" y="176"/>
                </a:cubicBezTo>
                <a:cubicBezTo>
                  <a:pt x="761" y="185"/>
                  <a:pt x="767" y="195"/>
                  <a:pt x="780" y="204"/>
                </a:cubicBezTo>
                <a:cubicBezTo>
                  <a:pt x="791" y="221"/>
                  <a:pt x="801" y="236"/>
                  <a:pt x="812" y="252"/>
                </a:cubicBezTo>
                <a:cubicBezTo>
                  <a:pt x="816" y="279"/>
                  <a:pt x="825" y="290"/>
                  <a:pt x="840" y="312"/>
                </a:cubicBezTo>
                <a:cubicBezTo>
                  <a:pt x="844" y="340"/>
                  <a:pt x="850" y="349"/>
                  <a:pt x="828" y="364"/>
                </a:cubicBezTo>
                <a:cubicBezTo>
                  <a:pt x="808" y="360"/>
                  <a:pt x="800" y="355"/>
                  <a:pt x="780" y="360"/>
                </a:cubicBezTo>
                <a:cubicBezTo>
                  <a:pt x="771" y="373"/>
                  <a:pt x="771" y="392"/>
                  <a:pt x="756" y="400"/>
                </a:cubicBezTo>
                <a:cubicBezTo>
                  <a:pt x="749" y="404"/>
                  <a:pt x="740" y="405"/>
                  <a:pt x="732" y="408"/>
                </a:cubicBezTo>
                <a:cubicBezTo>
                  <a:pt x="728" y="409"/>
                  <a:pt x="720" y="412"/>
                  <a:pt x="720" y="412"/>
                </a:cubicBezTo>
                <a:cubicBezTo>
                  <a:pt x="696" y="436"/>
                  <a:pt x="672" y="437"/>
                  <a:pt x="640" y="448"/>
                </a:cubicBezTo>
                <a:cubicBezTo>
                  <a:pt x="631" y="451"/>
                  <a:pt x="616" y="464"/>
                  <a:pt x="616" y="464"/>
                </a:cubicBezTo>
                <a:cubicBezTo>
                  <a:pt x="589" y="455"/>
                  <a:pt x="585" y="442"/>
                  <a:pt x="576" y="416"/>
                </a:cubicBezTo>
                <a:cubicBezTo>
                  <a:pt x="573" y="408"/>
                  <a:pt x="568" y="392"/>
                  <a:pt x="568" y="392"/>
                </a:cubicBezTo>
                <a:cubicBezTo>
                  <a:pt x="541" y="401"/>
                  <a:pt x="570" y="389"/>
                  <a:pt x="548" y="408"/>
                </a:cubicBezTo>
                <a:cubicBezTo>
                  <a:pt x="541" y="414"/>
                  <a:pt x="524" y="424"/>
                  <a:pt x="524" y="424"/>
                </a:cubicBezTo>
                <a:cubicBezTo>
                  <a:pt x="493" y="416"/>
                  <a:pt x="508" y="400"/>
                  <a:pt x="484" y="392"/>
                </a:cubicBezTo>
                <a:cubicBezTo>
                  <a:pt x="455" y="402"/>
                  <a:pt x="467" y="395"/>
                  <a:pt x="448" y="408"/>
                </a:cubicBezTo>
                <a:cubicBezTo>
                  <a:pt x="440" y="407"/>
                  <a:pt x="431" y="407"/>
                  <a:pt x="424" y="404"/>
                </a:cubicBezTo>
                <a:cubicBezTo>
                  <a:pt x="415" y="400"/>
                  <a:pt x="400" y="388"/>
                  <a:pt x="400" y="388"/>
                </a:cubicBezTo>
                <a:cubicBezTo>
                  <a:pt x="328" y="394"/>
                  <a:pt x="331" y="380"/>
                  <a:pt x="272" y="368"/>
                </a:cubicBezTo>
                <a:cubicBezTo>
                  <a:pt x="243" y="375"/>
                  <a:pt x="239" y="399"/>
                  <a:pt x="212" y="408"/>
                </a:cubicBezTo>
                <a:cubicBezTo>
                  <a:pt x="175" y="420"/>
                  <a:pt x="196" y="415"/>
                  <a:pt x="148" y="420"/>
                </a:cubicBezTo>
                <a:cubicBezTo>
                  <a:pt x="129" y="426"/>
                  <a:pt x="119" y="442"/>
                  <a:pt x="100" y="448"/>
                </a:cubicBezTo>
                <a:cubicBezTo>
                  <a:pt x="96" y="453"/>
                  <a:pt x="89" y="468"/>
                  <a:pt x="80" y="468"/>
                </a:cubicBezTo>
                <a:cubicBezTo>
                  <a:pt x="75" y="468"/>
                  <a:pt x="70" y="465"/>
                  <a:pt x="68" y="460"/>
                </a:cubicBezTo>
                <a:cubicBezTo>
                  <a:pt x="67" y="457"/>
                  <a:pt x="73" y="457"/>
                  <a:pt x="76" y="456"/>
                </a:cubicBezTo>
                <a:close/>
              </a:path>
            </a:pathLst>
          </a:custGeom>
          <a:solidFill>
            <a:srgbClr val="3366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3" name="任意多边形 16402"/>
          <p:cNvSpPr>
            <a:spLocks noChangeArrowheads="1"/>
          </p:cNvSpPr>
          <p:nvPr/>
        </p:nvSpPr>
        <p:spPr bwMode="auto">
          <a:xfrm>
            <a:off x="5345113" y="3224213"/>
            <a:ext cx="1042987" cy="852487"/>
          </a:xfrm>
          <a:custGeom>
            <a:avLst/>
            <a:gdLst>
              <a:gd name="T0" fmla="*/ 337 w 657"/>
              <a:gd name="T1" fmla="*/ 9 h 537"/>
              <a:gd name="T2" fmla="*/ 337 w 657"/>
              <a:gd name="T3" fmla="*/ 53 h 537"/>
              <a:gd name="T4" fmla="*/ 313 w 657"/>
              <a:gd name="T5" fmla="*/ 89 h 537"/>
              <a:gd name="T6" fmla="*/ 309 w 657"/>
              <a:gd name="T7" fmla="*/ 101 h 537"/>
              <a:gd name="T8" fmla="*/ 285 w 657"/>
              <a:gd name="T9" fmla="*/ 113 h 537"/>
              <a:gd name="T10" fmla="*/ 249 w 657"/>
              <a:gd name="T11" fmla="*/ 137 h 537"/>
              <a:gd name="T12" fmla="*/ 205 w 657"/>
              <a:gd name="T13" fmla="*/ 133 h 537"/>
              <a:gd name="T14" fmla="*/ 181 w 657"/>
              <a:gd name="T15" fmla="*/ 153 h 537"/>
              <a:gd name="T16" fmla="*/ 157 w 657"/>
              <a:gd name="T17" fmla="*/ 161 h 537"/>
              <a:gd name="T18" fmla="*/ 149 w 657"/>
              <a:gd name="T19" fmla="*/ 173 h 537"/>
              <a:gd name="T20" fmla="*/ 125 w 657"/>
              <a:gd name="T21" fmla="*/ 181 h 537"/>
              <a:gd name="T22" fmla="*/ 53 w 657"/>
              <a:gd name="T23" fmla="*/ 213 h 537"/>
              <a:gd name="T24" fmla="*/ 17 w 657"/>
              <a:gd name="T25" fmla="*/ 229 h 537"/>
              <a:gd name="T26" fmla="*/ 33 w 657"/>
              <a:gd name="T27" fmla="*/ 269 h 537"/>
              <a:gd name="T28" fmla="*/ 77 w 657"/>
              <a:gd name="T29" fmla="*/ 353 h 537"/>
              <a:gd name="T30" fmla="*/ 141 w 657"/>
              <a:gd name="T31" fmla="*/ 437 h 537"/>
              <a:gd name="T32" fmla="*/ 197 w 657"/>
              <a:gd name="T33" fmla="*/ 457 h 537"/>
              <a:gd name="T34" fmla="*/ 329 w 657"/>
              <a:gd name="T35" fmla="*/ 449 h 537"/>
              <a:gd name="T36" fmla="*/ 393 w 657"/>
              <a:gd name="T37" fmla="*/ 469 h 537"/>
              <a:gd name="T38" fmla="*/ 425 w 657"/>
              <a:gd name="T39" fmla="*/ 501 h 537"/>
              <a:gd name="T40" fmla="*/ 449 w 657"/>
              <a:gd name="T41" fmla="*/ 509 h 537"/>
              <a:gd name="T42" fmla="*/ 473 w 657"/>
              <a:gd name="T43" fmla="*/ 501 h 537"/>
              <a:gd name="T44" fmla="*/ 485 w 657"/>
              <a:gd name="T45" fmla="*/ 497 h 537"/>
              <a:gd name="T46" fmla="*/ 521 w 657"/>
              <a:gd name="T47" fmla="*/ 529 h 537"/>
              <a:gd name="T48" fmla="*/ 545 w 657"/>
              <a:gd name="T49" fmla="*/ 537 h 537"/>
              <a:gd name="T50" fmla="*/ 589 w 657"/>
              <a:gd name="T51" fmla="*/ 521 h 537"/>
              <a:gd name="T52" fmla="*/ 613 w 657"/>
              <a:gd name="T53" fmla="*/ 473 h 537"/>
              <a:gd name="T54" fmla="*/ 609 w 657"/>
              <a:gd name="T55" fmla="*/ 457 h 537"/>
              <a:gd name="T56" fmla="*/ 601 w 657"/>
              <a:gd name="T57" fmla="*/ 445 h 537"/>
              <a:gd name="T58" fmla="*/ 593 w 657"/>
              <a:gd name="T59" fmla="*/ 437 h 537"/>
              <a:gd name="T60" fmla="*/ 557 w 657"/>
              <a:gd name="T61" fmla="*/ 425 h 537"/>
              <a:gd name="T62" fmla="*/ 545 w 657"/>
              <a:gd name="T63" fmla="*/ 421 h 537"/>
              <a:gd name="T64" fmla="*/ 513 w 657"/>
              <a:gd name="T65" fmla="*/ 393 h 537"/>
              <a:gd name="T66" fmla="*/ 537 w 657"/>
              <a:gd name="T67" fmla="*/ 333 h 537"/>
              <a:gd name="T68" fmla="*/ 577 w 657"/>
              <a:gd name="T69" fmla="*/ 257 h 537"/>
              <a:gd name="T70" fmla="*/ 625 w 657"/>
              <a:gd name="T71" fmla="*/ 285 h 537"/>
              <a:gd name="T72" fmla="*/ 657 w 657"/>
              <a:gd name="T73" fmla="*/ 265 h 537"/>
              <a:gd name="T74" fmla="*/ 645 w 657"/>
              <a:gd name="T75" fmla="*/ 189 h 537"/>
              <a:gd name="T76" fmla="*/ 609 w 657"/>
              <a:gd name="T77" fmla="*/ 185 h 537"/>
              <a:gd name="T78" fmla="*/ 549 w 657"/>
              <a:gd name="T79" fmla="*/ 181 h 537"/>
              <a:gd name="T80" fmla="*/ 485 w 657"/>
              <a:gd name="T81" fmla="*/ 149 h 537"/>
              <a:gd name="T82" fmla="*/ 529 w 657"/>
              <a:gd name="T83" fmla="*/ 77 h 537"/>
              <a:gd name="T84" fmla="*/ 573 w 657"/>
              <a:gd name="T85" fmla="*/ 37 h 537"/>
              <a:gd name="T86" fmla="*/ 525 w 657"/>
              <a:gd name="T87" fmla="*/ 41 h 537"/>
              <a:gd name="T88" fmla="*/ 501 w 657"/>
              <a:gd name="T89" fmla="*/ 13 h 537"/>
              <a:gd name="T90" fmla="*/ 461 w 657"/>
              <a:gd name="T91" fmla="*/ 25 h 537"/>
              <a:gd name="T92" fmla="*/ 397 w 657"/>
              <a:gd name="T93" fmla="*/ 13 h 537"/>
              <a:gd name="T94" fmla="*/ 373 w 657"/>
              <a:gd name="T95" fmla="*/ 5 h 537"/>
              <a:gd name="T96" fmla="*/ 361 w 657"/>
              <a:gd name="T97" fmla="*/ 1 h 537"/>
              <a:gd name="T98" fmla="*/ 337 w 657"/>
              <a:gd name="T99" fmla="*/ 9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57" h="537">
                <a:moveTo>
                  <a:pt x="337" y="9"/>
                </a:moveTo>
                <a:cubicBezTo>
                  <a:pt x="328" y="37"/>
                  <a:pt x="337" y="3"/>
                  <a:pt x="337" y="53"/>
                </a:cubicBezTo>
                <a:cubicBezTo>
                  <a:pt x="337" y="67"/>
                  <a:pt x="322" y="80"/>
                  <a:pt x="313" y="89"/>
                </a:cubicBezTo>
                <a:cubicBezTo>
                  <a:pt x="312" y="93"/>
                  <a:pt x="312" y="98"/>
                  <a:pt x="309" y="101"/>
                </a:cubicBezTo>
                <a:cubicBezTo>
                  <a:pt x="301" y="111"/>
                  <a:pt x="295" y="108"/>
                  <a:pt x="285" y="113"/>
                </a:cubicBezTo>
                <a:cubicBezTo>
                  <a:pt x="271" y="120"/>
                  <a:pt x="265" y="132"/>
                  <a:pt x="249" y="137"/>
                </a:cubicBezTo>
                <a:cubicBezTo>
                  <a:pt x="230" y="132"/>
                  <a:pt x="224" y="128"/>
                  <a:pt x="205" y="133"/>
                </a:cubicBezTo>
                <a:cubicBezTo>
                  <a:pt x="197" y="141"/>
                  <a:pt x="191" y="149"/>
                  <a:pt x="181" y="153"/>
                </a:cubicBezTo>
                <a:cubicBezTo>
                  <a:pt x="173" y="156"/>
                  <a:pt x="157" y="161"/>
                  <a:pt x="157" y="161"/>
                </a:cubicBezTo>
                <a:cubicBezTo>
                  <a:pt x="154" y="165"/>
                  <a:pt x="153" y="170"/>
                  <a:pt x="149" y="173"/>
                </a:cubicBezTo>
                <a:cubicBezTo>
                  <a:pt x="142" y="177"/>
                  <a:pt x="125" y="181"/>
                  <a:pt x="125" y="181"/>
                </a:cubicBezTo>
                <a:cubicBezTo>
                  <a:pt x="104" y="212"/>
                  <a:pt x="88" y="210"/>
                  <a:pt x="53" y="213"/>
                </a:cubicBezTo>
                <a:cubicBezTo>
                  <a:pt x="40" y="217"/>
                  <a:pt x="30" y="225"/>
                  <a:pt x="17" y="229"/>
                </a:cubicBezTo>
                <a:cubicBezTo>
                  <a:pt x="8" y="256"/>
                  <a:pt x="0" y="258"/>
                  <a:pt x="33" y="269"/>
                </a:cubicBezTo>
                <a:cubicBezTo>
                  <a:pt x="43" y="299"/>
                  <a:pt x="50" y="335"/>
                  <a:pt x="77" y="353"/>
                </a:cubicBezTo>
                <a:cubicBezTo>
                  <a:pt x="85" y="378"/>
                  <a:pt x="111" y="431"/>
                  <a:pt x="141" y="437"/>
                </a:cubicBezTo>
                <a:cubicBezTo>
                  <a:pt x="162" y="441"/>
                  <a:pt x="179" y="445"/>
                  <a:pt x="197" y="457"/>
                </a:cubicBezTo>
                <a:cubicBezTo>
                  <a:pt x="218" y="489"/>
                  <a:pt x="295" y="456"/>
                  <a:pt x="329" y="449"/>
                </a:cubicBezTo>
                <a:cubicBezTo>
                  <a:pt x="350" y="456"/>
                  <a:pt x="371" y="464"/>
                  <a:pt x="393" y="469"/>
                </a:cubicBezTo>
                <a:cubicBezTo>
                  <a:pt x="404" y="501"/>
                  <a:pt x="393" y="490"/>
                  <a:pt x="425" y="501"/>
                </a:cubicBezTo>
                <a:cubicBezTo>
                  <a:pt x="433" y="504"/>
                  <a:pt x="449" y="509"/>
                  <a:pt x="449" y="509"/>
                </a:cubicBezTo>
                <a:cubicBezTo>
                  <a:pt x="457" y="506"/>
                  <a:pt x="465" y="504"/>
                  <a:pt x="473" y="501"/>
                </a:cubicBezTo>
                <a:cubicBezTo>
                  <a:pt x="477" y="500"/>
                  <a:pt x="485" y="497"/>
                  <a:pt x="485" y="497"/>
                </a:cubicBezTo>
                <a:cubicBezTo>
                  <a:pt x="493" y="520"/>
                  <a:pt x="496" y="521"/>
                  <a:pt x="521" y="529"/>
                </a:cubicBezTo>
                <a:cubicBezTo>
                  <a:pt x="529" y="532"/>
                  <a:pt x="545" y="537"/>
                  <a:pt x="545" y="537"/>
                </a:cubicBezTo>
                <a:cubicBezTo>
                  <a:pt x="563" y="533"/>
                  <a:pt x="574" y="531"/>
                  <a:pt x="589" y="521"/>
                </a:cubicBezTo>
                <a:cubicBezTo>
                  <a:pt x="599" y="507"/>
                  <a:pt x="607" y="490"/>
                  <a:pt x="613" y="473"/>
                </a:cubicBezTo>
                <a:cubicBezTo>
                  <a:pt x="612" y="468"/>
                  <a:pt x="612" y="462"/>
                  <a:pt x="609" y="457"/>
                </a:cubicBezTo>
                <a:cubicBezTo>
                  <a:pt x="607" y="454"/>
                  <a:pt x="568" y="423"/>
                  <a:pt x="601" y="445"/>
                </a:cubicBezTo>
                <a:cubicBezTo>
                  <a:pt x="619" y="472"/>
                  <a:pt x="603" y="442"/>
                  <a:pt x="593" y="437"/>
                </a:cubicBezTo>
                <a:cubicBezTo>
                  <a:pt x="581" y="432"/>
                  <a:pt x="569" y="429"/>
                  <a:pt x="557" y="425"/>
                </a:cubicBezTo>
                <a:cubicBezTo>
                  <a:pt x="553" y="424"/>
                  <a:pt x="545" y="421"/>
                  <a:pt x="545" y="421"/>
                </a:cubicBezTo>
                <a:cubicBezTo>
                  <a:pt x="537" y="409"/>
                  <a:pt x="513" y="393"/>
                  <a:pt x="513" y="393"/>
                </a:cubicBezTo>
                <a:cubicBezTo>
                  <a:pt x="517" y="382"/>
                  <a:pt x="532" y="338"/>
                  <a:pt x="537" y="333"/>
                </a:cubicBezTo>
                <a:cubicBezTo>
                  <a:pt x="558" y="312"/>
                  <a:pt x="570" y="286"/>
                  <a:pt x="577" y="257"/>
                </a:cubicBezTo>
                <a:cubicBezTo>
                  <a:pt x="594" y="268"/>
                  <a:pt x="607" y="279"/>
                  <a:pt x="625" y="285"/>
                </a:cubicBezTo>
                <a:cubicBezTo>
                  <a:pt x="654" y="275"/>
                  <a:pt x="644" y="284"/>
                  <a:pt x="657" y="265"/>
                </a:cubicBezTo>
                <a:cubicBezTo>
                  <a:pt x="655" y="251"/>
                  <a:pt x="648" y="190"/>
                  <a:pt x="645" y="189"/>
                </a:cubicBezTo>
                <a:cubicBezTo>
                  <a:pt x="634" y="185"/>
                  <a:pt x="621" y="186"/>
                  <a:pt x="609" y="185"/>
                </a:cubicBezTo>
                <a:cubicBezTo>
                  <a:pt x="590" y="179"/>
                  <a:pt x="570" y="184"/>
                  <a:pt x="549" y="181"/>
                </a:cubicBezTo>
                <a:cubicBezTo>
                  <a:pt x="528" y="167"/>
                  <a:pt x="509" y="155"/>
                  <a:pt x="485" y="149"/>
                </a:cubicBezTo>
                <a:cubicBezTo>
                  <a:pt x="451" y="99"/>
                  <a:pt x="501" y="96"/>
                  <a:pt x="529" y="77"/>
                </a:cubicBezTo>
                <a:cubicBezTo>
                  <a:pt x="540" y="61"/>
                  <a:pt x="557" y="48"/>
                  <a:pt x="573" y="37"/>
                </a:cubicBezTo>
                <a:cubicBezTo>
                  <a:pt x="557" y="13"/>
                  <a:pt x="546" y="34"/>
                  <a:pt x="525" y="41"/>
                </a:cubicBezTo>
                <a:cubicBezTo>
                  <a:pt x="516" y="27"/>
                  <a:pt x="517" y="18"/>
                  <a:pt x="501" y="13"/>
                </a:cubicBezTo>
                <a:cubicBezTo>
                  <a:pt x="472" y="23"/>
                  <a:pt x="485" y="19"/>
                  <a:pt x="461" y="25"/>
                </a:cubicBezTo>
                <a:cubicBezTo>
                  <a:pt x="439" y="22"/>
                  <a:pt x="418" y="19"/>
                  <a:pt x="397" y="13"/>
                </a:cubicBezTo>
                <a:cubicBezTo>
                  <a:pt x="389" y="11"/>
                  <a:pt x="381" y="8"/>
                  <a:pt x="373" y="5"/>
                </a:cubicBezTo>
                <a:cubicBezTo>
                  <a:pt x="369" y="4"/>
                  <a:pt x="361" y="1"/>
                  <a:pt x="361" y="1"/>
                </a:cubicBezTo>
                <a:cubicBezTo>
                  <a:pt x="339" y="5"/>
                  <a:pt x="346" y="0"/>
                  <a:pt x="337" y="9"/>
                </a:cubicBezTo>
                <a:close/>
              </a:path>
            </a:pathLst>
          </a:custGeom>
          <a:solidFill>
            <a:srgbClr val="3366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4" name="任意多边形 16403"/>
          <p:cNvSpPr>
            <a:spLocks noChangeArrowheads="1"/>
          </p:cNvSpPr>
          <p:nvPr/>
        </p:nvSpPr>
        <p:spPr bwMode="auto">
          <a:xfrm>
            <a:off x="5799138" y="2533650"/>
            <a:ext cx="449262" cy="736600"/>
          </a:xfrm>
          <a:custGeom>
            <a:avLst/>
            <a:gdLst>
              <a:gd name="T0" fmla="*/ 43 w 283"/>
              <a:gd name="T1" fmla="*/ 428 h 464"/>
              <a:gd name="T2" fmla="*/ 43 w 283"/>
              <a:gd name="T3" fmla="*/ 360 h 464"/>
              <a:gd name="T4" fmla="*/ 59 w 283"/>
              <a:gd name="T5" fmla="*/ 324 h 464"/>
              <a:gd name="T6" fmla="*/ 7 w 283"/>
              <a:gd name="T7" fmla="*/ 232 h 464"/>
              <a:gd name="T8" fmla="*/ 11 w 283"/>
              <a:gd name="T9" fmla="*/ 176 h 464"/>
              <a:gd name="T10" fmla="*/ 47 w 283"/>
              <a:gd name="T11" fmla="*/ 148 h 464"/>
              <a:gd name="T12" fmla="*/ 51 w 283"/>
              <a:gd name="T13" fmla="*/ 112 h 464"/>
              <a:gd name="T14" fmla="*/ 75 w 283"/>
              <a:gd name="T15" fmla="*/ 80 h 464"/>
              <a:gd name="T16" fmla="*/ 39 w 283"/>
              <a:gd name="T17" fmla="*/ 20 h 464"/>
              <a:gd name="T18" fmla="*/ 75 w 283"/>
              <a:gd name="T19" fmla="*/ 8 h 464"/>
              <a:gd name="T20" fmla="*/ 99 w 283"/>
              <a:gd name="T21" fmla="*/ 0 h 464"/>
              <a:gd name="T22" fmla="*/ 171 w 283"/>
              <a:gd name="T23" fmla="*/ 20 h 464"/>
              <a:gd name="T24" fmla="*/ 191 w 283"/>
              <a:gd name="T25" fmla="*/ 56 h 464"/>
              <a:gd name="T26" fmla="*/ 215 w 283"/>
              <a:gd name="T27" fmla="*/ 64 h 464"/>
              <a:gd name="T28" fmla="*/ 267 w 283"/>
              <a:gd name="T29" fmla="*/ 60 h 464"/>
              <a:gd name="T30" fmla="*/ 259 w 283"/>
              <a:gd name="T31" fmla="*/ 128 h 464"/>
              <a:gd name="T32" fmla="*/ 255 w 283"/>
              <a:gd name="T33" fmla="*/ 140 h 464"/>
              <a:gd name="T34" fmla="*/ 239 w 283"/>
              <a:gd name="T35" fmla="*/ 252 h 464"/>
              <a:gd name="T36" fmla="*/ 243 w 283"/>
              <a:gd name="T37" fmla="*/ 316 h 464"/>
              <a:gd name="T38" fmla="*/ 247 w 283"/>
              <a:gd name="T39" fmla="*/ 340 h 464"/>
              <a:gd name="T40" fmla="*/ 215 w 283"/>
              <a:gd name="T41" fmla="*/ 372 h 464"/>
              <a:gd name="T42" fmla="*/ 203 w 283"/>
              <a:gd name="T43" fmla="*/ 444 h 464"/>
              <a:gd name="T44" fmla="*/ 207 w 283"/>
              <a:gd name="T45" fmla="*/ 456 h 464"/>
              <a:gd name="T46" fmla="*/ 183 w 283"/>
              <a:gd name="T47" fmla="*/ 464 h 464"/>
              <a:gd name="T48" fmla="*/ 91 w 283"/>
              <a:gd name="T49" fmla="*/ 444 h 464"/>
              <a:gd name="T50" fmla="*/ 43 w 283"/>
              <a:gd name="T51" fmla="*/ 428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3" h="464">
                <a:moveTo>
                  <a:pt x="43" y="428"/>
                </a:moveTo>
                <a:cubicBezTo>
                  <a:pt x="10" y="406"/>
                  <a:pt x="29" y="387"/>
                  <a:pt x="43" y="360"/>
                </a:cubicBezTo>
                <a:cubicBezTo>
                  <a:pt x="49" y="348"/>
                  <a:pt x="59" y="324"/>
                  <a:pt x="59" y="324"/>
                </a:cubicBezTo>
                <a:cubicBezTo>
                  <a:pt x="54" y="285"/>
                  <a:pt x="48" y="246"/>
                  <a:pt x="7" y="232"/>
                </a:cubicBezTo>
                <a:cubicBezTo>
                  <a:pt x="3" y="215"/>
                  <a:pt x="0" y="192"/>
                  <a:pt x="11" y="176"/>
                </a:cubicBezTo>
                <a:cubicBezTo>
                  <a:pt x="19" y="163"/>
                  <a:pt x="47" y="148"/>
                  <a:pt x="47" y="148"/>
                </a:cubicBezTo>
                <a:cubicBezTo>
                  <a:pt x="52" y="133"/>
                  <a:pt x="46" y="127"/>
                  <a:pt x="51" y="112"/>
                </a:cubicBezTo>
                <a:cubicBezTo>
                  <a:pt x="76" y="117"/>
                  <a:pt x="87" y="110"/>
                  <a:pt x="75" y="80"/>
                </a:cubicBezTo>
                <a:lnTo>
                  <a:pt x="39" y="20"/>
                </a:lnTo>
                <a:cubicBezTo>
                  <a:pt x="39" y="20"/>
                  <a:pt x="75" y="8"/>
                  <a:pt x="75" y="8"/>
                </a:cubicBezTo>
                <a:cubicBezTo>
                  <a:pt x="83" y="5"/>
                  <a:pt x="99" y="0"/>
                  <a:pt x="99" y="0"/>
                </a:cubicBezTo>
                <a:cubicBezTo>
                  <a:pt x="123" y="6"/>
                  <a:pt x="147" y="12"/>
                  <a:pt x="171" y="20"/>
                </a:cubicBezTo>
                <a:cubicBezTo>
                  <a:pt x="176" y="35"/>
                  <a:pt x="176" y="48"/>
                  <a:pt x="191" y="56"/>
                </a:cubicBezTo>
                <a:cubicBezTo>
                  <a:pt x="198" y="60"/>
                  <a:pt x="215" y="64"/>
                  <a:pt x="215" y="64"/>
                </a:cubicBezTo>
                <a:cubicBezTo>
                  <a:pt x="232" y="63"/>
                  <a:pt x="251" y="54"/>
                  <a:pt x="267" y="60"/>
                </a:cubicBezTo>
                <a:cubicBezTo>
                  <a:pt x="283" y="66"/>
                  <a:pt x="261" y="121"/>
                  <a:pt x="259" y="128"/>
                </a:cubicBezTo>
                <a:cubicBezTo>
                  <a:pt x="258" y="132"/>
                  <a:pt x="255" y="140"/>
                  <a:pt x="255" y="140"/>
                </a:cubicBezTo>
                <a:cubicBezTo>
                  <a:pt x="261" y="177"/>
                  <a:pt x="260" y="220"/>
                  <a:pt x="239" y="252"/>
                </a:cubicBezTo>
                <a:cubicBezTo>
                  <a:pt x="240" y="273"/>
                  <a:pt x="240" y="295"/>
                  <a:pt x="243" y="316"/>
                </a:cubicBezTo>
                <a:cubicBezTo>
                  <a:pt x="245" y="331"/>
                  <a:pt x="260" y="324"/>
                  <a:pt x="247" y="340"/>
                </a:cubicBezTo>
                <a:cubicBezTo>
                  <a:pt x="238" y="352"/>
                  <a:pt x="224" y="358"/>
                  <a:pt x="215" y="372"/>
                </a:cubicBezTo>
                <a:cubicBezTo>
                  <a:pt x="211" y="396"/>
                  <a:pt x="211" y="421"/>
                  <a:pt x="203" y="444"/>
                </a:cubicBezTo>
                <a:cubicBezTo>
                  <a:pt x="204" y="448"/>
                  <a:pt x="210" y="453"/>
                  <a:pt x="207" y="456"/>
                </a:cubicBezTo>
                <a:cubicBezTo>
                  <a:pt x="201" y="462"/>
                  <a:pt x="183" y="464"/>
                  <a:pt x="183" y="464"/>
                </a:cubicBezTo>
                <a:cubicBezTo>
                  <a:pt x="152" y="460"/>
                  <a:pt x="121" y="452"/>
                  <a:pt x="91" y="444"/>
                </a:cubicBezTo>
                <a:cubicBezTo>
                  <a:pt x="87" y="443"/>
                  <a:pt x="34" y="428"/>
                  <a:pt x="43" y="428"/>
                </a:cubicBezTo>
                <a:close/>
              </a:path>
            </a:pathLst>
          </a:custGeom>
          <a:solidFill>
            <a:srgbClr val="3366FF"/>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5" name="任意多边形 16404"/>
          <p:cNvSpPr>
            <a:spLocks noChangeArrowheads="1"/>
          </p:cNvSpPr>
          <p:nvPr/>
        </p:nvSpPr>
        <p:spPr bwMode="auto">
          <a:xfrm>
            <a:off x="6089650" y="2844800"/>
            <a:ext cx="1181100" cy="685800"/>
          </a:xfrm>
          <a:custGeom>
            <a:avLst/>
            <a:gdLst>
              <a:gd name="T0" fmla="*/ 744 w 744"/>
              <a:gd name="T1" fmla="*/ 60 h 432"/>
              <a:gd name="T2" fmla="*/ 684 w 744"/>
              <a:gd name="T3" fmla="*/ 84 h 432"/>
              <a:gd name="T4" fmla="*/ 640 w 744"/>
              <a:gd name="T5" fmla="*/ 116 h 432"/>
              <a:gd name="T6" fmla="*/ 576 w 744"/>
              <a:gd name="T7" fmla="*/ 144 h 432"/>
              <a:gd name="T8" fmla="*/ 568 w 744"/>
              <a:gd name="T9" fmla="*/ 176 h 432"/>
              <a:gd name="T10" fmla="*/ 564 w 744"/>
              <a:gd name="T11" fmla="*/ 196 h 432"/>
              <a:gd name="T12" fmla="*/ 540 w 744"/>
              <a:gd name="T13" fmla="*/ 204 h 432"/>
              <a:gd name="T14" fmla="*/ 484 w 744"/>
              <a:gd name="T15" fmla="*/ 276 h 432"/>
              <a:gd name="T16" fmla="*/ 444 w 744"/>
              <a:gd name="T17" fmla="*/ 344 h 432"/>
              <a:gd name="T18" fmla="*/ 412 w 744"/>
              <a:gd name="T19" fmla="*/ 356 h 432"/>
              <a:gd name="T20" fmla="*/ 392 w 744"/>
              <a:gd name="T21" fmla="*/ 392 h 432"/>
              <a:gd name="T22" fmla="*/ 360 w 744"/>
              <a:gd name="T23" fmla="*/ 424 h 432"/>
              <a:gd name="T24" fmla="*/ 328 w 744"/>
              <a:gd name="T25" fmla="*/ 404 h 432"/>
              <a:gd name="T26" fmla="*/ 296 w 744"/>
              <a:gd name="T27" fmla="*/ 432 h 432"/>
              <a:gd name="T28" fmla="*/ 276 w 744"/>
              <a:gd name="T29" fmla="*/ 428 h 432"/>
              <a:gd name="T30" fmla="*/ 252 w 744"/>
              <a:gd name="T31" fmla="*/ 412 h 432"/>
              <a:gd name="T32" fmla="*/ 228 w 744"/>
              <a:gd name="T33" fmla="*/ 380 h 432"/>
              <a:gd name="T34" fmla="*/ 204 w 744"/>
              <a:gd name="T35" fmla="*/ 372 h 432"/>
              <a:gd name="T36" fmla="*/ 164 w 744"/>
              <a:gd name="T37" fmla="*/ 408 h 432"/>
              <a:gd name="T38" fmla="*/ 168 w 744"/>
              <a:gd name="T39" fmla="*/ 428 h 432"/>
              <a:gd name="T40" fmla="*/ 136 w 744"/>
              <a:gd name="T41" fmla="*/ 420 h 432"/>
              <a:gd name="T42" fmla="*/ 88 w 744"/>
              <a:gd name="T43" fmla="*/ 416 h 432"/>
              <a:gd name="T44" fmla="*/ 52 w 744"/>
              <a:gd name="T45" fmla="*/ 400 h 432"/>
              <a:gd name="T46" fmla="*/ 28 w 744"/>
              <a:gd name="T47" fmla="*/ 384 h 432"/>
              <a:gd name="T48" fmla="*/ 16 w 744"/>
              <a:gd name="T49" fmla="*/ 376 h 432"/>
              <a:gd name="T50" fmla="*/ 36 w 744"/>
              <a:gd name="T51" fmla="*/ 332 h 432"/>
              <a:gd name="T52" fmla="*/ 60 w 744"/>
              <a:gd name="T53" fmla="*/ 316 h 432"/>
              <a:gd name="T54" fmla="*/ 92 w 744"/>
              <a:gd name="T55" fmla="*/ 288 h 432"/>
              <a:gd name="T56" fmla="*/ 84 w 744"/>
              <a:gd name="T57" fmla="*/ 260 h 432"/>
              <a:gd name="T58" fmla="*/ 48 w 744"/>
              <a:gd name="T59" fmla="*/ 268 h 432"/>
              <a:gd name="T60" fmla="*/ 24 w 744"/>
              <a:gd name="T61" fmla="*/ 236 h 432"/>
              <a:gd name="T62" fmla="*/ 44 w 744"/>
              <a:gd name="T63" fmla="*/ 156 h 432"/>
              <a:gd name="T64" fmla="*/ 80 w 744"/>
              <a:gd name="T65" fmla="*/ 132 h 432"/>
              <a:gd name="T66" fmla="*/ 92 w 744"/>
              <a:gd name="T67" fmla="*/ 124 h 432"/>
              <a:gd name="T68" fmla="*/ 148 w 744"/>
              <a:gd name="T69" fmla="*/ 76 h 432"/>
              <a:gd name="T70" fmla="*/ 208 w 744"/>
              <a:gd name="T71" fmla="*/ 48 h 432"/>
              <a:gd name="T72" fmla="*/ 252 w 744"/>
              <a:gd name="T73" fmla="*/ 0 h 432"/>
              <a:gd name="T74" fmla="*/ 276 w 744"/>
              <a:gd name="T75" fmla="*/ 28 h 432"/>
              <a:gd name="T76" fmla="*/ 324 w 744"/>
              <a:gd name="T77" fmla="*/ 16 h 432"/>
              <a:gd name="T78" fmla="*/ 364 w 744"/>
              <a:gd name="T79" fmla="*/ 32 h 432"/>
              <a:gd name="T80" fmla="*/ 400 w 744"/>
              <a:gd name="T81" fmla="*/ 92 h 432"/>
              <a:gd name="T82" fmla="*/ 448 w 744"/>
              <a:gd name="T83" fmla="*/ 104 h 432"/>
              <a:gd name="T84" fmla="*/ 472 w 744"/>
              <a:gd name="T85" fmla="*/ 96 h 432"/>
              <a:gd name="T86" fmla="*/ 508 w 744"/>
              <a:gd name="T87" fmla="*/ 52 h 432"/>
              <a:gd name="T88" fmla="*/ 540 w 744"/>
              <a:gd name="T89" fmla="*/ 28 h 432"/>
              <a:gd name="T90" fmla="*/ 564 w 744"/>
              <a:gd name="T91" fmla="*/ 12 h 432"/>
              <a:gd name="T92" fmla="*/ 616 w 744"/>
              <a:gd name="T93" fmla="*/ 24 h 432"/>
              <a:gd name="T94" fmla="*/ 648 w 744"/>
              <a:gd name="T95" fmla="*/ 36 h 432"/>
              <a:gd name="T96" fmla="*/ 688 w 744"/>
              <a:gd name="T97" fmla="*/ 20 h 432"/>
              <a:gd name="T98" fmla="*/ 712 w 744"/>
              <a:gd name="T99" fmla="*/ 24 h 432"/>
              <a:gd name="T100" fmla="*/ 716 w 744"/>
              <a:gd name="T101" fmla="*/ 36 h 432"/>
              <a:gd name="T102" fmla="*/ 740 w 744"/>
              <a:gd name="T103" fmla="*/ 48 h 432"/>
              <a:gd name="T104" fmla="*/ 744 w 744"/>
              <a:gd name="T105" fmla="*/ 6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4" h="432">
                <a:moveTo>
                  <a:pt x="744" y="60"/>
                </a:moveTo>
                <a:cubicBezTo>
                  <a:pt x="723" y="67"/>
                  <a:pt x="702" y="72"/>
                  <a:pt x="684" y="84"/>
                </a:cubicBezTo>
                <a:cubicBezTo>
                  <a:pt x="666" y="111"/>
                  <a:pt x="670" y="109"/>
                  <a:pt x="640" y="116"/>
                </a:cubicBezTo>
                <a:cubicBezTo>
                  <a:pt x="623" y="127"/>
                  <a:pt x="596" y="139"/>
                  <a:pt x="576" y="144"/>
                </a:cubicBezTo>
                <a:cubicBezTo>
                  <a:pt x="573" y="155"/>
                  <a:pt x="570" y="165"/>
                  <a:pt x="568" y="176"/>
                </a:cubicBezTo>
                <a:cubicBezTo>
                  <a:pt x="567" y="183"/>
                  <a:pt x="569" y="191"/>
                  <a:pt x="564" y="196"/>
                </a:cubicBezTo>
                <a:cubicBezTo>
                  <a:pt x="558" y="202"/>
                  <a:pt x="540" y="204"/>
                  <a:pt x="540" y="204"/>
                </a:cubicBezTo>
                <a:cubicBezTo>
                  <a:pt x="531" y="230"/>
                  <a:pt x="510" y="267"/>
                  <a:pt x="484" y="276"/>
                </a:cubicBezTo>
                <a:cubicBezTo>
                  <a:pt x="467" y="301"/>
                  <a:pt x="470" y="327"/>
                  <a:pt x="444" y="344"/>
                </a:cubicBezTo>
                <a:cubicBezTo>
                  <a:pt x="426" y="338"/>
                  <a:pt x="422" y="341"/>
                  <a:pt x="412" y="356"/>
                </a:cubicBezTo>
                <a:cubicBezTo>
                  <a:pt x="408" y="375"/>
                  <a:pt x="411" y="386"/>
                  <a:pt x="392" y="392"/>
                </a:cubicBezTo>
                <a:cubicBezTo>
                  <a:pt x="383" y="406"/>
                  <a:pt x="374" y="415"/>
                  <a:pt x="360" y="424"/>
                </a:cubicBezTo>
                <a:cubicBezTo>
                  <a:pt x="341" y="395"/>
                  <a:pt x="353" y="398"/>
                  <a:pt x="328" y="404"/>
                </a:cubicBezTo>
                <a:cubicBezTo>
                  <a:pt x="316" y="416"/>
                  <a:pt x="312" y="427"/>
                  <a:pt x="296" y="432"/>
                </a:cubicBezTo>
                <a:cubicBezTo>
                  <a:pt x="289" y="431"/>
                  <a:pt x="282" y="431"/>
                  <a:pt x="276" y="428"/>
                </a:cubicBezTo>
                <a:cubicBezTo>
                  <a:pt x="267" y="424"/>
                  <a:pt x="252" y="412"/>
                  <a:pt x="252" y="412"/>
                </a:cubicBezTo>
                <a:cubicBezTo>
                  <a:pt x="247" y="398"/>
                  <a:pt x="243" y="386"/>
                  <a:pt x="228" y="380"/>
                </a:cubicBezTo>
                <a:cubicBezTo>
                  <a:pt x="220" y="377"/>
                  <a:pt x="204" y="372"/>
                  <a:pt x="204" y="372"/>
                </a:cubicBezTo>
                <a:cubicBezTo>
                  <a:pt x="181" y="378"/>
                  <a:pt x="172" y="385"/>
                  <a:pt x="164" y="408"/>
                </a:cubicBezTo>
                <a:cubicBezTo>
                  <a:pt x="165" y="415"/>
                  <a:pt x="173" y="423"/>
                  <a:pt x="168" y="428"/>
                </a:cubicBezTo>
                <a:cubicBezTo>
                  <a:pt x="164" y="432"/>
                  <a:pt x="142" y="421"/>
                  <a:pt x="136" y="420"/>
                </a:cubicBezTo>
                <a:cubicBezTo>
                  <a:pt x="120" y="418"/>
                  <a:pt x="104" y="417"/>
                  <a:pt x="88" y="416"/>
                </a:cubicBezTo>
                <a:cubicBezTo>
                  <a:pt x="76" y="412"/>
                  <a:pt x="63" y="406"/>
                  <a:pt x="52" y="400"/>
                </a:cubicBezTo>
                <a:cubicBezTo>
                  <a:pt x="44" y="395"/>
                  <a:pt x="36" y="389"/>
                  <a:pt x="28" y="384"/>
                </a:cubicBezTo>
                <a:cubicBezTo>
                  <a:pt x="24" y="381"/>
                  <a:pt x="16" y="376"/>
                  <a:pt x="16" y="376"/>
                </a:cubicBezTo>
                <a:cubicBezTo>
                  <a:pt x="0" y="352"/>
                  <a:pt x="14" y="347"/>
                  <a:pt x="36" y="332"/>
                </a:cubicBezTo>
                <a:cubicBezTo>
                  <a:pt x="44" y="327"/>
                  <a:pt x="60" y="316"/>
                  <a:pt x="60" y="316"/>
                </a:cubicBezTo>
                <a:cubicBezTo>
                  <a:pt x="68" y="304"/>
                  <a:pt x="92" y="288"/>
                  <a:pt x="92" y="288"/>
                </a:cubicBezTo>
                <a:cubicBezTo>
                  <a:pt x="102" y="272"/>
                  <a:pt x="102" y="266"/>
                  <a:pt x="84" y="260"/>
                </a:cubicBezTo>
                <a:cubicBezTo>
                  <a:pt x="65" y="266"/>
                  <a:pt x="67" y="281"/>
                  <a:pt x="48" y="268"/>
                </a:cubicBezTo>
                <a:cubicBezTo>
                  <a:pt x="43" y="253"/>
                  <a:pt x="33" y="249"/>
                  <a:pt x="24" y="236"/>
                </a:cubicBezTo>
                <a:cubicBezTo>
                  <a:pt x="25" y="229"/>
                  <a:pt x="36" y="162"/>
                  <a:pt x="44" y="156"/>
                </a:cubicBezTo>
                <a:cubicBezTo>
                  <a:pt x="56" y="148"/>
                  <a:pt x="68" y="140"/>
                  <a:pt x="80" y="132"/>
                </a:cubicBezTo>
                <a:cubicBezTo>
                  <a:pt x="84" y="129"/>
                  <a:pt x="92" y="124"/>
                  <a:pt x="92" y="124"/>
                </a:cubicBezTo>
                <a:cubicBezTo>
                  <a:pt x="105" y="84"/>
                  <a:pt x="115" y="98"/>
                  <a:pt x="148" y="76"/>
                </a:cubicBezTo>
                <a:cubicBezTo>
                  <a:pt x="159" y="42"/>
                  <a:pt x="164" y="52"/>
                  <a:pt x="208" y="48"/>
                </a:cubicBezTo>
                <a:cubicBezTo>
                  <a:pt x="228" y="35"/>
                  <a:pt x="232" y="7"/>
                  <a:pt x="252" y="0"/>
                </a:cubicBezTo>
                <a:cubicBezTo>
                  <a:pt x="257" y="16"/>
                  <a:pt x="260" y="23"/>
                  <a:pt x="276" y="28"/>
                </a:cubicBezTo>
                <a:cubicBezTo>
                  <a:pt x="292" y="24"/>
                  <a:pt x="308" y="19"/>
                  <a:pt x="324" y="16"/>
                </a:cubicBezTo>
                <a:cubicBezTo>
                  <a:pt x="339" y="20"/>
                  <a:pt x="349" y="27"/>
                  <a:pt x="364" y="32"/>
                </a:cubicBezTo>
                <a:cubicBezTo>
                  <a:pt x="380" y="79"/>
                  <a:pt x="346" y="84"/>
                  <a:pt x="400" y="92"/>
                </a:cubicBezTo>
                <a:cubicBezTo>
                  <a:pt x="415" y="115"/>
                  <a:pt x="422" y="113"/>
                  <a:pt x="448" y="104"/>
                </a:cubicBezTo>
                <a:cubicBezTo>
                  <a:pt x="456" y="101"/>
                  <a:pt x="472" y="96"/>
                  <a:pt x="472" y="96"/>
                </a:cubicBezTo>
                <a:cubicBezTo>
                  <a:pt x="477" y="71"/>
                  <a:pt x="483" y="60"/>
                  <a:pt x="508" y="52"/>
                </a:cubicBezTo>
                <a:cubicBezTo>
                  <a:pt x="518" y="37"/>
                  <a:pt x="525" y="36"/>
                  <a:pt x="540" y="28"/>
                </a:cubicBezTo>
                <a:cubicBezTo>
                  <a:pt x="548" y="23"/>
                  <a:pt x="564" y="12"/>
                  <a:pt x="564" y="12"/>
                </a:cubicBezTo>
                <a:cubicBezTo>
                  <a:pt x="578" y="33"/>
                  <a:pt x="593" y="28"/>
                  <a:pt x="616" y="24"/>
                </a:cubicBezTo>
                <a:cubicBezTo>
                  <a:pt x="622" y="43"/>
                  <a:pt x="630" y="41"/>
                  <a:pt x="648" y="36"/>
                </a:cubicBezTo>
                <a:cubicBezTo>
                  <a:pt x="661" y="27"/>
                  <a:pt x="673" y="25"/>
                  <a:pt x="688" y="20"/>
                </a:cubicBezTo>
                <a:cubicBezTo>
                  <a:pt x="696" y="21"/>
                  <a:pt x="705" y="20"/>
                  <a:pt x="712" y="24"/>
                </a:cubicBezTo>
                <a:cubicBezTo>
                  <a:pt x="716" y="26"/>
                  <a:pt x="713" y="33"/>
                  <a:pt x="716" y="36"/>
                </a:cubicBezTo>
                <a:cubicBezTo>
                  <a:pt x="722" y="42"/>
                  <a:pt x="733" y="43"/>
                  <a:pt x="740" y="48"/>
                </a:cubicBezTo>
                <a:cubicBezTo>
                  <a:pt x="735" y="72"/>
                  <a:pt x="731" y="73"/>
                  <a:pt x="744" y="60"/>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6" name="任意多边形 16405"/>
          <p:cNvSpPr>
            <a:spLocks noChangeArrowheads="1"/>
          </p:cNvSpPr>
          <p:nvPr/>
        </p:nvSpPr>
        <p:spPr bwMode="auto">
          <a:xfrm>
            <a:off x="5765800" y="2070100"/>
            <a:ext cx="1000125" cy="985838"/>
          </a:xfrm>
          <a:custGeom>
            <a:avLst/>
            <a:gdLst>
              <a:gd name="T0" fmla="*/ 444 w 630"/>
              <a:gd name="T1" fmla="*/ 484 h 621"/>
              <a:gd name="T2" fmla="*/ 424 w 630"/>
              <a:gd name="T3" fmla="*/ 448 h 621"/>
              <a:gd name="T4" fmla="*/ 416 w 630"/>
              <a:gd name="T5" fmla="*/ 436 h 621"/>
              <a:gd name="T6" fmla="*/ 456 w 630"/>
              <a:gd name="T7" fmla="*/ 368 h 621"/>
              <a:gd name="T8" fmla="*/ 492 w 630"/>
              <a:gd name="T9" fmla="*/ 384 h 621"/>
              <a:gd name="T10" fmla="*/ 544 w 630"/>
              <a:gd name="T11" fmla="*/ 364 h 621"/>
              <a:gd name="T12" fmla="*/ 560 w 630"/>
              <a:gd name="T13" fmla="*/ 312 h 621"/>
              <a:gd name="T14" fmla="*/ 600 w 630"/>
              <a:gd name="T15" fmla="*/ 268 h 621"/>
              <a:gd name="T16" fmla="*/ 608 w 630"/>
              <a:gd name="T17" fmla="*/ 244 h 621"/>
              <a:gd name="T18" fmla="*/ 584 w 630"/>
              <a:gd name="T19" fmla="*/ 212 h 621"/>
              <a:gd name="T20" fmla="*/ 544 w 630"/>
              <a:gd name="T21" fmla="*/ 196 h 621"/>
              <a:gd name="T22" fmla="*/ 524 w 630"/>
              <a:gd name="T23" fmla="*/ 144 h 621"/>
              <a:gd name="T24" fmla="*/ 496 w 630"/>
              <a:gd name="T25" fmla="*/ 116 h 621"/>
              <a:gd name="T26" fmla="*/ 468 w 630"/>
              <a:gd name="T27" fmla="*/ 128 h 621"/>
              <a:gd name="T28" fmla="*/ 436 w 630"/>
              <a:gd name="T29" fmla="*/ 120 h 621"/>
              <a:gd name="T30" fmla="*/ 404 w 630"/>
              <a:gd name="T31" fmla="*/ 36 h 621"/>
              <a:gd name="T32" fmla="*/ 368 w 630"/>
              <a:gd name="T33" fmla="*/ 8 h 621"/>
              <a:gd name="T34" fmla="*/ 344 w 630"/>
              <a:gd name="T35" fmla="*/ 0 h 621"/>
              <a:gd name="T36" fmla="*/ 284 w 630"/>
              <a:gd name="T37" fmla="*/ 48 h 621"/>
              <a:gd name="T38" fmla="*/ 216 w 630"/>
              <a:gd name="T39" fmla="*/ 88 h 621"/>
              <a:gd name="T40" fmla="*/ 192 w 630"/>
              <a:gd name="T41" fmla="*/ 108 h 621"/>
              <a:gd name="T42" fmla="*/ 160 w 630"/>
              <a:gd name="T43" fmla="*/ 116 h 621"/>
              <a:gd name="T44" fmla="*/ 144 w 630"/>
              <a:gd name="T45" fmla="*/ 140 h 621"/>
              <a:gd name="T46" fmla="*/ 108 w 630"/>
              <a:gd name="T47" fmla="*/ 100 h 621"/>
              <a:gd name="T48" fmla="*/ 72 w 630"/>
              <a:gd name="T49" fmla="*/ 84 h 621"/>
              <a:gd name="T50" fmla="*/ 40 w 630"/>
              <a:gd name="T51" fmla="*/ 148 h 621"/>
              <a:gd name="T52" fmla="*/ 12 w 630"/>
              <a:gd name="T53" fmla="*/ 180 h 621"/>
              <a:gd name="T54" fmla="*/ 0 w 630"/>
              <a:gd name="T55" fmla="*/ 188 h 621"/>
              <a:gd name="T56" fmla="*/ 52 w 630"/>
              <a:gd name="T57" fmla="*/ 252 h 621"/>
              <a:gd name="T58" fmla="*/ 72 w 630"/>
              <a:gd name="T59" fmla="*/ 288 h 621"/>
              <a:gd name="T60" fmla="*/ 76 w 630"/>
              <a:gd name="T61" fmla="*/ 312 h 621"/>
              <a:gd name="T62" fmla="*/ 184 w 630"/>
              <a:gd name="T63" fmla="*/ 300 h 621"/>
              <a:gd name="T64" fmla="*/ 196 w 630"/>
              <a:gd name="T65" fmla="*/ 340 h 621"/>
              <a:gd name="T66" fmla="*/ 232 w 630"/>
              <a:gd name="T67" fmla="*/ 352 h 621"/>
              <a:gd name="T68" fmla="*/ 244 w 630"/>
              <a:gd name="T69" fmla="*/ 356 h 621"/>
              <a:gd name="T70" fmla="*/ 292 w 630"/>
              <a:gd name="T71" fmla="*/ 364 h 621"/>
              <a:gd name="T72" fmla="*/ 280 w 630"/>
              <a:gd name="T73" fmla="*/ 416 h 621"/>
              <a:gd name="T74" fmla="*/ 276 w 630"/>
              <a:gd name="T75" fmla="*/ 428 h 621"/>
              <a:gd name="T76" fmla="*/ 268 w 630"/>
              <a:gd name="T77" fmla="*/ 532 h 621"/>
              <a:gd name="T78" fmla="*/ 260 w 630"/>
              <a:gd name="T79" fmla="*/ 556 h 621"/>
              <a:gd name="T80" fmla="*/ 296 w 630"/>
              <a:gd name="T81" fmla="*/ 612 h 621"/>
              <a:gd name="T82" fmla="*/ 308 w 630"/>
              <a:gd name="T83" fmla="*/ 604 h 621"/>
              <a:gd name="T84" fmla="*/ 316 w 630"/>
              <a:gd name="T85" fmla="*/ 580 h 621"/>
              <a:gd name="T86" fmla="*/ 340 w 630"/>
              <a:gd name="T87" fmla="*/ 576 h 621"/>
              <a:gd name="T88" fmla="*/ 404 w 630"/>
              <a:gd name="T89" fmla="*/ 536 h 621"/>
              <a:gd name="T90" fmla="*/ 432 w 630"/>
              <a:gd name="T91" fmla="*/ 508 h 621"/>
              <a:gd name="T92" fmla="*/ 440 w 630"/>
              <a:gd name="T93" fmla="*/ 496 h 621"/>
              <a:gd name="T94" fmla="*/ 444 w 630"/>
              <a:gd name="T95" fmla="*/ 48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0" h="621">
                <a:moveTo>
                  <a:pt x="444" y="484"/>
                </a:moveTo>
                <a:cubicBezTo>
                  <a:pt x="437" y="463"/>
                  <a:pt x="442" y="476"/>
                  <a:pt x="424" y="448"/>
                </a:cubicBezTo>
                <a:cubicBezTo>
                  <a:pt x="421" y="444"/>
                  <a:pt x="416" y="436"/>
                  <a:pt x="416" y="436"/>
                </a:cubicBezTo>
                <a:cubicBezTo>
                  <a:pt x="425" y="409"/>
                  <a:pt x="431" y="385"/>
                  <a:pt x="456" y="368"/>
                </a:cubicBezTo>
                <a:cubicBezTo>
                  <a:pt x="467" y="375"/>
                  <a:pt x="492" y="384"/>
                  <a:pt x="492" y="384"/>
                </a:cubicBezTo>
                <a:cubicBezTo>
                  <a:pt x="511" y="379"/>
                  <a:pt x="526" y="370"/>
                  <a:pt x="544" y="364"/>
                </a:cubicBezTo>
                <a:cubicBezTo>
                  <a:pt x="557" y="344"/>
                  <a:pt x="551" y="335"/>
                  <a:pt x="560" y="312"/>
                </a:cubicBezTo>
                <a:cubicBezTo>
                  <a:pt x="564" y="301"/>
                  <a:pt x="588" y="276"/>
                  <a:pt x="600" y="268"/>
                </a:cubicBezTo>
                <a:cubicBezTo>
                  <a:pt x="614" y="247"/>
                  <a:pt x="630" y="259"/>
                  <a:pt x="608" y="244"/>
                </a:cubicBezTo>
                <a:cubicBezTo>
                  <a:pt x="603" y="228"/>
                  <a:pt x="598" y="221"/>
                  <a:pt x="584" y="212"/>
                </a:cubicBezTo>
                <a:cubicBezTo>
                  <a:pt x="565" y="184"/>
                  <a:pt x="592" y="217"/>
                  <a:pt x="544" y="196"/>
                </a:cubicBezTo>
                <a:cubicBezTo>
                  <a:pt x="539" y="194"/>
                  <a:pt x="527" y="150"/>
                  <a:pt x="524" y="144"/>
                </a:cubicBezTo>
                <a:cubicBezTo>
                  <a:pt x="517" y="129"/>
                  <a:pt x="509" y="126"/>
                  <a:pt x="496" y="116"/>
                </a:cubicBezTo>
                <a:cubicBezTo>
                  <a:pt x="486" y="118"/>
                  <a:pt x="478" y="126"/>
                  <a:pt x="468" y="128"/>
                </a:cubicBezTo>
                <a:cubicBezTo>
                  <a:pt x="457" y="130"/>
                  <a:pt x="447" y="122"/>
                  <a:pt x="436" y="120"/>
                </a:cubicBezTo>
                <a:cubicBezTo>
                  <a:pt x="419" y="94"/>
                  <a:pt x="424" y="60"/>
                  <a:pt x="404" y="36"/>
                </a:cubicBezTo>
                <a:cubicBezTo>
                  <a:pt x="396" y="26"/>
                  <a:pt x="378" y="11"/>
                  <a:pt x="368" y="8"/>
                </a:cubicBezTo>
                <a:cubicBezTo>
                  <a:pt x="360" y="5"/>
                  <a:pt x="344" y="0"/>
                  <a:pt x="344" y="0"/>
                </a:cubicBezTo>
                <a:cubicBezTo>
                  <a:pt x="317" y="7"/>
                  <a:pt x="299" y="25"/>
                  <a:pt x="284" y="48"/>
                </a:cubicBezTo>
                <a:cubicBezTo>
                  <a:pt x="298" y="91"/>
                  <a:pt x="244" y="85"/>
                  <a:pt x="216" y="88"/>
                </a:cubicBezTo>
                <a:cubicBezTo>
                  <a:pt x="206" y="103"/>
                  <a:pt x="211" y="114"/>
                  <a:pt x="192" y="108"/>
                </a:cubicBezTo>
                <a:cubicBezTo>
                  <a:pt x="181" y="110"/>
                  <a:pt x="167" y="107"/>
                  <a:pt x="160" y="116"/>
                </a:cubicBezTo>
                <a:cubicBezTo>
                  <a:pt x="130" y="153"/>
                  <a:pt x="182" y="115"/>
                  <a:pt x="144" y="140"/>
                </a:cubicBezTo>
                <a:cubicBezTo>
                  <a:pt x="115" y="134"/>
                  <a:pt x="117" y="128"/>
                  <a:pt x="108" y="100"/>
                </a:cubicBezTo>
                <a:cubicBezTo>
                  <a:pt x="104" y="88"/>
                  <a:pt x="72" y="84"/>
                  <a:pt x="72" y="84"/>
                </a:cubicBezTo>
                <a:cubicBezTo>
                  <a:pt x="47" y="92"/>
                  <a:pt x="54" y="127"/>
                  <a:pt x="40" y="148"/>
                </a:cubicBezTo>
                <a:cubicBezTo>
                  <a:pt x="34" y="173"/>
                  <a:pt x="41" y="161"/>
                  <a:pt x="12" y="180"/>
                </a:cubicBezTo>
                <a:cubicBezTo>
                  <a:pt x="8" y="183"/>
                  <a:pt x="0" y="188"/>
                  <a:pt x="0" y="188"/>
                </a:cubicBezTo>
                <a:cubicBezTo>
                  <a:pt x="25" y="213"/>
                  <a:pt x="19" y="241"/>
                  <a:pt x="52" y="252"/>
                </a:cubicBezTo>
                <a:cubicBezTo>
                  <a:pt x="60" y="264"/>
                  <a:pt x="64" y="276"/>
                  <a:pt x="72" y="288"/>
                </a:cubicBezTo>
                <a:cubicBezTo>
                  <a:pt x="68" y="303"/>
                  <a:pt x="54" y="319"/>
                  <a:pt x="76" y="312"/>
                </a:cubicBezTo>
                <a:cubicBezTo>
                  <a:pt x="108" y="280"/>
                  <a:pt x="128" y="297"/>
                  <a:pt x="184" y="300"/>
                </a:cubicBezTo>
                <a:cubicBezTo>
                  <a:pt x="190" y="324"/>
                  <a:pt x="186" y="311"/>
                  <a:pt x="196" y="340"/>
                </a:cubicBezTo>
                <a:cubicBezTo>
                  <a:pt x="200" y="352"/>
                  <a:pt x="220" y="348"/>
                  <a:pt x="232" y="352"/>
                </a:cubicBezTo>
                <a:cubicBezTo>
                  <a:pt x="236" y="353"/>
                  <a:pt x="244" y="356"/>
                  <a:pt x="244" y="356"/>
                </a:cubicBezTo>
                <a:cubicBezTo>
                  <a:pt x="251" y="355"/>
                  <a:pt x="288" y="342"/>
                  <a:pt x="292" y="364"/>
                </a:cubicBezTo>
                <a:cubicBezTo>
                  <a:pt x="295" y="377"/>
                  <a:pt x="284" y="404"/>
                  <a:pt x="280" y="416"/>
                </a:cubicBezTo>
                <a:cubicBezTo>
                  <a:pt x="279" y="420"/>
                  <a:pt x="276" y="428"/>
                  <a:pt x="276" y="428"/>
                </a:cubicBezTo>
                <a:cubicBezTo>
                  <a:pt x="276" y="432"/>
                  <a:pt x="269" y="524"/>
                  <a:pt x="268" y="532"/>
                </a:cubicBezTo>
                <a:cubicBezTo>
                  <a:pt x="267" y="540"/>
                  <a:pt x="260" y="556"/>
                  <a:pt x="260" y="556"/>
                </a:cubicBezTo>
                <a:cubicBezTo>
                  <a:pt x="264" y="610"/>
                  <a:pt x="251" y="621"/>
                  <a:pt x="296" y="612"/>
                </a:cubicBezTo>
                <a:cubicBezTo>
                  <a:pt x="300" y="609"/>
                  <a:pt x="305" y="608"/>
                  <a:pt x="308" y="604"/>
                </a:cubicBezTo>
                <a:cubicBezTo>
                  <a:pt x="312" y="597"/>
                  <a:pt x="308" y="581"/>
                  <a:pt x="316" y="580"/>
                </a:cubicBezTo>
                <a:cubicBezTo>
                  <a:pt x="324" y="579"/>
                  <a:pt x="332" y="577"/>
                  <a:pt x="340" y="576"/>
                </a:cubicBezTo>
                <a:cubicBezTo>
                  <a:pt x="369" y="533"/>
                  <a:pt x="336" y="543"/>
                  <a:pt x="404" y="536"/>
                </a:cubicBezTo>
                <a:cubicBezTo>
                  <a:pt x="425" y="529"/>
                  <a:pt x="414" y="536"/>
                  <a:pt x="432" y="508"/>
                </a:cubicBezTo>
                <a:cubicBezTo>
                  <a:pt x="435" y="504"/>
                  <a:pt x="440" y="496"/>
                  <a:pt x="440" y="496"/>
                </a:cubicBezTo>
                <a:cubicBezTo>
                  <a:pt x="435" y="481"/>
                  <a:pt x="432" y="484"/>
                  <a:pt x="444" y="484"/>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7" name="任意多边形 16406"/>
          <p:cNvSpPr>
            <a:spLocks noChangeArrowheads="1"/>
          </p:cNvSpPr>
          <p:nvPr/>
        </p:nvSpPr>
        <p:spPr bwMode="auto">
          <a:xfrm>
            <a:off x="6502400" y="-23813"/>
            <a:ext cx="2032000" cy="1630363"/>
          </a:xfrm>
          <a:custGeom>
            <a:avLst/>
            <a:gdLst>
              <a:gd name="T0" fmla="*/ 32 w 1280"/>
              <a:gd name="T1" fmla="*/ 86 h 1030"/>
              <a:gd name="T2" fmla="*/ 0 w 1280"/>
              <a:gd name="T3" fmla="*/ 126 h 1030"/>
              <a:gd name="T4" fmla="*/ 72 w 1280"/>
              <a:gd name="T5" fmla="*/ 142 h 1030"/>
              <a:gd name="T6" fmla="*/ 144 w 1280"/>
              <a:gd name="T7" fmla="*/ 194 h 1030"/>
              <a:gd name="T8" fmla="*/ 188 w 1280"/>
              <a:gd name="T9" fmla="*/ 258 h 1030"/>
              <a:gd name="T10" fmla="*/ 252 w 1280"/>
              <a:gd name="T11" fmla="*/ 242 h 1030"/>
              <a:gd name="T12" fmla="*/ 332 w 1280"/>
              <a:gd name="T13" fmla="*/ 206 h 1030"/>
              <a:gd name="T14" fmla="*/ 384 w 1280"/>
              <a:gd name="T15" fmla="*/ 218 h 1030"/>
              <a:gd name="T16" fmla="*/ 412 w 1280"/>
              <a:gd name="T17" fmla="*/ 274 h 1030"/>
              <a:gd name="T18" fmla="*/ 412 w 1280"/>
              <a:gd name="T19" fmla="*/ 466 h 1030"/>
              <a:gd name="T20" fmla="*/ 396 w 1280"/>
              <a:gd name="T21" fmla="*/ 490 h 1030"/>
              <a:gd name="T22" fmla="*/ 336 w 1280"/>
              <a:gd name="T23" fmla="*/ 582 h 1030"/>
              <a:gd name="T24" fmla="*/ 236 w 1280"/>
              <a:gd name="T25" fmla="*/ 690 h 1030"/>
              <a:gd name="T26" fmla="*/ 264 w 1280"/>
              <a:gd name="T27" fmla="*/ 734 h 1030"/>
              <a:gd name="T28" fmla="*/ 300 w 1280"/>
              <a:gd name="T29" fmla="*/ 810 h 1030"/>
              <a:gd name="T30" fmla="*/ 336 w 1280"/>
              <a:gd name="T31" fmla="*/ 822 h 1030"/>
              <a:gd name="T32" fmla="*/ 424 w 1280"/>
              <a:gd name="T33" fmla="*/ 858 h 1030"/>
              <a:gd name="T34" fmla="*/ 456 w 1280"/>
              <a:gd name="T35" fmla="*/ 898 h 1030"/>
              <a:gd name="T36" fmla="*/ 600 w 1280"/>
              <a:gd name="T37" fmla="*/ 914 h 1030"/>
              <a:gd name="T38" fmla="*/ 692 w 1280"/>
              <a:gd name="T39" fmla="*/ 918 h 1030"/>
              <a:gd name="T40" fmla="*/ 752 w 1280"/>
              <a:gd name="T41" fmla="*/ 942 h 1030"/>
              <a:gd name="T42" fmla="*/ 796 w 1280"/>
              <a:gd name="T43" fmla="*/ 994 h 1030"/>
              <a:gd name="T44" fmla="*/ 836 w 1280"/>
              <a:gd name="T45" fmla="*/ 942 h 1030"/>
              <a:gd name="T46" fmla="*/ 892 w 1280"/>
              <a:gd name="T47" fmla="*/ 1002 h 1030"/>
              <a:gd name="T48" fmla="*/ 952 w 1280"/>
              <a:gd name="T49" fmla="*/ 1014 h 1030"/>
              <a:gd name="T50" fmla="*/ 972 w 1280"/>
              <a:gd name="T51" fmla="*/ 974 h 1030"/>
              <a:gd name="T52" fmla="*/ 1008 w 1280"/>
              <a:gd name="T53" fmla="*/ 962 h 1030"/>
              <a:gd name="T54" fmla="*/ 1108 w 1280"/>
              <a:gd name="T55" fmla="*/ 1002 h 1030"/>
              <a:gd name="T56" fmla="*/ 1132 w 1280"/>
              <a:gd name="T57" fmla="*/ 970 h 1030"/>
              <a:gd name="T58" fmla="*/ 1116 w 1280"/>
              <a:gd name="T59" fmla="*/ 934 h 1030"/>
              <a:gd name="T60" fmla="*/ 1072 w 1280"/>
              <a:gd name="T61" fmla="*/ 842 h 1030"/>
              <a:gd name="T62" fmla="*/ 1136 w 1280"/>
              <a:gd name="T63" fmla="*/ 766 h 1030"/>
              <a:gd name="T64" fmla="*/ 1256 w 1280"/>
              <a:gd name="T65" fmla="*/ 738 h 1030"/>
              <a:gd name="T66" fmla="*/ 1272 w 1280"/>
              <a:gd name="T67" fmla="*/ 646 h 1030"/>
              <a:gd name="T68" fmla="*/ 1280 w 1280"/>
              <a:gd name="T69" fmla="*/ 466 h 1030"/>
              <a:gd name="T70" fmla="*/ 1200 w 1280"/>
              <a:gd name="T71" fmla="*/ 402 h 1030"/>
              <a:gd name="T72" fmla="*/ 1104 w 1280"/>
              <a:gd name="T73" fmla="*/ 470 h 1030"/>
              <a:gd name="T74" fmla="*/ 1004 w 1280"/>
              <a:gd name="T75" fmla="*/ 522 h 1030"/>
              <a:gd name="T76" fmla="*/ 936 w 1280"/>
              <a:gd name="T77" fmla="*/ 518 h 1030"/>
              <a:gd name="T78" fmla="*/ 900 w 1280"/>
              <a:gd name="T79" fmla="*/ 446 h 1030"/>
              <a:gd name="T80" fmla="*/ 760 w 1280"/>
              <a:gd name="T81" fmla="*/ 382 h 1030"/>
              <a:gd name="T82" fmla="*/ 568 w 1280"/>
              <a:gd name="T83" fmla="*/ 330 h 1030"/>
              <a:gd name="T84" fmla="*/ 536 w 1280"/>
              <a:gd name="T85" fmla="*/ 286 h 1030"/>
              <a:gd name="T86" fmla="*/ 448 w 1280"/>
              <a:gd name="T87" fmla="*/ 162 h 1030"/>
              <a:gd name="T88" fmla="*/ 368 w 1280"/>
              <a:gd name="T89" fmla="*/ 70 h 1030"/>
              <a:gd name="T90" fmla="*/ 196 w 1280"/>
              <a:gd name="T91" fmla="*/ 18 h 1030"/>
              <a:gd name="T92" fmla="*/ 16 w 1280"/>
              <a:gd name="T93" fmla="*/ 50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0" h="1030">
                <a:moveTo>
                  <a:pt x="4" y="42"/>
                </a:moveTo>
                <a:cubicBezTo>
                  <a:pt x="31" y="49"/>
                  <a:pt x="28" y="58"/>
                  <a:pt x="32" y="86"/>
                </a:cubicBezTo>
                <a:cubicBezTo>
                  <a:pt x="21" y="118"/>
                  <a:pt x="37" y="81"/>
                  <a:pt x="16" y="102"/>
                </a:cubicBezTo>
                <a:cubicBezTo>
                  <a:pt x="9" y="109"/>
                  <a:pt x="0" y="126"/>
                  <a:pt x="0" y="126"/>
                </a:cubicBezTo>
                <a:cubicBezTo>
                  <a:pt x="5" y="149"/>
                  <a:pt x="7" y="151"/>
                  <a:pt x="28" y="158"/>
                </a:cubicBezTo>
                <a:cubicBezTo>
                  <a:pt x="46" y="154"/>
                  <a:pt x="55" y="148"/>
                  <a:pt x="72" y="142"/>
                </a:cubicBezTo>
                <a:cubicBezTo>
                  <a:pt x="78" y="143"/>
                  <a:pt x="112" y="141"/>
                  <a:pt x="120" y="154"/>
                </a:cubicBezTo>
                <a:cubicBezTo>
                  <a:pt x="134" y="176"/>
                  <a:pt x="121" y="186"/>
                  <a:pt x="144" y="194"/>
                </a:cubicBezTo>
                <a:cubicBezTo>
                  <a:pt x="150" y="211"/>
                  <a:pt x="143" y="231"/>
                  <a:pt x="152" y="246"/>
                </a:cubicBezTo>
                <a:cubicBezTo>
                  <a:pt x="158" y="257"/>
                  <a:pt x="188" y="258"/>
                  <a:pt x="188" y="258"/>
                </a:cubicBezTo>
                <a:cubicBezTo>
                  <a:pt x="208" y="257"/>
                  <a:pt x="229" y="259"/>
                  <a:pt x="248" y="254"/>
                </a:cubicBezTo>
                <a:cubicBezTo>
                  <a:pt x="252" y="253"/>
                  <a:pt x="249" y="245"/>
                  <a:pt x="252" y="242"/>
                </a:cubicBezTo>
                <a:cubicBezTo>
                  <a:pt x="264" y="230"/>
                  <a:pt x="287" y="236"/>
                  <a:pt x="304" y="234"/>
                </a:cubicBezTo>
                <a:cubicBezTo>
                  <a:pt x="317" y="230"/>
                  <a:pt x="332" y="206"/>
                  <a:pt x="332" y="206"/>
                </a:cubicBezTo>
                <a:cubicBezTo>
                  <a:pt x="338" y="183"/>
                  <a:pt x="333" y="180"/>
                  <a:pt x="372" y="194"/>
                </a:cubicBezTo>
                <a:cubicBezTo>
                  <a:pt x="384" y="198"/>
                  <a:pt x="377" y="211"/>
                  <a:pt x="384" y="218"/>
                </a:cubicBezTo>
                <a:cubicBezTo>
                  <a:pt x="386" y="220"/>
                  <a:pt x="412" y="226"/>
                  <a:pt x="412" y="226"/>
                </a:cubicBezTo>
                <a:cubicBezTo>
                  <a:pt x="423" y="243"/>
                  <a:pt x="418" y="255"/>
                  <a:pt x="412" y="274"/>
                </a:cubicBezTo>
                <a:cubicBezTo>
                  <a:pt x="408" y="307"/>
                  <a:pt x="406" y="347"/>
                  <a:pt x="396" y="378"/>
                </a:cubicBezTo>
                <a:cubicBezTo>
                  <a:pt x="400" y="447"/>
                  <a:pt x="398" y="425"/>
                  <a:pt x="412" y="466"/>
                </a:cubicBezTo>
                <a:cubicBezTo>
                  <a:pt x="411" y="473"/>
                  <a:pt x="412" y="480"/>
                  <a:pt x="408" y="486"/>
                </a:cubicBezTo>
                <a:cubicBezTo>
                  <a:pt x="406" y="490"/>
                  <a:pt x="399" y="487"/>
                  <a:pt x="396" y="490"/>
                </a:cubicBezTo>
                <a:cubicBezTo>
                  <a:pt x="389" y="497"/>
                  <a:pt x="380" y="514"/>
                  <a:pt x="380" y="514"/>
                </a:cubicBezTo>
                <a:cubicBezTo>
                  <a:pt x="400" y="573"/>
                  <a:pt x="381" y="576"/>
                  <a:pt x="336" y="582"/>
                </a:cubicBezTo>
                <a:cubicBezTo>
                  <a:pt x="318" y="588"/>
                  <a:pt x="305" y="607"/>
                  <a:pt x="288" y="618"/>
                </a:cubicBezTo>
                <a:cubicBezTo>
                  <a:pt x="278" y="648"/>
                  <a:pt x="263" y="672"/>
                  <a:pt x="236" y="690"/>
                </a:cubicBezTo>
                <a:cubicBezTo>
                  <a:pt x="237" y="702"/>
                  <a:pt x="234" y="716"/>
                  <a:pt x="240" y="726"/>
                </a:cubicBezTo>
                <a:cubicBezTo>
                  <a:pt x="245" y="733"/>
                  <a:pt x="264" y="734"/>
                  <a:pt x="264" y="734"/>
                </a:cubicBezTo>
                <a:cubicBezTo>
                  <a:pt x="296" y="783"/>
                  <a:pt x="257" y="771"/>
                  <a:pt x="332" y="778"/>
                </a:cubicBezTo>
                <a:cubicBezTo>
                  <a:pt x="323" y="792"/>
                  <a:pt x="312" y="798"/>
                  <a:pt x="300" y="810"/>
                </a:cubicBezTo>
                <a:cubicBezTo>
                  <a:pt x="294" y="827"/>
                  <a:pt x="295" y="832"/>
                  <a:pt x="312" y="838"/>
                </a:cubicBezTo>
                <a:cubicBezTo>
                  <a:pt x="341" y="828"/>
                  <a:pt x="306" y="842"/>
                  <a:pt x="336" y="822"/>
                </a:cubicBezTo>
                <a:cubicBezTo>
                  <a:pt x="339" y="820"/>
                  <a:pt x="362" y="815"/>
                  <a:pt x="364" y="814"/>
                </a:cubicBezTo>
                <a:cubicBezTo>
                  <a:pt x="388" y="820"/>
                  <a:pt x="403" y="844"/>
                  <a:pt x="424" y="858"/>
                </a:cubicBezTo>
                <a:cubicBezTo>
                  <a:pt x="426" y="869"/>
                  <a:pt x="423" y="884"/>
                  <a:pt x="432" y="890"/>
                </a:cubicBezTo>
                <a:cubicBezTo>
                  <a:pt x="439" y="895"/>
                  <a:pt x="456" y="898"/>
                  <a:pt x="456" y="898"/>
                </a:cubicBezTo>
                <a:cubicBezTo>
                  <a:pt x="491" y="895"/>
                  <a:pt x="503" y="899"/>
                  <a:pt x="528" y="882"/>
                </a:cubicBezTo>
                <a:cubicBezTo>
                  <a:pt x="577" y="887"/>
                  <a:pt x="565" y="891"/>
                  <a:pt x="600" y="914"/>
                </a:cubicBezTo>
                <a:cubicBezTo>
                  <a:pt x="626" y="910"/>
                  <a:pt x="650" y="903"/>
                  <a:pt x="676" y="898"/>
                </a:cubicBezTo>
                <a:cubicBezTo>
                  <a:pt x="710" y="921"/>
                  <a:pt x="670" y="890"/>
                  <a:pt x="692" y="918"/>
                </a:cubicBezTo>
                <a:cubicBezTo>
                  <a:pt x="699" y="927"/>
                  <a:pt x="721" y="932"/>
                  <a:pt x="728" y="934"/>
                </a:cubicBezTo>
                <a:cubicBezTo>
                  <a:pt x="736" y="937"/>
                  <a:pt x="744" y="939"/>
                  <a:pt x="752" y="942"/>
                </a:cubicBezTo>
                <a:cubicBezTo>
                  <a:pt x="756" y="943"/>
                  <a:pt x="764" y="946"/>
                  <a:pt x="764" y="946"/>
                </a:cubicBezTo>
                <a:cubicBezTo>
                  <a:pt x="777" y="965"/>
                  <a:pt x="772" y="986"/>
                  <a:pt x="796" y="994"/>
                </a:cubicBezTo>
                <a:cubicBezTo>
                  <a:pt x="802" y="990"/>
                  <a:pt x="817" y="981"/>
                  <a:pt x="820" y="974"/>
                </a:cubicBezTo>
                <a:cubicBezTo>
                  <a:pt x="834" y="939"/>
                  <a:pt x="811" y="950"/>
                  <a:pt x="836" y="942"/>
                </a:cubicBezTo>
                <a:cubicBezTo>
                  <a:pt x="875" y="952"/>
                  <a:pt x="850" y="967"/>
                  <a:pt x="868" y="990"/>
                </a:cubicBezTo>
                <a:cubicBezTo>
                  <a:pt x="874" y="997"/>
                  <a:pt x="884" y="999"/>
                  <a:pt x="892" y="1002"/>
                </a:cubicBezTo>
                <a:cubicBezTo>
                  <a:pt x="903" y="1013"/>
                  <a:pt x="928" y="1030"/>
                  <a:pt x="928" y="1030"/>
                </a:cubicBezTo>
                <a:cubicBezTo>
                  <a:pt x="936" y="1025"/>
                  <a:pt x="944" y="1019"/>
                  <a:pt x="952" y="1014"/>
                </a:cubicBezTo>
                <a:cubicBezTo>
                  <a:pt x="956" y="1011"/>
                  <a:pt x="964" y="1006"/>
                  <a:pt x="964" y="1006"/>
                </a:cubicBezTo>
                <a:cubicBezTo>
                  <a:pt x="967" y="996"/>
                  <a:pt x="964" y="982"/>
                  <a:pt x="972" y="974"/>
                </a:cubicBezTo>
                <a:cubicBezTo>
                  <a:pt x="978" y="968"/>
                  <a:pt x="988" y="969"/>
                  <a:pt x="996" y="966"/>
                </a:cubicBezTo>
                <a:cubicBezTo>
                  <a:pt x="1000" y="965"/>
                  <a:pt x="1008" y="962"/>
                  <a:pt x="1008" y="962"/>
                </a:cubicBezTo>
                <a:cubicBezTo>
                  <a:pt x="1026" y="967"/>
                  <a:pt x="1037" y="974"/>
                  <a:pt x="1056" y="978"/>
                </a:cubicBezTo>
                <a:cubicBezTo>
                  <a:pt x="1069" y="997"/>
                  <a:pt x="1087" y="995"/>
                  <a:pt x="1108" y="1002"/>
                </a:cubicBezTo>
                <a:cubicBezTo>
                  <a:pt x="1136" y="993"/>
                  <a:pt x="1129" y="1002"/>
                  <a:pt x="1136" y="982"/>
                </a:cubicBezTo>
                <a:cubicBezTo>
                  <a:pt x="1135" y="978"/>
                  <a:pt x="1134" y="974"/>
                  <a:pt x="1132" y="970"/>
                </a:cubicBezTo>
                <a:cubicBezTo>
                  <a:pt x="1130" y="966"/>
                  <a:pt x="1126" y="962"/>
                  <a:pt x="1124" y="958"/>
                </a:cubicBezTo>
                <a:cubicBezTo>
                  <a:pt x="1121" y="950"/>
                  <a:pt x="1116" y="934"/>
                  <a:pt x="1116" y="934"/>
                </a:cubicBezTo>
                <a:cubicBezTo>
                  <a:pt x="1113" y="905"/>
                  <a:pt x="1116" y="890"/>
                  <a:pt x="1096" y="870"/>
                </a:cubicBezTo>
                <a:cubicBezTo>
                  <a:pt x="1090" y="853"/>
                  <a:pt x="1082" y="857"/>
                  <a:pt x="1072" y="842"/>
                </a:cubicBezTo>
                <a:cubicBezTo>
                  <a:pt x="1077" y="819"/>
                  <a:pt x="1079" y="817"/>
                  <a:pt x="1100" y="810"/>
                </a:cubicBezTo>
                <a:cubicBezTo>
                  <a:pt x="1113" y="791"/>
                  <a:pt x="1117" y="776"/>
                  <a:pt x="1136" y="766"/>
                </a:cubicBezTo>
                <a:cubicBezTo>
                  <a:pt x="1162" y="775"/>
                  <a:pt x="1189" y="776"/>
                  <a:pt x="1216" y="778"/>
                </a:cubicBezTo>
                <a:cubicBezTo>
                  <a:pt x="1242" y="771"/>
                  <a:pt x="1243" y="758"/>
                  <a:pt x="1256" y="738"/>
                </a:cubicBezTo>
                <a:cubicBezTo>
                  <a:pt x="1259" y="704"/>
                  <a:pt x="1256" y="695"/>
                  <a:pt x="1264" y="670"/>
                </a:cubicBezTo>
                <a:cubicBezTo>
                  <a:pt x="1266" y="662"/>
                  <a:pt x="1272" y="646"/>
                  <a:pt x="1272" y="646"/>
                </a:cubicBezTo>
                <a:cubicBezTo>
                  <a:pt x="1265" y="580"/>
                  <a:pt x="1264" y="588"/>
                  <a:pt x="1272" y="490"/>
                </a:cubicBezTo>
                <a:cubicBezTo>
                  <a:pt x="1273" y="482"/>
                  <a:pt x="1280" y="466"/>
                  <a:pt x="1280" y="466"/>
                </a:cubicBezTo>
                <a:cubicBezTo>
                  <a:pt x="1276" y="443"/>
                  <a:pt x="1278" y="434"/>
                  <a:pt x="1260" y="422"/>
                </a:cubicBezTo>
                <a:cubicBezTo>
                  <a:pt x="1248" y="387"/>
                  <a:pt x="1246" y="398"/>
                  <a:pt x="1200" y="402"/>
                </a:cubicBezTo>
                <a:cubicBezTo>
                  <a:pt x="1171" y="412"/>
                  <a:pt x="1183" y="405"/>
                  <a:pt x="1164" y="418"/>
                </a:cubicBezTo>
                <a:cubicBezTo>
                  <a:pt x="1154" y="449"/>
                  <a:pt x="1126" y="448"/>
                  <a:pt x="1104" y="470"/>
                </a:cubicBezTo>
                <a:cubicBezTo>
                  <a:pt x="1092" y="482"/>
                  <a:pt x="1084" y="489"/>
                  <a:pt x="1068" y="494"/>
                </a:cubicBezTo>
                <a:cubicBezTo>
                  <a:pt x="1051" y="519"/>
                  <a:pt x="1033" y="518"/>
                  <a:pt x="1004" y="522"/>
                </a:cubicBezTo>
                <a:cubicBezTo>
                  <a:pt x="978" y="531"/>
                  <a:pt x="985" y="533"/>
                  <a:pt x="960" y="526"/>
                </a:cubicBezTo>
                <a:cubicBezTo>
                  <a:pt x="952" y="524"/>
                  <a:pt x="944" y="521"/>
                  <a:pt x="936" y="518"/>
                </a:cubicBezTo>
                <a:cubicBezTo>
                  <a:pt x="932" y="517"/>
                  <a:pt x="924" y="514"/>
                  <a:pt x="924" y="514"/>
                </a:cubicBezTo>
                <a:cubicBezTo>
                  <a:pt x="921" y="475"/>
                  <a:pt x="928" y="465"/>
                  <a:pt x="900" y="446"/>
                </a:cubicBezTo>
                <a:cubicBezTo>
                  <a:pt x="885" y="424"/>
                  <a:pt x="884" y="418"/>
                  <a:pt x="860" y="410"/>
                </a:cubicBezTo>
                <a:cubicBezTo>
                  <a:pt x="815" y="418"/>
                  <a:pt x="801" y="392"/>
                  <a:pt x="760" y="382"/>
                </a:cubicBezTo>
                <a:cubicBezTo>
                  <a:pt x="705" y="390"/>
                  <a:pt x="642" y="388"/>
                  <a:pt x="588" y="370"/>
                </a:cubicBezTo>
                <a:cubicBezTo>
                  <a:pt x="582" y="352"/>
                  <a:pt x="584" y="341"/>
                  <a:pt x="568" y="330"/>
                </a:cubicBezTo>
                <a:cubicBezTo>
                  <a:pt x="547" y="298"/>
                  <a:pt x="575" y="337"/>
                  <a:pt x="548" y="310"/>
                </a:cubicBezTo>
                <a:cubicBezTo>
                  <a:pt x="537" y="299"/>
                  <a:pt x="543" y="299"/>
                  <a:pt x="536" y="286"/>
                </a:cubicBezTo>
                <a:cubicBezTo>
                  <a:pt x="529" y="272"/>
                  <a:pt x="517" y="263"/>
                  <a:pt x="504" y="254"/>
                </a:cubicBezTo>
                <a:cubicBezTo>
                  <a:pt x="484" y="224"/>
                  <a:pt x="480" y="183"/>
                  <a:pt x="448" y="162"/>
                </a:cubicBezTo>
                <a:cubicBezTo>
                  <a:pt x="436" y="144"/>
                  <a:pt x="427" y="129"/>
                  <a:pt x="412" y="114"/>
                </a:cubicBezTo>
                <a:cubicBezTo>
                  <a:pt x="402" y="84"/>
                  <a:pt x="399" y="78"/>
                  <a:pt x="368" y="70"/>
                </a:cubicBezTo>
                <a:cubicBezTo>
                  <a:pt x="344" y="34"/>
                  <a:pt x="329" y="34"/>
                  <a:pt x="284" y="30"/>
                </a:cubicBezTo>
                <a:cubicBezTo>
                  <a:pt x="228" y="19"/>
                  <a:pt x="258" y="23"/>
                  <a:pt x="196" y="18"/>
                </a:cubicBezTo>
                <a:cubicBezTo>
                  <a:pt x="141" y="0"/>
                  <a:pt x="56" y="7"/>
                  <a:pt x="4" y="42"/>
                </a:cubicBezTo>
                <a:cubicBezTo>
                  <a:pt x="8" y="45"/>
                  <a:pt x="16" y="50"/>
                  <a:pt x="16" y="50"/>
                </a:cubicBezTo>
                <a:cubicBezTo>
                  <a:pt x="16" y="50"/>
                  <a:pt x="8" y="45"/>
                  <a:pt x="4" y="42"/>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8" name="任意多边形 16407"/>
          <p:cNvSpPr>
            <a:spLocks noChangeArrowheads="1"/>
          </p:cNvSpPr>
          <p:nvPr/>
        </p:nvSpPr>
        <p:spPr bwMode="auto">
          <a:xfrm>
            <a:off x="6815138" y="1270000"/>
            <a:ext cx="1514475" cy="927100"/>
          </a:xfrm>
          <a:custGeom>
            <a:avLst/>
            <a:gdLst>
              <a:gd name="T0" fmla="*/ 99 w 954"/>
              <a:gd name="T1" fmla="*/ 20 h 584"/>
              <a:gd name="T2" fmla="*/ 83 w 954"/>
              <a:gd name="T3" fmla="*/ 92 h 584"/>
              <a:gd name="T4" fmla="*/ 43 w 954"/>
              <a:gd name="T5" fmla="*/ 80 h 584"/>
              <a:gd name="T6" fmla="*/ 31 w 954"/>
              <a:gd name="T7" fmla="*/ 76 h 584"/>
              <a:gd name="T8" fmla="*/ 11 w 954"/>
              <a:gd name="T9" fmla="*/ 80 h 584"/>
              <a:gd name="T10" fmla="*/ 39 w 954"/>
              <a:gd name="T11" fmla="*/ 124 h 584"/>
              <a:gd name="T12" fmla="*/ 71 w 954"/>
              <a:gd name="T13" fmla="*/ 216 h 584"/>
              <a:gd name="T14" fmla="*/ 95 w 954"/>
              <a:gd name="T15" fmla="*/ 264 h 584"/>
              <a:gd name="T16" fmla="*/ 127 w 954"/>
              <a:gd name="T17" fmla="*/ 252 h 584"/>
              <a:gd name="T18" fmla="*/ 147 w 954"/>
              <a:gd name="T19" fmla="*/ 220 h 584"/>
              <a:gd name="T20" fmla="*/ 171 w 954"/>
              <a:gd name="T21" fmla="*/ 224 h 584"/>
              <a:gd name="T22" fmla="*/ 187 w 954"/>
              <a:gd name="T23" fmla="*/ 248 h 584"/>
              <a:gd name="T24" fmla="*/ 199 w 954"/>
              <a:gd name="T25" fmla="*/ 252 h 584"/>
              <a:gd name="T26" fmla="*/ 215 w 954"/>
              <a:gd name="T27" fmla="*/ 280 h 584"/>
              <a:gd name="T28" fmla="*/ 223 w 954"/>
              <a:gd name="T29" fmla="*/ 324 h 584"/>
              <a:gd name="T30" fmla="*/ 247 w 954"/>
              <a:gd name="T31" fmla="*/ 332 h 584"/>
              <a:gd name="T32" fmla="*/ 319 w 954"/>
              <a:gd name="T33" fmla="*/ 344 h 584"/>
              <a:gd name="T34" fmla="*/ 343 w 954"/>
              <a:gd name="T35" fmla="*/ 360 h 584"/>
              <a:gd name="T36" fmla="*/ 367 w 954"/>
              <a:gd name="T37" fmla="*/ 352 h 584"/>
              <a:gd name="T38" fmla="*/ 399 w 954"/>
              <a:gd name="T39" fmla="*/ 412 h 584"/>
              <a:gd name="T40" fmla="*/ 435 w 954"/>
              <a:gd name="T41" fmla="*/ 432 h 584"/>
              <a:gd name="T42" fmla="*/ 447 w 954"/>
              <a:gd name="T43" fmla="*/ 480 h 584"/>
              <a:gd name="T44" fmla="*/ 451 w 954"/>
              <a:gd name="T45" fmla="*/ 500 h 584"/>
              <a:gd name="T46" fmla="*/ 487 w 954"/>
              <a:gd name="T47" fmla="*/ 516 h 584"/>
              <a:gd name="T48" fmla="*/ 487 w 954"/>
              <a:gd name="T49" fmla="*/ 556 h 584"/>
              <a:gd name="T50" fmla="*/ 511 w 954"/>
              <a:gd name="T51" fmla="*/ 584 h 584"/>
              <a:gd name="T52" fmla="*/ 567 w 954"/>
              <a:gd name="T53" fmla="*/ 508 h 584"/>
              <a:gd name="T54" fmla="*/ 587 w 954"/>
              <a:gd name="T55" fmla="*/ 460 h 584"/>
              <a:gd name="T56" fmla="*/ 671 w 954"/>
              <a:gd name="T57" fmla="*/ 488 h 584"/>
              <a:gd name="T58" fmla="*/ 723 w 954"/>
              <a:gd name="T59" fmla="*/ 468 h 584"/>
              <a:gd name="T60" fmla="*/ 723 w 954"/>
              <a:gd name="T61" fmla="*/ 396 h 584"/>
              <a:gd name="T62" fmla="*/ 779 w 954"/>
              <a:gd name="T63" fmla="*/ 380 h 584"/>
              <a:gd name="T64" fmla="*/ 831 w 954"/>
              <a:gd name="T65" fmla="*/ 316 h 584"/>
              <a:gd name="T66" fmla="*/ 835 w 954"/>
              <a:gd name="T67" fmla="*/ 276 h 584"/>
              <a:gd name="T68" fmla="*/ 887 w 954"/>
              <a:gd name="T69" fmla="*/ 280 h 584"/>
              <a:gd name="T70" fmla="*/ 923 w 954"/>
              <a:gd name="T71" fmla="*/ 304 h 584"/>
              <a:gd name="T72" fmla="*/ 939 w 954"/>
              <a:gd name="T73" fmla="*/ 244 h 584"/>
              <a:gd name="T74" fmla="*/ 951 w 954"/>
              <a:gd name="T75" fmla="*/ 208 h 584"/>
              <a:gd name="T76" fmla="*/ 923 w 954"/>
              <a:gd name="T77" fmla="*/ 180 h 584"/>
              <a:gd name="T78" fmla="*/ 819 w 954"/>
              <a:gd name="T79" fmla="*/ 152 h 584"/>
              <a:gd name="T80" fmla="*/ 767 w 954"/>
              <a:gd name="T81" fmla="*/ 160 h 584"/>
              <a:gd name="T82" fmla="*/ 739 w 954"/>
              <a:gd name="T83" fmla="*/ 204 h 584"/>
              <a:gd name="T84" fmla="*/ 659 w 954"/>
              <a:gd name="T85" fmla="*/ 176 h 584"/>
              <a:gd name="T86" fmla="*/ 651 w 954"/>
              <a:gd name="T87" fmla="*/ 148 h 584"/>
              <a:gd name="T88" fmla="*/ 627 w 954"/>
              <a:gd name="T89" fmla="*/ 140 h 584"/>
              <a:gd name="T90" fmla="*/ 607 w 954"/>
              <a:gd name="T91" fmla="*/ 176 h 584"/>
              <a:gd name="T92" fmla="*/ 571 w 954"/>
              <a:gd name="T93" fmla="*/ 152 h 584"/>
              <a:gd name="T94" fmla="*/ 491 w 954"/>
              <a:gd name="T95" fmla="*/ 104 h 584"/>
              <a:gd name="T96" fmla="*/ 423 w 954"/>
              <a:gd name="T97" fmla="*/ 96 h 584"/>
              <a:gd name="T98" fmla="*/ 343 w 954"/>
              <a:gd name="T99" fmla="*/ 68 h 584"/>
              <a:gd name="T100" fmla="*/ 283 w 954"/>
              <a:gd name="T101" fmla="*/ 72 h 584"/>
              <a:gd name="T102" fmla="*/ 271 w 954"/>
              <a:gd name="T103" fmla="*/ 76 h 584"/>
              <a:gd name="T104" fmla="*/ 235 w 954"/>
              <a:gd name="T105" fmla="*/ 64 h 584"/>
              <a:gd name="T106" fmla="*/ 227 w 954"/>
              <a:gd name="T107" fmla="*/ 36 h 584"/>
              <a:gd name="T108" fmla="*/ 167 w 954"/>
              <a:gd name="T109" fmla="*/ 0 h 584"/>
              <a:gd name="T110" fmla="*/ 99 w 954"/>
              <a:gd name="T111" fmla="*/ 16 h 584"/>
              <a:gd name="T112" fmla="*/ 99 w 954"/>
              <a:gd name="T113" fmla="*/ 2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4" h="584">
                <a:moveTo>
                  <a:pt x="99" y="20"/>
                </a:moveTo>
                <a:cubicBezTo>
                  <a:pt x="97" y="45"/>
                  <a:pt x="107" y="89"/>
                  <a:pt x="83" y="92"/>
                </a:cubicBezTo>
                <a:cubicBezTo>
                  <a:pt x="69" y="94"/>
                  <a:pt x="56" y="84"/>
                  <a:pt x="43" y="80"/>
                </a:cubicBezTo>
                <a:cubicBezTo>
                  <a:pt x="39" y="79"/>
                  <a:pt x="31" y="76"/>
                  <a:pt x="31" y="76"/>
                </a:cubicBezTo>
                <a:cubicBezTo>
                  <a:pt x="24" y="77"/>
                  <a:pt x="14" y="74"/>
                  <a:pt x="11" y="80"/>
                </a:cubicBezTo>
                <a:cubicBezTo>
                  <a:pt x="0" y="99"/>
                  <a:pt x="29" y="114"/>
                  <a:pt x="39" y="124"/>
                </a:cubicBezTo>
                <a:cubicBezTo>
                  <a:pt x="42" y="153"/>
                  <a:pt x="37" y="205"/>
                  <a:pt x="71" y="216"/>
                </a:cubicBezTo>
                <a:cubicBezTo>
                  <a:pt x="81" y="231"/>
                  <a:pt x="85" y="249"/>
                  <a:pt x="95" y="264"/>
                </a:cubicBezTo>
                <a:cubicBezTo>
                  <a:pt x="103" y="262"/>
                  <a:pt x="121" y="261"/>
                  <a:pt x="127" y="252"/>
                </a:cubicBezTo>
                <a:cubicBezTo>
                  <a:pt x="151" y="214"/>
                  <a:pt x="120" y="238"/>
                  <a:pt x="147" y="220"/>
                </a:cubicBezTo>
                <a:cubicBezTo>
                  <a:pt x="155" y="221"/>
                  <a:pt x="164" y="219"/>
                  <a:pt x="171" y="224"/>
                </a:cubicBezTo>
                <a:cubicBezTo>
                  <a:pt x="179" y="230"/>
                  <a:pt x="178" y="245"/>
                  <a:pt x="187" y="248"/>
                </a:cubicBezTo>
                <a:cubicBezTo>
                  <a:pt x="191" y="249"/>
                  <a:pt x="195" y="251"/>
                  <a:pt x="199" y="252"/>
                </a:cubicBezTo>
                <a:cubicBezTo>
                  <a:pt x="212" y="271"/>
                  <a:pt x="222" y="259"/>
                  <a:pt x="215" y="280"/>
                </a:cubicBezTo>
                <a:cubicBezTo>
                  <a:pt x="217" y="295"/>
                  <a:pt x="211" y="315"/>
                  <a:pt x="223" y="324"/>
                </a:cubicBezTo>
                <a:cubicBezTo>
                  <a:pt x="230" y="329"/>
                  <a:pt x="247" y="332"/>
                  <a:pt x="247" y="332"/>
                </a:cubicBezTo>
                <a:cubicBezTo>
                  <a:pt x="276" y="322"/>
                  <a:pt x="294" y="336"/>
                  <a:pt x="319" y="344"/>
                </a:cubicBezTo>
                <a:cubicBezTo>
                  <a:pt x="325" y="350"/>
                  <a:pt x="333" y="361"/>
                  <a:pt x="343" y="360"/>
                </a:cubicBezTo>
                <a:cubicBezTo>
                  <a:pt x="351" y="359"/>
                  <a:pt x="367" y="352"/>
                  <a:pt x="367" y="352"/>
                </a:cubicBezTo>
                <a:cubicBezTo>
                  <a:pt x="378" y="369"/>
                  <a:pt x="387" y="400"/>
                  <a:pt x="399" y="412"/>
                </a:cubicBezTo>
                <a:cubicBezTo>
                  <a:pt x="409" y="422"/>
                  <a:pt x="424" y="425"/>
                  <a:pt x="435" y="432"/>
                </a:cubicBezTo>
                <a:cubicBezTo>
                  <a:pt x="429" y="451"/>
                  <a:pt x="443" y="459"/>
                  <a:pt x="447" y="480"/>
                </a:cubicBezTo>
                <a:cubicBezTo>
                  <a:pt x="448" y="487"/>
                  <a:pt x="446" y="495"/>
                  <a:pt x="451" y="500"/>
                </a:cubicBezTo>
                <a:cubicBezTo>
                  <a:pt x="460" y="509"/>
                  <a:pt x="476" y="509"/>
                  <a:pt x="487" y="516"/>
                </a:cubicBezTo>
                <a:cubicBezTo>
                  <a:pt x="498" y="532"/>
                  <a:pt x="493" y="539"/>
                  <a:pt x="487" y="556"/>
                </a:cubicBezTo>
                <a:cubicBezTo>
                  <a:pt x="496" y="570"/>
                  <a:pt x="495" y="579"/>
                  <a:pt x="511" y="584"/>
                </a:cubicBezTo>
                <a:cubicBezTo>
                  <a:pt x="548" y="560"/>
                  <a:pt x="544" y="542"/>
                  <a:pt x="567" y="508"/>
                </a:cubicBezTo>
                <a:cubicBezTo>
                  <a:pt x="570" y="484"/>
                  <a:pt x="567" y="473"/>
                  <a:pt x="587" y="460"/>
                </a:cubicBezTo>
                <a:cubicBezTo>
                  <a:pt x="621" y="467"/>
                  <a:pt x="634" y="483"/>
                  <a:pt x="671" y="488"/>
                </a:cubicBezTo>
                <a:cubicBezTo>
                  <a:pt x="694" y="485"/>
                  <a:pt x="710" y="488"/>
                  <a:pt x="723" y="468"/>
                </a:cubicBezTo>
                <a:cubicBezTo>
                  <a:pt x="719" y="446"/>
                  <a:pt x="712" y="417"/>
                  <a:pt x="723" y="396"/>
                </a:cubicBezTo>
                <a:cubicBezTo>
                  <a:pt x="727" y="389"/>
                  <a:pt x="772" y="382"/>
                  <a:pt x="779" y="380"/>
                </a:cubicBezTo>
                <a:cubicBezTo>
                  <a:pt x="791" y="344"/>
                  <a:pt x="789" y="323"/>
                  <a:pt x="831" y="316"/>
                </a:cubicBezTo>
                <a:cubicBezTo>
                  <a:pt x="847" y="300"/>
                  <a:pt x="842" y="296"/>
                  <a:pt x="835" y="276"/>
                </a:cubicBezTo>
                <a:cubicBezTo>
                  <a:pt x="844" y="249"/>
                  <a:pt x="869" y="274"/>
                  <a:pt x="887" y="280"/>
                </a:cubicBezTo>
                <a:cubicBezTo>
                  <a:pt x="899" y="292"/>
                  <a:pt x="907" y="299"/>
                  <a:pt x="923" y="304"/>
                </a:cubicBezTo>
                <a:cubicBezTo>
                  <a:pt x="954" y="294"/>
                  <a:pt x="930" y="306"/>
                  <a:pt x="939" y="244"/>
                </a:cubicBezTo>
                <a:cubicBezTo>
                  <a:pt x="941" y="231"/>
                  <a:pt x="951" y="208"/>
                  <a:pt x="951" y="208"/>
                </a:cubicBezTo>
                <a:cubicBezTo>
                  <a:pt x="933" y="180"/>
                  <a:pt x="944" y="187"/>
                  <a:pt x="923" y="180"/>
                </a:cubicBezTo>
                <a:cubicBezTo>
                  <a:pt x="882" y="194"/>
                  <a:pt x="855" y="164"/>
                  <a:pt x="819" y="152"/>
                </a:cubicBezTo>
                <a:cubicBezTo>
                  <a:pt x="802" y="154"/>
                  <a:pt x="779" y="148"/>
                  <a:pt x="767" y="160"/>
                </a:cubicBezTo>
                <a:cubicBezTo>
                  <a:pt x="754" y="173"/>
                  <a:pt x="757" y="192"/>
                  <a:pt x="739" y="204"/>
                </a:cubicBezTo>
                <a:cubicBezTo>
                  <a:pt x="696" y="199"/>
                  <a:pt x="695" y="188"/>
                  <a:pt x="659" y="176"/>
                </a:cubicBezTo>
                <a:cubicBezTo>
                  <a:pt x="656" y="167"/>
                  <a:pt x="658" y="154"/>
                  <a:pt x="651" y="148"/>
                </a:cubicBezTo>
                <a:cubicBezTo>
                  <a:pt x="645" y="143"/>
                  <a:pt x="627" y="140"/>
                  <a:pt x="627" y="140"/>
                </a:cubicBezTo>
                <a:cubicBezTo>
                  <a:pt x="622" y="158"/>
                  <a:pt x="623" y="165"/>
                  <a:pt x="607" y="176"/>
                </a:cubicBezTo>
                <a:cubicBezTo>
                  <a:pt x="574" y="169"/>
                  <a:pt x="595" y="168"/>
                  <a:pt x="571" y="152"/>
                </a:cubicBezTo>
                <a:cubicBezTo>
                  <a:pt x="560" y="119"/>
                  <a:pt x="519" y="113"/>
                  <a:pt x="491" y="104"/>
                </a:cubicBezTo>
                <a:cubicBezTo>
                  <a:pt x="474" y="79"/>
                  <a:pt x="450" y="89"/>
                  <a:pt x="423" y="96"/>
                </a:cubicBezTo>
                <a:cubicBezTo>
                  <a:pt x="392" y="92"/>
                  <a:pt x="369" y="85"/>
                  <a:pt x="343" y="68"/>
                </a:cubicBezTo>
                <a:cubicBezTo>
                  <a:pt x="323" y="69"/>
                  <a:pt x="303" y="70"/>
                  <a:pt x="283" y="72"/>
                </a:cubicBezTo>
                <a:cubicBezTo>
                  <a:pt x="279" y="72"/>
                  <a:pt x="275" y="76"/>
                  <a:pt x="271" y="76"/>
                </a:cubicBezTo>
                <a:cubicBezTo>
                  <a:pt x="258" y="75"/>
                  <a:pt x="235" y="64"/>
                  <a:pt x="235" y="64"/>
                </a:cubicBezTo>
                <a:cubicBezTo>
                  <a:pt x="232" y="55"/>
                  <a:pt x="233" y="43"/>
                  <a:pt x="227" y="36"/>
                </a:cubicBezTo>
                <a:cubicBezTo>
                  <a:pt x="215" y="22"/>
                  <a:pt x="186" y="6"/>
                  <a:pt x="167" y="0"/>
                </a:cubicBezTo>
                <a:cubicBezTo>
                  <a:pt x="144" y="4"/>
                  <a:pt x="121" y="9"/>
                  <a:pt x="99" y="16"/>
                </a:cubicBezTo>
                <a:cubicBezTo>
                  <a:pt x="94" y="31"/>
                  <a:pt x="93" y="32"/>
                  <a:pt x="99" y="20"/>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09" name="任意多边形 16408"/>
          <p:cNvSpPr>
            <a:spLocks noChangeArrowheads="1"/>
          </p:cNvSpPr>
          <p:nvPr/>
        </p:nvSpPr>
        <p:spPr bwMode="auto">
          <a:xfrm>
            <a:off x="6591300" y="1790700"/>
            <a:ext cx="1017588" cy="915988"/>
          </a:xfrm>
          <a:custGeom>
            <a:avLst/>
            <a:gdLst>
              <a:gd name="T0" fmla="*/ 384 w 641"/>
              <a:gd name="T1" fmla="*/ 4 h 577"/>
              <a:gd name="T2" fmla="*/ 376 w 641"/>
              <a:gd name="T3" fmla="*/ 52 h 577"/>
              <a:gd name="T4" fmla="*/ 352 w 641"/>
              <a:gd name="T5" fmla="*/ 68 h 577"/>
              <a:gd name="T6" fmla="*/ 276 w 641"/>
              <a:gd name="T7" fmla="*/ 88 h 577"/>
              <a:gd name="T8" fmla="*/ 244 w 641"/>
              <a:gd name="T9" fmla="*/ 120 h 577"/>
              <a:gd name="T10" fmla="*/ 176 w 641"/>
              <a:gd name="T11" fmla="*/ 140 h 577"/>
              <a:gd name="T12" fmla="*/ 148 w 641"/>
              <a:gd name="T13" fmla="*/ 164 h 577"/>
              <a:gd name="T14" fmla="*/ 132 w 641"/>
              <a:gd name="T15" fmla="*/ 184 h 577"/>
              <a:gd name="T16" fmla="*/ 120 w 641"/>
              <a:gd name="T17" fmla="*/ 208 h 577"/>
              <a:gd name="T18" fmla="*/ 84 w 641"/>
              <a:gd name="T19" fmla="*/ 228 h 577"/>
              <a:gd name="T20" fmla="*/ 48 w 641"/>
              <a:gd name="T21" fmla="*/ 188 h 577"/>
              <a:gd name="T22" fmla="*/ 40 w 641"/>
              <a:gd name="T23" fmla="*/ 176 h 577"/>
              <a:gd name="T24" fmla="*/ 16 w 641"/>
              <a:gd name="T25" fmla="*/ 168 h 577"/>
              <a:gd name="T26" fmla="*/ 8 w 641"/>
              <a:gd name="T27" fmla="*/ 228 h 577"/>
              <a:gd name="T28" fmla="*/ 16 w 641"/>
              <a:gd name="T29" fmla="*/ 252 h 577"/>
              <a:gd name="T30" fmla="*/ 0 w 641"/>
              <a:gd name="T31" fmla="*/ 308 h 577"/>
              <a:gd name="T32" fmla="*/ 24 w 641"/>
              <a:gd name="T33" fmla="*/ 360 h 577"/>
              <a:gd name="T34" fmla="*/ 28 w 641"/>
              <a:gd name="T35" fmla="*/ 372 h 577"/>
              <a:gd name="T36" fmla="*/ 56 w 641"/>
              <a:gd name="T37" fmla="*/ 376 h 577"/>
              <a:gd name="T38" fmla="*/ 88 w 641"/>
              <a:gd name="T39" fmla="*/ 400 h 577"/>
              <a:gd name="T40" fmla="*/ 108 w 641"/>
              <a:gd name="T41" fmla="*/ 432 h 577"/>
              <a:gd name="T42" fmla="*/ 144 w 641"/>
              <a:gd name="T43" fmla="*/ 424 h 577"/>
              <a:gd name="T44" fmla="*/ 160 w 641"/>
              <a:gd name="T45" fmla="*/ 388 h 577"/>
              <a:gd name="T46" fmla="*/ 184 w 641"/>
              <a:gd name="T47" fmla="*/ 368 h 577"/>
              <a:gd name="T48" fmla="*/ 272 w 641"/>
              <a:gd name="T49" fmla="*/ 324 h 577"/>
              <a:gd name="T50" fmla="*/ 308 w 641"/>
              <a:gd name="T51" fmla="*/ 368 h 577"/>
              <a:gd name="T52" fmla="*/ 288 w 641"/>
              <a:gd name="T53" fmla="*/ 404 h 577"/>
              <a:gd name="T54" fmla="*/ 264 w 641"/>
              <a:gd name="T55" fmla="*/ 452 h 577"/>
              <a:gd name="T56" fmla="*/ 260 w 641"/>
              <a:gd name="T57" fmla="*/ 464 h 577"/>
              <a:gd name="T58" fmla="*/ 288 w 641"/>
              <a:gd name="T59" fmla="*/ 512 h 577"/>
              <a:gd name="T60" fmla="*/ 248 w 641"/>
              <a:gd name="T61" fmla="*/ 572 h 577"/>
              <a:gd name="T62" fmla="*/ 264 w 641"/>
              <a:gd name="T63" fmla="*/ 568 h 577"/>
              <a:gd name="T64" fmla="*/ 288 w 641"/>
              <a:gd name="T65" fmla="*/ 560 h 577"/>
              <a:gd name="T66" fmla="*/ 300 w 641"/>
              <a:gd name="T67" fmla="*/ 556 h 577"/>
              <a:gd name="T68" fmla="*/ 360 w 641"/>
              <a:gd name="T69" fmla="*/ 496 h 577"/>
              <a:gd name="T70" fmla="*/ 372 w 641"/>
              <a:gd name="T71" fmla="*/ 444 h 577"/>
              <a:gd name="T72" fmla="*/ 396 w 641"/>
              <a:gd name="T73" fmla="*/ 432 h 577"/>
              <a:gd name="T74" fmla="*/ 456 w 641"/>
              <a:gd name="T75" fmla="*/ 392 h 577"/>
              <a:gd name="T76" fmla="*/ 520 w 641"/>
              <a:gd name="T77" fmla="*/ 388 h 577"/>
              <a:gd name="T78" fmla="*/ 556 w 641"/>
              <a:gd name="T79" fmla="*/ 328 h 577"/>
              <a:gd name="T80" fmla="*/ 636 w 641"/>
              <a:gd name="T81" fmla="*/ 268 h 577"/>
              <a:gd name="T82" fmla="*/ 640 w 641"/>
              <a:gd name="T83" fmla="*/ 256 h 577"/>
              <a:gd name="T84" fmla="*/ 628 w 641"/>
              <a:gd name="T85" fmla="*/ 232 h 577"/>
              <a:gd name="T86" fmla="*/ 620 w 641"/>
              <a:gd name="T87" fmla="*/ 196 h 577"/>
              <a:gd name="T88" fmla="*/ 596 w 641"/>
              <a:gd name="T89" fmla="*/ 180 h 577"/>
              <a:gd name="T90" fmla="*/ 548 w 641"/>
              <a:gd name="T91" fmla="*/ 104 h 577"/>
              <a:gd name="T92" fmla="*/ 532 w 641"/>
              <a:gd name="T93" fmla="*/ 80 h 577"/>
              <a:gd name="T94" fmla="*/ 500 w 641"/>
              <a:gd name="T95" fmla="*/ 28 h 577"/>
              <a:gd name="T96" fmla="*/ 444 w 641"/>
              <a:gd name="T97" fmla="*/ 8 h 577"/>
              <a:gd name="T98" fmla="*/ 420 w 641"/>
              <a:gd name="T99" fmla="*/ 0 h 577"/>
              <a:gd name="T100" fmla="*/ 384 w 641"/>
              <a:gd name="T101" fmla="*/ 4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1" h="577">
                <a:moveTo>
                  <a:pt x="384" y="4"/>
                </a:moveTo>
                <a:cubicBezTo>
                  <a:pt x="382" y="20"/>
                  <a:pt x="386" y="39"/>
                  <a:pt x="376" y="52"/>
                </a:cubicBezTo>
                <a:cubicBezTo>
                  <a:pt x="370" y="60"/>
                  <a:pt x="352" y="68"/>
                  <a:pt x="352" y="68"/>
                </a:cubicBezTo>
                <a:cubicBezTo>
                  <a:pt x="334" y="95"/>
                  <a:pt x="311" y="86"/>
                  <a:pt x="276" y="88"/>
                </a:cubicBezTo>
                <a:cubicBezTo>
                  <a:pt x="262" y="97"/>
                  <a:pt x="255" y="109"/>
                  <a:pt x="244" y="120"/>
                </a:cubicBezTo>
                <a:cubicBezTo>
                  <a:pt x="227" y="137"/>
                  <a:pt x="198" y="137"/>
                  <a:pt x="176" y="140"/>
                </a:cubicBezTo>
                <a:cubicBezTo>
                  <a:pt x="171" y="156"/>
                  <a:pt x="162" y="155"/>
                  <a:pt x="148" y="164"/>
                </a:cubicBezTo>
                <a:cubicBezTo>
                  <a:pt x="140" y="187"/>
                  <a:pt x="150" y="166"/>
                  <a:pt x="132" y="184"/>
                </a:cubicBezTo>
                <a:cubicBezTo>
                  <a:pt x="126" y="190"/>
                  <a:pt x="126" y="202"/>
                  <a:pt x="120" y="208"/>
                </a:cubicBezTo>
                <a:cubicBezTo>
                  <a:pt x="106" y="222"/>
                  <a:pt x="99" y="223"/>
                  <a:pt x="84" y="228"/>
                </a:cubicBezTo>
                <a:cubicBezTo>
                  <a:pt x="66" y="216"/>
                  <a:pt x="65" y="199"/>
                  <a:pt x="48" y="188"/>
                </a:cubicBezTo>
                <a:cubicBezTo>
                  <a:pt x="45" y="184"/>
                  <a:pt x="44" y="179"/>
                  <a:pt x="40" y="176"/>
                </a:cubicBezTo>
                <a:cubicBezTo>
                  <a:pt x="33" y="172"/>
                  <a:pt x="16" y="168"/>
                  <a:pt x="16" y="168"/>
                </a:cubicBezTo>
                <a:cubicBezTo>
                  <a:pt x="1" y="190"/>
                  <a:pt x="2" y="198"/>
                  <a:pt x="8" y="228"/>
                </a:cubicBezTo>
                <a:cubicBezTo>
                  <a:pt x="10" y="236"/>
                  <a:pt x="16" y="252"/>
                  <a:pt x="16" y="252"/>
                </a:cubicBezTo>
                <a:cubicBezTo>
                  <a:pt x="13" y="278"/>
                  <a:pt x="13" y="288"/>
                  <a:pt x="0" y="308"/>
                </a:cubicBezTo>
                <a:cubicBezTo>
                  <a:pt x="6" y="331"/>
                  <a:pt x="10" y="339"/>
                  <a:pt x="24" y="360"/>
                </a:cubicBezTo>
                <a:cubicBezTo>
                  <a:pt x="26" y="364"/>
                  <a:pt x="24" y="370"/>
                  <a:pt x="28" y="372"/>
                </a:cubicBezTo>
                <a:cubicBezTo>
                  <a:pt x="36" y="376"/>
                  <a:pt x="47" y="375"/>
                  <a:pt x="56" y="376"/>
                </a:cubicBezTo>
                <a:cubicBezTo>
                  <a:pt x="71" y="381"/>
                  <a:pt x="75" y="391"/>
                  <a:pt x="88" y="400"/>
                </a:cubicBezTo>
                <a:cubicBezTo>
                  <a:pt x="92" y="418"/>
                  <a:pt x="90" y="426"/>
                  <a:pt x="108" y="432"/>
                </a:cubicBezTo>
                <a:cubicBezTo>
                  <a:pt x="108" y="432"/>
                  <a:pt x="139" y="428"/>
                  <a:pt x="144" y="424"/>
                </a:cubicBezTo>
                <a:cubicBezTo>
                  <a:pt x="153" y="417"/>
                  <a:pt x="158" y="395"/>
                  <a:pt x="160" y="388"/>
                </a:cubicBezTo>
                <a:cubicBezTo>
                  <a:pt x="162" y="381"/>
                  <a:pt x="179" y="372"/>
                  <a:pt x="184" y="368"/>
                </a:cubicBezTo>
                <a:cubicBezTo>
                  <a:pt x="211" y="327"/>
                  <a:pt x="217" y="329"/>
                  <a:pt x="272" y="324"/>
                </a:cubicBezTo>
                <a:cubicBezTo>
                  <a:pt x="290" y="336"/>
                  <a:pt x="301" y="348"/>
                  <a:pt x="308" y="368"/>
                </a:cubicBezTo>
                <a:cubicBezTo>
                  <a:pt x="303" y="386"/>
                  <a:pt x="304" y="393"/>
                  <a:pt x="288" y="404"/>
                </a:cubicBezTo>
                <a:cubicBezTo>
                  <a:pt x="267" y="435"/>
                  <a:pt x="275" y="419"/>
                  <a:pt x="264" y="452"/>
                </a:cubicBezTo>
                <a:cubicBezTo>
                  <a:pt x="263" y="456"/>
                  <a:pt x="260" y="464"/>
                  <a:pt x="260" y="464"/>
                </a:cubicBezTo>
                <a:cubicBezTo>
                  <a:pt x="271" y="481"/>
                  <a:pt x="282" y="494"/>
                  <a:pt x="288" y="512"/>
                </a:cubicBezTo>
                <a:cubicBezTo>
                  <a:pt x="271" y="529"/>
                  <a:pt x="261" y="552"/>
                  <a:pt x="248" y="572"/>
                </a:cubicBezTo>
                <a:cubicBezTo>
                  <a:pt x="245" y="577"/>
                  <a:pt x="259" y="570"/>
                  <a:pt x="264" y="568"/>
                </a:cubicBezTo>
                <a:cubicBezTo>
                  <a:pt x="272" y="566"/>
                  <a:pt x="280" y="563"/>
                  <a:pt x="288" y="560"/>
                </a:cubicBezTo>
                <a:cubicBezTo>
                  <a:pt x="292" y="559"/>
                  <a:pt x="300" y="556"/>
                  <a:pt x="300" y="556"/>
                </a:cubicBezTo>
                <a:cubicBezTo>
                  <a:pt x="320" y="536"/>
                  <a:pt x="344" y="520"/>
                  <a:pt x="360" y="496"/>
                </a:cubicBezTo>
                <a:cubicBezTo>
                  <a:pt x="362" y="479"/>
                  <a:pt x="360" y="458"/>
                  <a:pt x="372" y="444"/>
                </a:cubicBezTo>
                <a:cubicBezTo>
                  <a:pt x="381" y="433"/>
                  <a:pt x="385" y="438"/>
                  <a:pt x="396" y="432"/>
                </a:cubicBezTo>
                <a:cubicBezTo>
                  <a:pt x="416" y="421"/>
                  <a:pt x="435" y="399"/>
                  <a:pt x="456" y="392"/>
                </a:cubicBezTo>
                <a:cubicBezTo>
                  <a:pt x="481" y="396"/>
                  <a:pt x="496" y="396"/>
                  <a:pt x="520" y="388"/>
                </a:cubicBezTo>
                <a:cubicBezTo>
                  <a:pt x="540" y="368"/>
                  <a:pt x="531" y="345"/>
                  <a:pt x="556" y="328"/>
                </a:cubicBezTo>
                <a:cubicBezTo>
                  <a:pt x="573" y="302"/>
                  <a:pt x="613" y="291"/>
                  <a:pt x="636" y="268"/>
                </a:cubicBezTo>
                <a:cubicBezTo>
                  <a:pt x="637" y="264"/>
                  <a:pt x="641" y="260"/>
                  <a:pt x="640" y="256"/>
                </a:cubicBezTo>
                <a:cubicBezTo>
                  <a:pt x="639" y="247"/>
                  <a:pt x="630" y="241"/>
                  <a:pt x="628" y="232"/>
                </a:cubicBezTo>
                <a:cubicBezTo>
                  <a:pt x="625" y="220"/>
                  <a:pt x="629" y="205"/>
                  <a:pt x="620" y="196"/>
                </a:cubicBezTo>
                <a:cubicBezTo>
                  <a:pt x="613" y="189"/>
                  <a:pt x="596" y="180"/>
                  <a:pt x="596" y="180"/>
                </a:cubicBezTo>
                <a:cubicBezTo>
                  <a:pt x="580" y="156"/>
                  <a:pt x="576" y="113"/>
                  <a:pt x="548" y="104"/>
                </a:cubicBezTo>
                <a:cubicBezTo>
                  <a:pt x="535" y="64"/>
                  <a:pt x="557" y="125"/>
                  <a:pt x="532" y="80"/>
                </a:cubicBezTo>
                <a:cubicBezTo>
                  <a:pt x="521" y="61"/>
                  <a:pt x="523" y="36"/>
                  <a:pt x="500" y="28"/>
                </a:cubicBezTo>
                <a:cubicBezTo>
                  <a:pt x="458" y="39"/>
                  <a:pt x="472" y="20"/>
                  <a:pt x="444" y="8"/>
                </a:cubicBezTo>
                <a:cubicBezTo>
                  <a:pt x="436" y="5"/>
                  <a:pt x="420" y="0"/>
                  <a:pt x="420" y="0"/>
                </a:cubicBezTo>
                <a:cubicBezTo>
                  <a:pt x="408" y="1"/>
                  <a:pt x="384" y="4"/>
                  <a:pt x="384" y="4"/>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10" name="任意多边形 16409"/>
          <p:cNvSpPr>
            <a:spLocks noChangeArrowheads="1"/>
          </p:cNvSpPr>
          <p:nvPr/>
        </p:nvSpPr>
        <p:spPr bwMode="auto">
          <a:xfrm>
            <a:off x="5880100" y="44450"/>
            <a:ext cx="1308100" cy="2228850"/>
          </a:xfrm>
          <a:custGeom>
            <a:avLst/>
            <a:gdLst>
              <a:gd name="T0" fmla="*/ 204 w 824"/>
              <a:gd name="T1" fmla="*/ 1324 h 1404"/>
              <a:gd name="T2" fmla="*/ 208 w 824"/>
              <a:gd name="T3" fmla="*/ 1180 h 1404"/>
              <a:gd name="T4" fmla="*/ 296 w 824"/>
              <a:gd name="T5" fmla="*/ 924 h 1404"/>
              <a:gd name="T6" fmla="*/ 292 w 824"/>
              <a:gd name="T7" fmla="*/ 832 h 1404"/>
              <a:gd name="T8" fmla="*/ 368 w 824"/>
              <a:gd name="T9" fmla="*/ 720 h 1404"/>
              <a:gd name="T10" fmla="*/ 228 w 824"/>
              <a:gd name="T11" fmla="*/ 660 h 1404"/>
              <a:gd name="T12" fmla="*/ 212 w 824"/>
              <a:gd name="T13" fmla="*/ 680 h 1404"/>
              <a:gd name="T14" fmla="*/ 88 w 824"/>
              <a:gd name="T15" fmla="*/ 688 h 1404"/>
              <a:gd name="T16" fmla="*/ 32 w 824"/>
              <a:gd name="T17" fmla="*/ 704 h 1404"/>
              <a:gd name="T18" fmla="*/ 24 w 824"/>
              <a:gd name="T19" fmla="*/ 636 h 1404"/>
              <a:gd name="T20" fmla="*/ 40 w 824"/>
              <a:gd name="T21" fmla="*/ 568 h 1404"/>
              <a:gd name="T22" fmla="*/ 56 w 824"/>
              <a:gd name="T23" fmla="*/ 488 h 1404"/>
              <a:gd name="T24" fmla="*/ 172 w 824"/>
              <a:gd name="T25" fmla="*/ 484 h 1404"/>
              <a:gd name="T26" fmla="*/ 216 w 824"/>
              <a:gd name="T27" fmla="*/ 452 h 1404"/>
              <a:gd name="T28" fmla="*/ 284 w 824"/>
              <a:gd name="T29" fmla="*/ 392 h 1404"/>
              <a:gd name="T30" fmla="*/ 308 w 824"/>
              <a:gd name="T31" fmla="*/ 280 h 1404"/>
              <a:gd name="T32" fmla="*/ 352 w 824"/>
              <a:gd name="T33" fmla="*/ 164 h 1404"/>
              <a:gd name="T34" fmla="*/ 336 w 824"/>
              <a:gd name="T35" fmla="*/ 120 h 1404"/>
              <a:gd name="T36" fmla="*/ 288 w 824"/>
              <a:gd name="T37" fmla="*/ 100 h 1404"/>
              <a:gd name="T38" fmla="*/ 392 w 824"/>
              <a:gd name="T39" fmla="*/ 0 h 1404"/>
              <a:gd name="T40" fmla="*/ 400 w 824"/>
              <a:gd name="T41" fmla="*/ 64 h 1404"/>
              <a:gd name="T42" fmla="*/ 428 w 824"/>
              <a:gd name="T43" fmla="*/ 108 h 1404"/>
              <a:gd name="T44" fmla="*/ 528 w 824"/>
              <a:gd name="T45" fmla="*/ 128 h 1404"/>
              <a:gd name="T46" fmla="*/ 576 w 824"/>
              <a:gd name="T47" fmla="*/ 208 h 1404"/>
              <a:gd name="T48" fmla="*/ 708 w 824"/>
              <a:gd name="T49" fmla="*/ 180 h 1404"/>
              <a:gd name="T50" fmla="*/ 748 w 824"/>
              <a:gd name="T51" fmla="*/ 148 h 1404"/>
              <a:gd name="T52" fmla="*/ 792 w 824"/>
              <a:gd name="T53" fmla="*/ 312 h 1404"/>
              <a:gd name="T54" fmla="*/ 784 w 824"/>
              <a:gd name="T55" fmla="*/ 460 h 1404"/>
              <a:gd name="T56" fmla="*/ 764 w 824"/>
              <a:gd name="T57" fmla="*/ 524 h 1404"/>
              <a:gd name="T58" fmla="*/ 704 w 824"/>
              <a:gd name="T59" fmla="*/ 548 h 1404"/>
              <a:gd name="T60" fmla="*/ 644 w 824"/>
              <a:gd name="T61" fmla="*/ 628 h 1404"/>
              <a:gd name="T62" fmla="*/ 652 w 824"/>
              <a:gd name="T63" fmla="*/ 700 h 1404"/>
              <a:gd name="T64" fmla="*/ 692 w 824"/>
              <a:gd name="T65" fmla="*/ 732 h 1404"/>
              <a:gd name="T66" fmla="*/ 712 w 824"/>
              <a:gd name="T67" fmla="*/ 748 h 1404"/>
              <a:gd name="T68" fmla="*/ 688 w 824"/>
              <a:gd name="T69" fmla="*/ 780 h 1404"/>
              <a:gd name="T70" fmla="*/ 608 w 824"/>
              <a:gd name="T71" fmla="*/ 848 h 1404"/>
              <a:gd name="T72" fmla="*/ 620 w 824"/>
              <a:gd name="T73" fmla="*/ 908 h 1404"/>
              <a:gd name="T74" fmla="*/ 660 w 824"/>
              <a:gd name="T75" fmla="*/ 1000 h 1404"/>
              <a:gd name="T76" fmla="*/ 720 w 824"/>
              <a:gd name="T77" fmla="*/ 1012 h 1404"/>
              <a:gd name="T78" fmla="*/ 800 w 824"/>
              <a:gd name="T79" fmla="*/ 1036 h 1404"/>
              <a:gd name="T80" fmla="*/ 824 w 824"/>
              <a:gd name="T81" fmla="*/ 1120 h 1404"/>
              <a:gd name="T82" fmla="*/ 768 w 824"/>
              <a:gd name="T83" fmla="*/ 1192 h 1404"/>
              <a:gd name="T84" fmla="*/ 676 w 824"/>
              <a:gd name="T85" fmla="*/ 1228 h 1404"/>
              <a:gd name="T86" fmla="*/ 568 w 824"/>
              <a:gd name="T87" fmla="*/ 1300 h 1404"/>
              <a:gd name="T88" fmla="*/ 532 w 824"/>
              <a:gd name="T89" fmla="*/ 1324 h 1404"/>
              <a:gd name="T90" fmla="*/ 460 w 824"/>
              <a:gd name="T91" fmla="*/ 1268 h 1404"/>
              <a:gd name="T92" fmla="*/ 432 w 824"/>
              <a:gd name="T93" fmla="*/ 1404 h 1404"/>
              <a:gd name="T94" fmla="*/ 380 w 824"/>
              <a:gd name="T95" fmla="*/ 1404 h 1404"/>
              <a:gd name="T96" fmla="*/ 276 w 824"/>
              <a:gd name="T97" fmla="*/ 1276 h 1404"/>
              <a:gd name="T98" fmla="*/ 184 w 824"/>
              <a:gd name="T99" fmla="*/ 1360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24" h="1404">
                <a:moveTo>
                  <a:pt x="176" y="1356"/>
                </a:moveTo>
                <a:cubicBezTo>
                  <a:pt x="188" y="1348"/>
                  <a:pt x="204" y="1324"/>
                  <a:pt x="204" y="1324"/>
                </a:cubicBezTo>
                <a:cubicBezTo>
                  <a:pt x="194" y="1295"/>
                  <a:pt x="198" y="1308"/>
                  <a:pt x="192" y="1284"/>
                </a:cubicBezTo>
                <a:cubicBezTo>
                  <a:pt x="196" y="1249"/>
                  <a:pt x="199" y="1214"/>
                  <a:pt x="208" y="1180"/>
                </a:cubicBezTo>
                <a:cubicBezTo>
                  <a:pt x="212" y="1129"/>
                  <a:pt x="208" y="1068"/>
                  <a:pt x="232" y="1020"/>
                </a:cubicBezTo>
                <a:cubicBezTo>
                  <a:pt x="249" y="987"/>
                  <a:pt x="284" y="959"/>
                  <a:pt x="296" y="924"/>
                </a:cubicBezTo>
                <a:cubicBezTo>
                  <a:pt x="302" y="907"/>
                  <a:pt x="306" y="889"/>
                  <a:pt x="312" y="872"/>
                </a:cubicBezTo>
                <a:cubicBezTo>
                  <a:pt x="308" y="858"/>
                  <a:pt x="292" y="832"/>
                  <a:pt x="292" y="832"/>
                </a:cubicBezTo>
                <a:cubicBezTo>
                  <a:pt x="299" y="787"/>
                  <a:pt x="322" y="797"/>
                  <a:pt x="364" y="792"/>
                </a:cubicBezTo>
                <a:cubicBezTo>
                  <a:pt x="389" y="784"/>
                  <a:pt x="389" y="736"/>
                  <a:pt x="368" y="720"/>
                </a:cubicBezTo>
                <a:cubicBezTo>
                  <a:pt x="359" y="713"/>
                  <a:pt x="342" y="709"/>
                  <a:pt x="332" y="704"/>
                </a:cubicBezTo>
                <a:cubicBezTo>
                  <a:pt x="298" y="687"/>
                  <a:pt x="264" y="672"/>
                  <a:pt x="228" y="660"/>
                </a:cubicBezTo>
                <a:cubicBezTo>
                  <a:pt x="224" y="663"/>
                  <a:pt x="219" y="664"/>
                  <a:pt x="216" y="668"/>
                </a:cubicBezTo>
                <a:cubicBezTo>
                  <a:pt x="213" y="671"/>
                  <a:pt x="215" y="677"/>
                  <a:pt x="212" y="680"/>
                </a:cubicBezTo>
                <a:cubicBezTo>
                  <a:pt x="200" y="692"/>
                  <a:pt x="164" y="699"/>
                  <a:pt x="148" y="704"/>
                </a:cubicBezTo>
                <a:cubicBezTo>
                  <a:pt x="121" y="701"/>
                  <a:pt x="112" y="694"/>
                  <a:pt x="88" y="688"/>
                </a:cubicBezTo>
                <a:cubicBezTo>
                  <a:pt x="60" y="694"/>
                  <a:pt x="74" y="690"/>
                  <a:pt x="44" y="700"/>
                </a:cubicBezTo>
                <a:cubicBezTo>
                  <a:pt x="40" y="701"/>
                  <a:pt x="32" y="704"/>
                  <a:pt x="32" y="704"/>
                </a:cubicBezTo>
                <a:cubicBezTo>
                  <a:pt x="14" y="700"/>
                  <a:pt x="6" y="702"/>
                  <a:pt x="0" y="684"/>
                </a:cubicBezTo>
                <a:cubicBezTo>
                  <a:pt x="6" y="667"/>
                  <a:pt x="14" y="650"/>
                  <a:pt x="24" y="636"/>
                </a:cubicBezTo>
                <a:cubicBezTo>
                  <a:pt x="25" y="616"/>
                  <a:pt x="23" y="596"/>
                  <a:pt x="28" y="576"/>
                </a:cubicBezTo>
                <a:cubicBezTo>
                  <a:pt x="29" y="571"/>
                  <a:pt x="37" y="572"/>
                  <a:pt x="40" y="568"/>
                </a:cubicBezTo>
                <a:cubicBezTo>
                  <a:pt x="47" y="557"/>
                  <a:pt x="52" y="532"/>
                  <a:pt x="52" y="532"/>
                </a:cubicBezTo>
                <a:cubicBezTo>
                  <a:pt x="53" y="517"/>
                  <a:pt x="49" y="501"/>
                  <a:pt x="56" y="488"/>
                </a:cubicBezTo>
                <a:cubicBezTo>
                  <a:pt x="60" y="481"/>
                  <a:pt x="80" y="480"/>
                  <a:pt x="80" y="480"/>
                </a:cubicBezTo>
                <a:cubicBezTo>
                  <a:pt x="120" y="488"/>
                  <a:pt x="118" y="488"/>
                  <a:pt x="172" y="484"/>
                </a:cubicBezTo>
                <a:cubicBezTo>
                  <a:pt x="200" y="466"/>
                  <a:pt x="187" y="471"/>
                  <a:pt x="208" y="464"/>
                </a:cubicBezTo>
                <a:cubicBezTo>
                  <a:pt x="211" y="460"/>
                  <a:pt x="212" y="455"/>
                  <a:pt x="216" y="452"/>
                </a:cubicBezTo>
                <a:cubicBezTo>
                  <a:pt x="228" y="445"/>
                  <a:pt x="261" y="433"/>
                  <a:pt x="276" y="428"/>
                </a:cubicBezTo>
                <a:cubicBezTo>
                  <a:pt x="286" y="414"/>
                  <a:pt x="290" y="409"/>
                  <a:pt x="284" y="392"/>
                </a:cubicBezTo>
                <a:cubicBezTo>
                  <a:pt x="285" y="367"/>
                  <a:pt x="286" y="341"/>
                  <a:pt x="288" y="316"/>
                </a:cubicBezTo>
                <a:cubicBezTo>
                  <a:pt x="289" y="302"/>
                  <a:pt x="308" y="280"/>
                  <a:pt x="308" y="280"/>
                </a:cubicBezTo>
                <a:cubicBezTo>
                  <a:pt x="311" y="244"/>
                  <a:pt x="306" y="220"/>
                  <a:pt x="336" y="200"/>
                </a:cubicBezTo>
                <a:cubicBezTo>
                  <a:pt x="343" y="189"/>
                  <a:pt x="352" y="164"/>
                  <a:pt x="352" y="164"/>
                </a:cubicBezTo>
                <a:cubicBezTo>
                  <a:pt x="351" y="151"/>
                  <a:pt x="353" y="137"/>
                  <a:pt x="348" y="124"/>
                </a:cubicBezTo>
                <a:cubicBezTo>
                  <a:pt x="347" y="120"/>
                  <a:pt x="340" y="122"/>
                  <a:pt x="336" y="120"/>
                </a:cubicBezTo>
                <a:cubicBezTo>
                  <a:pt x="298" y="101"/>
                  <a:pt x="362" y="125"/>
                  <a:pt x="300" y="104"/>
                </a:cubicBezTo>
                <a:cubicBezTo>
                  <a:pt x="296" y="103"/>
                  <a:pt x="288" y="100"/>
                  <a:pt x="288" y="100"/>
                </a:cubicBezTo>
                <a:cubicBezTo>
                  <a:pt x="273" y="54"/>
                  <a:pt x="321" y="32"/>
                  <a:pt x="356" y="20"/>
                </a:cubicBezTo>
                <a:cubicBezTo>
                  <a:pt x="369" y="16"/>
                  <a:pt x="392" y="0"/>
                  <a:pt x="392" y="0"/>
                </a:cubicBezTo>
                <a:cubicBezTo>
                  <a:pt x="412" y="5"/>
                  <a:pt x="414" y="9"/>
                  <a:pt x="420" y="28"/>
                </a:cubicBezTo>
                <a:cubicBezTo>
                  <a:pt x="415" y="46"/>
                  <a:pt x="416" y="53"/>
                  <a:pt x="400" y="64"/>
                </a:cubicBezTo>
                <a:cubicBezTo>
                  <a:pt x="401" y="76"/>
                  <a:pt x="398" y="90"/>
                  <a:pt x="404" y="100"/>
                </a:cubicBezTo>
                <a:cubicBezTo>
                  <a:pt x="409" y="107"/>
                  <a:pt x="428" y="108"/>
                  <a:pt x="428" y="108"/>
                </a:cubicBezTo>
                <a:cubicBezTo>
                  <a:pt x="457" y="98"/>
                  <a:pt x="471" y="101"/>
                  <a:pt x="504" y="104"/>
                </a:cubicBezTo>
                <a:cubicBezTo>
                  <a:pt x="512" y="112"/>
                  <a:pt x="520" y="120"/>
                  <a:pt x="528" y="128"/>
                </a:cubicBezTo>
                <a:cubicBezTo>
                  <a:pt x="533" y="133"/>
                  <a:pt x="530" y="141"/>
                  <a:pt x="532" y="148"/>
                </a:cubicBezTo>
                <a:cubicBezTo>
                  <a:pt x="540" y="177"/>
                  <a:pt x="546" y="198"/>
                  <a:pt x="576" y="208"/>
                </a:cubicBezTo>
                <a:cubicBezTo>
                  <a:pt x="631" y="204"/>
                  <a:pt x="637" y="195"/>
                  <a:pt x="684" y="188"/>
                </a:cubicBezTo>
                <a:cubicBezTo>
                  <a:pt x="692" y="185"/>
                  <a:pt x="700" y="183"/>
                  <a:pt x="708" y="180"/>
                </a:cubicBezTo>
                <a:cubicBezTo>
                  <a:pt x="712" y="179"/>
                  <a:pt x="720" y="176"/>
                  <a:pt x="720" y="176"/>
                </a:cubicBezTo>
                <a:cubicBezTo>
                  <a:pt x="738" y="148"/>
                  <a:pt x="727" y="155"/>
                  <a:pt x="748" y="148"/>
                </a:cubicBezTo>
                <a:cubicBezTo>
                  <a:pt x="769" y="162"/>
                  <a:pt x="772" y="188"/>
                  <a:pt x="796" y="196"/>
                </a:cubicBezTo>
                <a:cubicBezTo>
                  <a:pt x="809" y="236"/>
                  <a:pt x="802" y="272"/>
                  <a:pt x="792" y="312"/>
                </a:cubicBezTo>
                <a:cubicBezTo>
                  <a:pt x="792" y="312"/>
                  <a:pt x="805" y="427"/>
                  <a:pt x="796" y="452"/>
                </a:cubicBezTo>
                <a:cubicBezTo>
                  <a:pt x="794" y="457"/>
                  <a:pt x="788" y="457"/>
                  <a:pt x="784" y="460"/>
                </a:cubicBezTo>
                <a:cubicBezTo>
                  <a:pt x="776" y="468"/>
                  <a:pt x="760" y="484"/>
                  <a:pt x="760" y="484"/>
                </a:cubicBezTo>
                <a:cubicBezTo>
                  <a:pt x="765" y="498"/>
                  <a:pt x="773" y="510"/>
                  <a:pt x="764" y="524"/>
                </a:cubicBezTo>
                <a:cubicBezTo>
                  <a:pt x="759" y="532"/>
                  <a:pt x="733" y="538"/>
                  <a:pt x="728" y="540"/>
                </a:cubicBezTo>
                <a:cubicBezTo>
                  <a:pt x="720" y="543"/>
                  <a:pt x="704" y="548"/>
                  <a:pt x="704" y="548"/>
                </a:cubicBezTo>
                <a:cubicBezTo>
                  <a:pt x="675" y="591"/>
                  <a:pt x="720" y="526"/>
                  <a:pt x="684" y="572"/>
                </a:cubicBezTo>
                <a:cubicBezTo>
                  <a:pt x="669" y="592"/>
                  <a:pt x="665" y="614"/>
                  <a:pt x="644" y="628"/>
                </a:cubicBezTo>
                <a:cubicBezTo>
                  <a:pt x="631" y="647"/>
                  <a:pt x="611" y="654"/>
                  <a:pt x="628" y="684"/>
                </a:cubicBezTo>
                <a:cubicBezTo>
                  <a:pt x="633" y="692"/>
                  <a:pt x="652" y="700"/>
                  <a:pt x="652" y="700"/>
                </a:cubicBezTo>
                <a:cubicBezTo>
                  <a:pt x="657" y="708"/>
                  <a:pt x="659" y="721"/>
                  <a:pt x="668" y="724"/>
                </a:cubicBezTo>
                <a:cubicBezTo>
                  <a:pt x="676" y="727"/>
                  <a:pt x="684" y="729"/>
                  <a:pt x="692" y="732"/>
                </a:cubicBezTo>
                <a:cubicBezTo>
                  <a:pt x="696" y="733"/>
                  <a:pt x="704" y="736"/>
                  <a:pt x="704" y="736"/>
                </a:cubicBezTo>
                <a:cubicBezTo>
                  <a:pt x="707" y="740"/>
                  <a:pt x="713" y="743"/>
                  <a:pt x="712" y="748"/>
                </a:cubicBezTo>
                <a:cubicBezTo>
                  <a:pt x="711" y="753"/>
                  <a:pt x="703" y="753"/>
                  <a:pt x="700" y="756"/>
                </a:cubicBezTo>
                <a:cubicBezTo>
                  <a:pt x="692" y="764"/>
                  <a:pt x="691" y="770"/>
                  <a:pt x="688" y="780"/>
                </a:cubicBezTo>
                <a:cubicBezTo>
                  <a:pt x="686" y="805"/>
                  <a:pt x="690" y="854"/>
                  <a:pt x="660" y="864"/>
                </a:cubicBezTo>
                <a:cubicBezTo>
                  <a:pt x="636" y="861"/>
                  <a:pt x="629" y="855"/>
                  <a:pt x="608" y="848"/>
                </a:cubicBezTo>
                <a:cubicBezTo>
                  <a:pt x="589" y="861"/>
                  <a:pt x="595" y="872"/>
                  <a:pt x="612" y="884"/>
                </a:cubicBezTo>
                <a:cubicBezTo>
                  <a:pt x="615" y="892"/>
                  <a:pt x="617" y="900"/>
                  <a:pt x="620" y="908"/>
                </a:cubicBezTo>
                <a:cubicBezTo>
                  <a:pt x="621" y="912"/>
                  <a:pt x="624" y="920"/>
                  <a:pt x="624" y="920"/>
                </a:cubicBezTo>
                <a:cubicBezTo>
                  <a:pt x="627" y="964"/>
                  <a:pt x="619" y="986"/>
                  <a:pt x="660" y="1000"/>
                </a:cubicBezTo>
                <a:cubicBezTo>
                  <a:pt x="672" y="1019"/>
                  <a:pt x="673" y="1028"/>
                  <a:pt x="696" y="1036"/>
                </a:cubicBezTo>
                <a:cubicBezTo>
                  <a:pt x="714" y="1032"/>
                  <a:pt x="727" y="1032"/>
                  <a:pt x="720" y="1012"/>
                </a:cubicBezTo>
                <a:cubicBezTo>
                  <a:pt x="734" y="1002"/>
                  <a:pt x="739" y="998"/>
                  <a:pt x="756" y="1004"/>
                </a:cubicBezTo>
                <a:cubicBezTo>
                  <a:pt x="768" y="1022"/>
                  <a:pt x="783" y="1025"/>
                  <a:pt x="800" y="1036"/>
                </a:cubicBezTo>
                <a:cubicBezTo>
                  <a:pt x="800" y="1036"/>
                  <a:pt x="807" y="1093"/>
                  <a:pt x="808" y="1096"/>
                </a:cubicBezTo>
                <a:cubicBezTo>
                  <a:pt x="811" y="1105"/>
                  <a:pt x="824" y="1120"/>
                  <a:pt x="824" y="1120"/>
                </a:cubicBezTo>
                <a:cubicBezTo>
                  <a:pt x="820" y="1144"/>
                  <a:pt x="820" y="1151"/>
                  <a:pt x="800" y="1164"/>
                </a:cubicBezTo>
                <a:cubicBezTo>
                  <a:pt x="792" y="1176"/>
                  <a:pt x="768" y="1192"/>
                  <a:pt x="768" y="1192"/>
                </a:cubicBezTo>
                <a:cubicBezTo>
                  <a:pt x="743" y="1186"/>
                  <a:pt x="740" y="1184"/>
                  <a:pt x="712" y="1188"/>
                </a:cubicBezTo>
                <a:cubicBezTo>
                  <a:pt x="695" y="1199"/>
                  <a:pt x="694" y="1220"/>
                  <a:pt x="676" y="1228"/>
                </a:cubicBezTo>
                <a:cubicBezTo>
                  <a:pt x="646" y="1241"/>
                  <a:pt x="614" y="1236"/>
                  <a:pt x="592" y="1264"/>
                </a:cubicBezTo>
                <a:cubicBezTo>
                  <a:pt x="583" y="1275"/>
                  <a:pt x="580" y="1292"/>
                  <a:pt x="568" y="1300"/>
                </a:cubicBezTo>
                <a:cubicBezTo>
                  <a:pt x="560" y="1305"/>
                  <a:pt x="552" y="1311"/>
                  <a:pt x="544" y="1316"/>
                </a:cubicBezTo>
                <a:cubicBezTo>
                  <a:pt x="540" y="1319"/>
                  <a:pt x="532" y="1324"/>
                  <a:pt x="532" y="1324"/>
                </a:cubicBezTo>
                <a:cubicBezTo>
                  <a:pt x="501" y="1314"/>
                  <a:pt x="515" y="1304"/>
                  <a:pt x="496" y="1288"/>
                </a:cubicBezTo>
                <a:cubicBezTo>
                  <a:pt x="479" y="1273"/>
                  <a:pt x="476" y="1273"/>
                  <a:pt x="460" y="1268"/>
                </a:cubicBezTo>
                <a:cubicBezTo>
                  <a:pt x="442" y="1295"/>
                  <a:pt x="449" y="1301"/>
                  <a:pt x="452" y="1340"/>
                </a:cubicBezTo>
                <a:cubicBezTo>
                  <a:pt x="450" y="1366"/>
                  <a:pt x="458" y="1395"/>
                  <a:pt x="432" y="1404"/>
                </a:cubicBezTo>
                <a:cubicBezTo>
                  <a:pt x="423" y="1402"/>
                  <a:pt x="414" y="1395"/>
                  <a:pt x="404" y="1396"/>
                </a:cubicBezTo>
                <a:cubicBezTo>
                  <a:pt x="396" y="1397"/>
                  <a:pt x="380" y="1404"/>
                  <a:pt x="380" y="1404"/>
                </a:cubicBezTo>
                <a:cubicBezTo>
                  <a:pt x="350" y="1394"/>
                  <a:pt x="345" y="1355"/>
                  <a:pt x="336" y="1328"/>
                </a:cubicBezTo>
                <a:cubicBezTo>
                  <a:pt x="327" y="1301"/>
                  <a:pt x="302" y="1285"/>
                  <a:pt x="276" y="1276"/>
                </a:cubicBezTo>
                <a:cubicBezTo>
                  <a:pt x="241" y="1281"/>
                  <a:pt x="252" y="1284"/>
                  <a:pt x="228" y="1300"/>
                </a:cubicBezTo>
                <a:cubicBezTo>
                  <a:pt x="209" y="1328"/>
                  <a:pt x="218" y="1349"/>
                  <a:pt x="184" y="1360"/>
                </a:cubicBezTo>
                <a:cubicBezTo>
                  <a:pt x="179" y="1345"/>
                  <a:pt x="182" y="1344"/>
                  <a:pt x="176" y="1356"/>
                </a:cubicBezTo>
                <a:close/>
              </a:path>
            </a:pathLst>
          </a:custGeom>
          <a:solidFill>
            <a:srgbClr val="FFFF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08" name="椭圆 16410"/>
          <p:cNvSpPr>
            <a:spLocks noChangeArrowheads="1"/>
          </p:cNvSpPr>
          <p:nvPr/>
        </p:nvSpPr>
        <p:spPr bwMode="auto">
          <a:xfrm>
            <a:off x="7231063" y="4348163"/>
            <a:ext cx="71437" cy="71437"/>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09" name="椭圆 16411"/>
          <p:cNvSpPr>
            <a:spLocks noChangeArrowheads="1"/>
          </p:cNvSpPr>
          <p:nvPr/>
        </p:nvSpPr>
        <p:spPr bwMode="auto">
          <a:xfrm>
            <a:off x="6959600" y="3860800"/>
            <a:ext cx="71438" cy="71438"/>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nvGrpSpPr>
          <p:cNvPr id="20510" name="组合 16412"/>
          <p:cNvGrpSpPr/>
          <p:nvPr/>
        </p:nvGrpSpPr>
        <p:grpSpPr bwMode="auto">
          <a:xfrm>
            <a:off x="4900613" y="2276475"/>
            <a:ext cx="3384550" cy="3475038"/>
            <a:chOff x="0" y="0"/>
            <a:chExt cx="2177" cy="2189"/>
          </a:xfrm>
        </p:grpSpPr>
        <p:sp>
          <p:nvSpPr>
            <p:cNvPr id="20511" name="椭圆 16413"/>
            <p:cNvSpPr>
              <a:spLocks noChangeArrowheads="1"/>
            </p:cNvSpPr>
            <p:nvPr/>
          </p:nvSpPr>
          <p:spPr bwMode="auto">
            <a:xfrm>
              <a:off x="744" y="2115"/>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2" name="椭圆 16414"/>
            <p:cNvSpPr>
              <a:spLocks noChangeArrowheads="1"/>
            </p:cNvSpPr>
            <p:nvPr/>
          </p:nvSpPr>
          <p:spPr bwMode="auto">
            <a:xfrm>
              <a:off x="590" y="1552"/>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3" name="椭圆 16415"/>
            <p:cNvSpPr>
              <a:spLocks noChangeArrowheads="1"/>
            </p:cNvSpPr>
            <p:nvPr/>
          </p:nvSpPr>
          <p:spPr bwMode="auto">
            <a:xfrm>
              <a:off x="635" y="1235"/>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4" name="椭圆 16416"/>
            <p:cNvSpPr>
              <a:spLocks noChangeArrowheads="1"/>
            </p:cNvSpPr>
            <p:nvPr/>
          </p:nvSpPr>
          <p:spPr bwMode="auto">
            <a:xfrm>
              <a:off x="1315" y="1734"/>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5" name="椭圆 16417"/>
            <p:cNvSpPr>
              <a:spLocks noChangeArrowheads="1"/>
            </p:cNvSpPr>
            <p:nvPr/>
          </p:nvSpPr>
          <p:spPr bwMode="auto">
            <a:xfrm>
              <a:off x="817" y="146"/>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6" name="椭圆 16418"/>
            <p:cNvSpPr>
              <a:spLocks noChangeArrowheads="1"/>
            </p:cNvSpPr>
            <p:nvPr/>
          </p:nvSpPr>
          <p:spPr bwMode="auto">
            <a:xfrm>
              <a:off x="935" y="255"/>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7" name="椭圆 16419"/>
            <p:cNvSpPr>
              <a:spLocks noChangeArrowheads="1"/>
            </p:cNvSpPr>
            <p:nvPr/>
          </p:nvSpPr>
          <p:spPr bwMode="auto">
            <a:xfrm>
              <a:off x="653" y="809"/>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8" name="椭圆 16420"/>
            <p:cNvSpPr>
              <a:spLocks noChangeArrowheads="1"/>
            </p:cNvSpPr>
            <p:nvPr/>
          </p:nvSpPr>
          <p:spPr bwMode="auto">
            <a:xfrm>
              <a:off x="952" y="1552"/>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19" name="椭圆 16421"/>
            <p:cNvSpPr>
              <a:spLocks noChangeArrowheads="1"/>
            </p:cNvSpPr>
            <p:nvPr/>
          </p:nvSpPr>
          <p:spPr bwMode="auto">
            <a:xfrm>
              <a:off x="245" y="1952"/>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nvGrpSpPr>
            <p:cNvPr id="20520" name="组合 16422"/>
            <p:cNvGrpSpPr/>
            <p:nvPr/>
          </p:nvGrpSpPr>
          <p:grpSpPr bwMode="auto">
            <a:xfrm>
              <a:off x="0" y="0"/>
              <a:ext cx="2177" cy="2189"/>
              <a:chOff x="0" y="0"/>
              <a:chExt cx="2177" cy="2189"/>
            </a:xfrm>
          </p:grpSpPr>
          <p:sp>
            <p:nvSpPr>
              <p:cNvPr id="20521" name="文本框 16423"/>
              <p:cNvSpPr txBox="1">
                <a:spLocks noChangeArrowheads="1"/>
              </p:cNvSpPr>
              <p:nvPr/>
            </p:nvSpPr>
            <p:spPr bwMode="auto">
              <a:xfrm>
                <a:off x="563" y="1952"/>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zh-CN" sz="1400" dirty="0">
                  <a:latin typeface="微软雅黑" panose="020B0503020204020204" pitchFamily="34" charset="-122"/>
                  <a:ea typeface="微软雅黑" panose="020B0503020204020204" pitchFamily="34" charset="-122"/>
                </a:endParaRPr>
              </a:p>
            </p:txBody>
          </p:sp>
          <p:sp>
            <p:nvSpPr>
              <p:cNvPr id="20522" name="文本框 16424"/>
              <p:cNvSpPr txBox="1">
                <a:spLocks noChangeArrowheads="1"/>
              </p:cNvSpPr>
              <p:nvPr/>
            </p:nvSpPr>
            <p:spPr bwMode="auto">
              <a:xfrm>
                <a:off x="1261" y="1242"/>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浙江</a:t>
                </a:r>
                <a:endParaRPr lang="zh-CN" altLang="en-US" sz="1400" dirty="0">
                  <a:latin typeface="微软雅黑" panose="020B0503020204020204" pitchFamily="34" charset="-122"/>
                  <a:ea typeface="微软雅黑" panose="020B0503020204020204" pitchFamily="34" charset="-122"/>
                </a:endParaRPr>
              </a:p>
            </p:txBody>
          </p:sp>
          <p:sp>
            <p:nvSpPr>
              <p:cNvPr id="20523" name="文本框 16425"/>
              <p:cNvSpPr txBox="1">
                <a:spLocks noChangeArrowheads="1"/>
              </p:cNvSpPr>
              <p:nvPr/>
            </p:nvSpPr>
            <p:spPr bwMode="auto">
              <a:xfrm>
                <a:off x="1089" y="1563"/>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福建</a:t>
                </a:r>
                <a:endParaRPr lang="zh-CN" altLang="en-US" sz="1400" dirty="0">
                  <a:latin typeface="微软雅黑" panose="020B0503020204020204" pitchFamily="34" charset="-122"/>
                  <a:ea typeface="微软雅黑" panose="020B0503020204020204" pitchFamily="34" charset="-122"/>
                </a:endParaRPr>
              </a:p>
            </p:txBody>
          </p:sp>
          <p:sp>
            <p:nvSpPr>
              <p:cNvPr id="20524" name="文本框 16426"/>
              <p:cNvSpPr txBox="1">
                <a:spLocks noChangeArrowheads="1"/>
              </p:cNvSpPr>
              <p:nvPr/>
            </p:nvSpPr>
            <p:spPr bwMode="auto">
              <a:xfrm>
                <a:off x="290" y="1453"/>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zh-CN" sz="1400" dirty="0">
                  <a:latin typeface="微软雅黑" panose="020B0503020204020204" pitchFamily="34" charset="-122"/>
                  <a:ea typeface="微软雅黑" panose="020B0503020204020204" pitchFamily="34" charset="-122"/>
                </a:endParaRPr>
              </a:p>
            </p:txBody>
          </p:sp>
          <p:sp>
            <p:nvSpPr>
              <p:cNvPr id="20525" name="文本框 16427"/>
              <p:cNvSpPr txBox="1">
                <a:spLocks noChangeArrowheads="1"/>
              </p:cNvSpPr>
              <p:nvPr/>
            </p:nvSpPr>
            <p:spPr bwMode="auto">
              <a:xfrm>
                <a:off x="317" y="1144"/>
                <a:ext cx="590"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zh-CN" sz="2400" dirty="0">
                  <a:latin typeface="微软雅黑" panose="020B0503020204020204" pitchFamily="34" charset="-122"/>
                  <a:ea typeface="微软雅黑" panose="020B0503020204020204" pitchFamily="34" charset="-122"/>
                </a:endParaRPr>
              </a:p>
            </p:txBody>
          </p:sp>
          <p:sp>
            <p:nvSpPr>
              <p:cNvPr id="20526" name="文本框 16428"/>
              <p:cNvSpPr txBox="1">
                <a:spLocks noChangeArrowheads="1"/>
              </p:cNvSpPr>
              <p:nvPr/>
            </p:nvSpPr>
            <p:spPr bwMode="auto">
              <a:xfrm>
                <a:off x="498" y="807"/>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河南</a:t>
                </a:r>
                <a:endParaRPr lang="zh-CN" altLang="en-US" sz="1400" dirty="0">
                  <a:latin typeface="微软雅黑" panose="020B0503020204020204" pitchFamily="34" charset="-122"/>
                  <a:ea typeface="微软雅黑" panose="020B0503020204020204" pitchFamily="34" charset="-122"/>
                </a:endParaRPr>
              </a:p>
            </p:txBody>
          </p:sp>
          <p:sp>
            <p:nvSpPr>
              <p:cNvPr id="20527" name="文本框 16429"/>
              <p:cNvSpPr txBox="1">
                <a:spLocks noChangeArrowheads="1"/>
              </p:cNvSpPr>
              <p:nvPr/>
            </p:nvSpPr>
            <p:spPr bwMode="auto">
              <a:xfrm>
                <a:off x="1587" y="907"/>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上海</a:t>
                </a:r>
                <a:endParaRPr lang="zh-CN" altLang="en-US" sz="1400" dirty="0">
                  <a:latin typeface="微软雅黑" panose="020B0503020204020204" pitchFamily="34" charset="-122"/>
                  <a:ea typeface="微软雅黑" panose="020B0503020204020204" pitchFamily="34" charset="-122"/>
                </a:endParaRPr>
              </a:p>
            </p:txBody>
          </p:sp>
          <p:sp>
            <p:nvSpPr>
              <p:cNvPr id="20528" name="文本框 16430"/>
              <p:cNvSpPr txBox="1">
                <a:spLocks noChangeArrowheads="1"/>
              </p:cNvSpPr>
              <p:nvPr/>
            </p:nvSpPr>
            <p:spPr bwMode="auto">
              <a:xfrm>
                <a:off x="544" y="0"/>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北京</a:t>
                </a:r>
                <a:endParaRPr lang="zh-CN" altLang="en-US" sz="1400" dirty="0">
                  <a:latin typeface="微软雅黑" panose="020B0503020204020204" pitchFamily="34" charset="-122"/>
                  <a:ea typeface="微软雅黑" panose="020B0503020204020204" pitchFamily="34" charset="-122"/>
                </a:endParaRPr>
              </a:p>
            </p:txBody>
          </p:sp>
          <p:sp>
            <p:nvSpPr>
              <p:cNvPr id="20529" name="文本框 16431"/>
              <p:cNvSpPr txBox="1">
                <a:spLocks noChangeArrowheads="1"/>
              </p:cNvSpPr>
              <p:nvPr/>
            </p:nvSpPr>
            <p:spPr bwMode="auto">
              <a:xfrm>
                <a:off x="799" y="1398"/>
                <a:ext cx="589"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江</a:t>
                </a:r>
                <a:endParaRPr lang="zh-CN" altLang="en-US" sz="1400" dirty="0">
                  <a:latin typeface="微软雅黑" panose="020B0503020204020204" pitchFamily="34" charset="-122"/>
                  <a:ea typeface="微软雅黑" panose="020B0503020204020204" pitchFamily="34" charset="-122"/>
                </a:endParaRPr>
              </a:p>
              <a:p>
                <a:pPr>
                  <a:spcBef>
                    <a:spcPct val="50000"/>
                  </a:spcBef>
                </a:pPr>
                <a:r>
                  <a:rPr lang="zh-CN" altLang="en-US" sz="1400" dirty="0">
                    <a:latin typeface="微软雅黑" panose="020B0503020204020204" pitchFamily="34" charset="-122"/>
                    <a:ea typeface="微软雅黑" panose="020B0503020204020204" pitchFamily="34" charset="-122"/>
                  </a:rPr>
                  <a:t>西</a:t>
                </a:r>
                <a:endParaRPr lang="zh-CN" altLang="en-US" sz="1400" dirty="0">
                  <a:latin typeface="微软雅黑" panose="020B0503020204020204" pitchFamily="34" charset="-122"/>
                  <a:ea typeface="微软雅黑" panose="020B0503020204020204" pitchFamily="34" charset="-122"/>
                </a:endParaRPr>
              </a:p>
            </p:txBody>
          </p:sp>
          <p:sp>
            <p:nvSpPr>
              <p:cNvPr id="20530" name="文本框 16432"/>
              <p:cNvSpPr txBox="1">
                <a:spLocks noChangeArrowheads="1"/>
              </p:cNvSpPr>
              <p:nvPr/>
            </p:nvSpPr>
            <p:spPr bwMode="auto">
              <a:xfrm>
                <a:off x="45" y="1996"/>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zh-CN" sz="1400" dirty="0">
                  <a:latin typeface="微软雅黑" panose="020B0503020204020204" pitchFamily="34" charset="-122"/>
                  <a:ea typeface="微软雅黑" panose="020B0503020204020204" pitchFamily="34" charset="-122"/>
                </a:endParaRPr>
              </a:p>
            </p:txBody>
          </p:sp>
          <p:sp>
            <p:nvSpPr>
              <p:cNvPr id="20531" name="文本框 16433"/>
              <p:cNvSpPr txBox="1">
                <a:spLocks noChangeArrowheads="1"/>
              </p:cNvSpPr>
              <p:nvPr/>
            </p:nvSpPr>
            <p:spPr bwMode="auto">
              <a:xfrm>
                <a:off x="1179" y="816"/>
                <a:ext cx="590"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江苏</a:t>
                </a:r>
                <a:endParaRPr lang="zh-CN" altLang="en-US" sz="1400" dirty="0">
                  <a:latin typeface="微软雅黑" panose="020B0503020204020204" pitchFamily="34" charset="-122"/>
                  <a:ea typeface="微软雅黑" panose="020B0503020204020204" pitchFamily="34" charset="-122"/>
                </a:endParaRPr>
              </a:p>
            </p:txBody>
          </p:sp>
          <p:sp>
            <p:nvSpPr>
              <p:cNvPr id="20532" name="椭圆 16434"/>
              <p:cNvSpPr>
                <a:spLocks noChangeArrowheads="1"/>
              </p:cNvSpPr>
              <p:nvPr/>
            </p:nvSpPr>
            <p:spPr bwMode="auto">
              <a:xfrm>
                <a:off x="0" y="237"/>
                <a:ext cx="45" cy="45"/>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grpSp>
      <p:sp>
        <p:nvSpPr>
          <p:cNvPr id="20533" name="椭圆 16435"/>
          <p:cNvSpPr>
            <a:spLocks noChangeArrowheads="1"/>
          </p:cNvSpPr>
          <p:nvPr/>
        </p:nvSpPr>
        <p:spPr bwMode="auto">
          <a:xfrm>
            <a:off x="6254750" y="5589588"/>
            <a:ext cx="144463" cy="144462"/>
          </a:xfrm>
          <a:prstGeom prst="ellipse">
            <a:avLst/>
          </a:prstGeom>
          <a:solidFill>
            <a:schemeClr val="accent1"/>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34" name="椭圆 16436"/>
          <p:cNvSpPr>
            <a:spLocks noChangeArrowheads="1"/>
          </p:cNvSpPr>
          <p:nvPr/>
        </p:nvSpPr>
        <p:spPr bwMode="auto">
          <a:xfrm>
            <a:off x="5995988" y="5719763"/>
            <a:ext cx="85725" cy="100012"/>
          </a:xfrm>
          <a:prstGeom prst="ellipse">
            <a:avLst/>
          </a:prstGeom>
          <a:solidFill>
            <a:schemeClr val="accent1"/>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35" name="椭圆 16437"/>
          <p:cNvSpPr>
            <a:spLocks noChangeArrowheads="1"/>
          </p:cNvSpPr>
          <p:nvPr/>
        </p:nvSpPr>
        <p:spPr bwMode="auto">
          <a:xfrm>
            <a:off x="6283325" y="5603875"/>
            <a:ext cx="85725" cy="100013"/>
          </a:xfrm>
          <a:prstGeom prst="ellipse">
            <a:avLst/>
          </a:prstGeom>
          <a:solidFill>
            <a:schemeClr val="accent1"/>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36" name="椭圆 16438"/>
          <p:cNvSpPr>
            <a:spLocks noChangeArrowheads="1"/>
          </p:cNvSpPr>
          <p:nvPr/>
        </p:nvSpPr>
        <p:spPr bwMode="auto">
          <a:xfrm>
            <a:off x="6067425" y="5589588"/>
            <a:ext cx="71438" cy="71437"/>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37" name="椭圆 16439"/>
          <p:cNvSpPr>
            <a:spLocks noChangeArrowheads="1"/>
          </p:cNvSpPr>
          <p:nvPr/>
        </p:nvSpPr>
        <p:spPr bwMode="auto">
          <a:xfrm>
            <a:off x="6081713" y="5589588"/>
            <a:ext cx="71437" cy="71437"/>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38" name="文本框 16440"/>
          <p:cNvSpPr txBox="1">
            <a:spLocks noChangeArrowheads="1"/>
          </p:cNvSpPr>
          <p:nvPr/>
        </p:nvSpPr>
        <p:spPr bwMode="auto">
          <a:xfrm>
            <a:off x="5894388" y="2347913"/>
            <a:ext cx="7905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dirty="0">
                <a:latin typeface="微软雅黑" panose="020B0503020204020204" pitchFamily="34" charset="-122"/>
                <a:ea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rPr>
              <a:t>直隶</a:t>
            </a:r>
            <a:endParaRPr lang="zh-CN" altLang="en-US" sz="2000" dirty="0">
              <a:latin typeface="微软雅黑" panose="020B0503020204020204" pitchFamily="34" charset="-122"/>
              <a:ea typeface="微软雅黑" panose="020B0503020204020204" pitchFamily="34" charset="-122"/>
            </a:endParaRPr>
          </a:p>
        </p:txBody>
      </p:sp>
      <p:sp>
        <p:nvSpPr>
          <p:cNvPr id="20539" name="文本框 16441"/>
          <p:cNvSpPr txBox="1">
            <a:spLocks noChangeArrowheads="1"/>
          </p:cNvSpPr>
          <p:nvPr/>
        </p:nvSpPr>
        <p:spPr bwMode="auto">
          <a:xfrm>
            <a:off x="5791200" y="5348288"/>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广东</a:t>
            </a:r>
            <a:endParaRPr lang="zh-CN" altLang="en-US" dirty="0">
              <a:latin typeface="微软雅黑" panose="020B0503020204020204" pitchFamily="34" charset="-122"/>
              <a:ea typeface="微软雅黑" panose="020B0503020204020204" pitchFamily="34" charset="-122"/>
            </a:endParaRPr>
          </a:p>
        </p:txBody>
      </p:sp>
      <p:sp>
        <p:nvSpPr>
          <p:cNvPr id="20540" name="文本框 16442"/>
          <p:cNvSpPr txBox="1">
            <a:spLocks noChangeArrowheads="1"/>
          </p:cNvSpPr>
          <p:nvPr/>
        </p:nvSpPr>
        <p:spPr bwMode="auto">
          <a:xfrm>
            <a:off x="4953000" y="5410200"/>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广西</a:t>
            </a:r>
            <a:endParaRPr lang="zh-CN" altLang="en-US" dirty="0">
              <a:latin typeface="微软雅黑" panose="020B0503020204020204" pitchFamily="34" charset="-122"/>
              <a:ea typeface="微软雅黑" panose="020B0503020204020204" pitchFamily="34" charset="-122"/>
            </a:endParaRPr>
          </a:p>
        </p:txBody>
      </p:sp>
      <p:sp>
        <p:nvSpPr>
          <p:cNvPr id="20541" name="椭圆 16443"/>
          <p:cNvSpPr>
            <a:spLocks noChangeArrowheads="1"/>
          </p:cNvSpPr>
          <p:nvPr/>
        </p:nvSpPr>
        <p:spPr bwMode="auto">
          <a:xfrm>
            <a:off x="5275263" y="5373688"/>
            <a:ext cx="71437" cy="71437"/>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42" name="文本框 16444"/>
          <p:cNvSpPr txBox="1">
            <a:spLocks noChangeArrowheads="1"/>
          </p:cNvSpPr>
          <p:nvPr/>
        </p:nvSpPr>
        <p:spPr bwMode="auto">
          <a:xfrm>
            <a:off x="5432425" y="4479925"/>
            <a:ext cx="790575" cy="783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湖</a:t>
            </a:r>
            <a:endParaRPr lang="zh-CN" altLang="en-US" dirty="0">
              <a:latin typeface="微软雅黑" panose="020B0503020204020204" pitchFamily="34" charset="-122"/>
              <a:ea typeface="微软雅黑" panose="020B0503020204020204" pitchFamily="34" charset="-122"/>
            </a:endParaRPr>
          </a:p>
          <a:p>
            <a:pPr>
              <a:spcBef>
                <a:spcPct val="50000"/>
              </a:spcBef>
            </a:pPr>
            <a:r>
              <a:rPr lang="zh-CN" altLang="en-US" dirty="0">
                <a:latin typeface="微软雅黑" panose="020B0503020204020204" pitchFamily="34" charset="-122"/>
                <a:ea typeface="微软雅黑" panose="020B0503020204020204" pitchFamily="34" charset="-122"/>
              </a:rPr>
              <a:t>   南</a:t>
            </a:r>
            <a:endParaRPr lang="zh-CN" altLang="en-US" dirty="0">
              <a:latin typeface="微软雅黑" panose="020B0503020204020204" pitchFamily="34" charset="-122"/>
              <a:ea typeface="微软雅黑" panose="020B0503020204020204" pitchFamily="34" charset="-122"/>
            </a:endParaRPr>
          </a:p>
        </p:txBody>
      </p:sp>
      <p:sp>
        <p:nvSpPr>
          <p:cNvPr id="20543" name="文本框 16445"/>
          <p:cNvSpPr txBox="1">
            <a:spLocks noChangeArrowheads="1"/>
          </p:cNvSpPr>
          <p:nvPr/>
        </p:nvSpPr>
        <p:spPr bwMode="auto">
          <a:xfrm>
            <a:off x="6383338" y="3646488"/>
            <a:ext cx="1008062" cy="62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400" dirty="0">
                <a:latin typeface="微软雅黑" panose="020B0503020204020204" pitchFamily="34" charset="-122"/>
                <a:ea typeface="微软雅黑" panose="020B0503020204020204" pitchFamily="34" charset="-122"/>
              </a:rPr>
              <a:t>安</a:t>
            </a:r>
            <a:endParaRPr lang="zh-CN" altLang="en-US" sz="1400" dirty="0">
              <a:latin typeface="微软雅黑" panose="020B0503020204020204" pitchFamily="34" charset="-122"/>
              <a:ea typeface="微软雅黑" panose="020B0503020204020204" pitchFamily="34" charset="-122"/>
            </a:endParaRPr>
          </a:p>
          <a:p>
            <a:pPr>
              <a:spcBef>
                <a:spcPct val="50000"/>
              </a:spcBef>
            </a:pPr>
            <a:r>
              <a:rPr lang="zh-CN" altLang="en-US" sz="1400" dirty="0">
                <a:latin typeface="微软雅黑" panose="020B0503020204020204" pitchFamily="34" charset="-122"/>
                <a:ea typeface="微软雅黑" panose="020B0503020204020204" pitchFamily="34" charset="-122"/>
              </a:rPr>
              <a:t>徽</a:t>
            </a:r>
            <a:endParaRPr lang="zh-CN" altLang="en-US" sz="1400" dirty="0">
              <a:latin typeface="微软雅黑" panose="020B0503020204020204" pitchFamily="34" charset="-122"/>
              <a:ea typeface="微软雅黑" panose="020B0503020204020204" pitchFamily="34" charset="-122"/>
            </a:endParaRPr>
          </a:p>
        </p:txBody>
      </p:sp>
      <p:sp>
        <p:nvSpPr>
          <p:cNvPr id="20544" name="文本框 16446"/>
          <p:cNvSpPr txBox="1">
            <a:spLocks noChangeArrowheads="1"/>
          </p:cNvSpPr>
          <p:nvPr/>
        </p:nvSpPr>
        <p:spPr bwMode="auto">
          <a:xfrm>
            <a:off x="6224588" y="2997200"/>
            <a:ext cx="1008062"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600" dirty="0">
                <a:latin typeface="微软雅黑" panose="020B0503020204020204" pitchFamily="34" charset="-122"/>
                <a:ea typeface="微软雅黑" panose="020B0503020204020204" pitchFamily="34" charset="-122"/>
              </a:rPr>
              <a:t>山东</a:t>
            </a:r>
            <a:endParaRPr lang="zh-CN" altLang="en-US" sz="1600" dirty="0">
              <a:latin typeface="微软雅黑" panose="020B0503020204020204" pitchFamily="34" charset="-122"/>
              <a:ea typeface="微软雅黑" panose="020B0503020204020204" pitchFamily="34" charset="-122"/>
            </a:endParaRPr>
          </a:p>
        </p:txBody>
      </p:sp>
      <p:sp>
        <p:nvSpPr>
          <p:cNvPr id="20545" name="文本框 16447"/>
          <p:cNvSpPr txBox="1">
            <a:spLocks noChangeArrowheads="1"/>
          </p:cNvSpPr>
          <p:nvPr/>
        </p:nvSpPr>
        <p:spPr bwMode="auto">
          <a:xfrm>
            <a:off x="7175500" y="765175"/>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黑</a:t>
            </a:r>
            <a:endParaRPr lang="zh-CN" altLang="en-US" dirty="0">
              <a:latin typeface="微软雅黑" panose="020B0503020204020204" pitchFamily="34" charset="-122"/>
              <a:ea typeface="微软雅黑" panose="020B0503020204020204" pitchFamily="34" charset="-122"/>
            </a:endParaRPr>
          </a:p>
        </p:txBody>
      </p:sp>
      <p:sp>
        <p:nvSpPr>
          <p:cNvPr id="20546" name="文本框 16448"/>
          <p:cNvSpPr txBox="1">
            <a:spLocks noChangeArrowheads="1"/>
          </p:cNvSpPr>
          <p:nvPr/>
        </p:nvSpPr>
        <p:spPr bwMode="auto">
          <a:xfrm>
            <a:off x="7246938" y="1484313"/>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吉</a:t>
            </a:r>
            <a:endParaRPr lang="zh-CN" altLang="en-US" dirty="0">
              <a:latin typeface="微软雅黑" panose="020B0503020204020204" pitchFamily="34" charset="-122"/>
              <a:ea typeface="微软雅黑" panose="020B0503020204020204" pitchFamily="34" charset="-122"/>
            </a:endParaRPr>
          </a:p>
        </p:txBody>
      </p:sp>
      <p:sp>
        <p:nvSpPr>
          <p:cNvPr id="20547" name="文本框 16449"/>
          <p:cNvSpPr txBox="1">
            <a:spLocks noChangeArrowheads="1"/>
          </p:cNvSpPr>
          <p:nvPr/>
        </p:nvSpPr>
        <p:spPr bwMode="auto">
          <a:xfrm>
            <a:off x="6959600" y="1909763"/>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辽</a:t>
            </a:r>
            <a:endParaRPr lang="zh-CN" altLang="en-US" dirty="0">
              <a:latin typeface="微软雅黑" panose="020B0503020204020204" pitchFamily="34" charset="-122"/>
              <a:ea typeface="微软雅黑" panose="020B0503020204020204" pitchFamily="34" charset="-122"/>
            </a:endParaRPr>
          </a:p>
        </p:txBody>
      </p:sp>
      <p:pic>
        <p:nvPicPr>
          <p:cNvPr id="3" name="图片 16450"/>
          <p:cNvPicPr>
            <a:picLocks noChangeAspect="1" noChangeArrowheads="1"/>
          </p:cNvPicPr>
          <p:nvPr/>
        </p:nvPicPr>
        <p:blipFill>
          <a:blip r:embed="rId4">
            <a:extLst>
              <a:ext uri="{28A0092B-C50C-407E-A947-70E740481C1C}">
                <a14:useLocalDpi xmlns:a14="http://schemas.microsoft.com/office/drawing/2010/main" val="0"/>
              </a:ext>
            </a:extLst>
          </a:blip>
          <a:srcRect b="10866"/>
          <a:stretch>
            <a:fillRect/>
          </a:stretch>
        </p:blipFill>
        <p:spPr bwMode="auto">
          <a:xfrm>
            <a:off x="1631950" y="3368675"/>
            <a:ext cx="2325688" cy="2628900"/>
          </a:xfrm>
          <a:prstGeom prst="rect">
            <a:avLst/>
          </a:prstGeom>
          <a:noFill/>
          <a:ln w="762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6452" name="图片 16451" descr="sunchuanfang"/>
          <p:cNvPicPr>
            <a:picLocks noChangeAspect="1" noChangeArrowheads="1"/>
          </p:cNvPicPr>
          <p:nvPr/>
        </p:nvPicPr>
        <p:blipFill>
          <a:blip r:embed="rId5">
            <a:extLst>
              <a:ext uri="{28A0092B-C50C-407E-A947-70E740481C1C}">
                <a14:useLocalDpi xmlns:a14="http://schemas.microsoft.com/office/drawing/2010/main" val="0"/>
              </a:ext>
            </a:extLst>
          </a:blip>
          <a:srcRect l="8099" r="2740" b="1779"/>
          <a:stretch>
            <a:fillRect/>
          </a:stretch>
        </p:blipFill>
        <p:spPr bwMode="auto">
          <a:xfrm>
            <a:off x="8472488" y="4365625"/>
            <a:ext cx="1944687" cy="2420938"/>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6453" name="图片 16452" descr="I009.JPG (17833 byt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7713" y="71438"/>
            <a:ext cx="2232025" cy="2838450"/>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6454" name="文本框 16453"/>
          <p:cNvSpPr txBox="1">
            <a:spLocks noChangeArrowheads="1"/>
          </p:cNvSpPr>
          <p:nvPr/>
        </p:nvSpPr>
        <p:spPr bwMode="auto">
          <a:xfrm>
            <a:off x="2495550" y="517525"/>
            <a:ext cx="719138"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dirty="0">
                <a:latin typeface="微软雅黑" panose="020B0503020204020204" pitchFamily="34" charset="-122"/>
                <a:ea typeface="微软雅黑" panose="020B0503020204020204" pitchFamily="34" charset="-122"/>
              </a:rPr>
              <a:t>张作霖</a:t>
            </a:r>
            <a:endParaRPr lang="zh-CN" altLang="en-US" sz="3200" dirty="0">
              <a:latin typeface="微软雅黑" panose="020B0503020204020204" pitchFamily="34" charset="-122"/>
              <a:ea typeface="微软雅黑" panose="020B0503020204020204" pitchFamily="34" charset="-122"/>
            </a:endParaRPr>
          </a:p>
        </p:txBody>
      </p:sp>
      <p:sp>
        <p:nvSpPr>
          <p:cNvPr id="16455" name="文本框 16454"/>
          <p:cNvSpPr txBox="1">
            <a:spLocks noChangeArrowheads="1"/>
          </p:cNvSpPr>
          <p:nvPr/>
        </p:nvSpPr>
        <p:spPr bwMode="auto">
          <a:xfrm>
            <a:off x="1703388" y="6021388"/>
            <a:ext cx="1871662"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dirty="0">
                <a:latin typeface="微软雅黑" panose="020B0503020204020204" pitchFamily="34" charset="-122"/>
                <a:ea typeface="微软雅黑" panose="020B0503020204020204" pitchFamily="34" charset="-122"/>
              </a:rPr>
              <a:t>吴佩孚</a:t>
            </a:r>
            <a:endParaRPr lang="zh-CN" altLang="en-US" sz="3200" dirty="0">
              <a:latin typeface="微软雅黑" panose="020B0503020204020204" pitchFamily="34" charset="-122"/>
              <a:ea typeface="微软雅黑" panose="020B0503020204020204" pitchFamily="34" charset="-122"/>
            </a:endParaRPr>
          </a:p>
        </p:txBody>
      </p:sp>
      <p:sp>
        <p:nvSpPr>
          <p:cNvPr id="16456" name="文本框 16455"/>
          <p:cNvSpPr txBox="1">
            <a:spLocks noChangeArrowheads="1"/>
          </p:cNvSpPr>
          <p:nvPr/>
        </p:nvSpPr>
        <p:spPr bwMode="auto">
          <a:xfrm>
            <a:off x="7751763" y="4841875"/>
            <a:ext cx="71913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dirty="0">
                <a:latin typeface="微软雅黑" panose="020B0503020204020204" pitchFamily="34" charset="-122"/>
                <a:ea typeface="微软雅黑" panose="020B0503020204020204" pitchFamily="34" charset="-122"/>
              </a:rPr>
              <a:t>孙传芳</a:t>
            </a:r>
            <a:endParaRPr lang="zh-CN" altLang="en-US" sz="3200" dirty="0">
              <a:latin typeface="微软雅黑" panose="020B0503020204020204" pitchFamily="34" charset="-122"/>
              <a:ea typeface="微软雅黑" panose="020B0503020204020204" pitchFamily="34" charset="-122"/>
            </a:endParaRPr>
          </a:p>
        </p:txBody>
      </p:sp>
      <p:sp>
        <p:nvSpPr>
          <p:cNvPr id="16457" name="直接连接符 16456"/>
          <p:cNvSpPr>
            <a:spLocks noChangeShapeType="1"/>
          </p:cNvSpPr>
          <p:nvPr/>
        </p:nvSpPr>
        <p:spPr bwMode="auto">
          <a:xfrm flipV="1">
            <a:off x="4008438" y="4005263"/>
            <a:ext cx="1150937" cy="719137"/>
          </a:xfrm>
          <a:prstGeom prst="line">
            <a:avLst/>
          </a:prstGeom>
          <a:noFill/>
          <a:ln w="123825">
            <a:solidFill>
              <a:srgbClr val="0000FF"/>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58" name="直接连接符 16457"/>
          <p:cNvSpPr>
            <a:spLocks noChangeShapeType="1"/>
          </p:cNvSpPr>
          <p:nvPr/>
        </p:nvSpPr>
        <p:spPr bwMode="auto">
          <a:xfrm>
            <a:off x="5562600" y="1447800"/>
            <a:ext cx="838200" cy="0"/>
          </a:xfrm>
          <a:prstGeom prst="line">
            <a:avLst/>
          </a:prstGeom>
          <a:noFill/>
          <a:ln w="111125">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6459" name="直接连接符 16458"/>
          <p:cNvSpPr>
            <a:spLocks noChangeShapeType="1"/>
          </p:cNvSpPr>
          <p:nvPr/>
        </p:nvSpPr>
        <p:spPr bwMode="auto">
          <a:xfrm flipH="1" flipV="1">
            <a:off x="7391400" y="4508500"/>
            <a:ext cx="1009650" cy="576263"/>
          </a:xfrm>
          <a:prstGeom prst="line">
            <a:avLst/>
          </a:prstGeom>
          <a:noFill/>
          <a:ln w="111125">
            <a:solidFill>
              <a:srgbClr val="33CCCC"/>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0557" name="文本框 16459"/>
          <p:cNvSpPr txBox="1">
            <a:spLocks noChangeArrowheads="1"/>
          </p:cNvSpPr>
          <p:nvPr/>
        </p:nvSpPr>
        <p:spPr bwMode="auto">
          <a:xfrm>
            <a:off x="5305425" y="3919538"/>
            <a:ext cx="935038"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000" dirty="0">
                <a:latin typeface="微软雅黑" panose="020B0503020204020204" pitchFamily="34" charset="-122"/>
                <a:ea typeface="微软雅黑" panose="020B0503020204020204" pitchFamily="34" charset="-122"/>
              </a:rPr>
              <a:t>湖北</a:t>
            </a:r>
            <a:endParaRPr lang="zh-CN" altLang="en-US" sz="2000" dirty="0">
              <a:latin typeface="微软雅黑" panose="020B0503020204020204" pitchFamily="34" charset="-122"/>
              <a:ea typeface="微软雅黑" panose="020B0503020204020204" pitchFamily="34" charset="-122"/>
            </a:endParaRPr>
          </a:p>
        </p:txBody>
      </p:sp>
      <p:sp>
        <p:nvSpPr>
          <p:cNvPr id="4" name="文本框 16460"/>
          <p:cNvSpPr txBox="1">
            <a:spLocks noChangeArrowheads="1"/>
          </p:cNvSpPr>
          <p:nvPr/>
        </p:nvSpPr>
        <p:spPr bwMode="auto">
          <a:xfrm>
            <a:off x="3071813" y="6165850"/>
            <a:ext cx="115093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dirty="0">
                <a:latin typeface="微软雅黑" panose="020B0503020204020204" pitchFamily="34" charset="-122"/>
                <a:ea typeface="微软雅黑" panose="020B0503020204020204" pitchFamily="34" charset="-122"/>
              </a:rPr>
              <a:t>兵力</a:t>
            </a:r>
            <a:r>
              <a:rPr lang="en-US" altLang="zh-CN" sz="2400" dirty="0">
                <a:latin typeface="微软雅黑" panose="020B0503020204020204" pitchFamily="34" charset="-122"/>
                <a:ea typeface="微软雅黑" panose="020B0503020204020204" pitchFamily="34" charset="-122"/>
              </a:rPr>
              <a:t>20</a:t>
            </a:r>
            <a:r>
              <a:rPr lang="zh-CN" altLang="en-US" sz="2400" dirty="0">
                <a:latin typeface="微软雅黑" panose="020B0503020204020204" pitchFamily="34" charset="-122"/>
                <a:ea typeface="微软雅黑" panose="020B0503020204020204" pitchFamily="34" charset="-122"/>
              </a:rPr>
              <a:t>万</a:t>
            </a:r>
            <a:endParaRPr lang="zh-CN" altLang="en-US" sz="2400" dirty="0">
              <a:latin typeface="微软雅黑" panose="020B0503020204020204" pitchFamily="34" charset="-122"/>
              <a:ea typeface="微软雅黑" panose="020B0503020204020204" pitchFamily="34" charset="-122"/>
            </a:endParaRPr>
          </a:p>
        </p:txBody>
      </p:sp>
      <p:sp>
        <p:nvSpPr>
          <p:cNvPr id="16462" name="文本框 16461"/>
          <p:cNvSpPr txBox="1">
            <a:spLocks noChangeArrowheads="1"/>
          </p:cNvSpPr>
          <p:nvPr/>
        </p:nvSpPr>
        <p:spPr bwMode="auto">
          <a:xfrm>
            <a:off x="1651635" y="2085975"/>
            <a:ext cx="149669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dirty="0">
                <a:latin typeface="微软雅黑" panose="020B0503020204020204" pitchFamily="34" charset="-122"/>
                <a:ea typeface="微软雅黑" panose="020B0503020204020204" pitchFamily="34" charset="-122"/>
              </a:rPr>
              <a:t>兵力</a:t>
            </a:r>
            <a:r>
              <a:rPr lang="en-US" altLang="zh-CN" sz="2400" dirty="0">
                <a:latin typeface="微软雅黑" panose="020B0503020204020204" pitchFamily="34" charset="-122"/>
                <a:ea typeface="微软雅黑" panose="020B0503020204020204" pitchFamily="34" charset="-122"/>
              </a:rPr>
              <a:t>35</a:t>
            </a:r>
            <a:r>
              <a:rPr lang="zh-CN" altLang="en-US" sz="2400" dirty="0">
                <a:latin typeface="微软雅黑" panose="020B0503020204020204" pitchFamily="34" charset="-122"/>
                <a:ea typeface="微软雅黑" panose="020B0503020204020204" pitchFamily="34" charset="-122"/>
              </a:rPr>
              <a:t>万</a:t>
            </a:r>
            <a:endParaRPr lang="zh-CN" altLang="en-US" sz="2400" dirty="0">
              <a:latin typeface="微软雅黑" panose="020B0503020204020204" pitchFamily="34" charset="-122"/>
              <a:ea typeface="微软雅黑" panose="020B0503020204020204" pitchFamily="34" charset="-122"/>
            </a:endParaRPr>
          </a:p>
        </p:txBody>
      </p:sp>
      <p:sp>
        <p:nvSpPr>
          <p:cNvPr id="16463" name="文本框 16462"/>
          <p:cNvSpPr txBox="1">
            <a:spLocks noChangeArrowheads="1"/>
          </p:cNvSpPr>
          <p:nvPr/>
        </p:nvSpPr>
        <p:spPr bwMode="auto">
          <a:xfrm>
            <a:off x="6861810" y="6291580"/>
            <a:ext cx="160782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dirty="0">
                <a:latin typeface="微软雅黑" panose="020B0503020204020204" pitchFamily="34" charset="-122"/>
                <a:ea typeface="微软雅黑" panose="020B0503020204020204" pitchFamily="34" charset="-122"/>
              </a:rPr>
              <a:t>兵力</a:t>
            </a:r>
            <a:r>
              <a:rPr lang="en-US" altLang="zh-CN" sz="2400" dirty="0">
                <a:latin typeface="微软雅黑" panose="020B0503020204020204" pitchFamily="34" charset="-122"/>
                <a:ea typeface="微软雅黑" panose="020B0503020204020204" pitchFamily="34" charset="-122"/>
              </a:rPr>
              <a:t>20</a:t>
            </a:r>
            <a:r>
              <a:rPr lang="zh-CN" altLang="en-US" sz="2400" dirty="0">
                <a:latin typeface="微软雅黑" panose="020B0503020204020204" pitchFamily="34" charset="-122"/>
                <a:ea typeface="微软雅黑" panose="020B0503020204020204" pitchFamily="34" charset="-122"/>
              </a:rPr>
              <a:t>万</a:t>
            </a:r>
            <a:endParaRPr lang="zh-CN" altLang="en-US" sz="2400" dirty="0">
              <a:latin typeface="微软雅黑" panose="020B0503020204020204" pitchFamily="34" charset="-122"/>
              <a:ea typeface="微软雅黑" panose="020B0503020204020204" pitchFamily="34" charset="-122"/>
            </a:endParaRPr>
          </a:p>
        </p:txBody>
      </p:sp>
      <p:sp>
        <p:nvSpPr>
          <p:cNvPr id="20561" name="文本框 16463"/>
          <p:cNvSpPr txBox="1">
            <a:spLocks noChangeArrowheads="1"/>
          </p:cNvSpPr>
          <p:nvPr/>
        </p:nvSpPr>
        <p:spPr bwMode="auto">
          <a:xfrm>
            <a:off x="5918200" y="5475288"/>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广东</a:t>
            </a:r>
            <a:endParaRPr lang="zh-CN" altLang="en-US" dirty="0">
              <a:latin typeface="微软雅黑" panose="020B0503020204020204" pitchFamily="34" charset="-122"/>
              <a:ea typeface="微软雅黑" panose="020B0503020204020204" pitchFamily="34" charset="-122"/>
            </a:endParaRPr>
          </a:p>
        </p:txBody>
      </p:sp>
      <p:sp>
        <p:nvSpPr>
          <p:cNvPr id="20562" name="文本框 16464"/>
          <p:cNvSpPr txBox="1">
            <a:spLocks noChangeArrowheads="1"/>
          </p:cNvSpPr>
          <p:nvPr/>
        </p:nvSpPr>
        <p:spPr bwMode="auto">
          <a:xfrm>
            <a:off x="5080000" y="5537200"/>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微软雅黑" panose="020B0503020204020204" pitchFamily="34" charset="-122"/>
                <a:ea typeface="微软雅黑" panose="020B0503020204020204" pitchFamily="34" charset="-122"/>
              </a:rPr>
              <a:t>广西</a:t>
            </a:r>
            <a:endParaRPr lang="zh-CN" altLang="en-US" dirty="0">
              <a:latin typeface="微软雅黑" panose="020B0503020204020204" pitchFamily="34" charset="-122"/>
              <a:ea typeface="微软雅黑" panose="020B0503020204020204" pitchFamily="34" charset="-122"/>
            </a:endParaRPr>
          </a:p>
        </p:txBody>
      </p:sp>
      <p:sp>
        <p:nvSpPr>
          <p:cNvPr id="5" name="文本框 16465"/>
          <p:cNvSpPr txBox="1">
            <a:spLocks noChangeArrowheads="1"/>
          </p:cNvSpPr>
          <p:nvPr/>
        </p:nvSpPr>
        <p:spPr bwMode="auto">
          <a:xfrm>
            <a:off x="4440238" y="5962650"/>
            <a:ext cx="2447925" cy="1247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80000"/>
              </a:lnSpc>
              <a:spcBef>
                <a:spcPct val="20000"/>
              </a:spcBef>
              <a:buClr>
                <a:schemeClr val="tx2"/>
              </a:buClr>
              <a:buSzPct val="95000"/>
              <a:buFont typeface="Wingdings" panose="05000000000000000000" pitchFamily="2" charset="2"/>
              <a:buNone/>
            </a:pPr>
            <a:r>
              <a:rPr lang="en-US" altLang="zh-CN" sz="24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国民政府</a:t>
            </a:r>
            <a:endParaRPr lang="zh-CN" altLang="en-US" sz="2800" dirty="0">
              <a:latin typeface="微软雅黑" panose="020B0503020204020204" pitchFamily="34" charset="-122"/>
              <a:ea typeface="微软雅黑" panose="020B0503020204020204" pitchFamily="34" charset="-122"/>
            </a:endParaRPr>
          </a:p>
          <a:p>
            <a:pPr>
              <a:lnSpc>
                <a:spcPct val="80000"/>
              </a:lnSpc>
              <a:spcBef>
                <a:spcPct val="20000"/>
              </a:spcBef>
              <a:buClr>
                <a:schemeClr val="tx2"/>
              </a:buClr>
              <a:buSzPct val="95000"/>
              <a:buFont typeface="Wingdings" panose="05000000000000000000" pitchFamily="2" charset="2"/>
              <a:buNone/>
            </a:pPr>
            <a:r>
              <a:rPr lang="zh-CN" altLang="en-US" sz="2400" dirty="0">
                <a:latin typeface="微软雅黑" panose="020B0503020204020204" pitchFamily="34" charset="-122"/>
                <a:ea typeface="微软雅黑" panose="020B0503020204020204" pitchFamily="34" charset="-122"/>
              </a:rPr>
              <a:t>  兵力约</a:t>
            </a:r>
            <a:r>
              <a:rPr lang="en-US" altLang="zh-CN" sz="2400" dirty="0">
                <a:latin typeface="微软雅黑" panose="020B0503020204020204" pitchFamily="34" charset="-122"/>
                <a:ea typeface="微软雅黑" panose="020B0503020204020204" pitchFamily="34" charset="-122"/>
              </a:rPr>
              <a:t>10</a:t>
            </a:r>
            <a:r>
              <a:rPr lang="zh-CN" altLang="en-US" sz="2400" dirty="0">
                <a:latin typeface="微软雅黑" panose="020B0503020204020204" pitchFamily="34" charset="-122"/>
                <a:ea typeface="微软雅黑" panose="020B0503020204020204" pitchFamily="34" charset="-122"/>
              </a:rPr>
              <a:t>万</a:t>
            </a:r>
            <a:endParaRPr lang="zh-CN" altLang="en-US" sz="2400" dirty="0">
              <a:latin typeface="微软雅黑" panose="020B0503020204020204" pitchFamily="34" charset="-122"/>
              <a:ea typeface="微软雅黑" panose="020B0503020204020204" pitchFamily="34" charset="-122"/>
            </a:endParaRPr>
          </a:p>
          <a:p>
            <a:pPr>
              <a:spcBef>
                <a:spcPct val="20000"/>
              </a:spcBef>
              <a:buClr>
                <a:schemeClr val="tx2"/>
              </a:buClr>
              <a:buSzPct val="95000"/>
              <a:buFont typeface="Wingdings" panose="05000000000000000000" pitchFamily="2" charset="2"/>
              <a:buNone/>
            </a:pP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0-#ppt_w/2"/>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6455"/>
                                        </p:tgtEl>
                                        <p:attrNameLst>
                                          <p:attrName>style.visibility</p:attrName>
                                        </p:attrNameLst>
                                      </p:cBhvr>
                                      <p:to>
                                        <p:strVal val="visible"/>
                                      </p:to>
                                    </p:set>
                                    <p:animEffect transition="in" filter="blinds(horizontal)">
                                      <p:cBhvr>
                                        <p:cTn id="13" dur="500"/>
                                        <p:tgtEl>
                                          <p:spTgt spid="16455"/>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3" fill="hold" grpId="0" nodeType="clickEffect">
                                  <p:stCondLst>
                                    <p:cond delay="0"/>
                                  </p:stCondLst>
                                  <p:childTnLst>
                                    <p:set>
                                      <p:cBhvr>
                                        <p:cTn id="17" dur="1" fill="hold">
                                          <p:stCondLst>
                                            <p:cond delay="0"/>
                                          </p:stCondLst>
                                        </p:cTn>
                                        <p:tgtEl>
                                          <p:spTgt spid="16457"/>
                                        </p:tgtEl>
                                        <p:attrNameLst>
                                          <p:attrName>style.visibility</p:attrName>
                                        </p:attrNameLst>
                                      </p:cBhvr>
                                      <p:to>
                                        <p:strVal val="visible"/>
                                      </p:to>
                                    </p:set>
                                    <p:animEffect transition="in" filter="strips(upRight)">
                                      <p:cBhvr>
                                        <p:cTn id="18" dur="500"/>
                                        <p:tgtEl>
                                          <p:spTgt spid="16457"/>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3" fill="hold" nodeType="clickEffect">
                                  <p:stCondLst>
                                    <p:cond delay="0"/>
                                  </p:stCondLst>
                                  <p:childTnLst>
                                    <p:set>
                                      <p:cBhvr>
                                        <p:cTn id="22" dur="1" fill="hold">
                                          <p:stCondLst>
                                            <p:cond delay="0"/>
                                          </p:stCondLst>
                                        </p:cTn>
                                        <p:tgtEl>
                                          <p:spTgt spid="16401"/>
                                        </p:tgtEl>
                                        <p:attrNameLst>
                                          <p:attrName>style.visibility</p:attrName>
                                        </p:attrNameLst>
                                      </p:cBhvr>
                                      <p:to>
                                        <p:strVal val="visible"/>
                                      </p:to>
                                    </p:set>
                                    <p:animEffect transition="in" filter="strips(upRight)">
                                      <p:cBhvr>
                                        <p:cTn id="23" dur="500"/>
                                        <p:tgtEl>
                                          <p:spTgt spid="16401"/>
                                        </p:tgtEl>
                                      </p:cBhvr>
                                    </p:animEffect>
                                  </p:childTnLst>
                                </p:cTn>
                              </p:par>
                              <p:par>
                                <p:cTn id="24" presetID="18" presetClass="entr" presetSubtype="3" fill="hold" nodeType="withEffect">
                                  <p:stCondLst>
                                    <p:cond delay="0"/>
                                  </p:stCondLst>
                                  <p:childTnLst>
                                    <p:set>
                                      <p:cBhvr>
                                        <p:cTn id="25" dur="1" fill="hold">
                                          <p:stCondLst>
                                            <p:cond delay="0"/>
                                          </p:stCondLst>
                                        </p:cTn>
                                        <p:tgtEl>
                                          <p:spTgt spid="16402"/>
                                        </p:tgtEl>
                                        <p:attrNameLst>
                                          <p:attrName>style.visibility</p:attrName>
                                        </p:attrNameLst>
                                      </p:cBhvr>
                                      <p:to>
                                        <p:strVal val="visible"/>
                                      </p:to>
                                    </p:set>
                                    <p:animEffect transition="in" filter="strips(upRight)">
                                      <p:cBhvr>
                                        <p:cTn id="26" dur="500"/>
                                        <p:tgtEl>
                                          <p:spTgt spid="16402"/>
                                        </p:tgtEl>
                                      </p:cBhvr>
                                    </p:animEffect>
                                  </p:childTnLst>
                                </p:cTn>
                              </p:par>
                              <p:par>
                                <p:cTn id="27" presetID="18" presetClass="entr" presetSubtype="3" fill="hold" nodeType="withEffect">
                                  <p:stCondLst>
                                    <p:cond delay="0"/>
                                  </p:stCondLst>
                                  <p:childTnLst>
                                    <p:set>
                                      <p:cBhvr>
                                        <p:cTn id="28" dur="1" fill="hold">
                                          <p:stCondLst>
                                            <p:cond delay="0"/>
                                          </p:stCondLst>
                                        </p:cTn>
                                        <p:tgtEl>
                                          <p:spTgt spid="16403"/>
                                        </p:tgtEl>
                                        <p:attrNameLst>
                                          <p:attrName>style.visibility</p:attrName>
                                        </p:attrNameLst>
                                      </p:cBhvr>
                                      <p:to>
                                        <p:strVal val="visible"/>
                                      </p:to>
                                    </p:set>
                                    <p:animEffect transition="in" filter="strips(upRight)">
                                      <p:cBhvr>
                                        <p:cTn id="29" dur="500"/>
                                        <p:tgtEl>
                                          <p:spTgt spid="16403"/>
                                        </p:tgtEl>
                                      </p:cBhvr>
                                    </p:animEffect>
                                  </p:childTnLst>
                                </p:cTn>
                              </p:par>
                              <p:par>
                                <p:cTn id="30" presetID="18" presetClass="entr" presetSubtype="3" fill="hold" nodeType="withEffect">
                                  <p:stCondLst>
                                    <p:cond delay="0"/>
                                  </p:stCondLst>
                                  <p:childTnLst>
                                    <p:set>
                                      <p:cBhvr>
                                        <p:cTn id="31" dur="1" fill="hold">
                                          <p:stCondLst>
                                            <p:cond delay="0"/>
                                          </p:stCondLst>
                                        </p:cTn>
                                        <p:tgtEl>
                                          <p:spTgt spid="16404"/>
                                        </p:tgtEl>
                                        <p:attrNameLst>
                                          <p:attrName>style.visibility</p:attrName>
                                        </p:attrNameLst>
                                      </p:cBhvr>
                                      <p:to>
                                        <p:strVal val="visible"/>
                                      </p:to>
                                    </p:set>
                                    <p:animEffect transition="in" filter="strips(upRight)">
                                      <p:cBhvr>
                                        <p:cTn id="32" dur="500"/>
                                        <p:tgtEl>
                                          <p:spTgt spid="16404"/>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strVal val="#ppt_w*0.70"/>
                                          </p:val>
                                        </p:tav>
                                        <p:tav tm="100000">
                                          <p:val>
                                            <p:strVal val="#ppt_w"/>
                                          </p:val>
                                        </p:tav>
                                      </p:tavLst>
                                    </p:anim>
                                    <p:anim calcmode="lin" valueType="num">
                                      <p:cBhvr>
                                        <p:cTn id="38" dur="500" fill="hold"/>
                                        <p:tgtEl>
                                          <p:spTgt spid="4"/>
                                        </p:tgtEl>
                                        <p:attrNameLst>
                                          <p:attrName>ppt_h</p:attrName>
                                        </p:attrNameLst>
                                      </p:cBhvr>
                                      <p:tavLst>
                                        <p:tav tm="0">
                                          <p:val>
                                            <p:strVal val="#ppt_h"/>
                                          </p:val>
                                        </p:tav>
                                        <p:tav tm="100000">
                                          <p:val>
                                            <p:strVal val="#ppt_h"/>
                                          </p:val>
                                        </p:tav>
                                      </p:tavLst>
                                    </p:anim>
                                    <p:animEffect transition="in" filter="fade">
                                      <p:cBhvr>
                                        <p:cTn id="39" dur="500"/>
                                        <p:tgtEl>
                                          <p:spTgt spid="4"/>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16452"/>
                                        </p:tgtEl>
                                        <p:attrNameLst>
                                          <p:attrName>style.visibility</p:attrName>
                                        </p:attrNameLst>
                                      </p:cBhvr>
                                      <p:to>
                                        <p:strVal val="visible"/>
                                      </p:to>
                                    </p:set>
                                    <p:anim calcmode="lin" valueType="num">
                                      <p:cBhvr>
                                        <p:cTn id="44" dur="500" fill="hold"/>
                                        <p:tgtEl>
                                          <p:spTgt spid="16452"/>
                                        </p:tgtEl>
                                        <p:attrNameLst>
                                          <p:attrName>ppt_x</p:attrName>
                                        </p:attrNameLst>
                                      </p:cBhvr>
                                      <p:tavLst>
                                        <p:tav tm="0">
                                          <p:val>
                                            <p:strVal val="1+#ppt_w/2"/>
                                          </p:val>
                                        </p:tav>
                                        <p:tav tm="100000">
                                          <p:val>
                                            <p:strVal val="#ppt_x"/>
                                          </p:val>
                                        </p:tav>
                                      </p:tavLst>
                                    </p:anim>
                                    <p:anim calcmode="lin" valueType="num">
                                      <p:cBhvr>
                                        <p:cTn id="45" dur="500" fill="hold"/>
                                        <p:tgtEl>
                                          <p:spTgt spid="16452"/>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6456"/>
                                        </p:tgtEl>
                                        <p:attrNameLst>
                                          <p:attrName>style.visibility</p:attrName>
                                        </p:attrNameLst>
                                      </p:cBhvr>
                                      <p:to>
                                        <p:strVal val="visible"/>
                                      </p:to>
                                    </p:set>
                                    <p:animEffect transition="in" filter="blinds(horizontal)">
                                      <p:cBhvr>
                                        <p:cTn id="50" dur="500"/>
                                        <p:tgtEl>
                                          <p:spTgt spid="16456"/>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9" fill="hold" grpId="0" nodeType="clickEffect">
                                  <p:stCondLst>
                                    <p:cond delay="0"/>
                                  </p:stCondLst>
                                  <p:childTnLst>
                                    <p:set>
                                      <p:cBhvr>
                                        <p:cTn id="54" dur="1" fill="hold">
                                          <p:stCondLst>
                                            <p:cond delay="0"/>
                                          </p:stCondLst>
                                        </p:cTn>
                                        <p:tgtEl>
                                          <p:spTgt spid="16459"/>
                                        </p:tgtEl>
                                        <p:attrNameLst>
                                          <p:attrName>style.visibility</p:attrName>
                                        </p:attrNameLst>
                                      </p:cBhvr>
                                      <p:to>
                                        <p:strVal val="visible"/>
                                      </p:to>
                                    </p:set>
                                    <p:animEffect transition="in" filter="strips(upLeft)">
                                      <p:cBhvr>
                                        <p:cTn id="55" dur="500"/>
                                        <p:tgtEl>
                                          <p:spTgt spid="16459"/>
                                        </p:tgtEl>
                                      </p:cBhvr>
                                    </p:animEffect>
                                  </p:childTnLst>
                                </p:cTn>
                              </p:par>
                            </p:childTnLst>
                          </p:cTn>
                        </p:par>
                      </p:childTnLst>
                    </p:cTn>
                  </p:par>
                  <p:par>
                    <p:cTn id="56" fill="hold">
                      <p:stCondLst>
                        <p:cond delay="indefinite"/>
                      </p:stCondLst>
                      <p:childTnLst>
                        <p:par>
                          <p:cTn id="57" fill="hold">
                            <p:stCondLst>
                              <p:cond delay="0"/>
                            </p:stCondLst>
                            <p:childTnLst>
                              <p:par>
                                <p:cTn id="58" presetID="18" presetClass="entr" presetSubtype="12"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strips(downLeft)">
                                      <p:cBhvr>
                                        <p:cTn id="60" dur="2000"/>
                                        <p:tgtEl>
                                          <p:spTgt spid="2"/>
                                        </p:tgtEl>
                                      </p:cBhvr>
                                    </p:animEffect>
                                  </p:childTnLst>
                                </p:cTn>
                              </p:par>
                              <p:par>
                                <p:cTn id="61" presetID="18" presetClass="entr" presetSubtype="12" fill="hold" nodeType="withEffect">
                                  <p:stCondLst>
                                    <p:cond delay="0"/>
                                  </p:stCondLst>
                                  <p:childTnLst>
                                    <p:set>
                                      <p:cBhvr>
                                        <p:cTn id="62" dur="1" fill="hold">
                                          <p:stCondLst>
                                            <p:cond delay="0"/>
                                          </p:stCondLst>
                                        </p:cTn>
                                        <p:tgtEl>
                                          <p:spTgt spid="16394"/>
                                        </p:tgtEl>
                                        <p:attrNameLst>
                                          <p:attrName>style.visibility</p:attrName>
                                        </p:attrNameLst>
                                      </p:cBhvr>
                                      <p:to>
                                        <p:strVal val="visible"/>
                                      </p:to>
                                    </p:set>
                                    <p:animEffect transition="in" filter="strips(downLeft)">
                                      <p:cBhvr>
                                        <p:cTn id="63" dur="2000"/>
                                        <p:tgtEl>
                                          <p:spTgt spid="16394"/>
                                        </p:tgtEl>
                                      </p:cBhvr>
                                    </p:animEffect>
                                  </p:childTnLst>
                                </p:cTn>
                              </p:par>
                              <p:par>
                                <p:cTn id="64" presetID="18" presetClass="entr" presetSubtype="12" fill="hold" nodeType="withEffect">
                                  <p:stCondLst>
                                    <p:cond delay="0"/>
                                  </p:stCondLst>
                                  <p:childTnLst>
                                    <p:set>
                                      <p:cBhvr>
                                        <p:cTn id="65" dur="1" fill="hold">
                                          <p:stCondLst>
                                            <p:cond delay="0"/>
                                          </p:stCondLst>
                                        </p:cTn>
                                        <p:tgtEl>
                                          <p:spTgt spid="16396"/>
                                        </p:tgtEl>
                                        <p:attrNameLst>
                                          <p:attrName>style.visibility</p:attrName>
                                        </p:attrNameLst>
                                      </p:cBhvr>
                                      <p:to>
                                        <p:strVal val="visible"/>
                                      </p:to>
                                    </p:set>
                                    <p:animEffect transition="in" filter="strips(downLeft)">
                                      <p:cBhvr>
                                        <p:cTn id="66" dur="2000"/>
                                        <p:tgtEl>
                                          <p:spTgt spid="16396"/>
                                        </p:tgtEl>
                                      </p:cBhvr>
                                    </p:animEffect>
                                  </p:childTnLst>
                                </p:cTn>
                              </p:par>
                              <p:par>
                                <p:cTn id="67" presetID="18" presetClass="entr" presetSubtype="12" fill="hold" nodeType="withEffect">
                                  <p:stCondLst>
                                    <p:cond delay="0"/>
                                  </p:stCondLst>
                                  <p:childTnLst>
                                    <p:set>
                                      <p:cBhvr>
                                        <p:cTn id="68" dur="1" fill="hold">
                                          <p:stCondLst>
                                            <p:cond delay="0"/>
                                          </p:stCondLst>
                                        </p:cTn>
                                        <p:tgtEl>
                                          <p:spTgt spid="16395"/>
                                        </p:tgtEl>
                                        <p:attrNameLst>
                                          <p:attrName>style.visibility</p:attrName>
                                        </p:attrNameLst>
                                      </p:cBhvr>
                                      <p:to>
                                        <p:strVal val="visible"/>
                                      </p:to>
                                    </p:set>
                                    <p:animEffect transition="in" filter="strips(downLeft)">
                                      <p:cBhvr>
                                        <p:cTn id="69" dur="2000"/>
                                        <p:tgtEl>
                                          <p:spTgt spid="16395"/>
                                        </p:tgtEl>
                                      </p:cBhvr>
                                    </p:animEffect>
                                  </p:childTnLst>
                                </p:cTn>
                              </p:par>
                              <p:par>
                                <p:cTn id="70" presetID="18" presetClass="entr" presetSubtype="12" fill="hold" nodeType="withEffect">
                                  <p:stCondLst>
                                    <p:cond delay="0"/>
                                  </p:stCondLst>
                                  <p:childTnLst>
                                    <p:set>
                                      <p:cBhvr>
                                        <p:cTn id="71" dur="1" fill="hold">
                                          <p:stCondLst>
                                            <p:cond delay="0"/>
                                          </p:stCondLst>
                                        </p:cTn>
                                        <p:tgtEl>
                                          <p:spTgt spid="16397"/>
                                        </p:tgtEl>
                                        <p:attrNameLst>
                                          <p:attrName>style.visibility</p:attrName>
                                        </p:attrNameLst>
                                      </p:cBhvr>
                                      <p:to>
                                        <p:strVal val="visible"/>
                                      </p:to>
                                    </p:set>
                                    <p:animEffect transition="in" filter="strips(downLeft)">
                                      <p:cBhvr>
                                        <p:cTn id="72" dur="2000"/>
                                        <p:tgtEl>
                                          <p:spTgt spid="16397"/>
                                        </p:tgtEl>
                                      </p:cBhvr>
                                    </p:animEffect>
                                  </p:childTnLst>
                                </p:cTn>
                              </p:par>
                            </p:childTnLst>
                          </p:cTn>
                        </p:par>
                      </p:childTnLst>
                    </p:cTn>
                  </p:par>
                  <p:par>
                    <p:cTn id="73" fill="hold">
                      <p:stCondLst>
                        <p:cond delay="indefinite"/>
                      </p:stCondLst>
                      <p:childTnLst>
                        <p:par>
                          <p:cTn id="74" fill="hold">
                            <p:stCondLst>
                              <p:cond delay="0"/>
                            </p:stCondLst>
                            <p:childTnLst>
                              <p:par>
                                <p:cTn id="75" presetID="55" presetClass="entr" presetSubtype="0" fill="hold" grpId="0" nodeType="clickEffect">
                                  <p:stCondLst>
                                    <p:cond delay="0"/>
                                  </p:stCondLst>
                                  <p:childTnLst>
                                    <p:set>
                                      <p:cBhvr>
                                        <p:cTn id="76" dur="1" fill="hold">
                                          <p:stCondLst>
                                            <p:cond delay="0"/>
                                          </p:stCondLst>
                                        </p:cTn>
                                        <p:tgtEl>
                                          <p:spTgt spid="16463"/>
                                        </p:tgtEl>
                                        <p:attrNameLst>
                                          <p:attrName>style.visibility</p:attrName>
                                        </p:attrNameLst>
                                      </p:cBhvr>
                                      <p:to>
                                        <p:strVal val="visible"/>
                                      </p:to>
                                    </p:set>
                                    <p:anim calcmode="lin" valueType="num">
                                      <p:cBhvr>
                                        <p:cTn id="77" dur="500" fill="hold"/>
                                        <p:tgtEl>
                                          <p:spTgt spid="16463"/>
                                        </p:tgtEl>
                                        <p:attrNameLst>
                                          <p:attrName>ppt_w</p:attrName>
                                        </p:attrNameLst>
                                      </p:cBhvr>
                                      <p:tavLst>
                                        <p:tav tm="0">
                                          <p:val>
                                            <p:strVal val="#ppt_w*0.70"/>
                                          </p:val>
                                        </p:tav>
                                        <p:tav tm="100000">
                                          <p:val>
                                            <p:strVal val="#ppt_w"/>
                                          </p:val>
                                        </p:tav>
                                      </p:tavLst>
                                    </p:anim>
                                    <p:anim calcmode="lin" valueType="num">
                                      <p:cBhvr>
                                        <p:cTn id="78" dur="500" fill="hold"/>
                                        <p:tgtEl>
                                          <p:spTgt spid="16463"/>
                                        </p:tgtEl>
                                        <p:attrNameLst>
                                          <p:attrName>ppt_h</p:attrName>
                                        </p:attrNameLst>
                                      </p:cBhvr>
                                      <p:tavLst>
                                        <p:tav tm="0">
                                          <p:val>
                                            <p:strVal val="#ppt_h"/>
                                          </p:val>
                                        </p:tav>
                                        <p:tav tm="100000">
                                          <p:val>
                                            <p:strVal val="#ppt_h"/>
                                          </p:val>
                                        </p:tav>
                                      </p:tavLst>
                                    </p:anim>
                                    <p:animEffect transition="in" filter="fade">
                                      <p:cBhvr>
                                        <p:cTn id="79" dur="500"/>
                                        <p:tgtEl>
                                          <p:spTgt spid="16463"/>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1" fill="hold" nodeType="clickEffect">
                                  <p:stCondLst>
                                    <p:cond delay="0"/>
                                  </p:stCondLst>
                                  <p:childTnLst>
                                    <p:set>
                                      <p:cBhvr>
                                        <p:cTn id="83" dur="1" fill="hold">
                                          <p:stCondLst>
                                            <p:cond delay="0"/>
                                          </p:stCondLst>
                                        </p:cTn>
                                        <p:tgtEl>
                                          <p:spTgt spid="16453"/>
                                        </p:tgtEl>
                                        <p:attrNameLst>
                                          <p:attrName>style.visibility</p:attrName>
                                        </p:attrNameLst>
                                      </p:cBhvr>
                                      <p:to>
                                        <p:strVal val="visible"/>
                                      </p:to>
                                    </p:set>
                                    <p:anim calcmode="lin" valueType="num">
                                      <p:cBhvr>
                                        <p:cTn id="84" dur="1000" fill="hold"/>
                                        <p:tgtEl>
                                          <p:spTgt spid="16453"/>
                                        </p:tgtEl>
                                        <p:attrNameLst>
                                          <p:attrName>ppt_x</p:attrName>
                                        </p:attrNameLst>
                                      </p:cBhvr>
                                      <p:tavLst>
                                        <p:tav tm="0">
                                          <p:val>
                                            <p:strVal val="#ppt_x"/>
                                          </p:val>
                                        </p:tav>
                                        <p:tav tm="100000">
                                          <p:val>
                                            <p:strVal val="#ppt_x"/>
                                          </p:val>
                                        </p:tav>
                                      </p:tavLst>
                                    </p:anim>
                                    <p:anim calcmode="lin" valueType="num">
                                      <p:cBhvr>
                                        <p:cTn id="85" dur="1000" fill="hold"/>
                                        <p:tgtEl>
                                          <p:spTgt spid="16453"/>
                                        </p:tgtEl>
                                        <p:attrNameLst>
                                          <p:attrName>ppt_y</p:attrName>
                                        </p:attrNameLst>
                                      </p:cBhvr>
                                      <p:tavLst>
                                        <p:tav tm="0">
                                          <p:val>
                                            <p:strVal val="0-#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3" presetClass="entr" presetSubtype="10" fill="hold" grpId="0" nodeType="clickEffect">
                                  <p:stCondLst>
                                    <p:cond delay="0"/>
                                  </p:stCondLst>
                                  <p:childTnLst>
                                    <p:set>
                                      <p:cBhvr>
                                        <p:cTn id="89" dur="1" fill="hold">
                                          <p:stCondLst>
                                            <p:cond delay="0"/>
                                          </p:stCondLst>
                                        </p:cTn>
                                        <p:tgtEl>
                                          <p:spTgt spid="16454"/>
                                        </p:tgtEl>
                                        <p:attrNameLst>
                                          <p:attrName>style.visibility</p:attrName>
                                        </p:attrNameLst>
                                      </p:cBhvr>
                                      <p:to>
                                        <p:strVal val="visible"/>
                                      </p:to>
                                    </p:set>
                                    <p:animEffect transition="in" filter="blinds(horizontal)">
                                      <p:cBhvr>
                                        <p:cTn id="90" dur="500"/>
                                        <p:tgtEl>
                                          <p:spTgt spid="16454"/>
                                        </p:tgtEl>
                                      </p:cBhvr>
                                    </p:animEffect>
                                  </p:childTnLst>
                                </p:cTn>
                              </p:par>
                            </p:childTnLst>
                          </p:cTn>
                        </p:par>
                      </p:childTnLst>
                    </p:cTn>
                  </p:par>
                  <p:par>
                    <p:cTn id="91" fill="hold">
                      <p:stCondLst>
                        <p:cond delay="indefinite"/>
                      </p:stCondLst>
                      <p:childTnLst>
                        <p:par>
                          <p:cTn id="92" fill="hold">
                            <p:stCondLst>
                              <p:cond delay="0"/>
                            </p:stCondLst>
                            <p:childTnLst>
                              <p:par>
                                <p:cTn id="93" presetID="18" presetClass="entr" presetSubtype="6" fill="hold" grpId="0" nodeType="clickEffect">
                                  <p:stCondLst>
                                    <p:cond delay="0"/>
                                  </p:stCondLst>
                                  <p:childTnLst>
                                    <p:set>
                                      <p:cBhvr>
                                        <p:cTn id="94" dur="1" fill="hold">
                                          <p:stCondLst>
                                            <p:cond delay="0"/>
                                          </p:stCondLst>
                                        </p:cTn>
                                        <p:tgtEl>
                                          <p:spTgt spid="16458"/>
                                        </p:tgtEl>
                                        <p:attrNameLst>
                                          <p:attrName>style.visibility</p:attrName>
                                        </p:attrNameLst>
                                      </p:cBhvr>
                                      <p:to>
                                        <p:strVal val="visible"/>
                                      </p:to>
                                    </p:set>
                                    <p:animEffect transition="in" filter="strips(downRight)">
                                      <p:cBhvr>
                                        <p:cTn id="95" dur="1000"/>
                                        <p:tgtEl>
                                          <p:spTgt spid="16458"/>
                                        </p:tgtEl>
                                      </p:cBhvr>
                                    </p:animEffect>
                                  </p:childTnLst>
                                </p:cTn>
                              </p:par>
                            </p:childTnLst>
                          </p:cTn>
                        </p:par>
                      </p:childTnLst>
                    </p:cTn>
                  </p:par>
                  <p:par>
                    <p:cTn id="96" fill="hold">
                      <p:stCondLst>
                        <p:cond delay="indefinite"/>
                      </p:stCondLst>
                      <p:childTnLst>
                        <p:par>
                          <p:cTn id="97" fill="hold">
                            <p:stCondLst>
                              <p:cond delay="0"/>
                            </p:stCondLst>
                            <p:childTnLst>
                              <p:par>
                                <p:cTn id="98" presetID="18" presetClass="entr" presetSubtype="3" fill="hold" nodeType="clickEffect">
                                  <p:stCondLst>
                                    <p:cond delay="0"/>
                                  </p:stCondLst>
                                  <p:childTnLst>
                                    <p:set>
                                      <p:cBhvr>
                                        <p:cTn id="99" dur="1" fill="hold">
                                          <p:stCondLst>
                                            <p:cond delay="0"/>
                                          </p:stCondLst>
                                        </p:cTn>
                                        <p:tgtEl>
                                          <p:spTgt spid="16406"/>
                                        </p:tgtEl>
                                        <p:attrNameLst>
                                          <p:attrName>style.visibility</p:attrName>
                                        </p:attrNameLst>
                                      </p:cBhvr>
                                      <p:to>
                                        <p:strVal val="visible"/>
                                      </p:to>
                                    </p:set>
                                    <p:animEffect transition="in" filter="strips(upRight)">
                                      <p:cBhvr>
                                        <p:cTn id="100" dur="2000"/>
                                        <p:tgtEl>
                                          <p:spTgt spid="16406"/>
                                        </p:tgtEl>
                                      </p:cBhvr>
                                    </p:animEffect>
                                  </p:childTnLst>
                                </p:cTn>
                              </p:par>
                              <p:par>
                                <p:cTn id="101" presetID="18" presetClass="entr" presetSubtype="3" fill="hold" nodeType="withEffect">
                                  <p:stCondLst>
                                    <p:cond delay="0"/>
                                  </p:stCondLst>
                                  <p:childTnLst>
                                    <p:set>
                                      <p:cBhvr>
                                        <p:cTn id="102" dur="1" fill="hold">
                                          <p:stCondLst>
                                            <p:cond delay="0"/>
                                          </p:stCondLst>
                                        </p:cTn>
                                        <p:tgtEl>
                                          <p:spTgt spid="16405"/>
                                        </p:tgtEl>
                                        <p:attrNameLst>
                                          <p:attrName>style.visibility</p:attrName>
                                        </p:attrNameLst>
                                      </p:cBhvr>
                                      <p:to>
                                        <p:strVal val="visible"/>
                                      </p:to>
                                    </p:set>
                                    <p:animEffect transition="in" filter="strips(upRight)">
                                      <p:cBhvr>
                                        <p:cTn id="103" dur="2000"/>
                                        <p:tgtEl>
                                          <p:spTgt spid="16405"/>
                                        </p:tgtEl>
                                      </p:cBhvr>
                                    </p:animEffect>
                                  </p:childTnLst>
                                </p:cTn>
                              </p:par>
                              <p:par>
                                <p:cTn id="104" presetID="18" presetClass="entr" presetSubtype="3" fill="hold" nodeType="withEffect">
                                  <p:stCondLst>
                                    <p:cond delay="0"/>
                                  </p:stCondLst>
                                  <p:childTnLst>
                                    <p:set>
                                      <p:cBhvr>
                                        <p:cTn id="105" dur="1" fill="hold">
                                          <p:stCondLst>
                                            <p:cond delay="0"/>
                                          </p:stCondLst>
                                        </p:cTn>
                                        <p:tgtEl>
                                          <p:spTgt spid="16409"/>
                                        </p:tgtEl>
                                        <p:attrNameLst>
                                          <p:attrName>style.visibility</p:attrName>
                                        </p:attrNameLst>
                                      </p:cBhvr>
                                      <p:to>
                                        <p:strVal val="visible"/>
                                      </p:to>
                                    </p:set>
                                    <p:animEffect transition="in" filter="strips(upRight)">
                                      <p:cBhvr>
                                        <p:cTn id="106" dur="2000"/>
                                        <p:tgtEl>
                                          <p:spTgt spid="16409"/>
                                        </p:tgtEl>
                                      </p:cBhvr>
                                    </p:animEffect>
                                  </p:childTnLst>
                                </p:cTn>
                              </p:par>
                              <p:par>
                                <p:cTn id="107" presetID="18" presetClass="entr" presetSubtype="3" fill="hold" nodeType="withEffect">
                                  <p:stCondLst>
                                    <p:cond delay="0"/>
                                  </p:stCondLst>
                                  <p:childTnLst>
                                    <p:set>
                                      <p:cBhvr>
                                        <p:cTn id="108" dur="1" fill="hold">
                                          <p:stCondLst>
                                            <p:cond delay="0"/>
                                          </p:stCondLst>
                                        </p:cTn>
                                        <p:tgtEl>
                                          <p:spTgt spid="16408"/>
                                        </p:tgtEl>
                                        <p:attrNameLst>
                                          <p:attrName>style.visibility</p:attrName>
                                        </p:attrNameLst>
                                      </p:cBhvr>
                                      <p:to>
                                        <p:strVal val="visible"/>
                                      </p:to>
                                    </p:set>
                                    <p:animEffect transition="in" filter="strips(upRight)">
                                      <p:cBhvr>
                                        <p:cTn id="109" dur="2000"/>
                                        <p:tgtEl>
                                          <p:spTgt spid="16408"/>
                                        </p:tgtEl>
                                      </p:cBhvr>
                                    </p:animEffect>
                                  </p:childTnLst>
                                </p:cTn>
                              </p:par>
                              <p:par>
                                <p:cTn id="110" presetID="18" presetClass="entr" presetSubtype="3" fill="hold" nodeType="withEffect">
                                  <p:stCondLst>
                                    <p:cond delay="0"/>
                                  </p:stCondLst>
                                  <p:childTnLst>
                                    <p:set>
                                      <p:cBhvr>
                                        <p:cTn id="111" dur="1" fill="hold">
                                          <p:stCondLst>
                                            <p:cond delay="0"/>
                                          </p:stCondLst>
                                        </p:cTn>
                                        <p:tgtEl>
                                          <p:spTgt spid="16407"/>
                                        </p:tgtEl>
                                        <p:attrNameLst>
                                          <p:attrName>style.visibility</p:attrName>
                                        </p:attrNameLst>
                                      </p:cBhvr>
                                      <p:to>
                                        <p:strVal val="visible"/>
                                      </p:to>
                                    </p:set>
                                    <p:animEffect transition="in" filter="strips(upRight)">
                                      <p:cBhvr>
                                        <p:cTn id="112" dur="2000"/>
                                        <p:tgtEl>
                                          <p:spTgt spid="16407"/>
                                        </p:tgtEl>
                                      </p:cBhvr>
                                    </p:animEffect>
                                  </p:childTnLst>
                                </p:cTn>
                              </p:par>
                              <p:par>
                                <p:cTn id="113" presetID="18" presetClass="entr" presetSubtype="3" fill="hold" nodeType="withEffect">
                                  <p:stCondLst>
                                    <p:cond delay="0"/>
                                  </p:stCondLst>
                                  <p:childTnLst>
                                    <p:set>
                                      <p:cBhvr>
                                        <p:cTn id="114" dur="1" fill="hold">
                                          <p:stCondLst>
                                            <p:cond delay="0"/>
                                          </p:stCondLst>
                                        </p:cTn>
                                        <p:tgtEl>
                                          <p:spTgt spid="16410"/>
                                        </p:tgtEl>
                                        <p:attrNameLst>
                                          <p:attrName>style.visibility</p:attrName>
                                        </p:attrNameLst>
                                      </p:cBhvr>
                                      <p:to>
                                        <p:strVal val="visible"/>
                                      </p:to>
                                    </p:set>
                                    <p:animEffect transition="in" filter="strips(upRight)">
                                      <p:cBhvr>
                                        <p:cTn id="115" dur="2000"/>
                                        <p:tgtEl>
                                          <p:spTgt spid="16410"/>
                                        </p:tgtEl>
                                      </p:cBhvr>
                                    </p:animEffect>
                                  </p:childTnLst>
                                </p:cTn>
                              </p:par>
                            </p:childTnLst>
                          </p:cTn>
                        </p:par>
                      </p:childTnLst>
                    </p:cTn>
                  </p:par>
                  <p:par>
                    <p:cTn id="116" fill="hold">
                      <p:stCondLst>
                        <p:cond delay="indefinite"/>
                      </p:stCondLst>
                      <p:childTnLst>
                        <p:par>
                          <p:cTn id="117" fill="hold">
                            <p:stCondLst>
                              <p:cond delay="0"/>
                            </p:stCondLst>
                            <p:childTnLst>
                              <p:par>
                                <p:cTn id="118" presetID="3" presetClass="entr" presetSubtype="10" fill="hold" grpId="0" nodeType="clickEffect">
                                  <p:stCondLst>
                                    <p:cond delay="0"/>
                                  </p:stCondLst>
                                  <p:childTnLst>
                                    <p:set>
                                      <p:cBhvr>
                                        <p:cTn id="119" dur="1" fill="hold">
                                          <p:stCondLst>
                                            <p:cond delay="0"/>
                                          </p:stCondLst>
                                        </p:cTn>
                                        <p:tgtEl>
                                          <p:spTgt spid="16462"/>
                                        </p:tgtEl>
                                        <p:attrNameLst>
                                          <p:attrName>style.visibility</p:attrName>
                                        </p:attrNameLst>
                                      </p:cBhvr>
                                      <p:to>
                                        <p:strVal val="visible"/>
                                      </p:to>
                                    </p:set>
                                    <p:animEffect transition="in" filter="blinds(horizontal)">
                                      <p:cBhvr>
                                        <p:cTn id="120" dur="500"/>
                                        <p:tgtEl>
                                          <p:spTgt spid="16462"/>
                                        </p:tgtEl>
                                      </p:cBhvr>
                                    </p:animEffect>
                                  </p:childTnLst>
                                </p:cTn>
                              </p:par>
                            </p:childTnLst>
                          </p:cTn>
                        </p:par>
                      </p:childTnLst>
                    </p:cTn>
                  </p:par>
                  <p:par>
                    <p:cTn id="121" fill="hold">
                      <p:stCondLst>
                        <p:cond delay="indefinite"/>
                      </p:stCondLst>
                      <p:childTnLst>
                        <p:par>
                          <p:cTn id="122" fill="hold">
                            <p:stCondLst>
                              <p:cond delay="0"/>
                            </p:stCondLst>
                            <p:childTnLst>
                              <p:par>
                                <p:cTn id="123" presetID="18" presetClass="entr" presetSubtype="3" fill="hold" nodeType="clickEffect">
                                  <p:stCondLst>
                                    <p:cond delay="0"/>
                                  </p:stCondLst>
                                  <p:childTnLst>
                                    <p:set>
                                      <p:cBhvr>
                                        <p:cTn id="124" dur="1" fill="hold">
                                          <p:stCondLst>
                                            <p:cond delay="0"/>
                                          </p:stCondLst>
                                        </p:cTn>
                                        <p:tgtEl>
                                          <p:spTgt spid="16399"/>
                                        </p:tgtEl>
                                        <p:attrNameLst>
                                          <p:attrName>style.visibility</p:attrName>
                                        </p:attrNameLst>
                                      </p:cBhvr>
                                      <p:to>
                                        <p:strVal val="visible"/>
                                      </p:to>
                                    </p:set>
                                    <p:animEffect transition="in" filter="strips(upRight)">
                                      <p:cBhvr>
                                        <p:cTn id="125" dur="2000"/>
                                        <p:tgtEl>
                                          <p:spTgt spid="16399"/>
                                        </p:tgtEl>
                                      </p:cBhvr>
                                    </p:animEffect>
                                  </p:childTnLst>
                                </p:cTn>
                              </p:par>
                              <p:par>
                                <p:cTn id="126" presetID="18" presetClass="entr" presetSubtype="3" fill="hold" nodeType="withEffect">
                                  <p:stCondLst>
                                    <p:cond delay="0"/>
                                  </p:stCondLst>
                                  <p:childTnLst>
                                    <p:set>
                                      <p:cBhvr>
                                        <p:cTn id="127" dur="1" fill="hold">
                                          <p:stCondLst>
                                            <p:cond delay="0"/>
                                          </p:stCondLst>
                                        </p:cTn>
                                        <p:tgtEl>
                                          <p:spTgt spid="16398"/>
                                        </p:tgtEl>
                                        <p:attrNameLst>
                                          <p:attrName>style.visibility</p:attrName>
                                        </p:attrNameLst>
                                      </p:cBhvr>
                                      <p:to>
                                        <p:strVal val="visible"/>
                                      </p:to>
                                    </p:set>
                                    <p:animEffect transition="in" filter="strips(upRight)">
                                      <p:cBhvr>
                                        <p:cTn id="128" dur="2000"/>
                                        <p:tgtEl>
                                          <p:spTgt spid="16398"/>
                                        </p:tgtEl>
                                      </p:cBhvr>
                                    </p:animEffect>
                                  </p:childTnLst>
                                </p:cTn>
                              </p:par>
                              <p:par>
                                <p:cTn id="129" presetID="18" presetClass="entr" presetSubtype="3" fill="hold" nodeType="withEffect">
                                  <p:stCondLst>
                                    <p:cond delay="0"/>
                                  </p:stCondLst>
                                  <p:childTnLst>
                                    <p:set>
                                      <p:cBhvr>
                                        <p:cTn id="130" dur="1" fill="hold">
                                          <p:stCondLst>
                                            <p:cond delay="0"/>
                                          </p:stCondLst>
                                        </p:cTn>
                                        <p:tgtEl>
                                          <p:spTgt spid="16400"/>
                                        </p:tgtEl>
                                        <p:attrNameLst>
                                          <p:attrName>style.visibility</p:attrName>
                                        </p:attrNameLst>
                                      </p:cBhvr>
                                      <p:to>
                                        <p:strVal val="visible"/>
                                      </p:to>
                                    </p:set>
                                    <p:animEffect transition="in" filter="strips(upRight)">
                                      <p:cBhvr>
                                        <p:cTn id="131" dur="2000"/>
                                        <p:tgtEl>
                                          <p:spTgt spid="16400"/>
                                        </p:tgtEl>
                                      </p:cBhvr>
                                    </p:animEffect>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5"/>
                                        </p:tgtEl>
                                        <p:attrNameLst>
                                          <p:attrName>style.visibility</p:attrName>
                                        </p:attrNameLst>
                                      </p:cBhvr>
                                      <p:to>
                                        <p:strVal val="visible"/>
                                      </p:to>
                                    </p:set>
                                    <p:anim calcmode="lin" valueType="num">
                                      <p:cBhvr>
                                        <p:cTn id="136" dur="500" fill="hold"/>
                                        <p:tgtEl>
                                          <p:spTgt spid="5"/>
                                        </p:tgtEl>
                                        <p:attrNameLst>
                                          <p:attrName>ppt_x</p:attrName>
                                        </p:attrNameLst>
                                      </p:cBhvr>
                                      <p:tavLst>
                                        <p:tav tm="0">
                                          <p:val>
                                            <p:strVal val="#ppt_x"/>
                                          </p:val>
                                        </p:tav>
                                        <p:tav tm="100000">
                                          <p:val>
                                            <p:strVal val="#ppt_x"/>
                                          </p:val>
                                        </p:tav>
                                      </p:tavLst>
                                    </p:anim>
                                    <p:anim calcmode="lin" valueType="num">
                                      <p:cBhvr>
                                        <p:cTn id="13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54" grpId="0"/>
      <p:bldP spid="16456" grpId="0"/>
      <p:bldP spid="16457" grpId="0" bldLvl="0" animBg="1"/>
      <p:bldP spid="16458" grpId="0" bldLvl="0" animBg="1"/>
      <p:bldP spid="16459" grpId="0" bldLvl="0" animBg="1"/>
      <p:bldP spid="4" grpId="0"/>
      <p:bldP spid="16462" grpId="0"/>
      <p:bldP spid="16463"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10241"/>
          <p:cNvGrpSpPr/>
          <p:nvPr/>
        </p:nvGrpSpPr>
        <p:grpSpPr bwMode="auto">
          <a:xfrm>
            <a:off x="2619375" y="549275"/>
            <a:ext cx="6953250" cy="3836988"/>
            <a:chOff x="0" y="0"/>
            <a:chExt cx="4752" cy="2880"/>
          </a:xfrm>
        </p:grpSpPr>
        <p:sp>
          <p:nvSpPr>
            <p:cNvPr id="21506" name="矩形 10242"/>
            <p:cNvSpPr>
              <a:spLocks noChangeArrowheads="1"/>
            </p:cNvSpPr>
            <p:nvPr/>
          </p:nvSpPr>
          <p:spPr bwMode="auto">
            <a:xfrm>
              <a:off x="0" y="0"/>
              <a:ext cx="4752" cy="2880"/>
            </a:xfrm>
            <a:prstGeom prst="rect">
              <a:avLst/>
            </a:prstGeom>
            <a:noFill/>
            <a:ln w="127000">
              <a:solidFill>
                <a:srgbClr val="996633"/>
              </a:solidFill>
              <a:miter lim="800000"/>
            </a:ln>
            <a:extLst>
              <a:ext uri="{909E8E84-426E-40DD-AFC4-6F175D3DCCD1}">
                <a14:hiddenFill xmlns:a14="http://schemas.microsoft.com/office/drawing/2010/main">
                  <a:solidFill>
                    <a:srgbClr val="FFFFFF"/>
                  </a:solidFill>
                </a14:hiddenFill>
              </a:ext>
            </a:extLst>
          </p:spPr>
          <p:txBody>
            <a:bodyPr/>
            <a:lstStyle/>
            <a:p>
              <a:endParaRPr lang="zh-CN" altLang="en-US" sz="2000" b="1" dirty="0">
                <a:latin typeface="Arial" panose="020B0604020202020204" pitchFamily="34" charset="0"/>
                <a:ea typeface="微软雅黑" panose="020B0503020204020204" pitchFamily="34" charset="-122"/>
              </a:endParaRPr>
            </a:p>
          </p:txBody>
        </p:sp>
        <p:pic>
          <p:nvPicPr>
            <p:cNvPr id="21507" name="图片 10243" descr="1925年7月国民政府广州成立，将部队改称国民革命军。1926年2月中共召开特别会议，确定准备北伐。7月以国共两党合作为基础的国民革命军在广州誓师正式北伐。图为誓师大会，台上左一为蒋介石。"/>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 y="58"/>
              <a:ext cx="4656" cy="2774"/>
            </a:xfrm>
            <a:prstGeom prst="rect">
              <a:avLst/>
            </a:prstGeom>
            <a:noFill/>
            <a:ln w="9525">
              <a:solidFill>
                <a:srgbClr val="996633"/>
              </a:solidFill>
              <a:miter lim="800000"/>
              <a:headEnd/>
              <a:tailEnd/>
            </a:ln>
            <a:extLst>
              <a:ext uri="{909E8E84-426E-40DD-AFC4-6F175D3DCCD1}">
                <a14:hiddenFill xmlns:a14="http://schemas.microsoft.com/office/drawing/2010/main">
                  <a:solidFill>
                    <a:srgbClr val="FFFFFF"/>
                  </a:solidFill>
                </a14:hiddenFill>
              </a:ext>
            </a:extLst>
          </p:spPr>
        </p:pic>
      </p:grpSp>
      <p:sp>
        <p:nvSpPr>
          <p:cNvPr id="10245" name="矩形 10244">
            <a:hlinkClick r:id="rId2" action="ppaction://hlinkfile"/>
          </p:cNvPr>
          <p:cNvSpPr>
            <a:spLocks noChangeArrowheads="1"/>
          </p:cNvSpPr>
          <p:nvPr/>
        </p:nvSpPr>
        <p:spPr bwMode="auto">
          <a:xfrm>
            <a:off x="1803400" y="4665663"/>
            <a:ext cx="8577263"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b="1" dirty="0">
                <a:latin typeface="微软雅黑" panose="020B0503020204020204" pitchFamily="34" charset="-122"/>
                <a:ea typeface="微软雅黑" panose="020B0503020204020204" pitchFamily="34" charset="-122"/>
              </a:rPr>
              <a:t>    1925</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7</a:t>
            </a:r>
            <a:r>
              <a:rPr lang="zh-CN" altLang="en-US" sz="2800" b="1" dirty="0">
                <a:latin typeface="微软雅黑" panose="020B0503020204020204" pitchFamily="34" charset="-122"/>
                <a:ea typeface="微软雅黑" panose="020B0503020204020204" pitchFamily="34" charset="-122"/>
              </a:rPr>
              <a:t>月国民政府广州成立，将部队改称国民革命军。</a:t>
            </a:r>
            <a:r>
              <a:rPr lang="en-US" altLang="zh-CN" sz="2800" b="1" dirty="0">
                <a:latin typeface="微软雅黑" panose="020B0503020204020204" pitchFamily="34" charset="-122"/>
                <a:ea typeface="微软雅黑" panose="020B0503020204020204" pitchFamily="34" charset="-122"/>
              </a:rPr>
              <a:t>1926</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7</a:t>
            </a:r>
            <a:r>
              <a:rPr lang="zh-CN" altLang="en-US" sz="2800" b="1" dirty="0">
                <a:latin typeface="微软雅黑" panose="020B0503020204020204" pitchFamily="34" charset="-122"/>
                <a:ea typeface="微软雅黑" panose="020B0503020204020204" pitchFamily="34" charset="-122"/>
              </a:rPr>
              <a:t>月国民革命军在广州誓师正式北伐。图为誓师大会，台上左一为北伐军总司令蒋介石。</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ppt_w</p:attrName>
                                        </p:attrNameLst>
                                      </p:cBhvr>
                                      <p:tavLst>
                                        <p:tav tm="0">
                                          <p:val>
                                            <p:fltVal val="0"/>
                                          </p:val>
                                        </p:tav>
                                        <p:tav tm="100000">
                                          <p:val>
                                            <p:strVal val="#ppt_w"/>
                                          </p:val>
                                        </p:tav>
                                      </p:tavLst>
                                    </p:anim>
                                    <p:anim calcmode="lin" valueType="num">
                                      <p:cBhvr>
                                        <p:cTn id="8" dur="500" fill="hold"/>
                                        <p:tgtEl>
                                          <p:spTgt spid="1024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6" presetClass="entr" presetSubtype="37" fill="hold" grpId="0" nodeType="after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barn(outVertical)">
                                      <p:cBhvr>
                                        <p:cTn id="12"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图片 39938"/>
          <p:cNvPicPr>
            <a:picLocks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59338" y="1588"/>
            <a:ext cx="4803775"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530" name="组合 39939"/>
          <p:cNvGrpSpPr/>
          <p:nvPr/>
        </p:nvGrpSpPr>
        <p:grpSpPr bwMode="auto">
          <a:xfrm>
            <a:off x="7756525" y="3819525"/>
            <a:ext cx="485775" cy="471488"/>
            <a:chOff x="0" y="0"/>
            <a:chExt cx="306" cy="297"/>
          </a:xfrm>
        </p:grpSpPr>
        <p:sp>
          <p:nvSpPr>
            <p:cNvPr id="22531" name="椭圆 39940"/>
            <p:cNvSpPr>
              <a:spLocks noChangeArrowheads="1"/>
            </p:cNvSpPr>
            <p:nvPr/>
          </p:nvSpPr>
          <p:spPr bwMode="auto">
            <a:xfrm>
              <a:off x="81" y="254"/>
              <a:ext cx="43"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2" name="椭圆 39941"/>
            <p:cNvSpPr>
              <a:spLocks noChangeArrowheads="1"/>
            </p:cNvSpPr>
            <p:nvPr/>
          </p:nvSpPr>
          <p:spPr bwMode="auto">
            <a:xfrm>
              <a:off x="263" y="27"/>
              <a:ext cx="43"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3" name="椭圆 39942"/>
            <p:cNvSpPr>
              <a:spLocks noChangeArrowheads="1"/>
            </p:cNvSpPr>
            <p:nvPr/>
          </p:nvSpPr>
          <p:spPr bwMode="auto">
            <a:xfrm>
              <a:off x="0" y="0"/>
              <a:ext cx="43"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sp>
        <p:nvSpPr>
          <p:cNvPr id="22534" name="矩形 39943"/>
          <p:cNvSpPr>
            <a:spLocks noChangeArrowheads="1"/>
          </p:cNvSpPr>
          <p:nvPr/>
        </p:nvSpPr>
        <p:spPr bwMode="auto">
          <a:xfrm>
            <a:off x="9947275" y="1052513"/>
            <a:ext cx="720725"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3200" b="1" dirty="0">
                <a:latin typeface="微软雅黑" panose="020B0503020204020204" pitchFamily="34" charset="-122"/>
                <a:ea typeface="微软雅黑" panose="020B0503020204020204" pitchFamily="34" charset="-122"/>
                <a:cs typeface="汉仪中宋简"/>
              </a:rPr>
              <a:t>北伐战争进军示意图</a:t>
            </a:r>
            <a:endParaRPr lang="zh-CN" altLang="en-US" sz="3200" b="1" dirty="0">
              <a:latin typeface="微软雅黑" panose="020B0503020204020204" pitchFamily="34" charset="-122"/>
              <a:ea typeface="微软雅黑" panose="020B0503020204020204" pitchFamily="34" charset="-122"/>
              <a:cs typeface="汉仪中宋简"/>
            </a:endParaRPr>
          </a:p>
        </p:txBody>
      </p:sp>
      <p:sp>
        <p:nvSpPr>
          <p:cNvPr id="22535" name="未知"/>
          <p:cNvSpPr>
            <a:spLocks noChangeArrowheads="1"/>
          </p:cNvSpPr>
          <p:nvPr/>
        </p:nvSpPr>
        <p:spPr bwMode="auto">
          <a:xfrm>
            <a:off x="7135813" y="3384550"/>
            <a:ext cx="1023937" cy="717550"/>
          </a:xfrm>
          <a:custGeom>
            <a:avLst/>
            <a:gdLst>
              <a:gd name="T0" fmla="*/ 5 w 645"/>
              <a:gd name="T1" fmla="*/ 50 h 452"/>
              <a:gd name="T2" fmla="*/ 11 w 645"/>
              <a:gd name="T3" fmla="*/ 79 h 452"/>
              <a:gd name="T4" fmla="*/ 29 w 645"/>
              <a:gd name="T5" fmla="*/ 113 h 452"/>
              <a:gd name="T6" fmla="*/ 50 w 645"/>
              <a:gd name="T7" fmla="*/ 125 h 452"/>
              <a:gd name="T8" fmla="*/ 80 w 645"/>
              <a:gd name="T9" fmla="*/ 120 h 452"/>
              <a:gd name="T10" fmla="*/ 104 w 645"/>
              <a:gd name="T11" fmla="*/ 140 h 452"/>
              <a:gd name="T12" fmla="*/ 155 w 645"/>
              <a:gd name="T13" fmla="*/ 148 h 452"/>
              <a:gd name="T14" fmla="*/ 208 w 645"/>
              <a:gd name="T15" fmla="*/ 172 h 452"/>
              <a:gd name="T16" fmla="*/ 214 w 645"/>
              <a:gd name="T17" fmla="*/ 218 h 452"/>
              <a:gd name="T18" fmla="*/ 226 w 645"/>
              <a:gd name="T19" fmla="*/ 232 h 452"/>
              <a:gd name="T20" fmla="*/ 249 w 645"/>
              <a:gd name="T21" fmla="*/ 257 h 452"/>
              <a:gd name="T22" fmla="*/ 268 w 645"/>
              <a:gd name="T23" fmla="*/ 268 h 452"/>
              <a:gd name="T24" fmla="*/ 281 w 645"/>
              <a:gd name="T25" fmla="*/ 347 h 452"/>
              <a:gd name="T26" fmla="*/ 305 w 645"/>
              <a:gd name="T27" fmla="*/ 377 h 452"/>
              <a:gd name="T28" fmla="*/ 331 w 645"/>
              <a:gd name="T29" fmla="*/ 407 h 452"/>
              <a:gd name="T30" fmla="*/ 354 w 645"/>
              <a:gd name="T31" fmla="*/ 432 h 452"/>
              <a:gd name="T32" fmla="*/ 380 w 645"/>
              <a:gd name="T33" fmla="*/ 423 h 452"/>
              <a:gd name="T34" fmla="*/ 438 w 645"/>
              <a:gd name="T35" fmla="*/ 430 h 452"/>
              <a:gd name="T36" fmla="*/ 484 w 645"/>
              <a:gd name="T37" fmla="*/ 449 h 452"/>
              <a:gd name="T38" fmla="*/ 511 w 645"/>
              <a:gd name="T39" fmla="*/ 446 h 452"/>
              <a:gd name="T40" fmla="*/ 555 w 645"/>
              <a:gd name="T41" fmla="*/ 427 h 452"/>
              <a:gd name="T42" fmla="*/ 571 w 645"/>
              <a:gd name="T43" fmla="*/ 410 h 452"/>
              <a:gd name="T44" fmla="*/ 569 w 645"/>
              <a:gd name="T45" fmla="*/ 357 h 452"/>
              <a:gd name="T46" fmla="*/ 528 w 645"/>
              <a:gd name="T47" fmla="*/ 344 h 452"/>
              <a:gd name="T48" fmla="*/ 519 w 645"/>
              <a:gd name="T49" fmla="*/ 328 h 452"/>
              <a:gd name="T50" fmla="*/ 544 w 645"/>
              <a:gd name="T51" fmla="*/ 323 h 452"/>
              <a:gd name="T52" fmla="*/ 581 w 645"/>
              <a:gd name="T53" fmla="*/ 335 h 452"/>
              <a:gd name="T54" fmla="*/ 599 w 645"/>
              <a:gd name="T55" fmla="*/ 312 h 452"/>
              <a:gd name="T56" fmla="*/ 628 w 645"/>
              <a:gd name="T57" fmla="*/ 315 h 452"/>
              <a:gd name="T58" fmla="*/ 644 w 645"/>
              <a:gd name="T59" fmla="*/ 340 h 452"/>
              <a:gd name="T60" fmla="*/ 612 w 645"/>
              <a:gd name="T61" fmla="*/ 364 h 452"/>
              <a:gd name="T62" fmla="*/ 593 w 645"/>
              <a:gd name="T63" fmla="*/ 341 h 452"/>
              <a:gd name="T64" fmla="*/ 594 w 645"/>
              <a:gd name="T65" fmla="*/ 289 h 452"/>
              <a:gd name="T66" fmla="*/ 580 w 645"/>
              <a:gd name="T67" fmla="*/ 272 h 452"/>
              <a:gd name="T68" fmla="*/ 529 w 645"/>
              <a:gd name="T69" fmla="*/ 211 h 452"/>
              <a:gd name="T70" fmla="*/ 502 w 645"/>
              <a:gd name="T71" fmla="*/ 175 h 452"/>
              <a:gd name="T72" fmla="*/ 469 w 645"/>
              <a:gd name="T73" fmla="*/ 149 h 452"/>
              <a:gd name="T74" fmla="*/ 450 w 645"/>
              <a:gd name="T75" fmla="*/ 139 h 452"/>
              <a:gd name="T76" fmla="*/ 444 w 645"/>
              <a:gd name="T77" fmla="*/ 120 h 452"/>
              <a:gd name="T78" fmla="*/ 426 w 645"/>
              <a:gd name="T79" fmla="*/ 99 h 452"/>
              <a:gd name="T80" fmla="*/ 378 w 645"/>
              <a:gd name="T81" fmla="*/ 61 h 452"/>
              <a:gd name="T82" fmla="*/ 320 w 645"/>
              <a:gd name="T83" fmla="*/ 32 h 452"/>
              <a:gd name="T84" fmla="*/ 276 w 645"/>
              <a:gd name="T85" fmla="*/ 0 h 452"/>
              <a:gd name="T86" fmla="*/ 251 w 645"/>
              <a:gd name="T87" fmla="*/ 26 h 452"/>
              <a:gd name="T88" fmla="*/ 226 w 645"/>
              <a:gd name="T89" fmla="*/ 62 h 452"/>
              <a:gd name="T90" fmla="*/ 191 w 645"/>
              <a:gd name="T91" fmla="*/ 79 h 452"/>
              <a:gd name="T92" fmla="*/ 173 w 645"/>
              <a:gd name="T93" fmla="*/ 62 h 452"/>
              <a:gd name="T94" fmla="*/ 151 w 645"/>
              <a:gd name="T95" fmla="*/ 80 h 452"/>
              <a:gd name="T96" fmla="*/ 138 w 645"/>
              <a:gd name="T97" fmla="*/ 90 h 452"/>
              <a:gd name="T98" fmla="*/ 80 w 645"/>
              <a:gd name="T99" fmla="*/ 72 h 452"/>
              <a:gd name="T100" fmla="*/ 72 w 645"/>
              <a:gd name="T101" fmla="*/ 48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5" h="452">
                <a:moveTo>
                  <a:pt x="32" y="32"/>
                </a:moveTo>
                <a:lnTo>
                  <a:pt x="22" y="38"/>
                </a:lnTo>
                <a:lnTo>
                  <a:pt x="12" y="42"/>
                </a:lnTo>
                <a:lnTo>
                  <a:pt x="9" y="45"/>
                </a:lnTo>
                <a:lnTo>
                  <a:pt x="5" y="50"/>
                </a:lnTo>
                <a:lnTo>
                  <a:pt x="2" y="54"/>
                </a:lnTo>
                <a:lnTo>
                  <a:pt x="0" y="60"/>
                </a:lnTo>
                <a:lnTo>
                  <a:pt x="2" y="65"/>
                </a:lnTo>
                <a:lnTo>
                  <a:pt x="5" y="71"/>
                </a:lnTo>
                <a:lnTo>
                  <a:pt x="11" y="79"/>
                </a:lnTo>
                <a:lnTo>
                  <a:pt x="18" y="86"/>
                </a:lnTo>
                <a:lnTo>
                  <a:pt x="21" y="91"/>
                </a:lnTo>
                <a:lnTo>
                  <a:pt x="24" y="96"/>
                </a:lnTo>
                <a:lnTo>
                  <a:pt x="27" y="104"/>
                </a:lnTo>
                <a:lnTo>
                  <a:pt x="29" y="113"/>
                </a:lnTo>
                <a:lnTo>
                  <a:pt x="31" y="121"/>
                </a:lnTo>
                <a:lnTo>
                  <a:pt x="32" y="128"/>
                </a:lnTo>
                <a:lnTo>
                  <a:pt x="36" y="128"/>
                </a:lnTo>
                <a:lnTo>
                  <a:pt x="42" y="126"/>
                </a:lnTo>
                <a:lnTo>
                  <a:pt x="50" y="125"/>
                </a:lnTo>
                <a:lnTo>
                  <a:pt x="58" y="123"/>
                </a:lnTo>
                <a:lnTo>
                  <a:pt x="65" y="122"/>
                </a:lnTo>
                <a:lnTo>
                  <a:pt x="72" y="121"/>
                </a:lnTo>
                <a:lnTo>
                  <a:pt x="77" y="120"/>
                </a:lnTo>
                <a:lnTo>
                  <a:pt x="80" y="120"/>
                </a:lnTo>
                <a:lnTo>
                  <a:pt x="84" y="122"/>
                </a:lnTo>
                <a:lnTo>
                  <a:pt x="87" y="124"/>
                </a:lnTo>
                <a:lnTo>
                  <a:pt x="93" y="129"/>
                </a:lnTo>
                <a:lnTo>
                  <a:pt x="98" y="135"/>
                </a:lnTo>
                <a:lnTo>
                  <a:pt x="104" y="140"/>
                </a:lnTo>
                <a:lnTo>
                  <a:pt x="110" y="143"/>
                </a:lnTo>
                <a:lnTo>
                  <a:pt x="118" y="145"/>
                </a:lnTo>
                <a:lnTo>
                  <a:pt x="133" y="146"/>
                </a:lnTo>
                <a:lnTo>
                  <a:pt x="149" y="147"/>
                </a:lnTo>
                <a:lnTo>
                  <a:pt x="155" y="148"/>
                </a:lnTo>
                <a:lnTo>
                  <a:pt x="160" y="148"/>
                </a:lnTo>
                <a:lnTo>
                  <a:pt x="171" y="155"/>
                </a:lnTo>
                <a:lnTo>
                  <a:pt x="183" y="161"/>
                </a:lnTo>
                <a:lnTo>
                  <a:pt x="195" y="167"/>
                </a:lnTo>
                <a:lnTo>
                  <a:pt x="208" y="172"/>
                </a:lnTo>
                <a:lnTo>
                  <a:pt x="208" y="183"/>
                </a:lnTo>
                <a:lnTo>
                  <a:pt x="208" y="194"/>
                </a:lnTo>
                <a:lnTo>
                  <a:pt x="209" y="206"/>
                </a:lnTo>
                <a:lnTo>
                  <a:pt x="212" y="216"/>
                </a:lnTo>
                <a:lnTo>
                  <a:pt x="214" y="218"/>
                </a:lnTo>
                <a:lnTo>
                  <a:pt x="218" y="218"/>
                </a:lnTo>
                <a:lnTo>
                  <a:pt x="221" y="218"/>
                </a:lnTo>
                <a:lnTo>
                  <a:pt x="224" y="220"/>
                </a:lnTo>
                <a:lnTo>
                  <a:pt x="226" y="226"/>
                </a:lnTo>
                <a:lnTo>
                  <a:pt x="226" y="232"/>
                </a:lnTo>
                <a:lnTo>
                  <a:pt x="226" y="239"/>
                </a:lnTo>
                <a:lnTo>
                  <a:pt x="228" y="244"/>
                </a:lnTo>
                <a:lnTo>
                  <a:pt x="231" y="248"/>
                </a:lnTo>
                <a:lnTo>
                  <a:pt x="236" y="251"/>
                </a:lnTo>
                <a:lnTo>
                  <a:pt x="249" y="257"/>
                </a:lnTo>
                <a:lnTo>
                  <a:pt x="255" y="258"/>
                </a:lnTo>
                <a:lnTo>
                  <a:pt x="259" y="259"/>
                </a:lnTo>
                <a:lnTo>
                  <a:pt x="263" y="260"/>
                </a:lnTo>
                <a:lnTo>
                  <a:pt x="264" y="260"/>
                </a:lnTo>
                <a:lnTo>
                  <a:pt x="268" y="268"/>
                </a:lnTo>
                <a:lnTo>
                  <a:pt x="271" y="276"/>
                </a:lnTo>
                <a:lnTo>
                  <a:pt x="276" y="294"/>
                </a:lnTo>
                <a:lnTo>
                  <a:pt x="277" y="313"/>
                </a:lnTo>
                <a:lnTo>
                  <a:pt x="278" y="331"/>
                </a:lnTo>
                <a:lnTo>
                  <a:pt x="281" y="347"/>
                </a:lnTo>
                <a:lnTo>
                  <a:pt x="283" y="355"/>
                </a:lnTo>
                <a:lnTo>
                  <a:pt x="287" y="362"/>
                </a:lnTo>
                <a:lnTo>
                  <a:pt x="291" y="368"/>
                </a:lnTo>
                <a:lnTo>
                  <a:pt x="298" y="373"/>
                </a:lnTo>
                <a:lnTo>
                  <a:pt x="305" y="377"/>
                </a:lnTo>
                <a:lnTo>
                  <a:pt x="316" y="380"/>
                </a:lnTo>
                <a:lnTo>
                  <a:pt x="323" y="386"/>
                </a:lnTo>
                <a:lnTo>
                  <a:pt x="327" y="392"/>
                </a:lnTo>
                <a:lnTo>
                  <a:pt x="329" y="400"/>
                </a:lnTo>
                <a:lnTo>
                  <a:pt x="331" y="407"/>
                </a:lnTo>
                <a:lnTo>
                  <a:pt x="333" y="415"/>
                </a:lnTo>
                <a:lnTo>
                  <a:pt x="336" y="422"/>
                </a:lnTo>
                <a:lnTo>
                  <a:pt x="341" y="430"/>
                </a:lnTo>
                <a:lnTo>
                  <a:pt x="348" y="436"/>
                </a:lnTo>
                <a:lnTo>
                  <a:pt x="354" y="432"/>
                </a:lnTo>
                <a:lnTo>
                  <a:pt x="358" y="429"/>
                </a:lnTo>
                <a:lnTo>
                  <a:pt x="365" y="425"/>
                </a:lnTo>
                <a:lnTo>
                  <a:pt x="370" y="422"/>
                </a:lnTo>
                <a:lnTo>
                  <a:pt x="376" y="422"/>
                </a:lnTo>
                <a:lnTo>
                  <a:pt x="380" y="423"/>
                </a:lnTo>
                <a:lnTo>
                  <a:pt x="385" y="425"/>
                </a:lnTo>
                <a:lnTo>
                  <a:pt x="393" y="426"/>
                </a:lnTo>
                <a:lnTo>
                  <a:pt x="397" y="427"/>
                </a:lnTo>
                <a:lnTo>
                  <a:pt x="404" y="428"/>
                </a:lnTo>
                <a:lnTo>
                  <a:pt x="438" y="430"/>
                </a:lnTo>
                <a:lnTo>
                  <a:pt x="472" y="432"/>
                </a:lnTo>
                <a:lnTo>
                  <a:pt x="474" y="438"/>
                </a:lnTo>
                <a:lnTo>
                  <a:pt x="477" y="443"/>
                </a:lnTo>
                <a:lnTo>
                  <a:pt x="481" y="446"/>
                </a:lnTo>
                <a:lnTo>
                  <a:pt x="484" y="449"/>
                </a:lnTo>
                <a:lnTo>
                  <a:pt x="488" y="450"/>
                </a:lnTo>
                <a:lnTo>
                  <a:pt x="492" y="451"/>
                </a:lnTo>
                <a:lnTo>
                  <a:pt x="496" y="450"/>
                </a:lnTo>
                <a:lnTo>
                  <a:pt x="502" y="449"/>
                </a:lnTo>
                <a:lnTo>
                  <a:pt x="511" y="446"/>
                </a:lnTo>
                <a:lnTo>
                  <a:pt x="521" y="442"/>
                </a:lnTo>
                <a:lnTo>
                  <a:pt x="530" y="437"/>
                </a:lnTo>
                <a:lnTo>
                  <a:pt x="540" y="432"/>
                </a:lnTo>
                <a:lnTo>
                  <a:pt x="547" y="430"/>
                </a:lnTo>
                <a:lnTo>
                  <a:pt x="555" y="427"/>
                </a:lnTo>
                <a:lnTo>
                  <a:pt x="561" y="425"/>
                </a:lnTo>
                <a:lnTo>
                  <a:pt x="563" y="424"/>
                </a:lnTo>
                <a:lnTo>
                  <a:pt x="565" y="424"/>
                </a:lnTo>
                <a:lnTo>
                  <a:pt x="569" y="417"/>
                </a:lnTo>
                <a:lnTo>
                  <a:pt x="571" y="410"/>
                </a:lnTo>
                <a:lnTo>
                  <a:pt x="574" y="397"/>
                </a:lnTo>
                <a:lnTo>
                  <a:pt x="576" y="383"/>
                </a:lnTo>
                <a:lnTo>
                  <a:pt x="580" y="368"/>
                </a:lnTo>
                <a:lnTo>
                  <a:pt x="575" y="362"/>
                </a:lnTo>
                <a:lnTo>
                  <a:pt x="569" y="357"/>
                </a:lnTo>
                <a:lnTo>
                  <a:pt x="563" y="354"/>
                </a:lnTo>
                <a:lnTo>
                  <a:pt x="556" y="351"/>
                </a:lnTo>
                <a:lnTo>
                  <a:pt x="543" y="348"/>
                </a:lnTo>
                <a:lnTo>
                  <a:pt x="536" y="346"/>
                </a:lnTo>
                <a:lnTo>
                  <a:pt x="528" y="344"/>
                </a:lnTo>
                <a:lnTo>
                  <a:pt x="527" y="342"/>
                </a:lnTo>
                <a:lnTo>
                  <a:pt x="525" y="340"/>
                </a:lnTo>
                <a:lnTo>
                  <a:pt x="522" y="336"/>
                </a:lnTo>
                <a:lnTo>
                  <a:pt x="520" y="332"/>
                </a:lnTo>
                <a:lnTo>
                  <a:pt x="519" y="328"/>
                </a:lnTo>
                <a:lnTo>
                  <a:pt x="519" y="324"/>
                </a:lnTo>
                <a:lnTo>
                  <a:pt x="522" y="321"/>
                </a:lnTo>
                <a:lnTo>
                  <a:pt x="528" y="320"/>
                </a:lnTo>
                <a:lnTo>
                  <a:pt x="537" y="320"/>
                </a:lnTo>
                <a:lnTo>
                  <a:pt x="544" y="323"/>
                </a:lnTo>
                <a:lnTo>
                  <a:pt x="552" y="325"/>
                </a:lnTo>
                <a:lnTo>
                  <a:pt x="560" y="328"/>
                </a:lnTo>
                <a:lnTo>
                  <a:pt x="568" y="330"/>
                </a:lnTo>
                <a:lnTo>
                  <a:pt x="575" y="333"/>
                </a:lnTo>
                <a:lnTo>
                  <a:pt x="581" y="335"/>
                </a:lnTo>
                <a:lnTo>
                  <a:pt x="583" y="336"/>
                </a:lnTo>
                <a:lnTo>
                  <a:pt x="584" y="336"/>
                </a:lnTo>
                <a:lnTo>
                  <a:pt x="589" y="326"/>
                </a:lnTo>
                <a:lnTo>
                  <a:pt x="593" y="319"/>
                </a:lnTo>
                <a:lnTo>
                  <a:pt x="599" y="312"/>
                </a:lnTo>
                <a:lnTo>
                  <a:pt x="603" y="310"/>
                </a:lnTo>
                <a:lnTo>
                  <a:pt x="608" y="308"/>
                </a:lnTo>
                <a:lnTo>
                  <a:pt x="616" y="311"/>
                </a:lnTo>
                <a:lnTo>
                  <a:pt x="623" y="313"/>
                </a:lnTo>
                <a:lnTo>
                  <a:pt x="628" y="315"/>
                </a:lnTo>
                <a:lnTo>
                  <a:pt x="633" y="317"/>
                </a:lnTo>
                <a:lnTo>
                  <a:pt x="636" y="321"/>
                </a:lnTo>
                <a:lnTo>
                  <a:pt x="639" y="326"/>
                </a:lnTo>
                <a:lnTo>
                  <a:pt x="641" y="332"/>
                </a:lnTo>
                <a:lnTo>
                  <a:pt x="644" y="340"/>
                </a:lnTo>
                <a:lnTo>
                  <a:pt x="641" y="345"/>
                </a:lnTo>
                <a:lnTo>
                  <a:pt x="638" y="349"/>
                </a:lnTo>
                <a:lnTo>
                  <a:pt x="631" y="356"/>
                </a:lnTo>
                <a:lnTo>
                  <a:pt x="622" y="360"/>
                </a:lnTo>
                <a:lnTo>
                  <a:pt x="612" y="364"/>
                </a:lnTo>
                <a:lnTo>
                  <a:pt x="604" y="360"/>
                </a:lnTo>
                <a:lnTo>
                  <a:pt x="598" y="356"/>
                </a:lnTo>
                <a:lnTo>
                  <a:pt x="594" y="352"/>
                </a:lnTo>
                <a:lnTo>
                  <a:pt x="593" y="347"/>
                </a:lnTo>
                <a:lnTo>
                  <a:pt x="593" y="341"/>
                </a:lnTo>
                <a:lnTo>
                  <a:pt x="593" y="334"/>
                </a:lnTo>
                <a:lnTo>
                  <a:pt x="595" y="326"/>
                </a:lnTo>
                <a:lnTo>
                  <a:pt x="596" y="316"/>
                </a:lnTo>
                <a:lnTo>
                  <a:pt x="595" y="298"/>
                </a:lnTo>
                <a:lnTo>
                  <a:pt x="594" y="289"/>
                </a:lnTo>
                <a:lnTo>
                  <a:pt x="592" y="280"/>
                </a:lnTo>
                <a:lnTo>
                  <a:pt x="590" y="277"/>
                </a:lnTo>
                <a:lnTo>
                  <a:pt x="586" y="275"/>
                </a:lnTo>
                <a:lnTo>
                  <a:pt x="583" y="273"/>
                </a:lnTo>
                <a:lnTo>
                  <a:pt x="580" y="272"/>
                </a:lnTo>
                <a:lnTo>
                  <a:pt x="573" y="263"/>
                </a:lnTo>
                <a:lnTo>
                  <a:pt x="566" y="254"/>
                </a:lnTo>
                <a:lnTo>
                  <a:pt x="552" y="236"/>
                </a:lnTo>
                <a:lnTo>
                  <a:pt x="537" y="219"/>
                </a:lnTo>
                <a:lnTo>
                  <a:pt x="529" y="211"/>
                </a:lnTo>
                <a:lnTo>
                  <a:pt x="520" y="204"/>
                </a:lnTo>
                <a:lnTo>
                  <a:pt x="514" y="195"/>
                </a:lnTo>
                <a:lnTo>
                  <a:pt x="510" y="188"/>
                </a:lnTo>
                <a:lnTo>
                  <a:pt x="506" y="181"/>
                </a:lnTo>
                <a:lnTo>
                  <a:pt x="502" y="175"/>
                </a:lnTo>
                <a:lnTo>
                  <a:pt x="497" y="170"/>
                </a:lnTo>
                <a:lnTo>
                  <a:pt x="491" y="164"/>
                </a:lnTo>
                <a:lnTo>
                  <a:pt x="485" y="158"/>
                </a:lnTo>
                <a:lnTo>
                  <a:pt x="476" y="152"/>
                </a:lnTo>
                <a:lnTo>
                  <a:pt x="469" y="149"/>
                </a:lnTo>
                <a:lnTo>
                  <a:pt x="461" y="146"/>
                </a:lnTo>
                <a:lnTo>
                  <a:pt x="455" y="145"/>
                </a:lnTo>
                <a:lnTo>
                  <a:pt x="453" y="144"/>
                </a:lnTo>
                <a:lnTo>
                  <a:pt x="452" y="144"/>
                </a:lnTo>
                <a:lnTo>
                  <a:pt x="450" y="139"/>
                </a:lnTo>
                <a:lnTo>
                  <a:pt x="449" y="135"/>
                </a:lnTo>
                <a:lnTo>
                  <a:pt x="447" y="128"/>
                </a:lnTo>
                <a:lnTo>
                  <a:pt x="446" y="125"/>
                </a:lnTo>
                <a:lnTo>
                  <a:pt x="446" y="122"/>
                </a:lnTo>
                <a:lnTo>
                  <a:pt x="444" y="120"/>
                </a:lnTo>
                <a:lnTo>
                  <a:pt x="442" y="119"/>
                </a:lnTo>
                <a:lnTo>
                  <a:pt x="439" y="116"/>
                </a:lnTo>
                <a:lnTo>
                  <a:pt x="432" y="112"/>
                </a:lnTo>
                <a:lnTo>
                  <a:pt x="429" y="105"/>
                </a:lnTo>
                <a:lnTo>
                  <a:pt x="426" y="99"/>
                </a:lnTo>
                <a:lnTo>
                  <a:pt x="417" y="89"/>
                </a:lnTo>
                <a:lnTo>
                  <a:pt x="406" y="81"/>
                </a:lnTo>
                <a:lnTo>
                  <a:pt x="392" y="76"/>
                </a:lnTo>
                <a:lnTo>
                  <a:pt x="386" y="68"/>
                </a:lnTo>
                <a:lnTo>
                  <a:pt x="378" y="61"/>
                </a:lnTo>
                <a:lnTo>
                  <a:pt x="360" y="48"/>
                </a:lnTo>
                <a:lnTo>
                  <a:pt x="350" y="43"/>
                </a:lnTo>
                <a:lnTo>
                  <a:pt x="340" y="38"/>
                </a:lnTo>
                <a:lnTo>
                  <a:pt x="330" y="35"/>
                </a:lnTo>
                <a:lnTo>
                  <a:pt x="320" y="32"/>
                </a:lnTo>
                <a:lnTo>
                  <a:pt x="316" y="26"/>
                </a:lnTo>
                <a:lnTo>
                  <a:pt x="311" y="21"/>
                </a:lnTo>
                <a:lnTo>
                  <a:pt x="301" y="12"/>
                </a:lnTo>
                <a:lnTo>
                  <a:pt x="289" y="5"/>
                </a:lnTo>
                <a:lnTo>
                  <a:pt x="276" y="0"/>
                </a:lnTo>
                <a:lnTo>
                  <a:pt x="266" y="3"/>
                </a:lnTo>
                <a:lnTo>
                  <a:pt x="260" y="8"/>
                </a:lnTo>
                <a:lnTo>
                  <a:pt x="257" y="14"/>
                </a:lnTo>
                <a:lnTo>
                  <a:pt x="254" y="20"/>
                </a:lnTo>
                <a:lnTo>
                  <a:pt x="251" y="26"/>
                </a:lnTo>
                <a:lnTo>
                  <a:pt x="247" y="34"/>
                </a:lnTo>
                <a:lnTo>
                  <a:pt x="240" y="41"/>
                </a:lnTo>
                <a:lnTo>
                  <a:pt x="232" y="48"/>
                </a:lnTo>
                <a:lnTo>
                  <a:pt x="229" y="55"/>
                </a:lnTo>
                <a:lnTo>
                  <a:pt x="226" y="62"/>
                </a:lnTo>
                <a:lnTo>
                  <a:pt x="223" y="67"/>
                </a:lnTo>
                <a:lnTo>
                  <a:pt x="219" y="71"/>
                </a:lnTo>
                <a:lnTo>
                  <a:pt x="209" y="79"/>
                </a:lnTo>
                <a:lnTo>
                  <a:pt x="196" y="84"/>
                </a:lnTo>
                <a:lnTo>
                  <a:pt x="191" y="79"/>
                </a:lnTo>
                <a:lnTo>
                  <a:pt x="187" y="74"/>
                </a:lnTo>
                <a:lnTo>
                  <a:pt x="184" y="69"/>
                </a:lnTo>
                <a:lnTo>
                  <a:pt x="181" y="66"/>
                </a:lnTo>
                <a:lnTo>
                  <a:pt x="178" y="64"/>
                </a:lnTo>
                <a:lnTo>
                  <a:pt x="173" y="62"/>
                </a:lnTo>
                <a:lnTo>
                  <a:pt x="167" y="62"/>
                </a:lnTo>
                <a:lnTo>
                  <a:pt x="160" y="64"/>
                </a:lnTo>
                <a:lnTo>
                  <a:pt x="157" y="69"/>
                </a:lnTo>
                <a:lnTo>
                  <a:pt x="155" y="73"/>
                </a:lnTo>
                <a:lnTo>
                  <a:pt x="151" y="80"/>
                </a:lnTo>
                <a:lnTo>
                  <a:pt x="149" y="83"/>
                </a:lnTo>
                <a:lnTo>
                  <a:pt x="148" y="86"/>
                </a:lnTo>
                <a:lnTo>
                  <a:pt x="146" y="88"/>
                </a:lnTo>
                <a:lnTo>
                  <a:pt x="142" y="89"/>
                </a:lnTo>
                <a:lnTo>
                  <a:pt x="138" y="90"/>
                </a:lnTo>
                <a:lnTo>
                  <a:pt x="132" y="92"/>
                </a:lnTo>
                <a:lnTo>
                  <a:pt x="119" y="87"/>
                </a:lnTo>
                <a:lnTo>
                  <a:pt x="106" y="82"/>
                </a:lnTo>
                <a:lnTo>
                  <a:pt x="94" y="77"/>
                </a:lnTo>
                <a:lnTo>
                  <a:pt x="80" y="72"/>
                </a:lnTo>
                <a:lnTo>
                  <a:pt x="79" y="65"/>
                </a:lnTo>
                <a:lnTo>
                  <a:pt x="78" y="58"/>
                </a:lnTo>
                <a:lnTo>
                  <a:pt x="76" y="52"/>
                </a:lnTo>
                <a:lnTo>
                  <a:pt x="75" y="50"/>
                </a:lnTo>
                <a:lnTo>
                  <a:pt x="72" y="48"/>
                </a:lnTo>
                <a:lnTo>
                  <a:pt x="62" y="45"/>
                </a:lnTo>
                <a:lnTo>
                  <a:pt x="52" y="43"/>
                </a:lnTo>
                <a:lnTo>
                  <a:pt x="41" y="38"/>
                </a:lnTo>
                <a:lnTo>
                  <a:pt x="32" y="32"/>
                </a:lnTo>
              </a:path>
            </a:pathLst>
          </a:custGeom>
          <a:solidFill>
            <a:srgbClr val="00CC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6" name="未知"/>
          <p:cNvSpPr>
            <a:spLocks noChangeArrowheads="1"/>
          </p:cNvSpPr>
          <p:nvPr/>
        </p:nvSpPr>
        <p:spPr bwMode="auto">
          <a:xfrm>
            <a:off x="6911975" y="3573463"/>
            <a:ext cx="865188" cy="904875"/>
          </a:xfrm>
          <a:custGeom>
            <a:avLst/>
            <a:gdLst>
              <a:gd name="T0" fmla="*/ 155 w 545"/>
              <a:gd name="T1" fmla="*/ 60 h 570"/>
              <a:gd name="T2" fmla="*/ 128 w 545"/>
              <a:gd name="T3" fmla="*/ 74 h 570"/>
              <a:gd name="T4" fmla="*/ 106 w 545"/>
              <a:gd name="T5" fmla="*/ 70 h 570"/>
              <a:gd name="T6" fmla="*/ 84 w 545"/>
              <a:gd name="T7" fmla="*/ 52 h 570"/>
              <a:gd name="T8" fmla="*/ 63 w 545"/>
              <a:gd name="T9" fmla="*/ 68 h 570"/>
              <a:gd name="T10" fmla="*/ 37 w 545"/>
              <a:gd name="T11" fmla="*/ 117 h 570"/>
              <a:gd name="T12" fmla="*/ 32 w 545"/>
              <a:gd name="T13" fmla="*/ 143 h 570"/>
              <a:gd name="T14" fmla="*/ 22 w 545"/>
              <a:gd name="T15" fmla="*/ 167 h 570"/>
              <a:gd name="T16" fmla="*/ 1 w 545"/>
              <a:gd name="T17" fmla="*/ 172 h 570"/>
              <a:gd name="T18" fmla="*/ 55 w 545"/>
              <a:gd name="T19" fmla="*/ 205 h 570"/>
              <a:gd name="T20" fmla="*/ 107 w 545"/>
              <a:gd name="T21" fmla="*/ 232 h 570"/>
              <a:gd name="T22" fmla="*/ 112 w 545"/>
              <a:gd name="T23" fmla="*/ 267 h 570"/>
              <a:gd name="T24" fmla="*/ 99 w 545"/>
              <a:gd name="T25" fmla="*/ 289 h 570"/>
              <a:gd name="T26" fmla="*/ 82 w 545"/>
              <a:gd name="T27" fmla="*/ 313 h 570"/>
              <a:gd name="T28" fmla="*/ 91 w 545"/>
              <a:gd name="T29" fmla="*/ 330 h 570"/>
              <a:gd name="T30" fmla="*/ 107 w 545"/>
              <a:gd name="T31" fmla="*/ 348 h 570"/>
              <a:gd name="T32" fmla="*/ 131 w 545"/>
              <a:gd name="T33" fmla="*/ 370 h 570"/>
              <a:gd name="T34" fmla="*/ 141 w 545"/>
              <a:gd name="T35" fmla="*/ 397 h 570"/>
              <a:gd name="T36" fmla="*/ 147 w 545"/>
              <a:gd name="T37" fmla="*/ 423 h 570"/>
              <a:gd name="T38" fmla="*/ 166 w 545"/>
              <a:gd name="T39" fmla="*/ 460 h 570"/>
              <a:gd name="T40" fmla="*/ 186 w 545"/>
              <a:gd name="T41" fmla="*/ 507 h 570"/>
              <a:gd name="T42" fmla="*/ 202 w 545"/>
              <a:gd name="T43" fmla="*/ 511 h 570"/>
              <a:gd name="T44" fmla="*/ 231 w 545"/>
              <a:gd name="T45" fmla="*/ 490 h 570"/>
              <a:gd name="T46" fmla="*/ 257 w 545"/>
              <a:gd name="T47" fmla="*/ 507 h 570"/>
              <a:gd name="T48" fmla="*/ 265 w 545"/>
              <a:gd name="T49" fmla="*/ 529 h 570"/>
              <a:gd name="T50" fmla="*/ 288 w 545"/>
              <a:gd name="T51" fmla="*/ 516 h 570"/>
              <a:gd name="T52" fmla="*/ 321 w 545"/>
              <a:gd name="T53" fmla="*/ 504 h 570"/>
              <a:gd name="T54" fmla="*/ 390 w 545"/>
              <a:gd name="T55" fmla="*/ 519 h 570"/>
              <a:gd name="T56" fmla="*/ 404 w 545"/>
              <a:gd name="T57" fmla="*/ 551 h 570"/>
              <a:gd name="T58" fmla="*/ 403 w 545"/>
              <a:gd name="T59" fmla="*/ 568 h 570"/>
              <a:gd name="T60" fmla="*/ 423 w 545"/>
              <a:gd name="T61" fmla="*/ 541 h 570"/>
              <a:gd name="T62" fmla="*/ 450 w 545"/>
              <a:gd name="T63" fmla="*/ 501 h 570"/>
              <a:gd name="T64" fmla="*/ 479 w 545"/>
              <a:gd name="T65" fmla="*/ 446 h 570"/>
              <a:gd name="T66" fmla="*/ 494 w 545"/>
              <a:gd name="T67" fmla="*/ 422 h 570"/>
              <a:gd name="T68" fmla="*/ 519 w 545"/>
              <a:gd name="T69" fmla="*/ 404 h 570"/>
              <a:gd name="T70" fmla="*/ 536 w 545"/>
              <a:gd name="T71" fmla="*/ 368 h 570"/>
              <a:gd name="T72" fmla="*/ 544 w 545"/>
              <a:gd name="T73" fmla="*/ 344 h 570"/>
              <a:gd name="T74" fmla="*/ 536 w 545"/>
              <a:gd name="T75" fmla="*/ 326 h 570"/>
              <a:gd name="T76" fmla="*/ 501 w 545"/>
              <a:gd name="T77" fmla="*/ 315 h 570"/>
              <a:gd name="T78" fmla="*/ 490 w 545"/>
              <a:gd name="T79" fmla="*/ 313 h 570"/>
              <a:gd name="T80" fmla="*/ 467 w 545"/>
              <a:gd name="T81" fmla="*/ 316 h 570"/>
              <a:gd name="T82" fmla="*/ 446 w 545"/>
              <a:gd name="T83" fmla="*/ 283 h 570"/>
              <a:gd name="T84" fmla="*/ 421 w 545"/>
              <a:gd name="T85" fmla="*/ 251 h 570"/>
              <a:gd name="T86" fmla="*/ 408 w 545"/>
              <a:gd name="T87" fmla="*/ 221 h 570"/>
              <a:gd name="T88" fmla="*/ 397 w 545"/>
              <a:gd name="T89" fmla="*/ 166 h 570"/>
              <a:gd name="T90" fmla="*/ 356 w 545"/>
              <a:gd name="T91" fmla="*/ 132 h 570"/>
              <a:gd name="T92" fmla="*/ 331 w 545"/>
              <a:gd name="T93" fmla="*/ 81 h 570"/>
              <a:gd name="T94" fmla="*/ 320 w 545"/>
              <a:gd name="T95" fmla="*/ 52 h 570"/>
              <a:gd name="T96" fmla="*/ 290 w 545"/>
              <a:gd name="T97" fmla="*/ 40 h 570"/>
              <a:gd name="T98" fmla="*/ 236 w 545"/>
              <a:gd name="T99" fmla="*/ 31 h 570"/>
              <a:gd name="T100" fmla="*/ 172 w 545"/>
              <a:gd name="T101" fmla="*/ 16 h 570"/>
              <a:gd name="T102" fmla="*/ 162 w 545"/>
              <a:gd name="T103" fmla="*/ 8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5" h="570">
                <a:moveTo>
                  <a:pt x="160" y="0"/>
                </a:moveTo>
                <a:lnTo>
                  <a:pt x="159" y="28"/>
                </a:lnTo>
                <a:lnTo>
                  <a:pt x="158" y="42"/>
                </a:lnTo>
                <a:lnTo>
                  <a:pt x="156" y="56"/>
                </a:lnTo>
                <a:lnTo>
                  <a:pt x="155" y="60"/>
                </a:lnTo>
                <a:lnTo>
                  <a:pt x="150" y="64"/>
                </a:lnTo>
                <a:lnTo>
                  <a:pt x="145" y="68"/>
                </a:lnTo>
                <a:lnTo>
                  <a:pt x="139" y="71"/>
                </a:lnTo>
                <a:lnTo>
                  <a:pt x="134" y="73"/>
                </a:lnTo>
                <a:lnTo>
                  <a:pt x="128" y="74"/>
                </a:lnTo>
                <a:lnTo>
                  <a:pt x="125" y="76"/>
                </a:lnTo>
                <a:lnTo>
                  <a:pt x="124" y="76"/>
                </a:lnTo>
                <a:lnTo>
                  <a:pt x="116" y="74"/>
                </a:lnTo>
                <a:lnTo>
                  <a:pt x="110" y="72"/>
                </a:lnTo>
                <a:lnTo>
                  <a:pt x="106" y="70"/>
                </a:lnTo>
                <a:lnTo>
                  <a:pt x="102" y="67"/>
                </a:lnTo>
                <a:lnTo>
                  <a:pt x="99" y="63"/>
                </a:lnTo>
                <a:lnTo>
                  <a:pt x="95" y="60"/>
                </a:lnTo>
                <a:lnTo>
                  <a:pt x="90" y="56"/>
                </a:lnTo>
                <a:lnTo>
                  <a:pt x="84" y="52"/>
                </a:lnTo>
                <a:lnTo>
                  <a:pt x="75" y="53"/>
                </a:lnTo>
                <a:lnTo>
                  <a:pt x="72" y="54"/>
                </a:lnTo>
                <a:lnTo>
                  <a:pt x="68" y="56"/>
                </a:lnTo>
                <a:lnTo>
                  <a:pt x="66" y="61"/>
                </a:lnTo>
                <a:lnTo>
                  <a:pt x="63" y="68"/>
                </a:lnTo>
                <a:lnTo>
                  <a:pt x="62" y="74"/>
                </a:lnTo>
                <a:lnTo>
                  <a:pt x="60" y="80"/>
                </a:lnTo>
                <a:lnTo>
                  <a:pt x="54" y="93"/>
                </a:lnTo>
                <a:lnTo>
                  <a:pt x="46" y="105"/>
                </a:lnTo>
                <a:lnTo>
                  <a:pt x="37" y="117"/>
                </a:lnTo>
                <a:lnTo>
                  <a:pt x="28" y="128"/>
                </a:lnTo>
                <a:lnTo>
                  <a:pt x="31" y="135"/>
                </a:lnTo>
                <a:lnTo>
                  <a:pt x="31" y="138"/>
                </a:lnTo>
                <a:lnTo>
                  <a:pt x="32" y="141"/>
                </a:lnTo>
                <a:lnTo>
                  <a:pt x="32" y="143"/>
                </a:lnTo>
                <a:lnTo>
                  <a:pt x="31" y="146"/>
                </a:lnTo>
                <a:lnTo>
                  <a:pt x="30" y="150"/>
                </a:lnTo>
                <a:lnTo>
                  <a:pt x="27" y="155"/>
                </a:lnTo>
                <a:lnTo>
                  <a:pt x="24" y="164"/>
                </a:lnTo>
                <a:lnTo>
                  <a:pt x="22" y="167"/>
                </a:lnTo>
                <a:lnTo>
                  <a:pt x="19" y="168"/>
                </a:lnTo>
                <a:lnTo>
                  <a:pt x="10" y="171"/>
                </a:lnTo>
                <a:lnTo>
                  <a:pt x="7" y="172"/>
                </a:lnTo>
                <a:lnTo>
                  <a:pt x="3" y="172"/>
                </a:lnTo>
                <a:lnTo>
                  <a:pt x="1" y="172"/>
                </a:lnTo>
                <a:lnTo>
                  <a:pt x="0" y="172"/>
                </a:lnTo>
                <a:lnTo>
                  <a:pt x="12" y="181"/>
                </a:lnTo>
                <a:lnTo>
                  <a:pt x="24" y="188"/>
                </a:lnTo>
                <a:lnTo>
                  <a:pt x="45" y="200"/>
                </a:lnTo>
                <a:lnTo>
                  <a:pt x="55" y="205"/>
                </a:lnTo>
                <a:lnTo>
                  <a:pt x="66" y="209"/>
                </a:lnTo>
                <a:lnTo>
                  <a:pt x="80" y="213"/>
                </a:lnTo>
                <a:lnTo>
                  <a:pt x="96" y="216"/>
                </a:lnTo>
                <a:lnTo>
                  <a:pt x="102" y="226"/>
                </a:lnTo>
                <a:lnTo>
                  <a:pt x="107" y="232"/>
                </a:lnTo>
                <a:lnTo>
                  <a:pt x="111" y="238"/>
                </a:lnTo>
                <a:lnTo>
                  <a:pt x="113" y="244"/>
                </a:lnTo>
                <a:lnTo>
                  <a:pt x="114" y="250"/>
                </a:lnTo>
                <a:lnTo>
                  <a:pt x="114" y="258"/>
                </a:lnTo>
                <a:lnTo>
                  <a:pt x="112" y="267"/>
                </a:lnTo>
                <a:lnTo>
                  <a:pt x="110" y="274"/>
                </a:lnTo>
                <a:lnTo>
                  <a:pt x="108" y="280"/>
                </a:lnTo>
                <a:lnTo>
                  <a:pt x="106" y="283"/>
                </a:lnTo>
                <a:lnTo>
                  <a:pt x="102" y="286"/>
                </a:lnTo>
                <a:lnTo>
                  <a:pt x="99" y="289"/>
                </a:lnTo>
                <a:lnTo>
                  <a:pt x="96" y="292"/>
                </a:lnTo>
                <a:lnTo>
                  <a:pt x="91" y="299"/>
                </a:lnTo>
                <a:lnTo>
                  <a:pt x="86" y="307"/>
                </a:lnTo>
                <a:lnTo>
                  <a:pt x="84" y="310"/>
                </a:lnTo>
                <a:lnTo>
                  <a:pt x="82" y="313"/>
                </a:lnTo>
                <a:lnTo>
                  <a:pt x="81" y="315"/>
                </a:lnTo>
                <a:lnTo>
                  <a:pt x="80" y="316"/>
                </a:lnTo>
                <a:lnTo>
                  <a:pt x="84" y="323"/>
                </a:lnTo>
                <a:lnTo>
                  <a:pt x="88" y="328"/>
                </a:lnTo>
                <a:lnTo>
                  <a:pt x="91" y="330"/>
                </a:lnTo>
                <a:lnTo>
                  <a:pt x="94" y="332"/>
                </a:lnTo>
                <a:lnTo>
                  <a:pt x="97" y="334"/>
                </a:lnTo>
                <a:lnTo>
                  <a:pt x="100" y="336"/>
                </a:lnTo>
                <a:lnTo>
                  <a:pt x="105" y="342"/>
                </a:lnTo>
                <a:lnTo>
                  <a:pt x="107" y="348"/>
                </a:lnTo>
                <a:lnTo>
                  <a:pt x="113" y="358"/>
                </a:lnTo>
                <a:lnTo>
                  <a:pt x="116" y="361"/>
                </a:lnTo>
                <a:lnTo>
                  <a:pt x="121" y="365"/>
                </a:lnTo>
                <a:lnTo>
                  <a:pt x="127" y="368"/>
                </a:lnTo>
                <a:lnTo>
                  <a:pt x="131" y="370"/>
                </a:lnTo>
                <a:lnTo>
                  <a:pt x="136" y="372"/>
                </a:lnTo>
                <a:lnTo>
                  <a:pt x="139" y="376"/>
                </a:lnTo>
                <a:lnTo>
                  <a:pt x="140" y="380"/>
                </a:lnTo>
                <a:lnTo>
                  <a:pt x="142" y="389"/>
                </a:lnTo>
                <a:lnTo>
                  <a:pt x="141" y="397"/>
                </a:lnTo>
                <a:lnTo>
                  <a:pt x="140" y="405"/>
                </a:lnTo>
                <a:lnTo>
                  <a:pt x="140" y="412"/>
                </a:lnTo>
                <a:lnTo>
                  <a:pt x="142" y="418"/>
                </a:lnTo>
                <a:lnTo>
                  <a:pt x="144" y="421"/>
                </a:lnTo>
                <a:lnTo>
                  <a:pt x="147" y="423"/>
                </a:lnTo>
                <a:lnTo>
                  <a:pt x="151" y="426"/>
                </a:lnTo>
                <a:lnTo>
                  <a:pt x="156" y="428"/>
                </a:lnTo>
                <a:lnTo>
                  <a:pt x="160" y="436"/>
                </a:lnTo>
                <a:lnTo>
                  <a:pt x="162" y="444"/>
                </a:lnTo>
                <a:lnTo>
                  <a:pt x="166" y="460"/>
                </a:lnTo>
                <a:lnTo>
                  <a:pt x="169" y="477"/>
                </a:lnTo>
                <a:lnTo>
                  <a:pt x="172" y="485"/>
                </a:lnTo>
                <a:lnTo>
                  <a:pt x="176" y="492"/>
                </a:lnTo>
                <a:lnTo>
                  <a:pt x="181" y="499"/>
                </a:lnTo>
                <a:lnTo>
                  <a:pt x="186" y="507"/>
                </a:lnTo>
                <a:lnTo>
                  <a:pt x="190" y="513"/>
                </a:lnTo>
                <a:lnTo>
                  <a:pt x="191" y="515"/>
                </a:lnTo>
                <a:lnTo>
                  <a:pt x="192" y="516"/>
                </a:lnTo>
                <a:lnTo>
                  <a:pt x="197" y="514"/>
                </a:lnTo>
                <a:lnTo>
                  <a:pt x="202" y="511"/>
                </a:lnTo>
                <a:lnTo>
                  <a:pt x="208" y="504"/>
                </a:lnTo>
                <a:lnTo>
                  <a:pt x="214" y="497"/>
                </a:lnTo>
                <a:lnTo>
                  <a:pt x="218" y="494"/>
                </a:lnTo>
                <a:lnTo>
                  <a:pt x="224" y="492"/>
                </a:lnTo>
                <a:lnTo>
                  <a:pt x="231" y="490"/>
                </a:lnTo>
                <a:lnTo>
                  <a:pt x="238" y="489"/>
                </a:lnTo>
                <a:lnTo>
                  <a:pt x="252" y="488"/>
                </a:lnTo>
                <a:lnTo>
                  <a:pt x="255" y="495"/>
                </a:lnTo>
                <a:lnTo>
                  <a:pt x="257" y="501"/>
                </a:lnTo>
                <a:lnTo>
                  <a:pt x="257" y="507"/>
                </a:lnTo>
                <a:lnTo>
                  <a:pt x="257" y="513"/>
                </a:lnTo>
                <a:lnTo>
                  <a:pt x="257" y="517"/>
                </a:lnTo>
                <a:lnTo>
                  <a:pt x="259" y="522"/>
                </a:lnTo>
                <a:lnTo>
                  <a:pt x="262" y="527"/>
                </a:lnTo>
                <a:lnTo>
                  <a:pt x="265" y="529"/>
                </a:lnTo>
                <a:lnTo>
                  <a:pt x="268" y="532"/>
                </a:lnTo>
                <a:lnTo>
                  <a:pt x="275" y="529"/>
                </a:lnTo>
                <a:lnTo>
                  <a:pt x="280" y="525"/>
                </a:lnTo>
                <a:lnTo>
                  <a:pt x="285" y="520"/>
                </a:lnTo>
                <a:lnTo>
                  <a:pt x="288" y="516"/>
                </a:lnTo>
                <a:lnTo>
                  <a:pt x="292" y="511"/>
                </a:lnTo>
                <a:lnTo>
                  <a:pt x="296" y="507"/>
                </a:lnTo>
                <a:lnTo>
                  <a:pt x="301" y="503"/>
                </a:lnTo>
                <a:lnTo>
                  <a:pt x="308" y="500"/>
                </a:lnTo>
                <a:lnTo>
                  <a:pt x="321" y="504"/>
                </a:lnTo>
                <a:lnTo>
                  <a:pt x="333" y="508"/>
                </a:lnTo>
                <a:lnTo>
                  <a:pt x="355" y="514"/>
                </a:lnTo>
                <a:lnTo>
                  <a:pt x="365" y="516"/>
                </a:lnTo>
                <a:lnTo>
                  <a:pt x="377" y="517"/>
                </a:lnTo>
                <a:lnTo>
                  <a:pt x="390" y="519"/>
                </a:lnTo>
                <a:lnTo>
                  <a:pt x="404" y="520"/>
                </a:lnTo>
                <a:lnTo>
                  <a:pt x="405" y="525"/>
                </a:lnTo>
                <a:lnTo>
                  <a:pt x="405" y="531"/>
                </a:lnTo>
                <a:lnTo>
                  <a:pt x="405" y="541"/>
                </a:lnTo>
                <a:lnTo>
                  <a:pt x="404" y="551"/>
                </a:lnTo>
                <a:lnTo>
                  <a:pt x="402" y="560"/>
                </a:lnTo>
                <a:lnTo>
                  <a:pt x="400" y="566"/>
                </a:lnTo>
                <a:lnTo>
                  <a:pt x="400" y="568"/>
                </a:lnTo>
                <a:lnTo>
                  <a:pt x="401" y="569"/>
                </a:lnTo>
                <a:lnTo>
                  <a:pt x="403" y="568"/>
                </a:lnTo>
                <a:lnTo>
                  <a:pt x="404" y="567"/>
                </a:lnTo>
                <a:lnTo>
                  <a:pt x="408" y="564"/>
                </a:lnTo>
                <a:lnTo>
                  <a:pt x="412" y="560"/>
                </a:lnTo>
                <a:lnTo>
                  <a:pt x="417" y="549"/>
                </a:lnTo>
                <a:lnTo>
                  <a:pt x="423" y="541"/>
                </a:lnTo>
                <a:lnTo>
                  <a:pt x="429" y="533"/>
                </a:lnTo>
                <a:lnTo>
                  <a:pt x="436" y="524"/>
                </a:lnTo>
                <a:lnTo>
                  <a:pt x="438" y="517"/>
                </a:lnTo>
                <a:lnTo>
                  <a:pt x="441" y="512"/>
                </a:lnTo>
                <a:lnTo>
                  <a:pt x="450" y="501"/>
                </a:lnTo>
                <a:lnTo>
                  <a:pt x="460" y="492"/>
                </a:lnTo>
                <a:lnTo>
                  <a:pt x="472" y="484"/>
                </a:lnTo>
                <a:lnTo>
                  <a:pt x="475" y="469"/>
                </a:lnTo>
                <a:lnTo>
                  <a:pt x="478" y="456"/>
                </a:lnTo>
                <a:lnTo>
                  <a:pt x="479" y="446"/>
                </a:lnTo>
                <a:lnTo>
                  <a:pt x="480" y="437"/>
                </a:lnTo>
                <a:lnTo>
                  <a:pt x="484" y="431"/>
                </a:lnTo>
                <a:lnTo>
                  <a:pt x="487" y="428"/>
                </a:lnTo>
                <a:lnTo>
                  <a:pt x="490" y="425"/>
                </a:lnTo>
                <a:lnTo>
                  <a:pt x="494" y="422"/>
                </a:lnTo>
                <a:lnTo>
                  <a:pt x="501" y="420"/>
                </a:lnTo>
                <a:lnTo>
                  <a:pt x="508" y="418"/>
                </a:lnTo>
                <a:lnTo>
                  <a:pt x="516" y="416"/>
                </a:lnTo>
                <a:lnTo>
                  <a:pt x="518" y="410"/>
                </a:lnTo>
                <a:lnTo>
                  <a:pt x="519" y="404"/>
                </a:lnTo>
                <a:lnTo>
                  <a:pt x="522" y="398"/>
                </a:lnTo>
                <a:lnTo>
                  <a:pt x="524" y="392"/>
                </a:lnTo>
                <a:lnTo>
                  <a:pt x="529" y="386"/>
                </a:lnTo>
                <a:lnTo>
                  <a:pt x="532" y="380"/>
                </a:lnTo>
                <a:lnTo>
                  <a:pt x="536" y="368"/>
                </a:lnTo>
                <a:lnTo>
                  <a:pt x="540" y="356"/>
                </a:lnTo>
                <a:lnTo>
                  <a:pt x="541" y="352"/>
                </a:lnTo>
                <a:lnTo>
                  <a:pt x="543" y="349"/>
                </a:lnTo>
                <a:lnTo>
                  <a:pt x="543" y="345"/>
                </a:lnTo>
                <a:lnTo>
                  <a:pt x="544" y="344"/>
                </a:lnTo>
                <a:lnTo>
                  <a:pt x="543" y="337"/>
                </a:lnTo>
                <a:lnTo>
                  <a:pt x="542" y="332"/>
                </a:lnTo>
                <a:lnTo>
                  <a:pt x="541" y="328"/>
                </a:lnTo>
                <a:lnTo>
                  <a:pt x="539" y="326"/>
                </a:lnTo>
                <a:lnTo>
                  <a:pt x="536" y="326"/>
                </a:lnTo>
                <a:lnTo>
                  <a:pt x="532" y="325"/>
                </a:lnTo>
                <a:lnTo>
                  <a:pt x="526" y="323"/>
                </a:lnTo>
                <a:lnTo>
                  <a:pt x="516" y="320"/>
                </a:lnTo>
                <a:lnTo>
                  <a:pt x="509" y="318"/>
                </a:lnTo>
                <a:lnTo>
                  <a:pt x="501" y="315"/>
                </a:lnTo>
                <a:lnTo>
                  <a:pt x="498" y="314"/>
                </a:lnTo>
                <a:lnTo>
                  <a:pt x="494" y="313"/>
                </a:lnTo>
                <a:lnTo>
                  <a:pt x="493" y="312"/>
                </a:lnTo>
                <a:lnTo>
                  <a:pt x="492" y="312"/>
                </a:lnTo>
                <a:lnTo>
                  <a:pt x="490" y="313"/>
                </a:lnTo>
                <a:lnTo>
                  <a:pt x="487" y="314"/>
                </a:lnTo>
                <a:lnTo>
                  <a:pt x="481" y="315"/>
                </a:lnTo>
                <a:lnTo>
                  <a:pt x="477" y="316"/>
                </a:lnTo>
                <a:lnTo>
                  <a:pt x="472" y="316"/>
                </a:lnTo>
                <a:lnTo>
                  <a:pt x="467" y="316"/>
                </a:lnTo>
                <a:lnTo>
                  <a:pt x="463" y="315"/>
                </a:lnTo>
                <a:lnTo>
                  <a:pt x="460" y="312"/>
                </a:lnTo>
                <a:lnTo>
                  <a:pt x="455" y="305"/>
                </a:lnTo>
                <a:lnTo>
                  <a:pt x="452" y="297"/>
                </a:lnTo>
                <a:lnTo>
                  <a:pt x="446" y="283"/>
                </a:lnTo>
                <a:lnTo>
                  <a:pt x="443" y="276"/>
                </a:lnTo>
                <a:lnTo>
                  <a:pt x="439" y="269"/>
                </a:lnTo>
                <a:lnTo>
                  <a:pt x="432" y="262"/>
                </a:lnTo>
                <a:lnTo>
                  <a:pt x="424" y="256"/>
                </a:lnTo>
                <a:lnTo>
                  <a:pt x="421" y="251"/>
                </a:lnTo>
                <a:lnTo>
                  <a:pt x="418" y="246"/>
                </a:lnTo>
                <a:lnTo>
                  <a:pt x="413" y="234"/>
                </a:lnTo>
                <a:lnTo>
                  <a:pt x="411" y="229"/>
                </a:lnTo>
                <a:lnTo>
                  <a:pt x="410" y="224"/>
                </a:lnTo>
                <a:lnTo>
                  <a:pt x="408" y="221"/>
                </a:lnTo>
                <a:lnTo>
                  <a:pt x="408" y="220"/>
                </a:lnTo>
                <a:lnTo>
                  <a:pt x="406" y="204"/>
                </a:lnTo>
                <a:lnTo>
                  <a:pt x="404" y="190"/>
                </a:lnTo>
                <a:lnTo>
                  <a:pt x="400" y="177"/>
                </a:lnTo>
                <a:lnTo>
                  <a:pt x="397" y="166"/>
                </a:lnTo>
                <a:lnTo>
                  <a:pt x="390" y="155"/>
                </a:lnTo>
                <a:lnTo>
                  <a:pt x="382" y="146"/>
                </a:lnTo>
                <a:lnTo>
                  <a:pt x="371" y="138"/>
                </a:lnTo>
                <a:lnTo>
                  <a:pt x="364" y="135"/>
                </a:lnTo>
                <a:lnTo>
                  <a:pt x="356" y="132"/>
                </a:lnTo>
                <a:lnTo>
                  <a:pt x="349" y="120"/>
                </a:lnTo>
                <a:lnTo>
                  <a:pt x="342" y="108"/>
                </a:lnTo>
                <a:lnTo>
                  <a:pt x="336" y="96"/>
                </a:lnTo>
                <a:lnTo>
                  <a:pt x="332" y="84"/>
                </a:lnTo>
                <a:lnTo>
                  <a:pt x="331" y="81"/>
                </a:lnTo>
                <a:lnTo>
                  <a:pt x="331" y="76"/>
                </a:lnTo>
                <a:lnTo>
                  <a:pt x="329" y="68"/>
                </a:lnTo>
                <a:lnTo>
                  <a:pt x="326" y="58"/>
                </a:lnTo>
                <a:lnTo>
                  <a:pt x="323" y="55"/>
                </a:lnTo>
                <a:lnTo>
                  <a:pt x="320" y="52"/>
                </a:lnTo>
                <a:lnTo>
                  <a:pt x="314" y="50"/>
                </a:lnTo>
                <a:lnTo>
                  <a:pt x="308" y="48"/>
                </a:lnTo>
                <a:lnTo>
                  <a:pt x="302" y="47"/>
                </a:lnTo>
                <a:lnTo>
                  <a:pt x="296" y="44"/>
                </a:lnTo>
                <a:lnTo>
                  <a:pt x="290" y="40"/>
                </a:lnTo>
                <a:lnTo>
                  <a:pt x="284" y="36"/>
                </a:lnTo>
                <a:lnTo>
                  <a:pt x="273" y="38"/>
                </a:lnTo>
                <a:lnTo>
                  <a:pt x="262" y="38"/>
                </a:lnTo>
                <a:lnTo>
                  <a:pt x="249" y="35"/>
                </a:lnTo>
                <a:lnTo>
                  <a:pt x="236" y="31"/>
                </a:lnTo>
                <a:lnTo>
                  <a:pt x="211" y="21"/>
                </a:lnTo>
                <a:lnTo>
                  <a:pt x="198" y="16"/>
                </a:lnTo>
                <a:lnTo>
                  <a:pt x="188" y="12"/>
                </a:lnTo>
                <a:lnTo>
                  <a:pt x="178" y="14"/>
                </a:lnTo>
                <a:lnTo>
                  <a:pt x="172" y="16"/>
                </a:lnTo>
                <a:lnTo>
                  <a:pt x="168" y="17"/>
                </a:lnTo>
                <a:lnTo>
                  <a:pt x="165" y="17"/>
                </a:lnTo>
                <a:lnTo>
                  <a:pt x="164" y="16"/>
                </a:lnTo>
                <a:lnTo>
                  <a:pt x="162" y="13"/>
                </a:lnTo>
                <a:lnTo>
                  <a:pt x="162" y="8"/>
                </a:lnTo>
                <a:lnTo>
                  <a:pt x="160" y="0"/>
                </a:lnTo>
              </a:path>
            </a:pathLst>
          </a:custGeom>
          <a:solidFill>
            <a:srgbClr val="00CC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7" name="未知"/>
          <p:cNvSpPr>
            <a:spLocks noChangeArrowheads="1"/>
          </p:cNvSpPr>
          <p:nvPr/>
        </p:nvSpPr>
        <p:spPr bwMode="auto">
          <a:xfrm>
            <a:off x="7599363" y="4038600"/>
            <a:ext cx="649287" cy="700088"/>
          </a:xfrm>
          <a:custGeom>
            <a:avLst/>
            <a:gdLst>
              <a:gd name="T0" fmla="*/ 302 w 409"/>
              <a:gd name="T1" fmla="*/ 10 h 441"/>
              <a:gd name="T2" fmla="*/ 311 w 409"/>
              <a:gd name="T3" fmla="*/ 30 h 441"/>
              <a:gd name="T4" fmla="*/ 310 w 409"/>
              <a:gd name="T5" fmla="*/ 52 h 441"/>
              <a:gd name="T6" fmla="*/ 294 w 409"/>
              <a:gd name="T7" fmla="*/ 75 h 441"/>
              <a:gd name="T8" fmla="*/ 278 w 409"/>
              <a:gd name="T9" fmla="*/ 93 h 441"/>
              <a:gd name="T10" fmla="*/ 261 w 409"/>
              <a:gd name="T11" fmla="*/ 99 h 441"/>
              <a:gd name="T12" fmla="*/ 245 w 409"/>
              <a:gd name="T13" fmla="*/ 104 h 441"/>
              <a:gd name="T14" fmla="*/ 248 w 409"/>
              <a:gd name="T15" fmla="*/ 121 h 441"/>
              <a:gd name="T16" fmla="*/ 287 w 409"/>
              <a:gd name="T17" fmla="*/ 109 h 441"/>
              <a:gd name="T18" fmla="*/ 324 w 409"/>
              <a:gd name="T19" fmla="*/ 92 h 441"/>
              <a:gd name="T20" fmla="*/ 376 w 409"/>
              <a:gd name="T21" fmla="*/ 112 h 441"/>
              <a:gd name="T22" fmla="*/ 387 w 409"/>
              <a:gd name="T23" fmla="*/ 143 h 441"/>
              <a:gd name="T24" fmla="*/ 383 w 409"/>
              <a:gd name="T25" fmla="*/ 163 h 441"/>
              <a:gd name="T26" fmla="*/ 404 w 409"/>
              <a:gd name="T27" fmla="*/ 175 h 441"/>
              <a:gd name="T28" fmla="*/ 383 w 409"/>
              <a:gd name="T29" fmla="*/ 231 h 441"/>
              <a:gd name="T30" fmla="*/ 376 w 409"/>
              <a:gd name="T31" fmla="*/ 251 h 441"/>
              <a:gd name="T32" fmla="*/ 379 w 409"/>
              <a:gd name="T33" fmla="*/ 281 h 441"/>
              <a:gd name="T34" fmla="*/ 370 w 409"/>
              <a:gd name="T35" fmla="*/ 311 h 441"/>
              <a:gd name="T36" fmla="*/ 383 w 409"/>
              <a:gd name="T37" fmla="*/ 322 h 441"/>
              <a:gd name="T38" fmla="*/ 386 w 409"/>
              <a:gd name="T39" fmla="*/ 327 h 441"/>
              <a:gd name="T40" fmla="*/ 355 w 409"/>
              <a:gd name="T41" fmla="*/ 339 h 441"/>
              <a:gd name="T42" fmla="*/ 336 w 409"/>
              <a:gd name="T43" fmla="*/ 344 h 441"/>
              <a:gd name="T44" fmla="*/ 318 w 409"/>
              <a:gd name="T45" fmla="*/ 375 h 441"/>
              <a:gd name="T46" fmla="*/ 309 w 409"/>
              <a:gd name="T47" fmla="*/ 409 h 441"/>
              <a:gd name="T48" fmla="*/ 272 w 409"/>
              <a:gd name="T49" fmla="*/ 428 h 441"/>
              <a:gd name="T50" fmla="*/ 229 w 409"/>
              <a:gd name="T51" fmla="*/ 413 h 441"/>
              <a:gd name="T52" fmla="*/ 207 w 409"/>
              <a:gd name="T53" fmla="*/ 421 h 441"/>
              <a:gd name="T54" fmla="*/ 200 w 409"/>
              <a:gd name="T55" fmla="*/ 408 h 441"/>
              <a:gd name="T56" fmla="*/ 179 w 409"/>
              <a:gd name="T57" fmla="*/ 411 h 441"/>
              <a:gd name="T58" fmla="*/ 169 w 409"/>
              <a:gd name="T59" fmla="*/ 433 h 441"/>
              <a:gd name="T60" fmla="*/ 152 w 409"/>
              <a:gd name="T61" fmla="*/ 439 h 441"/>
              <a:gd name="T62" fmla="*/ 128 w 409"/>
              <a:gd name="T63" fmla="*/ 433 h 441"/>
              <a:gd name="T64" fmla="*/ 115 w 409"/>
              <a:gd name="T65" fmla="*/ 401 h 441"/>
              <a:gd name="T66" fmla="*/ 96 w 409"/>
              <a:gd name="T67" fmla="*/ 368 h 441"/>
              <a:gd name="T68" fmla="*/ 86 w 409"/>
              <a:gd name="T69" fmla="*/ 354 h 441"/>
              <a:gd name="T70" fmla="*/ 52 w 409"/>
              <a:gd name="T71" fmla="*/ 344 h 441"/>
              <a:gd name="T72" fmla="*/ 45 w 409"/>
              <a:gd name="T73" fmla="*/ 330 h 441"/>
              <a:gd name="T74" fmla="*/ 25 w 409"/>
              <a:gd name="T75" fmla="*/ 317 h 441"/>
              <a:gd name="T76" fmla="*/ 16 w 409"/>
              <a:gd name="T77" fmla="*/ 306 h 441"/>
              <a:gd name="T78" fmla="*/ 17 w 409"/>
              <a:gd name="T79" fmla="*/ 297 h 441"/>
              <a:gd name="T80" fmla="*/ 9 w 409"/>
              <a:gd name="T81" fmla="*/ 273 h 441"/>
              <a:gd name="T82" fmla="*/ 5 w 409"/>
              <a:gd name="T83" fmla="*/ 250 h 441"/>
              <a:gd name="T84" fmla="*/ 19 w 409"/>
              <a:gd name="T85" fmla="*/ 241 h 441"/>
              <a:gd name="T86" fmla="*/ 33 w 409"/>
              <a:gd name="T87" fmla="*/ 215 h 441"/>
              <a:gd name="T88" fmla="*/ 58 w 409"/>
              <a:gd name="T89" fmla="*/ 188 h 441"/>
              <a:gd name="T90" fmla="*/ 72 w 409"/>
              <a:gd name="T91" fmla="*/ 138 h 441"/>
              <a:gd name="T92" fmla="*/ 96 w 409"/>
              <a:gd name="T93" fmla="*/ 120 h 441"/>
              <a:gd name="T94" fmla="*/ 117 w 409"/>
              <a:gd name="T95" fmla="*/ 80 h 441"/>
              <a:gd name="T96" fmla="*/ 124 w 409"/>
              <a:gd name="T97" fmla="*/ 61 h 441"/>
              <a:gd name="T98" fmla="*/ 118 w 409"/>
              <a:gd name="T99" fmla="*/ 30 h 441"/>
              <a:gd name="T100" fmla="*/ 104 w 409"/>
              <a:gd name="T101" fmla="*/ 23 h 441"/>
              <a:gd name="T102" fmla="*/ 136 w 409"/>
              <a:gd name="T103" fmla="*/ 22 h 441"/>
              <a:gd name="T104" fmla="*/ 188 w 409"/>
              <a:gd name="T105" fmla="*/ 32 h 441"/>
              <a:gd name="T106" fmla="*/ 197 w 409"/>
              <a:gd name="T107" fmla="*/ 44 h 441"/>
              <a:gd name="T108" fmla="*/ 218 w 409"/>
              <a:gd name="T109" fmla="*/ 37 h 441"/>
              <a:gd name="T110" fmla="*/ 240 w 409"/>
              <a:gd name="T111" fmla="*/ 30 h 441"/>
              <a:gd name="T112" fmla="*/ 257 w 409"/>
              <a:gd name="T113" fmla="*/ 18 h 441"/>
              <a:gd name="T114" fmla="*/ 279 w 409"/>
              <a:gd name="T115" fmla="*/ 0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9" h="441">
                <a:moveTo>
                  <a:pt x="280" y="0"/>
                </a:moveTo>
                <a:lnTo>
                  <a:pt x="286" y="2"/>
                </a:lnTo>
                <a:lnTo>
                  <a:pt x="293" y="4"/>
                </a:lnTo>
                <a:lnTo>
                  <a:pt x="300" y="8"/>
                </a:lnTo>
                <a:lnTo>
                  <a:pt x="302" y="10"/>
                </a:lnTo>
                <a:lnTo>
                  <a:pt x="304" y="12"/>
                </a:lnTo>
                <a:lnTo>
                  <a:pt x="306" y="15"/>
                </a:lnTo>
                <a:lnTo>
                  <a:pt x="307" y="19"/>
                </a:lnTo>
                <a:lnTo>
                  <a:pt x="310" y="27"/>
                </a:lnTo>
                <a:lnTo>
                  <a:pt x="311" y="30"/>
                </a:lnTo>
                <a:lnTo>
                  <a:pt x="311" y="33"/>
                </a:lnTo>
                <a:lnTo>
                  <a:pt x="312" y="35"/>
                </a:lnTo>
                <a:lnTo>
                  <a:pt x="312" y="36"/>
                </a:lnTo>
                <a:lnTo>
                  <a:pt x="311" y="44"/>
                </a:lnTo>
                <a:lnTo>
                  <a:pt x="310" y="52"/>
                </a:lnTo>
                <a:lnTo>
                  <a:pt x="308" y="57"/>
                </a:lnTo>
                <a:lnTo>
                  <a:pt x="306" y="62"/>
                </a:lnTo>
                <a:lnTo>
                  <a:pt x="304" y="66"/>
                </a:lnTo>
                <a:lnTo>
                  <a:pt x="300" y="71"/>
                </a:lnTo>
                <a:lnTo>
                  <a:pt x="294" y="75"/>
                </a:lnTo>
                <a:lnTo>
                  <a:pt x="288" y="80"/>
                </a:lnTo>
                <a:lnTo>
                  <a:pt x="284" y="85"/>
                </a:lnTo>
                <a:lnTo>
                  <a:pt x="281" y="90"/>
                </a:lnTo>
                <a:lnTo>
                  <a:pt x="280" y="92"/>
                </a:lnTo>
                <a:lnTo>
                  <a:pt x="278" y="93"/>
                </a:lnTo>
                <a:lnTo>
                  <a:pt x="276" y="95"/>
                </a:lnTo>
                <a:lnTo>
                  <a:pt x="272" y="95"/>
                </a:lnTo>
                <a:lnTo>
                  <a:pt x="269" y="96"/>
                </a:lnTo>
                <a:lnTo>
                  <a:pt x="265" y="97"/>
                </a:lnTo>
                <a:lnTo>
                  <a:pt x="261" y="99"/>
                </a:lnTo>
                <a:lnTo>
                  <a:pt x="256" y="100"/>
                </a:lnTo>
                <a:lnTo>
                  <a:pt x="253" y="101"/>
                </a:lnTo>
                <a:lnTo>
                  <a:pt x="249" y="102"/>
                </a:lnTo>
                <a:lnTo>
                  <a:pt x="245" y="103"/>
                </a:lnTo>
                <a:lnTo>
                  <a:pt x="245" y="104"/>
                </a:lnTo>
                <a:lnTo>
                  <a:pt x="244" y="104"/>
                </a:lnTo>
                <a:lnTo>
                  <a:pt x="242" y="111"/>
                </a:lnTo>
                <a:lnTo>
                  <a:pt x="243" y="116"/>
                </a:lnTo>
                <a:lnTo>
                  <a:pt x="244" y="119"/>
                </a:lnTo>
                <a:lnTo>
                  <a:pt x="248" y="121"/>
                </a:lnTo>
                <a:lnTo>
                  <a:pt x="253" y="121"/>
                </a:lnTo>
                <a:lnTo>
                  <a:pt x="258" y="121"/>
                </a:lnTo>
                <a:lnTo>
                  <a:pt x="264" y="119"/>
                </a:lnTo>
                <a:lnTo>
                  <a:pt x="272" y="116"/>
                </a:lnTo>
                <a:lnTo>
                  <a:pt x="287" y="109"/>
                </a:lnTo>
                <a:lnTo>
                  <a:pt x="302" y="102"/>
                </a:lnTo>
                <a:lnTo>
                  <a:pt x="309" y="99"/>
                </a:lnTo>
                <a:lnTo>
                  <a:pt x="315" y="95"/>
                </a:lnTo>
                <a:lnTo>
                  <a:pt x="320" y="93"/>
                </a:lnTo>
                <a:lnTo>
                  <a:pt x="324" y="92"/>
                </a:lnTo>
                <a:lnTo>
                  <a:pt x="332" y="94"/>
                </a:lnTo>
                <a:lnTo>
                  <a:pt x="342" y="97"/>
                </a:lnTo>
                <a:lnTo>
                  <a:pt x="353" y="102"/>
                </a:lnTo>
                <a:lnTo>
                  <a:pt x="365" y="107"/>
                </a:lnTo>
                <a:lnTo>
                  <a:pt x="376" y="112"/>
                </a:lnTo>
                <a:lnTo>
                  <a:pt x="386" y="117"/>
                </a:lnTo>
                <a:lnTo>
                  <a:pt x="395" y="123"/>
                </a:lnTo>
                <a:lnTo>
                  <a:pt x="404" y="128"/>
                </a:lnTo>
                <a:lnTo>
                  <a:pt x="395" y="136"/>
                </a:lnTo>
                <a:lnTo>
                  <a:pt x="387" y="143"/>
                </a:lnTo>
                <a:lnTo>
                  <a:pt x="379" y="151"/>
                </a:lnTo>
                <a:lnTo>
                  <a:pt x="375" y="155"/>
                </a:lnTo>
                <a:lnTo>
                  <a:pt x="372" y="160"/>
                </a:lnTo>
                <a:lnTo>
                  <a:pt x="378" y="162"/>
                </a:lnTo>
                <a:lnTo>
                  <a:pt x="383" y="163"/>
                </a:lnTo>
                <a:lnTo>
                  <a:pt x="389" y="164"/>
                </a:lnTo>
                <a:lnTo>
                  <a:pt x="393" y="166"/>
                </a:lnTo>
                <a:lnTo>
                  <a:pt x="397" y="168"/>
                </a:lnTo>
                <a:lnTo>
                  <a:pt x="400" y="171"/>
                </a:lnTo>
                <a:lnTo>
                  <a:pt x="404" y="175"/>
                </a:lnTo>
                <a:lnTo>
                  <a:pt x="408" y="180"/>
                </a:lnTo>
                <a:lnTo>
                  <a:pt x="400" y="191"/>
                </a:lnTo>
                <a:lnTo>
                  <a:pt x="395" y="203"/>
                </a:lnTo>
                <a:lnTo>
                  <a:pt x="384" y="228"/>
                </a:lnTo>
                <a:lnTo>
                  <a:pt x="383" y="231"/>
                </a:lnTo>
                <a:lnTo>
                  <a:pt x="382" y="235"/>
                </a:lnTo>
                <a:lnTo>
                  <a:pt x="379" y="243"/>
                </a:lnTo>
                <a:lnTo>
                  <a:pt x="378" y="246"/>
                </a:lnTo>
                <a:lnTo>
                  <a:pt x="377" y="249"/>
                </a:lnTo>
                <a:lnTo>
                  <a:pt x="376" y="251"/>
                </a:lnTo>
                <a:lnTo>
                  <a:pt x="376" y="252"/>
                </a:lnTo>
                <a:lnTo>
                  <a:pt x="378" y="259"/>
                </a:lnTo>
                <a:lnTo>
                  <a:pt x="380" y="267"/>
                </a:lnTo>
                <a:lnTo>
                  <a:pt x="380" y="274"/>
                </a:lnTo>
                <a:lnTo>
                  <a:pt x="379" y="281"/>
                </a:lnTo>
                <a:lnTo>
                  <a:pt x="378" y="288"/>
                </a:lnTo>
                <a:lnTo>
                  <a:pt x="375" y="295"/>
                </a:lnTo>
                <a:lnTo>
                  <a:pt x="372" y="301"/>
                </a:lnTo>
                <a:lnTo>
                  <a:pt x="368" y="308"/>
                </a:lnTo>
                <a:lnTo>
                  <a:pt x="370" y="311"/>
                </a:lnTo>
                <a:lnTo>
                  <a:pt x="372" y="315"/>
                </a:lnTo>
                <a:lnTo>
                  <a:pt x="374" y="318"/>
                </a:lnTo>
                <a:lnTo>
                  <a:pt x="376" y="320"/>
                </a:lnTo>
                <a:lnTo>
                  <a:pt x="380" y="322"/>
                </a:lnTo>
                <a:lnTo>
                  <a:pt x="383" y="322"/>
                </a:lnTo>
                <a:lnTo>
                  <a:pt x="387" y="322"/>
                </a:lnTo>
                <a:lnTo>
                  <a:pt x="387" y="323"/>
                </a:lnTo>
                <a:lnTo>
                  <a:pt x="388" y="324"/>
                </a:lnTo>
                <a:lnTo>
                  <a:pt x="387" y="325"/>
                </a:lnTo>
                <a:lnTo>
                  <a:pt x="386" y="327"/>
                </a:lnTo>
                <a:lnTo>
                  <a:pt x="384" y="328"/>
                </a:lnTo>
                <a:lnTo>
                  <a:pt x="381" y="330"/>
                </a:lnTo>
                <a:lnTo>
                  <a:pt x="373" y="333"/>
                </a:lnTo>
                <a:lnTo>
                  <a:pt x="365" y="336"/>
                </a:lnTo>
                <a:lnTo>
                  <a:pt x="355" y="339"/>
                </a:lnTo>
                <a:lnTo>
                  <a:pt x="347" y="342"/>
                </a:lnTo>
                <a:lnTo>
                  <a:pt x="343" y="342"/>
                </a:lnTo>
                <a:lnTo>
                  <a:pt x="340" y="343"/>
                </a:lnTo>
                <a:lnTo>
                  <a:pt x="338" y="344"/>
                </a:lnTo>
                <a:lnTo>
                  <a:pt x="336" y="344"/>
                </a:lnTo>
                <a:lnTo>
                  <a:pt x="334" y="349"/>
                </a:lnTo>
                <a:lnTo>
                  <a:pt x="332" y="354"/>
                </a:lnTo>
                <a:lnTo>
                  <a:pt x="326" y="362"/>
                </a:lnTo>
                <a:lnTo>
                  <a:pt x="321" y="370"/>
                </a:lnTo>
                <a:lnTo>
                  <a:pt x="318" y="375"/>
                </a:lnTo>
                <a:lnTo>
                  <a:pt x="316" y="380"/>
                </a:lnTo>
                <a:lnTo>
                  <a:pt x="315" y="387"/>
                </a:lnTo>
                <a:lnTo>
                  <a:pt x="314" y="392"/>
                </a:lnTo>
                <a:lnTo>
                  <a:pt x="311" y="401"/>
                </a:lnTo>
                <a:lnTo>
                  <a:pt x="309" y="409"/>
                </a:lnTo>
                <a:lnTo>
                  <a:pt x="304" y="415"/>
                </a:lnTo>
                <a:lnTo>
                  <a:pt x="299" y="419"/>
                </a:lnTo>
                <a:lnTo>
                  <a:pt x="292" y="423"/>
                </a:lnTo>
                <a:lnTo>
                  <a:pt x="283" y="425"/>
                </a:lnTo>
                <a:lnTo>
                  <a:pt x="272" y="428"/>
                </a:lnTo>
                <a:lnTo>
                  <a:pt x="261" y="425"/>
                </a:lnTo>
                <a:lnTo>
                  <a:pt x="251" y="422"/>
                </a:lnTo>
                <a:lnTo>
                  <a:pt x="242" y="418"/>
                </a:lnTo>
                <a:lnTo>
                  <a:pt x="232" y="412"/>
                </a:lnTo>
                <a:lnTo>
                  <a:pt x="229" y="413"/>
                </a:lnTo>
                <a:lnTo>
                  <a:pt x="225" y="415"/>
                </a:lnTo>
                <a:lnTo>
                  <a:pt x="218" y="418"/>
                </a:lnTo>
                <a:lnTo>
                  <a:pt x="215" y="420"/>
                </a:lnTo>
                <a:lnTo>
                  <a:pt x="211" y="421"/>
                </a:lnTo>
                <a:lnTo>
                  <a:pt x="207" y="421"/>
                </a:lnTo>
                <a:lnTo>
                  <a:pt x="204" y="420"/>
                </a:lnTo>
                <a:lnTo>
                  <a:pt x="202" y="418"/>
                </a:lnTo>
                <a:lnTo>
                  <a:pt x="202" y="414"/>
                </a:lnTo>
                <a:lnTo>
                  <a:pt x="202" y="411"/>
                </a:lnTo>
                <a:lnTo>
                  <a:pt x="200" y="408"/>
                </a:lnTo>
                <a:lnTo>
                  <a:pt x="198" y="406"/>
                </a:lnTo>
                <a:lnTo>
                  <a:pt x="194" y="404"/>
                </a:lnTo>
                <a:lnTo>
                  <a:pt x="188" y="400"/>
                </a:lnTo>
                <a:lnTo>
                  <a:pt x="183" y="406"/>
                </a:lnTo>
                <a:lnTo>
                  <a:pt x="179" y="411"/>
                </a:lnTo>
                <a:lnTo>
                  <a:pt x="176" y="415"/>
                </a:lnTo>
                <a:lnTo>
                  <a:pt x="174" y="418"/>
                </a:lnTo>
                <a:lnTo>
                  <a:pt x="172" y="425"/>
                </a:lnTo>
                <a:lnTo>
                  <a:pt x="171" y="429"/>
                </a:lnTo>
                <a:lnTo>
                  <a:pt x="169" y="433"/>
                </a:lnTo>
                <a:lnTo>
                  <a:pt x="168" y="434"/>
                </a:lnTo>
                <a:lnTo>
                  <a:pt x="166" y="435"/>
                </a:lnTo>
                <a:lnTo>
                  <a:pt x="162" y="437"/>
                </a:lnTo>
                <a:lnTo>
                  <a:pt x="158" y="438"/>
                </a:lnTo>
                <a:lnTo>
                  <a:pt x="152" y="439"/>
                </a:lnTo>
                <a:lnTo>
                  <a:pt x="144" y="440"/>
                </a:lnTo>
                <a:lnTo>
                  <a:pt x="139" y="439"/>
                </a:lnTo>
                <a:lnTo>
                  <a:pt x="134" y="437"/>
                </a:lnTo>
                <a:lnTo>
                  <a:pt x="131" y="435"/>
                </a:lnTo>
                <a:lnTo>
                  <a:pt x="128" y="433"/>
                </a:lnTo>
                <a:lnTo>
                  <a:pt x="123" y="428"/>
                </a:lnTo>
                <a:lnTo>
                  <a:pt x="120" y="422"/>
                </a:lnTo>
                <a:lnTo>
                  <a:pt x="119" y="416"/>
                </a:lnTo>
                <a:lnTo>
                  <a:pt x="117" y="409"/>
                </a:lnTo>
                <a:lnTo>
                  <a:pt x="115" y="401"/>
                </a:lnTo>
                <a:lnTo>
                  <a:pt x="112" y="392"/>
                </a:lnTo>
                <a:lnTo>
                  <a:pt x="108" y="386"/>
                </a:lnTo>
                <a:lnTo>
                  <a:pt x="103" y="380"/>
                </a:lnTo>
                <a:lnTo>
                  <a:pt x="99" y="375"/>
                </a:lnTo>
                <a:lnTo>
                  <a:pt x="96" y="368"/>
                </a:lnTo>
                <a:lnTo>
                  <a:pt x="96" y="365"/>
                </a:lnTo>
                <a:lnTo>
                  <a:pt x="96" y="361"/>
                </a:lnTo>
                <a:lnTo>
                  <a:pt x="94" y="358"/>
                </a:lnTo>
                <a:lnTo>
                  <a:pt x="92" y="356"/>
                </a:lnTo>
                <a:lnTo>
                  <a:pt x="86" y="354"/>
                </a:lnTo>
                <a:lnTo>
                  <a:pt x="79" y="353"/>
                </a:lnTo>
                <a:lnTo>
                  <a:pt x="64" y="352"/>
                </a:lnTo>
                <a:lnTo>
                  <a:pt x="58" y="349"/>
                </a:lnTo>
                <a:lnTo>
                  <a:pt x="54" y="346"/>
                </a:lnTo>
                <a:lnTo>
                  <a:pt x="52" y="344"/>
                </a:lnTo>
                <a:lnTo>
                  <a:pt x="50" y="342"/>
                </a:lnTo>
                <a:lnTo>
                  <a:pt x="50" y="338"/>
                </a:lnTo>
                <a:lnTo>
                  <a:pt x="50" y="335"/>
                </a:lnTo>
                <a:lnTo>
                  <a:pt x="48" y="332"/>
                </a:lnTo>
                <a:lnTo>
                  <a:pt x="45" y="330"/>
                </a:lnTo>
                <a:lnTo>
                  <a:pt x="41" y="327"/>
                </a:lnTo>
                <a:lnTo>
                  <a:pt x="33" y="322"/>
                </a:lnTo>
                <a:lnTo>
                  <a:pt x="30" y="320"/>
                </a:lnTo>
                <a:lnTo>
                  <a:pt x="27" y="318"/>
                </a:lnTo>
                <a:lnTo>
                  <a:pt x="25" y="317"/>
                </a:lnTo>
                <a:lnTo>
                  <a:pt x="24" y="316"/>
                </a:lnTo>
                <a:lnTo>
                  <a:pt x="21" y="312"/>
                </a:lnTo>
                <a:lnTo>
                  <a:pt x="19" y="308"/>
                </a:lnTo>
                <a:lnTo>
                  <a:pt x="18" y="306"/>
                </a:lnTo>
                <a:lnTo>
                  <a:pt x="16" y="306"/>
                </a:lnTo>
                <a:lnTo>
                  <a:pt x="16" y="304"/>
                </a:lnTo>
                <a:lnTo>
                  <a:pt x="17" y="303"/>
                </a:lnTo>
                <a:lnTo>
                  <a:pt x="18" y="302"/>
                </a:lnTo>
                <a:lnTo>
                  <a:pt x="17" y="300"/>
                </a:lnTo>
                <a:lnTo>
                  <a:pt x="17" y="297"/>
                </a:lnTo>
                <a:lnTo>
                  <a:pt x="16" y="293"/>
                </a:lnTo>
                <a:lnTo>
                  <a:pt x="14" y="287"/>
                </a:lnTo>
                <a:lnTo>
                  <a:pt x="12" y="280"/>
                </a:lnTo>
                <a:lnTo>
                  <a:pt x="10" y="276"/>
                </a:lnTo>
                <a:lnTo>
                  <a:pt x="9" y="273"/>
                </a:lnTo>
                <a:lnTo>
                  <a:pt x="5" y="267"/>
                </a:lnTo>
                <a:lnTo>
                  <a:pt x="1" y="260"/>
                </a:lnTo>
                <a:lnTo>
                  <a:pt x="1" y="257"/>
                </a:lnTo>
                <a:lnTo>
                  <a:pt x="0" y="252"/>
                </a:lnTo>
                <a:lnTo>
                  <a:pt x="5" y="250"/>
                </a:lnTo>
                <a:lnTo>
                  <a:pt x="9" y="249"/>
                </a:lnTo>
                <a:lnTo>
                  <a:pt x="11" y="248"/>
                </a:lnTo>
                <a:lnTo>
                  <a:pt x="14" y="247"/>
                </a:lnTo>
                <a:lnTo>
                  <a:pt x="17" y="244"/>
                </a:lnTo>
                <a:lnTo>
                  <a:pt x="19" y="241"/>
                </a:lnTo>
                <a:lnTo>
                  <a:pt x="21" y="237"/>
                </a:lnTo>
                <a:lnTo>
                  <a:pt x="22" y="232"/>
                </a:lnTo>
                <a:lnTo>
                  <a:pt x="24" y="227"/>
                </a:lnTo>
                <a:lnTo>
                  <a:pt x="28" y="220"/>
                </a:lnTo>
                <a:lnTo>
                  <a:pt x="33" y="215"/>
                </a:lnTo>
                <a:lnTo>
                  <a:pt x="39" y="209"/>
                </a:lnTo>
                <a:lnTo>
                  <a:pt x="45" y="204"/>
                </a:lnTo>
                <a:lnTo>
                  <a:pt x="52" y="200"/>
                </a:lnTo>
                <a:lnTo>
                  <a:pt x="56" y="194"/>
                </a:lnTo>
                <a:lnTo>
                  <a:pt x="58" y="188"/>
                </a:lnTo>
                <a:lnTo>
                  <a:pt x="62" y="176"/>
                </a:lnTo>
                <a:lnTo>
                  <a:pt x="64" y="164"/>
                </a:lnTo>
                <a:lnTo>
                  <a:pt x="66" y="153"/>
                </a:lnTo>
                <a:lnTo>
                  <a:pt x="69" y="143"/>
                </a:lnTo>
                <a:lnTo>
                  <a:pt x="72" y="138"/>
                </a:lnTo>
                <a:lnTo>
                  <a:pt x="75" y="134"/>
                </a:lnTo>
                <a:lnTo>
                  <a:pt x="79" y="130"/>
                </a:lnTo>
                <a:lnTo>
                  <a:pt x="83" y="126"/>
                </a:lnTo>
                <a:lnTo>
                  <a:pt x="89" y="123"/>
                </a:lnTo>
                <a:lnTo>
                  <a:pt x="96" y="120"/>
                </a:lnTo>
                <a:lnTo>
                  <a:pt x="101" y="111"/>
                </a:lnTo>
                <a:lnTo>
                  <a:pt x="107" y="102"/>
                </a:lnTo>
                <a:lnTo>
                  <a:pt x="112" y="93"/>
                </a:lnTo>
                <a:lnTo>
                  <a:pt x="116" y="84"/>
                </a:lnTo>
                <a:lnTo>
                  <a:pt x="117" y="80"/>
                </a:lnTo>
                <a:lnTo>
                  <a:pt x="118" y="77"/>
                </a:lnTo>
                <a:lnTo>
                  <a:pt x="121" y="69"/>
                </a:lnTo>
                <a:lnTo>
                  <a:pt x="122" y="66"/>
                </a:lnTo>
                <a:lnTo>
                  <a:pt x="123" y="63"/>
                </a:lnTo>
                <a:lnTo>
                  <a:pt x="124" y="61"/>
                </a:lnTo>
                <a:lnTo>
                  <a:pt x="124" y="60"/>
                </a:lnTo>
                <a:lnTo>
                  <a:pt x="123" y="46"/>
                </a:lnTo>
                <a:lnTo>
                  <a:pt x="122" y="39"/>
                </a:lnTo>
                <a:lnTo>
                  <a:pt x="120" y="32"/>
                </a:lnTo>
                <a:lnTo>
                  <a:pt x="118" y="30"/>
                </a:lnTo>
                <a:lnTo>
                  <a:pt x="115" y="28"/>
                </a:lnTo>
                <a:lnTo>
                  <a:pt x="111" y="25"/>
                </a:lnTo>
                <a:lnTo>
                  <a:pt x="108" y="24"/>
                </a:lnTo>
                <a:lnTo>
                  <a:pt x="106" y="23"/>
                </a:lnTo>
                <a:lnTo>
                  <a:pt x="104" y="23"/>
                </a:lnTo>
                <a:lnTo>
                  <a:pt x="99" y="21"/>
                </a:lnTo>
                <a:lnTo>
                  <a:pt x="98" y="20"/>
                </a:lnTo>
                <a:lnTo>
                  <a:pt x="96" y="20"/>
                </a:lnTo>
                <a:lnTo>
                  <a:pt x="116" y="20"/>
                </a:lnTo>
                <a:lnTo>
                  <a:pt x="136" y="22"/>
                </a:lnTo>
                <a:lnTo>
                  <a:pt x="156" y="23"/>
                </a:lnTo>
                <a:lnTo>
                  <a:pt x="176" y="24"/>
                </a:lnTo>
                <a:lnTo>
                  <a:pt x="183" y="28"/>
                </a:lnTo>
                <a:lnTo>
                  <a:pt x="185" y="30"/>
                </a:lnTo>
                <a:lnTo>
                  <a:pt x="188" y="32"/>
                </a:lnTo>
                <a:lnTo>
                  <a:pt x="190" y="35"/>
                </a:lnTo>
                <a:lnTo>
                  <a:pt x="191" y="39"/>
                </a:lnTo>
                <a:lnTo>
                  <a:pt x="193" y="42"/>
                </a:lnTo>
                <a:lnTo>
                  <a:pt x="196" y="44"/>
                </a:lnTo>
                <a:lnTo>
                  <a:pt x="197" y="44"/>
                </a:lnTo>
                <a:lnTo>
                  <a:pt x="198" y="43"/>
                </a:lnTo>
                <a:lnTo>
                  <a:pt x="201" y="42"/>
                </a:lnTo>
                <a:lnTo>
                  <a:pt x="206" y="40"/>
                </a:lnTo>
                <a:lnTo>
                  <a:pt x="212" y="39"/>
                </a:lnTo>
                <a:lnTo>
                  <a:pt x="218" y="37"/>
                </a:lnTo>
                <a:lnTo>
                  <a:pt x="224" y="35"/>
                </a:lnTo>
                <a:lnTo>
                  <a:pt x="229" y="33"/>
                </a:lnTo>
                <a:lnTo>
                  <a:pt x="232" y="32"/>
                </a:lnTo>
                <a:lnTo>
                  <a:pt x="236" y="31"/>
                </a:lnTo>
                <a:lnTo>
                  <a:pt x="240" y="30"/>
                </a:lnTo>
                <a:lnTo>
                  <a:pt x="243" y="29"/>
                </a:lnTo>
                <a:lnTo>
                  <a:pt x="244" y="28"/>
                </a:lnTo>
                <a:lnTo>
                  <a:pt x="247" y="26"/>
                </a:lnTo>
                <a:lnTo>
                  <a:pt x="251" y="22"/>
                </a:lnTo>
                <a:lnTo>
                  <a:pt x="257" y="18"/>
                </a:lnTo>
                <a:lnTo>
                  <a:pt x="263" y="13"/>
                </a:lnTo>
                <a:lnTo>
                  <a:pt x="269" y="8"/>
                </a:lnTo>
                <a:lnTo>
                  <a:pt x="274" y="4"/>
                </a:lnTo>
                <a:lnTo>
                  <a:pt x="278" y="1"/>
                </a:lnTo>
                <a:lnTo>
                  <a:pt x="279" y="0"/>
                </a:lnTo>
                <a:lnTo>
                  <a:pt x="280" y="0"/>
                </a:lnTo>
              </a:path>
            </a:pathLst>
          </a:custGeom>
          <a:solidFill>
            <a:srgbClr val="00CC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8" name="未知"/>
          <p:cNvSpPr>
            <a:spLocks noChangeArrowheads="1"/>
          </p:cNvSpPr>
          <p:nvPr/>
        </p:nvSpPr>
        <p:spPr bwMode="auto">
          <a:xfrm>
            <a:off x="6811963" y="4337050"/>
            <a:ext cx="852487" cy="1023938"/>
          </a:xfrm>
          <a:custGeom>
            <a:avLst/>
            <a:gdLst>
              <a:gd name="T0" fmla="*/ 198 w 537"/>
              <a:gd name="T1" fmla="*/ 19 h 645"/>
              <a:gd name="T2" fmla="*/ 175 w 537"/>
              <a:gd name="T3" fmla="*/ 34 h 645"/>
              <a:gd name="T4" fmla="*/ 180 w 537"/>
              <a:gd name="T5" fmla="*/ 26 h 645"/>
              <a:gd name="T6" fmla="*/ 184 w 537"/>
              <a:gd name="T7" fmla="*/ 44 h 645"/>
              <a:gd name="T8" fmla="*/ 161 w 537"/>
              <a:gd name="T9" fmla="*/ 64 h 645"/>
              <a:gd name="T10" fmla="*/ 104 w 537"/>
              <a:gd name="T11" fmla="*/ 89 h 645"/>
              <a:gd name="T12" fmla="*/ 48 w 537"/>
              <a:gd name="T13" fmla="*/ 104 h 645"/>
              <a:gd name="T14" fmla="*/ 39 w 537"/>
              <a:gd name="T15" fmla="*/ 144 h 645"/>
              <a:gd name="T16" fmla="*/ 43 w 537"/>
              <a:gd name="T17" fmla="*/ 212 h 645"/>
              <a:gd name="T18" fmla="*/ 8 w 537"/>
              <a:gd name="T19" fmla="*/ 260 h 645"/>
              <a:gd name="T20" fmla="*/ 3 w 537"/>
              <a:gd name="T21" fmla="*/ 300 h 645"/>
              <a:gd name="T22" fmla="*/ 24 w 537"/>
              <a:gd name="T23" fmla="*/ 328 h 645"/>
              <a:gd name="T24" fmla="*/ 23 w 537"/>
              <a:gd name="T25" fmla="*/ 324 h 645"/>
              <a:gd name="T26" fmla="*/ 29 w 537"/>
              <a:gd name="T27" fmla="*/ 333 h 645"/>
              <a:gd name="T28" fmla="*/ 51 w 537"/>
              <a:gd name="T29" fmla="*/ 390 h 645"/>
              <a:gd name="T30" fmla="*/ 74 w 537"/>
              <a:gd name="T31" fmla="*/ 446 h 645"/>
              <a:gd name="T32" fmla="*/ 66 w 537"/>
              <a:gd name="T33" fmla="*/ 531 h 645"/>
              <a:gd name="T34" fmla="*/ 65 w 537"/>
              <a:gd name="T35" fmla="*/ 541 h 645"/>
              <a:gd name="T36" fmla="*/ 97 w 537"/>
              <a:gd name="T37" fmla="*/ 554 h 645"/>
              <a:gd name="T38" fmla="*/ 120 w 537"/>
              <a:gd name="T39" fmla="*/ 560 h 645"/>
              <a:gd name="T40" fmla="*/ 153 w 537"/>
              <a:gd name="T41" fmla="*/ 555 h 645"/>
              <a:gd name="T42" fmla="*/ 144 w 537"/>
              <a:gd name="T43" fmla="*/ 548 h 645"/>
              <a:gd name="T44" fmla="*/ 160 w 537"/>
              <a:gd name="T45" fmla="*/ 543 h 645"/>
              <a:gd name="T46" fmla="*/ 166 w 537"/>
              <a:gd name="T47" fmla="*/ 563 h 645"/>
              <a:gd name="T48" fmla="*/ 136 w 537"/>
              <a:gd name="T49" fmla="*/ 592 h 645"/>
              <a:gd name="T50" fmla="*/ 120 w 537"/>
              <a:gd name="T51" fmla="*/ 616 h 645"/>
              <a:gd name="T52" fmla="*/ 128 w 537"/>
              <a:gd name="T53" fmla="*/ 635 h 645"/>
              <a:gd name="T54" fmla="*/ 155 w 537"/>
              <a:gd name="T55" fmla="*/ 642 h 645"/>
              <a:gd name="T56" fmla="*/ 168 w 537"/>
              <a:gd name="T57" fmla="*/ 633 h 645"/>
              <a:gd name="T58" fmla="*/ 188 w 537"/>
              <a:gd name="T59" fmla="*/ 628 h 645"/>
              <a:gd name="T60" fmla="*/ 211 w 537"/>
              <a:gd name="T61" fmla="*/ 620 h 645"/>
              <a:gd name="T62" fmla="*/ 227 w 537"/>
              <a:gd name="T63" fmla="*/ 606 h 645"/>
              <a:gd name="T64" fmla="*/ 252 w 537"/>
              <a:gd name="T65" fmla="*/ 613 h 645"/>
              <a:gd name="T66" fmla="*/ 286 w 537"/>
              <a:gd name="T67" fmla="*/ 622 h 645"/>
              <a:gd name="T68" fmla="*/ 301 w 537"/>
              <a:gd name="T69" fmla="*/ 614 h 645"/>
              <a:gd name="T70" fmla="*/ 320 w 537"/>
              <a:gd name="T71" fmla="*/ 588 h 645"/>
              <a:gd name="T72" fmla="*/ 311 w 537"/>
              <a:gd name="T73" fmla="*/ 557 h 645"/>
              <a:gd name="T74" fmla="*/ 321 w 537"/>
              <a:gd name="T75" fmla="*/ 516 h 645"/>
              <a:gd name="T76" fmla="*/ 320 w 537"/>
              <a:gd name="T77" fmla="*/ 499 h 645"/>
              <a:gd name="T78" fmla="*/ 318 w 537"/>
              <a:gd name="T79" fmla="*/ 464 h 645"/>
              <a:gd name="T80" fmla="*/ 345 w 537"/>
              <a:gd name="T81" fmla="*/ 453 h 645"/>
              <a:gd name="T82" fmla="*/ 356 w 537"/>
              <a:gd name="T83" fmla="*/ 411 h 645"/>
              <a:gd name="T84" fmla="*/ 364 w 537"/>
              <a:gd name="T85" fmla="*/ 340 h 645"/>
              <a:gd name="T86" fmla="*/ 390 w 537"/>
              <a:gd name="T87" fmla="*/ 320 h 645"/>
              <a:gd name="T88" fmla="*/ 401 w 537"/>
              <a:gd name="T89" fmla="*/ 313 h 645"/>
              <a:gd name="T90" fmla="*/ 414 w 537"/>
              <a:gd name="T91" fmla="*/ 269 h 645"/>
              <a:gd name="T92" fmla="*/ 420 w 537"/>
              <a:gd name="T93" fmla="*/ 248 h 645"/>
              <a:gd name="T94" fmla="*/ 440 w 537"/>
              <a:gd name="T95" fmla="*/ 232 h 645"/>
              <a:gd name="T96" fmla="*/ 451 w 537"/>
              <a:gd name="T97" fmla="*/ 221 h 645"/>
              <a:gd name="T98" fmla="*/ 468 w 537"/>
              <a:gd name="T99" fmla="*/ 228 h 645"/>
              <a:gd name="T100" fmla="*/ 505 w 537"/>
              <a:gd name="T101" fmla="*/ 215 h 645"/>
              <a:gd name="T102" fmla="*/ 528 w 537"/>
              <a:gd name="T103" fmla="*/ 153 h 645"/>
              <a:gd name="T104" fmla="*/ 501 w 537"/>
              <a:gd name="T105" fmla="*/ 90 h 645"/>
              <a:gd name="T106" fmla="*/ 471 w 537"/>
              <a:gd name="T107" fmla="*/ 81 h 645"/>
              <a:gd name="T108" fmla="*/ 472 w 537"/>
              <a:gd name="T109" fmla="*/ 47 h 645"/>
              <a:gd name="T110" fmla="*/ 450 w 537"/>
              <a:gd name="T111" fmla="*/ 27 h 645"/>
              <a:gd name="T112" fmla="*/ 394 w 537"/>
              <a:gd name="T113" fmla="*/ 22 h 645"/>
              <a:gd name="T114" fmla="*/ 366 w 537"/>
              <a:gd name="T115" fmla="*/ 36 h 645"/>
              <a:gd name="T116" fmla="*/ 344 w 537"/>
              <a:gd name="T117" fmla="*/ 45 h 645"/>
              <a:gd name="T118" fmla="*/ 320 w 537"/>
              <a:gd name="T119" fmla="*/ 4 h 645"/>
              <a:gd name="T120" fmla="*/ 288 w 537"/>
              <a:gd name="T121" fmla="*/ 12 h 645"/>
              <a:gd name="T122" fmla="*/ 262 w 537"/>
              <a:gd name="T123" fmla="*/ 18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7" h="645">
                <a:moveTo>
                  <a:pt x="248" y="16"/>
                </a:moveTo>
                <a:lnTo>
                  <a:pt x="240" y="18"/>
                </a:lnTo>
                <a:lnTo>
                  <a:pt x="232" y="19"/>
                </a:lnTo>
                <a:lnTo>
                  <a:pt x="214" y="19"/>
                </a:lnTo>
                <a:lnTo>
                  <a:pt x="198" y="19"/>
                </a:lnTo>
                <a:lnTo>
                  <a:pt x="188" y="19"/>
                </a:lnTo>
                <a:lnTo>
                  <a:pt x="180" y="20"/>
                </a:lnTo>
                <a:lnTo>
                  <a:pt x="177" y="27"/>
                </a:lnTo>
                <a:lnTo>
                  <a:pt x="175" y="32"/>
                </a:lnTo>
                <a:lnTo>
                  <a:pt x="175" y="34"/>
                </a:lnTo>
                <a:lnTo>
                  <a:pt x="175" y="35"/>
                </a:lnTo>
                <a:lnTo>
                  <a:pt x="175" y="34"/>
                </a:lnTo>
                <a:lnTo>
                  <a:pt x="176" y="31"/>
                </a:lnTo>
                <a:lnTo>
                  <a:pt x="179" y="27"/>
                </a:lnTo>
                <a:lnTo>
                  <a:pt x="180" y="26"/>
                </a:lnTo>
                <a:lnTo>
                  <a:pt x="181" y="27"/>
                </a:lnTo>
                <a:lnTo>
                  <a:pt x="182" y="28"/>
                </a:lnTo>
                <a:lnTo>
                  <a:pt x="183" y="31"/>
                </a:lnTo>
                <a:lnTo>
                  <a:pt x="184" y="36"/>
                </a:lnTo>
                <a:lnTo>
                  <a:pt x="184" y="44"/>
                </a:lnTo>
                <a:lnTo>
                  <a:pt x="183" y="49"/>
                </a:lnTo>
                <a:lnTo>
                  <a:pt x="181" y="53"/>
                </a:lnTo>
                <a:lnTo>
                  <a:pt x="176" y="57"/>
                </a:lnTo>
                <a:lnTo>
                  <a:pt x="171" y="60"/>
                </a:lnTo>
                <a:lnTo>
                  <a:pt x="161" y="64"/>
                </a:lnTo>
                <a:lnTo>
                  <a:pt x="155" y="66"/>
                </a:lnTo>
                <a:lnTo>
                  <a:pt x="152" y="68"/>
                </a:lnTo>
                <a:lnTo>
                  <a:pt x="139" y="74"/>
                </a:lnTo>
                <a:lnTo>
                  <a:pt x="127" y="80"/>
                </a:lnTo>
                <a:lnTo>
                  <a:pt x="104" y="89"/>
                </a:lnTo>
                <a:lnTo>
                  <a:pt x="92" y="92"/>
                </a:lnTo>
                <a:lnTo>
                  <a:pt x="80" y="95"/>
                </a:lnTo>
                <a:lnTo>
                  <a:pt x="67" y="98"/>
                </a:lnTo>
                <a:lnTo>
                  <a:pt x="52" y="100"/>
                </a:lnTo>
                <a:lnTo>
                  <a:pt x="48" y="104"/>
                </a:lnTo>
                <a:lnTo>
                  <a:pt x="44" y="109"/>
                </a:lnTo>
                <a:lnTo>
                  <a:pt x="40" y="117"/>
                </a:lnTo>
                <a:lnTo>
                  <a:pt x="37" y="127"/>
                </a:lnTo>
                <a:lnTo>
                  <a:pt x="37" y="135"/>
                </a:lnTo>
                <a:lnTo>
                  <a:pt x="39" y="144"/>
                </a:lnTo>
                <a:lnTo>
                  <a:pt x="42" y="154"/>
                </a:lnTo>
                <a:lnTo>
                  <a:pt x="48" y="172"/>
                </a:lnTo>
                <a:lnTo>
                  <a:pt x="47" y="187"/>
                </a:lnTo>
                <a:lnTo>
                  <a:pt x="45" y="200"/>
                </a:lnTo>
                <a:lnTo>
                  <a:pt x="43" y="212"/>
                </a:lnTo>
                <a:lnTo>
                  <a:pt x="40" y="223"/>
                </a:lnTo>
                <a:lnTo>
                  <a:pt x="35" y="232"/>
                </a:lnTo>
                <a:lnTo>
                  <a:pt x="29" y="243"/>
                </a:lnTo>
                <a:lnTo>
                  <a:pt x="19" y="251"/>
                </a:lnTo>
                <a:lnTo>
                  <a:pt x="8" y="260"/>
                </a:lnTo>
                <a:lnTo>
                  <a:pt x="4" y="268"/>
                </a:lnTo>
                <a:lnTo>
                  <a:pt x="1" y="276"/>
                </a:lnTo>
                <a:lnTo>
                  <a:pt x="0" y="284"/>
                </a:lnTo>
                <a:lnTo>
                  <a:pt x="0" y="292"/>
                </a:lnTo>
                <a:lnTo>
                  <a:pt x="3" y="300"/>
                </a:lnTo>
                <a:lnTo>
                  <a:pt x="6" y="307"/>
                </a:lnTo>
                <a:lnTo>
                  <a:pt x="12" y="312"/>
                </a:lnTo>
                <a:lnTo>
                  <a:pt x="20" y="316"/>
                </a:lnTo>
                <a:lnTo>
                  <a:pt x="23" y="324"/>
                </a:lnTo>
                <a:lnTo>
                  <a:pt x="24" y="328"/>
                </a:lnTo>
                <a:lnTo>
                  <a:pt x="24" y="331"/>
                </a:lnTo>
                <a:lnTo>
                  <a:pt x="25" y="332"/>
                </a:lnTo>
                <a:lnTo>
                  <a:pt x="24" y="331"/>
                </a:lnTo>
                <a:lnTo>
                  <a:pt x="24" y="327"/>
                </a:lnTo>
                <a:lnTo>
                  <a:pt x="23" y="324"/>
                </a:lnTo>
                <a:lnTo>
                  <a:pt x="23" y="323"/>
                </a:lnTo>
                <a:lnTo>
                  <a:pt x="24" y="323"/>
                </a:lnTo>
                <a:lnTo>
                  <a:pt x="24" y="324"/>
                </a:lnTo>
                <a:lnTo>
                  <a:pt x="26" y="328"/>
                </a:lnTo>
                <a:lnTo>
                  <a:pt x="29" y="333"/>
                </a:lnTo>
                <a:lnTo>
                  <a:pt x="32" y="340"/>
                </a:lnTo>
                <a:lnTo>
                  <a:pt x="37" y="351"/>
                </a:lnTo>
                <a:lnTo>
                  <a:pt x="40" y="361"/>
                </a:lnTo>
                <a:lnTo>
                  <a:pt x="46" y="381"/>
                </a:lnTo>
                <a:lnTo>
                  <a:pt x="51" y="390"/>
                </a:lnTo>
                <a:lnTo>
                  <a:pt x="55" y="398"/>
                </a:lnTo>
                <a:lnTo>
                  <a:pt x="60" y="408"/>
                </a:lnTo>
                <a:lnTo>
                  <a:pt x="68" y="416"/>
                </a:lnTo>
                <a:lnTo>
                  <a:pt x="72" y="431"/>
                </a:lnTo>
                <a:lnTo>
                  <a:pt x="74" y="446"/>
                </a:lnTo>
                <a:lnTo>
                  <a:pt x="74" y="460"/>
                </a:lnTo>
                <a:lnTo>
                  <a:pt x="72" y="476"/>
                </a:lnTo>
                <a:lnTo>
                  <a:pt x="70" y="502"/>
                </a:lnTo>
                <a:lnTo>
                  <a:pt x="68" y="528"/>
                </a:lnTo>
                <a:lnTo>
                  <a:pt x="66" y="531"/>
                </a:lnTo>
                <a:lnTo>
                  <a:pt x="64" y="534"/>
                </a:lnTo>
                <a:lnTo>
                  <a:pt x="64" y="537"/>
                </a:lnTo>
                <a:lnTo>
                  <a:pt x="64" y="539"/>
                </a:lnTo>
                <a:lnTo>
                  <a:pt x="64" y="540"/>
                </a:lnTo>
                <a:lnTo>
                  <a:pt x="65" y="541"/>
                </a:lnTo>
                <a:lnTo>
                  <a:pt x="67" y="542"/>
                </a:lnTo>
                <a:lnTo>
                  <a:pt x="73" y="544"/>
                </a:lnTo>
                <a:lnTo>
                  <a:pt x="80" y="548"/>
                </a:lnTo>
                <a:lnTo>
                  <a:pt x="89" y="551"/>
                </a:lnTo>
                <a:lnTo>
                  <a:pt x="97" y="554"/>
                </a:lnTo>
                <a:lnTo>
                  <a:pt x="105" y="557"/>
                </a:lnTo>
                <a:lnTo>
                  <a:pt x="112" y="559"/>
                </a:lnTo>
                <a:lnTo>
                  <a:pt x="116" y="560"/>
                </a:lnTo>
                <a:lnTo>
                  <a:pt x="117" y="560"/>
                </a:lnTo>
                <a:lnTo>
                  <a:pt x="120" y="560"/>
                </a:lnTo>
                <a:lnTo>
                  <a:pt x="127" y="559"/>
                </a:lnTo>
                <a:lnTo>
                  <a:pt x="135" y="559"/>
                </a:lnTo>
                <a:lnTo>
                  <a:pt x="143" y="558"/>
                </a:lnTo>
                <a:lnTo>
                  <a:pt x="150" y="556"/>
                </a:lnTo>
                <a:lnTo>
                  <a:pt x="153" y="555"/>
                </a:lnTo>
                <a:lnTo>
                  <a:pt x="154" y="554"/>
                </a:lnTo>
                <a:lnTo>
                  <a:pt x="154" y="553"/>
                </a:lnTo>
                <a:lnTo>
                  <a:pt x="152" y="552"/>
                </a:lnTo>
                <a:lnTo>
                  <a:pt x="149" y="550"/>
                </a:lnTo>
                <a:lnTo>
                  <a:pt x="144" y="548"/>
                </a:lnTo>
                <a:lnTo>
                  <a:pt x="145" y="548"/>
                </a:lnTo>
                <a:lnTo>
                  <a:pt x="148" y="547"/>
                </a:lnTo>
                <a:lnTo>
                  <a:pt x="152" y="545"/>
                </a:lnTo>
                <a:lnTo>
                  <a:pt x="156" y="544"/>
                </a:lnTo>
                <a:lnTo>
                  <a:pt x="160" y="543"/>
                </a:lnTo>
                <a:lnTo>
                  <a:pt x="164" y="543"/>
                </a:lnTo>
                <a:lnTo>
                  <a:pt x="167" y="544"/>
                </a:lnTo>
                <a:lnTo>
                  <a:pt x="168" y="548"/>
                </a:lnTo>
                <a:lnTo>
                  <a:pt x="168" y="556"/>
                </a:lnTo>
                <a:lnTo>
                  <a:pt x="166" y="563"/>
                </a:lnTo>
                <a:lnTo>
                  <a:pt x="162" y="569"/>
                </a:lnTo>
                <a:lnTo>
                  <a:pt x="158" y="573"/>
                </a:lnTo>
                <a:lnTo>
                  <a:pt x="147" y="583"/>
                </a:lnTo>
                <a:lnTo>
                  <a:pt x="142" y="587"/>
                </a:lnTo>
                <a:lnTo>
                  <a:pt x="136" y="592"/>
                </a:lnTo>
                <a:lnTo>
                  <a:pt x="131" y="599"/>
                </a:lnTo>
                <a:lnTo>
                  <a:pt x="126" y="608"/>
                </a:lnTo>
                <a:lnTo>
                  <a:pt x="122" y="614"/>
                </a:lnTo>
                <a:lnTo>
                  <a:pt x="121" y="615"/>
                </a:lnTo>
                <a:lnTo>
                  <a:pt x="120" y="616"/>
                </a:lnTo>
                <a:lnTo>
                  <a:pt x="122" y="623"/>
                </a:lnTo>
                <a:lnTo>
                  <a:pt x="122" y="628"/>
                </a:lnTo>
                <a:lnTo>
                  <a:pt x="124" y="632"/>
                </a:lnTo>
                <a:lnTo>
                  <a:pt x="125" y="634"/>
                </a:lnTo>
                <a:lnTo>
                  <a:pt x="128" y="635"/>
                </a:lnTo>
                <a:lnTo>
                  <a:pt x="132" y="636"/>
                </a:lnTo>
                <a:lnTo>
                  <a:pt x="138" y="637"/>
                </a:lnTo>
                <a:lnTo>
                  <a:pt x="148" y="640"/>
                </a:lnTo>
                <a:lnTo>
                  <a:pt x="151" y="641"/>
                </a:lnTo>
                <a:lnTo>
                  <a:pt x="155" y="642"/>
                </a:lnTo>
                <a:lnTo>
                  <a:pt x="159" y="644"/>
                </a:lnTo>
                <a:lnTo>
                  <a:pt x="160" y="644"/>
                </a:lnTo>
                <a:lnTo>
                  <a:pt x="164" y="638"/>
                </a:lnTo>
                <a:lnTo>
                  <a:pt x="166" y="635"/>
                </a:lnTo>
                <a:lnTo>
                  <a:pt x="168" y="633"/>
                </a:lnTo>
                <a:lnTo>
                  <a:pt x="169" y="632"/>
                </a:lnTo>
                <a:lnTo>
                  <a:pt x="171" y="632"/>
                </a:lnTo>
                <a:lnTo>
                  <a:pt x="175" y="630"/>
                </a:lnTo>
                <a:lnTo>
                  <a:pt x="181" y="630"/>
                </a:lnTo>
                <a:lnTo>
                  <a:pt x="188" y="628"/>
                </a:lnTo>
                <a:lnTo>
                  <a:pt x="195" y="626"/>
                </a:lnTo>
                <a:lnTo>
                  <a:pt x="203" y="623"/>
                </a:lnTo>
                <a:lnTo>
                  <a:pt x="207" y="622"/>
                </a:lnTo>
                <a:lnTo>
                  <a:pt x="209" y="621"/>
                </a:lnTo>
                <a:lnTo>
                  <a:pt x="211" y="620"/>
                </a:lnTo>
                <a:lnTo>
                  <a:pt x="212" y="620"/>
                </a:lnTo>
                <a:lnTo>
                  <a:pt x="217" y="613"/>
                </a:lnTo>
                <a:lnTo>
                  <a:pt x="220" y="608"/>
                </a:lnTo>
                <a:lnTo>
                  <a:pt x="223" y="606"/>
                </a:lnTo>
                <a:lnTo>
                  <a:pt x="227" y="606"/>
                </a:lnTo>
                <a:lnTo>
                  <a:pt x="232" y="607"/>
                </a:lnTo>
                <a:lnTo>
                  <a:pt x="235" y="608"/>
                </a:lnTo>
                <a:lnTo>
                  <a:pt x="240" y="609"/>
                </a:lnTo>
                <a:lnTo>
                  <a:pt x="245" y="611"/>
                </a:lnTo>
                <a:lnTo>
                  <a:pt x="252" y="613"/>
                </a:lnTo>
                <a:lnTo>
                  <a:pt x="259" y="614"/>
                </a:lnTo>
                <a:lnTo>
                  <a:pt x="268" y="616"/>
                </a:lnTo>
                <a:lnTo>
                  <a:pt x="275" y="618"/>
                </a:lnTo>
                <a:lnTo>
                  <a:pt x="283" y="620"/>
                </a:lnTo>
                <a:lnTo>
                  <a:pt x="286" y="622"/>
                </a:lnTo>
                <a:lnTo>
                  <a:pt x="289" y="623"/>
                </a:lnTo>
                <a:lnTo>
                  <a:pt x="291" y="624"/>
                </a:lnTo>
                <a:lnTo>
                  <a:pt x="292" y="624"/>
                </a:lnTo>
                <a:lnTo>
                  <a:pt x="296" y="619"/>
                </a:lnTo>
                <a:lnTo>
                  <a:pt x="301" y="614"/>
                </a:lnTo>
                <a:lnTo>
                  <a:pt x="310" y="601"/>
                </a:lnTo>
                <a:lnTo>
                  <a:pt x="314" y="596"/>
                </a:lnTo>
                <a:lnTo>
                  <a:pt x="318" y="592"/>
                </a:lnTo>
                <a:lnTo>
                  <a:pt x="319" y="589"/>
                </a:lnTo>
                <a:lnTo>
                  <a:pt x="320" y="588"/>
                </a:lnTo>
                <a:lnTo>
                  <a:pt x="318" y="582"/>
                </a:lnTo>
                <a:lnTo>
                  <a:pt x="316" y="577"/>
                </a:lnTo>
                <a:lnTo>
                  <a:pt x="312" y="566"/>
                </a:lnTo>
                <a:lnTo>
                  <a:pt x="311" y="562"/>
                </a:lnTo>
                <a:lnTo>
                  <a:pt x="311" y="557"/>
                </a:lnTo>
                <a:lnTo>
                  <a:pt x="311" y="552"/>
                </a:lnTo>
                <a:lnTo>
                  <a:pt x="312" y="544"/>
                </a:lnTo>
                <a:lnTo>
                  <a:pt x="316" y="532"/>
                </a:lnTo>
                <a:lnTo>
                  <a:pt x="320" y="520"/>
                </a:lnTo>
                <a:lnTo>
                  <a:pt x="321" y="516"/>
                </a:lnTo>
                <a:lnTo>
                  <a:pt x="322" y="512"/>
                </a:lnTo>
                <a:lnTo>
                  <a:pt x="324" y="509"/>
                </a:lnTo>
                <a:lnTo>
                  <a:pt x="324" y="508"/>
                </a:lnTo>
                <a:lnTo>
                  <a:pt x="323" y="505"/>
                </a:lnTo>
                <a:lnTo>
                  <a:pt x="320" y="499"/>
                </a:lnTo>
                <a:lnTo>
                  <a:pt x="318" y="492"/>
                </a:lnTo>
                <a:lnTo>
                  <a:pt x="316" y="484"/>
                </a:lnTo>
                <a:lnTo>
                  <a:pt x="315" y="476"/>
                </a:lnTo>
                <a:lnTo>
                  <a:pt x="315" y="469"/>
                </a:lnTo>
                <a:lnTo>
                  <a:pt x="318" y="464"/>
                </a:lnTo>
                <a:lnTo>
                  <a:pt x="324" y="460"/>
                </a:lnTo>
                <a:lnTo>
                  <a:pt x="331" y="458"/>
                </a:lnTo>
                <a:lnTo>
                  <a:pt x="339" y="455"/>
                </a:lnTo>
                <a:lnTo>
                  <a:pt x="343" y="454"/>
                </a:lnTo>
                <a:lnTo>
                  <a:pt x="345" y="453"/>
                </a:lnTo>
                <a:lnTo>
                  <a:pt x="347" y="452"/>
                </a:lnTo>
                <a:lnTo>
                  <a:pt x="348" y="452"/>
                </a:lnTo>
                <a:lnTo>
                  <a:pt x="351" y="439"/>
                </a:lnTo>
                <a:lnTo>
                  <a:pt x="354" y="424"/>
                </a:lnTo>
                <a:lnTo>
                  <a:pt x="356" y="411"/>
                </a:lnTo>
                <a:lnTo>
                  <a:pt x="357" y="396"/>
                </a:lnTo>
                <a:lnTo>
                  <a:pt x="357" y="383"/>
                </a:lnTo>
                <a:lnTo>
                  <a:pt x="358" y="368"/>
                </a:lnTo>
                <a:lnTo>
                  <a:pt x="361" y="355"/>
                </a:lnTo>
                <a:lnTo>
                  <a:pt x="364" y="340"/>
                </a:lnTo>
                <a:lnTo>
                  <a:pt x="367" y="335"/>
                </a:lnTo>
                <a:lnTo>
                  <a:pt x="372" y="331"/>
                </a:lnTo>
                <a:lnTo>
                  <a:pt x="377" y="327"/>
                </a:lnTo>
                <a:lnTo>
                  <a:pt x="384" y="323"/>
                </a:lnTo>
                <a:lnTo>
                  <a:pt x="390" y="320"/>
                </a:lnTo>
                <a:lnTo>
                  <a:pt x="395" y="318"/>
                </a:lnTo>
                <a:lnTo>
                  <a:pt x="398" y="316"/>
                </a:lnTo>
                <a:lnTo>
                  <a:pt x="400" y="316"/>
                </a:lnTo>
                <a:lnTo>
                  <a:pt x="400" y="315"/>
                </a:lnTo>
                <a:lnTo>
                  <a:pt x="401" y="313"/>
                </a:lnTo>
                <a:lnTo>
                  <a:pt x="403" y="309"/>
                </a:lnTo>
                <a:lnTo>
                  <a:pt x="403" y="305"/>
                </a:lnTo>
                <a:lnTo>
                  <a:pt x="407" y="294"/>
                </a:lnTo>
                <a:lnTo>
                  <a:pt x="410" y="281"/>
                </a:lnTo>
                <a:lnTo>
                  <a:pt x="414" y="269"/>
                </a:lnTo>
                <a:lnTo>
                  <a:pt x="417" y="258"/>
                </a:lnTo>
                <a:lnTo>
                  <a:pt x="418" y="254"/>
                </a:lnTo>
                <a:lnTo>
                  <a:pt x="419" y="251"/>
                </a:lnTo>
                <a:lnTo>
                  <a:pt x="420" y="249"/>
                </a:lnTo>
                <a:lnTo>
                  <a:pt x="420" y="248"/>
                </a:lnTo>
                <a:lnTo>
                  <a:pt x="423" y="246"/>
                </a:lnTo>
                <a:lnTo>
                  <a:pt x="426" y="245"/>
                </a:lnTo>
                <a:lnTo>
                  <a:pt x="432" y="244"/>
                </a:lnTo>
                <a:lnTo>
                  <a:pt x="436" y="239"/>
                </a:lnTo>
                <a:lnTo>
                  <a:pt x="440" y="232"/>
                </a:lnTo>
                <a:lnTo>
                  <a:pt x="441" y="229"/>
                </a:lnTo>
                <a:lnTo>
                  <a:pt x="441" y="225"/>
                </a:lnTo>
                <a:lnTo>
                  <a:pt x="442" y="222"/>
                </a:lnTo>
                <a:lnTo>
                  <a:pt x="444" y="220"/>
                </a:lnTo>
                <a:lnTo>
                  <a:pt x="451" y="221"/>
                </a:lnTo>
                <a:lnTo>
                  <a:pt x="459" y="224"/>
                </a:lnTo>
                <a:lnTo>
                  <a:pt x="462" y="225"/>
                </a:lnTo>
                <a:lnTo>
                  <a:pt x="465" y="227"/>
                </a:lnTo>
                <a:lnTo>
                  <a:pt x="467" y="228"/>
                </a:lnTo>
                <a:lnTo>
                  <a:pt x="468" y="228"/>
                </a:lnTo>
                <a:lnTo>
                  <a:pt x="476" y="227"/>
                </a:lnTo>
                <a:lnTo>
                  <a:pt x="485" y="226"/>
                </a:lnTo>
                <a:lnTo>
                  <a:pt x="493" y="224"/>
                </a:lnTo>
                <a:lnTo>
                  <a:pt x="500" y="220"/>
                </a:lnTo>
                <a:lnTo>
                  <a:pt x="505" y="215"/>
                </a:lnTo>
                <a:lnTo>
                  <a:pt x="510" y="207"/>
                </a:lnTo>
                <a:lnTo>
                  <a:pt x="521" y="193"/>
                </a:lnTo>
                <a:lnTo>
                  <a:pt x="529" y="176"/>
                </a:lnTo>
                <a:lnTo>
                  <a:pt x="536" y="160"/>
                </a:lnTo>
                <a:lnTo>
                  <a:pt x="528" y="153"/>
                </a:lnTo>
                <a:lnTo>
                  <a:pt x="521" y="144"/>
                </a:lnTo>
                <a:lnTo>
                  <a:pt x="517" y="134"/>
                </a:lnTo>
                <a:lnTo>
                  <a:pt x="513" y="123"/>
                </a:lnTo>
                <a:lnTo>
                  <a:pt x="506" y="101"/>
                </a:lnTo>
                <a:lnTo>
                  <a:pt x="501" y="90"/>
                </a:lnTo>
                <a:lnTo>
                  <a:pt x="496" y="80"/>
                </a:lnTo>
                <a:lnTo>
                  <a:pt x="487" y="82"/>
                </a:lnTo>
                <a:lnTo>
                  <a:pt x="479" y="83"/>
                </a:lnTo>
                <a:lnTo>
                  <a:pt x="474" y="83"/>
                </a:lnTo>
                <a:lnTo>
                  <a:pt x="471" y="81"/>
                </a:lnTo>
                <a:lnTo>
                  <a:pt x="469" y="77"/>
                </a:lnTo>
                <a:lnTo>
                  <a:pt x="469" y="71"/>
                </a:lnTo>
                <a:lnTo>
                  <a:pt x="470" y="62"/>
                </a:lnTo>
                <a:lnTo>
                  <a:pt x="472" y="52"/>
                </a:lnTo>
                <a:lnTo>
                  <a:pt x="472" y="47"/>
                </a:lnTo>
                <a:lnTo>
                  <a:pt x="472" y="41"/>
                </a:lnTo>
                <a:lnTo>
                  <a:pt x="471" y="35"/>
                </a:lnTo>
                <a:lnTo>
                  <a:pt x="468" y="32"/>
                </a:lnTo>
                <a:lnTo>
                  <a:pt x="460" y="29"/>
                </a:lnTo>
                <a:lnTo>
                  <a:pt x="450" y="27"/>
                </a:lnTo>
                <a:lnTo>
                  <a:pt x="439" y="25"/>
                </a:lnTo>
                <a:lnTo>
                  <a:pt x="428" y="25"/>
                </a:lnTo>
                <a:lnTo>
                  <a:pt x="416" y="24"/>
                </a:lnTo>
                <a:lnTo>
                  <a:pt x="404" y="23"/>
                </a:lnTo>
                <a:lnTo>
                  <a:pt x="394" y="22"/>
                </a:lnTo>
                <a:lnTo>
                  <a:pt x="384" y="20"/>
                </a:lnTo>
                <a:lnTo>
                  <a:pt x="378" y="23"/>
                </a:lnTo>
                <a:lnTo>
                  <a:pt x="373" y="27"/>
                </a:lnTo>
                <a:lnTo>
                  <a:pt x="370" y="31"/>
                </a:lnTo>
                <a:lnTo>
                  <a:pt x="366" y="36"/>
                </a:lnTo>
                <a:lnTo>
                  <a:pt x="364" y="41"/>
                </a:lnTo>
                <a:lnTo>
                  <a:pt x="359" y="45"/>
                </a:lnTo>
                <a:lnTo>
                  <a:pt x="355" y="49"/>
                </a:lnTo>
                <a:lnTo>
                  <a:pt x="348" y="52"/>
                </a:lnTo>
                <a:lnTo>
                  <a:pt x="344" y="45"/>
                </a:lnTo>
                <a:lnTo>
                  <a:pt x="340" y="36"/>
                </a:lnTo>
                <a:lnTo>
                  <a:pt x="334" y="22"/>
                </a:lnTo>
                <a:lnTo>
                  <a:pt x="331" y="15"/>
                </a:lnTo>
                <a:lnTo>
                  <a:pt x="326" y="9"/>
                </a:lnTo>
                <a:lnTo>
                  <a:pt x="320" y="4"/>
                </a:lnTo>
                <a:lnTo>
                  <a:pt x="312" y="0"/>
                </a:lnTo>
                <a:lnTo>
                  <a:pt x="306" y="2"/>
                </a:lnTo>
                <a:lnTo>
                  <a:pt x="301" y="4"/>
                </a:lnTo>
                <a:lnTo>
                  <a:pt x="293" y="7"/>
                </a:lnTo>
                <a:lnTo>
                  <a:pt x="288" y="12"/>
                </a:lnTo>
                <a:lnTo>
                  <a:pt x="283" y="15"/>
                </a:lnTo>
                <a:lnTo>
                  <a:pt x="278" y="17"/>
                </a:lnTo>
                <a:lnTo>
                  <a:pt x="272" y="18"/>
                </a:lnTo>
                <a:lnTo>
                  <a:pt x="267" y="18"/>
                </a:lnTo>
                <a:lnTo>
                  <a:pt x="262" y="18"/>
                </a:lnTo>
                <a:lnTo>
                  <a:pt x="255" y="17"/>
                </a:lnTo>
                <a:lnTo>
                  <a:pt x="248" y="16"/>
                </a:lnTo>
              </a:path>
            </a:pathLst>
          </a:custGeom>
          <a:solidFill>
            <a:srgbClr val="00CC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39" name="未知"/>
          <p:cNvSpPr>
            <a:spLocks noChangeArrowheads="1"/>
          </p:cNvSpPr>
          <p:nvPr/>
        </p:nvSpPr>
        <p:spPr bwMode="auto">
          <a:xfrm>
            <a:off x="7302500" y="4545013"/>
            <a:ext cx="777875" cy="923925"/>
          </a:xfrm>
          <a:custGeom>
            <a:avLst/>
            <a:gdLst>
              <a:gd name="T0" fmla="*/ 489 w 490"/>
              <a:gd name="T1" fmla="*/ 134 h 582"/>
              <a:gd name="T2" fmla="*/ 476 w 490"/>
              <a:gd name="T3" fmla="*/ 147 h 582"/>
              <a:gd name="T4" fmla="*/ 448 w 490"/>
              <a:gd name="T5" fmla="*/ 183 h 582"/>
              <a:gd name="T6" fmla="*/ 424 w 490"/>
              <a:gd name="T7" fmla="*/ 191 h 582"/>
              <a:gd name="T8" fmla="*/ 407 w 490"/>
              <a:gd name="T9" fmla="*/ 201 h 582"/>
              <a:gd name="T10" fmla="*/ 419 w 490"/>
              <a:gd name="T11" fmla="*/ 275 h 582"/>
              <a:gd name="T12" fmla="*/ 413 w 490"/>
              <a:gd name="T13" fmla="*/ 341 h 582"/>
              <a:gd name="T14" fmla="*/ 388 w 490"/>
              <a:gd name="T15" fmla="*/ 353 h 582"/>
              <a:gd name="T16" fmla="*/ 368 w 490"/>
              <a:gd name="T17" fmla="*/ 361 h 582"/>
              <a:gd name="T18" fmla="*/ 353 w 490"/>
              <a:gd name="T19" fmla="*/ 405 h 582"/>
              <a:gd name="T20" fmla="*/ 336 w 490"/>
              <a:gd name="T21" fmla="*/ 432 h 582"/>
              <a:gd name="T22" fmla="*/ 325 w 490"/>
              <a:gd name="T23" fmla="*/ 456 h 582"/>
              <a:gd name="T24" fmla="*/ 284 w 490"/>
              <a:gd name="T25" fmla="*/ 459 h 582"/>
              <a:gd name="T26" fmla="*/ 265 w 490"/>
              <a:gd name="T27" fmla="*/ 493 h 582"/>
              <a:gd name="T28" fmla="*/ 254 w 490"/>
              <a:gd name="T29" fmla="*/ 536 h 582"/>
              <a:gd name="T30" fmla="*/ 233 w 490"/>
              <a:gd name="T31" fmla="*/ 556 h 582"/>
              <a:gd name="T32" fmla="*/ 207 w 490"/>
              <a:gd name="T33" fmla="*/ 573 h 582"/>
              <a:gd name="T34" fmla="*/ 184 w 490"/>
              <a:gd name="T35" fmla="*/ 580 h 582"/>
              <a:gd name="T36" fmla="*/ 160 w 490"/>
              <a:gd name="T37" fmla="*/ 575 h 582"/>
              <a:gd name="T38" fmla="*/ 159 w 490"/>
              <a:gd name="T39" fmla="*/ 568 h 582"/>
              <a:gd name="T40" fmla="*/ 141 w 490"/>
              <a:gd name="T41" fmla="*/ 548 h 582"/>
              <a:gd name="T42" fmla="*/ 139 w 490"/>
              <a:gd name="T43" fmla="*/ 536 h 582"/>
              <a:gd name="T44" fmla="*/ 138 w 490"/>
              <a:gd name="T45" fmla="*/ 513 h 582"/>
              <a:gd name="T46" fmla="*/ 123 w 490"/>
              <a:gd name="T47" fmla="*/ 472 h 582"/>
              <a:gd name="T48" fmla="*/ 58 w 490"/>
              <a:gd name="T49" fmla="*/ 454 h 582"/>
              <a:gd name="T50" fmla="*/ 11 w 490"/>
              <a:gd name="T51" fmla="*/ 453 h 582"/>
              <a:gd name="T52" fmla="*/ 0 w 490"/>
              <a:gd name="T53" fmla="*/ 428 h 582"/>
              <a:gd name="T54" fmla="*/ 10 w 490"/>
              <a:gd name="T55" fmla="*/ 394 h 582"/>
              <a:gd name="T56" fmla="*/ 4 w 490"/>
              <a:gd name="T57" fmla="*/ 353 h 582"/>
              <a:gd name="T58" fmla="*/ 24 w 490"/>
              <a:gd name="T59" fmla="*/ 330 h 582"/>
              <a:gd name="T60" fmla="*/ 45 w 490"/>
              <a:gd name="T61" fmla="*/ 291 h 582"/>
              <a:gd name="T62" fmla="*/ 49 w 490"/>
              <a:gd name="T63" fmla="*/ 214 h 582"/>
              <a:gd name="T64" fmla="*/ 73 w 490"/>
              <a:gd name="T65" fmla="*/ 193 h 582"/>
              <a:gd name="T66" fmla="*/ 107 w 490"/>
              <a:gd name="T67" fmla="*/ 139 h 582"/>
              <a:gd name="T68" fmla="*/ 139 w 490"/>
              <a:gd name="T69" fmla="*/ 99 h 582"/>
              <a:gd name="T70" fmla="*/ 191 w 490"/>
              <a:gd name="T71" fmla="*/ 86 h 582"/>
              <a:gd name="T72" fmla="*/ 208 w 490"/>
              <a:gd name="T73" fmla="*/ 64 h 582"/>
              <a:gd name="T74" fmla="*/ 218 w 490"/>
              <a:gd name="T75" fmla="*/ 34 h 582"/>
              <a:gd name="T76" fmla="*/ 216 w 490"/>
              <a:gd name="T77" fmla="*/ 1 h 582"/>
              <a:gd name="T78" fmla="*/ 223 w 490"/>
              <a:gd name="T79" fmla="*/ 13 h 582"/>
              <a:gd name="T80" fmla="*/ 239 w 490"/>
              <a:gd name="T81" fmla="*/ 34 h 582"/>
              <a:gd name="T82" fmla="*/ 263 w 490"/>
              <a:gd name="T83" fmla="*/ 41 h 582"/>
              <a:gd name="T84" fmla="*/ 281 w 490"/>
              <a:gd name="T85" fmla="*/ 61 h 582"/>
              <a:gd name="T86" fmla="*/ 310 w 490"/>
              <a:gd name="T87" fmla="*/ 112 h 582"/>
              <a:gd name="T88" fmla="*/ 337 w 490"/>
              <a:gd name="T89" fmla="*/ 121 h 582"/>
              <a:gd name="T90" fmla="*/ 354 w 490"/>
              <a:gd name="T91" fmla="*/ 115 h 582"/>
              <a:gd name="T92" fmla="*/ 364 w 490"/>
              <a:gd name="T93" fmla="*/ 91 h 582"/>
              <a:gd name="T94" fmla="*/ 377 w 490"/>
              <a:gd name="T95" fmla="*/ 86 h 582"/>
              <a:gd name="T96" fmla="*/ 390 w 490"/>
              <a:gd name="T97" fmla="*/ 101 h 582"/>
              <a:gd name="T98" fmla="*/ 420 w 490"/>
              <a:gd name="T99" fmla="*/ 97 h 582"/>
              <a:gd name="T100" fmla="*/ 453 w 490"/>
              <a:gd name="T101" fmla="*/ 10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90" h="582">
                <a:moveTo>
                  <a:pt x="479" y="109"/>
                </a:moveTo>
                <a:lnTo>
                  <a:pt x="482" y="117"/>
                </a:lnTo>
                <a:lnTo>
                  <a:pt x="484" y="124"/>
                </a:lnTo>
                <a:lnTo>
                  <a:pt x="487" y="129"/>
                </a:lnTo>
                <a:lnTo>
                  <a:pt x="489" y="134"/>
                </a:lnTo>
                <a:lnTo>
                  <a:pt x="488" y="139"/>
                </a:lnTo>
                <a:lnTo>
                  <a:pt x="485" y="142"/>
                </a:lnTo>
                <a:lnTo>
                  <a:pt x="483" y="144"/>
                </a:lnTo>
                <a:lnTo>
                  <a:pt x="480" y="146"/>
                </a:lnTo>
                <a:lnTo>
                  <a:pt x="476" y="147"/>
                </a:lnTo>
                <a:lnTo>
                  <a:pt x="471" y="149"/>
                </a:lnTo>
                <a:lnTo>
                  <a:pt x="464" y="158"/>
                </a:lnTo>
                <a:lnTo>
                  <a:pt x="458" y="169"/>
                </a:lnTo>
                <a:lnTo>
                  <a:pt x="452" y="179"/>
                </a:lnTo>
                <a:lnTo>
                  <a:pt x="448" y="183"/>
                </a:lnTo>
                <a:lnTo>
                  <a:pt x="443" y="185"/>
                </a:lnTo>
                <a:lnTo>
                  <a:pt x="438" y="187"/>
                </a:lnTo>
                <a:lnTo>
                  <a:pt x="434" y="188"/>
                </a:lnTo>
                <a:lnTo>
                  <a:pt x="428" y="190"/>
                </a:lnTo>
                <a:lnTo>
                  <a:pt x="424" y="191"/>
                </a:lnTo>
                <a:lnTo>
                  <a:pt x="422" y="192"/>
                </a:lnTo>
                <a:lnTo>
                  <a:pt x="419" y="193"/>
                </a:lnTo>
                <a:lnTo>
                  <a:pt x="417" y="195"/>
                </a:lnTo>
                <a:lnTo>
                  <a:pt x="413" y="198"/>
                </a:lnTo>
                <a:lnTo>
                  <a:pt x="407" y="201"/>
                </a:lnTo>
                <a:lnTo>
                  <a:pt x="410" y="217"/>
                </a:lnTo>
                <a:lnTo>
                  <a:pt x="412" y="233"/>
                </a:lnTo>
                <a:lnTo>
                  <a:pt x="415" y="249"/>
                </a:lnTo>
                <a:lnTo>
                  <a:pt x="419" y="265"/>
                </a:lnTo>
                <a:lnTo>
                  <a:pt x="419" y="275"/>
                </a:lnTo>
                <a:lnTo>
                  <a:pt x="420" y="289"/>
                </a:lnTo>
                <a:lnTo>
                  <a:pt x="420" y="302"/>
                </a:lnTo>
                <a:lnTo>
                  <a:pt x="419" y="316"/>
                </a:lnTo>
                <a:lnTo>
                  <a:pt x="417" y="330"/>
                </a:lnTo>
                <a:lnTo>
                  <a:pt x="413" y="341"/>
                </a:lnTo>
                <a:lnTo>
                  <a:pt x="409" y="347"/>
                </a:lnTo>
                <a:lnTo>
                  <a:pt x="406" y="350"/>
                </a:lnTo>
                <a:lnTo>
                  <a:pt x="401" y="354"/>
                </a:lnTo>
                <a:lnTo>
                  <a:pt x="395" y="357"/>
                </a:lnTo>
                <a:lnTo>
                  <a:pt x="388" y="353"/>
                </a:lnTo>
                <a:lnTo>
                  <a:pt x="382" y="351"/>
                </a:lnTo>
                <a:lnTo>
                  <a:pt x="377" y="351"/>
                </a:lnTo>
                <a:lnTo>
                  <a:pt x="373" y="353"/>
                </a:lnTo>
                <a:lnTo>
                  <a:pt x="370" y="356"/>
                </a:lnTo>
                <a:lnTo>
                  <a:pt x="368" y="361"/>
                </a:lnTo>
                <a:lnTo>
                  <a:pt x="365" y="366"/>
                </a:lnTo>
                <a:lnTo>
                  <a:pt x="363" y="372"/>
                </a:lnTo>
                <a:lnTo>
                  <a:pt x="360" y="386"/>
                </a:lnTo>
                <a:lnTo>
                  <a:pt x="355" y="399"/>
                </a:lnTo>
                <a:lnTo>
                  <a:pt x="353" y="405"/>
                </a:lnTo>
                <a:lnTo>
                  <a:pt x="349" y="410"/>
                </a:lnTo>
                <a:lnTo>
                  <a:pt x="345" y="414"/>
                </a:lnTo>
                <a:lnTo>
                  <a:pt x="339" y="417"/>
                </a:lnTo>
                <a:lnTo>
                  <a:pt x="337" y="425"/>
                </a:lnTo>
                <a:lnTo>
                  <a:pt x="336" y="432"/>
                </a:lnTo>
                <a:lnTo>
                  <a:pt x="336" y="438"/>
                </a:lnTo>
                <a:lnTo>
                  <a:pt x="334" y="443"/>
                </a:lnTo>
                <a:lnTo>
                  <a:pt x="332" y="448"/>
                </a:lnTo>
                <a:lnTo>
                  <a:pt x="329" y="453"/>
                </a:lnTo>
                <a:lnTo>
                  <a:pt x="325" y="456"/>
                </a:lnTo>
                <a:lnTo>
                  <a:pt x="319" y="461"/>
                </a:lnTo>
                <a:lnTo>
                  <a:pt x="309" y="460"/>
                </a:lnTo>
                <a:lnTo>
                  <a:pt x="299" y="458"/>
                </a:lnTo>
                <a:lnTo>
                  <a:pt x="291" y="458"/>
                </a:lnTo>
                <a:lnTo>
                  <a:pt x="284" y="459"/>
                </a:lnTo>
                <a:lnTo>
                  <a:pt x="278" y="462"/>
                </a:lnTo>
                <a:lnTo>
                  <a:pt x="272" y="468"/>
                </a:lnTo>
                <a:lnTo>
                  <a:pt x="267" y="475"/>
                </a:lnTo>
                <a:lnTo>
                  <a:pt x="263" y="485"/>
                </a:lnTo>
                <a:lnTo>
                  <a:pt x="265" y="493"/>
                </a:lnTo>
                <a:lnTo>
                  <a:pt x="264" y="501"/>
                </a:lnTo>
                <a:lnTo>
                  <a:pt x="263" y="510"/>
                </a:lnTo>
                <a:lnTo>
                  <a:pt x="260" y="519"/>
                </a:lnTo>
                <a:lnTo>
                  <a:pt x="258" y="528"/>
                </a:lnTo>
                <a:lnTo>
                  <a:pt x="254" y="536"/>
                </a:lnTo>
                <a:lnTo>
                  <a:pt x="249" y="544"/>
                </a:lnTo>
                <a:lnTo>
                  <a:pt x="243" y="549"/>
                </a:lnTo>
                <a:lnTo>
                  <a:pt x="242" y="550"/>
                </a:lnTo>
                <a:lnTo>
                  <a:pt x="238" y="552"/>
                </a:lnTo>
                <a:lnTo>
                  <a:pt x="233" y="556"/>
                </a:lnTo>
                <a:lnTo>
                  <a:pt x="228" y="559"/>
                </a:lnTo>
                <a:lnTo>
                  <a:pt x="221" y="563"/>
                </a:lnTo>
                <a:lnTo>
                  <a:pt x="215" y="567"/>
                </a:lnTo>
                <a:lnTo>
                  <a:pt x="211" y="571"/>
                </a:lnTo>
                <a:lnTo>
                  <a:pt x="207" y="573"/>
                </a:lnTo>
                <a:lnTo>
                  <a:pt x="204" y="575"/>
                </a:lnTo>
                <a:lnTo>
                  <a:pt x="200" y="578"/>
                </a:lnTo>
                <a:lnTo>
                  <a:pt x="197" y="580"/>
                </a:lnTo>
                <a:lnTo>
                  <a:pt x="195" y="581"/>
                </a:lnTo>
                <a:lnTo>
                  <a:pt x="184" y="580"/>
                </a:lnTo>
                <a:lnTo>
                  <a:pt x="175" y="578"/>
                </a:lnTo>
                <a:lnTo>
                  <a:pt x="169" y="577"/>
                </a:lnTo>
                <a:lnTo>
                  <a:pt x="164" y="577"/>
                </a:lnTo>
                <a:lnTo>
                  <a:pt x="162" y="576"/>
                </a:lnTo>
                <a:lnTo>
                  <a:pt x="160" y="575"/>
                </a:lnTo>
                <a:lnTo>
                  <a:pt x="159" y="575"/>
                </a:lnTo>
                <a:lnTo>
                  <a:pt x="159" y="574"/>
                </a:lnTo>
                <a:lnTo>
                  <a:pt x="160" y="572"/>
                </a:lnTo>
                <a:lnTo>
                  <a:pt x="160" y="570"/>
                </a:lnTo>
                <a:lnTo>
                  <a:pt x="159" y="568"/>
                </a:lnTo>
                <a:lnTo>
                  <a:pt x="157" y="565"/>
                </a:lnTo>
                <a:lnTo>
                  <a:pt x="154" y="562"/>
                </a:lnTo>
                <a:lnTo>
                  <a:pt x="149" y="558"/>
                </a:lnTo>
                <a:lnTo>
                  <a:pt x="143" y="553"/>
                </a:lnTo>
                <a:lnTo>
                  <a:pt x="141" y="548"/>
                </a:lnTo>
                <a:lnTo>
                  <a:pt x="140" y="544"/>
                </a:lnTo>
                <a:lnTo>
                  <a:pt x="139" y="542"/>
                </a:lnTo>
                <a:lnTo>
                  <a:pt x="139" y="540"/>
                </a:lnTo>
                <a:lnTo>
                  <a:pt x="139" y="537"/>
                </a:lnTo>
                <a:lnTo>
                  <a:pt x="139" y="536"/>
                </a:lnTo>
                <a:lnTo>
                  <a:pt x="139" y="532"/>
                </a:lnTo>
                <a:lnTo>
                  <a:pt x="139" y="529"/>
                </a:lnTo>
                <a:lnTo>
                  <a:pt x="139" y="526"/>
                </a:lnTo>
                <a:lnTo>
                  <a:pt x="139" y="520"/>
                </a:lnTo>
                <a:lnTo>
                  <a:pt x="138" y="513"/>
                </a:lnTo>
                <a:lnTo>
                  <a:pt x="137" y="504"/>
                </a:lnTo>
                <a:lnTo>
                  <a:pt x="135" y="493"/>
                </a:lnTo>
                <a:lnTo>
                  <a:pt x="133" y="485"/>
                </a:lnTo>
                <a:lnTo>
                  <a:pt x="129" y="478"/>
                </a:lnTo>
                <a:lnTo>
                  <a:pt x="123" y="472"/>
                </a:lnTo>
                <a:lnTo>
                  <a:pt x="117" y="468"/>
                </a:lnTo>
                <a:lnTo>
                  <a:pt x="108" y="464"/>
                </a:lnTo>
                <a:lnTo>
                  <a:pt x="99" y="461"/>
                </a:lnTo>
                <a:lnTo>
                  <a:pt x="79" y="456"/>
                </a:lnTo>
                <a:lnTo>
                  <a:pt x="58" y="454"/>
                </a:lnTo>
                <a:lnTo>
                  <a:pt x="39" y="453"/>
                </a:lnTo>
                <a:lnTo>
                  <a:pt x="30" y="453"/>
                </a:lnTo>
                <a:lnTo>
                  <a:pt x="23" y="453"/>
                </a:lnTo>
                <a:lnTo>
                  <a:pt x="16" y="453"/>
                </a:lnTo>
                <a:lnTo>
                  <a:pt x="11" y="453"/>
                </a:lnTo>
                <a:lnTo>
                  <a:pt x="8" y="450"/>
                </a:lnTo>
                <a:lnTo>
                  <a:pt x="5" y="447"/>
                </a:lnTo>
                <a:lnTo>
                  <a:pt x="1" y="441"/>
                </a:lnTo>
                <a:lnTo>
                  <a:pt x="0" y="435"/>
                </a:lnTo>
                <a:lnTo>
                  <a:pt x="0" y="428"/>
                </a:lnTo>
                <a:lnTo>
                  <a:pt x="3" y="421"/>
                </a:lnTo>
                <a:lnTo>
                  <a:pt x="5" y="413"/>
                </a:lnTo>
                <a:lnTo>
                  <a:pt x="9" y="406"/>
                </a:lnTo>
                <a:lnTo>
                  <a:pt x="11" y="397"/>
                </a:lnTo>
                <a:lnTo>
                  <a:pt x="10" y="394"/>
                </a:lnTo>
                <a:lnTo>
                  <a:pt x="9" y="387"/>
                </a:lnTo>
                <a:lnTo>
                  <a:pt x="7" y="379"/>
                </a:lnTo>
                <a:lnTo>
                  <a:pt x="5" y="370"/>
                </a:lnTo>
                <a:lnTo>
                  <a:pt x="5" y="362"/>
                </a:lnTo>
                <a:lnTo>
                  <a:pt x="4" y="353"/>
                </a:lnTo>
                <a:lnTo>
                  <a:pt x="5" y="346"/>
                </a:lnTo>
                <a:lnTo>
                  <a:pt x="7" y="341"/>
                </a:lnTo>
                <a:lnTo>
                  <a:pt x="10" y="338"/>
                </a:lnTo>
                <a:lnTo>
                  <a:pt x="14" y="335"/>
                </a:lnTo>
                <a:lnTo>
                  <a:pt x="24" y="330"/>
                </a:lnTo>
                <a:lnTo>
                  <a:pt x="35" y="326"/>
                </a:lnTo>
                <a:lnTo>
                  <a:pt x="43" y="321"/>
                </a:lnTo>
                <a:lnTo>
                  <a:pt x="44" y="315"/>
                </a:lnTo>
                <a:lnTo>
                  <a:pt x="44" y="308"/>
                </a:lnTo>
                <a:lnTo>
                  <a:pt x="45" y="291"/>
                </a:lnTo>
                <a:lnTo>
                  <a:pt x="45" y="273"/>
                </a:lnTo>
                <a:lnTo>
                  <a:pt x="45" y="254"/>
                </a:lnTo>
                <a:lnTo>
                  <a:pt x="45" y="236"/>
                </a:lnTo>
                <a:lnTo>
                  <a:pt x="47" y="220"/>
                </a:lnTo>
                <a:lnTo>
                  <a:pt x="49" y="214"/>
                </a:lnTo>
                <a:lnTo>
                  <a:pt x="50" y="208"/>
                </a:lnTo>
                <a:lnTo>
                  <a:pt x="53" y="204"/>
                </a:lnTo>
                <a:lnTo>
                  <a:pt x="55" y="201"/>
                </a:lnTo>
                <a:lnTo>
                  <a:pt x="63" y="197"/>
                </a:lnTo>
                <a:lnTo>
                  <a:pt x="73" y="193"/>
                </a:lnTo>
                <a:lnTo>
                  <a:pt x="82" y="189"/>
                </a:lnTo>
                <a:lnTo>
                  <a:pt x="91" y="185"/>
                </a:lnTo>
                <a:lnTo>
                  <a:pt x="96" y="169"/>
                </a:lnTo>
                <a:lnTo>
                  <a:pt x="101" y="154"/>
                </a:lnTo>
                <a:lnTo>
                  <a:pt x="107" y="139"/>
                </a:lnTo>
                <a:lnTo>
                  <a:pt x="115" y="125"/>
                </a:lnTo>
                <a:lnTo>
                  <a:pt x="119" y="116"/>
                </a:lnTo>
                <a:lnTo>
                  <a:pt x="124" y="109"/>
                </a:lnTo>
                <a:lnTo>
                  <a:pt x="131" y="103"/>
                </a:lnTo>
                <a:lnTo>
                  <a:pt x="139" y="99"/>
                </a:lnTo>
                <a:lnTo>
                  <a:pt x="148" y="97"/>
                </a:lnTo>
                <a:lnTo>
                  <a:pt x="158" y="95"/>
                </a:lnTo>
                <a:lnTo>
                  <a:pt x="179" y="93"/>
                </a:lnTo>
                <a:lnTo>
                  <a:pt x="185" y="90"/>
                </a:lnTo>
                <a:lnTo>
                  <a:pt x="191" y="86"/>
                </a:lnTo>
                <a:lnTo>
                  <a:pt x="194" y="81"/>
                </a:lnTo>
                <a:lnTo>
                  <a:pt x="197" y="77"/>
                </a:lnTo>
                <a:lnTo>
                  <a:pt x="200" y="72"/>
                </a:lnTo>
                <a:lnTo>
                  <a:pt x="204" y="68"/>
                </a:lnTo>
                <a:lnTo>
                  <a:pt x="208" y="64"/>
                </a:lnTo>
                <a:lnTo>
                  <a:pt x="215" y="61"/>
                </a:lnTo>
                <a:lnTo>
                  <a:pt x="217" y="53"/>
                </a:lnTo>
                <a:lnTo>
                  <a:pt x="219" y="49"/>
                </a:lnTo>
                <a:lnTo>
                  <a:pt x="219" y="45"/>
                </a:lnTo>
                <a:lnTo>
                  <a:pt x="218" y="34"/>
                </a:lnTo>
                <a:lnTo>
                  <a:pt x="216" y="23"/>
                </a:lnTo>
                <a:lnTo>
                  <a:pt x="215" y="12"/>
                </a:lnTo>
                <a:lnTo>
                  <a:pt x="215" y="1"/>
                </a:lnTo>
                <a:lnTo>
                  <a:pt x="215" y="0"/>
                </a:lnTo>
                <a:lnTo>
                  <a:pt x="216" y="1"/>
                </a:lnTo>
                <a:lnTo>
                  <a:pt x="217" y="2"/>
                </a:lnTo>
                <a:lnTo>
                  <a:pt x="219" y="4"/>
                </a:lnTo>
                <a:lnTo>
                  <a:pt x="220" y="9"/>
                </a:lnTo>
                <a:lnTo>
                  <a:pt x="222" y="11"/>
                </a:lnTo>
                <a:lnTo>
                  <a:pt x="223" y="13"/>
                </a:lnTo>
                <a:lnTo>
                  <a:pt x="229" y="17"/>
                </a:lnTo>
                <a:lnTo>
                  <a:pt x="235" y="21"/>
                </a:lnTo>
                <a:lnTo>
                  <a:pt x="237" y="28"/>
                </a:lnTo>
                <a:lnTo>
                  <a:pt x="238" y="32"/>
                </a:lnTo>
                <a:lnTo>
                  <a:pt x="239" y="34"/>
                </a:lnTo>
                <a:lnTo>
                  <a:pt x="241" y="35"/>
                </a:lnTo>
                <a:lnTo>
                  <a:pt x="243" y="36"/>
                </a:lnTo>
                <a:lnTo>
                  <a:pt x="248" y="36"/>
                </a:lnTo>
                <a:lnTo>
                  <a:pt x="254" y="38"/>
                </a:lnTo>
                <a:lnTo>
                  <a:pt x="263" y="41"/>
                </a:lnTo>
                <a:lnTo>
                  <a:pt x="266" y="42"/>
                </a:lnTo>
                <a:lnTo>
                  <a:pt x="270" y="43"/>
                </a:lnTo>
                <a:lnTo>
                  <a:pt x="274" y="45"/>
                </a:lnTo>
                <a:lnTo>
                  <a:pt x="275" y="45"/>
                </a:lnTo>
                <a:lnTo>
                  <a:pt x="281" y="61"/>
                </a:lnTo>
                <a:lnTo>
                  <a:pt x="289" y="75"/>
                </a:lnTo>
                <a:lnTo>
                  <a:pt x="296" y="90"/>
                </a:lnTo>
                <a:lnTo>
                  <a:pt x="303" y="105"/>
                </a:lnTo>
                <a:lnTo>
                  <a:pt x="305" y="109"/>
                </a:lnTo>
                <a:lnTo>
                  <a:pt x="310" y="112"/>
                </a:lnTo>
                <a:lnTo>
                  <a:pt x="316" y="115"/>
                </a:lnTo>
                <a:lnTo>
                  <a:pt x="323" y="117"/>
                </a:lnTo>
                <a:lnTo>
                  <a:pt x="328" y="119"/>
                </a:lnTo>
                <a:lnTo>
                  <a:pt x="334" y="120"/>
                </a:lnTo>
                <a:lnTo>
                  <a:pt x="337" y="121"/>
                </a:lnTo>
                <a:lnTo>
                  <a:pt x="339" y="121"/>
                </a:lnTo>
                <a:lnTo>
                  <a:pt x="343" y="120"/>
                </a:lnTo>
                <a:lnTo>
                  <a:pt x="347" y="119"/>
                </a:lnTo>
                <a:lnTo>
                  <a:pt x="352" y="117"/>
                </a:lnTo>
                <a:lnTo>
                  <a:pt x="354" y="115"/>
                </a:lnTo>
                <a:lnTo>
                  <a:pt x="355" y="112"/>
                </a:lnTo>
                <a:lnTo>
                  <a:pt x="357" y="109"/>
                </a:lnTo>
                <a:lnTo>
                  <a:pt x="359" y="105"/>
                </a:lnTo>
                <a:lnTo>
                  <a:pt x="362" y="98"/>
                </a:lnTo>
                <a:lnTo>
                  <a:pt x="364" y="91"/>
                </a:lnTo>
                <a:lnTo>
                  <a:pt x="366" y="84"/>
                </a:lnTo>
                <a:lnTo>
                  <a:pt x="367" y="82"/>
                </a:lnTo>
                <a:lnTo>
                  <a:pt x="367" y="81"/>
                </a:lnTo>
                <a:lnTo>
                  <a:pt x="372" y="83"/>
                </a:lnTo>
                <a:lnTo>
                  <a:pt x="377" y="86"/>
                </a:lnTo>
                <a:lnTo>
                  <a:pt x="379" y="89"/>
                </a:lnTo>
                <a:lnTo>
                  <a:pt x="381" y="92"/>
                </a:lnTo>
                <a:lnTo>
                  <a:pt x="384" y="94"/>
                </a:lnTo>
                <a:lnTo>
                  <a:pt x="387" y="98"/>
                </a:lnTo>
                <a:lnTo>
                  <a:pt x="390" y="101"/>
                </a:lnTo>
                <a:lnTo>
                  <a:pt x="395" y="105"/>
                </a:lnTo>
                <a:lnTo>
                  <a:pt x="399" y="104"/>
                </a:lnTo>
                <a:lnTo>
                  <a:pt x="403" y="102"/>
                </a:lnTo>
                <a:lnTo>
                  <a:pt x="411" y="100"/>
                </a:lnTo>
                <a:lnTo>
                  <a:pt x="420" y="97"/>
                </a:lnTo>
                <a:lnTo>
                  <a:pt x="427" y="97"/>
                </a:lnTo>
                <a:lnTo>
                  <a:pt x="432" y="98"/>
                </a:lnTo>
                <a:lnTo>
                  <a:pt x="439" y="101"/>
                </a:lnTo>
                <a:lnTo>
                  <a:pt x="446" y="104"/>
                </a:lnTo>
                <a:lnTo>
                  <a:pt x="453" y="108"/>
                </a:lnTo>
                <a:lnTo>
                  <a:pt x="462" y="110"/>
                </a:lnTo>
                <a:lnTo>
                  <a:pt x="468" y="111"/>
                </a:lnTo>
                <a:lnTo>
                  <a:pt x="474" y="111"/>
                </a:lnTo>
                <a:lnTo>
                  <a:pt x="479" y="109"/>
                </a:lnTo>
              </a:path>
            </a:pathLst>
          </a:custGeom>
          <a:solidFill>
            <a:srgbClr val="00CC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0" name="未知"/>
          <p:cNvSpPr>
            <a:spLocks noChangeArrowheads="1"/>
          </p:cNvSpPr>
          <p:nvPr/>
        </p:nvSpPr>
        <p:spPr bwMode="auto">
          <a:xfrm>
            <a:off x="6202363" y="5175250"/>
            <a:ext cx="1390650" cy="966788"/>
          </a:xfrm>
          <a:custGeom>
            <a:avLst/>
            <a:gdLst>
              <a:gd name="T0" fmla="*/ 77 w 876"/>
              <a:gd name="T1" fmla="*/ 562 h 609"/>
              <a:gd name="T2" fmla="*/ 85 w 876"/>
              <a:gd name="T3" fmla="*/ 598 h 609"/>
              <a:gd name="T4" fmla="*/ 20 w 876"/>
              <a:gd name="T5" fmla="*/ 588 h 609"/>
              <a:gd name="T6" fmla="*/ 0 w 876"/>
              <a:gd name="T7" fmla="*/ 539 h 609"/>
              <a:gd name="T8" fmla="*/ 18 w 876"/>
              <a:gd name="T9" fmla="*/ 465 h 609"/>
              <a:gd name="T10" fmla="*/ 52 w 876"/>
              <a:gd name="T11" fmla="*/ 432 h 609"/>
              <a:gd name="T12" fmla="*/ 110 w 876"/>
              <a:gd name="T13" fmla="*/ 387 h 609"/>
              <a:gd name="T14" fmla="*/ 126 w 876"/>
              <a:gd name="T15" fmla="*/ 351 h 609"/>
              <a:gd name="T16" fmla="*/ 185 w 876"/>
              <a:gd name="T17" fmla="*/ 296 h 609"/>
              <a:gd name="T18" fmla="*/ 207 w 876"/>
              <a:gd name="T19" fmla="*/ 211 h 609"/>
              <a:gd name="T20" fmla="*/ 253 w 876"/>
              <a:gd name="T21" fmla="*/ 122 h 609"/>
              <a:gd name="T22" fmla="*/ 292 w 876"/>
              <a:gd name="T23" fmla="*/ 32 h 609"/>
              <a:gd name="T24" fmla="*/ 340 w 876"/>
              <a:gd name="T25" fmla="*/ 51 h 609"/>
              <a:gd name="T26" fmla="*/ 380 w 876"/>
              <a:gd name="T27" fmla="*/ 1 h 609"/>
              <a:gd name="T28" fmla="*/ 443 w 876"/>
              <a:gd name="T29" fmla="*/ 8 h 609"/>
              <a:gd name="T30" fmla="*/ 534 w 876"/>
              <a:gd name="T31" fmla="*/ 33 h 609"/>
              <a:gd name="T32" fmla="*/ 500 w 876"/>
              <a:gd name="T33" fmla="*/ 73 h 609"/>
              <a:gd name="T34" fmla="*/ 531 w 876"/>
              <a:gd name="T35" fmla="*/ 48 h 609"/>
              <a:gd name="T36" fmla="*/ 511 w 876"/>
              <a:gd name="T37" fmla="*/ 52 h 609"/>
              <a:gd name="T38" fmla="*/ 514 w 876"/>
              <a:gd name="T39" fmla="*/ 108 h 609"/>
              <a:gd name="T40" fmla="*/ 626 w 876"/>
              <a:gd name="T41" fmla="*/ 90 h 609"/>
              <a:gd name="T42" fmla="*/ 685 w 876"/>
              <a:gd name="T43" fmla="*/ 89 h 609"/>
              <a:gd name="T44" fmla="*/ 704 w 876"/>
              <a:gd name="T45" fmla="*/ 70 h 609"/>
              <a:gd name="T46" fmla="*/ 793 w 876"/>
              <a:gd name="T47" fmla="*/ 66 h 609"/>
              <a:gd name="T48" fmla="*/ 828 w 876"/>
              <a:gd name="T49" fmla="*/ 123 h 609"/>
              <a:gd name="T50" fmla="*/ 840 w 876"/>
              <a:gd name="T51" fmla="*/ 169 h 609"/>
              <a:gd name="T52" fmla="*/ 867 w 876"/>
              <a:gd name="T53" fmla="*/ 189 h 609"/>
              <a:gd name="T54" fmla="*/ 862 w 876"/>
              <a:gd name="T55" fmla="*/ 206 h 609"/>
              <a:gd name="T56" fmla="*/ 822 w 876"/>
              <a:gd name="T57" fmla="*/ 243 h 609"/>
              <a:gd name="T58" fmla="*/ 774 w 876"/>
              <a:gd name="T59" fmla="*/ 268 h 609"/>
              <a:gd name="T60" fmla="*/ 731 w 876"/>
              <a:gd name="T61" fmla="*/ 270 h 609"/>
              <a:gd name="T62" fmla="*/ 677 w 876"/>
              <a:gd name="T63" fmla="*/ 292 h 609"/>
              <a:gd name="T64" fmla="*/ 636 w 876"/>
              <a:gd name="T65" fmla="*/ 288 h 609"/>
              <a:gd name="T66" fmla="*/ 621 w 876"/>
              <a:gd name="T67" fmla="*/ 256 h 609"/>
              <a:gd name="T68" fmla="*/ 576 w 876"/>
              <a:gd name="T69" fmla="*/ 245 h 609"/>
              <a:gd name="T70" fmla="*/ 528 w 876"/>
              <a:gd name="T71" fmla="*/ 273 h 609"/>
              <a:gd name="T72" fmla="*/ 526 w 876"/>
              <a:gd name="T73" fmla="*/ 320 h 609"/>
              <a:gd name="T74" fmla="*/ 560 w 876"/>
              <a:gd name="T75" fmla="*/ 337 h 609"/>
              <a:gd name="T76" fmla="*/ 616 w 876"/>
              <a:gd name="T77" fmla="*/ 324 h 609"/>
              <a:gd name="T78" fmla="*/ 621 w 876"/>
              <a:gd name="T79" fmla="*/ 269 h 609"/>
              <a:gd name="T80" fmla="*/ 574 w 876"/>
              <a:gd name="T81" fmla="*/ 249 h 609"/>
              <a:gd name="T82" fmla="*/ 516 w 876"/>
              <a:gd name="T83" fmla="*/ 315 h 609"/>
              <a:gd name="T84" fmla="*/ 469 w 876"/>
              <a:gd name="T85" fmla="*/ 308 h 609"/>
              <a:gd name="T86" fmla="*/ 449 w 876"/>
              <a:gd name="T87" fmla="*/ 370 h 609"/>
              <a:gd name="T88" fmla="*/ 437 w 876"/>
              <a:gd name="T89" fmla="*/ 366 h 609"/>
              <a:gd name="T90" fmla="*/ 420 w 876"/>
              <a:gd name="T91" fmla="*/ 345 h 609"/>
              <a:gd name="T92" fmla="*/ 377 w 876"/>
              <a:gd name="T93" fmla="*/ 339 h 609"/>
              <a:gd name="T94" fmla="*/ 340 w 876"/>
              <a:gd name="T95" fmla="*/ 380 h 609"/>
              <a:gd name="T96" fmla="*/ 377 w 876"/>
              <a:gd name="T97" fmla="*/ 420 h 609"/>
              <a:gd name="T98" fmla="*/ 424 w 876"/>
              <a:gd name="T99" fmla="*/ 396 h 609"/>
              <a:gd name="T100" fmla="*/ 424 w 876"/>
              <a:gd name="T101" fmla="*/ 402 h 609"/>
              <a:gd name="T102" fmla="*/ 352 w 876"/>
              <a:gd name="T103" fmla="*/ 416 h 609"/>
              <a:gd name="T104" fmla="*/ 333 w 876"/>
              <a:gd name="T105" fmla="*/ 421 h 609"/>
              <a:gd name="T106" fmla="*/ 264 w 876"/>
              <a:gd name="T107" fmla="*/ 440 h 609"/>
              <a:gd name="T108" fmla="*/ 214 w 876"/>
              <a:gd name="T109" fmla="*/ 466 h 609"/>
              <a:gd name="T110" fmla="*/ 185 w 876"/>
              <a:gd name="T111" fmla="*/ 480 h 609"/>
              <a:gd name="T112" fmla="*/ 123 w 876"/>
              <a:gd name="T113" fmla="*/ 506 h 609"/>
              <a:gd name="T114" fmla="*/ 83 w 876"/>
              <a:gd name="T115" fmla="*/ 533 h 609"/>
              <a:gd name="T116" fmla="*/ 65 w 876"/>
              <a:gd name="T117" fmla="*/ 548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76" h="609">
                <a:moveTo>
                  <a:pt x="65" y="548"/>
                </a:moveTo>
                <a:lnTo>
                  <a:pt x="70" y="553"/>
                </a:lnTo>
                <a:lnTo>
                  <a:pt x="75" y="555"/>
                </a:lnTo>
                <a:lnTo>
                  <a:pt x="76" y="556"/>
                </a:lnTo>
                <a:lnTo>
                  <a:pt x="76" y="557"/>
                </a:lnTo>
                <a:lnTo>
                  <a:pt x="76" y="558"/>
                </a:lnTo>
                <a:lnTo>
                  <a:pt x="77" y="562"/>
                </a:lnTo>
                <a:lnTo>
                  <a:pt x="80" y="568"/>
                </a:lnTo>
                <a:lnTo>
                  <a:pt x="85" y="575"/>
                </a:lnTo>
                <a:lnTo>
                  <a:pt x="90" y="583"/>
                </a:lnTo>
                <a:lnTo>
                  <a:pt x="95" y="589"/>
                </a:lnTo>
                <a:lnTo>
                  <a:pt x="96" y="591"/>
                </a:lnTo>
                <a:lnTo>
                  <a:pt x="96" y="592"/>
                </a:lnTo>
                <a:lnTo>
                  <a:pt x="85" y="598"/>
                </a:lnTo>
                <a:lnTo>
                  <a:pt x="75" y="602"/>
                </a:lnTo>
                <a:lnTo>
                  <a:pt x="65" y="605"/>
                </a:lnTo>
                <a:lnTo>
                  <a:pt x="52" y="608"/>
                </a:lnTo>
                <a:lnTo>
                  <a:pt x="46" y="606"/>
                </a:lnTo>
                <a:lnTo>
                  <a:pt x="39" y="602"/>
                </a:lnTo>
                <a:lnTo>
                  <a:pt x="26" y="593"/>
                </a:lnTo>
                <a:lnTo>
                  <a:pt x="20" y="588"/>
                </a:lnTo>
                <a:lnTo>
                  <a:pt x="16" y="584"/>
                </a:lnTo>
                <a:lnTo>
                  <a:pt x="13" y="581"/>
                </a:lnTo>
                <a:lnTo>
                  <a:pt x="12" y="580"/>
                </a:lnTo>
                <a:lnTo>
                  <a:pt x="8" y="568"/>
                </a:lnTo>
                <a:lnTo>
                  <a:pt x="5" y="557"/>
                </a:lnTo>
                <a:lnTo>
                  <a:pt x="2" y="548"/>
                </a:lnTo>
                <a:lnTo>
                  <a:pt x="0" y="539"/>
                </a:lnTo>
                <a:lnTo>
                  <a:pt x="2" y="530"/>
                </a:lnTo>
                <a:lnTo>
                  <a:pt x="6" y="522"/>
                </a:lnTo>
                <a:lnTo>
                  <a:pt x="13" y="513"/>
                </a:lnTo>
                <a:lnTo>
                  <a:pt x="25" y="504"/>
                </a:lnTo>
                <a:lnTo>
                  <a:pt x="22" y="491"/>
                </a:lnTo>
                <a:lnTo>
                  <a:pt x="19" y="478"/>
                </a:lnTo>
                <a:lnTo>
                  <a:pt x="18" y="465"/>
                </a:lnTo>
                <a:lnTo>
                  <a:pt x="20" y="452"/>
                </a:lnTo>
                <a:lnTo>
                  <a:pt x="23" y="448"/>
                </a:lnTo>
                <a:lnTo>
                  <a:pt x="28" y="444"/>
                </a:lnTo>
                <a:lnTo>
                  <a:pt x="38" y="438"/>
                </a:lnTo>
                <a:lnTo>
                  <a:pt x="48" y="433"/>
                </a:lnTo>
                <a:lnTo>
                  <a:pt x="50" y="432"/>
                </a:lnTo>
                <a:lnTo>
                  <a:pt x="52" y="432"/>
                </a:lnTo>
                <a:lnTo>
                  <a:pt x="63" y="420"/>
                </a:lnTo>
                <a:lnTo>
                  <a:pt x="73" y="410"/>
                </a:lnTo>
                <a:lnTo>
                  <a:pt x="85" y="402"/>
                </a:lnTo>
                <a:lnTo>
                  <a:pt x="92" y="399"/>
                </a:lnTo>
                <a:lnTo>
                  <a:pt x="100" y="396"/>
                </a:lnTo>
                <a:lnTo>
                  <a:pt x="107" y="390"/>
                </a:lnTo>
                <a:lnTo>
                  <a:pt x="110" y="387"/>
                </a:lnTo>
                <a:lnTo>
                  <a:pt x="112" y="384"/>
                </a:lnTo>
                <a:lnTo>
                  <a:pt x="113" y="377"/>
                </a:lnTo>
                <a:lnTo>
                  <a:pt x="113" y="369"/>
                </a:lnTo>
                <a:lnTo>
                  <a:pt x="113" y="362"/>
                </a:lnTo>
                <a:lnTo>
                  <a:pt x="116" y="356"/>
                </a:lnTo>
                <a:lnTo>
                  <a:pt x="120" y="352"/>
                </a:lnTo>
                <a:lnTo>
                  <a:pt x="126" y="351"/>
                </a:lnTo>
                <a:lnTo>
                  <a:pt x="133" y="350"/>
                </a:lnTo>
                <a:lnTo>
                  <a:pt x="140" y="348"/>
                </a:lnTo>
                <a:lnTo>
                  <a:pt x="150" y="344"/>
                </a:lnTo>
                <a:lnTo>
                  <a:pt x="160" y="339"/>
                </a:lnTo>
                <a:lnTo>
                  <a:pt x="167" y="332"/>
                </a:lnTo>
                <a:lnTo>
                  <a:pt x="176" y="324"/>
                </a:lnTo>
                <a:lnTo>
                  <a:pt x="185" y="296"/>
                </a:lnTo>
                <a:lnTo>
                  <a:pt x="192" y="268"/>
                </a:lnTo>
                <a:lnTo>
                  <a:pt x="193" y="256"/>
                </a:lnTo>
                <a:lnTo>
                  <a:pt x="195" y="246"/>
                </a:lnTo>
                <a:lnTo>
                  <a:pt x="196" y="236"/>
                </a:lnTo>
                <a:lnTo>
                  <a:pt x="199" y="227"/>
                </a:lnTo>
                <a:lnTo>
                  <a:pt x="202" y="218"/>
                </a:lnTo>
                <a:lnTo>
                  <a:pt x="207" y="211"/>
                </a:lnTo>
                <a:lnTo>
                  <a:pt x="214" y="203"/>
                </a:lnTo>
                <a:lnTo>
                  <a:pt x="224" y="196"/>
                </a:lnTo>
                <a:lnTo>
                  <a:pt x="230" y="181"/>
                </a:lnTo>
                <a:lnTo>
                  <a:pt x="239" y="166"/>
                </a:lnTo>
                <a:lnTo>
                  <a:pt x="246" y="151"/>
                </a:lnTo>
                <a:lnTo>
                  <a:pt x="252" y="136"/>
                </a:lnTo>
                <a:lnTo>
                  <a:pt x="253" y="122"/>
                </a:lnTo>
                <a:lnTo>
                  <a:pt x="253" y="107"/>
                </a:lnTo>
                <a:lnTo>
                  <a:pt x="254" y="91"/>
                </a:lnTo>
                <a:lnTo>
                  <a:pt x="257" y="76"/>
                </a:lnTo>
                <a:lnTo>
                  <a:pt x="262" y="62"/>
                </a:lnTo>
                <a:lnTo>
                  <a:pt x="269" y="49"/>
                </a:lnTo>
                <a:lnTo>
                  <a:pt x="279" y="39"/>
                </a:lnTo>
                <a:lnTo>
                  <a:pt x="292" y="32"/>
                </a:lnTo>
                <a:lnTo>
                  <a:pt x="299" y="35"/>
                </a:lnTo>
                <a:lnTo>
                  <a:pt x="303" y="39"/>
                </a:lnTo>
                <a:lnTo>
                  <a:pt x="312" y="48"/>
                </a:lnTo>
                <a:lnTo>
                  <a:pt x="320" y="57"/>
                </a:lnTo>
                <a:lnTo>
                  <a:pt x="324" y="61"/>
                </a:lnTo>
                <a:lnTo>
                  <a:pt x="332" y="64"/>
                </a:lnTo>
                <a:lnTo>
                  <a:pt x="340" y="51"/>
                </a:lnTo>
                <a:lnTo>
                  <a:pt x="347" y="41"/>
                </a:lnTo>
                <a:lnTo>
                  <a:pt x="356" y="30"/>
                </a:lnTo>
                <a:lnTo>
                  <a:pt x="361" y="25"/>
                </a:lnTo>
                <a:lnTo>
                  <a:pt x="369" y="20"/>
                </a:lnTo>
                <a:lnTo>
                  <a:pt x="371" y="11"/>
                </a:lnTo>
                <a:lnTo>
                  <a:pt x="376" y="4"/>
                </a:lnTo>
                <a:lnTo>
                  <a:pt x="380" y="1"/>
                </a:lnTo>
                <a:lnTo>
                  <a:pt x="384" y="0"/>
                </a:lnTo>
                <a:lnTo>
                  <a:pt x="390" y="0"/>
                </a:lnTo>
                <a:lnTo>
                  <a:pt x="396" y="2"/>
                </a:lnTo>
                <a:lnTo>
                  <a:pt x="411" y="8"/>
                </a:lnTo>
                <a:lnTo>
                  <a:pt x="424" y="6"/>
                </a:lnTo>
                <a:lnTo>
                  <a:pt x="434" y="6"/>
                </a:lnTo>
                <a:lnTo>
                  <a:pt x="443" y="8"/>
                </a:lnTo>
                <a:lnTo>
                  <a:pt x="450" y="11"/>
                </a:lnTo>
                <a:lnTo>
                  <a:pt x="463" y="18"/>
                </a:lnTo>
                <a:lnTo>
                  <a:pt x="470" y="22"/>
                </a:lnTo>
                <a:lnTo>
                  <a:pt x="480" y="24"/>
                </a:lnTo>
                <a:lnTo>
                  <a:pt x="509" y="28"/>
                </a:lnTo>
                <a:lnTo>
                  <a:pt x="536" y="32"/>
                </a:lnTo>
                <a:lnTo>
                  <a:pt x="534" y="33"/>
                </a:lnTo>
                <a:lnTo>
                  <a:pt x="531" y="36"/>
                </a:lnTo>
                <a:lnTo>
                  <a:pt x="526" y="42"/>
                </a:lnTo>
                <a:lnTo>
                  <a:pt x="517" y="49"/>
                </a:lnTo>
                <a:lnTo>
                  <a:pt x="509" y="58"/>
                </a:lnTo>
                <a:lnTo>
                  <a:pt x="503" y="66"/>
                </a:lnTo>
                <a:lnTo>
                  <a:pt x="500" y="71"/>
                </a:lnTo>
                <a:lnTo>
                  <a:pt x="500" y="73"/>
                </a:lnTo>
                <a:lnTo>
                  <a:pt x="501" y="74"/>
                </a:lnTo>
                <a:lnTo>
                  <a:pt x="506" y="74"/>
                </a:lnTo>
                <a:lnTo>
                  <a:pt x="511" y="72"/>
                </a:lnTo>
                <a:lnTo>
                  <a:pt x="514" y="67"/>
                </a:lnTo>
                <a:lnTo>
                  <a:pt x="520" y="61"/>
                </a:lnTo>
                <a:lnTo>
                  <a:pt x="526" y="54"/>
                </a:lnTo>
                <a:lnTo>
                  <a:pt x="531" y="48"/>
                </a:lnTo>
                <a:lnTo>
                  <a:pt x="534" y="43"/>
                </a:lnTo>
                <a:lnTo>
                  <a:pt x="536" y="41"/>
                </a:lnTo>
                <a:lnTo>
                  <a:pt x="533" y="41"/>
                </a:lnTo>
                <a:lnTo>
                  <a:pt x="528" y="42"/>
                </a:lnTo>
                <a:lnTo>
                  <a:pt x="524" y="44"/>
                </a:lnTo>
                <a:lnTo>
                  <a:pt x="518" y="48"/>
                </a:lnTo>
                <a:lnTo>
                  <a:pt x="511" y="52"/>
                </a:lnTo>
                <a:lnTo>
                  <a:pt x="507" y="64"/>
                </a:lnTo>
                <a:lnTo>
                  <a:pt x="504" y="77"/>
                </a:lnTo>
                <a:lnTo>
                  <a:pt x="503" y="84"/>
                </a:lnTo>
                <a:lnTo>
                  <a:pt x="503" y="91"/>
                </a:lnTo>
                <a:lnTo>
                  <a:pt x="504" y="98"/>
                </a:lnTo>
                <a:lnTo>
                  <a:pt x="509" y="104"/>
                </a:lnTo>
                <a:lnTo>
                  <a:pt x="514" y="108"/>
                </a:lnTo>
                <a:lnTo>
                  <a:pt x="521" y="111"/>
                </a:lnTo>
                <a:lnTo>
                  <a:pt x="528" y="112"/>
                </a:lnTo>
                <a:lnTo>
                  <a:pt x="530" y="112"/>
                </a:lnTo>
                <a:lnTo>
                  <a:pt x="531" y="112"/>
                </a:lnTo>
                <a:lnTo>
                  <a:pt x="574" y="101"/>
                </a:lnTo>
                <a:lnTo>
                  <a:pt x="616" y="88"/>
                </a:lnTo>
                <a:lnTo>
                  <a:pt x="626" y="90"/>
                </a:lnTo>
                <a:lnTo>
                  <a:pt x="633" y="91"/>
                </a:lnTo>
                <a:lnTo>
                  <a:pt x="646" y="93"/>
                </a:lnTo>
                <a:lnTo>
                  <a:pt x="658" y="94"/>
                </a:lnTo>
                <a:lnTo>
                  <a:pt x="667" y="93"/>
                </a:lnTo>
                <a:lnTo>
                  <a:pt x="675" y="92"/>
                </a:lnTo>
                <a:lnTo>
                  <a:pt x="683" y="90"/>
                </a:lnTo>
                <a:lnTo>
                  <a:pt x="685" y="89"/>
                </a:lnTo>
                <a:lnTo>
                  <a:pt x="687" y="88"/>
                </a:lnTo>
                <a:lnTo>
                  <a:pt x="688" y="88"/>
                </a:lnTo>
                <a:lnTo>
                  <a:pt x="688" y="87"/>
                </a:lnTo>
                <a:lnTo>
                  <a:pt x="688" y="85"/>
                </a:lnTo>
                <a:lnTo>
                  <a:pt x="691" y="82"/>
                </a:lnTo>
                <a:lnTo>
                  <a:pt x="695" y="76"/>
                </a:lnTo>
                <a:lnTo>
                  <a:pt x="704" y="70"/>
                </a:lnTo>
                <a:lnTo>
                  <a:pt x="714" y="65"/>
                </a:lnTo>
                <a:lnTo>
                  <a:pt x="724" y="61"/>
                </a:lnTo>
                <a:lnTo>
                  <a:pt x="733" y="56"/>
                </a:lnTo>
                <a:lnTo>
                  <a:pt x="754" y="58"/>
                </a:lnTo>
                <a:lnTo>
                  <a:pt x="774" y="61"/>
                </a:lnTo>
                <a:lnTo>
                  <a:pt x="784" y="63"/>
                </a:lnTo>
                <a:lnTo>
                  <a:pt x="793" y="66"/>
                </a:lnTo>
                <a:lnTo>
                  <a:pt x="803" y="70"/>
                </a:lnTo>
                <a:lnTo>
                  <a:pt x="812" y="76"/>
                </a:lnTo>
                <a:lnTo>
                  <a:pt x="818" y="94"/>
                </a:lnTo>
                <a:lnTo>
                  <a:pt x="824" y="112"/>
                </a:lnTo>
                <a:lnTo>
                  <a:pt x="825" y="116"/>
                </a:lnTo>
                <a:lnTo>
                  <a:pt x="827" y="120"/>
                </a:lnTo>
                <a:lnTo>
                  <a:pt x="828" y="123"/>
                </a:lnTo>
                <a:lnTo>
                  <a:pt x="828" y="124"/>
                </a:lnTo>
                <a:lnTo>
                  <a:pt x="830" y="137"/>
                </a:lnTo>
                <a:lnTo>
                  <a:pt x="830" y="147"/>
                </a:lnTo>
                <a:lnTo>
                  <a:pt x="831" y="155"/>
                </a:lnTo>
                <a:lnTo>
                  <a:pt x="832" y="161"/>
                </a:lnTo>
                <a:lnTo>
                  <a:pt x="835" y="165"/>
                </a:lnTo>
                <a:lnTo>
                  <a:pt x="840" y="169"/>
                </a:lnTo>
                <a:lnTo>
                  <a:pt x="845" y="173"/>
                </a:lnTo>
                <a:lnTo>
                  <a:pt x="855" y="176"/>
                </a:lnTo>
                <a:lnTo>
                  <a:pt x="858" y="179"/>
                </a:lnTo>
                <a:lnTo>
                  <a:pt x="860" y="182"/>
                </a:lnTo>
                <a:lnTo>
                  <a:pt x="861" y="185"/>
                </a:lnTo>
                <a:lnTo>
                  <a:pt x="864" y="188"/>
                </a:lnTo>
                <a:lnTo>
                  <a:pt x="867" y="189"/>
                </a:lnTo>
                <a:lnTo>
                  <a:pt x="871" y="190"/>
                </a:lnTo>
                <a:lnTo>
                  <a:pt x="874" y="190"/>
                </a:lnTo>
                <a:lnTo>
                  <a:pt x="875" y="192"/>
                </a:lnTo>
                <a:lnTo>
                  <a:pt x="875" y="197"/>
                </a:lnTo>
                <a:lnTo>
                  <a:pt x="872" y="201"/>
                </a:lnTo>
                <a:lnTo>
                  <a:pt x="868" y="204"/>
                </a:lnTo>
                <a:lnTo>
                  <a:pt x="862" y="206"/>
                </a:lnTo>
                <a:lnTo>
                  <a:pt x="850" y="210"/>
                </a:lnTo>
                <a:lnTo>
                  <a:pt x="844" y="211"/>
                </a:lnTo>
                <a:lnTo>
                  <a:pt x="840" y="212"/>
                </a:lnTo>
                <a:lnTo>
                  <a:pt x="837" y="217"/>
                </a:lnTo>
                <a:lnTo>
                  <a:pt x="834" y="223"/>
                </a:lnTo>
                <a:lnTo>
                  <a:pt x="827" y="236"/>
                </a:lnTo>
                <a:lnTo>
                  <a:pt x="822" y="243"/>
                </a:lnTo>
                <a:lnTo>
                  <a:pt x="818" y="248"/>
                </a:lnTo>
                <a:lnTo>
                  <a:pt x="812" y="253"/>
                </a:lnTo>
                <a:lnTo>
                  <a:pt x="808" y="256"/>
                </a:lnTo>
                <a:lnTo>
                  <a:pt x="797" y="260"/>
                </a:lnTo>
                <a:lnTo>
                  <a:pt x="784" y="264"/>
                </a:lnTo>
                <a:lnTo>
                  <a:pt x="777" y="266"/>
                </a:lnTo>
                <a:lnTo>
                  <a:pt x="774" y="268"/>
                </a:lnTo>
                <a:lnTo>
                  <a:pt x="773" y="268"/>
                </a:lnTo>
                <a:lnTo>
                  <a:pt x="761" y="264"/>
                </a:lnTo>
                <a:lnTo>
                  <a:pt x="753" y="262"/>
                </a:lnTo>
                <a:lnTo>
                  <a:pt x="747" y="262"/>
                </a:lnTo>
                <a:lnTo>
                  <a:pt x="741" y="263"/>
                </a:lnTo>
                <a:lnTo>
                  <a:pt x="737" y="266"/>
                </a:lnTo>
                <a:lnTo>
                  <a:pt x="731" y="270"/>
                </a:lnTo>
                <a:lnTo>
                  <a:pt x="724" y="276"/>
                </a:lnTo>
                <a:lnTo>
                  <a:pt x="713" y="284"/>
                </a:lnTo>
                <a:lnTo>
                  <a:pt x="708" y="287"/>
                </a:lnTo>
                <a:lnTo>
                  <a:pt x="701" y="289"/>
                </a:lnTo>
                <a:lnTo>
                  <a:pt x="688" y="291"/>
                </a:lnTo>
                <a:lnTo>
                  <a:pt x="683" y="292"/>
                </a:lnTo>
                <a:lnTo>
                  <a:pt x="677" y="292"/>
                </a:lnTo>
                <a:lnTo>
                  <a:pt x="674" y="292"/>
                </a:lnTo>
                <a:lnTo>
                  <a:pt x="673" y="292"/>
                </a:lnTo>
                <a:lnTo>
                  <a:pt x="663" y="291"/>
                </a:lnTo>
                <a:lnTo>
                  <a:pt x="654" y="290"/>
                </a:lnTo>
                <a:lnTo>
                  <a:pt x="647" y="289"/>
                </a:lnTo>
                <a:lnTo>
                  <a:pt x="643" y="289"/>
                </a:lnTo>
                <a:lnTo>
                  <a:pt x="636" y="288"/>
                </a:lnTo>
                <a:lnTo>
                  <a:pt x="633" y="287"/>
                </a:lnTo>
                <a:lnTo>
                  <a:pt x="631" y="284"/>
                </a:lnTo>
                <a:lnTo>
                  <a:pt x="631" y="280"/>
                </a:lnTo>
                <a:lnTo>
                  <a:pt x="630" y="272"/>
                </a:lnTo>
                <a:lnTo>
                  <a:pt x="627" y="266"/>
                </a:lnTo>
                <a:lnTo>
                  <a:pt x="624" y="260"/>
                </a:lnTo>
                <a:lnTo>
                  <a:pt x="621" y="256"/>
                </a:lnTo>
                <a:lnTo>
                  <a:pt x="616" y="252"/>
                </a:lnTo>
                <a:lnTo>
                  <a:pt x="604" y="248"/>
                </a:lnTo>
                <a:lnTo>
                  <a:pt x="598" y="246"/>
                </a:lnTo>
                <a:lnTo>
                  <a:pt x="593" y="245"/>
                </a:lnTo>
                <a:lnTo>
                  <a:pt x="590" y="244"/>
                </a:lnTo>
                <a:lnTo>
                  <a:pt x="588" y="244"/>
                </a:lnTo>
                <a:lnTo>
                  <a:pt x="576" y="245"/>
                </a:lnTo>
                <a:lnTo>
                  <a:pt x="563" y="245"/>
                </a:lnTo>
                <a:lnTo>
                  <a:pt x="550" y="247"/>
                </a:lnTo>
                <a:lnTo>
                  <a:pt x="546" y="249"/>
                </a:lnTo>
                <a:lnTo>
                  <a:pt x="540" y="252"/>
                </a:lnTo>
                <a:lnTo>
                  <a:pt x="537" y="256"/>
                </a:lnTo>
                <a:lnTo>
                  <a:pt x="533" y="261"/>
                </a:lnTo>
                <a:lnTo>
                  <a:pt x="528" y="273"/>
                </a:lnTo>
                <a:lnTo>
                  <a:pt x="527" y="279"/>
                </a:lnTo>
                <a:lnTo>
                  <a:pt x="526" y="284"/>
                </a:lnTo>
                <a:lnTo>
                  <a:pt x="524" y="287"/>
                </a:lnTo>
                <a:lnTo>
                  <a:pt x="524" y="288"/>
                </a:lnTo>
                <a:lnTo>
                  <a:pt x="524" y="299"/>
                </a:lnTo>
                <a:lnTo>
                  <a:pt x="524" y="310"/>
                </a:lnTo>
                <a:lnTo>
                  <a:pt x="526" y="320"/>
                </a:lnTo>
                <a:lnTo>
                  <a:pt x="528" y="325"/>
                </a:lnTo>
                <a:lnTo>
                  <a:pt x="531" y="328"/>
                </a:lnTo>
                <a:lnTo>
                  <a:pt x="537" y="331"/>
                </a:lnTo>
                <a:lnTo>
                  <a:pt x="544" y="333"/>
                </a:lnTo>
                <a:lnTo>
                  <a:pt x="550" y="334"/>
                </a:lnTo>
                <a:lnTo>
                  <a:pt x="556" y="336"/>
                </a:lnTo>
                <a:lnTo>
                  <a:pt x="560" y="337"/>
                </a:lnTo>
                <a:lnTo>
                  <a:pt x="564" y="338"/>
                </a:lnTo>
                <a:lnTo>
                  <a:pt x="567" y="340"/>
                </a:lnTo>
                <a:lnTo>
                  <a:pt x="568" y="340"/>
                </a:lnTo>
                <a:lnTo>
                  <a:pt x="581" y="338"/>
                </a:lnTo>
                <a:lnTo>
                  <a:pt x="593" y="335"/>
                </a:lnTo>
                <a:lnTo>
                  <a:pt x="604" y="331"/>
                </a:lnTo>
                <a:lnTo>
                  <a:pt x="616" y="324"/>
                </a:lnTo>
                <a:lnTo>
                  <a:pt x="620" y="316"/>
                </a:lnTo>
                <a:lnTo>
                  <a:pt x="624" y="308"/>
                </a:lnTo>
                <a:lnTo>
                  <a:pt x="628" y="299"/>
                </a:lnTo>
                <a:lnTo>
                  <a:pt x="630" y="291"/>
                </a:lnTo>
                <a:lnTo>
                  <a:pt x="630" y="282"/>
                </a:lnTo>
                <a:lnTo>
                  <a:pt x="627" y="275"/>
                </a:lnTo>
                <a:lnTo>
                  <a:pt x="621" y="269"/>
                </a:lnTo>
                <a:lnTo>
                  <a:pt x="613" y="264"/>
                </a:lnTo>
                <a:lnTo>
                  <a:pt x="608" y="256"/>
                </a:lnTo>
                <a:lnTo>
                  <a:pt x="603" y="250"/>
                </a:lnTo>
                <a:lnTo>
                  <a:pt x="597" y="248"/>
                </a:lnTo>
                <a:lnTo>
                  <a:pt x="590" y="248"/>
                </a:lnTo>
                <a:lnTo>
                  <a:pt x="583" y="248"/>
                </a:lnTo>
                <a:lnTo>
                  <a:pt x="574" y="249"/>
                </a:lnTo>
                <a:lnTo>
                  <a:pt x="556" y="252"/>
                </a:lnTo>
                <a:lnTo>
                  <a:pt x="541" y="258"/>
                </a:lnTo>
                <a:lnTo>
                  <a:pt x="531" y="266"/>
                </a:lnTo>
                <a:lnTo>
                  <a:pt x="524" y="276"/>
                </a:lnTo>
                <a:lnTo>
                  <a:pt x="520" y="288"/>
                </a:lnTo>
                <a:lnTo>
                  <a:pt x="517" y="301"/>
                </a:lnTo>
                <a:lnTo>
                  <a:pt x="516" y="315"/>
                </a:lnTo>
                <a:lnTo>
                  <a:pt x="511" y="344"/>
                </a:lnTo>
                <a:lnTo>
                  <a:pt x="496" y="340"/>
                </a:lnTo>
                <a:lnTo>
                  <a:pt x="484" y="334"/>
                </a:lnTo>
                <a:lnTo>
                  <a:pt x="479" y="329"/>
                </a:lnTo>
                <a:lnTo>
                  <a:pt x="474" y="324"/>
                </a:lnTo>
                <a:lnTo>
                  <a:pt x="471" y="317"/>
                </a:lnTo>
                <a:lnTo>
                  <a:pt x="469" y="308"/>
                </a:lnTo>
                <a:lnTo>
                  <a:pt x="460" y="315"/>
                </a:lnTo>
                <a:lnTo>
                  <a:pt x="453" y="321"/>
                </a:lnTo>
                <a:lnTo>
                  <a:pt x="449" y="330"/>
                </a:lnTo>
                <a:lnTo>
                  <a:pt x="444" y="340"/>
                </a:lnTo>
                <a:lnTo>
                  <a:pt x="447" y="351"/>
                </a:lnTo>
                <a:lnTo>
                  <a:pt x="449" y="360"/>
                </a:lnTo>
                <a:lnTo>
                  <a:pt x="449" y="370"/>
                </a:lnTo>
                <a:lnTo>
                  <a:pt x="444" y="380"/>
                </a:lnTo>
                <a:lnTo>
                  <a:pt x="443" y="381"/>
                </a:lnTo>
                <a:lnTo>
                  <a:pt x="443" y="380"/>
                </a:lnTo>
                <a:lnTo>
                  <a:pt x="443" y="377"/>
                </a:lnTo>
                <a:lnTo>
                  <a:pt x="441" y="372"/>
                </a:lnTo>
                <a:lnTo>
                  <a:pt x="440" y="368"/>
                </a:lnTo>
                <a:lnTo>
                  <a:pt x="437" y="366"/>
                </a:lnTo>
                <a:lnTo>
                  <a:pt x="434" y="364"/>
                </a:lnTo>
                <a:lnTo>
                  <a:pt x="429" y="360"/>
                </a:lnTo>
                <a:lnTo>
                  <a:pt x="427" y="353"/>
                </a:lnTo>
                <a:lnTo>
                  <a:pt x="426" y="350"/>
                </a:lnTo>
                <a:lnTo>
                  <a:pt x="424" y="348"/>
                </a:lnTo>
                <a:lnTo>
                  <a:pt x="423" y="346"/>
                </a:lnTo>
                <a:lnTo>
                  <a:pt x="420" y="345"/>
                </a:lnTo>
                <a:lnTo>
                  <a:pt x="416" y="344"/>
                </a:lnTo>
                <a:lnTo>
                  <a:pt x="409" y="343"/>
                </a:lnTo>
                <a:lnTo>
                  <a:pt x="400" y="340"/>
                </a:lnTo>
                <a:lnTo>
                  <a:pt x="393" y="338"/>
                </a:lnTo>
                <a:lnTo>
                  <a:pt x="390" y="337"/>
                </a:lnTo>
                <a:lnTo>
                  <a:pt x="389" y="336"/>
                </a:lnTo>
                <a:lnTo>
                  <a:pt x="377" y="339"/>
                </a:lnTo>
                <a:lnTo>
                  <a:pt x="369" y="341"/>
                </a:lnTo>
                <a:lnTo>
                  <a:pt x="361" y="344"/>
                </a:lnTo>
                <a:lnTo>
                  <a:pt x="356" y="348"/>
                </a:lnTo>
                <a:lnTo>
                  <a:pt x="352" y="353"/>
                </a:lnTo>
                <a:lnTo>
                  <a:pt x="347" y="360"/>
                </a:lnTo>
                <a:lnTo>
                  <a:pt x="344" y="369"/>
                </a:lnTo>
                <a:lnTo>
                  <a:pt x="340" y="380"/>
                </a:lnTo>
                <a:lnTo>
                  <a:pt x="343" y="390"/>
                </a:lnTo>
                <a:lnTo>
                  <a:pt x="349" y="398"/>
                </a:lnTo>
                <a:lnTo>
                  <a:pt x="354" y="404"/>
                </a:lnTo>
                <a:lnTo>
                  <a:pt x="364" y="408"/>
                </a:lnTo>
                <a:lnTo>
                  <a:pt x="369" y="413"/>
                </a:lnTo>
                <a:lnTo>
                  <a:pt x="374" y="417"/>
                </a:lnTo>
                <a:lnTo>
                  <a:pt x="377" y="420"/>
                </a:lnTo>
                <a:lnTo>
                  <a:pt x="381" y="422"/>
                </a:lnTo>
                <a:lnTo>
                  <a:pt x="391" y="422"/>
                </a:lnTo>
                <a:lnTo>
                  <a:pt x="397" y="422"/>
                </a:lnTo>
                <a:lnTo>
                  <a:pt x="404" y="420"/>
                </a:lnTo>
                <a:lnTo>
                  <a:pt x="410" y="414"/>
                </a:lnTo>
                <a:lnTo>
                  <a:pt x="416" y="408"/>
                </a:lnTo>
                <a:lnTo>
                  <a:pt x="424" y="396"/>
                </a:lnTo>
                <a:lnTo>
                  <a:pt x="431" y="384"/>
                </a:lnTo>
                <a:lnTo>
                  <a:pt x="433" y="383"/>
                </a:lnTo>
                <a:lnTo>
                  <a:pt x="433" y="384"/>
                </a:lnTo>
                <a:lnTo>
                  <a:pt x="431" y="387"/>
                </a:lnTo>
                <a:lnTo>
                  <a:pt x="430" y="392"/>
                </a:lnTo>
                <a:lnTo>
                  <a:pt x="429" y="396"/>
                </a:lnTo>
                <a:lnTo>
                  <a:pt x="424" y="402"/>
                </a:lnTo>
                <a:lnTo>
                  <a:pt x="420" y="408"/>
                </a:lnTo>
                <a:lnTo>
                  <a:pt x="414" y="413"/>
                </a:lnTo>
                <a:lnTo>
                  <a:pt x="409" y="416"/>
                </a:lnTo>
                <a:lnTo>
                  <a:pt x="403" y="418"/>
                </a:lnTo>
                <a:lnTo>
                  <a:pt x="396" y="420"/>
                </a:lnTo>
                <a:lnTo>
                  <a:pt x="374" y="418"/>
                </a:lnTo>
                <a:lnTo>
                  <a:pt x="352" y="416"/>
                </a:lnTo>
                <a:lnTo>
                  <a:pt x="349" y="415"/>
                </a:lnTo>
                <a:lnTo>
                  <a:pt x="346" y="413"/>
                </a:lnTo>
                <a:lnTo>
                  <a:pt x="343" y="412"/>
                </a:lnTo>
                <a:lnTo>
                  <a:pt x="340" y="412"/>
                </a:lnTo>
                <a:lnTo>
                  <a:pt x="337" y="414"/>
                </a:lnTo>
                <a:lnTo>
                  <a:pt x="336" y="418"/>
                </a:lnTo>
                <a:lnTo>
                  <a:pt x="333" y="421"/>
                </a:lnTo>
                <a:lnTo>
                  <a:pt x="332" y="424"/>
                </a:lnTo>
                <a:lnTo>
                  <a:pt x="324" y="430"/>
                </a:lnTo>
                <a:lnTo>
                  <a:pt x="317" y="433"/>
                </a:lnTo>
                <a:lnTo>
                  <a:pt x="309" y="436"/>
                </a:lnTo>
                <a:lnTo>
                  <a:pt x="299" y="438"/>
                </a:lnTo>
                <a:lnTo>
                  <a:pt x="282" y="439"/>
                </a:lnTo>
                <a:lnTo>
                  <a:pt x="264" y="440"/>
                </a:lnTo>
                <a:lnTo>
                  <a:pt x="260" y="446"/>
                </a:lnTo>
                <a:lnTo>
                  <a:pt x="256" y="450"/>
                </a:lnTo>
                <a:lnTo>
                  <a:pt x="252" y="454"/>
                </a:lnTo>
                <a:lnTo>
                  <a:pt x="247" y="455"/>
                </a:lnTo>
                <a:lnTo>
                  <a:pt x="237" y="458"/>
                </a:lnTo>
                <a:lnTo>
                  <a:pt x="224" y="460"/>
                </a:lnTo>
                <a:lnTo>
                  <a:pt x="214" y="466"/>
                </a:lnTo>
                <a:lnTo>
                  <a:pt x="209" y="470"/>
                </a:lnTo>
                <a:lnTo>
                  <a:pt x="205" y="473"/>
                </a:lnTo>
                <a:lnTo>
                  <a:pt x="203" y="475"/>
                </a:lnTo>
                <a:lnTo>
                  <a:pt x="200" y="476"/>
                </a:lnTo>
                <a:lnTo>
                  <a:pt x="197" y="477"/>
                </a:lnTo>
                <a:lnTo>
                  <a:pt x="192" y="478"/>
                </a:lnTo>
                <a:lnTo>
                  <a:pt x="185" y="480"/>
                </a:lnTo>
                <a:lnTo>
                  <a:pt x="177" y="484"/>
                </a:lnTo>
                <a:lnTo>
                  <a:pt x="170" y="487"/>
                </a:lnTo>
                <a:lnTo>
                  <a:pt x="156" y="490"/>
                </a:lnTo>
                <a:lnTo>
                  <a:pt x="142" y="494"/>
                </a:lnTo>
                <a:lnTo>
                  <a:pt x="135" y="496"/>
                </a:lnTo>
                <a:lnTo>
                  <a:pt x="127" y="500"/>
                </a:lnTo>
                <a:lnTo>
                  <a:pt x="123" y="506"/>
                </a:lnTo>
                <a:lnTo>
                  <a:pt x="120" y="511"/>
                </a:lnTo>
                <a:lnTo>
                  <a:pt x="113" y="518"/>
                </a:lnTo>
                <a:lnTo>
                  <a:pt x="109" y="523"/>
                </a:lnTo>
                <a:lnTo>
                  <a:pt x="103" y="525"/>
                </a:lnTo>
                <a:lnTo>
                  <a:pt x="97" y="527"/>
                </a:lnTo>
                <a:lnTo>
                  <a:pt x="92" y="530"/>
                </a:lnTo>
                <a:lnTo>
                  <a:pt x="83" y="533"/>
                </a:lnTo>
                <a:lnTo>
                  <a:pt x="72" y="540"/>
                </a:lnTo>
                <a:lnTo>
                  <a:pt x="70" y="545"/>
                </a:lnTo>
                <a:lnTo>
                  <a:pt x="70" y="548"/>
                </a:lnTo>
                <a:lnTo>
                  <a:pt x="69" y="551"/>
                </a:lnTo>
                <a:lnTo>
                  <a:pt x="69" y="552"/>
                </a:lnTo>
                <a:lnTo>
                  <a:pt x="67" y="552"/>
                </a:lnTo>
                <a:lnTo>
                  <a:pt x="65" y="548"/>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1" name="未知"/>
          <p:cNvSpPr>
            <a:spLocks noChangeArrowheads="1"/>
          </p:cNvSpPr>
          <p:nvPr/>
        </p:nvSpPr>
        <p:spPr bwMode="auto">
          <a:xfrm>
            <a:off x="5229225" y="5049838"/>
            <a:ext cx="1368425" cy="920750"/>
          </a:xfrm>
          <a:custGeom>
            <a:avLst/>
            <a:gdLst>
              <a:gd name="T0" fmla="*/ 659 w 862"/>
              <a:gd name="T1" fmla="*/ 508 h 580"/>
              <a:gd name="T2" fmla="*/ 681 w 862"/>
              <a:gd name="T3" fmla="*/ 492 h 580"/>
              <a:gd name="T4" fmla="*/ 711 w 862"/>
              <a:gd name="T5" fmla="*/ 472 h 580"/>
              <a:gd name="T6" fmla="*/ 731 w 862"/>
              <a:gd name="T7" fmla="*/ 441 h 580"/>
              <a:gd name="T8" fmla="*/ 744 w 862"/>
              <a:gd name="T9" fmla="*/ 431 h 580"/>
              <a:gd name="T10" fmla="*/ 780 w 862"/>
              <a:gd name="T11" fmla="*/ 407 h 580"/>
              <a:gd name="T12" fmla="*/ 805 w 862"/>
              <a:gd name="T13" fmla="*/ 323 h 580"/>
              <a:gd name="T14" fmla="*/ 821 w 862"/>
              <a:gd name="T15" fmla="*/ 299 h 580"/>
              <a:gd name="T16" fmla="*/ 850 w 862"/>
              <a:gd name="T17" fmla="*/ 238 h 580"/>
              <a:gd name="T18" fmla="*/ 859 w 862"/>
              <a:gd name="T19" fmla="*/ 182 h 580"/>
              <a:gd name="T20" fmla="*/ 846 w 862"/>
              <a:gd name="T21" fmla="*/ 173 h 580"/>
              <a:gd name="T22" fmla="*/ 818 w 862"/>
              <a:gd name="T23" fmla="*/ 183 h 580"/>
              <a:gd name="T24" fmla="*/ 789 w 862"/>
              <a:gd name="T25" fmla="*/ 170 h 580"/>
              <a:gd name="T26" fmla="*/ 776 w 862"/>
              <a:gd name="T27" fmla="*/ 149 h 580"/>
              <a:gd name="T28" fmla="*/ 758 w 862"/>
              <a:gd name="T29" fmla="*/ 146 h 580"/>
              <a:gd name="T30" fmla="*/ 756 w 862"/>
              <a:gd name="T31" fmla="*/ 118 h 580"/>
              <a:gd name="T32" fmla="*/ 764 w 862"/>
              <a:gd name="T33" fmla="*/ 91 h 580"/>
              <a:gd name="T34" fmla="*/ 758 w 862"/>
              <a:gd name="T35" fmla="*/ 44 h 580"/>
              <a:gd name="T36" fmla="*/ 746 w 862"/>
              <a:gd name="T37" fmla="*/ 9 h 580"/>
              <a:gd name="T38" fmla="*/ 729 w 862"/>
              <a:gd name="T39" fmla="*/ 0 h 580"/>
              <a:gd name="T40" fmla="*/ 686 w 862"/>
              <a:gd name="T41" fmla="*/ 9 h 580"/>
              <a:gd name="T42" fmla="*/ 650 w 862"/>
              <a:gd name="T43" fmla="*/ 19 h 580"/>
              <a:gd name="T44" fmla="*/ 636 w 862"/>
              <a:gd name="T45" fmla="*/ 33 h 580"/>
              <a:gd name="T46" fmla="*/ 602 w 862"/>
              <a:gd name="T47" fmla="*/ 35 h 580"/>
              <a:gd name="T48" fmla="*/ 584 w 862"/>
              <a:gd name="T49" fmla="*/ 53 h 580"/>
              <a:gd name="T50" fmla="*/ 545 w 862"/>
              <a:gd name="T51" fmla="*/ 63 h 580"/>
              <a:gd name="T52" fmla="*/ 488 w 862"/>
              <a:gd name="T53" fmla="*/ 91 h 580"/>
              <a:gd name="T54" fmla="*/ 449 w 862"/>
              <a:gd name="T55" fmla="*/ 108 h 580"/>
              <a:gd name="T56" fmla="*/ 416 w 862"/>
              <a:gd name="T57" fmla="*/ 122 h 580"/>
              <a:gd name="T58" fmla="*/ 402 w 862"/>
              <a:gd name="T59" fmla="*/ 142 h 580"/>
              <a:gd name="T60" fmla="*/ 386 w 862"/>
              <a:gd name="T61" fmla="*/ 151 h 580"/>
              <a:gd name="T62" fmla="*/ 332 w 862"/>
              <a:gd name="T63" fmla="*/ 131 h 580"/>
              <a:gd name="T64" fmla="*/ 272 w 862"/>
              <a:gd name="T65" fmla="*/ 133 h 580"/>
              <a:gd name="T66" fmla="*/ 235 w 862"/>
              <a:gd name="T67" fmla="*/ 164 h 580"/>
              <a:gd name="T68" fmla="*/ 205 w 862"/>
              <a:gd name="T69" fmla="*/ 175 h 580"/>
              <a:gd name="T70" fmla="*/ 124 w 862"/>
              <a:gd name="T71" fmla="*/ 211 h 580"/>
              <a:gd name="T72" fmla="*/ 66 w 862"/>
              <a:gd name="T73" fmla="*/ 196 h 580"/>
              <a:gd name="T74" fmla="*/ 21 w 862"/>
              <a:gd name="T75" fmla="*/ 200 h 580"/>
              <a:gd name="T76" fmla="*/ 10 w 862"/>
              <a:gd name="T77" fmla="*/ 221 h 580"/>
              <a:gd name="T78" fmla="*/ 13 w 862"/>
              <a:gd name="T79" fmla="*/ 263 h 580"/>
              <a:gd name="T80" fmla="*/ 64 w 862"/>
              <a:gd name="T81" fmla="*/ 276 h 580"/>
              <a:gd name="T82" fmla="*/ 126 w 862"/>
              <a:gd name="T83" fmla="*/ 298 h 580"/>
              <a:gd name="T84" fmla="*/ 163 w 862"/>
              <a:gd name="T85" fmla="*/ 314 h 580"/>
              <a:gd name="T86" fmla="*/ 139 w 862"/>
              <a:gd name="T87" fmla="*/ 352 h 580"/>
              <a:gd name="T88" fmla="*/ 128 w 862"/>
              <a:gd name="T89" fmla="*/ 368 h 580"/>
              <a:gd name="T90" fmla="*/ 102 w 862"/>
              <a:gd name="T91" fmla="*/ 390 h 580"/>
              <a:gd name="T92" fmla="*/ 111 w 862"/>
              <a:gd name="T93" fmla="*/ 419 h 580"/>
              <a:gd name="T94" fmla="*/ 167 w 862"/>
              <a:gd name="T95" fmla="*/ 425 h 580"/>
              <a:gd name="T96" fmla="*/ 233 w 862"/>
              <a:gd name="T97" fmla="*/ 431 h 580"/>
              <a:gd name="T98" fmla="*/ 228 w 862"/>
              <a:gd name="T99" fmla="*/ 493 h 580"/>
              <a:gd name="T100" fmla="*/ 257 w 862"/>
              <a:gd name="T101" fmla="*/ 507 h 580"/>
              <a:gd name="T102" fmla="*/ 273 w 862"/>
              <a:gd name="T103" fmla="*/ 543 h 580"/>
              <a:gd name="T104" fmla="*/ 318 w 862"/>
              <a:gd name="T105" fmla="*/ 568 h 580"/>
              <a:gd name="T106" fmla="*/ 348 w 862"/>
              <a:gd name="T107" fmla="*/ 578 h 580"/>
              <a:gd name="T108" fmla="*/ 370 w 862"/>
              <a:gd name="T109" fmla="*/ 562 h 580"/>
              <a:gd name="T110" fmla="*/ 398 w 862"/>
              <a:gd name="T111" fmla="*/ 565 h 580"/>
              <a:gd name="T112" fmla="*/ 440 w 862"/>
              <a:gd name="T113" fmla="*/ 577 h 580"/>
              <a:gd name="T114" fmla="*/ 467 w 862"/>
              <a:gd name="T115" fmla="*/ 566 h 580"/>
              <a:gd name="T116" fmla="*/ 508 w 862"/>
              <a:gd name="T117" fmla="*/ 565 h 580"/>
              <a:gd name="T118" fmla="*/ 556 w 862"/>
              <a:gd name="T119" fmla="*/ 579 h 580"/>
              <a:gd name="T120" fmla="*/ 589 w 862"/>
              <a:gd name="T121" fmla="*/ 561 h 580"/>
              <a:gd name="T122" fmla="*/ 613 w 862"/>
              <a:gd name="T123" fmla="*/ 554 h 580"/>
              <a:gd name="T124" fmla="*/ 628 w 862"/>
              <a:gd name="T125" fmla="*/ 54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62" h="580">
                <a:moveTo>
                  <a:pt x="621" y="555"/>
                </a:moveTo>
                <a:lnTo>
                  <a:pt x="631" y="540"/>
                </a:lnTo>
                <a:lnTo>
                  <a:pt x="641" y="525"/>
                </a:lnTo>
                <a:lnTo>
                  <a:pt x="652" y="514"/>
                </a:lnTo>
                <a:lnTo>
                  <a:pt x="659" y="508"/>
                </a:lnTo>
                <a:lnTo>
                  <a:pt x="665" y="503"/>
                </a:lnTo>
                <a:lnTo>
                  <a:pt x="667" y="502"/>
                </a:lnTo>
                <a:lnTo>
                  <a:pt x="670" y="500"/>
                </a:lnTo>
                <a:lnTo>
                  <a:pt x="675" y="496"/>
                </a:lnTo>
                <a:lnTo>
                  <a:pt x="681" y="492"/>
                </a:lnTo>
                <a:lnTo>
                  <a:pt x="693" y="484"/>
                </a:lnTo>
                <a:lnTo>
                  <a:pt x="697" y="481"/>
                </a:lnTo>
                <a:lnTo>
                  <a:pt x="701" y="479"/>
                </a:lnTo>
                <a:lnTo>
                  <a:pt x="708" y="474"/>
                </a:lnTo>
                <a:lnTo>
                  <a:pt x="711" y="472"/>
                </a:lnTo>
                <a:lnTo>
                  <a:pt x="713" y="471"/>
                </a:lnTo>
                <a:lnTo>
                  <a:pt x="722" y="459"/>
                </a:lnTo>
                <a:lnTo>
                  <a:pt x="726" y="454"/>
                </a:lnTo>
                <a:lnTo>
                  <a:pt x="729" y="447"/>
                </a:lnTo>
                <a:lnTo>
                  <a:pt x="731" y="441"/>
                </a:lnTo>
                <a:lnTo>
                  <a:pt x="733" y="435"/>
                </a:lnTo>
                <a:lnTo>
                  <a:pt x="736" y="433"/>
                </a:lnTo>
                <a:lnTo>
                  <a:pt x="739" y="433"/>
                </a:lnTo>
                <a:lnTo>
                  <a:pt x="742" y="432"/>
                </a:lnTo>
                <a:lnTo>
                  <a:pt x="744" y="431"/>
                </a:lnTo>
                <a:lnTo>
                  <a:pt x="757" y="424"/>
                </a:lnTo>
                <a:lnTo>
                  <a:pt x="769" y="415"/>
                </a:lnTo>
                <a:lnTo>
                  <a:pt x="776" y="410"/>
                </a:lnTo>
                <a:lnTo>
                  <a:pt x="779" y="408"/>
                </a:lnTo>
                <a:lnTo>
                  <a:pt x="780" y="407"/>
                </a:lnTo>
                <a:lnTo>
                  <a:pt x="798" y="378"/>
                </a:lnTo>
                <a:lnTo>
                  <a:pt x="807" y="363"/>
                </a:lnTo>
                <a:lnTo>
                  <a:pt x="812" y="347"/>
                </a:lnTo>
                <a:lnTo>
                  <a:pt x="810" y="335"/>
                </a:lnTo>
                <a:lnTo>
                  <a:pt x="805" y="323"/>
                </a:lnTo>
                <a:lnTo>
                  <a:pt x="805" y="320"/>
                </a:lnTo>
                <a:lnTo>
                  <a:pt x="805" y="317"/>
                </a:lnTo>
                <a:lnTo>
                  <a:pt x="811" y="311"/>
                </a:lnTo>
                <a:lnTo>
                  <a:pt x="817" y="304"/>
                </a:lnTo>
                <a:lnTo>
                  <a:pt x="821" y="299"/>
                </a:lnTo>
                <a:lnTo>
                  <a:pt x="833" y="282"/>
                </a:lnTo>
                <a:lnTo>
                  <a:pt x="837" y="272"/>
                </a:lnTo>
                <a:lnTo>
                  <a:pt x="841" y="263"/>
                </a:lnTo>
                <a:lnTo>
                  <a:pt x="846" y="250"/>
                </a:lnTo>
                <a:lnTo>
                  <a:pt x="850" y="238"/>
                </a:lnTo>
                <a:lnTo>
                  <a:pt x="854" y="227"/>
                </a:lnTo>
                <a:lnTo>
                  <a:pt x="861" y="215"/>
                </a:lnTo>
                <a:lnTo>
                  <a:pt x="861" y="204"/>
                </a:lnTo>
                <a:lnTo>
                  <a:pt x="861" y="192"/>
                </a:lnTo>
                <a:lnTo>
                  <a:pt x="859" y="182"/>
                </a:lnTo>
                <a:lnTo>
                  <a:pt x="857" y="171"/>
                </a:lnTo>
                <a:lnTo>
                  <a:pt x="855" y="170"/>
                </a:lnTo>
                <a:lnTo>
                  <a:pt x="854" y="169"/>
                </a:lnTo>
                <a:lnTo>
                  <a:pt x="850" y="170"/>
                </a:lnTo>
                <a:lnTo>
                  <a:pt x="846" y="173"/>
                </a:lnTo>
                <a:lnTo>
                  <a:pt x="841" y="175"/>
                </a:lnTo>
                <a:lnTo>
                  <a:pt x="835" y="177"/>
                </a:lnTo>
                <a:lnTo>
                  <a:pt x="826" y="180"/>
                </a:lnTo>
                <a:lnTo>
                  <a:pt x="819" y="182"/>
                </a:lnTo>
                <a:lnTo>
                  <a:pt x="818" y="183"/>
                </a:lnTo>
                <a:lnTo>
                  <a:pt x="817" y="183"/>
                </a:lnTo>
                <a:lnTo>
                  <a:pt x="805" y="179"/>
                </a:lnTo>
                <a:lnTo>
                  <a:pt x="793" y="175"/>
                </a:lnTo>
                <a:lnTo>
                  <a:pt x="790" y="173"/>
                </a:lnTo>
                <a:lnTo>
                  <a:pt x="789" y="170"/>
                </a:lnTo>
                <a:lnTo>
                  <a:pt x="789" y="163"/>
                </a:lnTo>
                <a:lnTo>
                  <a:pt x="789" y="155"/>
                </a:lnTo>
                <a:lnTo>
                  <a:pt x="787" y="152"/>
                </a:lnTo>
                <a:lnTo>
                  <a:pt x="785" y="151"/>
                </a:lnTo>
                <a:lnTo>
                  <a:pt x="776" y="149"/>
                </a:lnTo>
                <a:lnTo>
                  <a:pt x="772" y="148"/>
                </a:lnTo>
                <a:lnTo>
                  <a:pt x="768" y="147"/>
                </a:lnTo>
                <a:lnTo>
                  <a:pt x="765" y="147"/>
                </a:lnTo>
                <a:lnTo>
                  <a:pt x="762" y="146"/>
                </a:lnTo>
                <a:lnTo>
                  <a:pt x="758" y="146"/>
                </a:lnTo>
                <a:lnTo>
                  <a:pt x="751" y="145"/>
                </a:lnTo>
                <a:lnTo>
                  <a:pt x="742" y="143"/>
                </a:lnTo>
                <a:lnTo>
                  <a:pt x="744" y="137"/>
                </a:lnTo>
                <a:lnTo>
                  <a:pt x="749" y="131"/>
                </a:lnTo>
                <a:lnTo>
                  <a:pt x="756" y="118"/>
                </a:lnTo>
                <a:lnTo>
                  <a:pt x="760" y="112"/>
                </a:lnTo>
                <a:lnTo>
                  <a:pt x="762" y="107"/>
                </a:lnTo>
                <a:lnTo>
                  <a:pt x="765" y="104"/>
                </a:lnTo>
                <a:lnTo>
                  <a:pt x="765" y="103"/>
                </a:lnTo>
                <a:lnTo>
                  <a:pt x="764" y="91"/>
                </a:lnTo>
                <a:lnTo>
                  <a:pt x="764" y="79"/>
                </a:lnTo>
                <a:lnTo>
                  <a:pt x="764" y="69"/>
                </a:lnTo>
                <a:lnTo>
                  <a:pt x="762" y="61"/>
                </a:lnTo>
                <a:lnTo>
                  <a:pt x="761" y="53"/>
                </a:lnTo>
                <a:lnTo>
                  <a:pt x="758" y="44"/>
                </a:lnTo>
                <a:lnTo>
                  <a:pt x="754" y="36"/>
                </a:lnTo>
                <a:lnTo>
                  <a:pt x="749" y="27"/>
                </a:lnTo>
                <a:lnTo>
                  <a:pt x="747" y="20"/>
                </a:lnTo>
                <a:lnTo>
                  <a:pt x="747" y="14"/>
                </a:lnTo>
                <a:lnTo>
                  <a:pt x="746" y="9"/>
                </a:lnTo>
                <a:lnTo>
                  <a:pt x="744" y="5"/>
                </a:lnTo>
                <a:lnTo>
                  <a:pt x="744" y="2"/>
                </a:lnTo>
                <a:lnTo>
                  <a:pt x="742" y="0"/>
                </a:lnTo>
                <a:lnTo>
                  <a:pt x="738" y="0"/>
                </a:lnTo>
                <a:lnTo>
                  <a:pt x="729" y="0"/>
                </a:lnTo>
                <a:lnTo>
                  <a:pt x="724" y="2"/>
                </a:lnTo>
                <a:lnTo>
                  <a:pt x="717" y="3"/>
                </a:lnTo>
                <a:lnTo>
                  <a:pt x="708" y="5"/>
                </a:lnTo>
                <a:lnTo>
                  <a:pt x="699" y="7"/>
                </a:lnTo>
                <a:lnTo>
                  <a:pt x="686" y="9"/>
                </a:lnTo>
                <a:lnTo>
                  <a:pt x="672" y="11"/>
                </a:lnTo>
                <a:lnTo>
                  <a:pt x="665" y="13"/>
                </a:lnTo>
                <a:lnTo>
                  <a:pt x="659" y="15"/>
                </a:lnTo>
                <a:lnTo>
                  <a:pt x="652" y="18"/>
                </a:lnTo>
                <a:lnTo>
                  <a:pt x="650" y="19"/>
                </a:lnTo>
                <a:lnTo>
                  <a:pt x="649" y="19"/>
                </a:lnTo>
                <a:lnTo>
                  <a:pt x="646" y="24"/>
                </a:lnTo>
                <a:lnTo>
                  <a:pt x="642" y="29"/>
                </a:lnTo>
                <a:lnTo>
                  <a:pt x="639" y="31"/>
                </a:lnTo>
                <a:lnTo>
                  <a:pt x="636" y="33"/>
                </a:lnTo>
                <a:lnTo>
                  <a:pt x="632" y="34"/>
                </a:lnTo>
                <a:lnTo>
                  <a:pt x="628" y="34"/>
                </a:lnTo>
                <a:lnTo>
                  <a:pt x="617" y="31"/>
                </a:lnTo>
                <a:lnTo>
                  <a:pt x="609" y="33"/>
                </a:lnTo>
                <a:lnTo>
                  <a:pt x="602" y="35"/>
                </a:lnTo>
                <a:lnTo>
                  <a:pt x="595" y="38"/>
                </a:lnTo>
                <a:lnTo>
                  <a:pt x="589" y="43"/>
                </a:lnTo>
                <a:lnTo>
                  <a:pt x="588" y="46"/>
                </a:lnTo>
                <a:lnTo>
                  <a:pt x="585" y="49"/>
                </a:lnTo>
                <a:lnTo>
                  <a:pt x="584" y="53"/>
                </a:lnTo>
                <a:lnTo>
                  <a:pt x="581" y="55"/>
                </a:lnTo>
                <a:lnTo>
                  <a:pt x="573" y="59"/>
                </a:lnTo>
                <a:lnTo>
                  <a:pt x="563" y="61"/>
                </a:lnTo>
                <a:lnTo>
                  <a:pt x="555" y="61"/>
                </a:lnTo>
                <a:lnTo>
                  <a:pt x="545" y="63"/>
                </a:lnTo>
                <a:lnTo>
                  <a:pt x="532" y="68"/>
                </a:lnTo>
                <a:lnTo>
                  <a:pt x="520" y="74"/>
                </a:lnTo>
                <a:lnTo>
                  <a:pt x="509" y="81"/>
                </a:lnTo>
                <a:lnTo>
                  <a:pt x="496" y="87"/>
                </a:lnTo>
                <a:lnTo>
                  <a:pt x="488" y="91"/>
                </a:lnTo>
                <a:lnTo>
                  <a:pt x="478" y="92"/>
                </a:lnTo>
                <a:lnTo>
                  <a:pt x="469" y="95"/>
                </a:lnTo>
                <a:lnTo>
                  <a:pt x="460" y="99"/>
                </a:lnTo>
                <a:lnTo>
                  <a:pt x="455" y="103"/>
                </a:lnTo>
                <a:lnTo>
                  <a:pt x="449" y="108"/>
                </a:lnTo>
                <a:lnTo>
                  <a:pt x="444" y="112"/>
                </a:lnTo>
                <a:lnTo>
                  <a:pt x="437" y="115"/>
                </a:lnTo>
                <a:lnTo>
                  <a:pt x="430" y="118"/>
                </a:lnTo>
                <a:lnTo>
                  <a:pt x="422" y="121"/>
                </a:lnTo>
                <a:lnTo>
                  <a:pt x="416" y="122"/>
                </a:lnTo>
                <a:lnTo>
                  <a:pt x="415" y="123"/>
                </a:lnTo>
                <a:lnTo>
                  <a:pt x="413" y="123"/>
                </a:lnTo>
                <a:lnTo>
                  <a:pt x="408" y="132"/>
                </a:lnTo>
                <a:lnTo>
                  <a:pt x="405" y="138"/>
                </a:lnTo>
                <a:lnTo>
                  <a:pt x="402" y="142"/>
                </a:lnTo>
                <a:lnTo>
                  <a:pt x="401" y="145"/>
                </a:lnTo>
                <a:lnTo>
                  <a:pt x="399" y="146"/>
                </a:lnTo>
                <a:lnTo>
                  <a:pt x="397" y="148"/>
                </a:lnTo>
                <a:lnTo>
                  <a:pt x="393" y="149"/>
                </a:lnTo>
                <a:lnTo>
                  <a:pt x="386" y="151"/>
                </a:lnTo>
                <a:lnTo>
                  <a:pt x="376" y="144"/>
                </a:lnTo>
                <a:lnTo>
                  <a:pt x="368" y="137"/>
                </a:lnTo>
                <a:lnTo>
                  <a:pt x="350" y="123"/>
                </a:lnTo>
                <a:lnTo>
                  <a:pt x="340" y="127"/>
                </a:lnTo>
                <a:lnTo>
                  <a:pt x="332" y="131"/>
                </a:lnTo>
                <a:lnTo>
                  <a:pt x="322" y="135"/>
                </a:lnTo>
                <a:lnTo>
                  <a:pt x="314" y="139"/>
                </a:lnTo>
                <a:lnTo>
                  <a:pt x="298" y="135"/>
                </a:lnTo>
                <a:lnTo>
                  <a:pt x="286" y="133"/>
                </a:lnTo>
                <a:lnTo>
                  <a:pt x="272" y="133"/>
                </a:lnTo>
                <a:lnTo>
                  <a:pt x="257" y="135"/>
                </a:lnTo>
                <a:lnTo>
                  <a:pt x="251" y="146"/>
                </a:lnTo>
                <a:lnTo>
                  <a:pt x="246" y="154"/>
                </a:lnTo>
                <a:lnTo>
                  <a:pt x="239" y="161"/>
                </a:lnTo>
                <a:lnTo>
                  <a:pt x="235" y="164"/>
                </a:lnTo>
                <a:lnTo>
                  <a:pt x="229" y="167"/>
                </a:lnTo>
                <a:lnTo>
                  <a:pt x="223" y="169"/>
                </a:lnTo>
                <a:lnTo>
                  <a:pt x="217" y="170"/>
                </a:lnTo>
                <a:lnTo>
                  <a:pt x="211" y="172"/>
                </a:lnTo>
                <a:lnTo>
                  <a:pt x="205" y="175"/>
                </a:lnTo>
                <a:lnTo>
                  <a:pt x="187" y="186"/>
                </a:lnTo>
                <a:lnTo>
                  <a:pt x="171" y="197"/>
                </a:lnTo>
                <a:lnTo>
                  <a:pt x="153" y="208"/>
                </a:lnTo>
                <a:lnTo>
                  <a:pt x="133" y="215"/>
                </a:lnTo>
                <a:lnTo>
                  <a:pt x="124" y="211"/>
                </a:lnTo>
                <a:lnTo>
                  <a:pt x="115" y="205"/>
                </a:lnTo>
                <a:lnTo>
                  <a:pt x="107" y="200"/>
                </a:lnTo>
                <a:lnTo>
                  <a:pt x="97" y="195"/>
                </a:lnTo>
                <a:lnTo>
                  <a:pt x="81" y="196"/>
                </a:lnTo>
                <a:lnTo>
                  <a:pt x="66" y="196"/>
                </a:lnTo>
                <a:lnTo>
                  <a:pt x="54" y="196"/>
                </a:lnTo>
                <a:lnTo>
                  <a:pt x="45" y="196"/>
                </a:lnTo>
                <a:lnTo>
                  <a:pt x="36" y="197"/>
                </a:lnTo>
                <a:lnTo>
                  <a:pt x="29" y="197"/>
                </a:lnTo>
                <a:lnTo>
                  <a:pt x="21" y="200"/>
                </a:lnTo>
                <a:lnTo>
                  <a:pt x="18" y="202"/>
                </a:lnTo>
                <a:lnTo>
                  <a:pt x="16" y="205"/>
                </a:lnTo>
                <a:lnTo>
                  <a:pt x="13" y="210"/>
                </a:lnTo>
                <a:lnTo>
                  <a:pt x="11" y="214"/>
                </a:lnTo>
                <a:lnTo>
                  <a:pt x="10" y="221"/>
                </a:lnTo>
                <a:lnTo>
                  <a:pt x="7" y="230"/>
                </a:lnTo>
                <a:lnTo>
                  <a:pt x="5" y="240"/>
                </a:lnTo>
                <a:lnTo>
                  <a:pt x="0" y="251"/>
                </a:lnTo>
                <a:lnTo>
                  <a:pt x="6" y="258"/>
                </a:lnTo>
                <a:lnTo>
                  <a:pt x="13" y="263"/>
                </a:lnTo>
                <a:lnTo>
                  <a:pt x="20" y="266"/>
                </a:lnTo>
                <a:lnTo>
                  <a:pt x="27" y="268"/>
                </a:lnTo>
                <a:lnTo>
                  <a:pt x="43" y="270"/>
                </a:lnTo>
                <a:lnTo>
                  <a:pt x="61" y="271"/>
                </a:lnTo>
                <a:lnTo>
                  <a:pt x="64" y="276"/>
                </a:lnTo>
                <a:lnTo>
                  <a:pt x="68" y="281"/>
                </a:lnTo>
                <a:lnTo>
                  <a:pt x="79" y="289"/>
                </a:lnTo>
                <a:lnTo>
                  <a:pt x="93" y="294"/>
                </a:lnTo>
                <a:lnTo>
                  <a:pt x="110" y="297"/>
                </a:lnTo>
                <a:lnTo>
                  <a:pt x="126" y="298"/>
                </a:lnTo>
                <a:lnTo>
                  <a:pt x="142" y="299"/>
                </a:lnTo>
                <a:lnTo>
                  <a:pt x="156" y="299"/>
                </a:lnTo>
                <a:lnTo>
                  <a:pt x="165" y="299"/>
                </a:lnTo>
                <a:lnTo>
                  <a:pt x="164" y="306"/>
                </a:lnTo>
                <a:lnTo>
                  <a:pt x="163" y="314"/>
                </a:lnTo>
                <a:lnTo>
                  <a:pt x="160" y="325"/>
                </a:lnTo>
                <a:lnTo>
                  <a:pt x="154" y="334"/>
                </a:lnTo>
                <a:lnTo>
                  <a:pt x="150" y="338"/>
                </a:lnTo>
                <a:lnTo>
                  <a:pt x="144" y="343"/>
                </a:lnTo>
                <a:lnTo>
                  <a:pt x="139" y="352"/>
                </a:lnTo>
                <a:lnTo>
                  <a:pt x="136" y="358"/>
                </a:lnTo>
                <a:lnTo>
                  <a:pt x="133" y="363"/>
                </a:lnTo>
                <a:lnTo>
                  <a:pt x="132" y="364"/>
                </a:lnTo>
                <a:lnTo>
                  <a:pt x="131" y="366"/>
                </a:lnTo>
                <a:lnTo>
                  <a:pt x="128" y="368"/>
                </a:lnTo>
                <a:lnTo>
                  <a:pt x="124" y="371"/>
                </a:lnTo>
                <a:lnTo>
                  <a:pt x="117" y="375"/>
                </a:lnTo>
                <a:lnTo>
                  <a:pt x="113" y="380"/>
                </a:lnTo>
                <a:lnTo>
                  <a:pt x="107" y="385"/>
                </a:lnTo>
                <a:lnTo>
                  <a:pt x="102" y="390"/>
                </a:lnTo>
                <a:lnTo>
                  <a:pt x="97" y="395"/>
                </a:lnTo>
                <a:lnTo>
                  <a:pt x="96" y="403"/>
                </a:lnTo>
                <a:lnTo>
                  <a:pt x="99" y="409"/>
                </a:lnTo>
                <a:lnTo>
                  <a:pt x="104" y="415"/>
                </a:lnTo>
                <a:lnTo>
                  <a:pt x="111" y="419"/>
                </a:lnTo>
                <a:lnTo>
                  <a:pt x="128" y="424"/>
                </a:lnTo>
                <a:lnTo>
                  <a:pt x="135" y="426"/>
                </a:lnTo>
                <a:lnTo>
                  <a:pt x="140" y="427"/>
                </a:lnTo>
                <a:lnTo>
                  <a:pt x="154" y="426"/>
                </a:lnTo>
                <a:lnTo>
                  <a:pt x="167" y="425"/>
                </a:lnTo>
                <a:lnTo>
                  <a:pt x="189" y="424"/>
                </a:lnTo>
                <a:lnTo>
                  <a:pt x="199" y="424"/>
                </a:lnTo>
                <a:lnTo>
                  <a:pt x="210" y="425"/>
                </a:lnTo>
                <a:lnTo>
                  <a:pt x="221" y="427"/>
                </a:lnTo>
                <a:lnTo>
                  <a:pt x="233" y="431"/>
                </a:lnTo>
                <a:lnTo>
                  <a:pt x="229" y="450"/>
                </a:lnTo>
                <a:lnTo>
                  <a:pt x="225" y="469"/>
                </a:lnTo>
                <a:lnTo>
                  <a:pt x="225" y="478"/>
                </a:lnTo>
                <a:lnTo>
                  <a:pt x="225" y="486"/>
                </a:lnTo>
                <a:lnTo>
                  <a:pt x="228" y="493"/>
                </a:lnTo>
                <a:lnTo>
                  <a:pt x="233" y="499"/>
                </a:lnTo>
                <a:lnTo>
                  <a:pt x="240" y="502"/>
                </a:lnTo>
                <a:lnTo>
                  <a:pt x="247" y="505"/>
                </a:lnTo>
                <a:lnTo>
                  <a:pt x="254" y="506"/>
                </a:lnTo>
                <a:lnTo>
                  <a:pt x="257" y="507"/>
                </a:lnTo>
                <a:lnTo>
                  <a:pt x="259" y="521"/>
                </a:lnTo>
                <a:lnTo>
                  <a:pt x="262" y="529"/>
                </a:lnTo>
                <a:lnTo>
                  <a:pt x="265" y="535"/>
                </a:lnTo>
                <a:lnTo>
                  <a:pt x="269" y="539"/>
                </a:lnTo>
                <a:lnTo>
                  <a:pt x="273" y="543"/>
                </a:lnTo>
                <a:lnTo>
                  <a:pt x="287" y="549"/>
                </a:lnTo>
                <a:lnTo>
                  <a:pt x="302" y="555"/>
                </a:lnTo>
                <a:lnTo>
                  <a:pt x="308" y="557"/>
                </a:lnTo>
                <a:lnTo>
                  <a:pt x="314" y="559"/>
                </a:lnTo>
                <a:lnTo>
                  <a:pt x="318" y="568"/>
                </a:lnTo>
                <a:lnTo>
                  <a:pt x="322" y="575"/>
                </a:lnTo>
                <a:lnTo>
                  <a:pt x="327" y="577"/>
                </a:lnTo>
                <a:lnTo>
                  <a:pt x="333" y="579"/>
                </a:lnTo>
                <a:lnTo>
                  <a:pt x="341" y="579"/>
                </a:lnTo>
                <a:lnTo>
                  <a:pt x="348" y="578"/>
                </a:lnTo>
                <a:lnTo>
                  <a:pt x="358" y="576"/>
                </a:lnTo>
                <a:lnTo>
                  <a:pt x="369" y="575"/>
                </a:lnTo>
                <a:lnTo>
                  <a:pt x="369" y="571"/>
                </a:lnTo>
                <a:lnTo>
                  <a:pt x="369" y="566"/>
                </a:lnTo>
                <a:lnTo>
                  <a:pt x="370" y="562"/>
                </a:lnTo>
                <a:lnTo>
                  <a:pt x="373" y="559"/>
                </a:lnTo>
                <a:lnTo>
                  <a:pt x="377" y="558"/>
                </a:lnTo>
                <a:lnTo>
                  <a:pt x="383" y="560"/>
                </a:lnTo>
                <a:lnTo>
                  <a:pt x="390" y="562"/>
                </a:lnTo>
                <a:lnTo>
                  <a:pt x="398" y="565"/>
                </a:lnTo>
                <a:lnTo>
                  <a:pt x="413" y="573"/>
                </a:lnTo>
                <a:lnTo>
                  <a:pt x="420" y="576"/>
                </a:lnTo>
                <a:lnTo>
                  <a:pt x="424" y="579"/>
                </a:lnTo>
                <a:lnTo>
                  <a:pt x="433" y="578"/>
                </a:lnTo>
                <a:lnTo>
                  <a:pt x="440" y="577"/>
                </a:lnTo>
                <a:lnTo>
                  <a:pt x="449" y="575"/>
                </a:lnTo>
                <a:lnTo>
                  <a:pt x="455" y="574"/>
                </a:lnTo>
                <a:lnTo>
                  <a:pt x="459" y="572"/>
                </a:lnTo>
                <a:lnTo>
                  <a:pt x="463" y="570"/>
                </a:lnTo>
                <a:lnTo>
                  <a:pt x="467" y="566"/>
                </a:lnTo>
                <a:lnTo>
                  <a:pt x="473" y="561"/>
                </a:lnTo>
                <a:lnTo>
                  <a:pt x="481" y="555"/>
                </a:lnTo>
                <a:lnTo>
                  <a:pt x="490" y="558"/>
                </a:lnTo>
                <a:lnTo>
                  <a:pt x="495" y="560"/>
                </a:lnTo>
                <a:lnTo>
                  <a:pt x="508" y="565"/>
                </a:lnTo>
                <a:lnTo>
                  <a:pt x="520" y="568"/>
                </a:lnTo>
                <a:lnTo>
                  <a:pt x="527" y="570"/>
                </a:lnTo>
                <a:lnTo>
                  <a:pt x="537" y="571"/>
                </a:lnTo>
                <a:lnTo>
                  <a:pt x="546" y="576"/>
                </a:lnTo>
                <a:lnTo>
                  <a:pt x="556" y="579"/>
                </a:lnTo>
                <a:lnTo>
                  <a:pt x="564" y="579"/>
                </a:lnTo>
                <a:lnTo>
                  <a:pt x="571" y="578"/>
                </a:lnTo>
                <a:lnTo>
                  <a:pt x="578" y="575"/>
                </a:lnTo>
                <a:lnTo>
                  <a:pt x="584" y="569"/>
                </a:lnTo>
                <a:lnTo>
                  <a:pt x="589" y="561"/>
                </a:lnTo>
                <a:lnTo>
                  <a:pt x="593" y="551"/>
                </a:lnTo>
                <a:lnTo>
                  <a:pt x="599" y="553"/>
                </a:lnTo>
                <a:lnTo>
                  <a:pt x="602" y="555"/>
                </a:lnTo>
                <a:lnTo>
                  <a:pt x="605" y="555"/>
                </a:lnTo>
                <a:lnTo>
                  <a:pt x="613" y="554"/>
                </a:lnTo>
                <a:lnTo>
                  <a:pt x="618" y="552"/>
                </a:lnTo>
                <a:lnTo>
                  <a:pt x="624" y="549"/>
                </a:lnTo>
                <a:lnTo>
                  <a:pt x="628" y="548"/>
                </a:lnTo>
                <a:lnTo>
                  <a:pt x="629" y="547"/>
                </a:lnTo>
                <a:lnTo>
                  <a:pt x="628" y="547"/>
                </a:lnTo>
                <a:lnTo>
                  <a:pt x="627" y="550"/>
                </a:lnTo>
                <a:lnTo>
                  <a:pt x="621" y="555"/>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2" name="未知"/>
          <p:cNvSpPr>
            <a:spLocks noChangeArrowheads="1"/>
          </p:cNvSpPr>
          <p:nvPr/>
        </p:nvSpPr>
        <p:spPr bwMode="auto">
          <a:xfrm>
            <a:off x="6056313" y="4921250"/>
            <a:ext cx="871537" cy="420688"/>
          </a:xfrm>
          <a:custGeom>
            <a:avLst/>
            <a:gdLst>
              <a:gd name="T0" fmla="*/ 18 w 549"/>
              <a:gd name="T1" fmla="*/ 20 h 265"/>
              <a:gd name="T2" fmla="*/ 20 w 549"/>
              <a:gd name="T3" fmla="*/ 34 h 265"/>
              <a:gd name="T4" fmla="*/ 18 w 549"/>
              <a:gd name="T5" fmla="*/ 45 h 265"/>
              <a:gd name="T6" fmla="*/ 12 w 549"/>
              <a:gd name="T7" fmla="*/ 64 h 265"/>
              <a:gd name="T8" fmla="*/ 2 w 549"/>
              <a:gd name="T9" fmla="*/ 96 h 265"/>
              <a:gd name="T10" fmla="*/ 0 w 549"/>
              <a:gd name="T11" fmla="*/ 100 h 265"/>
              <a:gd name="T12" fmla="*/ 13 w 549"/>
              <a:gd name="T13" fmla="*/ 123 h 265"/>
              <a:gd name="T14" fmla="*/ 36 w 549"/>
              <a:gd name="T15" fmla="*/ 136 h 265"/>
              <a:gd name="T16" fmla="*/ 119 w 549"/>
              <a:gd name="T17" fmla="*/ 106 h 265"/>
              <a:gd name="T18" fmla="*/ 156 w 549"/>
              <a:gd name="T19" fmla="*/ 94 h 265"/>
              <a:gd name="T20" fmla="*/ 178 w 549"/>
              <a:gd name="T21" fmla="*/ 88 h 265"/>
              <a:gd name="T22" fmla="*/ 216 w 549"/>
              <a:gd name="T23" fmla="*/ 92 h 265"/>
              <a:gd name="T24" fmla="*/ 223 w 549"/>
              <a:gd name="T25" fmla="*/ 102 h 265"/>
              <a:gd name="T26" fmla="*/ 227 w 549"/>
              <a:gd name="T27" fmla="*/ 111 h 265"/>
              <a:gd name="T28" fmla="*/ 230 w 549"/>
              <a:gd name="T29" fmla="*/ 123 h 265"/>
              <a:gd name="T30" fmla="*/ 237 w 549"/>
              <a:gd name="T31" fmla="*/ 143 h 265"/>
              <a:gd name="T32" fmla="*/ 240 w 549"/>
              <a:gd name="T33" fmla="*/ 152 h 265"/>
              <a:gd name="T34" fmla="*/ 228 w 549"/>
              <a:gd name="T35" fmla="*/ 212 h 265"/>
              <a:gd name="T36" fmla="*/ 225 w 549"/>
              <a:gd name="T37" fmla="*/ 223 h 265"/>
              <a:gd name="T38" fmla="*/ 267 w 549"/>
              <a:gd name="T39" fmla="*/ 241 h 265"/>
              <a:gd name="T40" fmla="*/ 284 w 549"/>
              <a:gd name="T41" fmla="*/ 259 h 265"/>
              <a:gd name="T42" fmla="*/ 303 w 549"/>
              <a:gd name="T43" fmla="*/ 260 h 265"/>
              <a:gd name="T44" fmla="*/ 340 w 549"/>
              <a:gd name="T45" fmla="*/ 243 h 265"/>
              <a:gd name="T46" fmla="*/ 349 w 549"/>
              <a:gd name="T47" fmla="*/ 230 h 265"/>
              <a:gd name="T48" fmla="*/ 354 w 549"/>
              <a:gd name="T49" fmla="*/ 219 h 265"/>
              <a:gd name="T50" fmla="*/ 358 w 549"/>
              <a:gd name="T51" fmla="*/ 205 h 265"/>
              <a:gd name="T52" fmla="*/ 368 w 549"/>
              <a:gd name="T53" fmla="*/ 194 h 265"/>
              <a:gd name="T54" fmla="*/ 388 w 549"/>
              <a:gd name="T55" fmla="*/ 192 h 265"/>
              <a:gd name="T56" fmla="*/ 403 w 549"/>
              <a:gd name="T57" fmla="*/ 202 h 265"/>
              <a:gd name="T58" fmla="*/ 414 w 549"/>
              <a:gd name="T59" fmla="*/ 208 h 265"/>
              <a:gd name="T60" fmla="*/ 430 w 549"/>
              <a:gd name="T61" fmla="*/ 199 h 265"/>
              <a:gd name="T62" fmla="*/ 444 w 549"/>
              <a:gd name="T63" fmla="*/ 179 h 265"/>
              <a:gd name="T64" fmla="*/ 459 w 549"/>
              <a:gd name="T65" fmla="*/ 165 h 265"/>
              <a:gd name="T66" fmla="*/ 467 w 549"/>
              <a:gd name="T67" fmla="*/ 160 h 265"/>
              <a:gd name="T68" fmla="*/ 483 w 549"/>
              <a:gd name="T69" fmla="*/ 165 h 265"/>
              <a:gd name="T70" fmla="*/ 509 w 549"/>
              <a:gd name="T71" fmla="*/ 167 h 265"/>
              <a:gd name="T72" fmla="*/ 534 w 549"/>
              <a:gd name="T73" fmla="*/ 162 h 265"/>
              <a:gd name="T74" fmla="*/ 545 w 549"/>
              <a:gd name="T75" fmla="*/ 152 h 265"/>
              <a:gd name="T76" fmla="*/ 543 w 549"/>
              <a:gd name="T77" fmla="*/ 133 h 265"/>
              <a:gd name="T78" fmla="*/ 539 w 549"/>
              <a:gd name="T79" fmla="*/ 122 h 265"/>
              <a:gd name="T80" fmla="*/ 541 w 549"/>
              <a:gd name="T81" fmla="*/ 111 h 265"/>
              <a:gd name="T82" fmla="*/ 544 w 549"/>
              <a:gd name="T83" fmla="*/ 88 h 265"/>
              <a:gd name="T84" fmla="*/ 531 w 549"/>
              <a:gd name="T85" fmla="*/ 41 h 265"/>
              <a:gd name="T86" fmla="*/ 515 w 549"/>
              <a:gd name="T87" fmla="*/ 17 h 265"/>
              <a:gd name="T88" fmla="*/ 495 w 549"/>
              <a:gd name="T89" fmla="*/ 10 h 265"/>
              <a:gd name="T90" fmla="*/ 487 w 549"/>
              <a:gd name="T91" fmla="*/ 12 h 265"/>
              <a:gd name="T92" fmla="*/ 479 w 549"/>
              <a:gd name="T93" fmla="*/ 10 h 265"/>
              <a:gd name="T94" fmla="*/ 456 w 549"/>
              <a:gd name="T95" fmla="*/ 8 h 265"/>
              <a:gd name="T96" fmla="*/ 15 w 549"/>
              <a:gd name="T97" fmla="*/ 2 h 265"/>
              <a:gd name="T98" fmla="*/ 10 w 549"/>
              <a:gd name="T99"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49" h="265">
                <a:moveTo>
                  <a:pt x="16" y="0"/>
                </a:moveTo>
                <a:lnTo>
                  <a:pt x="17" y="8"/>
                </a:lnTo>
                <a:lnTo>
                  <a:pt x="18" y="15"/>
                </a:lnTo>
                <a:lnTo>
                  <a:pt x="18" y="20"/>
                </a:lnTo>
                <a:lnTo>
                  <a:pt x="19" y="25"/>
                </a:lnTo>
                <a:lnTo>
                  <a:pt x="19" y="29"/>
                </a:lnTo>
                <a:lnTo>
                  <a:pt x="20" y="32"/>
                </a:lnTo>
                <a:lnTo>
                  <a:pt x="20" y="34"/>
                </a:lnTo>
                <a:lnTo>
                  <a:pt x="20" y="36"/>
                </a:lnTo>
                <a:lnTo>
                  <a:pt x="20" y="40"/>
                </a:lnTo>
                <a:lnTo>
                  <a:pt x="19" y="42"/>
                </a:lnTo>
                <a:lnTo>
                  <a:pt x="18" y="45"/>
                </a:lnTo>
                <a:lnTo>
                  <a:pt x="18" y="48"/>
                </a:lnTo>
                <a:lnTo>
                  <a:pt x="16" y="53"/>
                </a:lnTo>
                <a:lnTo>
                  <a:pt x="14" y="58"/>
                </a:lnTo>
                <a:lnTo>
                  <a:pt x="12" y="64"/>
                </a:lnTo>
                <a:lnTo>
                  <a:pt x="8" y="76"/>
                </a:lnTo>
                <a:lnTo>
                  <a:pt x="4" y="88"/>
                </a:lnTo>
                <a:lnTo>
                  <a:pt x="3" y="92"/>
                </a:lnTo>
                <a:lnTo>
                  <a:pt x="2" y="96"/>
                </a:lnTo>
                <a:lnTo>
                  <a:pt x="1" y="97"/>
                </a:lnTo>
                <a:lnTo>
                  <a:pt x="1" y="99"/>
                </a:lnTo>
                <a:lnTo>
                  <a:pt x="0" y="99"/>
                </a:lnTo>
                <a:lnTo>
                  <a:pt x="0" y="100"/>
                </a:lnTo>
                <a:lnTo>
                  <a:pt x="3" y="107"/>
                </a:lnTo>
                <a:lnTo>
                  <a:pt x="6" y="113"/>
                </a:lnTo>
                <a:lnTo>
                  <a:pt x="9" y="118"/>
                </a:lnTo>
                <a:lnTo>
                  <a:pt x="13" y="123"/>
                </a:lnTo>
                <a:lnTo>
                  <a:pt x="18" y="127"/>
                </a:lnTo>
                <a:lnTo>
                  <a:pt x="23" y="130"/>
                </a:lnTo>
                <a:lnTo>
                  <a:pt x="29" y="133"/>
                </a:lnTo>
                <a:lnTo>
                  <a:pt x="36" y="136"/>
                </a:lnTo>
                <a:lnTo>
                  <a:pt x="64" y="126"/>
                </a:lnTo>
                <a:lnTo>
                  <a:pt x="91" y="115"/>
                </a:lnTo>
                <a:lnTo>
                  <a:pt x="105" y="111"/>
                </a:lnTo>
                <a:lnTo>
                  <a:pt x="119" y="106"/>
                </a:lnTo>
                <a:lnTo>
                  <a:pt x="133" y="102"/>
                </a:lnTo>
                <a:lnTo>
                  <a:pt x="148" y="100"/>
                </a:lnTo>
                <a:lnTo>
                  <a:pt x="152" y="97"/>
                </a:lnTo>
                <a:lnTo>
                  <a:pt x="156" y="94"/>
                </a:lnTo>
                <a:lnTo>
                  <a:pt x="161" y="93"/>
                </a:lnTo>
                <a:lnTo>
                  <a:pt x="164" y="91"/>
                </a:lnTo>
                <a:lnTo>
                  <a:pt x="171" y="89"/>
                </a:lnTo>
                <a:lnTo>
                  <a:pt x="178" y="88"/>
                </a:lnTo>
                <a:lnTo>
                  <a:pt x="185" y="89"/>
                </a:lnTo>
                <a:lnTo>
                  <a:pt x="193" y="90"/>
                </a:lnTo>
                <a:lnTo>
                  <a:pt x="204" y="91"/>
                </a:lnTo>
                <a:lnTo>
                  <a:pt x="216" y="92"/>
                </a:lnTo>
                <a:lnTo>
                  <a:pt x="219" y="95"/>
                </a:lnTo>
                <a:lnTo>
                  <a:pt x="220" y="98"/>
                </a:lnTo>
                <a:lnTo>
                  <a:pt x="221" y="100"/>
                </a:lnTo>
                <a:lnTo>
                  <a:pt x="223" y="102"/>
                </a:lnTo>
                <a:lnTo>
                  <a:pt x="224" y="104"/>
                </a:lnTo>
                <a:lnTo>
                  <a:pt x="226" y="106"/>
                </a:lnTo>
                <a:lnTo>
                  <a:pt x="226" y="109"/>
                </a:lnTo>
                <a:lnTo>
                  <a:pt x="227" y="111"/>
                </a:lnTo>
                <a:lnTo>
                  <a:pt x="228" y="113"/>
                </a:lnTo>
                <a:lnTo>
                  <a:pt x="228" y="116"/>
                </a:lnTo>
                <a:lnTo>
                  <a:pt x="229" y="119"/>
                </a:lnTo>
                <a:lnTo>
                  <a:pt x="230" y="123"/>
                </a:lnTo>
                <a:lnTo>
                  <a:pt x="232" y="128"/>
                </a:lnTo>
                <a:lnTo>
                  <a:pt x="234" y="131"/>
                </a:lnTo>
                <a:lnTo>
                  <a:pt x="235" y="135"/>
                </a:lnTo>
                <a:lnTo>
                  <a:pt x="237" y="143"/>
                </a:lnTo>
                <a:lnTo>
                  <a:pt x="238" y="146"/>
                </a:lnTo>
                <a:lnTo>
                  <a:pt x="239" y="149"/>
                </a:lnTo>
                <a:lnTo>
                  <a:pt x="240" y="151"/>
                </a:lnTo>
                <a:lnTo>
                  <a:pt x="240" y="152"/>
                </a:lnTo>
                <a:lnTo>
                  <a:pt x="238" y="170"/>
                </a:lnTo>
                <a:lnTo>
                  <a:pt x="236" y="188"/>
                </a:lnTo>
                <a:lnTo>
                  <a:pt x="233" y="200"/>
                </a:lnTo>
                <a:lnTo>
                  <a:pt x="228" y="212"/>
                </a:lnTo>
                <a:lnTo>
                  <a:pt x="227" y="216"/>
                </a:lnTo>
                <a:lnTo>
                  <a:pt x="226" y="219"/>
                </a:lnTo>
                <a:lnTo>
                  <a:pt x="225" y="221"/>
                </a:lnTo>
                <a:lnTo>
                  <a:pt x="225" y="223"/>
                </a:lnTo>
                <a:lnTo>
                  <a:pt x="224" y="224"/>
                </a:lnTo>
                <a:lnTo>
                  <a:pt x="244" y="230"/>
                </a:lnTo>
                <a:lnTo>
                  <a:pt x="264" y="236"/>
                </a:lnTo>
                <a:lnTo>
                  <a:pt x="267" y="241"/>
                </a:lnTo>
                <a:lnTo>
                  <a:pt x="271" y="246"/>
                </a:lnTo>
                <a:lnTo>
                  <a:pt x="275" y="251"/>
                </a:lnTo>
                <a:lnTo>
                  <a:pt x="279" y="255"/>
                </a:lnTo>
                <a:lnTo>
                  <a:pt x="284" y="259"/>
                </a:lnTo>
                <a:lnTo>
                  <a:pt x="288" y="262"/>
                </a:lnTo>
                <a:lnTo>
                  <a:pt x="291" y="263"/>
                </a:lnTo>
                <a:lnTo>
                  <a:pt x="292" y="264"/>
                </a:lnTo>
                <a:lnTo>
                  <a:pt x="303" y="260"/>
                </a:lnTo>
                <a:lnTo>
                  <a:pt x="314" y="256"/>
                </a:lnTo>
                <a:lnTo>
                  <a:pt x="325" y="251"/>
                </a:lnTo>
                <a:lnTo>
                  <a:pt x="336" y="248"/>
                </a:lnTo>
                <a:lnTo>
                  <a:pt x="340" y="243"/>
                </a:lnTo>
                <a:lnTo>
                  <a:pt x="343" y="238"/>
                </a:lnTo>
                <a:lnTo>
                  <a:pt x="345" y="235"/>
                </a:lnTo>
                <a:lnTo>
                  <a:pt x="347" y="232"/>
                </a:lnTo>
                <a:lnTo>
                  <a:pt x="349" y="230"/>
                </a:lnTo>
                <a:lnTo>
                  <a:pt x="350" y="228"/>
                </a:lnTo>
                <a:lnTo>
                  <a:pt x="351" y="225"/>
                </a:lnTo>
                <a:lnTo>
                  <a:pt x="353" y="222"/>
                </a:lnTo>
                <a:lnTo>
                  <a:pt x="354" y="219"/>
                </a:lnTo>
                <a:lnTo>
                  <a:pt x="355" y="217"/>
                </a:lnTo>
                <a:lnTo>
                  <a:pt x="356" y="214"/>
                </a:lnTo>
                <a:lnTo>
                  <a:pt x="357" y="210"/>
                </a:lnTo>
                <a:lnTo>
                  <a:pt x="358" y="205"/>
                </a:lnTo>
                <a:lnTo>
                  <a:pt x="360" y="200"/>
                </a:lnTo>
                <a:lnTo>
                  <a:pt x="362" y="197"/>
                </a:lnTo>
                <a:lnTo>
                  <a:pt x="365" y="195"/>
                </a:lnTo>
                <a:lnTo>
                  <a:pt x="368" y="194"/>
                </a:lnTo>
                <a:lnTo>
                  <a:pt x="372" y="194"/>
                </a:lnTo>
                <a:lnTo>
                  <a:pt x="380" y="193"/>
                </a:lnTo>
                <a:lnTo>
                  <a:pt x="385" y="193"/>
                </a:lnTo>
                <a:lnTo>
                  <a:pt x="388" y="192"/>
                </a:lnTo>
                <a:lnTo>
                  <a:pt x="394" y="195"/>
                </a:lnTo>
                <a:lnTo>
                  <a:pt x="397" y="198"/>
                </a:lnTo>
                <a:lnTo>
                  <a:pt x="401" y="200"/>
                </a:lnTo>
                <a:lnTo>
                  <a:pt x="403" y="202"/>
                </a:lnTo>
                <a:lnTo>
                  <a:pt x="407" y="205"/>
                </a:lnTo>
                <a:lnTo>
                  <a:pt x="409" y="206"/>
                </a:lnTo>
                <a:lnTo>
                  <a:pt x="411" y="207"/>
                </a:lnTo>
                <a:lnTo>
                  <a:pt x="414" y="208"/>
                </a:lnTo>
                <a:lnTo>
                  <a:pt x="418" y="210"/>
                </a:lnTo>
                <a:lnTo>
                  <a:pt x="424" y="212"/>
                </a:lnTo>
                <a:lnTo>
                  <a:pt x="428" y="205"/>
                </a:lnTo>
                <a:lnTo>
                  <a:pt x="430" y="199"/>
                </a:lnTo>
                <a:lnTo>
                  <a:pt x="434" y="194"/>
                </a:lnTo>
                <a:lnTo>
                  <a:pt x="437" y="188"/>
                </a:lnTo>
                <a:lnTo>
                  <a:pt x="440" y="183"/>
                </a:lnTo>
                <a:lnTo>
                  <a:pt x="444" y="179"/>
                </a:lnTo>
                <a:lnTo>
                  <a:pt x="449" y="175"/>
                </a:lnTo>
                <a:lnTo>
                  <a:pt x="456" y="172"/>
                </a:lnTo>
                <a:lnTo>
                  <a:pt x="458" y="168"/>
                </a:lnTo>
                <a:lnTo>
                  <a:pt x="459" y="165"/>
                </a:lnTo>
                <a:lnTo>
                  <a:pt x="461" y="162"/>
                </a:lnTo>
                <a:lnTo>
                  <a:pt x="462" y="161"/>
                </a:lnTo>
                <a:lnTo>
                  <a:pt x="464" y="160"/>
                </a:lnTo>
                <a:lnTo>
                  <a:pt x="467" y="160"/>
                </a:lnTo>
                <a:lnTo>
                  <a:pt x="471" y="161"/>
                </a:lnTo>
                <a:lnTo>
                  <a:pt x="475" y="162"/>
                </a:lnTo>
                <a:lnTo>
                  <a:pt x="479" y="164"/>
                </a:lnTo>
                <a:lnTo>
                  <a:pt x="483" y="165"/>
                </a:lnTo>
                <a:lnTo>
                  <a:pt x="486" y="167"/>
                </a:lnTo>
                <a:lnTo>
                  <a:pt x="488" y="168"/>
                </a:lnTo>
                <a:lnTo>
                  <a:pt x="499" y="167"/>
                </a:lnTo>
                <a:lnTo>
                  <a:pt x="509" y="167"/>
                </a:lnTo>
                <a:lnTo>
                  <a:pt x="516" y="166"/>
                </a:lnTo>
                <a:lnTo>
                  <a:pt x="524" y="165"/>
                </a:lnTo>
                <a:lnTo>
                  <a:pt x="531" y="164"/>
                </a:lnTo>
                <a:lnTo>
                  <a:pt x="534" y="162"/>
                </a:lnTo>
                <a:lnTo>
                  <a:pt x="537" y="160"/>
                </a:lnTo>
                <a:lnTo>
                  <a:pt x="539" y="158"/>
                </a:lnTo>
                <a:lnTo>
                  <a:pt x="543" y="155"/>
                </a:lnTo>
                <a:lnTo>
                  <a:pt x="545" y="152"/>
                </a:lnTo>
                <a:lnTo>
                  <a:pt x="548" y="148"/>
                </a:lnTo>
                <a:lnTo>
                  <a:pt x="546" y="142"/>
                </a:lnTo>
                <a:lnTo>
                  <a:pt x="545" y="137"/>
                </a:lnTo>
                <a:lnTo>
                  <a:pt x="543" y="133"/>
                </a:lnTo>
                <a:lnTo>
                  <a:pt x="542" y="130"/>
                </a:lnTo>
                <a:lnTo>
                  <a:pt x="541" y="128"/>
                </a:lnTo>
                <a:lnTo>
                  <a:pt x="540" y="125"/>
                </a:lnTo>
                <a:lnTo>
                  <a:pt x="539" y="122"/>
                </a:lnTo>
                <a:lnTo>
                  <a:pt x="539" y="119"/>
                </a:lnTo>
                <a:lnTo>
                  <a:pt x="540" y="117"/>
                </a:lnTo>
                <a:lnTo>
                  <a:pt x="540" y="114"/>
                </a:lnTo>
                <a:lnTo>
                  <a:pt x="541" y="111"/>
                </a:lnTo>
                <a:lnTo>
                  <a:pt x="541" y="107"/>
                </a:lnTo>
                <a:lnTo>
                  <a:pt x="542" y="102"/>
                </a:lnTo>
                <a:lnTo>
                  <a:pt x="543" y="96"/>
                </a:lnTo>
                <a:lnTo>
                  <a:pt x="544" y="88"/>
                </a:lnTo>
                <a:lnTo>
                  <a:pt x="541" y="77"/>
                </a:lnTo>
                <a:lnTo>
                  <a:pt x="538" y="65"/>
                </a:lnTo>
                <a:lnTo>
                  <a:pt x="535" y="53"/>
                </a:lnTo>
                <a:lnTo>
                  <a:pt x="531" y="41"/>
                </a:lnTo>
                <a:lnTo>
                  <a:pt x="526" y="30"/>
                </a:lnTo>
                <a:lnTo>
                  <a:pt x="523" y="25"/>
                </a:lnTo>
                <a:lnTo>
                  <a:pt x="519" y="21"/>
                </a:lnTo>
                <a:lnTo>
                  <a:pt x="515" y="17"/>
                </a:lnTo>
                <a:lnTo>
                  <a:pt x="510" y="13"/>
                </a:lnTo>
                <a:lnTo>
                  <a:pt x="505" y="10"/>
                </a:lnTo>
                <a:lnTo>
                  <a:pt x="500" y="8"/>
                </a:lnTo>
                <a:lnTo>
                  <a:pt x="495" y="10"/>
                </a:lnTo>
                <a:lnTo>
                  <a:pt x="492" y="10"/>
                </a:lnTo>
                <a:lnTo>
                  <a:pt x="490" y="11"/>
                </a:lnTo>
                <a:lnTo>
                  <a:pt x="488" y="12"/>
                </a:lnTo>
                <a:lnTo>
                  <a:pt x="487" y="12"/>
                </a:lnTo>
                <a:lnTo>
                  <a:pt x="486" y="12"/>
                </a:lnTo>
                <a:lnTo>
                  <a:pt x="483" y="10"/>
                </a:lnTo>
                <a:lnTo>
                  <a:pt x="481" y="10"/>
                </a:lnTo>
                <a:lnTo>
                  <a:pt x="479" y="10"/>
                </a:lnTo>
                <a:lnTo>
                  <a:pt x="475" y="9"/>
                </a:lnTo>
                <a:lnTo>
                  <a:pt x="470" y="8"/>
                </a:lnTo>
                <a:lnTo>
                  <a:pt x="464" y="8"/>
                </a:lnTo>
                <a:lnTo>
                  <a:pt x="456" y="8"/>
                </a:lnTo>
                <a:lnTo>
                  <a:pt x="347" y="7"/>
                </a:lnTo>
                <a:lnTo>
                  <a:pt x="238" y="5"/>
                </a:lnTo>
                <a:lnTo>
                  <a:pt x="20" y="4"/>
                </a:lnTo>
                <a:lnTo>
                  <a:pt x="15" y="2"/>
                </a:lnTo>
                <a:lnTo>
                  <a:pt x="11" y="1"/>
                </a:lnTo>
                <a:lnTo>
                  <a:pt x="10" y="1"/>
                </a:lnTo>
                <a:lnTo>
                  <a:pt x="8" y="0"/>
                </a:lnTo>
                <a:lnTo>
                  <a:pt x="10" y="0"/>
                </a:lnTo>
                <a:lnTo>
                  <a:pt x="12" y="0"/>
                </a:lnTo>
                <a:lnTo>
                  <a:pt x="16" y="0"/>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3" name="未知"/>
          <p:cNvSpPr>
            <a:spLocks noChangeArrowheads="1"/>
          </p:cNvSpPr>
          <p:nvPr/>
        </p:nvSpPr>
        <p:spPr bwMode="auto">
          <a:xfrm>
            <a:off x="5973763" y="4375150"/>
            <a:ext cx="903287" cy="573088"/>
          </a:xfrm>
          <a:custGeom>
            <a:avLst/>
            <a:gdLst>
              <a:gd name="T0" fmla="*/ 41 w 569"/>
              <a:gd name="T1" fmla="*/ 346 h 361"/>
              <a:gd name="T2" fmla="*/ 12 w 569"/>
              <a:gd name="T3" fmla="*/ 340 h 361"/>
              <a:gd name="T4" fmla="*/ 0 w 569"/>
              <a:gd name="T5" fmla="*/ 324 h 361"/>
              <a:gd name="T6" fmla="*/ 12 w 569"/>
              <a:gd name="T7" fmla="*/ 311 h 361"/>
              <a:gd name="T8" fmla="*/ 42 w 569"/>
              <a:gd name="T9" fmla="*/ 300 h 361"/>
              <a:gd name="T10" fmla="*/ 57 w 569"/>
              <a:gd name="T11" fmla="*/ 286 h 361"/>
              <a:gd name="T12" fmla="*/ 53 w 569"/>
              <a:gd name="T13" fmla="*/ 270 h 361"/>
              <a:gd name="T14" fmla="*/ 32 w 569"/>
              <a:gd name="T15" fmla="*/ 231 h 361"/>
              <a:gd name="T16" fmla="*/ 13 w 569"/>
              <a:gd name="T17" fmla="*/ 197 h 361"/>
              <a:gd name="T18" fmla="*/ 16 w 569"/>
              <a:gd name="T19" fmla="*/ 168 h 361"/>
              <a:gd name="T20" fmla="*/ 20 w 569"/>
              <a:gd name="T21" fmla="*/ 108 h 361"/>
              <a:gd name="T22" fmla="*/ 40 w 569"/>
              <a:gd name="T23" fmla="*/ 91 h 361"/>
              <a:gd name="T24" fmla="*/ 56 w 569"/>
              <a:gd name="T25" fmla="*/ 84 h 361"/>
              <a:gd name="T26" fmla="*/ 70 w 569"/>
              <a:gd name="T27" fmla="*/ 63 h 361"/>
              <a:gd name="T28" fmla="*/ 92 w 569"/>
              <a:gd name="T29" fmla="*/ 54 h 361"/>
              <a:gd name="T30" fmla="*/ 119 w 569"/>
              <a:gd name="T31" fmla="*/ 53 h 361"/>
              <a:gd name="T32" fmla="*/ 150 w 569"/>
              <a:gd name="T33" fmla="*/ 47 h 361"/>
              <a:gd name="T34" fmla="*/ 163 w 569"/>
              <a:gd name="T35" fmla="*/ 32 h 361"/>
              <a:gd name="T36" fmla="*/ 176 w 569"/>
              <a:gd name="T37" fmla="*/ 16 h 361"/>
              <a:gd name="T38" fmla="*/ 196 w 569"/>
              <a:gd name="T39" fmla="*/ 0 h 361"/>
              <a:gd name="T40" fmla="*/ 221 w 569"/>
              <a:gd name="T41" fmla="*/ 9 h 361"/>
              <a:gd name="T42" fmla="*/ 241 w 569"/>
              <a:gd name="T43" fmla="*/ 10 h 361"/>
              <a:gd name="T44" fmla="*/ 249 w 569"/>
              <a:gd name="T45" fmla="*/ 12 h 361"/>
              <a:gd name="T46" fmla="*/ 247 w 569"/>
              <a:gd name="T47" fmla="*/ 16 h 361"/>
              <a:gd name="T48" fmla="*/ 258 w 569"/>
              <a:gd name="T49" fmla="*/ 25 h 361"/>
              <a:gd name="T50" fmla="*/ 280 w 569"/>
              <a:gd name="T51" fmla="*/ 31 h 361"/>
              <a:gd name="T52" fmla="*/ 310 w 569"/>
              <a:gd name="T53" fmla="*/ 26 h 361"/>
              <a:gd name="T54" fmla="*/ 347 w 569"/>
              <a:gd name="T55" fmla="*/ 24 h 361"/>
              <a:gd name="T56" fmla="*/ 360 w 569"/>
              <a:gd name="T57" fmla="*/ 36 h 361"/>
              <a:gd name="T58" fmla="*/ 384 w 569"/>
              <a:gd name="T59" fmla="*/ 44 h 361"/>
              <a:gd name="T60" fmla="*/ 407 w 569"/>
              <a:gd name="T61" fmla="*/ 36 h 361"/>
              <a:gd name="T62" fmla="*/ 413 w 569"/>
              <a:gd name="T63" fmla="*/ 27 h 361"/>
              <a:gd name="T64" fmla="*/ 422 w 569"/>
              <a:gd name="T65" fmla="*/ 25 h 361"/>
              <a:gd name="T66" fmla="*/ 436 w 569"/>
              <a:gd name="T67" fmla="*/ 40 h 361"/>
              <a:gd name="T68" fmla="*/ 441 w 569"/>
              <a:gd name="T69" fmla="*/ 58 h 361"/>
              <a:gd name="T70" fmla="*/ 448 w 569"/>
              <a:gd name="T71" fmla="*/ 63 h 361"/>
              <a:gd name="T72" fmla="*/ 476 w 569"/>
              <a:gd name="T73" fmla="*/ 52 h 361"/>
              <a:gd name="T74" fmla="*/ 489 w 569"/>
              <a:gd name="T75" fmla="*/ 34 h 361"/>
              <a:gd name="T76" fmla="*/ 508 w 569"/>
              <a:gd name="T77" fmla="*/ 32 h 361"/>
              <a:gd name="T78" fmla="*/ 510 w 569"/>
              <a:gd name="T79" fmla="*/ 58 h 361"/>
              <a:gd name="T80" fmla="*/ 515 w 569"/>
              <a:gd name="T81" fmla="*/ 78 h 361"/>
              <a:gd name="T82" fmla="*/ 540 w 569"/>
              <a:gd name="T83" fmla="*/ 88 h 361"/>
              <a:gd name="T84" fmla="*/ 559 w 569"/>
              <a:gd name="T85" fmla="*/ 97 h 361"/>
              <a:gd name="T86" fmla="*/ 561 w 569"/>
              <a:gd name="T87" fmla="*/ 112 h 361"/>
              <a:gd name="T88" fmla="*/ 566 w 569"/>
              <a:gd name="T89" fmla="*/ 146 h 361"/>
              <a:gd name="T90" fmla="*/ 561 w 569"/>
              <a:gd name="T91" fmla="*/ 197 h 361"/>
              <a:gd name="T92" fmla="*/ 533 w 569"/>
              <a:gd name="T93" fmla="*/ 226 h 361"/>
              <a:gd name="T94" fmla="*/ 521 w 569"/>
              <a:gd name="T95" fmla="*/ 264 h 361"/>
              <a:gd name="T96" fmla="*/ 539 w 569"/>
              <a:gd name="T97" fmla="*/ 301 h 361"/>
              <a:gd name="T98" fmla="*/ 561 w 569"/>
              <a:gd name="T99" fmla="*/ 334 h 361"/>
              <a:gd name="T100" fmla="*/ 556 w 569"/>
              <a:gd name="T101" fmla="*/ 356 h 361"/>
              <a:gd name="T102" fmla="*/ 535 w 569"/>
              <a:gd name="T103" fmla="*/ 360 h 361"/>
              <a:gd name="T104" fmla="*/ 495 w 569"/>
              <a:gd name="T105" fmla="*/ 350 h 361"/>
              <a:gd name="T106" fmla="*/ 324 w 569"/>
              <a:gd name="T107" fmla="*/ 359 h 361"/>
              <a:gd name="T108" fmla="*/ 109 w 569"/>
              <a:gd name="T109" fmla="*/ 350 h 361"/>
              <a:gd name="T110" fmla="*/ 66 w 569"/>
              <a:gd name="T111" fmla="*/ 348 h 361"/>
              <a:gd name="T112" fmla="*/ 70 w 569"/>
              <a:gd name="T113" fmla="*/ 347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69" h="361">
                <a:moveTo>
                  <a:pt x="72" y="344"/>
                </a:moveTo>
                <a:lnTo>
                  <a:pt x="65" y="344"/>
                </a:lnTo>
                <a:lnTo>
                  <a:pt x="57" y="345"/>
                </a:lnTo>
                <a:lnTo>
                  <a:pt x="41" y="346"/>
                </a:lnTo>
                <a:lnTo>
                  <a:pt x="33" y="346"/>
                </a:lnTo>
                <a:lnTo>
                  <a:pt x="26" y="345"/>
                </a:lnTo>
                <a:lnTo>
                  <a:pt x="18" y="343"/>
                </a:lnTo>
                <a:lnTo>
                  <a:pt x="12" y="340"/>
                </a:lnTo>
                <a:lnTo>
                  <a:pt x="6" y="336"/>
                </a:lnTo>
                <a:lnTo>
                  <a:pt x="2" y="331"/>
                </a:lnTo>
                <a:lnTo>
                  <a:pt x="0" y="327"/>
                </a:lnTo>
                <a:lnTo>
                  <a:pt x="0" y="324"/>
                </a:lnTo>
                <a:lnTo>
                  <a:pt x="1" y="320"/>
                </a:lnTo>
                <a:lnTo>
                  <a:pt x="4" y="316"/>
                </a:lnTo>
                <a:lnTo>
                  <a:pt x="8" y="313"/>
                </a:lnTo>
                <a:lnTo>
                  <a:pt x="12" y="311"/>
                </a:lnTo>
                <a:lnTo>
                  <a:pt x="22" y="307"/>
                </a:lnTo>
                <a:lnTo>
                  <a:pt x="32" y="303"/>
                </a:lnTo>
                <a:lnTo>
                  <a:pt x="40" y="301"/>
                </a:lnTo>
                <a:lnTo>
                  <a:pt x="42" y="300"/>
                </a:lnTo>
                <a:lnTo>
                  <a:pt x="44" y="300"/>
                </a:lnTo>
                <a:lnTo>
                  <a:pt x="49" y="295"/>
                </a:lnTo>
                <a:lnTo>
                  <a:pt x="54" y="290"/>
                </a:lnTo>
                <a:lnTo>
                  <a:pt x="57" y="286"/>
                </a:lnTo>
                <a:lnTo>
                  <a:pt x="58" y="282"/>
                </a:lnTo>
                <a:lnTo>
                  <a:pt x="58" y="279"/>
                </a:lnTo>
                <a:lnTo>
                  <a:pt x="57" y="274"/>
                </a:lnTo>
                <a:lnTo>
                  <a:pt x="53" y="270"/>
                </a:lnTo>
                <a:lnTo>
                  <a:pt x="48" y="264"/>
                </a:lnTo>
                <a:lnTo>
                  <a:pt x="44" y="255"/>
                </a:lnTo>
                <a:lnTo>
                  <a:pt x="41" y="247"/>
                </a:lnTo>
                <a:lnTo>
                  <a:pt x="32" y="231"/>
                </a:lnTo>
                <a:lnTo>
                  <a:pt x="22" y="216"/>
                </a:lnTo>
                <a:lnTo>
                  <a:pt x="17" y="208"/>
                </a:lnTo>
                <a:lnTo>
                  <a:pt x="12" y="200"/>
                </a:lnTo>
                <a:lnTo>
                  <a:pt x="13" y="197"/>
                </a:lnTo>
                <a:lnTo>
                  <a:pt x="14" y="194"/>
                </a:lnTo>
                <a:lnTo>
                  <a:pt x="15" y="191"/>
                </a:lnTo>
                <a:lnTo>
                  <a:pt x="16" y="188"/>
                </a:lnTo>
                <a:lnTo>
                  <a:pt x="16" y="168"/>
                </a:lnTo>
                <a:lnTo>
                  <a:pt x="16" y="148"/>
                </a:lnTo>
                <a:lnTo>
                  <a:pt x="16" y="128"/>
                </a:lnTo>
                <a:lnTo>
                  <a:pt x="18" y="118"/>
                </a:lnTo>
                <a:lnTo>
                  <a:pt x="20" y="108"/>
                </a:lnTo>
                <a:lnTo>
                  <a:pt x="23" y="103"/>
                </a:lnTo>
                <a:lnTo>
                  <a:pt x="28" y="99"/>
                </a:lnTo>
                <a:lnTo>
                  <a:pt x="33" y="94"/>
                </a:lnTo>
                <a:lnTo>
                  <a:pt x="40" y="91"/>
                </a:lnTo>
                <a:lnTo>
                  <a:pt x="45" y="88"/>
                </a:lnTo>
                <a:lnTo>
                  <a:pt x="51" y="86"/>
                </a:lnTo>
                <a:lnTo>
                  <a:pt x="55" y="85"/>
                </a:lnTo>
                <a:lnTo>
                  <a:pt x="56" y="84"/>
                </a:lnTo>
                <a:lnTo>
                  <a:pt x="61" y="78"/>
                </a:lnTo>
                <a:lnTo>
                  <a:pt x="65" y="72"/>
                </a:lnTo>
                <a:lnTo>
                  <a:pt x="68" y="67"/>
                </a:lnTo>
                <a:lnTo>
                  <a:pt x="70" y="63"/>
                </a:lnTo>
                <a:lnTo>
                  <a:pt x="73" y="60"/>
                </a:lnTo>
                <a:lnTo>
                  <a:pt x="76" y="58"/>
                </a:lnTo>
                <a:lnTo>
                  <a:pt x="83" y="55"/>
                </a:lnTo>
                <a:lnTo>
                  <a:pt x="92" y="54"/>
                </a:lnTo>
                <a:lnTo>
                  <a:pt x="96" y="54"/>
                </a:lnTo>
                <a:lnTo>
                  <a:pt x="103" y="53"/>
                </a:lnTo>
                <a:lnTo>
                  <a:pt x="110" y="53"/>
                </a:lnTo>
                <a:lnTo>
                  <a:pt x="119" y="53"/>
                </a:lnTo>
                <a:lnTo>
                  <a:pt x="128" y="52"/>
                </a:lnTo>
                <a:lnTo>
                  <a:pt x="140" y="52"/>
                </a:lnTo>
                <a:lnTo>
                  <a:pt x="146" y="49"/>
                </a:lnTo>
                <a:lnTo>
                  <a:pt x="150" y="47"/>
                </a:lnTo>
                <a:lnTo>
                  <a:pt x="152" y="45"/>
                </a:lnTo>
                <a:lnTo>
                  <a:pt x="155" y="42"/>
                </a:lnTo>
                <a:lnTo>
                  <a:pt x="160" y="35"/>
                </a:lnTo>
                <a:lnTo>
                  <a:pt x="163" y="32"/>
                </a:lnTo>
                <a:lnTo>
                  <a:pt x="168" y="28"/>
                </a:lnTo>
                <a:lnTo>
                  <a:pt x="170" y="23"/>
                </a:lnTo>
                <a:lnTo>
                  <a:pt x="173" y="19"/>
                </a:lnTo>
                <a:lnTo>
                  <a:pt x="176" y="16"/>
                </a:lnTo>
                <a:lnTo>
                  <a:pt x="179" y="13"/>
                </a:lnTo>
                <a:lnTo>
                  <a:pt x="187" y="7"/>
                </a:lnTo>
                <a:lnTo>
                  <a:pt x="192" y="4"/>
                </a:lnTo>
                <a:lnTo>
                  <a:pt x="196" y="0"/>
                </a:lnTo>
                <a:lnTo>
                  <a:pt x="202" y="2"/>
                </a:lnTo>
                <a:lnTo>
                  <a:pt x="207" y="4"/>
                </a:lnTo>
                <a:lnTo>
                  <a:pt x="216" y="8"/>
                </a:lnTo>
                <a:lnTo>
                  <a:pt x="221" y="9"/>
                </a:lnTo>
                <a:lnTo>
                  <a:pt x="225" y="10"/>
                </a:lnTo>
                <a:lnTo>
                  <a:pt x="231" y="10"/>
                </a:lnTo>
                <a:lnTo>
                  <a:pt x="236" y="8"/>
                </a:lnTo>
                <a:lnTo>
                  <a:pt x="241" y="10"/>
                </a:lnTo>
                <a:lnTo>
                  <a:pt x="245" y="11"/>
                </a:lnTo>
                <a:lnTo>
                  <a:pt x="247" y="11"/>
                </a:lnTo>
                <a:lnTo>
                  <a:pt x="248" y="12"/>
                </a:lnTo>
                <a:lnTo>
                  <a:pt x="249" y="12"/>
                </a:lnTo>
                <a:lnTo>
                  <a:pt x="248" y="12"/>
                </a:lnTo>
                <a:lnTo>
                  <a:pt x="246" y="13"/>
                </a:lnTo>
                <a:lnTo>
                  <a:pt x="246" y="14"/>
                </a:lnTo>
                <a:lnTo>
                  <a:pt x="247" y="16"/>
                </a:lnTo>
                <a:lnTo>
                  <a:pt x="249" y="18"/>
                </a:lnTo>
                <a:lnTo>
                  <a:pt x="252" y="20"/>
                </a:lnTo>
                <a:lnTo>
                  <a:pt x="256" y="24"/>
                </a:lnTo>
                <a:lnTo>
                  <a:pt x="258" y="25"/>
                </a:lnTo>
                <a:lnTo>
                  <a:pt x="261" y="26"/>
                </a:lnTo>
                <a:lnTo>
                  <a:pt x="270" y="29"/>
                </a:lnTo>
                <a:lnTo>
                  <a:pt x="275" y="30"/>
                </a:lnTo>
                <a:lnTo>
                  <a:pt x="280" y="31"/>
                </a:lnTo>
                <a:lnTo>
                  <a:pt x="283" y="32"/>
                </a:lnTo>
                <a:lnTo>
                  <a:pt x="284" y="32"/>
                </a:lnTo>
                <a:lnTo>
                  <a:pt x="297" y="29"/>
                </a:lnTo>
                <a:lnTo>
                  <a:pt x="310" y="26"/>
                </a:lnTo>
                <a:lnTo>
                  <a:pt x="323" y="22"/>
                </a:lnTo>
                <a:lnTo>
                  <a:pt x="336" y="20"/>
                </a:lnTo>
                <a:lnTo>
                  <a:pt x="343" y="22"/>
                </a:lnTo>
                <a:lnTo>
                  <a:pt x="347" y="24"/>
                </a:lnTo>
                <a:lnTo>
                  <a:pt x="352" y="26"/>
                </a:lnTo>
                <a:lnTo>
                  <a:pt x="355" y="29"/>
                </a:lnTo>
                <a:lnTo>
                  <a:pt x="358" y="32"/>
                </a:lnTo>
                <a:lnTo>
                  <a:pt x="360" y="36"/>
                </a:lnTo>
                <a:lnTo>
                  <a:pt x="362" y="42"/>
                </a:lnTo>
                <a:lnTo>
                  <a:pt x="364" y="48"/>
                </a:lnTo>
                <a:lnTo>
                  <a:pt x="374" y="46"/>
                </a:lnTo>
                <a:lnTo>
                  <a:pt x="384" y="44"/>
                </a:lnTo>
                <a:lnTo>
                  <a:pt x="391" y="42"/>
                </a:lnTo>
                <a:lnTo>
                  <a:pt x="399" y="39"/>
                </a:lnTo>
                <a:lnTo>
                  <a:pt x="405" y="37"/>
                </a:lnTo>
                <a:lnTo>
                  <a:pt x="407" y="36"/>
                </a:lnTo>
                <a:lnTo>
                  <a:pt x="408" y="36"/>
                </a:lnTo>
                <a:lnTo>
                  <a:pt x="409" y="32"/>
                </a:lnTo>
                <a:lnTo>
                  <a:pt x="411" y="29"/>
                </a:lnTo>
                <a:lnTo>
                  <a:pt x="413" y="27"/>
                </a:lnTo>
                <a:lnTo>
                  <a:pt x="414" y="25"/>
                </a:lnTo>
                <a:lnTo>
                  <a:pt x="416" y="24"/>
                </a:lnTo>
                <a:lnTo>
                  <a:pt x="418" y="24"/>
                </a:lnTo>
                <a:lnTo>
                  <a:pt x="422" y="25"/>
                </a:lnTo>
                <a:lnTo>
                  <a:pt x="425" y="26"/>
                </a:lnTo>
                <a:lnTo>
                  <a:pt x="429" y="30"/>
                </a:lnTo>
                <a:lnTo>
                  <a:pt x="432" y="35"/>
                </a:lnTo>
                <a:lnTo>
                  <a:pt x="436" y="40"/>
                </a:lnTo>
                <a:lnTo>
                  <a:pt x="437" y="46"/>
                </a:lnTo>
                <a:lnTo>
                  <a:pt x="439" y="51"/>
                </a:lnTo>
                <a:lnTo>
                  <a:pt x="440" y="55"/>
                </a:lnTo>
                <a:lnTo>
                  <a:pt x="441" y="58"/>
                </a:lnTo>
                <a:lnTo>
                  <a:pt x="443" y="60"/>
                </a:lnTo>
                <a:lnTo>
                  <a:pt x="444" y="61"/>
                </a:lnTo>
                <a:lnTo>
                  <a:pt x="446" y="62"/>
                </a:lnTo>
                <a:lnTo>
                  <a:pt x="448" y="63"/>
                </a:lnTo>
                <a:lnTo>
                  <a:pt x="453" y="61"/>
                </a:lnTo>
                <a:lnTo>
                  <a:pt x="458" y="59"/>
                </a:lnTo>
                <a:lnTo>
                  <a:pt x="466" y="55"/>
                </a:lnTo>
                <a:lnTo>
                  <a:pt x="476" y="52"/>
                </a:lnTo>
                <a:lnTo>
                  <a:pt x="480" y="46"/>
                </a:lnTo>
                <a:lnTo>
                  <a:pt x="482" y="42"/>
                </a:lnTo>
                <a:lnTo>
                  <a:pt x="485" y="37"/>
                </a:lnTo>
                <a:lnTo>
                  <a:pt x="489" y="34"/>
                </a:lnTo>
                <a:lnTo>
                  <a:pt x="492" y="32"/>
                </a:lnTo>
                <a:lnTo>
                  <a:pt x="497" y="31"/>
                </a:lnTo>
                <a:lnTo>
                  <a:pt x="502" y="31"/>
                </a:lnTo>
                <a:lnTo>
                  <a:pt x="508" y="32"/>
                </a:lnTo>
                <a:lnTo>
                  <a:pt x="509" y="40"/>
                </a:lnTo>
                <a:lnTo>
                  <a:pt x="509" y="46"/>
                </a:lnTo>
                <a:lnTo>
                  <a:pt x="509" y="52"/>
                </a:lnTo>
                <a:lnTo>
                  <a:pt x="510" y="58"/>
                </a:lnTo>
                <a:lnTo>
                  <a:pt x="510" y="62"/>
                </a:lnTo>
                <a:lnTo>
                  <a:pt x="510" y="66"/>
                </a:lnTo>
                <a:lnTo>
                  <a:pt x="512" y="73"/>
                </a:lnTo>
                <a:lnTo>
                  <a:pt x="515" y="78"/>
                </a:lnTo>
                <a:lnTo>
                  <a:pt x="520" y="81"/>
                </a:lnTo>
                <a:lnTo>
                  <a:pt x="529" y="85"/>
                </a:lnTo>
                <a:lnTo>
                  <a:pt x="534" y="86"/>
                </a:lnTo>
                <a:lnTo>
                  <a:pt x="540" y="88"/>
                </a:lnTo>
                <a:lnTo>
                  <a:pt x="546" y="91"/>
                </a:lnTo>
                <a:lnTo>
                  <a:pt x="552" y="94"/>
                </a:lnTo>
                <a:lnTo>
                  <a:pt x="556" y="96"/>
                </a:lnTo>
                <a:lnTo>
                  <a:pt x="559" y="97"/>
                </a:lnTo>
                <a:lnTo>
                  <a:pt x="562" y="100"/>
                </a:lnTo>
                <a:lnTo>
                  <a:pt x="562" y="103"/>
                </a:lnTo>
                <a:lnTo>
                  <a:pt x="562" y="108"/>
                </a:lnTo>
                <a:lnTo>
                  <a:pt x="561" y="112"/>
                </a:lnTo>
                <a:lnTo>
                  <a:pt x="560" y="116"/>
                </a:lnTo>
                <a:lnTo>
                  <a:pt x="562" y="127"/>
                </a:lnTo>
                <a:lnTo>
                  <a:pt x="564" y="137"/>
                </a:lnTo>
                <a:lnTo>
                  <a:pt x="566" y="146"/>
                </a:lnTo>
                <a:lnTo>
                  <a:pt x="567" y="155"/>
                </a:lnTo>
                <a:lnTo>
                  <a:pt x="568" y="170"/>
                </a:lnTo>
                <a:lnTo>
                  <a:pt x="566" y="184"/>
                </a:lnTo>
                <a:lnTo>
                  <a:pt x="561" y="197"/>
                </a:lnTo>
                <a:lnTo>
                  <a:pt x="553" y="209"/>
                </a:lnTo>
                <a:lnTo>
                  <a:pt x="547" y="215"/>
                </a:lnTo>
                <a:lnTo>
                  <a:pt x="540" y="220"/>
                </a:lnTo>
                <a:lnTo>
                  <a:pt x="533" y="226"/>
                </a:lnTo>
                <a:lnTo>
                  <a:pt x="524" y="232"/>
                </a:lnTo>
                <a:lnTo>
                  <a:pt x="521" y="242"/>
                </a:lnTo>
                <a:lnTo>
                  <a:pt x="521" y="253"/>
                </a:lnTo>
                <a:lnTo>
                  <a:pt x="521" y="264"/>
                </a:lnTo>
                <a:lnTo>
                  <a:pt x="524" y="274"/>
                </a:lnTo>
                <a:lnTo>
                  <a:pt x="528" y="284"/>
                </a:lnTo>
                <a:lnTo>
                  <a:pt x="533" y="293"/>
                </a:lnTo>
                <a:lnTo>
                  <a:pt x="539" y="301"/>
                </a:lnTo>
                <a:lnTo>
                  <a:pt x="548" y="308"/>
                </a:lnTo>
                <a:lnTo>
                  <a:pt x="552" y="318"/>
                </a:lnTo>
                <a:lnTo>
                  <a:pt x="556" y="326"/>
                </a:lnTo>
                <a:lnTo>
                  <a:pt x="561" y="334"/>
                </a:lnTo>
                <a:lnTo>
                  <a:pt x="564" y="344"/>
                </a:lnTo>
                <a:lnTo>
                  <a:pt x="562" y="350"/>
                </a:lnTo>
                <a:lnTo>
                  <a:pt x="559" y="353"/>
                </a:lnTo>
                <a:lnTo>
                  <a:pt x="556" y="356"/>
                </a:lnTo>
                <a:lnTo>
                  <a:pt x="551" y="358"/>
                </a:lnTo>
                <a:lnTo>
                  <a:pt x="546" y="359"/>
                </a:lnTo>
                <a:lnTo>
                  <a:pt x="541" y="360"/>
                </a:lnTo>
                <a:lnTo>
                  <a:pt x="535" y="360"/>
                </a:lnTo>
                <a:lnTo>
                  <a:pt x="530" y="359"/>
                </a:lnTo>
                <a:lnTo>
                  <a:pt x="518" y="357"/>
                </a:lnTo>
                <a:lnTo>
                  <a:pt x="506" y="353"/>
                </a:lnTo>
                <a:lnTo>
                  <a:pt x="495" y="350"/>
                </a:lnTo>
                <a:lnTo>
                  <a:pt x="484" y="348"/>
                </a:lnTo>
                <a:lnTo>
                  <a:pt x="432" y="353"/>
                </a:lnTo>
                <a:lnTo>
                  <a:pt x="378" y="357"/>
                </a:lnTo>
                <a:lnTo>
                  <a:pt x="324" y="359"/>
                </a:lnTo>
                <a:lnTo>
                  <a:pt x="270" y="359"/>
                </a:lnTo>
                <a:lnTo>
                  <a:pt x="216" y="357"/>
                </a:lnTo>
                <a:lnTo>
                  <a:pt x="162" y="354"/>
                </a:lnTo>
                <a:lnTo>
                  <a:pt x="109" y="350"/>
                </a:lnTo>
                <a:lnTo>
                  <a:pt x="56" y="344"/>
                </a:lnTo>
                <a:lnTo>
                  <a:pt x="61" y="346"/>
                </a:lnTo>
                <a:lnTo>
                  <a:pt x="64" y="347"/>
                </a:lnTo>
                <a:lnTo>
                  <a:pt x="66" y="348"/>
                </a:lnTo>
                <a:lnTo>
                  <a:pt x="67" y="348"/>
                </a:lnTo>
                <a:lnTo>
                  <a:pt x="68" y="348"/>
                </a:lnTo>
                <a:lnTo>
                  <a:pt x="69" y="348"/>
                </a:lnTo>
                <a:lnTo>
                  <a:pt x="70" y="347"/>
                </a:lnTo>
                <a:lnTo>
                  <a:pt x="72" y="344"/>
                </a:lnTo>
              </a:path>
            </a:pathLst>
          </a:custGeom>
          <a:solidFill>
            <a:srgbClr val="3366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4" name="未知"/>
          <p:cNvSpPr>
            <a:spLocks noChangeArrowheads="1"/>
          </p:cNvSpPr>
          <p:nvPr/>
        </p:nvSpPr>
        <p:spPr bwMode="auto">
          <a:xfrm>
            <a:off x="5865813" y="3822700"/>
            <a:ext cx="1341437" cy="719138"/>
          </a:xfrm>
          <a:custGeom>
            <a:avLst/>
            <a:gdLst>
              <a:gd name="T0" fmla="*/ 44 w 845"/>
              <a:gd name="T1" fmla="*/ 409 h 453"/>
              <a:gd name="T2" fmla="*/ 4 w 845"/>
              <a:gd name="T3" fmla="*/ 373 h 453"/>
              <a:gd name="T4" fmla="*/ 4 w 845"/>
              <a:gd name="T5" fmla="*/ 316 h 453"/>
              <a:gd name="T6" fmla="*/ 38 w 845"/>
              <a:gd name="T7" fmla="*/ 304 h 453"/>
              <a:gd name="T8" fmla="*/ 72 w 845"/>
              <a:gd name="T9" fmla="*/ 301 h 453"/>
              <a:gd name="T10" fmla="*/ 113 w 845"/>
              <a:gd name="T11" fmla="*/ 305 h 453"/>
              <a:gd name="T12" fmla="*/ 150 w 845"/>
              <a:gd name="T13" fmla="*/ 285 h 453"/>
              <a:gd name="T14" fmla="*/ 150 w 845"/>
              <a:gd name="T15" fmla="*/ 268 h 453"/>
              <a:gd name="T16" fmla="*/ 181 w 845"/>
              <a:gd name="T17" fmla="*/ 241 h 453"/>
              <a:gd name="T18" fmla="*/ 162 w 845"/>
              <a:gd name="T19" fmla="*/ 181 h 453"/>
              <a:gd name="T20" fmla="*/ 113 w 845"/>
              <a:gd name="T21" fmla="*/ 155 h 453"/>
              <a:gd name="T22" fmla="*/ 97 w 845"/>
              <a:gd name="T23" fmla="*/ 101 h 453"/>
              <a:gd name="T24" fmla="*/ 118 w 845"/>
              <a:gd name="T25" fmla="*/ 84 h 453"/>
              <a:gd name="T26" fmla="*/ 140 w 845"/>
              <a:gd name="T27" fmla="*/ 61 h 453"/>
              <a:gd name="T28" fmla="*/ 97 w 845"/>
              <a:gd name="T29" fmla="*/ 21 h 453"/>
              <a:gd name="T30" fmla="*/ 136 w 845"/>
              <a:gd name="T31" fmla="*/ 1 h 453"/>
              <a:gd name="T32" fmla="*/ 241 w 845"/>
              <a:gd name="T33" fmla="*/ 2 h 453"/>
              <a:gd name="T34" fmla="*/ 256 w 845"/>
              <a:gd name="T35" fmla="*/ 16 h 453"/>
              <a:gd name="T36" fmla="*/ 268 w 845"/>
              <a:gd name="T37" fmla="*/ 24 h 453"/>
              <a:gd name="T38" fmla="*/ 302 w 845"/>
              <a:gd name="T39" fmla="*/ 54 h 453"/>
              <a:gd name="T40" fmla="*/ 351 w 845"/>
              <a:gd name="T41" fmla="*/ 75 h 453"/>
              <a:gd name="T42" fmla="*/ 400 w 845"/>
              <a:gd name="T43" fmla="*/ 89 h 453"/>
              <a:gd name="T44" fmla="*/ 403 w 845"/>
              <a:gd name="T45" fmla="*/ 90 h 453"/>
              <a:gd name="T46" fmla="*/ 438 w 845"/>
              <a:gd name="T47" fmla="*/ 82 h 453"/>
              <a:gd name="T48" fmla="*/ 527 w 845"/>
              <a:gd name="T49" fmla="*/ 80 h 453"/>
              <a:gd name="T50" fmla="*/ 557 w 845"/>
              <a:gd name="T51" fmla="*/ 88 h 453"/>
              <a:gd name="T52" fmla="*/ 568 w 845"/>
              <a:gd name="T53" fmla="*/ 120 h 453"/>
              <a:gd name="T54" fmla="*/ 596 w 845"/>
              <a:gd name="T55" fmla="*/ 127 h 453"/>
              <a:gd name="T56" fmla="*/ 629 w 845"/>
              <a:gd name="T57" fmla="*/ 135 h 453"/>
              <a:gd name="T58" fmla="*/ 663 w 845"/>
              <a:gd name="T59" fmla="*/ 149 h 453"/>
              <a:gd name="T60" fmla="*/ 708 w 845"/>
              <a:gd name="T61" fmla="*/ 163 h 453"/>
              <a:gd name="T62" fmla="*/ 757 w 845"/>
              <a:gd name="T63" fmla="*/ 167 h 453"/>
              <a:gd name="T64" fmla="*/ 803 w 845"/>
              <a:gd name="T65" fmla="*/ 224 h 453"/>
              <a:gd name="T66" fmla="*/ 831 w 845"/>
              <a:gd name="T67" fmla="*/ 281 h 453"/>
              <a:gd name="T68" fmla="*/ 844 w 845"/>
              <a:gd name="T69" fmla="*/ 327 h 453"/>
              <a:gd name="T70" fmla="*/ 805 w 845"/>
              <a:gd name="T71" fmla="*/ 343 h 453"/>
              <a:gd name="T72" fmla="*/ 765 w 845"/>
              <a:gd name="T73" fmla="*/ 376 h 453"/>
              <a:gd name="T74" fmla="*/ 728 w 845"/>
              <a:gd name="T75" fmla="*/ 393 h 453"/>
              <a:gd name="T76" fmla="*/ 693 w 845"/>
              <a:gd name="T77" fmla="*/ 415 h 453"/>
              <a:gd name="T78" fmla="*/ 632 w 845"/>
              <a:gd name="T79" fmla="*/ 436 h 453"/>
              <a:gd name="T80" fmla="*/ 599 w 845"/>
              <a:gd name="T81" fmla="*/ 440 h 453"/>
              <a:gd name="T82" fmla="*/ 576 w 845"/>
              <a:gd name="T83" fmla="*/ 400 h 453"/>
              <a:gd name="T84" fmla="*/ 568 w 845"/>
              <a:gd name="T85" fmla="*/ 376 h 453"/>
              <a:gd name="T86" fmla="*/ 557 w 845"/>
              <a:gd name="T87" fmla="*/ 382 h 453"/>
              <a:gd name="T88" fmla="*/ 526 w 845"/>
              <a:gd name="T89" fmla="*/ 407 h 453"/>
              <a:gd name="T90" fmla="*/ 498 w 845"/>
              <a:gd name="T91" fmla="*/ 388 h 453"/>
              <a:gd name="T92" fmla="*/ 464 w 845"/>
              <a:gd name="T93" fmla="*/ 382 h 453"/>
              <a:gd name="T94" fmla="*/ 436 w 845"/>
              <a:gd name="T95" fmla="*/ 391 h 453"/>
              <a:gd name="T96" fmla="*/ 403 w 845"/>
              <a:gd name="T97" fmla="*/ 374 h 453"/>
              <a:gd name="T98" fmla="*/ 343 w 845"/>
              <a:gd name="T99" fmla="*/ 371 h 453"/>
              <a:gd name="T100" fmla="*/ 272 w 845"/>
              <a:gd name="T101" fmla="*/ 352 h 453"/>
              <a:gd name="T102" fmla="*/ 222 w 845"/>
              <a:gd name="T103" fmla="*/ 388 h 453"/>
              <a:gd name="T104" fmla="*/ 180 w 845"/>
              <a:gd name="T105" fmla="*/ 401 h 453"/>
              <a:gd name="T106" fmla="*/ 135 w 845"/>
              <a:gd name="T107" fmla="*/ 410 h 453"/>
              <a:gd name="T108" fmla="*/ 97 w 845"/>
              <a:gd name="T109" fmla="*/ 437 h 453"/>
              <a:gd name="T110" fmla="*/ 76 w 845"/>
              <a:gd name="T111" fmla="*/ 451 h 453"/>
              <a:gd name="T112" fmla="*/ 74 w 845"/>
              <a:gd name="T113" fmla="*/ 441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45" h="453">
                <a:moveTo>
                  <a:pt x="76" y="440"/>
                </a:moveTo>
                <a:lnTo>
                  <a:pt x="71" y="432"/>
                </a:lnTo>
                <a:lnTo>
                  <a:pt x="64" y="425"/>
                </a:lnTo>
                <a:lnTo>
                  <a:pt x="57" y="419"/>
                </a:lnTo>
                <a:lnTo>
                  <a:pt x="50" y="414"/>
                </a:lnTo>
                <a:lnTo>
                  <a:pt x="44" y="409"/>
                </a:lnTo>
                <a:lnTo>
                  <a:pt x="35" y="406"/>
                </a:lnTo>
                <a:lnTo>
                  <a:pt x="16" y="400"/>
                </a:lnTo>
                <a:lnTo>
                  <a:pt x="14" y="395"/>
                </a:lnTo>
                <a:lnTo>
                  <a:pt x="11" y="390"/>
                </a:lnTo>
                <a:lnTo>
                  <a:pt x="5" y="378"/>
                </a:lnTo>
                <a:lnTo>
                  <a:pt x="4" y="373"/>
                </a:lnTo>
                <a:lnTo>
                  <a:pt x="1" y="368"/>
                </a:lnTo>
                <a:lnTo>
                  <a:pt x="0" y="365"/>
                </a:lnTo>
                <a:lnTo>
                  <a:pt x="0" y="364"/>
                </a:lnTo>
                <a:lnTo>
                  <a:pt x="1" y="340"/>
                </a:lnTo>
                <a:lnTo>
                  <a:pt x="1" y="328"/>
                </a:lnTo>
                <a:lnTo>
                  <a:pt x="4" y="316"/>
                </a:lnTo>
                <a:lnTo>
                  <a:pt x="7" y="313"/>
                </a:lnTo>
                <a:lnTo>
                  <a:pt x="11" y="310"/>
                </a:lnTo>
                <a:lnTo>
                  <a:pt x="22" y="306"/>
                </a:lnTo>
                <a:lnTo>
                  <a:pt x="29" y="305"/>
                </a:lnTo>
                <a:lnTo>
                  <a:pt x="34" y="304"/>
                </a:lnTo>
                <a:lnTo>
                  <a:pt x="38" y="304"/>
                </a:lnTo>
                <a:lnTo>
                  <a:pt x="39" y="304"/>
                </a:lnTo>
                <a:lnTo>
                  <a:pt x="46" y="302"/>
                </a:lnTo>
                <a:lnTo>
                  <a:pt x="54" y="299"/>
                </a:lnTo>
                <a:lnTo>
                  <a:pt x="61" y="297"/>
                </a:lnTo>
                <a:lnTo>
                  <a:pt x="64" y="296"/>
                </a:lnTo>
                <a:lnTo>
                  <a:pt x="72" y="301"/>
                </a:lnTo>
                <a:lnTo>
                  <a:pt x="79" y="304"/>
                </a:lnTo>
                <a:lnTo>
                  <a:pt x="86" y="307"/>
                </a:lnTo>
                <a:lnTo>
                  <a:pt x="91" y="307"/>
                </a:lnTo>
                <a:lnTo>
                  <a:pt x="98" y="307"/>
                </a:lnTo>
                <a:lnTo>
                  <a:pt x="105" y="307"/>
                </a:lnTo>
                <a:lnTo>
                  <a:pt x="113" y="305"/>
                </a:lnTo>
                <a:lnTo>
                  <a:pt x="124" y="304"/>
                </a:lnTo>
                <a:lnTo>
                  <a:pt x="135" y="301"/>
                </a:lnTo>
                <a:lnTo>
                  <a:pt x="143" y="296"/>
                </a:lnTo>
                <a:lnTo>
                  <a:pt x="146" y="293"/>
                </a:lnTo>
                <a:lnTo>
                  <a:pt x="148" y="289"/>
                </a:lnTo>
                <a:lnTo>
                  <a:pt x="150" y="285"/>
                </a:lnTo>
                <a:lnTo>
                  <a:pt x="152" y="280"/>
                </a:lnTo>
                <a:lnTo>
                  <a:pt x="148" y="278"/>
                </a:lnTo>
                <a:lnTo>
                  <a:pt x="146" y="277"/>
                </a:lnTo>
                <a:lnTo>
                  <a:pt x="143" y="274"/>
                </a:lnTo>
                <a:lnTo>
                  <a:pt x="144" y="271"/>
                </a:lnTo>
                <a:lnTo>
                  <a:pt x="150" y="268"/>
                </a:lnTo>
                <a:lnTo>
                  <a:pt x="155" y="265"/>
                </a:lnTo>
                <a:lnTo>
                  <a:pt x="163" y="262"/>
                </a:lnTo>
                <a:lnTo>
                  <a:pt x="170" y="259"/>
                </a:lnTo>
                <a:lnTo>
                  <a:pt x="176" y="256"/>
                </a:lnTo>
                <a:lnTo>
                  <a:pt x="180" y="248"/>
                </a:lnTo>
                <a:lnTo>
                  <a:pt x="181" y="241"/>
                </a:lnTo>
                <a:lnTo>
                  <a:pt x="181" y="234"/>
                </a:lnTo>
                <a:lnTo>
                  <a:pt x="178" y="227"/>
                </a:lnTo>
                <a:lnTo>
                  <a:pt x="172" y="212"/>
                </a:lnTo>
                <a:lnTo>
                  <a:pt x="163" y="196"/>
                </a:lnTo>
                <a:lnTo>
                  <a:pt x="162" y="189"/>
                </a:lnTo>
                <a:lnTo>
                  <a:pt x="162" y="181"/>
                </a:lnTo>
                <a:lnTo>
                  <a:pt x="161" y="174"/>
                </a:lnTo>
                <a:lnTo>
                  <a:pt x="157" y="168"/>
                </a:lnTo>
                <a:lnTo>
                  <a:pt x="151" y="165"/>
                </a:lnTo>
                <a:lnTo>
                  <a:pt x="144" y="162"/>
                </a:lnTo>
                <a:lnTo>
                  <a:pt x="128" y="158"/>
                </a:lnTo>
                <a:lnTo>
                  <a:pt x="113" y="155"/>
                </a:lnTo>
                <a:lnTo>
                  <a:pt x="99" y="152"/>
                </a:lnTo>
                <a:lnTo>
                  <a:pt x="98" y="145"/>
                </a:lnTo>
                <a:lnTo>
                  <a:pt x="97" y="137"/>
                </a:lnTo>
                <a:lnTo>
                  <a:pt x="95" y="124"/>
                </a:lnTo>
                <a:lnTo>
                  <a:pt x="95" y="109"/>
                </a:lnTo>
                <a:lnTo>
                  <a:pt x="97" y="101"/>
                </a:lnTo>
                <a:lnTo>
                  <a:pt x="99" y="92"/>
                </a:lnTo>
                <a:lnTo>
                  <a:pt x="101" y="90"/>
                </a:lnTo>
                <a:lnTo>
                  <a:pt x="105" y="89"/>
                </a:lnTo>
                <a:lnTo>
                  <a:pt x="109" y="89"/>
                </a:lnTo>
                <a:lnTo>
                  <a:pt x="112" y="88"/>
                </a:lnTo>
                <a:lnTo>
                  <a:pt x="118" y="84"/>
                </a:lnTo>
                <a:lnTo>
                  <a:pt x="127" y="78"/>
                </a:lnTo>
                <a:lnTo>
                  <a:pt x="133" y="73"/>
                </a:lnTo>
                <a:lnTo>
                  <a:pt x="136" y="73"/>
                </a:lnTo>
                <a:lnTo>
                  <a:pt x="136" y="72"/>
                </a:lnTo>
                <a:lnTo>
                  <a:pt x="139" y="67"/>
                </a:lnTo>
                <a:lnTo>
                  <a:pt x="140" y="61"/>
                </a:lnTo>
                <a:lnTo>
                  <a:pt x="140" y="52"/>
                </a:lnTo>
                <a:lnTo>
                  <a:pt x="135" y="45"/>
                </a:lnTo>
                <a:lnTo>
                  <a:pt x="127" y="37"/>
                </a:lnTo>
                <a:lnTo>
                  <a:pt x="117" y="31"/>
                </a:lnTo>
                <a:lnTo>
                  <a:pt x="108" y="26"/>
                </a:lnTo>
                <a:lnTo>
                  <a:pt x="97" y="21"/>
                </a:lnTo>
                <a:lnTo>
                  <a:pt x="89" y="16"/>
                </a:lnTo>
                <a:lnTo>
                  <a:pt x="98" y="11"/>
                </a:lnTo>
                <a:lnTo>
                  <a:pt x="108" y="7"/>
                </a:lnTo>
                <a:lnTo>
                  <a:pt x="117" y="4"/>
                </a:lnTo>
                <a:lnTo>
                  <a:pt x="127" y="2"/>
                </a:lnTo>
                <a:lnTo>
                  <a:pt x="136" y="1"/>
                </a:lnTo>
                <a:lnTo>
                  <a:pt x="147" y="1"/>
                </a:lnTo>
                <a:lnTo>
                  <a:pt x="167" y="1"/>
                </a:lnTo>
                <a:lnTo>
                  <a:pt x="189" y="3"/>
                </a:lnTo>
                <a:lnTo>
                  <a:pt x="210" y="4"/>
                </a:lnTo>
                <a:lnTo>
                  <a:pt x="231" y="4"/>
                </a:lnTo>
                <a:lnTo>
                  <a:pt x="241" y="2"/>
                </a:lnTo>
                <a:lnTo>
                  <a:pt x="252" y="0"/>
                </a:lnTo>
                <a:lnTo>
                  <a:pt x="253" y="5"/>
                </a:lnTo>
                <a:lnTo>
                  <a:pt x="255" y="10"/>
                </a:lnTo>
                <a:lnTo>
                  <a:pt x="255" y="13"/>
                </a:lnTo>
                <a:lnTo>
                  <a:pt x="255" y="15"/>
                </a:lnTo>
                <a:lnTo>
                  <a:pt x="256" y="16"/>
                </a:lnTo>
                <a:lnTo>
                  <a:pt x="257" y="16"/>
                </a:lnTo>
                <a:lnTo>
                  <a:pt x="259" y="16"/>
                </a:lnTo>
                <a:lnTo>
                  <a:pt x="260" y="16"/>
                </a:lnTo>
                <a:lnTo>
                  <a:pt x="263" y="18"/>
                </a:lnTo>
                <a:lnTo>
                  <a:pt x="266" y="20"/>
                </a:lnTo>
                <a:lnTo>
                  <a:pt x="268" y="24"/>
                </a:lnTo>
                <a:lnTo>
                  <a:pt x="276" y="36"/>
                </a:lnTo>
                <a:lnTo>
                  <a:pt x="285" y="48"/>
                </a:lnTo>
                <a:lnTo>
                  <a:pt x="286" y="50"/>
                </a:lnTo>
                <a:lnTo>
                  <a:pt x="289" y="52"/>
                </a:lnTo>
                <a:lnTo>
                  <a:pt x="295" y="53"/>
                </a:lnTo>
                <a:lnTo>
                  <a:pt x="302" y="54"/>
                </a:lnTo>
                <a:lnTo>
                  <a:pt x="305" y="55"/>
                </a:lnTo>
                <a:lnTo>
                  <a:pt x="308" y="56"/>
                </a:lnTo>
                <a:lnTo>
                  <a:pt x="319" y="63"/>
                </a:lnTo>
                <a:lnTo>
                  <a:pt x="330" y="68"/>
                </a:lnTo>
                <a:lnTo>
                  <a:pt x="340" y="72"/>
                </a:lnTo>
                <a:lnTo>
                  <a:pt x="351" y="75"/>
                </a:lnTo>
                <a:lnTo>
                  <a:pt x="361" y="78"/>
                </a:lnTo>
                <a:lnTo>
                  <a:pt x="372" y="82"/>
                </a:lnTo>
                <a:lnTo>
                  <a:pt x="383" y="86"/>
                </a:lnTo>
                <a:lnTo>
                  <a:pt x="392" y="92"/>
                </a:lnTo>
                <a:lnTo>
                  <a:pt x="398" y="91"/>
                </a:lnTo>
                <a:lnTo>
                  <a:pt x="400" y="89"/>
                </a:lnTo>
                <a:lnTo>
                  <a:pt x="403" y="88"/>
                </a:lnTo>
                <a:lnTo>
                  <a:pt x="404" y="88"/>
                </a:lnTo>
                <a:lnTo>
                  <a:pt x="403" y="88"/>
                </a:lnTo>
                <a:lnTo>
                  <a:pt x="402" y="89"/>
                </a:lnTo>
                <a:lnTo>
                  <a:pt x="402" y="90"/>
                </a:lnTo>
                <a:lnTo>
                  <a:pt x="403" y="90"/>
                </a:lnTo>
                <a:lnTo>
                  <a:pt x="404" y="90"/>
                </a:lnTo>
                <a:lnTo>
                  <a:pt x="408" y="89"/>
                </a:lnTo>
                <a:lnTo>
                  <a:pt x="414" y="88"/>
                </a:lnTo>
                <a:lnTo>
                  <a:pt x="422" y="86"/>
                </a:lnTo>
                <a:lnTo>
                  <a:pt x="432" y="84"/>
                </a:lnTo>
                <a:lnTo>
                  <a:pt x="438" y="82"/>
                </a:lnTo>
                <a:lnTo>
                  <a:pt x="447" y="79"/>
                </a:lnTo>
                <a:lnTo>
                  <a:pt x="453" y="77"/>
                </a:lnTo>
                <a:lnTo>
                  <a:pt x="456" y="76"/>
                </a:lnTo>
                <a:lnTo>
                  <a:pt x="486" y="78"/>
                </a:lnTo>
                <a:lnTo>
                  <a:pt x="516" y="80"/>
                </a:lnTo>
                <a:lnTo>
                  <a:pt x="527" y="80"/>
                </a:lnTo>
                <a:lnTo>
                  <a:pt x="536" y="80"/>
                </a:lnTo>
                <a:lnTo>
                  <a:pt x="547" y="81"/>
                </a:lnTo>
                <a:lnTo>
                  <a:pt x="551" y="82"/>
                </a:lnTo>
                <a:lnTo>
                  <a:pt x="556" y="84"/>
                </a:lnTo>
                <a:lnTo>
                  <a:pt x="556" y="85"/>
                </a:lnTo>
                <a:lnTo>
                  <a:pt x="557" y="88"/>
                </a:lnTo>
                <a:lnTo>
                  <a:pt x="560" y="94"/>
                </a:lnTo>
                <a:lnTo>
                  <a:pt x="561" y="100"/>
                </a:lnTo>
                <a:lnTo>
                  <a:pt x="564" y="106"/>
                </a:lnTo>
                <a:lnTo>
                  <a:pt x="565" y="112"/>
                </a:lnTo>
                <a:lnTo>
                  <a:pt x="566" y="117"/>
                </a:lnTo>
                <a:lnTo>
                  <a:pt x="568" y="120"/>
                </a:lnTo>
                <a:lnTo>
                  <a:pt x="569" y="123"/>
                </a:lnTo>
                <a:lnTo>
                  <a:pt x="573" y="125"/>
                </a:lnTo>
                <a:lnTo>
                  <a:pt x="576" y="127"/>
                </a:lnTo>
                <a:lnTo>
                  <a:pt x="581" y="127"/>
                </a:lnTo>
                <a:lnTo>
                  <a:pt x="591" y="127"/>
                </a:lnTo>
                <a:lnTo>
                  <a:pt x="596" y="127"/>
                </a:lnTo>
                <a:lnTo>
                  <a:pt x="600" y="128"/>
                </a:lnTo>
                <a:lnTo>
                  <a:pt x="607" y="130"/>
                </a:lnTo>
                <a:lnTo>
                  <a:pt x="615" y="133"/>
                </a:lnTo>
                <a:lnTo>
                  <a:pt x="621" y="136"/>
                </a:lnTo>
                <a:lnTo>
                  <a:pt x="624" y="136"/>
                </a:lnTo>
                <a:lnTo>
                  <a:pt x="629" y="135"/>
                </a:lnTo>
                <a:lnTo>
                  <a:pt x="635" y="133"/>
                </a:lnTo>
                <a:lnTo>
                  <a:pt x="639" y="133"/>
                </a:lnTo>
                <a:lnTo>
                  <a:pt x="643" y="134"/>
                </a:lnTo>
                <a:lnTo>
                  <a:pt x="651" y="138"/>
                </a:lnTo>
                <a:lnTo>
                  <a:pt x="660" y="144"/>
                </a:lnTo>
                <a:lnTo>
                  <a:pt x="663" y="149"/>
                </a:lnTo>
                <a:lnTo>
                  <a:pt x="666" y="153"/>
                </a:lnTo>
                <a:lnTo>
                  <a:pt x="673" y="160"/>
                </a:lnTo>
                <a:lnTo>
                  <a:pt x="681" y="164"/>
                </a:lnTo>
                <a:lnTo>
                  <a:pt x="692" y="168"/>
                </a:lnTo>
                <a:lnTo>
                  <a:pt x="701" y="166"/>
                </a:lnTo>
                <a:lnTo>
                  <a:pt x="708" y="163"/>
                </a:lnTo>
                <a:lnTo>
                  <a:pt x="718" y="160"/>
                </a:lnTo>
                <a:lnTo>
                  <a:pt x="723" y="159"/>
                </a:lnTo>
                <a:lnTo>
                  <a:pt x="730" y="158"/>
                </a:lnTo>
                <a:lnTo>
                  <a:pt x="737" y="159"/>
                </a:lnTo>
                <a:lnTo>
                  <a:pt x="748" y="160"/>
                </a:lnTo>
                <a:lnTo>
                  <a:pt x="757" y="167"/>
                </a:lnTo>
                <a:lnTo>
                  <a:pt x="764" y="175"/>
                </a:lnTo>
                <a:lnTo>
                  <a:pt x="771" y="181"/>
                </a:lnTo>
                <a:lnTo>
                  <a:pt x="780" y="188"/>
                </a:lnTo>
                <a:lnTo>
                  <a:pt x="788" y="201"/>
                </a:lnTo>
                <a:lnTo>
                  <a:pt x="797" y="212"/>
                </a:lnTo>
                <a:lnTo>
                  <a:pt x="803" y="224"/>
                </a:lnTo>
                <a:lnTo>
                  <a:pt x="812" y="236"/>
                </a:lnTo>
                <a:lnTo>
                  <a:pt x="813" y="246"/>
                </a:lnTo>
                <a:lnTo>
                  <a:pt x="816" y="254"/>
                </a:lnTo>
                <a:lnTo>
                  <a:pt x="818" y="261"/>
                </a:lnTo>
                <a:lnTo>
                  <a:pt x="822" y="268"/>
                </a:lnTo>
                <a:lnTo>
                  <a:pt x="831" y="281"/>
                </a:lnTo>
                <a:lnTo>
                  <a:pt x="835" y="288"/>
                </a:lnTo>
                <a:lnTo>
                  <a:pt x="840" y="296"/>
                </a:lnTo>
                <a:lnTo>
                  <a:pt x="841" y="306"/>
                </a:lnTo>
                <a:lnTo>
                  <a:pt x="843" y="314"/>
                </a:lnTo>
                <a:lnTo>
                  <a:pt x="844" y="321"/>
                </a:lnTo>
                <a:lnTo>
                  <a:pt x="844" y="327"/>
                </a:lnTo>
                <a:lnTo>
                  <a:pt x="843" y="332"/>
                </a:lnTo>
                <a:lnTo>
                  <a:pt x="840" y="337"/>
                </a:lnTo>
                <a:lnTo>
                  <a:pt x="835" y="343"/>
                </a:lnTo>
                <a:lnTo>
                  <a:pt x="828" y="348"/>
                </a:lnTo>
                <a:lnTo>
                  <a:pt x="814" y="345"/>
                </a:lnTo>
                <a:lnTo>
                  <a:pt x="805" y="343"/>
                </a:lnTo>
                <a:lnTo>
                  <a:pt x="794" y="342"/>
                </a:lnTo>
                <a:lnTo>
                  <a:pt x="787" y="343"/>
                </a:lnTo>
                <a:lnTo>
                  <a:pt x="780" y="344"/>
                </a:lnTo>
                <a:lnTo>
                  <a:pt x="775" y="355"/>
                </a:lnTo>
                <a:lnTo>
                  <a:pt x="771" y="366"/>
                </a:lnTo>
                <a:lnTo>
                  <a:pt x="765" y="376"/>
                </a:lnTo>
                <a:lnTo>
                  <a:pt x="761" y="380"/>
                </a:lnTo>
                <a:lnTo>
                  <a:pt x="756" y="384"/>
                </a:lnTo>
                <a:lnTo>
                  <a:pt x="750" y="386"/>
                </a:lnTo>
                <a:lnTo>
                  <a:pt x="745" y="388"/>
                </a:lnTo>
                <a:lnTo>
                  <a:pt x="733" y="392"/>
                </a:lnTo>
                <a:lnTo>
                  <a:pt x="728" y="393"/>
                </a:lnTo>
                <a:lnTo>
                  <a:pt x="724" y="394"/>
                </a:lnTo>
                <a:lnTo>
                  <a:pt x="722" y="395"/>
                </a:lnTo>
                <a:lnTo>
                  <a:pt x="720" y="396"/>
                </a:lnTo>
                <a:lnTo>
                  <a:pt x="711" y="404"/>
                </a:lnTo>
                <a:lnTo>
                  <a:pt x="703" y="410"/>
                </a:lnTo>
                <a:lnTo>
                  <a:pt x="693" y="415"/>
                </a:lnTo>
                <a:lnTo>
                  <a:pt x="684" y="418"/>
                </a:lnTo>
                <a:lnTo>
                  <a:pt x="663" y="425"/>
                </a:lnTo>
                <a:lnTo>
                  <a:pt x="652" y="428"/>
                </a:lnTo>
                <a:lnTo>
                  <a:pt x="640" y="432"/>
                </a:lnTo>
                <a:lnTo>
                  <a:pt x="636" y="433"/>
                </a:lnTo>
                <a:lnTo>
                  <a:pt x="632" y="436"/>
                </a:lnTo>
                <a:lnTo>
                  <a:pt x="624" y="441"/>
                </a:lnTo>
                <a:lnTo>
                  <a:pt x="618" y="445"/>
                </a:lnTo>
                <a:lnTo>
                  <a:pt x="617" y="447"/>
                </a:lnTo>
                <a:lnTo>
                  <a:pt x="615" y="448"/>
                </a:lnTo>
                <a:lnTo>
                  <a:pt x="607" y="444"/>
                </a:lnTo>
                <a:lnTo>
                  <a:pt x="599" y="440"/>
                </a:lnTo>
                <a:lnTo>
                  <a:pt x="594" y="436"/>
                </a:lnTo>
                <a:lnTo>
                  <a:pt x="590" y="430"/>
                </a:lnTo>
                <a:lnTo>
                  <a:pt x="585" y="424"/>
                </a:lnTo>
                <a:lnTo>
                  <a:pt x="583" y="417"/>
                </a:lnTo>
                <a:lnTo>
                  <a:pt x="580" y="409"/>
                </a:lnTo>
                <a:lnTo>
                  <a:pt x="576" y="400"/>
                </a:lnTo>
                <a:lnTo>
                  <a:pt x="575" y="397"/>
                </a:lnTo>
                <a:lnTo>
                  <a:pt x="573" y="393"/>
                </a:lnTo>
                <a:lnTo>
                  <a:pt x="571" y="385"/>
                </a:lnTo>
                <a:lnTo>
                  <a:pt x="569" y="382"/>
                </a:lnTo>
                <a:lnTo>
                  <a:pt x="569" y="379"/>
                </a:lnTo>
                <a:lnTo>
                  <a:pt x="568" y="376"/>
                </a:lnTo>
                <a:lnTo>
                  <a:pt x="560" y="378"/>
                </a:lnTo>
                <a:lnTo>
                  <a:pt x="557" y="379"/>
                </a:lnTo>
                <a:lnTo>
                  <a:pt x="556" y="379"/>
                </a:lnTo>
                <a:lnTo>
                  <a:pt x="556" y="380"/>
                </a:lnTo>
                <a:lnTo>
                  <a:pt x="557" y="381"/>
                </a:lnTo>
                <a:lnTo>
                  <a:pt x="557" y="382"/>
                </a:lnTo>
                <a:lnTo>
                  <a:pt x="554" y="386"/>
                </a:lnTo>
                <a:lnTo>
                  <a:pt x="547" y="392"/>
                </a:lnTo>
                <a:lnTo>
                  <a:pt x="541" y="397"/>
                </a:lnTo>
                <a:lnTo>
                  <a:pt x="534" y="403"/>
                </a:lnTo>
                <a:lnTo>
                  <a:pt x="527" y="406"/>
                </a:lnTo>
                <a:lnTo>
                  <a:pt x="526" y="407"/>
                </a:lnTo>
                <a:lnTo>
                  <a:pt x="524" y="408"/>
                </a:lnTo>
                <a:lnTo>
                  <a:pt x="515" y="404"/>
                </a:lnTo>
                <a:lnTo>
                  <a:pt x="508" y="400"/>
                </a:lnTo>
                <a:lnTo>
                  <a:pt x="504" y="396"/>
                </a:lnTo>
                <a:lnTo>
                  <a:pt x="501" y="392"/>
                </a:lnTo>
                <a:lnTo>
                  <a:pt x="498" y="388"/>
                </a:lnTo>
                <a:lnTo>
                  <a:pt x="496" y="383"/>
                </a:lnTo>
                <a:lnTo>
                  <a:pt x="492" y="379"/>
                </a:lnTo>
                <a:lnTo>
                  <a:pt x="483" y="376"/>
                </a:lnTo>
                <a:lnTo>
                  <a:pt x="474" y="379"/>
                </a:lnTo>
                <a:lnTo>
                  <a:pt x="468" y="381"/>
                </a:lnTo>
                <a:lnTo>
                  <a:pt x="464" y="382"/>
                </a:lnTo>
                <a:lnTo>
                  <a:pt x="462" y="383"/>
                </a:lnTo>
                <a:lnTo>
                  <a:pt x="460" y="384"/>
                </a:lnTo>
                <a:lnTo>
                  <a:pt x="457" y="385"/>
                </a:lnTo>
                <a:lnTo>
                  <a:pt x="453" y="388"/>
                </a:lnTo>
                <a:lnTo>
                  <a:pt x="448" y="392"/>
                </a:lnTo>
                <a:lnTo>
                  <a:pt x="436" y="391"/>
                </a:lnTo>
                <a:lnTo>
                  <a:pt x="430" y="389"/>
                </a:lnTo>
                <a:lnTo>
                  <a:pt x="423" y="388"/>
                </a:lnTo>
                <a:lnTo>
                  <a:pt x="421" y="386"/>
                </a:lnTo>
                <a:lnTo>
                  <a:pt x="417" y="384"/>
                </a:lnTo>
                <a:lnTo>
                  <a:pt x="408" y="379"/>
                </a:lnTo>
                <a:lnTo>
                  <a:pt x="403" y="374"/>
                </a:lnTo>
                <a:lnTo>
                  <a:pt x="402" y="373"/>
                </a:lnTo>
                <a:lnTo>
                  <a:pt x="400" y="372"/>
                </a:lnTo>
                <a:lnTo>
                  <a:pt x="388" y="373"/>
                </a:lnTo>
                <a:lnTo>
                  <a:pt x="377" y="373"/>
                </a:lnTo>
                <a:lnTo>
                  <a:pt x="358" y="373"/>
                </a:lnTo>
                <a:lnTo>
                  <a:pt x="343" y="371"/>
                </a:lnTo>
                <a:lnTo>
                  <a:pt x="331" y="369"/>
                </a:lnTo>
                <a:lnTo>
                  <a:pt x="320" y="365"/>
                </a:lnTo>
                <a:lnTo>
                  <a:pt x="306" y="361"/>
                </a:lnTo>
                <a:lnTo>
                  <a:pt x="291" y="356"/>
                </a:lnTo>
                <a:lnTo>
                  <a:pt x="283" y="354"/>
                </a:lnTo>
                <a:lnTo>
                  <a:pt x="272" y="352"/>
                </a:lnTo>
                <a:lnTo>
                  <a:pt x="263" y="355"/>
                </a:lnTo>
                <a:lnTo>
                  <a:pt x="255" y="360"/>
                </a:lnTo>
                <a:lnTo>
                  <a:pt x="248" y="365"/>
                </a:lnTo>
                <a:lnTo>
                  <a:pt x="241" y="371"/>
                </a:lnTo>
                <a:lnTo>
                  <a:pt x="229" y="383"/>
                </a:lnTo>
                <a:lnTo>
                  <a:pt x="222" y="388"/>
                </a:lnTo>
                <a:lnTo>
                  <a:pt x="212" y="392"/>
                </a:lnTo>
                <a:lnTo>
                  <a:pt x="202" y="396"/>
                </a:lnTo>
                <a:lnTo>
                  <a:pt x="193" y="398"/>
                </a:lnTo>
                <a:lnTo>
                  <a:pt x="189" y="400"/>
                </a:lnTo>
                <a:lnTo>
                  <a:pt x="185" y="400"/>
                </a:lnTo>
                <a:lnTo>
                  <a:pt x="180" y="401"/>
                </a:lnTo>
                <a:lnTo>
                  <a:pt x="173" y="402"/>
                </a:lnTo>
                <a:lnTo>
                  <a:pt x="163" y="403"/>
                </a:lnTo>
                <a:lnTo>
                  <a:pt x="157" y="403"/>
                </a:lnTo>
                <a:lnTo>
                  <a:pt x="148" y="404"/>
                </a:lnTo>
                <a:lnTo>
                  <a:pt x="142" y="407"/>
                </a:lnTo>
                <a:lnTo>
                  <a:pt x="135" y="410"/>
                </a:lnTo>
                <a:lnTo>
                  <a:pt x="124" y="418"/>
                </a:lnTo>
                <a:lnTo>
                  <a:pt x="113" y="426"/>
                </a:lnTo>
                <a:lnTo>
                  <a:pt x="106" y="429"/>
                </a:lnTo>
                <a:lnTo>
                  <a:pt x="99" y="432"/>
                </a:lnTo>
                <a:lnTo>
                  <a:pt x="98" y="434"/>
                </a:lnTo>
                <a:lnTo>
                  <a:pt x="97" y="437"/>
                </a:lnTo>
                <a:lnTo>
                  <a:pt x="93" y="444"/>
                </a:lnTo>
                <a:lnTo>
                  <a:pt x="90" y="447"/>
                </a:lnTo>
                <a:lnTo>
                  <a:pt x="86" y="450"/>
                </a:lnTo>
                <a:lnTo>
                  <a:pt x="83" y="451"/>
                </a:lnTo>
                <a:lnTo>
                  <a:pt x="80" y="452"/>
                </a:lnTo>
                <a:lnTo>
                  <a:pt x="76" y="451"/>
                </a:lnTo>
                <a:lnTo>
                  <a:pt x="72" y="450"/>
                </a:lnTo>
                <a:lnTo>
                  <a:pt x="69" y="448"/>
                </a:lnTo>
                <a:lnTo>
                  <a:pt x="68" y="444"/>
                </a:lnTo>
                <a:lnTo>
                  <a:pt x="68" y="442"/>
                </a:lnTo>
                <a:lnTo>
                  <a:pt x="71" y="441"/>
                </a:lnTo>
                <a:lnTo>
                  <a:pt x="74" y="441"/>
                </a:lnTo>
                <a:lnTo>
                  <a:pt x="76" y="440"/>
                </a:lnTo>
              </a:path>
            </a:pathLst>
          </a:custGeom>
          <a:solidFill>
            <a:srgbClr val="3366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5" name="未知"/>
          <p:cNvSpPr>
            <a:spLocks noChangeArrowheads="1"/>
          </p:cNvSpPr>
          <p:nvPr/>
        </p:nvSpPr>
        <p:spPr bwMode="auto">
          <a:xfrm>
            <a:off x="6138863" y="3225800"/>
            <a:ext cx="1030287" cy="852488"/>
          </a:xfrm>
          <a:custGeom>
            <a:avLst/>
            <a:gdLst>
              <a:gd name="T0" fmla="*/ 325 w 649"/>
              <a:gd name="T1" fmla="*/ 20 h 537"/>
              <a:gd name="T2" fmla="*/ 327 w 649"/>
              <a:gd name="T3" fmla="*/ 32 h 537"/>
              <a:gd name="T4" fmla="*/ 326 w 649"/>
              <a:gd name="T5" fmla="*/ 63 h 537"/>
              <a:gd name="T6" fmla="*/ 302 w 649"/>
              <a:gd name="T7" fmla="*/ 97 h 537"/>
              <a:gd name="T8" fmla="*/ 283 w 649"/>
              <a:gd name="T9" fmla="*/ 109 h 537"/>
              <a:gd name="T10" fmla="*/ 241 w 649"/>
              <a:gd name="T11" fmla="*/ 136 h 537"/>
              <a:gd name="T12" fmla="*/ 203 w 649"/>
              <a:gd name="T13" fmla="*/ 131 h 537"/>
              <a:gd name="T14" fmla="*/ 165 w 649"/>
              <a:gd name="T15" fmla="*/ 155 h 537"/>
              <a:gd name="T16" fmla="*/ 145 w 649"/>
              <a:gd name="T17" fmla="*/ 166 h 537"/>
              <a:gd name="T18" fmla="*/ 117 w 649"/>
              <a:gd name="T19" fmla="*/ 180 h 537"/>
              <a:gd name="T20" fmla="*/ 86 w 649"/>
              <a:gd name="T21" fmla="*/ 206 h 537"/>
              <a:gd name="T22" fmla="*/ 34 w 649"/>
              <a:gd name="T23" fmla="*/ 215 h 537"/>
              <a:gd name="T24" fmla="*/ 3 w 649"/>
              <a:gd name="T25" fmla="*/ 244 h 537"/>
              <a:gd name="T26" fmla="*/ 13 w 649"/>
              <a:gd name="T27" fmla="*/ 265 h 537"/>
              <a:gd name="T28" fmla="*/ 51 w 649"/>
              <a:gd name="T29" fmla="*/ 336 h 537"/>
              <a:gd name="T30" fmla="*/ 84 w 649"/>
              <a:gd name="T31" fmla="*/ 388 h 537"/>
              <a:gd name="T32" fmla="*/ 120 w 649"/>
              <a:gd name="T33" fmla="*/ 432 h 537"/>
              <a:gd name="T34" fmla="*/ 174 w 649"/>
              <a:gd name="T35" fmla="*/ 448 h 537"/>
              <a:gd name="T36" fmla="*/ 213 w 649"/>
              <a:gd name="T37" fmla="*/ 469 h 537"/>
              <a:gd name="T38" fmla="*/ 288 w 649"/>
              <a:gd name="T39" fmla="*/ 457 h 537"/>
              <a:gd name="T40" fmla="*/ 384 w 649"/>
              <a:gd name="T41" fmla="*/ 468 h 537"/>
              <a:gd name="T42" fmla="*/ 392 w 649"/>
              <a:gd name="T43" fmla="*/ 492 h 537"/>
              <a:gd name="T44" fmla="*/ 423 w 649"/>
              <a:gd name="T45" fmla="*/ 503 h 537"/>
              <a:gd name="T46" fmla="*/ 452 w 649"/>
              <a:gd name="T47" fmla="*/ 504 h 537"/>
              <a:gd name="T48" fmla="*/ 476 w 649"/>
              <a:gd name="T49" fmla="*/ 496 h 537"/>
              <a:gd name="T50" fmla="*/ 492 w 649"/>
              <a:gd name="T51" fmla="*/ 521 h 537"/>
              <a:gd name="T52" fmla="*/ 527 w 649"/>
              <a:gd name="T53" fmla="*/ 534 h 537"/>
              <a:gd name="T54" fmla="*/ 560 w 649"/>
              <a:gd name="T55" fmla="*/ 530 h 537"/>
              <a:gd name="T56" fmla="*/ 600 w 649"/>
              <a:gd name="T57" fmla="*/ 484 h 537"/>
              <a:gd name="T58" fmla="*/ 597 w 649"/>
              <a:gd name="T59" fmla="*/ 454 h 537"/>
              <a:gd name="T60" fmla="*/ 580 w 649"/>
              <a:gd name="T61" fmla="*/ 436 h 537"/>
              <a:gd name="T62" fmla="*/ 595 w 649"/>
              <a:gd name="T63" fmla="*/ 448 h 537"/>
              <a:gd name="T64" fmla="*/ 598 w 649"/>
              <a:gd name="T65" fmla="*/ 452 h 537"/>
              <a:gd name="T66" fmla="*/ 566 w 649"/>
              <a:gd name="T67" fmla="*/ 429 h 537"/>
              <a:gd name="T68" fmla="*/ 536 w 649"/>
              <a:gd name="T69" fmla="*/ 420 h 537"/>
              <a:gd name="T70" fmla="*/ 508 w 649"/>
              <a:gd name="T71" fmla="*/ 395 h 537"/>
              <a:gd name="T72" fmla="*/ 512 w 649"/>
              <a:gd name="T73" fmla="*/ 370 h 537"/>
              <a:gd name="T74" fmla="*/ 527 w 649"/>
              <a:gd name="T75" fmla="*/ 334 h 537"/>
              <a:gd name="T76" fmla="*/ 568 w 649"/>
              <a:gd name="T77" fmla="*/ 256 h 537"/>
              <a:gd name="T78" fmla="*/ 626 w 649"/>
              <a:gd name="T79" fmla="*/ 281 h 537"/>
              <a:gd name="T80" fmla="*/ 642 w 649"/>
              <a:gd name="T81" fmla="*/ 274 h 537"/>
              <a:gd name="T82" fmla="*/ 646 w 649"/>
              <a:gd name="T83" fmla="*/ 247 h 537"/>
              <a:gd name="T84" fmla="*/ 638 w 649"/>
              <a:gd name="T85" fmla="*/ 194 h 537"/>
              <a:gd name="T86" fmla="*/ 618 w 649"/>
              <a:gd name="T87" fmla="*/ 185 h 537"/>
              <a:gd name="T88" fmla="*/ 555 w 649"/>
              <a:gd name="T89" fmla="*/ 181 h 537"/>
              <a:gd name="T90" fmla="*/ 476 w 649"/>
              <a:gd name="T91" fmla="*/ 148 h 537"/>
              <a:gd name="T92" fmla="*/ 466 w 649"/>
              <a:gd name="T93" fmla="*/ 113 h 537"/>
              <a:gd name="T94" fmla="*/ 508 w 649"/>
              <a:gd name="T95" fmla="*/ 82 h 537"/>
              <a:gd name="T96" fmla="*/ 561 w 649"/>
              <a:gd name="T97" fmla="*/ 32 h 537"/>
              <a:gd name="T98" fmla="*/ 542 w 649"/>
              <a:gd name="T99" fmla="*/ 27 h 537"/>
              <a:gd name="T100" fmla="*/ 511 w 649"/>
              <a:gd name="T101" fmla="*/ 31 h 537"/>
              <a:gd name="T102" fmla="*/ 483 w 649"/>
              <a:gd name="T103" fmla="*/ 15 h 537"/>
              <a:gd name="T104" fmla="*/ 465 w 649"/>
              <a:gd name="T105" fmla="*/ 21 h 537"/>
              <a:gd name="T106" fmla="*/ 388 w 649"/>
              <a:gd name="T107" fmla="*/ 12 h 537"/>
              <a:gd name="T108" fmla="*/ 353 w 649"/>
              <a:gd name="T109" fmla="*/ 1 h 537"/>
              <a:gd name="T110" fmla="*/ 335 w 649"/>
              <a:gd name="T111" fmla="*/ 2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9" h="537">
                <a:moveTo>
                  <a:pt x="328" y="8"/>
                </a:moveTo>
                <a:lnTo>
                  <a:pt x="327" y="12"/>
                </a:lnTo>
                <a:lnTo>
                  <a:pt x="326" y="15"/>
                </a:lnTo>
                <a:lnTo>
                  <a:pt x="325" y="18"/>
                </a:lnTo>
                <a:lnTo>
                  <a:pt x="325" y="20"/>
                </a:lnTo>
                <a:lnTo>
                  <a:pt x="325" y="21"/>
                </a:lnTo>
                <a:lnTo>
                  <a:pt x="326" y="23"/>
                </a:lnTo>
                <a:lnTo>
                  <a:pt x="326" y="25"/>
                </a:lnTo>
                <a:lnTo>
                  <a:pt x="327" y="28"/>
                </a:lnTo>
                <a:lnTo>
                  <a:pt x="327" y="32"/>
                </a:lnTo>
                <a:lnTo>
                  <a:pt x="328" y="37"/>
                </a:lnTo>
                <a:lnTo>
                  <a:pt x="328" y="44"/>
                </a:lnTo>
                <a:lnTo>
                  <a:pt x="328" y="52"/>
                </a:lnTo>
                <a:lnTo>
                  <a:pt x="327" y="58"/>
                </a:lnTo>
                <a:lnTo>
                  <a:pt x="326" y="63"/>
                </a:lnTo>
                <a:lnTo>
                  <a:pt x="319" y="72"/>
                </a:lnTo>
                <a:lnTo>
                  <a:pt x="311" y="81"/>
                </a:lnTo>
                <a:lnTo>
                  <a:pt x="304" y="88"/>
                </a:lnTo>
                <a:lnTo>
                  <a:pt x="303" y="95"/>
                </a:lnTo>
                <a:lnTo>
                  <a:pt x="302" y="97"/>
                </a:lnTo>
                <a:lnTo>
                  <a:pt x="301" y="100"/>
                </a:lnTo>
                <a:lnTo>
                  <a:pt x="297" y="103"/>
                </a:lnTo>
                <a:lnTo>
                  <a:pt x="294" y="105"/>
                </a:lnTo>
                <a:lnTo>
                  <a:pt x="289" y="107"/>
                </a:lnTo>
                <a:lnTo>
                  <a:pt x="283" y="109"/>
                </a:lnTo>
                <a:lnTo>
                  <a:pt x="276" y="112"/>
                </a:lnTo>
                <a:lnTo>
                  <a:pt x="267" y="118"/>
                </a:lnTo>
                <a:lnTo>
                  <a:pt x="258" y="125"/>
                </a:lnTo>
                <a:lnTo>
                  <a:pt x="251" y="131"/>
                </a:lnTo>
                <a:lnTo>
                  <a:pt x="241" y="136"/>
                </a:lnTo>
                <a:lnTo>
                  <a:pt x="234" y="134"/>
                </a:lnTo>
                <a:lnTo>
                  <a:pt x="228" y="132"/>
                </a:lnTo>
                <a:lnTo>
                  <a:pt x="218" y="131"/>
                </a:lnTo>
                <a:lnTo>
                  <a:pt x="209" y="130"/>
                </a:lnTo>
                <a:lnTo>
                  <a:pt x="203" y="131"/>
                </a:lnTo>
                <a:lnTo>
                  <a:pt x="196" y="132"/>
                </a:lnTo>
                <a:lnTo>
                  <a:pt x="185" y="144"/>
                </a:lnTo>
                <a:lnTo>
                  <a:pt x="178" y="149"/>
                </a:lnTo>
                <a:lnTo>
                  <a:pt x="172" y="152"/>
                </a:lnTo>
                <a:lnTo>
                  <a:pt x="165" y="155"/>
                </a:lnTo>
                <a:lnTo>
                  <a:pt x="157" y="157"/>
                </a:lnTo>
                <a:lnTo>
                  <a:pt x="151" y="159"/>
                </a:lnTo>
                <a:lnTo>
                  <a:pt x="149" y="160"/>
                </a:lnTo>
                <a:lnTo>
                  <a:pt x="148" y="160"/>
                </a:lnTo>
                <a:lnTo>
                  <a:pt x="145" y="166"/>
                </a:lnTo>
                <a:lnTo>
                  <a:pt x="140" y="172"/>
                </a:lnTo>
                <a:lnTo>
                  <a:pt x="133" y="175"/>
                </a:lnTo>
                <a:lnTo>
                  <a:pt x="126" y="177"/>
                </a:lnTo>
                <a:lnTo>
                  <a:pt x="119" y="179"/>
                </a:lnTo>
                <a:lnTo>
                  <a:pt x="117" y="180"/>
                </a:lnTo>
                <a:lnTo>
                  <a:pt x="116" y="180"/>
                </a:lnTo>
                <a:lnTo>
                  <a:pt x="109" y="190"/>
                </a:lnTo>
                <a:lnTo>
                  <a:pt x="102" y="198"/>
                </a:lnTo>
                <a:lnTo>
                  <a:pt x="93" y="203"/>
                </a:lnTo>
                <a:lnTo>
                  <a:pt x="86" y="206"/>
                </a:lnTo>
                <a:lnTo>
                  <a:pt x="77" y="208"/>
                </a:lnTo>
                <a:lnTo>
                  <a:pt x="67" y="210"/>
                </a:lnTo>
                <a:lnTo>
                  <a:pt x="56" y="211"/>
                </a:lnTo>
                <a:lnTo>
                  <a:pt x="44" y="212"/>
                </a:lnTo>
                <a:lnTo>
                  <a:pt x="34" y="215"/>
                </a:lnTo>
                <a:lnTo>
                  <a:pt x="26" y="220"/>
                </a:lnTo>
                <a:lnTo>
                  <a:pt x="17" y="225"/>
                </a:lnTo>
                <a:lnTo>
                  <a:pt x="8" y="228"/>
                </a:lnTo>
                <a:lnTo>
                  <a:pt x="5" y="237"/>
                </a:lnTo>
                <a:lnTo>
                  <a:pt x="3" y="244"/>
                </a:lnTo>
                <a:lnTo>
                  <a:pt x="0" y="249"/>
                </a:lnTo>
                <a:lnTo>
                  <a:pt x="0" y="254"/>
                </a:lnTo>
                <a:lnTo>
                  <a:pt x="3" y="258"/>
                </a:lnTo>
                <a:lnTo>
                  <a:pt x="6" y="262"/>
                </a:lnTo>
                <a:lnTo>
                  <a:pt x="13" y="265"/>
                </a:lnTo>
                <a:lnTo>
                  <a:pt x="24" y="268"/>
                </a:lnTo>
                <a:lnTo>
                  <a:pt x="31" y="292"/>
                </a:lnTo>
                <a:lnTo>
                  <a:pt x="39" y="314"/>
                </a:lnTo>
                <a:lnTo>
                  <a:pt x="45" y="325"/>
                </a:lnTo>
                <a:lnTo>
                  <a:pt x="51" y="336"/>
                </a:lnTo>
                <a:lnTo>
                  <a:pt x="58" y="344"/>
                </a:lnTo>
                <a:lnTo>
                  <a:pt x="68" y="352"/>
                </a:lnTo>
                <a:lnTo>
                  <a:pt x="72" y="362"/>
                </a:lnTo>
                <a:lnTo>
                  <a:pt x="77" y="375"/>
                </a:lnTo>
                <a:lnTo>
                  <a:pt x="84" y="388"/>
                </a:lnTo>
                <a:lnTo>
                  <a:pt x="92" y="401"/>
                </a:lnTo>
                <a:lnTo>
                  <a:pt x="100" y="414"/>
                </a:lnTo>
                <a:lnTo>
                  <a:pt x="110" y="424"/>
                </a:lnTo>
                <a:lnTo>
                  <a:pt x="115" y="429"/>
                </a:lnTo>
                <a:lnTo>
                  <a:pt x="120" y="432"/>
                </a:lnTo>
                <a:lnTo>
                  <a:pt x="127" y="435"/>
                </a:lnTo>
                <a:lnTo>
                  <a:pt x="132" y="436"/>
                </a:lnTo>
                <a:lnTo>
                  <a:pt x="147" y="439"/>
                </a:lnTo>
                <a:lnTo>
                  <a:pt x="162" y="443"/>
                </a:lnTo>
                <a:lnTo>
                  <a:pt x="174" y="448"/>
                </a:lnTo>
                <a:lnTo>
                  <a:pt x="188" y="456"/>
                </a:lnTo>
                <a:lnTo>
                  <a:pt x="192" y="461"/>
                </a:lnTo>
                <a:lnTo>
                  <a:pt x="198" y="466"/>
                </a:lnTo>
                <a:lnTo>
                  <a:pt x="205" y="468"/>
                </a:lnTo>
                <a:lnTo>
                  <a:pt x="213" y="469"/>
                </a:lnTo>
                <a:lnTo>
                  <a:pt x="221" y="470"/>
                </a:lnTo>
                <a:lnTo>
                  <a:pt x="230" y="470"/>
                </a:lnTo>
                <a:lnTo>
                  <a:pt x="249" y="466"/>
                </a:lnTo>
                <a:lnTo>
                  <a:pt x="269" y="462"/>
                </a:lnTo>
                <a:lnTo>
                  <a:pt x="288" y="457"/>
                </a:lnTo>
                <a:lnTo>
                  <a:pt x="306" y="452"/>
                </a:lnTo>
                <a:lnTo>
                  <a:pt x="321" y="448"/>
                </a:lnTo>
                <a:lnTo>
                  <a:pt x="351" y="459"/>
                </a:lnTo>
                <a:lnTo>
                  <a:pt x="367" y="464"/>
                </a:lnTo>
                <a:lnTo>
                  <a:pt x="384" y="468"/>
                </a:lnTo>
                <a:lnTo>
                  <a:pt x="386" y="473"/>
                </a:lnTo>
                <a:lnTo>
                  <a:pt x="387" y="478"/>
                </a:lnTo>
                <a:lnTo>
                  <a:pt x="389" y="485"/>
                </a:lnTo>
                <a:lnTo>
                  <a:pt x="391" y="490"/>
                </a:lnTo>
                <a:lnTo>
                  <a:pt x="392" y="492"/>
                </a:lnTo>
                <a:lnTo>
                  <a:pt x="395" y="493"/>
                </a:lnTo>
                <a:lnTo>
                  <a:pt x="399" y="495"/>
                </a:lnTo>
                <a:lnTo>
                  <a:pt x="406" y="497"/>
                </a:lnTo>
                <a:lnTo>
                  <a:pt x="416" y="500"/>
                </a:lnTo>
                <a:lnTo>
                  <a:pt x="423" y="503"/>
                </a:lnTo>
                <a:lnTo>
                  <a:pt x="431" y="505"/>
                </a:lnTo>
                <a:lnTo>
                  <a:pt x="437" y="507"/>
                </a:lnTo>
                <a:lnTo>
                  <a:pt x="438" y="508"/>
                </a:lnTo>
                <a:lnTo>
                  <a:pt x="439" y="508"/>
                </a:lnTo>
                <a:lnTo>
                  <a:pt x="452" y="504"/>
                </a:lnTo>
                <a:lnTo>
                  <a:pt x="464" y="500"/>
                </a:lnTo>
                <a:lnTo>
                  <a:pt x="468" y="499"/>
                </a:lnTo>
                <a:lnTo>
                  <a:pt x="472" y="497"/>
                </a:lnTo>
                <a:lnTo>
                  <a:pt x="475" y="497"/>
                </a:lnTo>
                <a:lnTo>
                  <a:pt x="476" y="496"/>
                </a:lnTo>
                <a:lnTo>
                  <a:pt x="479" y="503"/>
                </a:lnTo>
                <a:lnTo>
                  <a:pt x="482" y="509"/>
                </a:lnTo>
                <a:lnTo>
                  <a:pt x="485" y="514"/>
                </a:lnTo>
                <a:lnTo>
                  <a:pt x="488" y="517"/>
                </a:lnTo>
                <a:lnTo>
                  <a:pt x="492" y="521"/>
                </a:lnTo>
                <a:lnTo>
                  <a:pt x="497" y="523"/>
                </a:lnTo>
                <a:lnTo>
                  <a:pt x="504" y="526"/>
                </a:lnTo>
                <a:lnTo>
                  <a:pt x="512" y="528"/>
                </a:lnTo>
                <a:lnTo>
                  <a:pt x="520" y="531"/>
                </a:lnTo>
                <a:lnTo>
                  <a:pt x="527" y="534"/>
                </a:lnTo>
                <a:lnTo>
                  <a:pt x="533" y="535"/>
                </a:lnTo>
                <a:lnTo>
                  <a:pt x="535" y="536"/>
                </a:lnTo>
                <a:lnTo>
                  <a:pt x="536" y="536"/>
                </a:lnTo>
                <a:lnTo>
                  <a:pt x="549" y="534"/>
                </a:lnTo>
                <a:lnTo>
                  <a:pt x="560" y="530"/>
                </a:lnTo>
                <a:lnTo>
                  <a:pt x="569" y="526"/>
                </a:lnTo>
                <a:lnTo>
                  <a:pt x="580" y="520"/>
                </a:lnTo>
                <a:lnTo>
                  <a:pt x="587" y="509"/>
                </a:lnTo>
                <a:lnTo>
                  <a:pt x="593" y="497"/>
                </a:lnTo>
                <a:lnTo>
                  <a:pt x="600" y="484"/>
                </a:lnTo>
                <a:lnTo>
                  <a:pt x="604" y="472"/>
                </a:lnTo>
                <a:lnTo>
                  <a:pt x="603" y="464"/>
                </a:lnTo>
                <a:lnTo>
                  <a:pt x="602" y="460"/>
                </a:lnTo>
                <a:lnTo>
                  <a:pt x="600" y="456"/>
                </a:lnTo>
                <a:lnTo>
                  <a:pt x="597" y="454"/>
                </a:lnTo>
                <a:lnTo>
                  <a:pt x="593" y="450"/>
                </a:lnTo>
                <a:lnTo>
                  <a:pt x="588" y="445"/>
                </a:lnTo>
                <a:lnTo>
                  <a:pt x="584" y="441"/>
                </a:lnTo>
                <a:lnTo>
                  <a:pt x="580" y="437"/>
                </a:lnTo>
                <a:lnTo>
                  <a:pt x="580" y="436"/>
                </a:lnTo>
                <a:lnTo>
                  <a:pt x="581" y="436"/>
                </a:lnTo>
                <a:lnTo>
                  <a:pt x="583" y="438"/>
                </a:lnTo>
                <a:lnTo>
                  <a:pt x="587" y="441"/>
                </a:lnTo>
                <a:lnTo>
                  <a:pt x="592" y="444"/>
                </a:lnTo>
                <a:lnTo>
                  <a:pt x="595" y="448"/>
                </a:lnTo>
                <a:lnTo>
                  <a:pt x="597" y="452"/>
                </a:lnTo>
                <a:lnTo>
                  <a:pt x="598" y="454"/>
                </a:lnTo>
                <a:lnTo>
                  <a:pt x="600" y="454"/>
                </a:lnTo>
                <a:lnTo>
                  <a:pt x="601" y="454"/>
                </a:lnTo>
                <a:lnTo>
                  <a:pt x="598" y="452"/>
                </a:lnTo>
                <a:lnTo>
                  <a:pt x="595" y="447"/>
                </a:lnTo>
                <a:lnTo>
                  <a:pt x="592" y="443"/>
                </a:lnTo>
                <a:lnTo>
                  <a:pt x="588" y="439"/>
                </a:lnTo>
                <a:lnTo>
                  <a:pt x="584" y="436"/>
                </a:lnTo>
                <a:lnTo>
                  <a:pt x="566" y="429"/>
                </a:lnTo>
                <a:lnTo>
                  <a:pt x="548" y="424"/>
                </a:lnTo>
                <a:lnTo>
                  <a:pt x="545" y="423"/>
                </a:lnTo>
                <a:lnTo>
                  <a:pt x="541" y="422"/>
                </a:lnTo>
                <a:lnTo>
                  <a:pt x="537" y="421"/>
                </a:lnTo>
                <a:lnTo>
                  <a:pt x="536" y="420"/>
                </a:lnTo>
                <a:lnTo>
                  <a:pt x="532" y="416"/>
                </a:lnTo>
                <a:lnTo>
                  <a:pt x="528" y="410"/>
                </a:lnTo>
                <a:lnTo>
                  <a:pt x="517" y="402"/>
                </a:lnTo>
                <a:lnTo>
                  <a:pt x="512" y="398"/>
                </a:lnTo>
                <a:lnTo>
                  <a:pt x="508" y="395"/>
                </a:lnTo>
                <a:lnTo>
                  <a:pt x="505" y="393"/>
                </a:lnTo>
                <a:lnTo>
                  <a:pt x="504" y="392"/>
                </a:lnTo>
                <a:lnTo>
                  <a:pt x="506" y="387"/>
                </a:lnTo>
                <a:lnTo>
                  <a:pt x="509" y="379"/>
                </a:lnTo>
                <a:lnTo>
                  <a:pt x="512" y="370"/>
                </a:lnTo>
                <a:lnTo>
                  <a:pt x="515" y="360"/>
                </a:lnTo>
                <a:lnTo>
                  <a:pt x="520" y="350"/>
                </a:lnTo>
                <a:lnTo>
                  <a:pt x="523" y="342"/>
                </a:lnTo>
                <a:lnTo>
                  <a:pt x="526" y="336"/>
                </a:lnTo>
                <a:lnTo>
                  <a:pt x="527" y="334"/>
                </a:lnTo>
                <a:lnTo>
                  <a:pt x="528" y="332"/>
                </a:lnTo>
                <a:lnTo>
                  <a:pt x="542" y="315"/>
                </a:lnTo>
                <a:lnTo>
                  <a:pt x="553" y="297"/>
                </a:lnTo>
                <a:lnTo>
                  <a:pt x="562" y="277"/>
                </a:lnTo>
                <a:lnTo>
                  <a:pt x="568" y="256"/>
                </a:lnTo>
                <a:lnTo>
                  <a:pt x="581" y="264"/>
                </a:lnTo>
                <a:lnTo>
                  <a:pt x="592" y="272"/>
                </a:lnTo>
                <a:lnTo>
                  <a:pt x="604" y="279"/>
                </a:lnTo>
                <a:lnTo>
                  <a:pt x="616" y="284"/>
                </a:lnTo>
                <a:lnTo>
                  <a:pt x="626" y="281"/>
                </a:lnTo>
                <a:lnTo>
                  <a:pt x="631" y="279"/>
                </a:lnTo>
                <a:lnTo>
                  <a:pt x="635" y="278"/>
                </a:lnTo>
                <a:lnTo>
                  <a:pt x="638" y="277"/>
                </a:lnTo>
                <a:lnTo>
                  <a:pt x="640" y="276"/>
                </a:lnTo>
                <a:lnTo>
                  <a:pt x="642" y="274"/>
                </a:lnTo>
                <a:lnTo>
                  <a:pt x="644" y="270"/>
                </a:lnTo>
                <a:lnTo>
                  <a:pt x="648" y="264"/>
                </a:lnTo>
                <a:lnTo>
                  <a:pt x="648" y="261"/>
                </a:lnTo>
                <a:lnTo>
                  <a:pt x="647" y="257"/>
                </a:lnTo>
                <a:lnTo>
                  <a:pt x="646" y="247"/>
                </a:lnTo>
                <a:lnTo>
                  <a:pt x="644" y="234"/>
                </a:lnTo>
                <a:lnTo>
                  <a:pt x="643" y="221"/>
                </a:lnTo>
                <a:lnTo>
                  <a:pt x="641" y="209"/>
                </a:lnTo>
                <a:lnTo>
                  <a:pt x="640" y="199"/>
                </a:lnTo>
                <a:lnTo>
                  <a:pt x="638" y="194"/>
                </a:lnTo>
                <a:lnTo>
                  <a:pt x="637" y="191"/>
                </a:lnTo>
                <a:lnTo>
                  <a:pt x="637" y="189"/>
                </a:lnTo>
                <a:lnTo>
                  <a:pt x="636" y="188"/>
                </a:lnTo>
                <a:lnTo>
                  <a:pt x="628" y="186"/>
                </a:lnTo>
                <a:lnTo>
                  <a:pt x="618" y="185"/>
                </a:lnTo>
                <a:lnTo>
                  <a:pt x="600" y="184"/>
                </a:lnTo>
                <a:lnTo>
                  <a:pt x="592" y="182"/>
                </a:lnTo>
                <a:lnTo>
                  <a:pt x="585" y="181"/>
                </a:lnTo>
                <a:lnTo>
                  <a:pt x="570" y="181"/>
                </a:lnTo>
                <a:lnTo>
                  <a:pt x="555" y="181"/>
                </a:lnTo>
                <a:lnTo>
                  <a:pt x="540" y="180"/>
                </a:lnTo>
                <a:lnTo>
                  <a:pt x="525" y="169"/>
                </a:lnTo>
                <a:lnTo>
                  <a:pt x="509" y="161"/>
                </a:lnTo>
                <a:lnTo>
                  <a:pt x="493" y="154"/>
                </a:lnTo>
                <a:lnTo>
                  <a:pt x="476" y="148"/>
                </a:lnTo>
                <a:lnTo>
                  <a:pt x="471" y="139"/>
                </a:lnTo>
                <a:lnTo>
                  <a:pt x="467" y="132"/>
                </a:lnTo>
                <a:lnTo>
                  <a:pt x="465" y="125"/>
                </a:lnTo>
                <a:lnTo>
                  <a:pt x="465" y="119"/>
                </a:lnTo>
                <a:lnTo>
                  <a:pt x="466" y="113"/>
                </a:lnTo>
                <a:lnTo>
                  <a:pt x="468" y="108"/>
                </a:lnTo>
                <a:lnTo>
                  <a:pt x="474" y="101"/>
                </a:lnTo>
                <a:lnTo>
                  <a:pt x="485" y="94"/>
                </a:lnTo>
                <a:lnTo>
                  <a:pt x="496" y="89"/>
                </a:lnTo>
                <a:lnTo>
                  <a:pt x="508" y="82"/>
                </a:lnTo>
                <a:lnTo>
                  <a:pt x="520" y="76"/>
                </a:lnTo>
                <a:lnTo>
                  <a:pt x="529" y="64"/>
                </a:lnTo>
                <a:lnTo>
                  <a:pt x="541" y="54"/>
                </a:lnTo>
                <a:lnTo>
                  <a:pt x="564" y="36"/>
                </a:lnTo>
                <a:lnTo>
                  <a:pt x="561" y="32"/>
                </a:lnTo>
                <a:lnTo>
                  <a:pt x="558" y="29"/>
                </a:lnTo>
                <a:lnTo>
                  <a:pt x="555" y="27"/>
                </a:lnTo>
                <a:lnTo>
                  <a:pt x="552" y="26"/>
                </a:lnTo>
                <a:lnTo>
                  <a:pt x="547" y="25"/>
                </a:lnTo>
                <a:lnTo>
                  <a:pt x="542" y="27"/>
                </a:lnTo>
                <a:lnTo>
                  <a:pt x="536" y="29"/>
                </a:lnTo>
                <a:lnTo>
                  <a:pt x="530" y="33"/>
                </a:lnTo>
                <a:lnTo>
                  <a:pt x="524" y="37"/>
                </a:lnTo>
                <a:lnTo>
                  <a:pt x="516" y="40"/>
                </a:lnTo>
                <a:lnTo>
                  <a:pt x="511" y="31"/>
                </a:lnTo>
                <a:lnTo>
                  <a:pt x="507" y="22"/>
                </a:lnTo>
                <a:lnTo>
                  <a:pt x="502" y="16"/>
                </a:lnTo>
                <a:lnTo>
                  <a:pt x="497" y="14"/>
                </a:lnTo>
                <a:lnTo>
                  <a:pt x="492" y="12"/>
                </a:lnTo>
                <a:lnTo>
                  <a:pt x="483" y="15"/>
                </a:lnTo>
                <a:lnTo>
                  <a:pt x="477" y="17"/>
                </a:lnTo>
                <a:lnTo>
                  <a:pt x="473" y="19"/>
                </a:lnTo>
                <a:lnTo>
                  <a:pt x="470" y="20"/>
                </a:lnTo>
                <a:lnTo>
                  <a:pt x="468" y="21"/>
                </a:lnTo>
                <a:lnTo>
                  <a:pt x="465" y="21"/>
                </a:lnTo>
                <a:lnTo>
                  <a:pt x="459" y="22"/>
                </a:lnTo>
                <a:lnTo>
                  <a:pt x="452" y="24"/>
                </a:lnTo>
                <a:lnTo>
                  <a:pt x="419" y="20"/>
                </a:lnTo>
                <a:lnTo>
                  <a:pt x="404" y="16"/>
                </a:lnTo>
                <a:lnTo>
                  <a:pt x="388" y="12"/>
                </a:lnTo>
                <a:lnTo>
                  <a:pt x="376" y="8"/>
                </a:lnTo>
                <a:lnTo>
                  <a:pt x="364" y="4"/>
                </a:lnTo>
                <a:lnTo>
                  <a:pt x="361" y="3"/>
                </a:lnTo>
                <a:lnTo>
                  <a:pt x="356" y="2"/>
                </a:lnTo>
                <a:lnTo>
                  <a:pt x="353" y="1"/>
                </a:lnTo>
                <a:lnTo>
                  <a:pt x="352" y="0"/>
                </a:lnTo>
                <a:lnTo>
                  <a:pt x="345" y="1"/>
                </a:lnTo>
                <a:lnTo>
                  <a:pt x="341" y="2"/>
                </a:lnTo>
                <a:lnTo>
                  <a:pt x="337" y="2"/>
                </a:lnTo>
                <a:lnTo>
                  <a:pt x="335" y="2"/>
                </a:lnTo>
                <a:lnTo>
                  <a:pt x="332" y="3"/>
                </a:lnTo>
                <a:lnTo>
                  <a:pt x="331" y="5"/>
                </a:lnTo>
                <a:lnTo>
                  <a:pt x="328" y="8"/>
                </a:lnTo>
              </a:path>
            </a:pathLst>
          </a:custGeom>
          <a:solidFill>
            <a:srgbClr val="3366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6" name="未知"/>
          <p:cNvSpPr>
            <a:spLocks noChangeArrowheads="1"/>
          </p:cNvSpPr>
          <p:nvPr/>
        </p:nvSpPr>
        <p:spPr bwMode="auto">
          <a:xfrm>
            <a:off x="6584950" y="2533650"/>
            <a:ext cx="428625" cy="738188"/>
          </a:xfrm>
          <a:custGeom>
            <a:avLst/>
            <a:gdLst>
              <a:gd name="T0" fmla="*/ 26 w 270"/>
              <a:gd name="T1" fmla="*/ 416 h 465"/>
              <a:gd name="T2" fmla="*/ 21 w 270"/>
              <a:gd name="T3" fmla="*/ 400 h 465"/>
              <a:gd name="T4" fmla="*/ 29 w 270"/>
              <a:gd name="T5" fmla="*/ 379 h 465"/>
              <a:gd name="T6" fmla="*/ 44 w 270"/>
              <a:gd name="T7" fmla="*/ 350 h 465"/>
              <a:gd name="T8" fmla="*/ 55 w 270"/>
              <a:gd name="T9" fmla="*/ 324 h 465"/>
              <a:gd name="T10" fmla="*/ 43 w 270"/>
              <a:gd name="T11" fmla="*/ 269 h 465"/>
              <a:gd name="T12" fmla="*/ 28 w 270"/>
              <a:gd name="T13" fmla="*/ 247 h 465"/>
              <a:gd name="T14" fmla="*/ 3 w 270"/>
              <a:gd name="T15" fmla="*/ 232 h 465"/>
              <a:gd name="T16" fmla="*/ 0 w 270"/>
              <a:gd name="T17" fmla="*/ 196 h 465"/>
              <a:gd name="T18" fmla="*/ 9 w 270"/>
              <a:gd name="T19" fmla="*/ 174 h 465"/>
              <a:gd name="T20" fmla="*/ 28 w 270"/>
              <a:gd name="T21" fmla="*/ 157 h 465"/>
              <a:gd name="T22" fmla="*/ 41 w 270"/>
              <a:gd name="T23" fmla="*/ 149 h 465"/>
              <a:gd name="T24" fmla="*/ 45 w 270"/>
              <a:gd name="T25" fmla="*/ 138 h 465"/>
              <a:gd name="T26" fmla="*/ 45 w 270"/>
              <a:gd name="T27" fmla="*/ 122 h 465"/>
              <a:gd name="T28" fmla="*/ 63 w 270"/>
              <a:gd name="T29" fmla="*/ 113 h 465"/>
              <a:gd name="T30" fmla="*/ 75 w 270"/>
              <a:gd name="T31" fmla="*/ 105 h 465"/>
              <a:gd name="T32" fmla="*/ 74 w 270"/>
              <a:gd name="T33" fmla="*/ 91 h 465"/>
              <a:gd name="T34" fmla="*/ 36 w 270"/>
              <a:gd name="T35" fmla="*/ 20 h 465"/>
              <a:gd name="T36" fmla="*/ 46 w 270"/>
              <a:gd name="T37" fmla="*/ 16 h 465"/>
              <a:gd name="T38" fmla="*/ 68 w 270"/>
              <a:gd name="T39" fmla="*/ 10 h 465"/>
              <a:gd name="T40" fmla="*/ 78 w 270"/>
              <a:gd name="T41" fmla="*/ 6 h 465"/>
              <a:gd name="T42" fmla="*/ 94 w 270"/>
              <a:gd name="T43" fmla="*/ 0 h 465"/>
              <a:gd name="T44" fmla="*/ 167 w 270"/>
              <a:gd name="T45" fmla="*/ 20 h 465"/>
              <a:gd name="T46" fmla="*/ 173 w 270"/>
              <a:gd name="T47" fmla="*/ 41 h 465"/>
              <a:gd name="T48" fmla="*/ 187 w 270"/>
              <a:gd name="T49" fmla="*/ 56 h 465"/>
              <a:gd name="T50" fmla="*/ 205 w 270"/>
              <a:gd name="T51" fmla="*/ 62 h 465"/>
              <a:gd name="T52" fmla="*/ 217 w 270"/>
              <a:gd name="T53" fmla="*/ 63 h 465"/>
              <a:gd name="T54" fmla="*/ 250 w 270"/>
              <a:gd name="T55" fmla="*/ 58 h 465"/>
              <a:gd name="T56" fmla="*/ 267 w 270"/>
              <a:gd name="T57" fmla="*/ 65 h 465"/>
              <a:gd name="T58" fmla="*/ 268 w 270"/>
              <a:gd name="T59" fmla="*/ 83 h 465"/>
              <a:gd name="T60" fmla="*/ 258 w 270"/>
              <a:gd name="T61" fmla="*/ 120 h 465"/>
              <a:gd name="T62" fmla="*/ 254 w 270"/>
              <a:gd name="T63" fmla="*/ 132 h 465"/>
              <a:gd name="T64" fmla="*/ 253 w 270"/>
              <a:gd name="T65" fmla="*/ 154 h 465"/>
              <a:gd name="T66" fmla="*/ 251 w 270"/>
              <a:gd name="T67" fmla="*/ 213 h 465"/>
              <a:gd name="T68" fmla="*/ 235 w 270"/>
              <a:gd name="T69" fmla="*/ 252 h 465"/>
              <a:gd name="T70" fmla="*/ 240 w 270"/>
              <a:gd name="T71" fmla="*/ 321 h 465"/>
              <a:gd name="T72" fmla="*/ 248 w 270"/>
              <a:gd name="T73" fmla="*/ 330 h 465"/>
              <a:gd name="T74" fmla="*/ 245 w 270"/>
              <a:gd name="T75" fmla="*/ 337 h 465"/>
              <a:gd name="T76" fmla="*/ 227 w 270"/>
              <a:gd name="T77" fmla="*/ 355 h 465"/>
              <a:gd name="T78" fmla="*/ 209 w 270"/>
              <a:gd name="T79" fmla="*/ 390 h 465"/>
              <a:gd name="T80" fmla="*/ 199 w 270"/>
              <a:gd name="T81" fmla="*/ 444 h 465"/>
              <a:gd name="T82" fmla="*/ 203 w 270"/>
              <a:gd name="T83" fmla="*/ 452 h 465"/>
              <a:gd name="T84" fmla="*/ 200 w 270"/>
              <a:gd name="T85" fmla="*/ 458 h 465"/>
              <a:gd name="T86" fmla="*/ 182 w 270"/>
              <a:gd name="T87" fmla="*/ 464 h 465"/>
              <a:gd name="T88" fmla="*/ 133 w 270"/>
              <a:gd name="T89" fmla="*/ 455 h 465"/>
              <a:gd name="T90" fmla="*/ 83 w 270"/>
              <a:gd name="T91" fmla="*/ 443 h 465"/>
              <a:gd name="T92" fmla="*/ 68 w 270"/>
              <a:gd name="T93" fmla="*/ 438 h 465"/>
              <a:gd name="T94" fmla="*/ 46 w 270"/>
              <a:gd name="T95" fmla="*/ 432 h 465"/>
              <a:gd name="T96" fmla="*/ 38 w 270"/>
              <a:gd name="T97" fmla="*/ 428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0" h="465">
                <a:moveTo>
                  <a:pt x="39" y="428"/>
                </a:moveTo>
                <a:lnTo>
                  <a:pt x="34" y="424"/>
                </a:lnTo>
                <a:lnTo>
                  <a:pt x="29" y="420"/>
                </a:lnTo>
                <a:lnTo>
                  <a:pt x="26" y="416"/>
                </a:lnTo>
                <a:lnTo>
                  <a:pt x="23" y="412"/>
                </a:lnTo>
                <a:lnTo>
                  <a:pt x="21" y="408"/>
                </a:lnTo>
                <a:lnTo>
                  <a:pt x="21" y="404"/>
                </a:lnTo>
                <a:lnTo>
                  <a:pt x="21" y="400"/>
                </a:lnTo>
                <a:lnTo>
                  <a:pt x="21" y="396"/>
                </a:lnTo>
                <a:lnTo>
                  <a:pt x="23" y="392"/>
                </a:lnTo>
                <a:lnTo>
                  <a:pt x="24" y="388"/>
                </a:lnTo>
                <a:lnTo>
                  <a:pt x="29" y="379"/>
                </a:lnTo>
                <a:lnTo>
                  <a:pt x="34" y="370"/>
                </a:lnTo>
                <a:lnTo>
                  <a:pt x="39" y="360"/>
                </a:lnTo>
                <a:lnTo>
                  <a:pt x="41" y="355"/>
                </a:lnTo>
                <a:lnTo>
                  <a:pt x="44" y="350"/>
                </a:lnTo>
                <a:lnTo>
                  <a:pt x="49" y="338"/>
                </a:lnTo>
                <a:lnTo>
                  <a:pt x="51" y="332"/>
                </a:lnTo>
                <a:lnTo>
                  <a:pt x="53" y="327"/>
                </a:lnTo>
                <a:lnTo>
                  <a:pt x="55" y="324"/>
                </a:lnTo>
                <a:lnTo>
                  <a:pt x="53" y="310"/>
                </a:lnTo>
                <a:lnTo>
                  <a:pt x="51" y="295"/>
                </a:lnTo>
                <a:lnTo>
                  <a:pt x="47" y="281"/>
                </a:lnTo>
                <a:lnTo>
                  <a:pt x="43" y="269"/>
                </a:lnTo>
                <a:lnTo>
                  <a:pt x="40" y="263"/>
                </a:lnTo>
                <a:lnTo>
                  <a:pt x="36" y="257"/>
                </a:lnTo>
                <a:lnTo>
                  <a:pt x="32" y="252"/>
                </a:lnTo>
                <a:lnTo>
                  <a:pt x="28" y="247"/>
                </a:lnTo>
                <a:lnTo>
                  <a:pt x="22" y="243"/>
                </a:lnTo>
                <a:lnTo>
                  <a:pt x="17" y="239"/>
                </a:lnTo>
                <a:lnTo>
                  <a:pt x="10" y="235"/>
                </a:lnTo>
                <a:lnTo>
                  <a:pt x="3" y="232"/>
                </a:lnTo>
                <a:lnTo>
                  <a:pt x="1" y="219"/>
                </a:lnTo>
                <a:lnTo>
                  <a:pt x="0" y="211"/>
                </a:lnTo>
                <a:lnTo>
                  <a:pt x="0" y="204"/>
                </a:lnTo>
                <a:lnTo>
                  <a:pt x="0" y="196"/>
                </a:lnTo>
                <a:lnTo>
                  <a:pt x="1" y="189"/>
                </a:lnTo>
                <a:lnTo>
                  <a:pt x="3" y="182"/>
                </a:lnTo>
                <a:lnTo>
                  <a:pt x="7" y="176"/>
                </a:lnTo>
                <a:lnTo>
                  <a:pt x="9" y="174"/>
                </a:lnTo>
                <a:lnTo>
                  <a:pt x="11" y="171"/>
                </a:lnTo>
                <a:lnTo>
                  <a:pt x="16" y="167"/>
                </a:lnTo>
                <a:lnTo>
                  <a:pt x="22" y="161"/>
                </a:lnTo>
                <a:lnTo>
                  <a:pt x="28" y="157"/>
                </a:lnTo>
                <a:lnTo>
                  <a:pt x="34" y="153"/>
                </a:lnTo>
                <a:lnTo>
                  <a:pt x="38" y="150"/>
                </a:lnTo>
                <a:lnTo>
                  <a:pt x="40" y="150"/>
                </a:lnTo>
                <a:lnTo>
                  <a:pt x="41" y="149"/>
                </a:lnTo>
                <a:lnTo>
                  <a:pt x="42" y="148"/>
                </a:lnTo>
                <a:lnTo>
                  <a:pt x="43" y="148"/>
                </a:lnTo>
                <a:lnTo>
                  <a:pt x="44" y="143"/>
                </a:lnTo>
                <a:lnTo>
                  <a:pt x="45" y="138"/>
                </a:lnTo>
                <a:lnTo>
                  <a:pt x="45" y="134"/>
                </a:lnTo>
                <a:lnTo>
                  <a:pt x="45" y="130"/>
                </a:lnTo>
                <a:lnTo>
                  <a:pt x="45" y="126"/>
                </a:lnTo>
                <a:lnTo>
                  <a:pt x="45" y="122"/>
                </a:lnTo>
                <a:lnTo>
                  <a:pt x="46" y="118"/>
                </a:lnTo>
                <a:lnTo>
                  <a:pt x="47" y="112"/>
                </a:lnTo>
                <a:lnTo>
                  <a:pt x="56" y="114"/>
                </a:lnTo>
                <a:lnTo>
                  <a:pt x="63" y="113"/>
                </a:lnTo>
                <a:lnTo>
                  <a:pt x="69" y="112"/>
                </a:lnTo>
                <a:lnTo>
                  <a:pt x="73" y="109"/>
                </a:lnTo>
                <a:lnTo>
                  <a:pt x="74" y="107"/>
                </a:lnTo>
                <a:lnTo>
                  <a:pt x="75" y="105"/>
                </a:lnTo>
                <a:lnTo>
                  <a:pt x="76" y="102"/>
                </a:lnTo>
                <a:lnTo>
                  <a:pt x="76" y="98"/>
                </a:lnTo>
                <a:lnTo>
                  <a:pt x="76" y="94"/>
                </a:lnTo>
                <a:lnTo>
                  <a:pt x="74" y="91"/>
                </a:lnTo>
                <a:lnTo>
                  <a:pt x="73" y="86"/>
                </a:lnTo>
                <a:lnTo>
                  <a:pt x="71" y="80"/>
                </a:lnTo>
                <a:lnTo>
                  <a:pt x="35" y="20"/>
                </a:lnTo>
                <a:lnTo>
                  <a:pt x="36" y="20"/>
                </a:lnTo>
                <a:lnTo>
                  <a:pt x="36" y="19"/>
                </a:lnTo>
                <a:lnTo>
                  <a:pt x="38" y="19"/>
                </a:lnTo>
                <a:lnTo>
                  <a:pt x="41" y="19"/>
                </a:lnTo>
                <a:lnTo>
                  <a:pt x="46" y="16"/>
                </a:lnTo>
                <a:lnTo>
                  <a:pt x="53" y="14"/>
                </a:lnTo>
                <a:lnTo>
                  <a:pt x="60" y="12"/>
                </a:lnTo>
                <a:lnTo>
                  <a:pt x="66" y="10"/>
                </a:lnTo>
                <a:lnTo>
                  <a:pt x="68" y="10"/>
                </a:lnTo>
                <a:lnTo>
                  <a:pt x="70" y="9"/>
                </a:lnTo>
                <a:lnTo>
                  <a:pt x="71" y="8"/>
                </a:lnTo>
                <a:lnTo>
                  <a:pt x="74" y="7"/>
                </a:lnTo>
                <a:lnTo>
                  <a:pt x="78" y="6"/>
                </a:lnTo>
                <a:lnTo>
                  <a:pt x="86" y="3"/>
                </a:lnTo>
                <a:lnTo>
                  <a:pt x="90" y="1"/>
                </a:lnTo>
                <a:lnTo>
                  <a:pt x="92" y="1"/>
                </a:lnTo>
                <a:lnTo>
                  <a:pt x="94" y="0"/>
                </a:lnTo>
                <a:lnTo>
                  <a:pt x="95" y="0"/>
                </a:lnTo>
                <a:lnTo>
                  <a:pt x="131" y="9"/>
                </a:lnTo>
                <a:lnTo>
                  <a:pt x="149" y="14"/>
                </a:lnTo>
                <a:lnTo>
                  <a:pt x="167" y="20"/>
                </a:lnTo>
                <a:lnTo>
                  <a:pt x="169" y="25"/>
                </a:lnTo>
                <a:lnTo>
                  <a:pt x="170" y="31"/>
                </a:lnTo>
                <a:lnTo>
                  <a:pt x="171" y="36"/>
                </a:lnTo>
                <a:lnTo>
                  <a:pt x="173" y="41"/>
                </a:lnTo>
                <a:lnTo>
                  <a:pt x="175" y="45"/>
                </a:lnTo>
                <a:lnTo>
                  <a:pt x="178" y="49"/>
                </a:lnTo>
                <a:lnTo>
                  <a:pt x="182" y="53"/>
                </a:lnTo>
                <a:lnTo>
                  <a:pt x="187" y="56"/>
                </a:lnTo>
                <a:lnTo>
                  <a:pt x="190" y="57"/>
                </a:lnTo>
                <a:lnTo>
                  <a:pt x="194" y="59"/>
                </a:lnTo>
                <a:lnTo>
                  <a:pt x="202" y="62"/>
                </a:lnTo>
                <a:lnTo>
                  <a:pt x="205" y="62"/>
                </a:lnTo>
                <a:lnTo>
                  <a:pt x="208" y="63"/>
                </a:lnTo>
                <a:lnTo>
                  <a:pt x="210" y="64"/>
                </a:lnTo>
                <a:lnTo>
                  <a:pt x="211" y="64"/>
                </a:lnTo>
                <a:lnTo>
                  <a:pt x="217" y="63"/>
                </a:lnTo>
                <a:lnTo>
                  <a:pt x="224" y="62"/>
                </a:lnTo>
                <a:lnTo>
                  <a:pt x="237" y="60"/>
                </a:lnTo>
                <a:lnTo>
                  <a:pt x="244" y="59"/>
                </a:lnTo>
                <a:lnTo>
                  <a:pt x="250" y="58"/>
                </a:lnTo>
                <a:lnTo>
                  <a:pt x="257" y="59"/>
                </a:lnTo>
                <a:lnTo>
                  <a:pt x="263" y="60"/>
                </a:lnTo>
                <a:lnTo>
                  <a:pt x="266" y="62"/>
                </a:lnTo>
                <a:lnTo>
                  <a:pt x="267" y="65"/>
                </a:lnTo>
                <a:lnTo>
                  <a:pt x="269" y="68"/>
                </a:lnTo>
                <a:lnTo>
                  <a:pt x="269" y="72"/>
                </a:lnTo>
                <a:lnTo>
                  <a:pt x="269" y="77"/>
                </a:lnTo>
                <a:lnTo>
                  <a:pt x="268" y="83"/>
                </a:lnTo>
                <a:lnTo>
                  <a:pt x="266" y="94"/>
                </a:lnTo>
                <a:lnTo>
                  <a:pt x="263" y="105"/>
                </a:lnTo>
                <a:lnTo>
                  <a:pt x="259" y="115"/>
                </a:lnTo>
                <a:lnTo>
                  <a:pt x="258" y="120"/>
                </a:lnTo>
                <a:lnTo>
                  <a:pt x="256" y="124"/>
                </a:lnTo>
                <a:lnTo>
                  <a:pt x="255" y="126"/>
                </a:lnTo>
                <a:lnTo>
                  <a:pt x="255" y="128"/>
                </a:lnTo>
                <a:lnTo>
                  <a:pt x="254" y="132"/>
                </a:lnTo>
                <a:lnTo>
                  <a:pt x="253" y="135"/>
                </a:lnTo>
                <a:lnTo>
                  <a:pt x="251" y="138"/>
                </a:lnTo>
                <a:lnTo>
                  <a:pt x="251" y="140"/>
                </a:lnTo>
                <a:lnTo>
                  <a:pt x="253" y="154"/>
                </a:lnTo>
                <a:lnTo>
                  <a:pt x="254" y="169"/>
                </a:lnTo>
                <a:lnTo>
                  <a:pt x="254" y="183"/>
                </a:lnTo>
                <a:lnTo>
                  <a:pt x="253" y="198"/>
                </a:lnTo>
                <a:lnTo>
                  <a:pt x="251" y="213"/>
                </a:lnTo>
                <a:lnTo>
                  <a:pt x="247" y="226"/>
                </a:lnTo>
                <a:lnTo>
                  <a:pt x="242" y="240"/>
                </a:lnTo>
                <a:lnTo>
                  <a:pt x="239" y="246"/>
                </a:lnTo>
                <a:lnTo>
                  <a:pt x="235" y="252"/>
                </a:lnTo>
                <a:lnTo>
                  <a:pt x="236" y="284"/>
                </a:lnTo>
                <a:lnTo>
                  <a:pt x="237" y="301"/>
                </a:lnTo>
                <a:lnTo>
                  <a:pt x="239" y="316"/>
                </a:lnTo>
                <a:lnTo>
                  <a:pt x="240" y="321"/>
                </a:lnTo>
                <a:lnTo>
                  <a:pt x="242" y="324"/>
                </a:lnTo>
                <a:lnTo>
                  <a:pt x="245" y="326"/>
                </a:lnTo>
                <a:lnTo>
                  <a:pt x="247" y="327"/>
                </a:lnTo>
                <a:lnTo>
                  <a:pt x="248" y="330"/>
                </a:lnTo>
                <a:lnTo>
                  <a:pt x="248" y="332"/>
                </a:lnTo>
                <a:lnTo>
                  <a:pt x="248" y="333"/>
                </a:lnTo>
                <a:lnTo>
                  <a:pt x="247" y="335"/>
                </a:lnTo>
                <a:lnTo>
                  <a:pt x="245" y="337"/>
                </a:lnTo>
                <a:lnTo>
                  <a:pt x="243" y="340"/>
                </a:lnTo>
                <a:lnTo>
                  <a:pt x="240" y="344"/>
                </a:lnTo>
                <a:lnTo>
                  <a:pt x="235" y="348"/>
                </a:lnTo>
                <a:lnTo>
                  <a:pt x="227" y="355"/>
                </a:lnTo>
                <a:lnTo>
                  <a:pt x="219" y="363"/>
                </a:lnTo>
                <a:lnTo>
                  <a:pt x="215" y="367"/>
                </a:lnTo>
                <a:lnTo>
                  <a:pt x="211" y="372"/>
                </a:lnTo>
                <a:lnTo>
                  <a:pt x="209" y="390"/>
                </a:lnTo>
                <a:lnTo>
                  <a:pt x="206" y="408"/>
                </a:lnTo>
                <a:lnTo>
                  <a:pt x="204" y="426"/>
                </a:lnTo>
                <a:lnTo>
                  <a:pt x="202" y="435"/>
                </a:lnTo>
                <a:lnTo>
                  <a:pt x="199" y="444"/>
                </a:lnTo>
                <a:lnTo>
                  <a:pt x="200" y="446"/>
                </a:lnTo>
                <a:lnTo>
                  <a:pt x="200" y="447"/>
                </a:lnTo>
                <a:lnTo>
                  <a:pt x="203" y="450"/>
                </a:lnTo>
                <a:lnTo>
                  <a:pt x="203" y="452"/>
                </a:lnTo>
                <a:lnTo>
                  <a:pt x="204" y="454"/>
                </a:lnTo>
                <a:lnTo>
                  <a:pt x="204" y="455"/>
                </a:lnTo>
                <a:lnTo>
                  <a:pt x="203" y="456"/>
                </a:lnTo>
                <a:lnTo>
                  <a:pt x="200" y="458"/>
                </a:lnTo>
                <a:lnTo>
                  <a:pt x="197" y="460"/>
                </a:lnTo>
                <a:lnTo>
                  <a:pt x="189" y="463"/>
                </a:lnTo>
                <a:lnTo>
                  <a:pt x="185" y="464"/>
                </a:lnTo>
                <a:lnTo>
                  <a:pt x="182" y="464"/>
                </a:lnTo>
                <a:lnTo>
                  <a:pt x="180" y="464"/>
                </a:lnTo>
                <a:lnTo>
                  <a:pt x="179" y="464"/>
                </a:lnTo>
                <a:lnTo>
                  <a:pt x="156" y="461"/>
                </a:lnTo>
                <a:lnTo>
                  <a:pt x="133" y="455"/>
                </a:lnTo>
                <a:lnTo>
                  <a:pt x="110" y="450"/>
                </a:lnTo>
                <a:lnTo>
                  <a:pt x="87" y="444"/>
                </a:lnTo>
                <a:lnTo>
                  <a:pt x="86" y="443"/>
                </a:lnTo>
                <a:lnTo>
                  <a:pt x="83" y="443"/>
                </a:lnTo>
                <a:lnTo>
                  <a:pt x="80" y="442"/>
                </a:lnTo>
                <a:lnTo>
                  <a:pt x="76" y="441"/>
                </a:lnTo>
                <a:lnTo>
                  <a:pt x="72" y="440"/>
                </a:lnTo>
                <a:lnTo>
                  <a:pt x="68" y="438"/>
                </a:lnTo>
                <a:lnTo>
                  <a:pt x="58" y="435"/>
                </a:lnTo>
                <a:lnTo>
                  <a:pt x="54" y="434"/>
                </a:lnTo>
                <a:lnTo>
                  <a:pt x="49" y="432"/>
                </a:lnTo>
                <a:lnTo>
                  <a:pt x="46" y="432"/>
                </a:lnTo>
                <a:lnTo>
                  <a:pt x="42" y="430"/>
                </a:lnTo>
                <a:lnTo>
                  <a:pt x="40" y="429"/>
                </a:lnTo>
                <a:lnTo>
                  <a:pt x="38" y="429"/>
                </a:lnTo>
                <a:lnTo>
                  <a:pt x="38" y="428"/>
                </a:lnTo>
                <a:lnTo>
                  <a:pt x="39" y="428"/>
                </a:lnTo>
              </a:path>
            </a:pathLst>
          </a:custGeom>
          <a:solidFill>
            <a:srgbClr val="3366FF"/>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7" name="未知"/>
          <p:cNvSpPr>
            <a:spLocks noChangeArrowheads="1"/>
          </p:cNvSpPr>
          <p:nvPr/>
        </p:nvSpPr>
        <p:spPr bwMode="auto">
          <a:xfrm>
            <a:off x="6884988" y="2844800"/>
            <a:ext cx="1166812" cy="687388"/>
          </a:xfrm>
          <a:custGeom>
            <a:avLst/>
            <a:gdLst>
              <a:gd name="T0" fmla="*/ 674 w 735"/>
              <a:gd name="T1" fmla="*/ 84 h 433"/>
              <a:gd name="T2" fmla="*/ 653 w 735"/>
              <a:gd name="T3" fmla="*/ 109 h 433"/>
              <a:gd name="T4" fmla="*/ 599 w 735"/>
              <a:gd name="T5" fmla="*/ 132 h 433"/>
              <a:gd name="T6" fmla="*/ 559 w 735"/>
              <a:gd name="T7" fmla="*/ 176 h 433"/>
              <a:gd name="T8" fmla="*/ 540 w 735"/>
              <a:gd name="T9" fmla="*/ 202 h 433"/>
              <a:gd name="T10" fmla="*/ 520 w 735"/>
              <a:gd name="T11" fmla="*/ 224 h 433"/>
              <a:gd name="T12" fmla="*/ 483 w 735"/>
              <a:gd name="T13" fmla="*/ 271 h 433"/>
              <a:gd name="T14" fmla="*/ 454 w 735"/>
              <a:gd name="T15" fmla="*/ 321 h 433"/>
              <a:gd name="T16" fmla="*/ 423 w 735"/>
              <a:gd name="T17" fmla="*/ 342 h 433"/>
              <a:gd name="T18" fmla="*/ 406 w 735"/>
              <a:gd name="T19" fmla="*/ 351 h 433"/>
              <a:gd name="T20" fmla="*/ 395 w 735"/>
              <a:gd name="T21" fmla="*/ 383 h 433"/>
              <a:gd name="T22" fmla="*/ 368 w 735"/>
              <a:gd name="T23" fmla="*/ 410 h 433"/>
              <a:gd name="T24" fmla="*/ 340 w 735"/>
              <a:gd name="T25" fmla="*/ 408 h 433"/>
              <a:gd name="T26" fmla="*/ 326 w 735"/>
              <a:gd name="T27" fmla="*/ 402 h 433"/>
              <a:gd name="T28" fmla="*/ 292 w 735"/>
              <a:gd name="T29" fmla="*/ 430 h 433"/>
              <a:gd name="T30" fmla="*/ 263 w 735"/>
              <a:gd name="T31" fmla="*/ 426 h 433"/>
              <a:gd name="T32" fmla="*/ 242 w 735"/>
              <a:gd name="T33" fmla="*/ 412 h 433"/>
              <a:gd name="T34" fmla="*/ 211 w 735"/>
              <a:gd name="T35" fmla="*/ 378 h 433"/>
              <a:gd name="T36" fmla="*/ 185 w 735"/>
              <a:gd name="T37" fmla="*/ 374 h 433"/>
              <a:gd name="T38" fmla="*/ 160 w 735"/>
              <a:gd name="T39" fmla="*/ 394 h 433"/>
              <a:gd name="T40" fmla="*/ 159 w 735"/>
              <a:gd name="T41" fmla="*/ 424 h 433"/>
              <a:gd name="T42" fmla="*/ 147 w 735"/>
              <a:gd name="T43" fmla="*/ 427 h 433"/>
              <a:gd name="T44" fmla="*/ 102 w 735"/>
              <a:gd name="T45" fmla="*/ 418 h 433"/>
              <a:gd name="T46" fmla="*/ 31 w 735"/>
              <a:gd name="T47" fmla="*/ 392 h 433"/>
              <a:gd name="T48" fmla="*/ 5 w 735"/>
              <a:gd name="T49" fmla="*/ 376 h 433"/>
              <a:gd name="T50" fmla="*/ 5 w 735"/>
              <a:gd name="T51" fmla="*/ 346 h 433"/>
              <a:gd name="T52" fmla="*/ 41 w 735"/>
              <a:gd name="T53" fmla="*/ 322 h 433"/>
              <a:gd name="T54" fmla="*/ 58 w 735"/>
              <a:gd name="T55" fmla="*/ 307 h 433"/>
              <a:gd name="T56" fmla="*/ 82 w 735"/>
              <a:gd name="T57" fmla="*/ 288 h 433"/>
              <a:gd name="T58" fmla="*/ 88 w 735"/>
              <a:gd name="T59" fmla="*/ 267 h 433"/>
              <a:gd name="T60" fmla="*/ 63 w 735"/>
              <a:gd name="T61" fmla="*/ 265 h 433"/>
              <a:gd name="T62" fmla="*/ 44 w 735"/>
              <a:gd name="T63" fmla="*/ 272 h 433"/>
              <a:gd name="T64" fmla="*/ 21 w 735"/>
              <a:gd name="T65" fmla="*/ 245 h 433"/>
              <a:gd name="T66" fmla="*/ 15 w 735"/>
              <a:gd name="T67" fmla="*/ 227 h 433"/>
              <a:gd name="T68" fmla="*/ 25 w 735"/>
              <a:gd name="T69" fmla="*/ 182 h 433"/>
              <a:gd name="T70" fmla="*/ 33 w 735"/>
              <a:gd name="T71" fmla="*/ 158 h 433"/>
              <a:gd name="T72" fmla="*/ 77 w 735"/>
              <a:gd name="T73" fmla="*/ 127 h 433"/>
              <a:gd name="T74" fmla="*/ 89 w 735"/>
              <a:gd name="T75" fmla="*/ 107 h 433"/>
              <a:gd name="T76" fmla="*/ 109 w 735"/>
              <a:gd name="T77" fmla="*/ 90 h 433"/>
              <a:gd name="T78" fmla="*/ 140 w 735"/>
              <a:gd name="T79" fmla="*/ 71 h 433"/>
              <a:gd name="T80" fmla="*/ 156 w 735"/>
              <a:gd name="T81" fmla="*/ 51 h 433"/>
              <a:gd name="T82" fmla="*/ 205 w 735"/>
              <a:gd name="T83" fmla="*/ 42 h 433"/>
              <a:gd name="T84" fmla="*/ 236 w 735"/>
              <a:gd name="T85" fmla="*/ 3 h 433"/>
              <a:gd name="T86" fmla="*/ 257 w 735"/>
              <a:gd name="T87" fmla="*/ 24 h 433"/>
              <a:gd name="T88" fmla="*/ 302 w 735"/>
              <a:gd name="T89" fmla="*/ 19 h 433"/>
              <a:gd name="T90" fmla="*/ 354 w 735"/>
              <a:gd name="T91" fmla="*/ 32 h 433"/>
              <a:gd name="T92" fmla="*/ 358 w 735"/>
              <a:gd name="T93" fmla="*/ 65 h 433"/>
              <a:gd name="T94" fmla="*/ 364 w 735"/>
              <a:gd name="T95" fmla="*/ 86 h 433"/>
              <a:gd name="T96" fmla="*/ 395 w 735"/>
              <a:gd name="T97" fmla="*/ 100 h 433"/>
              <a:gd name="T98" fmla="*/ 422 w 735"/>
              <a:gd name="T99" fmla="*/ 109 h 433"/>
              <a:gd name="T100" fmla="*/ 460 w 735"/>
              <a:gd name="T101" fmla="*/ 97 h 433"/>
              <a:gd name="T102" fmla="*/ 469 w 735"/>
              <a:gd name="T103" fmla="*/ 73 h 433"/>
              <a:gd name="T104" fmla="*/ 498 w 735"/>
              <a:gd name="T105" fmla="*/ 52 h 433"/>
              <a:gd name="T106" fmla="*/ 520 w 735"/>
              <a:gd name="T107" fmla="*/ 33 h 433"/>
              <a:gd name="T108" fmla="*/ 551 w 735"/>
              <a:gd name="T109" fmla="*/ 14 h 433"/>
              <a:gd name="T110" fmla="*/ 571 w 735"/>
              <a:gd name="T111" fmla="*/ 26 h 433"/>
              <a:gd name="T112" fmla="*/ 609 w 735"/>
              <a:gd name="T113" fmla="*/ 30 h 433"/>
              <a:gd name="T114" fmla="*/ 627 w 735"/>
              <a:gd name="T115" fmla="*/ 39 h 433"/>
              <a:gd name="T116" fmla="*/ 678 w 735"/>
              <a:gd name="T117" fmla="*/ 20 h 433"/>
              <a:gd name="T118" fmla="*/ 704 w 735"/>
              <a:gd name="T119" fmla="*/ 30 h 433"/>
              <a:gd name="T120" fmla="*/ 724 w 735"/>
              <a:gd name="T121" fmla="*/ 45 h 433"/>
              <a:gd name="T122" fmla="*/ 725 w 735"/>
              <a:gd name="T123" fmla="*/ 68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35" h="433">
                <a:moveTo>
                  <a:pt x="734" y="60"/>
                </a:moveTo>
                <a:lnTo>
                  <a:pt x="718" y="65"/>
                </a:lnTo>
                <a:lnTo>
                  <a:pt x="703" y="70"/>
                </a:lnTo>
                <a:lnTo>
                  <a:pt x="689" y="76"/>
                </a:lnTo>
                <a:lnTo>
                  <a:pt x="674" y="84"/>
                </a:lnTo>
                <a:lnTo>
                  <a:pt x="668" y="93"/>
                </a:lnTo>
                <a:lnTo>
                  <a:pt x="663" y="99"/>
                </a:lnTo>
                <a:lnTo>
                  <a:pt x="660" y="104"/>
                </a:lnTo>
                <a:lnTo>
                  <a:pt x="656" y="107"/>
                </a:lnTo>
                <a:lnTo>
                  <a:pt x="653" y="109"/>
                </a:lnTo>
                <a:lnTo>
                  <a:pt x="647" y="112"/>
                </a:lnTo>
                <a:lnTo>
                  <a:pt x="640" y="114"/>
                </a:lnTo>
                <a:lnTo>
                  <a:pt x="630" y="116"/>
                </a:lnTo>
                <a:lnTo>
                  <a:pt x="616" y="124"/>
                </a:lnTo>
                <a:lnTo>
                  <a:pt x="599" y="132"/>
                </a:lnTo>
                <a:lnTo>
                  <a:pt x="582" y="139"/>
                </a:lnTo>
                <a:lnTo>
                  <a:pt x="574" y="142"/>
                </a:lnTo>
                <a:lnTo>
                  <a:pt x="566" y="144"/>
                </a:lnTo>
                <a:lnTo>
                  <a:pt x="562" y="160"/>
                </a:lnTo>
                <a:lnTo>
                  <a:pt x="559" y="176"/>
                </a:lnTo>
                <a:lnTo>
                  <a:pt x="557" y="187"/>
                </a:lnTo>
                <a:lnTo>
                  <a:pt x="556" y="192"/>
                </a:lnTo>
                <a:lnTo>
                  <a:pt x="554" y="196"/>
                </a:lnTo>
                <a:lnTo>
                  <a:pt x="548" y="200"/>
                </a:lnTo>
                <a:lnTo>
                  <a:pt x="540" y="202"/>
                </a:lnTo>
                <a:lnTo>
                  <a:pt x="532" y="204"/>
                </a:lnTo>
                <a:lnTo>
                  <a:pt x="531" y="204"/>
                </a:lnTo>
                <a:lnTo>
                  <a:pt x="530" y="204"/>
                </a:lnTo>
                <a:lnTo>
                  <a:pt x="526" y="214"/>
                </a:lnTo>
                <a:lnTo>
                  <a:pt x="520" y="224"/>
                </a:lnTo>
                <a:lnTo>
                  <a:pt x="514" y="236"/>
                </a:lnTo>
                <a:lnTo>
                  <a:pt x="509" y="246"/>
                </a:lnTo>
                <a:lnTo>
                  <a:pt x="500" y="256"/>
                </a:lnTo>
                <a:lnTo>
                  <a:pt x="493" y="265"/>
                </a:lnTo>
                <a:lnTo>
                  <a:pt x="483" y="271"/>
                </a:lnTo>
                <a:lnTo>
                  <a:pt x="474" y="276"/>
                </a:lnTo>
                <a:lnTo>
                  <a:pt x="468" y="285"/>
                </a:lnTo>
                <a:lnTo>
                  <a:pt x="464" y="294"/>
                </a:lnTo>
                <a:lnTo>
                  <a:pt x="457" y="313"/>
                </a:lnTo>
                <a:lnTo>
                  <a:pt x="454" y="321"/>
                </a:lnTo>
                <a:lnTo>
                  <a:pt x="449" y="330"/>
                </a:lnTo>
                <a:lnTo>
                  <a:pt x="442" y="337"/>
                </a:lnTo>
                <a:lnTo>
                  <a:pt x="433" y="344"/>
                </a:lnTo>
                <a:lnTo>
                  <a:pt x="427" y="342"/>
                </a:lnTo>
                <a:lnTo>
                  <a:pt x="423" y="342"/>
                </a:lnTo>
                <a:lnTo>
                  <a:pt x="418" y="342"/>
                </a:lnTo>
                <a:lnTo>
                  <a:pt x="414" y="342"/>
                </a:lnTo>
                <a:lnTo>
                  <a:pt x="412" y="344"/>
                </a:lnTo>
                <a:lnTo>
                  <a:pt x="408" y="347"/>
                </a:lnTo>
                <a:lnTo>
                  <a:pt x="406" y="351"/>
                </a:lnTo>
                <a:lnTo>
                  <a:pt x="402" y="356"/>
                </a:lnTo>
                <a:lnTo>
                  <a:pt x="401" y="363"/>
                </a:lnTo>
                <a:lnTo>
                  <a:pt x="400" y="369"/>
                </a:lnTo>
                <a:lnTo>
                  <a:pt x="398" y="379"/>
                </a:lnTo>
                <a:lnTo>
                  <a:pt x="395" y="383"/>
                </a:lnTo>
                <a:lnTo>
                  <a:pt x="393" y="387"/>
                </a:lnTo>
                <a:lnTo>
                  <a:pt x="388" y="389"/>
                </a:lnTo>
                <a:lnTo>
                  <a:pt x="382" y="392"/>
                </a:lnTo>
                <a:lnTo>
                  <a:pt x="375" y="402"/>
                </a:lnTo>
                <a:lnTo>
                  <a:pt x="368" y="410"/>
                </a:lnTo>
                <a:lnTo>
                  <a:pt x="360" y="417"/>
                </a:lnTo>
                <a:lnTo>
                  <a:pt x="350" y="424"/>
                </a:lnTo>
                <a:lnTo>
                  <a:pt x="346" y="419"/>
                </a:lnTo>
                <a:lnTo>
                  <a:pt x="344" y="414"/>
                </a:lnTo>
                <a:lnTo>
                  <a:pt x="340" y="408"/>
                </a:lnTo>
                <a:lnTo>
                  <a:pt x="338" y="403"/>
                </a:lnTo>
                <a:lnTo>
                  <a:pt x="336" y="400"/>
                </a:lnTo>
                <a:lnTo>
                  <a:pt x="334" y="400"/>
                </a:lnTo>
                <a:lnTo>
                  <a:pt x="331" y="400"/>
                </a:lnTo>
                <a:lnTo>
                  <a:pt x="326" y="402"/>
                </a:lnTo>
                <a:lnTo>
                  <a:pt x="318" y="404"/>
                </a:lnTo>
                <a:lnTo>
                  <a:pt x="311" y="412"/>
                </a:lnTo>
                <a:lnTo>
                  <a:pt x="303" y="421"/>
                </a:lnTo>
                <a:lnTo>
                  <a:pt x="296" y="427"/>
                </a:lnTo>
                <a:lnTo>
                  <a:pt x="292" y="430"/>
                </a:lnTo>
                <a:lnTo>
                  <a:pt x="286" y="432"/>
                </a:lnTo>
                <a:lnTo>
                  <a:pt x="276" y="431"/>
                </a:lnTo>
                <a:lnTo>
                  <a:pt x="271" y="430"/>
                </a:lnTo>
                <a:lnTo>
                  <a:pt x="267" y="428"/>
                </a:lnTo>
                <a:lnTo>
                  <a:pt x="263" y="426"/>
                </a:lnTo>
                <a:lnTo>
                  <a:pt x="258" y="424"/>
                </a:lnTo>
                <a:lnTo>
                  <a:pt x="251" y="418"/>
                </a:lnTo>
                <a:lnTo>
                  <a:pt x="244" y="414"/>
                </a:lnTo>
                <a:lnTo>
                  <a:pt x="243" y="413"/>
                </a:lnTo>
                <a:lnTo>
                  <a:pt x="242" y="412"/>
                </a:lnTo>
                <a:lnTo>
                  <a:pt x="238" y="402"/>
                </a:lnTo>
                <a:lnTo>
                  <a:pt x="233" y="393"/>
                </a:lnTo>
                <a:lnTo>
                  <a:pt x="227" y="385"/>
                </a:lnTo>
                <a:lnTo>
                  <a:pt x="218" y="380"/>
                </a:lnTo>
                <a:lnTo>
                  <a:pt x="211" y="378"/>
                </a:lnTo>
                <a:lnTo>
                  <a:pt x="203" y="375"/>
                </a:lnTo>
                <a:lnTo>
                  <a:pt x="196" y="373"/>
                </a:lnTo>
                <a:lnTo>
                  <a:pt x="195" y="372"/>
                </a:lnTo>
                <a:lnTo>
                  <a:pt x="194" y="372"/>
                </a:lnTo>
                <a:lnTo>
                  <a:pt x="185" y="374"/>
                </a:lnTo>
                <a:lnTo>
                  <a:pt x="180" y="377"/>
                </a:lnTo>
                <a:lnTo>
                  <a:pt x="174" y="380"/>
                </a:lnTo>
                <a:lnTo>
                  <a:pt x="169" y="384"/>
                </a:lnTo>
                <a:lnTo>
                  <a:pt x="164" y="388"/>
                </a:lnTo>
                <a:lnTo>
                  <a:pt x="160" y="394"/>
                </a:lnTo>
                <a:lnTo>
                  <a:pt x="157" y="400"/>
                </a:lnTo>
                <a:lnTo>
                  <a:pt x="154" y="408"/>
                </a:lnTo>
                <a:lnTo>
                  <a:pt x="156" y="414"/>
                </a:lnTo>
                <a:lnTo>
                  <a:pt x="158" y="419"/>
                </a:lnTo>
                <a:lnTo>
                  <a:pt x="159" y="424"/>
                </a:lnTo>
                <a:lnTo>
                  <a:pt x="159" y="426"/>
                </a:lnTo>
                <a:lnTo>
                  <a:pt x="158" y="428"/>
                </a:lnTo>
                <a:lnTo>
                  <a:pt x="156" y="429"/>
                </a:lnTo>
                <a:lnTo>
                  <a:pt x="152" y="429"/>
                </a:lnTo>
                <a:lnTo>
                  <a:pt x="147" y="427"/>
                </a:lnTo>
                <a:lnTo>
                  <a:pt x="143" y="426"/>
                </a:lnTo>
                <a:lnTo>
                  <a:pt x="133" y="423"/>
                </a:lnTo>
                <a:lnTo>
                  <a:pt x="129" y="421"/>
                </a:lnTo>
                <a:lnTo>
                  <a:pt x="126" y="420"/>
                </a:lnTo>
                <a:lnTo>
                  <a:pt x="102" y="418"/>
                </a:lnTo>
                <a:lnTo>
                  <a:pt x="78" y="416"/>
                </a:lnTo>
                <a:lnTo>
                  <a:pt x="69" y="413"/>
                </a:lnTo>
                <a:lnTo>
                  <a:pt x="60" y="409"/>
                </a:lnTo>
                <a:lnTo>
                  <a:pt x="42" y="400"/>
                </a:lnTo>
                <a:lnTo>
                  <a:pt x="31" y="392"/>
                </a:lnTo>
                <a:lnTo>
                  <a:pt x="17" y="384"/>
                </a:lnTo>
                <a:lnTo>
                  <a:pt x="14" y="382"/>
                </a:lnTo>
                <a:lnTo>
                  <a:pt x="10" y="379"/>
                </a:lnTo>
                <a:lnTo>
                  <a:pt x="7" y="377"/>
                </a:lnTo>
                <a:lnTo>
                  <a:pt x="5" y="376"/>
                </a:lnTo>
                <a:lnTo>
                  <a:pt x="1" y="368"/>
                </a:lnTo>
                <a:lnTo>
                  <a:pt x="0" y="361"/>
                </a:lnTo>
                <a:lnTo>
                  <a:pt x="0" y="355"/>
                </a:lnTo>
                <a:lnTo>
                  <a:pt x="2" y="351"/>
                </a:lnTo>
                <a:lnTo>
                  <a:pt x="5" y="346"/>
                </a:lnTo>
                <a:lnTo>
                  <a:pt x="11" y="342"/>
                </a:lnTo>
                <a:lnTo>
                  <a:pt x="19" y="337"/>
                </a:lnTo>
                <a:lnTo>
                  <a:pt x="26" y="332"/>
                </a:lnTo>
                <a:lnTo>
                  <a:pt x="33" y="327"/>
                </a:lnTo>
                <a:lnTo>
                  <a:pt x="41" y="322"/>
                </a:lnTo>
                <a:lnTo>
                  <a:pt x="47" y="318"/>
                </a:lnTo>
                <a:lnTo>
                  <a:pt x="48" y="317"/>
                </a:lnTo>
                <a:lnTo>
                  <a:pt x="50" y="316"/>
                </a:lnTo>
                <a:lnTo>
                  <a:pt x="53" y="311"/>
                </a:lnTo>
                <a:lnTo>
                  <a:pt x="58" y="307"/>
                </a:lnTo>
                <a:lnTo>
                  <a:pt x="69" y="298"/>
                </a:lnTo>
                <a:lnTo>
                  <a:pt x="73" y="294"/>
                </a:lnTo>
                <a:lnTo>
                  <a:pt x="78" y="291"/>
                </a:lnTo>
                <a:lnTo>
                  <a:pt x="81" y="289"/>
                </a:lnTo>
                <a:lnTo>
                  <a:pt x="82" y="288"/>
                </a:lnTo>
                <a:lnTo>
                  <a:pt x="85" y="283"/>
                </a:lnTo>
                <a:lnTo>
                  <a:pt x="88" y="278"/>
                </a:lnTo>
                <a:lnTo>
                  <a:pt x="89" y="274"/>
                </a:lnTo>
                <a:lnTo>
                  <a:pt x="89" y="270"/>
                </a:lnTo>
                <a:lnTo>
                  <a:pt x="88" y="267"/>
                </a:lnTo>
                <a:lnTo>
                  <a:pt x="84" y="265"/>
                </a:lnTo>
                <a:lnTo>
                  <a:pt x="79" y="262"/>
                </a:lnTo>
                <a:lnTo>
                  <a:pt x="73" y="260"/>
                </a:lnTo>
                <a:lnTo>
                  <a:pt x="67" y="263"/>
                </a:lnTo>
                <a:lnTo>
                  <a:pt x="63" y="265"/>
                </a:lnTo>
                <a:lnTo>
                  <a:pt x="59" y="269"/>
                </a:lnTo>
                <a:lnTo>
                  <a:pt x="56" y="272"/>
                </a:lnTo>
                <a:lnTo>
                  <a:pt x="53" y="273"/>
                </a:lnTo>
                <a:lnTo>
                  <a:pt x="48" y="273"/>
                </a:lnTo>
                <a:lnTo>
                  <a:pt x="44" y="272"/>
                </a:lnTo>
                <a:lnTo>
                  <a:pt x="38" y="268"/>
                </a:lnTo>
                <a:lnTo>
                  <a:pt x="35" y="263"/>
                </a:lnTo>
                <a:lnTo>
                  <a:pt x="33" y="258"/>
                </a:lnTo>
                <a:lnTo>
                  <a:pt x="28" y="251"/>
                </a:lnTo>
                <a:lnTo>
                  <a:pt x="21" y="245"/>
                </a:lnTo>
                <a:lnTo>
                  <a:pt x="17" y="240"/>
                </a:lnTo>
                <a:lnTo>
                  <a:pt x="14" y="236"/>
                </a:lnTo>
                <a:lnTo>
                  <a:pt x="14" y="234"/>
                </a:lnTo>
                <a:lnTo>
                  <a:pt x="15" y="231"/>
                </a:lnTo>
                <a:lnTo>
                  <a:pt x="15" y="227"/>
                </a:lnTo>
                <a:lnTo>
                  <a:pt x="16" y="222"/>
                </a:lnTo>
                <a:lnTo>
                  <a:pt x="17" y="216"/>
                </a:lnTo>
                <a:lnTo>
                  <a:pt x="19" y="209"/>
                </a:lnTo>
                <a:lnTo>
                  <a:pt x="21" y="196"/>
                </a:lnTo>
                <a:lnTo>
                  <a:pt x="25" y="182"/>
                </a:lnTo>
                <a:lnTo>
                  <a:pt x="26" y="176"/>
                </a:lnTo>
                <a:lnTo>
                  <a:pt x="28" y="170"/>
                </a:lnTo>
                <a:lnTo>
                  <a:pt x="29" y="165"/>
                </a:lnTo>
                <a:lnTo>
                  <a:pt x="31" y="161"/>
                </a:lnTo>
                <a:lnTo>
                  <a:pt x="33" y="158"/>
                </a:lnTo>
                <a:lnTo>
                  <a:pt x="34" y="156"/>
                </a:lnTo>
                <a:lnTo>
                  <a:pt x="52" y="144"/>
                </a:lnTo>
                <a:lnTo>
                  <a:pt x="70" y="132"/>
                </a:lnTo>
                <a:lnTo>
                  <a:pt x="73" y="130"/>
                </a:lnTo>
                <a:lnTo>
                  <a:pt x="77" y="127"/>
                </a:lnTo>
                <a:lnTo>
                  <a:pt x="81" y="125"/>
                </a:lnTo>
                <a:lnTo>
                  <a:pt x="82" y="124"/>
                </a:lnTo>
                <a:lnTo>
                  <a:pt x="84" y="117"/>
                </a:lnTo>
                <a:lnTo>
                  <a:pt x="87" y="112"/>
                </a:lnTo>
                <a:lnTo>
                  <a:pt x="89" y="107"/>
                </a:lnTo>
                <a:lnTo>
                  <a:pt x="91" y="103"/>
                </a:lnTo>
                <a:lnTo>
                  <a:pt x="94" y="100"/>
                </a:lnTo>
                <a:lnTo>
                  <a:pt x="96" y="97"/>
                </a:lnTo>
                <a:lnTo>
                  <a:pt x="102" y="93"/>
                </a:lnTo>
                <a:lnTo>
                  <a:pt x="109" y="90"/>
                </a:lnTo>
                <a:lnTo>
                  <a:pt x="116" y="87"/>
                </a:lnTo>
                <a:lnTo>
                  <a:pt x="126" y="83"/>
                </a:lnTo>
                <a:lnTo>
                  <a:pt x="132" y="80"/>
                </a:lnTo>
                <a:lnTo>
                  <a:pt x="138" y="76"/>
                </a:lnTo>
                <a:lnTo>
                  <a:pt x="140" y="71"/>
                </a:lnTo>
                <a:lnTo>
                  <a:pt x="141" y="65"/>
                </a:lnTo>
                <a:lnTo>
                  <a:pt x="144" y="62"/>
                </a:lnTo>
                <a:lnTo>
                  <a:pt x="146" y="58"/>
                </a:lnTo>
                <a:lnTo>
                  <a:pt x="150" y="53"/>
                </a:lnTo>
                <a:lnTo>
                  <a:pt x="156" y="51"/>
                </a:lnTo>
                <a:lnTo>
                  <a:pt x="163" y="50"/>
                </a:lnTo>
                <a:lnTo>
                  <a:pt x="171" y="49"/>
                </a:lnTo>
                <a:lnTo>
                  <a:pt x="183" y="49"/>
                </a:lnTo>
                <a:lnTo>
                  <a:pt x="197" y="48"/>
                </a:lnTo>
                <a:lnTo>
                  <a:pt x="205" y="42"/>
                </a:lnTo>
                <a:lnTo>
                  <a:pt x="211" y="36"/>
                </a:lnTo>
                <a:lnTo>
                  <a:pt x="220" y="22"/>
                </a:lnTo>
                <a:lnTo>
                  <a:pt x="225" y="15"/>
                </a:lnTo>
                <a:lnTo>
                  <a:pt x="230" y="9"/>
                </a:lnTo>
                <a:lnTo>
                  <a:pt x="236" y="3"/>
                </a:lnTo>
                <a:lnTo>
                  <a:pt x="242" y="0"/>
                </a:lnTo>
                <a:lnTo>
                  <a:pt x="244" y="6"/>
                </a:lnTo>
                <a:lnTo>
                  <a:pt x="245" y="10"/>
                </a:lnTo>
                <a:lnTo>
                  <a:pt x="250" y="18"/>
                </a:lnTo>
                <a:lnTo>
                  <a:pt x="257" y="24"/>
                </a:lnTo>
                <a:lnTo>
                  <a:pt x="261" y="26"/>
                </a:lnTo>
                <a:lnTo>
                  <a:pt x="267" y="28"/>
                </a:lnTo>
                <a:lnTo>
                  <a:pt x="278" y="25"/>
                </a:lnTo>
                <a:lnTo>
                  <a:pt x="290" y="21"/>
                </a:lnTo>
                <a:lnTo>
                  <a:pt x="302" y="19"/>
                </a:lnTo>
                <a:lnTo>
                  <a:pt x="314" y="16"/>
                </a:lnTo>
                <a:lnTo>
                  <a:pt x="325" y="19"/>
                </a:lnTo>
                <a:lnTo>
                  <a:pt x="334" y="24"/>
                </a:lnTo>
                <a:lnTo>
                  <a:pt x="344" y="28"/>
                </a:lnTo>
                <a:lnTo>
                  <a:pt x="354" y="32"/>
                </a:lnTo>
                <a:lnTo>
                  <a:pt x="356" y="40"/>
                </a:lnTo>
                <a:lnTo>
                  <a:pt x="357" y="48"/>
                </a:lnTo>
                <a:lnTo>
                  <a:pt x="358" y="54"/>
                </a:lnTo>
                <a:lnTo>
                  <a:pt x="358" y="60"/>
                </a:lnTo>
                <a:lnTo>
                  <a:pt x="358" y="65"/>
                </a:lnTo>
                <a:lnTo>
                  <a:pt x="358" y="69"/>
                </a:lnTo>
                <a:lnTo>
                  <a:pt x="358" y="77"/>
                </a:lnTo>
                <a:lnTo>
                  <a:pt x="360" y="82"/>
                </a:lnTo>
                <a:lnTo>
                  <a:pt x="361" y="84"/>
                </a:lnTo>
                <a:lnTo>
                  <a:pt x="364" y="86"/>
                </a:lnTo>
                <a:lnTo>
                  <a:pt x="368" y="87"/>
                </a:lnTo>
                <a:lnTo>
                  <a:pt x="374" y="89"/>
                </a:lnTo>
                <a:lnTo>
                  <a:pt x="381" y="91"/>
                </a:lnTo>
                <a:lnTo>
                  <a:pt x="391" y="92"/>
                </a:lnTo>
                <a:lnTo>
                  <a:pt x="395" y="100"/>
                </a:lnTo>
                <a:lnTo>
                  <a:pt x="400" y="105"/>
                </a:lnTo>
                <a:lnTo>
                  <a:pt x="405" y="108"/>
                </a:lnTo>
                <a:lnTo>
                  <a:pt x="410" y="110"/>
                </a:lnTo>
                <a:lnTo>
                  <a:pt x="416" y="110"/>
                </a:lnTo>
                <a:lnTo>
                  <a:pt x="422" y="109"/>
                </a:lnTo>
                <a:lnTo>
                  <a:pt x="429" y="107"/>
                </a:lnTo>
                <a:lnTo>
                  <a:pt x="438" y="104"/>
                </a:lnTo>
                <a:lnTo>
                  <a:pt x="445" y="102"/>
                </a:lnTo>
                <a:lnTo>
                  <a:pt x="454" y="99"/>
                </a:lnTo>
                <a:lnTo>
                  <a:pt x="460" y="97"/>
                </a:lnTo>
                <a:lnTo>
                  <a:pt x="461" y="96"/>
                </a:lnTo>
                <a:lnTo>
                  <a:pt x="462" y="96"/>
                </a:lnTo>
                <a:lnTo>
                  <a:pt x="464" y="87"/>
                </a:lnTo>
                <a:lnTo>
                  <a:pt x="466" y="80"/>
                </a:lnTo>
                <a:lnTo>
                  <a:pt x="469" y="73"/>
                </a:lnTo>
                <a:lnTo>
                  <a:pt x="473" y="68"/>
                </a:lnTo>
                <a:lnTo>
                  <a:pt x="476" y="63"/>
                </a:lnTo>
                <a:lnTo>
                  <a:pt x="482" y="59"/>
                </a:lnTo>
                <a:lnTo>
                  <a:pt x="489" y="55"/>
                </a:lnTo>
                <a:lnTo>
                  <a:pt x="498" y="52"/>
                </a:lnTo>
                <a:lnTo>
                  <a:pt x="501" y="47"/>
                </a:lnTo>
                <a:lnTo>
                  <a:pt x="505" y="43"/>
                </a:lnTo>
                <a:lnTo>
                  <a:pt x="509" y="39"/>
                </a:lnTo>
                <a:lnTo>
                  <a:pt x="512" y="37"/>
                </a:lnTo>
                <a:lnTo>
                  <a:pt x="520" y="33"/>
                </a:lnTo>
                <a:lnTo>
                  <a:pt x="525" y="30"/>
                </a:lnTo>
                <a:lnTo>
                  <a:pt x="530" y="28"/>
                </a:lnTo>
                <a:lnTo>
                  <a:pt x="537" y="23"/>
                </a:lnTo>
                <a:lnTo>
                  <a:pt x="545" y="18"/>
                </a:lnTo>
                <a:lnTo>
                  <a:pt x="551" y="14"/>
                </a:lnTo>
                <a:lnTo>
                  <a:pt x="553" y="12"/>
                </a:lnTo>
                <a:lnTo>
                  <a:pt x="554" y="12"/>
                </a:lnTo>
                <a:lnTo>
                  <a:pt x="560" y="19"/>
                </a:lnTo>
                <a:lnTo>
                  <a:pt x="565" y="24"/>
                </a:lnTo>
                <a:lnTo>
                  <a:pt x="571" y="26"/>
                </a:lnTo>
                <a:lnTo>
                  <a:pt x="576" y="28"/>
                </a:lnTo>
                <a:lnTo>
                  <a:pt x="582" y="28"/>
                </a:lnTo>
                <a:lnTo>
                  <a:pt x="590" y="27"/>
                </a:lnTo>
                <a:lnTo>
                  <a:pt x="606" y="24"/>
                </a:lnTo>
                <a:lnTo>
                  <a:pt x="609" y="30"/>
                </a:lnTo>
                <a:lnTo>
                  <a:pt x="611" y="35"/>
                </a:lnTo>
                <a:lnTo>
                  <a:pt x="615" y="37"/>
                </a:lnTo>
                <a:lnTo>
                  <a:pt x="618" y="39"/>
                </a:lnTo>
                <a:lnTo>
                  <a:pt x="622" y="39"/>
                </a:lnTo>
                <a:lnTo>
                  <a:pt x="627" y="39"/>
                </a:lnTo>
                <a:lnTo>
                  <a:pt x="638" y="36"/>
                </a:lnTo>
                <a:lnTo>
                  <a:pt x="648" y="30"/>
                </a:lnTo>
                <a:lnTo>
                  <a:pt x="658" y="26"/>
                </a:lnTo>
                <a:lnTo>
                  <a:pt x="667" y="24"/>
                </a:lnTo>
                <a:lnTo>
                  <a:pt x="678" y="20"/>
                </a:lnTo>
                <a:lnTo>
                  <a:pt x="690" y="21"/>
                </a:lnTo>
                <a:lnTo>
                  <a:pt x="696" y="22"/>
                </a:lnTo>
                <a:lnTo>
                  <a:pt x="702" y="24"/>
                </a:lnTo>
                <a:lnTo>
                  <a:pt x="704" y="26"/>
                </a:lnTo>
                <a:lnTo>
                  <a:pt x="704" y="30"/>
                </a:lnTo>
                <a:lnTo>
                  <a:pt x="705" y="33"/>
                </a:lnTo>
                <a:lnTo>
                  <a:pt x="706" y="36"/>
                </a:lnTo>
                <a:lnTo>
                  <a:pt x="711" y="40"/>
                </a:lnTo>
                <a:lnTo>
                  <a:pt x="718" y="42"/>
                </a:lnTo>
                <a:lnTo>
                  <a:pt x="724" y="45"/>
                </a:lnTo>
                <a:lnTo>
                  <a:pt x="730" y="48"/>
                </a:lnTo>
                <a:lnTo>
                  <a:pt x="729" y="56"/>
                </a:lnTo>
                <a:lnTo>
                  <a:pt x="727" y="62"/>
                </a:lnTo>
                <a:lnTo>
                  <a:pt x="725" y="66"/>
                </a:lnTo>
                <a:lnTo>
                  <a:pt x="725" y="68"/>
                </a:lnTo>
                <a:lnTo>
                  <a:pt x="727" y="67"/>
                </a:lnTo>
                <a:lnTo>
                  <a:pt x="730" y="64"/>
                </a:lnTo>
                <a:lnTo>
                  <a:pt x="734" y="60"/>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8" name="未知"/>
          <p:cNvSpPr>
            <a:spLocks noChangeArrowheads="1"/>
          </p:cNvSpPr>
          <p:nvPr/>
        </p:nvSpPr>
        <p:spPr bwMode="auto">
          <a:xfrm>
            <a:off x="6545263" y="2070100"/>
            <a:ext cx="984250" cy="977900"/>
          </a:xfrm>
          <a:custGeom>
            <a:avLst/>
            <a:gdLst>
              <a:gd name="T0" fmla="*/ 438 w 620"/>
              <a:gd name="T1" fmla="*/ 469 h 616"/>
              <a:gd name="T2" fmla="*/ 422 w 620"/>
              <a:gd name="T3" fmla="*/ 444 h 616"/>
              <a:gd name="T4" fmla="*/ 430 w 620"/>
              <a:gd name="T5" fmla="*/ 398 h 616"/>
              <a:gd name="T6" fmla="*/ 461 w 620"/>
              <a:gd name="T7" fmla="*/ 371 h 616"/>
              <a:gd name="T8" fmla="*/ 491 w 620"/>
              <a:gd name="T9" fmla="*/ 384 h 616"/>
              <a:gd name="T10" fmla="*/ 544 w 620"/>
              <a:gd name="T11" fmla="*/ 364 h 616"/>
              <a:gd name="T12" fmla="*/ 557 w 620"/>
              <a:gd name="T13" fmla="*/ 320 h 616"/>
              <a:gd name="T14" fmla="*/ 577 w 620"/>
              <a:gd name="T15" fmla="*/ 289 h 616"/>
              <a:gd name="T16" fmla="*/ 610 w 620"/>
              <a:gd name="T17" fmla="*/ 258 h 616"/>
              <a:gd name="T18" fmla="*/ 615 w 620"/>
              <a:gd name="T19" fmla="*/ 249 h 616"/>
              <a:gd name="T20" fmla="*/ 584 w 620"/>
              <a:gd name="T21" fmla="*/ 212 h 616"/>
              <a:gd name="T22" fmla="*/ 575 w 620"/>
              <a:gd name="T23" fmla="*/ 200 h 616"/>
              <a:gd name="T24" fmla="*/ 564 w 620"/>
              <a:gd name="T25" fmla="*/ 203 h 616"/>
              <a:gd name="T26" fmla="*/ 539 w 620"/>
              <a:gd name="T27" fmla="*/ 188 h 616"/>
              <a:gd name="T28" fmla="*/ 526 w 620"/>
              <a:gd name="T29" fmla="*/ 148 h 616"/>
              <a:gd name="T30" fmla="*/ 505 w 620"/>
              <a:gd name="T31" fmla="*/ 123 h 616"/>
              <a:gd name="T32" fmla="*/ 468 w 620"/>
              <a:gd name="T33" fmla="*/ 128 h 616"/>
              <a:gd name="T34" fmla="*/ 431 w 620"/>
              <a:gd name="T35" fmla="*/ 110 h 616"/>
              <a:gd name="T36" fmla="*/ 410 w 620"/>
              <a:gd name="T37" fmla="*/ 45 h 616"/>
              <a:gd name="T38" fmla="*/ 373 w 620"/>
              <a:gd name="T39" fmla="*/ 10 h 616"/>
              <a:gd name="T40" fmla="*/ 345 w 620"/>
              <a:gd name="T41" fmla="*/ 0 h 616"/>
              <a:gd name="T42" fmla="*/ 296 w 620"/>
              <a:gd name="T43" fmla="*/ 32 h 616"/>
              <a:gd name="T44" fmla="*/ 283 w 620"/>
              <a:gd name="T45" fmla="*/ 72 h 616"/>
              <a:gd name="T46" fmla="*/ 240 w 620"/>
              <a:gd name="T47" fmla="*/ 87 h 616"/>
              <a:gd name="T48" fmla="*/ 207 w 620"/>
              <a:gd name="T49" fmla="*/ 105 h 616"/>
              <a:gd name="T50" fmla="*/ 183 w 620"/>
              <a:gd name="T51" fmla="*/ 109 h 616"/>
              <a:gd name="T52" fmla="*/ 154 w 620"/>
              <a:gd name="T53" fmla="*/ 122 h 616"/>
              <a:gd name="T54" fmla="*/ 155 w 620"/>
              <a:gd name="T55" fmla="*/ 133 h 616"/>
              <a:gd name="T56" fmla="*/ 150 w 620"/>
              <a:gd name="T57" fmla="*/ 136 h 616"/>
              <a:gd name="T58" fmla="*/ 119 w 620"/>
              <a:gd name="T59" fmla="*/ 128 h 616"/>
              <a:gd name="T60" fmla="*/ 105 w 620"/>
              <a:gd name="T61" fmla="*/ 96 h 616"/>
              <a:gd name="T62" fmla="*/ 77 w 620"/>
              <a:gd name="T63" fmla="*/ 85 h 616"/>
              <a:gd name="T64" fmla="*/ 55 w 620"/>
              <a:gd name="T65" fmla="*/ 103 h 616"/>
              <a:gd name="T66" fmla="*/ 38 w 620"/>
              <a:gd name="T67" fmla="*/ 156 h 616"/>
              <a:gd name="T68" fmla="*/ 28 w 620"/>
              <a:gd name="T69" fmla="*/ 171 h 616"/>
              <a:gd name="T70" fmla="*/ 1 w 620"/>
              <a:gd name="T71" fmla="*/ 187 h 616"/>
              <a:gd name="T72" fmla="*/ 23 w 620"/>
              <a:gd name="T73" fmla="*/ 225 h 616"/>
              <a:gd name="T74" fmla="*/ 58 w 620"/>
              <a:gd name="T75" fmla="*/ 261 h 616"/>
              <a:gd name="T76" fmla="*/ 66 w 620"/>
              <a:gd name="T77" fmla="*/ 304 h 616"/>
              <a:gd name="T78" fmla="*/ 76 w 620"/>
              <a:gd name="T79" fmla="*/ 312 h 616"/>
              <a:gd name="T80" fmla="*/ 121 w 620"/>
              <a:gd name="T81" fmla="*/ 293 h 616"/>
              <a:gd name="T82" fmla="*/ 186 w 620"/>
              <a:gd name="T83" fmla="*/ 308 h 616"/>
              <a:gd name="T84" fmla="*/ 191 w 620"/>
              <a:gd name="T85" fmla="*/ 325 h 616"/>
              <a:gd name="T86" fmla="*/ 211 w 620"/>
              <a:gd name="T87" fmla="*/ 349 h 616"/>
              <a:gd name="T88" fmla="*/ 243 w 620"/>
              <a:gd name="T89" fmla="*/ 356 h 616"/>
              <a:gd name="T90" fmla="*/ 270 w 620"/>
              <a:gd name="T91" fmla="*/ 351 h 616"/>
              <a:gd name="T92" fmla="*/ 293 w 620"/>
              <a:gd name="T93" fmla="*/ 370 h 616"/>
              <a:gd name="T94" fmla="*/ 280 w 620"/>
              <a:gd name="T95" fmla="*/ 416 h 616"/>
              <a:gd name="T96" fmla="*/ 276 w 620"/>
              <a:gd name="T97" fmla="*/ 430 h 616"/>
              <a:gd name="T98" fmla="*/ 274 w 620"/>
              <a:gd name="T99" fmla="*/ 461 h 616"/>
              <a:gd name="T100" fmla="*/ 269 w 620"/>
              <a:gd name="T101" fmla="*/ 525 h 616"/>
              <a:gd name="T102" fmla="*/ 261 w 620"/>
              <a:gd name="T103" fmla="*/ 553 h 616"/>
              <a:gd name="T104" fmla="*/ 261 w 620"/>
              <a:gd name="T105" fmla="*/ 589 h 616"/>
              <a:gd name="T106" fmla="*/ 277 w 620"/>
              <a:gd name="T107" fmla="*/ 615 h 616"/>
              <a:gd name="T108" fmla="*/ 305 w 620"/>
              <a:gd name="T109" fmla="*/ 607 h 616"/>
              <a:gd name="T110" fmla="*/ 314 w 620"/>
              <a:gd name="T111" fmla="*/ 581 h 616"/>
              <a:gd name="T112" fmla="*/ 348 w 620"/>
              <a:gd name="T113" fmla="*/ 562 h 616"/>
              <a:gd name="T114" fmla="*/ 361 w 620"/>
              <a:gd name="T115" fmla="*/ 540 h 616"/>
              <a:gd name="T116" fmla="*/ 393 w 620"/>
              <a:gd name="T117" fmla="*/ 537 h 616"/>
              <a:gd name="T118" fmla="*/ 419 w 620"/>
              <a:gd name="T119" fmla="*/ 530 h 616"/>
              <a:gd name="T120" fmla="*/ 435 w 620"/>
              <a:gd name="T121" fmla="*/ 504 h 616"/>
              <a:gd name="T122" fmla="*/ 437 w 620"/>
              <a:gd name="T123" fmla="*/ 488 h 616"/>
              <a:gd name="T124" fmla="*/ 444 w 620"/>
              <a:gd name="T125" fmla="*/ 484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20" h="616">
                <a:moveTo>
                  <a:pt x="444" y="484"/>
                </a:moveTo>
                <a:lnTo>
                  <a:pt x="442" y="478"/>
                </a:lnTo>
                <a:lnTo>
                  <a:pt x="440" y="473"/>
                </a:lnTo>
                <a:lnTo>
                  <a:pt x="439" y="471"/>
                </a:lnTo>
                <a:lnTo>
                  <a:pt x="438" y="469"/>
                </a:lnTo>
                <a:lnTo>
                  <a:pt x="436" y="466"/>
                </a:lnTo>
                <a:lnTo>
                  <a:pt x="434" y="463"/>
                </a:lnTo>
                <a:lnTo>
                  <a:pt x="430" y="457"/>
                </a:lnTo>
                <a:lnTo>
                  <a:pt x="424" y="448"/>
                </a:lnTo>
                <a:lnTo>
                  <a:pt x="422" y="444"/>
                </a:lnTo>
                <a:lnTo>
                  <a:pt x="419" y="441"/>
                </a:lnTo>
                <a:lnTo>
                  <a:pt x="417" y="437"/>
                </a:lnTo>
                <a:lnTo>
                  <a:pt x="416" y="436"/>
                </a:lnTo>
                <a:lnTo>
                  <a:pt x="423" y="416"/>
                </a:lnTo>
                <a:lnTo>
                  <a:pt x="430" y="398"/>
                </a:lnTo>
                <a:lnTo>
                  <a:pt x="435" y="390"/>
                </a:lnTo>
                <a:lnTo>
                  <a:pt x="441" y="382"/>
                </a:lnTo>
                <a:lnTo>
                  <a:pt x="448" y="375"/>
                </a:lnTo>
                <a:lnTo>
                  <a:pt x="456" y="368"/>
                </a:lnTo>
                <a:lnTo>
                  <a:pt x="461" y="371"/>
                </a:lnTo>
                <a:lnTo>
                  <a:pt x="466" y="373"/>
                </a:lnTo>
                <a:lnTo>
                  <a:pt x="479" y="379"/>
                </a:lnTo>
                <a:lnTo>
                  <a:pt x="484" y="381"/>
                </a:lnTo>
                <a:lnTo>
                  <a:pt x="488" y="383"/>
                </a:lnTo>
                <a:lnTo>
                  <a:pt x="491" y="384"/>
                </a:lnTo>
                <a:lnTo>
                  <a:pt x="492" y="384"/>
                </a:lnTo>
                <a:lnTo>
                  <a:pt x="506" y="380"/>
                </a:lnTo>
                <a:lnTo>
                  <a:pt x="518" y="374"/>
                </a:lnTo>
                <a:lnTo>
                  <a:pt x="531" y="369"/>
                </a:lnTo>
                <a:lnTo>
                  <a:pt x="544" y="364"/>
                </a:lnTo>
                <a:lnTo>
                  <a:pt x="548" y="357"/>
                </a:lnTo>
                <a:lnTo>
                  <a:pt x="551" y="351"/>
                </a:lnTo>
                <a:lnTo>
                  <a:pt x="554" y="339"/>
                </a:lnTo>
                <a:lnTo>
                  <a:pt x="556" y="327"/>
                </a:lnTo>
                <a:lnTo>
                  <a:pt x="557" y="320"/>
                </a:lnTo>
                <a:lnTo>
                  <a:pt x="560" y="312"/>
                </a:lnTo>
                <a:lnTo>
                  <a:pt x="562" y="308"/>
                </a:lnTo>
                <a:lnTo>
                  <a:pt x="566" y="302"/>
                </a:lnTo>
                <a:lnTo>
                  <a:pt x="571" y="296"/>
                </a:lnTo>
                <a:lnTo>
                  <a:pt x="577" y="289"/>
                </a:lnTo>
                <a:lnTo>
                  <a:pt x="589" y="277"/>
                </a:lnTo>
                <a:lnTo>
                  <a:pt x="595" y="272"/>
                </a:lnTo>
                <a:lnTo>
                  <a:pt x="600" y="268"/>
                </a:lnTo>
                <a:lnTo>
                  <a:pt x="605" y="262"/>
                </a:lnTo>
                <a:lnTo>
                  <a:pt x="610" y="258"/>
                </a:lnTo>
                <a:lnTo>
                  <a:pt x="615" y="255"/>
                </a:lnTo>
                <a:lnTo>
                  <a:pt x="618" y="254"/>
                </a:lnTo>
                <a:lnTo>
                  <a:pt x="619" y="253"/>
                </a:lnTo>
                <a:lnTo>
                  <a:pt x="618" y="251"/>
                </a:lnTo>
                <a:lnTo>
                  <a:pt x="615" y="249"/>
                </a:lnTo>
                <a:lnTo>
                  <a:pt x="608" y="244"/>
                </a:lnTo>
                <a:lnTo>
                  <a:pt x="604" y="234"/>
                </a:lnTo>
                <a:lnTo>
                  <a:pt x="599" y="225"/>
                </a:lnTo>
                <a:lnTo>
                  <a:pt x="593" y="219"/>
                </a:lnTo>
                <a:lnTo>
                  <a:pt x="584" y="212"/>
                </a:lnTo>
                <a:lnTo>
                  <a:pt x="581" y="207"/>
                </a:lnTo>
                <a:lnTo>
                  <a:pt x="579" y="204"/>
                </a:lnTo>
                <a:lnTo>
                  <a:pt x="577" y="202"/>
                </a:lnTo>
                <a:lnTo>
                  <a:pt x="576" y="201"/>
                </a:lnTo>
                <a:lnTo>
                  <a:pt x="575" y="200"/>
                </a:lnTo>
                <a:lnTo>
                  <a:pt x="574" y="201"/>
                </a:lnTo>
                <a:lnTo>
                  <a:pt x="572" y="203"/>
                </a:lnTo>
                <a:lnTo>
                  <a:pt x="570" y="203"/>
                </a:lnTo>
                <a:lnTo>
                  <a:pt x="567" y="203"/>
                </a:lnTo>
                <a:lnTo>
                  <a:pt x="564" y="203"/>
                </a:lnTo>
                <a:lnTo>
                  <a:pt x="558" y="202"/>
                </a:lnTo>
                <a:lnTo>
                  <a:pt x="552" y="199"/>
                </a:lnTo>
                <a:lnTo>
                  <a:pt x="544" y="196"/>
                </a:lnTo>
                <a:lnTo>
                  <a:pt x="542" y="193"/>
                </a:lnTo>
                <a:lnTo>
                  <a:pt x="539" y="188"/>
                </a:lnTo>
                <a:lnTo>
                  <a:pt x="536" y="180"/>
                </a:lnTo>
                <a:lnTo>
                  <a:pt x="533" y="172"/>
                </a:lnTo>
                <a:lnTo>
                  <a:pt x="530" y="163"/>
                </a:lnTo>
                <a:lnTo>
                  <a:pt x="528" y="154"/>
                </a:lnTo>
                <a:lnTo>
                  <a:pt x="526" y="148"/>
                </a:lnTo>
                <a:lnTo>
                  <a:pt x="524" y="144"/>
                </a:lnTo>
                <a:lnTo>
                  <a:pt x="521" y="139"/>
                </a:lnTo>
                <a:lnTo>
                  <a:pt x="519" y="135"/>
                </a:lnTo>
                <a:lnTo>
                  <a:pt x="512" y="128"/>
                </a:lnTo>
                <a:lnTo>
                  <a:pt x="505" y="123"/>
                </a:lnTo>
                <a:lnTo>
                  <a:pt x="496" y="116"/>
                </a:lnTo>
                <a:lnTo>
                  <a:pt x="489" y="118"/>
                </a:lnTo>
                <a:lnTo>
                  <a:pt x="482" y="122"/>
                </a:lnTo>
                <a:lnTo>
                  <a:pt x="476" y="126"/>
                </a:lnTo>
                <a:lnTo>
                  <a:pt x="468" y="128"/>
                </a:lnTo>
                <a:lnTo>
                  <a:pt x="460" y="128"/>
                </a:lnTo>
                <a:lnTo>
                  <a:pt x="452" y="126"/>
                </a:lnTo>
                <a:lnTo>
                  <a:pt x="444" y="122"/>
                </a:lnTo>
                <a:lnTo>
                  <a:pt x="436" y="120"/>
                </a:lnTo>
                <a:lnTo>
                  <a:pt x="431" y="110"/>
                </a:lnTo>
                <a:lnTo>
                  <a:pt x="427" y="100"/>
                </a:lnTo>
                <a:lnTo>
                  <a:pt x="421" y="77"/>
                </a:lnTo>
                <a:lnTo>
                  <a:pt x="418" y="66"/>
                </a:lnTo>
                <a:lnTo>
                  <a:pt x="415" y="56"/>
                </a:lnTo>
                <a:lnTo>
                  <a:pt x="410" y="45"/>
                </a:lnTo>
                <a:lnTo>
                  <a:pt x="404" y="36"/>
                </a:lnTo>
                <a:lnTo>
                  <a:pt x="396" y="28"/>
                </a:lnTo>
                <a:lnTo>
                  <a:pt x="387" y="19"/>
                </a:lnTo>
                <a:lnTo>
                  <a:pt x="377" y="12"/>
                </a:lnTo>
                <a:lnTo>
                  <a:pt x="373" y="10"/>
                </a:lnTo>
                <a:lnTo>
                  <a:pt x="369" y="8"/>
                </a:lnTo>
                <a:lnTo>
                  <a:pt x="361" y="6"/>
                </a:lnTo>
                <a:lnTo>
                  <a:pt x="353" y="3"/>
                </a:lnTo>
                <a:lnTo>
                  <a:pt x="347" y="1"/>
                </a:lnTo>
                <a:lnTo>
                  <a:pt x="345" y="0"/>
                </a:lnTo>
                <a:lnTo>
                  <a:pt x="344" y="0"/>
                </a:lnTo>
                <a:lnTo>
                  <a:pt x="334" y="3"/>
                </a:lnTo>
                <a:lnTo>
                  <a:pt x="325" y="7"/>
                </a:lnTo>
                <a:lnTo>
                  <a:pt x="310" y="18"/>
                </a:lnTo>
                <a:lnTo>
                  <a:pt x="296" y="32"/>
                </a:lnTo>
                <a:lnTo>
                  <a:pt x="284" y="48"/>
                </a:lnTo>
                <a:lnTo>
                  <a:pt x="286" y="56"/>
                </a:lnTo>
                <a:lnTo>
                  <a:pt x="286" y="62"/>
                </a:lnTo>
                <a:lnTo>
                  <a:pt x="285" y="67"/>
                </a:lnTo>
                <a:lnTo>
                  <a:pt x="283" y="72"/>
                </a:lnTo>
                <a:lnTo>
                  <a:pt x="280" y="76"/>
                </a:lnTo>
                <a:lnTo>
                  <a:pt x="276" y="79"/>
                </a:lnTo>
                <a:lnTo>
                  <a:pt x="266" y="83"/>
                </a:lnTo>
                <a:lnTo>
                  <a:pt x="253" y="85"/>
                </a:lnTo>
                <a:lnTo>
                  <a:pt x="240" y="87"/>
                </a:lnTo>
                <a:lnTo>
                  <a:pt x="228" y="87"/>
                </a:lnTo>
                <a:lnTo>
                  <a:pt x="216" y="88"/>
                </a:lnTo>
                <a:lnTo>
                  <a:pt x="213" y="93"/>
                </a:lnTo>
                <a:lnTo>
                  <a:pt x="211" y="98"/>
                </a:lnTo>
                <a:lnTo>
                  <a:pt x="207" y="105"/>
                </a:lnTo>
                <a:lnTo>
                  <a:pt x="205" y="108"/>
                </a:lnTo>
                <a:lnTo>
                  <a:pt x="202" y="109"/>
                </a:lnTo>
                <a:lnTo>
                  <a:pt x="198" y="109"/>
                </a:lnTo>
                <a:lnTo>
                  <a:pt x="192" y="108"/>
                </a:lnTo>
                <a:lnTo>
                  <a:pt x="183" y="109"/>
                </a:lnTo>
                <a:lnTo>
                  <a:pt x="175" y="109"/>
                </a:lnTo>
                <a:lnTo>
                  <a:pt x="166" y="111"/>
                </a:lnTo>
                <a:lnTo>
                  <a:pt x="163" y="113"/>
                </a:lnTo>
                <a:lnTo>
                  <a:pt x="160" y="116"/>
                </a:lnTo>
                <a:lnTo>
                  <a:pt x="154" y="122"/>
                </a:lnTo>
                <a:lnTo>
                  <a:pt x="152" y="127"/>
                </a:lnTo>
                <a:lnTo>
                  <a:pt x="150" y="130"/>
                </a:lnTo>
                <a:lnTo>
                  <a:pt x="150" y="132"/>
                </a:lnTo>
                <a:lnTo>
                  <a:pt x="151" y="133"/>
                </a:lnTo>
                <a:lnTo>
                  <a:pt x="155" y="133"/>
                </a:lnTo>
                <a:lnTo>
                  <a:pt x="157" y="131"/>
                </a:lnTo>
                <a:lnTo>
                  <a:pt x="159" y="131"/>
                </a:lnTo>
                <a:lnTo>
                  <a:pt x="157" y="132"/>
                </a:lnTo>
                <a:lnTo>
                  <a:pt x="154" y="133"/>
                </a:lnTo>
                <a:lnTo>
                  <a:pt x="150" y="136"/>
                </a:lnTo>
                <a:lnTo>
                  <a:pt x="144" y="140"/>
                </a:lnTo>
                <a:lnTo>
                  <a:pt x="135" y="138"/>
                </a:lnTo>
                <a:lnTo>
                  <a:pt x="127" y="135"/>
                </a:lnTo>
                <a:lnTo>
                  <a:pt x="122" y="132"/>
                </a:lnTo>
                <a:lnTo>
                  <a:pt x="119" y="128"/>
                </a:lnTo>
                <a:lnTo>
                  <a:pt x="116" y="123"/>
                </a:lnTo>
                <a:lnTo>
                  <a:pt x="113" y="117"/>
                </a:lnTo>
                <a:lnTo>
                  <a:pt x="111" y="109"/>
                </a:lnTo>
                <a:lnTo>
                  <a:pt x="108" y="100"/>
                </a:lnTo>
                <a:lnTo>
                  <a:pt x="105" y="96"/>
                </a:lnTo>
                <a:lnTo>
                  <a:pt x="101" y="92"/>
                </a:lnTo>
                <a:lnTo>
                  <a:pt x="95" y="90"/>
                </a:lnTo>
                <a:lnTo>
                  <a:pt x="89" y="88"/>
                </a:lnTo>
                <a:lnTo>
                  <a:pt x="82" y="86"/>
                </a:lnTo>
                <a:lnTo>
                  <a:pt x="77" y="85"/>
                </a:lnTo>
                <a:lnTo>
                  <a:pt x="73" y="84"/>
                </a:lnTo>
                <a:lnTo>
                  <a:pt x="72" y="84"/>
                </a:lnTo>
                <a:lnTo>
                  <a:pt x="64" y="88"/>
                </a:lnTo>
                <a:lnTo>
                  <a:pt x="59" y="95"/>
                </a:lnTo>
                <a:lnTo>
                  <a:pt x="55" y="103"/>
                </a:lnTo>
                <a:lnTo>
                  <a:pt x="51" y="111"/>
                </a:lnTo>
                <a:lnTo>
                  <a:pt x="47" y="130"/>
                </a:lnTo>
                <a:lnTo>
                  <a:pt x="44" y="140"/>
                </a:lnTo>
                <a:lnTo>
                  <a:pt x="40" y="148"/>
                </a:lnTo>
                <a:lnTo>
                  <a:pt x="38" y="156"/>
                </a:lnTo>
                <a:lnTo>
                  <a:pt x="37" y="161"/>
                </a:lnTo>
                <a:lnTo>
                  <a:pt x="36" y="164"/>
                </a:lnTo>
                <a:lnTo>
                  <a:pt x="35" y="166"/>
                </a:lnTo>
                <a:lnTo>
                  <a:pt x="32" y="168"/>
                </a:lnTo>
                <a:lnTo>
                  <a:pt x="28" y="171"/>
                </a:lnTo>
                <a:lnTo>
                  <a:pt x="21" y="174"/>
                </a:lnTo>
                <a:lnTo>
                  <a:pt x="12" y="180"/>
                </a:lnTo>
                <a:lnTo>
                  <a:pt x="8" y="183"/>
                </a:lnTo>
                <a:lnTo>
                  <a:pt x="5" y="185"/>
                </a:lnTo>
                <a:lnTo>
                  <a:pt x="1" y="187"/>
                </a:lnTo>
                <a:lnTo>
                  <a:pt x="0" y="188"/>
                </a:lnTo>
                <a:lnTo>
                  <a:pt x="8" y="198"/>
                </a:lnTo>
                <a:lnTo>
                  <a:pt x="14" y="207"/>
                </a:lnTo>
                <a:lnTo>
                  <a:pt x="19" y="216"/>
                </a:lnTo>
                <a:lnTo>
                  <a:pt x="23" y="225"/>
                </a:lnTo>
                <a:lnTo>
                  <a:pt x="28" y="234"/>
                </a:lnTo>
                <a:lnTo>
                  <a:pt x="34" y="241"/>
                </a:lnTo>
                <a:lnTo>
                  <a:pt x="41" y="247"/>
                </a:lnTo>
                <a:lnTo>
                  <a:pt x="52" y="252"/>
                </a:lnTo>
                <a:lnTo>
                  <a:pt x="58" y="261"/>
                </a:lnTo>
                <a:lnTo>
                  <a:pt x="62" y="270"/>
                </a:lnTo>
                <a:lnTo>
                  <a:pt x="67" y="279"/>
                </a:lnTo>
                <a:lnTo>
                  <a:pt x="72" y="288"/>
                </a:lnTo>
                <a:lnTo>
                  <a:pt x="68" y="299"/>
                </a:lnTo>
                <a:lnTo>
                  <a:pt x="66" y="304"/>
                </a:lnTo>
                <a:lnTo>
                  <a:pt x="64" y="309"/>
                </a:lnTo>
                <a:lnTo>
                  <a:pt x="64" y="311"/>
                </a:lnTo>
                <a:lnTo>
                  <a:pt x="66" y="313"/>
                </a:lnTo>
                <a:lnTo>
                  <a:pt x="69" y="314"/>
                </a:lnTo>
                <a:lnTo>
                  <a:pt x="76" y="312"/>
                </a:lnTo>
                <a:lnTo>
                  <a:pt x="82" y="307"/>
                </a:lnTo>
                <a:lnTo>
                  <a:pt x="88" y="303"/>
                </a:lnTo>
                <a:lnTo>
                  <a:pt x="99" y="297"/>
                </a:lnTo>
                <a:lnTo>
                  <a:pt x="109" y="294"/>
                </a:lnTo>
                <a:lnTo>
                  <a:pt x="121" y="293"/>
                </a:lnTo>
                <a:lnTo>
                  <a:pt x="133" y="294"/>
                </a:lnTo>
                <a:lnTo>
                  <a:pt x="148" y="296"/>
                </a:lnTo>
                <a:lnTo>
                  <a:pt x="165" y="298"/>
                </a:lnTo>
                <a:lnTo>
                  <a:pt x="184" y="300"/>
                </a:lnTo>
                <a:lnTo>
                  <a:pt x="186" y="308"/>
                </a:lnTo>
                <a:lnTo>
                  <a:pt x="187" y="312"/>
                </a:lnTo>
                <a:lnTo>
                  <a:pt x="188" y="315"/>
                </a:lnTo>
                <a:lnTo>
                  <a:pt x="189" y="318"/>
                </a:lnTo>
                <a:lnTo>
                  <a:pt x="189" y="321"/>
                </a:lnTo>
                <a:lnTo>
                  <a:pt x="191" y="325"/>
                </a:lnTo>
                <a:lnTo>
                  <a:pt x="193" y="331"/>
                </a:lnTo>
                <a:lnTo>
                  <a:pt x="196" y="340"/>
                </a:lnTo>
                <a:lnTo>
                  <a:pt x="198" y="344"/>
                </a:lnTo>
                <a:lnTo>
                  <a:pt x="202" y="346"/>
                </a:lnTo>
                <a:lnTo>
                  <a:pt x="211" y="349"/>
                </a:lnTo>
                <a:lnTo>
                  <a:pt x="222" y="350"/>
                </a:lnTo>
                <a:lnTo>
                  <a:pt x="232" y="352"/>
                </a:lnTo>
                <a:lnTo>
                  <a:pt x="236" y="353"/>
                </a:lnTo>
                <a:lnTo>
                  <a:pt x="240" y="354"/>
                </a:lnTo>
                <a:lnTo>
                  <a:pt x="243" y="356"/>
                </a:lnTo>
                <a:lnTo>
                  <a:pt x="244" y="356"/>
                </a:lnTo>
                <a:lnTo>
                  <a:pt x="248" y="355"/>
                </a:lnTo>
                <a:lnTo>
                  <a:pt x="254" y="354"/>
                </a:lnTo>
                <a:lnTo>
                  <a:pt x="261" y="352"/>
                </a:lnTo>
                <a:lnTo>
                  <a:pt x="270" y="351"/>
                </a:lnTo>
                <a:lnTo>
                  <a:pt x="277" y="352"/>
                </a:lnTo>
                <a:lnTo>
                  <a:pt x="284" y="353"/>
                </a:lnTo>
                <a:lnTo>
                  <a:pt x="289" y="357"/>
                </a:lnTo>
                <a:lnTo>
                  <a:pt x="292" y="364"/>
                </a:lnTo>
                <a:lnTo>
                  <a:pt x="293" y="370"/>
                </a:lnTo>
                <a:lnTo>
                  <a:pt x="292" y="376"/>
                </a:lnTo>
                <a:lnTo>
                  <a:pt x="289" y="390"/>
                </a:lnTo>
                <a:lnTo>
                  <a:pt x="284" y="405"/>
                </a:lnTo>
                <a:lnTo>
                  <a:pt x="282" y="411"/>
                </a:lnTo>
                <a:lnTo>
                  <a:pt x="280" y="416"/>
                </a:lnTo>
                <a:lnTo>
                  <a:pt x="279" y="420"/>
                </a:lnTo>
                <a:lnTo>
                  <a:pt x="278" y="424"/>
                </a:lnTo>
                <a:lnTo>
                  <a:pt x="277" y="427"/>
                </a:lnTo>
                <a:lnTo>
                  <a:pt x="276" y="428"/>
                </a:lnTo>
                <a:lnTo>
                  <a:pt x="276" y="430"/>
                </a:lnTo>
                <a:lnTo>
                  <a:pt x="276" y="433"/>
                </a:lnTo>
                <a:lnTo>
                  <a:pt x="275" y="439"/>
                </a:lnTo>
                <a:lnTo>
                  <a:pt x="275" y="445"/>
                </a:lnTo>
                <a:lnTo>
                  <a:pt x="274" y="453"/>
                </a:lnTo>
                <a:lnTo>
                  <a:pt x="274" y="461"/>
                </a:lnTo>
                <a:lnTo>
                  <a:pt x="272" y="479"/>
                </a:lnTo>
                <a:lnTo>
                  <a:pt x="271" y="497"/>
                </a:lnTo>
                <a:lnTo>
                  <a:pt x="270" y="514"/>
                </a:lnTo>
                <a:lnTo>
                  <a:pt x="269" y="520"/>
                </a:lnTo>
                <a:lnTo>
                  <a:pt x="269" y="525"/>
                </a:lnTo>
                <a:lnTo>
                  <a:pt x="268" y="530"/>
                </a:lnTo>
                <a:lnTo>
                  <a:pt x="268" y="532"/>
                </a:lnTo>
                <a:lnTo>
                  <a:pt x="267" y="539"/>
                </a:lnTo>
                <a:lnTo>
                  <a:pt x="264" y="547"/>
                </a:lnTo>
                <a:lnTo>
                  <a:pt x="261" y="553"/>
                </a:lnTo>
                <a:lnTo>
                  <a:pt x="260" y="555"/>
                </a:lnTo>
                <a:lnTo>
                  <a:pt x="260" y="556"/>
                </a:lnTo>
                <a:lnTo>
                  <a:pt x="260" y="566"/>
                </a:lnTo>
                <a:lnTo>
                  <a:pt x="261" y="574"/>
                </a:lnTo>
                <a:lnTo>
                  <a:pt x="261" y="589"/>
                </a:lnTo>
                <a:lnTo>
                  <a:pt x="261" y="600"/>
                </a:lnTo>
                <a:lnTo>
                  <a:pt x="262" y="608"/>
                </a:lnTo>
                <a:lnTo>
                  <a:pt x="266" y="613"/>
                </a:lnTo>
                <a:lnTo>
                  <a:pt x="272" y="615"/>
                </a:lnTo>
                <a:lnTo>
                  <a:pt x="277" y="615"/>
                </a:lnTo>
                <a:lnTo>
                  <a:pt x="282" y="614"/>
                </a:lnTo>
                <a:lnTo>
                  <a:pt x="288" y="613"/>
                </a:lnTo>
                <a:lnTo>
                  <a:pt x="296" y="612"/>
                </a:lnTo>
                <a:lnTo>
                  <a:pt x="302" y="608"/>
                </a:lnTo>
                <a:lnTo>
                  <a:pt x="305" y="607"/>
                </a:lnTo>
                <a:lnTo>
                  <a:pt x="308" y="604"/>
                </a:lnTo>
                <a:lnTo>
                  <a:pt x="310" y="597"/>
                </a:lnTo>
                <a:lnTo>
                  <a:pt x="311" y="590"/>
                </a:lnTo>
                <a:lnTo>
                  <a:pt x="312" y="583"/>
                </a:lnTo>
                <a:lnTo>
                  <a:pt x="314" y="581"/>
                </a:lnTo>
                <a:lnTo>
                  <a:pt x="316" y="580"/>
                </a:lnTo>
                <a:lnTo>
                  <a:pt x="328" y="578"/>
                </a:lnTo>
                <a:lnTo>
                  <a:pt x="340" y="576"/>
                </a:lnTo>
                <a:lnTo>
                  <a:pt x="345" y="569"/>
                </a:lnTo>
                <a:lnTo>
                  <a:pt x="348" y="562"/>
                </a:lnTo>
                <a:lnTo>
                  <a:pt x="351" y="557"/>
                </a:lnTo>
                <a:lnTo>
                  <a:pt x="352" y="553"/>
                </a:lnTo>
                <a:lnTo>
                  <a:pt x="355" y="546"/>
                </a:lnTo>
                <a:lnTo>
                  <a:pt x="357" y="543"/>
                </a:lnTo>
                <a:lnTo>
                  <a:pt x="361" y="540"/>
                </a:lnTo>
                <a:lnTo>
                  <a:pt x="364" y="540"/>
                </a:lnTo>
                <a:lnTo>
                  <a:pt x="370" y="539"/>
                </a:lnTo>
                <a:lnTo>
                  <a:pt x="376" y="539"/>
                </a:lnTo>
                <a:lnTo>
                  <a:pt x="383" y="538"/>
                </a:lnTo>
                <a:lnTo>
                  <a:pt x="393" y="537"/>
                </a:lnTo>
                <a:lnTo>
                  <a:pt x="404" y="536"/>
                </a:lnTo>
                <a:lnTo>
                  <a:pt x="411" y="534"/>
                </a:lnTo>
                <a:lnTo>
                  <a:pt x="415" y="533"/>
                </a:lnTo>
                <a:lnTo>
                  <a:pt x="417" y="531"/>
                </a:lnTo>
                <a:lnTo>
                  <a:pt x="419" y="530"/>
                </a:lnTo>
                <a:lnTo>
                  <a:pt x="421" y="527"/>
                </a:lnTo>
                <a:lnTo>
                  <a:pt x="423" y="523"/>
                </a:lnTo>
                <a:lnTo>
                  <a:pt x="427" y="517"/>
                </a:lnTo>
                <a:lnTo>
                  <a:pt x="432" y="508"/>
                </a:lnTo>
                <a:lnTo>
                  <a:pt x="435" y="504"/>
                </a:lnTo>
                <a:lnTo>
                  <a:pt x="437" y="501"/>
                </a:lnTo>
                <a:lnTo>
                  <a:pt x="439" y="497"/>
                </a:lnTo>
                <a:lnTo>
                  <a:pt x="440" y="496"/>
                </a:lnTo>
                <a:lnTo>
                  <a:pt x="438" y="491"/>
                </a:lnTo>
                <a:lnTo>
                  <a:pt x="437" y="488"/>
                </a:lnTo>
                <a:lnTo>
                  <a:pt x="436" y="486"/>
                </a:lnTo>
                <a:lnTo>
                  <a:pt x="436" y="484"/>
                </a:lnTo>
                <a:lnTo>
                  <a:pt x="438" y="484"/>
                </a:lnTo>
                <a:lnTo>
                  <a:pt x="440" y="484"/>
                </a:lnTo>
                <a:lnTo>
                  <a:pt x="444" y="484"/>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49" name="未知"/>
          <p:cNvSpPr>
            <a:spLocks noChangeArrowheads="1"/>
          </p:cNvSpPr>
          <p:nvPr/>
        </p:nvSpPr>
        <p:spPr bwMode="auto">
          <a:xfrm>
            <a:off x="7281863" y="-14288"/>
            <a:ext cx="2035175" cy="1620838"/>
          </a:xfrm>
          <a:custGeom>
            <a:avLst/>
            <a:gdLst>
              <a:gd name="T0" fmla="*/ 31 w 1282"/>
              <a:gd name="T1" fmla="*/ 83 h 1022"/>
              <a:gd name="T2" fmla="*/ 10 w 1282"/>
              <a:gd name="T3" fmla="*/ 101 h 1022"/>
              <a:gd name="T4" fmla="*/ 29 w 1282"/>
              <a:gd name="T5" fmla="*/ 150 h 1022"/>
              <a:gd name="T6" fmla="*/ 111 w 1282"/>
              <a:gd name="T7" fmla="*/ 139 h 1022"/>
              <a:gd name="T8" fmla="*/ 143 w 1282"/>
              <a:gd name="T9" fmla="*/ 187 h 1022"/>
              <a:gd name="T10" fmla="*/ 184 w 1282"/>
              <a:gd name="T11" fmla="*/ 249 h 1022"/>
              <a:gd name="T12" fmla="*/ 250 w 1282"/>
              <a:gd name="T13" fmla="*/ 238 h 1022"/>
              <a:gd name="T14" fmla="*/ 314 w 1282"/>
              <a:gd name="T15" fmla="*/ 220 h 1022"/>
              <a:gd name="T16" fmla="*/ 340 w 1282"/>
              <a:gd name="T17" fmla="*/ 178 h 1022"/>
              <a:gd name="T18" fmla="*/ 383 w 1282"/>
              <a:gd name="T19" fmla="*/ 210 h 1022"/>
              <a:gd name="T20" fmla="*/ 418 w 1282"/>
              <a:gd name="T21" fmla="*/ 241 h 1022"/>
              <a:gd name="T22" fmla="*/ 398 w 1282"/>
              <a:gd name="T23" fmla="*/ 391 h 1022"/>
              <a:gd name="T24" fmla="*/ 412 w 1282"/>
              <a:gd name="T25" fmla="*/ 457 h 1022"/>
              <a:gd name="T26" fmla="*/ 385 w 1282"/>
              <a:gd name="T27" fmla="*/ 497 h 1022"/>
              <a:gd name="T28" fmla="*/ 365 w 1282"/>
              <a:gd name="T29" fmla="*/ 569 h 1022"/>
              <a:gd name="T30" fmla="*/ 268 w 1282"/>
              <a:gd name="T31" fmla="*/ 650 h 1022"/>
              <a:gd name="T32" fmla="*/ 254 w 1282"/>
              <a:gd name="T33" fmla="*/ 724 h 1022"/>
              <a:gd name="T34" fmla="*/ 293 w 1282"/>
              <a:gd name="T35" fmla="*/ 767 h 1022"/>
              <a:gd name="T36" fmla="*/ 299 w 1282"/>
              <a:gd name="T37" fmla="*/ 802 h 1022"/>
              <a:gd name="T38" fmla="*/ 322 w 1282"/>
              <a:gd name="T39" fmla="*/ 825 h 1022"/>
              <a:gd name="T40" fmla="*/ 363 w 1282"/>
              <a:gd name="T41" fmla="*/ 805 h 1022"/>
              <a:gd name="T42" fmla="*/ 426 w 1282"/>
              <a:gd name="T43" fmla="*/ 868 h 1022"/>
              <a:gd name="T44" fmla="*/ 478 w 1282"/>
              <a:gd name="T45" fmla="*/ 889 h 1022"/>
              <a:gd name="T46" fmla="*/ 570 w 1282"/>
              <a:gd name="T47" fmla="*/ 883 h 1022"/>
              <a:gd name="T48" fmla="*/ 689 w 1282"/>
              <a:gd name="T49" fmla="*/ 899 h 1022"/>
              <a:gd name="T50" fmla="*/ 711 w 1282"/>
              <a:gd name="T51" fmla="*/ 921 h 1022"/>
              <a:gd name="T52" fmla="*/ 771 w 1282"/>
              <a:gd name="T53" fmla="*/ 952 h 1022"/>
              <a:gd name="T54" fmla="*/ 820 w 1282"/>
              <a:gd name="T55" fmla="*/ 965 h 1022"/>
              <a:gd name="T56" fmla="*/ 836 w 1282"/>
              <a:gd name="T57" fmla="*/ 934 h 1022"/>
              <a:gd name="T58" fmla="*/ 879 w 1282"/>
              <a:gd name="T59" fmla="*/ 990 h 1022"/>
              <a:gd name="T60" fmla="*/ 959 w 1282"/>
              <a:gd name="T61" fmla="*/ 1002 h 1022"/>
              <a:gd name="T62" fmla="*/ 984 w 1282"/>
              <a:gd name="T63" fmla="*/ 960 h 1022"/>
              <a:gd name="T64" fmla="*/ 1056 w 1282"/>
              <a:gd name="T65" fmla="*/ 970 h 1022"/>
              <a:gd name="T66" fmla="*/ 1129 w 1282"/>
              <a:gd name="T67" fmla="*/ 988 h 1022"/>
              <a:gd name="T68" fmla="*/ 1121 w 1282"/>
              <a:gd name="T69" fmla="*/ 944 h 1022"/>
              <a:gd name="T70" fmla="*/ 1094 w 1282"/>
              <a:gd name="T71" fmla="*/ 856 h 1022"/>
              <a:gd name="T72" fmla="*/ 1080 w 1282"/>
              <a:gd name="T73" fmla="*/ 812 h 1022"/>
              <a:gd name="T74" fmla="*/ 1176 w 1282"/>
              <a:gd name="T75" fmla="*/ 767 h 1022"/>
              <a:gd name="T76" fmla="*/ 1258 w 1282"/>
              <a:gd name="T77" fmla="*/ 708 h 1022"/>
              <a:gd name="T78" fmla="*/ 1271 w 1282"/>
              <a:gd name="T79" fmla="*/ 627 h 1022"/>
              <a:gd name="T80" fmla="*/ 1271 w 1282"/>
              <a:gd name="T81" fmla="*/ 513 h 1022"/>
              <a:gd name="T82" fmla="*/ 1277 w 1282"/>
              <a:gd name="T83" fmla="*/ 432 h 1022"/>
              <a:gd name="T84" fmla="*/ 1228 w 1282"/>
              <a:gd name="T85" fmla="*/ 391 h 1022"/>
              <a:gd name="T86" fmla="*/ 1170 w 1282"/>
              <a:gd name="T87" fmla="*/ 406 h 1022"/>
              <a:gd name="T88" fmla="*/ 1105 w 1282"/>
              <a:gd name="T89" fmla="*/ 462 h 1022"/>
              <a:gd name="T90" fmla="*/ 1041 w 1282"/>
              <a:gd name="T91" fmla="*/ 508 h 1022"/>
              <a:gd name="T92" fmla="*/ 959 w 1282"/>
              <a:gd name="T93" fmla="*/ 518 h 1022"/>
              <a:gd name="T94" fmla="*/ 922 w 1282"/>
              <a:gd name="T95" fmla="*/ 472 h 1022"/>
              <a:gd name="T96" fmla="*/ 875 w 1282"/>
              <a:gd name="T97" fmla="*/ 408 h 1022"/>
              <a:gd name="T98" fmla="*/ 760 w 1282"/>
              <a:gd name="T99" fmla="*/ 375 h 1022"/>
              <a:gd name="T100" fmla="*/ 568 w 1282"/>
              <a:gd name="T101" fmla="*/ 322 h 1022"/>
              <a:gd name="T102" fmla="*/ 543 w 1282"/>
              <a:gd name="T103" fmla="*/ 296 h 1022"/>
              <a:gd name="T104" fmla="*/ 467 w 1282"/>
              <a:gd name="T105" fmla="*/ 173 h 1022"/>
              <a:gd name="T106" fmla="*/ 387 w 1282"/>
              <a:gd name="T107" fmla="*/ 68 h 1022"/>
              <a:gd name="T108" fmla="*/ 301 w 1282"/>
              <a:gd name="T109" fmla="*/ 23 h 1022"/>
              <a:gd name="T110" fmla="*/ 228 w 1282"/>
              <a:gd name="T111" fmla="*/ 13 h 1022"/>
              <a:gd name="T112" fmla="*/ 74 w 1282"/>
              <a:gd name="T113" fmla="*/ 5 h 1022"/>
              <a:gd name="T114" fmla="*/ 12 w 1282"/>
              <a:gd name="T115" fmla="*/ 38 h 10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82" h="1022">
                <a:moveTo>
                  <a:pt x="4" y="33"/>
                </a:moveTo>
                <a:lnTo>
                  <a:pt x="12" y="37"/>
                </a:lnTo>
                <a:lnTo>
                  <a:pt x="18" y="40"/>
                </a:lnTo>
                <a:lnTo>
                  <a:pt x="27" y="48"/>
                </a:lnTo>
                <a:lnTo>
                  <a:pt x="31" y="60"/>
                </a:lnTo>
                <a:lnTo>
                  <a:pt x="31" y="68"/>
                </a:lnTo>
                <a:lnTo>
                  <a:pt x="33" y="78"/>
                </a:lnTo>
                <a:lnTo>
                  <a:pt x="31" y="83"/>
                </a:lnTo>
                <a:lnTo>
                  <a:pt x="29" y="88"/>
                </a:lnTo>
                <a:lnTo>
                  <a:pt x="29" y="91"/>
                </a:lnTo>
                <a:lnTo>
                  <a:pt x="29" y="93"/>
                </a:lnTo>
                <a:lnTo>
                  <a:pt x="29" y="91"/>
                </a:lnTo>
                <a:lnTo>
                  <a:pt x="27" y="88"/>
                </a:lnTo>
                <a:lnTo>
                  <a:pt x="23" y="89"/>
                </a:lnTo>
                <a:lnTo>
                  <a:pt x="16" y="94"/>
                </a:lnTo>
                <a:lnTo>
                  <a:pt x="10" y="101"/>
                </a:lnTo>
                <a:lnTo>
                  <a:pt x="6" y="109"/>
                </a:lnTo>
                <a:lnTo>
                  <a:pt x="2" y="114"/>
                </a:lnTo>
                <a:lnTo>
                  <a:pt x="0" y="117"/>
                </a:lnTo>
                <a:lnTo>
                  <a:pt x="2" y="126"/>
                </a:lnTo>
                <a:lnTo>
                  <a:pt x="4" y="132"/>
                </a:lnTo>
                <a:lnTo>
                  <a:pt x="8" y="140"/>
                </a:lnTo>
                <a:lnTo>
                  <a:pt x="14" y="145"/>
                </a:lnTo>
                <a:lnTo>
                  <a:pt x="29" y="150"/>
                </a:lnTo>
                <a:lnTo>
                  <a:pt x="41" y="147"/>
                </a:lnTo>
                <a:lnTo>
                  <a:pt x="51" y="142"/>
                </a:lnTo>
                <a:lnTo>
                  <a:pt x="61" y="139"/>
                </a:lnTo>
                <a:lnTo>
                  <a:pt x="72" y="134"/>
                </a:lnTo>
                <a:lnTo>
                  <a:pt x="76" y="134"/>
                </a:lnTo>
                <a:lnTo>
                  <a:pt x="80" y="134"/>
                </a:lnTo>
                <a:lnTo>
                  <a:pt x="96" y="136"/>
                </a:lnTo>
                <a:lnTo>
                  <a:pt x="111" y="139"/>
                </a:lnTo>
                <a:lnTo>
                  <a:pt x="117" y="140"/>
                </a:lnTo>
                <a:lnTo>
                  <a:pt x="121" y="145"/>
                </a:lnTo>
                <a:lnTo>
                  <a:pt x="125" y="154"/>
                </a:lnTo>
                <a:lnTo>
                  <a:pt x="127" y="160"/>
                </a:lnTo>
                <a:lnTo>
                  <a:pt x="129" y="172"/>
                </a:lnTo>
                <a:lnTo>
                  <a:pt x="133" y="180"/>
                </a:lnTo>
                <a:lnTo>
                  <a:pt x="137" y="183"/>
                </a:lnTo>
                <a:lnTo>
                  <a:pt x="143" y="187"/>
                </a:lnTo>
                <a:lnTo>
                  <a:pt x="146" y="200"/>
                </a:lnTo>
                <a:lnTo>
                  <a:pt x="148" y="213"/>
                </a:lnTo>
                <a:lnTo>
                  <a:pt x="148" y="226"/>
                </a:lnTo>
                <a:lnTo>
                  <a:pt x="152" y="238"/>
                </a:lnTo>
                <a:lnTo>
                  <a:pt x="156" y="241"/>
                </a:lnTo>
                <a:lnTo>
                  <a:pt x="160" y="244"/>
                </a:lnTo>
                <a:lnTo>
                  <a:pt x="172" y="248"/>
                </a:lnTo>
                <a:lnTo>
                  <a:pt x="184" y="249"/>
                </a:lnTo>
                <a:lnTo>
                  <a:pt x="187" y="249"/>
                </a:lnTo>
                <a:lnTo>
                  <a:pt x="189" y="249"/>
                </a:lnTo>
                <a:lnTo>
                  <a:pt x="219" y="249"/>
                </a:lnTo>
                <a:lnTo>
                  <a:pt x="234" y="249"/>
                </a:lnTo>
                <a:lnTo>
                  <a:pt x="248" y="246"/>
                </a:lnTo>
                <a:lnTo>
                  <a:pt x="250" y="244"/>
                </a:lnTo>
                <a:lnTo>
                  <a:pt x="250" y="241"/>
                </a:lnTo>
                <a:lnTo>
                  <a:pt x="250" y="238"/>
                </a:lnTo>
                <a:lnTo>
                  <a:pt x="252" y="234"/>
                </a:lnTo>
                <a:lnTo>
                  <a:pt x="258" y="231"/>
                </a:lnTo>
                <a:lnTo>
                  <a:pt x="262" y="228"/>
                </a:lnTo>
                <a:lnTo>
                  <a:pt x="277" y="226"/>
                </a:lnTo>
                <a:lnTo>
                  <a:pt x="291" y="226"/>
                </a:lnTo>
                <a:lnTo>
                  <a:pt x="303" y="226"/>
                </a:lnTo>
                <a:lnTo>
                  <a:pt x="309" y="223"/>
                </a:lnTo>
                <a:lnTo>
                  <a:pt x="314" y="220"/>
                </a:lnTo>
                <a:lnTo>
                  <a:pt x="324" y="210"/>
                </a:lnTo>
                <a:lnTo>
                  <a:pt x="330" y="201"/>
                </a:lnTo>
                <a:lnTo>
                  <a:pt x="332" y="200"/>
                </a:lnTo>
                <a:lnTo>
                  <a:pt x="332" y="198"/>
                </a:lnTo>
                <a:lnTo>
                  <a:pt x="334" y="190"/>
                </a:lnTo>
                <a:lnTo>
                  <a:pt x="336" y="185"/>
                </a:lnTo>
                <a:lnTo>
                  <a:pt x="336" y="180"/>
                </a:lnTo>
                <a:lnTo>
                  <a:pt x="340" y="178"/>
                </a:lnTo>
                <a:lnTo>
                  <a:pt x="342" y="178"/>
                </a:lnTo>
                <a:lnTo>
                  <a:pt x="348" y="178"/>
                </a:lnTo>
                <a:lnTo>
                  <a:pt x="359" y="182"/>
                </a:lnTo>
                <a:lnTo>
                  <a:pt x="371" y="187"/>
                </a:lnTo>
                <a:lnTo>
                  <a:pt x="377" y="192"/>
                </a:lnTo>
                <a:lnTo>
                  <a:pt x="379" y="197"/>
                </a:lnTo>
                <a:lnTo>
                  <a:pt x="381" y="203"/>
                </a:lnTo>
                <a:lnTo>
                  <a:pt x="383" y="210"/>
                </a:lnTo>
                <a:lnTo>
                  <a:pt x="385" y="211"/>
                </a:lnTo>
                <a:lnTo>
                  <a:pt x="389" y="211"/>
                </a:lnTo>
                <a:lnTo>
                  <a:pt x="398" y="215"/>
                </a:lnTo>
                <a:lnTo>
                  <a:pt x="408" y="216"/>
                </a:lnTo>
                <a:lnTo>
                  <a:pt x="410" y="218"/>
                </a:lnTo>
                <a:lnTo>
                  <a:pt x="412" y="218"/>
                </a:lnTo>
                <a:lnTo>
                  <a:pt x="418" y="230"/>
                </a:lnTo>
                <a:lnTo>
                  <a:pt x="418" y="241"/>
                </a:lnTo>
                <a:lnTo>
                  <a:pt x="416" y="253"/>
                </a:lnTo>
                <a:lnTo>
                  <a:pt x="412" y="266"/>
                </a:lnTo>
                <a:lnTo>
                  <a:pt x="410" y="292"/>
                </a:lnTo>
                <a:lnTo>
                  <a:pt x="406" y="319"/>
                </a:lnTo>
                <a:lnTo>
                  <a:pt x="402" y="345"/>
                </a:lnTo>
                <a:lnTo>
                  <a:pt x="396" y="370"/>
                </a:lnTo>
                <a:lnTo>
                  <a:pt x="396" y="381"/>
                </a:lnTo>
                <a:lnTo>
                  <a:pt x="398" y="391"/>
                </a:lnTo>
                <a:lnTo>
                  <a:pt x="398" y="399"/>
                </a:lnTo>
                <a:lnTo>
                  <a:pt x="398" y="408"/>
                </a:lnTo>
                <a:lnTo>
                  <a:pt x="400" y="418"/>
                </a:lnTo>
                <a:lnTo>
                  <a:pt x="400" y="424"/>
                </a:lnTo>
                <a:lnTo>
                  <a:pt x="402" y="431"/>
                </a:lnTo>
                <a:lnTo>
                  <a:pt x="404" y="437"/>
                </a:lnTo>
                <a:lnTo>
                  <a:pt x="408" y="446"/>
                </a:lnTo>
                <a:lnTo>
                  <a:pt x="412" y="457"/>
                </a:lnTo>
                <a:lnTo>
                  <a:pt x="412" y="469"/>
                </a:lnTo>
                <a:lnTo>
                  <a:pt x="408" y="479"/>
                </a:lnTo>
                <a:lnTo>
                  <a:pt x="406" y="480"/>
                </a:lnTo>
                <a:lnTo>
                  <a:pt x="402" y="480"/>
                </a:lnTo>
                <a:lnTo>
                  <a:pt x="400" y="480"/>
                </a:lnTo>
                <a:lnTo>
                  <a:pt x="396" y="482"/>
                </a:lnTo>
                <a:lnTo>
                  <a:pt x="391" y="489"/>
                </a:lnTo>
                <a:lnTo>
                  <a:pt x="385" y="497"/>
                </a:lnTo>
                <a:lnTo>
                  <a:pt x="381" y="503"/>
                </a:lnTo>
                <a:lnTo>
                  <a:pt x="379" y="507"/>
                </a:lnTo>
                <a:lnTo>
                  <a:pt x="385" y="526"/>
                </a:lnTo>
                <a:lnTo>
                  <a:pt x="387" y="541"/>
                </a:lnTo>
                <a:lnTo>
                  <a:pt x="387" y="551"/>
                </a:lnTo>
                <a:lnTo>
                  <a:pt x="383" y="559"/>
                </a:lnTo>
                <a:lnTo>
                  <a:pt x="375" y="566"/>
                </a:lnTo>
                <a:lnTo>
                  <a:pt x="365" y="569"/>
                </a:lnTo>
                <a:lnTo>
                  <a:pt x="353" y="573"/>
                </a:lnTo>
                <a:lnTo>
                  <a:pt x="336" y="574"/>
                </a:lnTo>
                <a:lnTo>
                  <a:pt x="324" y="581"/>
                </a:lnTo>
                <a:lnTo>
                  <a:pt x="312" y="591"/>
                </a:lnTo>
                <a:lnTo>
                  <a:pt x="301" y="601"/>
                </a:lnTo>
                <a:lnTo>
                  <a:pt x="289" y="611"/>
                </a:lnTo>
                <a:lnTo>
                  <a:pt x="281" y="632"/>
                </a:lnTo>
                <a:lnTo>
                  <a:pt x="268" y="650"/>
                </a:lnTo>
                <a:lnTo>
                  <a:pt x="254" y="667"/>
                </a:lnTo>
                <a:lnTo>
                  <a:pt x="236" y="682"/>
                </a:lnTo>
                <a:lnTo>
                  <a:pt x="236" y="691"/>
                </a:lnTo>
                <a:lnTo>
                  <a:pt x="236" y="701"/>
                </a:lnTo>
                <a:lnTo>
                  <a:pt x="238" y="710"/>
                </a:lnTo>
                <a:lnTo>
                  <a:pt x="240" y="718"/>
                </a:lnTo>
                <a:lnTo>
                  <a:pt x="246" y="723"/>
                </a:lnTo>
                <a:lnTo>
                  <a:pt x="254" y="724"/>
                </a:lnTo>
                <a:lnTo>
                  <a:pt x="262" y="726"/>
                </a:lnTo>
                <a:lnTo>
                  <a:pt x="264" y="726"/>
                </a:lnTo>
                <a:lnTo>
                  <a:pt x="273" y="743"/>
                </a:lnTo>
                <a:lnTo>
                  <a:pt x="277" y="752"/>
                </a:lnTo>
                <a:lnTo>
                  <a:pt x="279" y="759"/>
                </a:lnTo>
                <a:lnTo>
                  <a:pt x="281" y="764"/>
                </a:lnTo>
                <a:lnTo>
                  <a:pt x="285" y="766"/>
                </a:lnTo>
                <a:lnTo>
                  <a:pt x="293" y="767"/>
                </a:lnTo>
                <a:lnTo>
                  <a:pt x="301" y="767"/>
                </a:lnTo>
                <a:lnTo>
                  <a:pt x="309" y="769"/>
                </a:lnTo>
                <a:lnTo>
                  <a:pt x="320" y="769"/>
                </a:lnTo>
                <a:lnTo>
                  <a:pt x="332" y="771"/>
                </a:lnTo>
                <a:lnTo>
                  <a:pt x="326" y="779"/>
                </a:lnTo>
                <a:lnTo>
                  <a:pt x="318" y="787"/>
                </a:lnTo>
                <a:lnTo>
                  <a:pt x="309" y="794"/>
                </a:lnTo>
                <a:lnTo>
                  <a:pt x="299" y="802"/>
                </a:lnTo>
                <a:lnTo>
                  <a:pt x="297" y="812"/>
                </a:lnTo>
                <a:lnTo>
                  <a:pt x="297" y="820"/>
                </a:lnTo>
                <a:lnTo>
                  <a:pt x="301" y="825"/>
                </a:lnTo>
                <a:lnTo>
                  <a:pt x="312" y="830"/>
                </a:lnTo>
                <a:lnTo>
                  <a:pt x="320" y="827"/>
                </a:lnTo>
                <a:lnTo>
                  <a:pt x="324" y="827"/>
                </a:lnTo>
                <a:lnTo>
                  <a:pt x="324" y="825"/>
                </a:lnTo>
                <a:lnTo>
                  <a:pt x="322" y="825"/>
                </a:lnTo>
                <a:lnTo>
                  <a:pt x="324" y="823"/>
                </a:lnTo>
                <a:lnTo>
                  <a:pt x="328" y="820"/>
                </a:lnTo>
                <a:lnTo>
                  <a:pt x="336" y="814"/>
                </a:lnTo>
                <a:lnTo>
                  <a:pt x="338" y="814"/>
                </a:lnTo>
                <a:lnTo>
                  <a:pt x="342" y="812"/>
                </a:lnTo>
                <a:lnTo>
                  <a:pt x="350" y="810"/>
                </a:lnTo>
                <a:lnTo>
                  <a:pt x="361" y="807"/>
                </a:lnTo>
                <a:lnTo>
                  <a:pt x="363" y="805"/>
                </a:lnTo>
                <a:lnTo>
                  <a:pt x="365" y="805"/>
                </a:lnTo>
                <a:lnTo>
                  <a:pt x="373" y="809"/>
                </a:lnTo>
                <a:lnTo>
                  <a:pt x="381" y="814"/>
                </a:lnTo>
                <a:lnTo>
                  <a:pt x="396" y="825"/>
                </a:lnTo>
                <a:lnTo>
                  <a:pt x="410" y="838"/>
                </a:lnTo>
                <a:lnTo>
                  <a:pt x="424" y="850"/>
                </a:lnTo>
                <a:lnTo>
                  <a:pt x="424" y="860"/>
                </a:lnTo>
                <a:lnTo>
                  <a:pt x="426" y="868"/>
                </a:lnTo>
                <a:lnTo>
                  <a:pt x="426" y="876"/>
                </a:lnTo>
                <a:lnTo>
                  <a:pt x="432" y="883"/>
                </a:lnTo>
                <a:lnTo>
                  <a:pt x="439" y="886"/>
                </a:lnTo>
                <a:lnTo>
                  <a:pt x="447" y="888"/>
                </a:lnTo>
                <a:lnTo>
                  <a:pt x="453" y="889"/>
                </a:lnTo>
                <a:lnTo>
                  <a:pt x="455" y="889"/>
                </a:lnTo>
                <a:lnTo>
                  <a:pt x="467" y="889"/>
                </a:lnTo>
                <a:lnTo>
                  <a:pt x="478" y="889"/>
                </a:lnTo>
                <a:lnTo>
                  <a:pt x="496" y="888"/>
                </a:lnTo>
                <a:lnTo>
                  <a:pt x="510" y="884"/>
                </a:lnTo>
                <a:lnTo>
                  <a:pt x="519" y="879"/>
                </a:lnTo>
                <a:lnTo>
                  <a:pt x="529" y="875"/>
                </a:lnTo>
                <a:lnTo>
                  <a:pt x="545" y="876"/>
                </a:lnTo>
                <a:lnTo>
                  <a:pt x="555" y="878"/>
                </a:lnTo>
                <a:lnTo>
                  <a:pt x="564" y="881"/>
                </a:lnTo>
                <a:lnTo>
                  <a:pt x="570" y="883"/>
                </a:lnTo>
                <a:lnTo>
                  <a:pt x="582" y="893"/>
                </a:lnTo>
                <a:lnTo>
                  <a:pt x="590" y="898"/>
                </a:lnTo>
                <a:lnTo>
                  <a:pt x="601" y="906"/>
                </a:lnTo>
                <a:lnTo>
                  <a:pt x="619" y="903"/>
                </a:lnTo>
                <a:lnTo>
                  <a:pt x="637" y="898"/>
                </a:lnTo>
                <a:lnTo>
                  <a:pt x="676" y="889"/>
                </a:lnTo>
                <a:lnTo>
                  <a:pt x="687" y="896"/>
                </a:lnTo>
                <a:lnTo>
                  <a:pt x="689" y="899"/>
                </a:lnTo>
                <a:lnTo>
                  <a:pt x="691" y="899"/>
                </a:lnTo>
                <a:lnTo>
                  <a:pt x="689" y="898"/>
                </a:lnTo>
                <a:lnTo>
                  <a:pt x="687" y="898"/>
                </a:lnTo>
                <a:lnTo>
                  <a:pt x="685" y="898"/>
                </a:lnTo>
                <a:lnTo>
                  <a:pt x="687" y="901"/>
                </a:lnTo>
                <a:lnTo>
                  <a:pt x="693" y="909"/>
                </a:lnTo>
                <a:lnTo>
                  <a:pt x="701" y="916"/>
                </a:lnTo>
                <a:lnTo>
                  <a:pt x="711" y="921"/>
                </a:lnTo>
                <a:lnTo>
                  <a:pt x="721" y="924"/>
                </a:lnTo>
                <a:lnTo>
                  <a:pt x="728" y="926"/>
                </a:lnTo>
                <a:lnTo>
                  <a:pt x="740" y="931"/>
                </a:lnTo>
                <a:lnTo>
                  <a:pt x="752" y="934"/>
                </a:lnTo>
                <a:lnTo>
                  <a:pt x="760" y="936"/>
                </a:lnTo>
                <a:lnTo>
                  <a:pt x="762" y="937"/>
                </a:lnTo>
                <a:lnTo>
                  <a:pt x="765" y="937"/>
                </a:lnTo>
                <a:lnTo>
                  <a:pt x="771" y="952"/>
                </a:lnTo>
                <a:lnTo>
                  <a:pt x="777" y="967"/>
                </a:lnTo>
                <a:lnTo>
                  <a:pt x="783" y="978"/>
                </a:lnTo>
                <a:lnTo>
                  <a:pt x="787" y="983"/>
                </a:lnTo>
                <a:lnTo>
                  <a:pt x="795" y="987"/>
                </a:lnTo>
                <a:lnTo>
                  <a:pt x="801" y="982"/>
                </a:lnTo>
                <a:lnTo>
                  <a:pt x="810" y="977"/>
                </a:lnTo>
                <a:lnTo>
                  <a:pt x="816" y="972"/>
                </a:lnTo>
                <a:lnTo>
                  <a:pt x="820" y="965"/>
                </a:lnTo>
                <a:lnTo>
                  <a:pt x="824" y="954"/>
                </a:lnTo>
                <a:lnTo>
                  <a:pt x="826" y="947"/>
                </a:lnTo>
                <a:lnTo>
                  <a:pt x="824" y="942"/>
                </a:lnTo>
                <a:lnTo>
                  <a:pt x="824" y="941"/>
                </a:lnTo>
                <a:lnTo>
                  <a:pt x="824" y="939"/>
                </a:lnTo>
                <a:lnTo>
                  <a:pt x="826" y="937"/>
                </a:lnTo>
                <a:lnTo>
                  <a:pt x="830" y="936"/>
                </a:lnTo>
                <a:lnTo>
                  <a:pt x="836" y="934"/>
                </a:lnTo>
                <a:lnTo>
                  <a:pt x="849" y="937"/>
                </a:lnTo>
                <a:lnTo>
                  <a:pt x="855" y="942"/>
                </a:lnTo>
                <a:lnTo>
                  <a:pt x="859" y="947"/>
                </a:lnTo>
                <a:lnTo>
                  <a:pt x="861" y="954"/>
                </a:lnTo>
                <a:lnTo>
                  <a:pt x="861" y="965"/>
                </a:lnTo>
                <a:lnTo>
                  <a:pt x="863" y="974"/>
                </a:lnTo>
                <a:lnTo>
                  <a:pt x="867" y="982"/>
                </a:lnTo>
                <a:lnTo>
                  <a:pt x="879" y="990"/>
                </a:lnTo>
                <a:lnTo>
                  <a:pt x="892" y="993"/>
                </a:lnTo>
                <a:lnTo>
                  <a:pt x="902" y="1003"/>
                </a:lnTo>
                <a:lnTo>
                  <a:pt x="914" y="1011"/>
                </a:lnTo>
                <a:lnTo>
                  <a:pt x="924" y="1018"/>
                </a:lnTo>
                <a:lnTo>
                  <a:pt x="928" y="1021"/>
                </a:lnTo>
                <a:lnTo>
                  <a:pt x="941" y="1015"/>
                </a:lnTo>
                <a:lnTo>
                  <a:pt x="951" y="1007"/>
                </a:lnTo>
                <a:lnTo>
                  <a:pt x="959" y="1002"/>
                </a:lnTo>
                <a:lnTo>
                  <a:pt x="961" y="1000"/>
                </a:lnTo>
                <a:lnTo>
                  <a:pt x="963" y="998"/>
                </a:lnTo>
                <a:lnTo>
                  <a:pt x="965" y="990"/>
                </a:lnTo>
                <a:lnTo>
                  <a:pt x="965" y="982"/>
                </a:lnTo>
                <a:lnTo>
                  <a:pt x="967" y="972"/>
                </a:lnTo>
                <a:lnTo>
                  <a:pt x="972" y="965"/>
                </a:lnTo>
                <a:lnTo>
                  <a:pt x="978" y="962"/>
                </a:lnTo>
                <a:lnTo>
                  <a:pt x="984" y="960"/>
                </a:lnTo>
                <a:lnTo>
                  <a:pt x="996" y="959"/>
                </a:lnTo>
                <a:lnTo>
                  <a:pt x="1004" y="955"/>
                </a:lnTo>
                <a:lnTo>
                  <a:pt x="1006" y="954"/>
                </a:lnTo>
                <a:lnTo>
                  <a:pt x="1008" y="954"/>
                </a:lnTo>
                <a:lnTo>
                  <a:pt x="1021" y="957"/>
                </a:lnTo>
                <a:lnTo>
                  <a:pt x="1033" y="962"/>
                </a:lnTo>
                <a:lnTo>
                  <a:pt x="1043" y="967"/>
                </a:lnTo>
                <a:lnTo>
                  <a:pt x="1056" y="970"/>
                </a:lnTo>
                <a:lnTo>
                  <a:pt x="1062" y="977"/>
                </a:lnTo>
                <a:lnTo>
                  <a:pt x="1068" y="980"/>
                </a:lnTo>
                <a:lnTo>
                  <a:pt x="1080" y="987"/>
                </a:lnTo>
                <a:lnTo>
                  <a:pt x="1092" y="990"/>
                </a:lnTo>
                <a:lnTo>
                  <a:pt x="1109" y="993"/>
                </a:lnTo>
                <a:lnTo>
                  <a:pt x="1117" y="992"/>
                </a:lnTo>
                <a:lnTo>
                  <a:pt x="1123" y="990"/>
                </a:lnTo>
                <a:lnTo>
                  <a:pt x="1129" y="988"/>
                </a:lnTo>
                <a:lnTo>
                  <a:pt x="1133" y="983"/>
                </a:lnTo>
                <a:lnTo>
                  <a:pt x="1133" y="980"/>
                </a:lnTo>
                <a:lnTo>
                  <a:pt x="1135" y="974"/>
                </a:lnTo>
                <a:lnTo>
                  <a:pt x="1133" y="969"/>
                </a:lnTo>
                <a:lnTo>
                  <a:pt x="1131" y="962"/>
                </a:lnTo>
                <a:lnTo>
                  <a:pt x="1127" y="957"/>
                </a:lnTo>
                <a:lnTo>
                  <a:pt x="1123" y="950"/>
                </a:lnTo>
                <a:lnTo>
                  <a:pt x="1121" y="944"/>
                </a:lnTo>
                <a:lnTo>
                  <a:pt x="1119" y="936"/>
                </a:lnTo>
                <a:lnTo>
                  <a:pt x="1117" y="929"/>
                </a:lnTo>
                <a:lnTo>
                  <a:pt x="1115" y="926"/>
                </a:lnTo>
                <a:lnTo>
                  <a:pt x="1113" y="908"/>
                </a:lnTo>
                <a:lnTo>
                  <a:pt x="1113" y="891"/>
                </a:lnTo>
                <a:lnTo>
                  <a:pt x="1107" y="876"/>
                </a:lnTo>
                <a:lnTo>
                  <a:pt x="1097" y="861"/>
                </a:lnTo>
                <a:lnTo>
                  <a:pt x="1094" y="856"/>
                </a:lnTo>
                <a:lnTo>
                  <a:pt x="1092" y="853"/>
                </a:lnTo>
                <a:lnTo>
                  <a:pt x="1086" y="848"/>
                </a:lnTo>
                <a:lnTo>
                  <a:pt x="1080" y="843"/>
                </a:lnTo>
                <a:lnTo>
                  <a:pt x="1076" y="838"/>
                </a:lnTo>
                <a:lnTo>
                  <a:pt x="1072" y="833"/>
                </a:lnTo>
                <a:lnTo>
                  <a:pt x="1074" y="825"/>
                </a:lnTo>
                <a:lnTo>
                  <a:pt x="1076" y="820"/>
                </a:lnTo>
                <a:lnTo>
                  <a:pt x="1080" y="812"/>
                </a:lnTo>
                <a:lnTo>
                  <a:pt x="1086" y="807"/>
                </a:lnTo>
                <a:lnTo>
                  <a:pt x="1101" y="802"/>
                </a:lnTo>
                <a:lnTo>
                  <a:pt x="1109" y="789"/>
                </a:lnTo>
                <a:lnTo>
                  <a:pt x="1115" y="777"/>
                </a:lnTo>
                <a:lnTo>
                  <a:pt x="1123" y="766"/>
                </a:lnTo>
                <a:lnTo>
                  <a:pt x="1135" y="757"/>
                </a:lnTo>
                <a:lnTo>
                  <a:pt x="1156" y="764"/>
                </a:lnTo>
                <a:lnTo>
                  <a:pt x="1176" y="767"/>
                </a:lnTo>
                <a:lnTo>
                  <a:pt x="1215" y="771"/>
                </a:lnTo>
                <a:lnTo>
                  <a:pt x="1224" y="767"/>
                </a:lnTo>
                <a:lnTo>
                  <a:pt x="1232" y="764"/>
                </a:lnTo>
                <a:lnTo>
                  <a:pt x="1240" y="756"/>
                </a:lnTo>
                <a:lnTo>
                  <a:pt x="1248" y="744"/>
                </a:lnTo>
                <a:lnTo>
                  <a:pt x="1256" y="729"/>
                </a:lnTo>
                <a:lnTo>
                  <a:pt x="1256" y="718"/>
                </a:lnTo>
                <a:lnTo>
                  <a:pt x="1258" y="708"/>
                </a:lnTo>
                <a:lnTo>
                  <a:pt x="1258" y="693"/>
                </a:lnTo>
                <a:lnTo>
                  <a:pt x="1261" y="678"/>
                </a:lnTo>
                <a:lnTo>
                  <a:pt x="1265" y="662"/>
                </a:lnTo>
                <a:lnTo>
                  <a:pt x="1267" y="655"/>
                </a:lnTo>
                <a:lnTo>
                  <a:pt x="1269" y="647"/>
                </a:lnTo>
                <a:lnTo>
                  <a:pt x="1273" y="642"/>
                </a:lnTo>
                <a:lnTo>
                  <a:pt x="1273" y="639"/>
                </a:lnTo>
                <a:lnTo>
                  <a:pt x="1271" y="627"/>
                </a:lnTo>
                <a:lnTo>
                  <a:pt x="1271" y="617"/>
                </a:lnTo>
                <a:lnTo>
                  <a:pt x="1269" y="601"/>
                </a:lnTo>
                <a:lnTo>
                  <a:pt x="1267" y="586"/>
                </a:lnTo>
                <a:lnTo>
                  <a:pt x="1267" y="573"/>
                </a:lnTo>
                <a:lnTo>
                  <a:pt x="1267" y="556"/>
                </a:lnTo>
                <a:lnTo>
                  <a:pt x="1269" y="538"/>
                </a:lnTo>
                <a:lnTo>
                  <a:pt x="1269" y="526"/>
                </a:lnTo>
                <a:lnTo>
                  <a:pt x="1271" y="513"/>
                </a:lnTo>
                <a:lnTo>
                  <a:pt x="1271" y="498"/>
                </a:lnTo>
                <a:lnTo>
                  <a:pt x="1273" y="482"/>
                </a:lnTo>
                <a:lnTo>
                  <a:pt x="1275" y="475"/>
                </a:lnTo>
                <a:lnTo>
                  <a:pt x="1277" y="467"/>
                </a:lnTo>
                <a:lnTo>
                  <a:pt x="1279" y="460"/>
                </a:lnTo>
                <a:lnTo>
                  <a:pt x="1281" y="457"/>
                </a:lnTo>
                <a:lnTo>
                  <a:pt x="1279" y="442"/>
                </a:lnTo>
                <a:lnTo>
                  <a:pt x="1277" y="432"/>
                </a:lnTo>
                <a:lnTo>
                  <a:pt x="1271" y="423"/>
                </a:lnTo>
                <a:lnTo>
                  <a:pt x="1261" y="414"/>
                </a:lnTo>
                <a:lnTo>
                  <a:pt x="1256" y="403"/>
                </a:lnTo>
                <a:lnTo>
                  <a:pt x="1252" y="396"/>
                </a:lnTo>
                <a:lnTo>
                  <a:pt x="1248" y="391"/>
                </a:lnTo>
                <a:lnTo>
                  <a:pt x="1242" y="390"/>
                </a:lnTo>
                <a:lnTo>
                  <a:pt x="1236" y="390"/>
                </a:lnTo>
                <a:lnTo>
                  <a:pt x="1228" y="391"/>
                </a:lnTo>
                <a:lnTo>
                  <a:pt x="1215" y="393"/>
                </a:lnTo>
                <a:lnTo>
                  <a:pt x="1199" y="395"/>
                </a:lnTo>
                <a:lnTo>
                  <a:pt x="1191" y="398"/>
                </a:lnTo>
                <a:lnTo>
                  <a:pt x="1185" y="399"/>
                </a:lnTo>
                <a:lnTo>
                  <a:pt x="1181" y="401"/>
                </a:lnTo>
                <a:lnTo>
                  <a:pt x="1179" y="401"/>
                </a:lnTo>
                <a:lnTo>
                  <a:pt x="1174" y="404"/>
                </a:lnTo>
                <a:lnTo>
                  <a:pt x="1170" y="406"/>
                </a:lnTo>
                <a:lnTo>
                  <a:pt x="1164" y="409"/>
                </a:lnTo>
                <a:lnTo>
                  <a:pt x="1160" y="419"/>
                </a:lnTo>
                <a:lnTo>
                  <a:pt x="1154" y="427"/>
                </a:lnTo>
                <a:lnTo>
                  <a:pt x="1146" y="434"/>
                </a:lnTo>
                <a:lnTo>
                  <a:pt x="1138" y="439"/>
                </a:lnTo>
                <a:lnTo>
                  <a:pt x="1121" y="449"/>
                </a:lnTo>
                <a:lnTo>
                  <a:pt x="1113" y="456"/>
                </a:lnTo>
                <a:lnTo>
                  <a:pt x="1105" y="462"/>
                </a:lnTo>
                <a:lnTo>
                  <a:pt x="1097" y="470"/>
                </a:lnTo>
                <a:lnTo>
                  <a:pt x="1088" y="477"/>
                </a:lnTo>
                <a:lnTo>
                  <a:pt x="1078" y="482"/>
                </a:lnTo>
                <a:lnTo>
                  <a:pt x="1068" y="485"/>
                </a:lnTo>
                <a:lnTo>
                  <a:pt x="1062" y="493"/>
                </a:lnTo>
                <a:lnTo>
                  <a:pt x="1056" y="500"/>
                </a:lnTo>
                <a:lnTo>
                  <a:pt x="1047" y="505"/>
                </a:lnTo>
                <a:lnTo>
                  <a:pt x="1041" y="508"/>
                </a:lnTo>
                <a:lnTo>
                  <a:pt x="1025" y="512"/>
                </a:lnTo>
                <a:lnTo>
                  <a:pt x="1004" y="513"/>
                </a:lnTo>
                <a:lnTo>
                  <a:pt x="996" y="517"/>
                </a:lnTo>
                <a:lnTo>
                  <a:pt x="990" y="520"/>
                </a:lnTo>
                <a:lnTo>
                  <a:pt x="982" y="522"/>
                </a:lnTo>
                <a:lnTo>
                  <a:pt x="974" y="522"/>
                </a:lnTo>
                <a:lnTo>
                  <a:pt x="967" y="520"/>
                </a:lnTo>
                <a:lnTo>
                  <a:pt x="959" y="518"/>
                </a:lnTo>
                <a:lnTo>
                  <a:pt x="949" y="515"/>
                </a:lnTo>
                <a:lnTo>
                  <a:pt x="937" y="510"/>
                </a:lnTo>
                <a:lnTo>
                  <a:pt x="928" y="508"/>
                </a:lnTo>
                <a:lnTo>
                  <a:pt x="926" y="507"/>
                </a:lnTo>
                <a:lnTo>
                  <a:pt x="924" y="507"/>
                </a:lnTo>
                <a:lnTo>
                  <a:pt x="924" y="493"/>
                </a:lnTo>
                <a:lnTo>
                  <a:pt x="922" y="482"/>
                </a:lnTo>
                <a:lnTo>
                  <a:pt x="922" y="472"/>
                </a:lnTo>
                <a:lnTo>
                  <a:pt x="922" y="465"/>
                </a:lnTo>
                <a:lnTo>
                  <a:pt x="918" y="457"/>
                </a:lnTo>
                <a:lnTo>
                  <a:pt x="916" y="451"/>
                </a:lnTo>
                <a:lnTo>
                  <a:pt x="908" y="444"/>
                </a:lnTo>
                <a:lnTo>
                  <a:pt x="900" y="437"/>
                </a:lnTo>
                <a:lnTo>
                  <a:pt x="892" y="424"/>
                </a:lnTo>
                <a:lnTo>
                  <a:pt x="883" y="414"/>
                </a:lnTo>
                <a:lnTo>
                  <a:pt x="875" y="408"/>
                </a:lnTo>
                <a:lnTo>
                  <a:pt x="861" y="403"/>
                </a:lnTo>
                <a:lnTo>
                  <a:pt x="844" y="404"/>
                </a:lnTo>
                <a:lnTo>
                  <a:pt x="832" y="403"/>
                </a:lnTo>
                <a:lnTo>
                  <a:pt x="820" y="399"/>
                </a:lnTo>
                <a:lnTo>
                  <a:pt x="810" y="395"/>
                </a:lnTo>
                <a:lnTo>
                  <a:pt x="787" y="385"/>
                </a:lnTo>
                <a:lnTo>
                  <a:pt x="775" y="380"/>
                </a:lnTo>
                <a:lnTo>
                  <a:pt x="760" y="375"/>
                </a:lnTo>
                <a:lnTo>
                  <a:pt x="717" y="378"/>
                </a:lnTo>
                <a:lnTo>
                  <a:pt x="674" y="378"/>
                </a:lnTo>
                <a:lnTo>
                  <a:pt x="629" y="371"/>
                </a:lnTo>
                <a:lnTo>
                  <a:pt x="588" y="362"/>
                </a:lnTo>
                <a:lnTo>
                  <a:pt x="584" y="350"/>
                </a:lnTo>
                <a:lnTo>
                  <a:pt x="582" y="340"/>
                </a:lnTo>
                <a:lnTo>
                  <a:pt x="578" y="330"/>
                </a:lnTo>
                <a:lnTo>
                  <a:pt x="568" y="322"/>
                </a:lnTo>
                <a:lnTo>
                  <a:pt x="562" y="314"/>
                </a:lnTo>
                <a:lnTo>
                  <a:pt x="560" y="309"/>
                </a:lnTo>
                <a:lnTo>
                  <a:pt x="562" y="310"/>
                </a:lnTo>
                <a:lnTo>
                  <a:pt x="562" y="312"/>
                </a:lnTo>
                <a:lnTo>
                  <a:pt x="560" y="312"/>
                </a:lnTo>
                <a:lnTo>
                  <a:pt x="555" y="309"/>
                </a:lnTo>
                <a:lnTo>
                  <a:pt x="547" y="302"/>
                </a:lnTo>
                <a:lnTo>
                  <a:pt x="543" y="296"/>
                </a:lnTo>
                <a:lnTo>
                  <a:pt x="541" y="291"/>
                </a:lnTo>
                <a:lnTo>
                  <a:pt x="539" y="286"/>
                </a:lnTo>
                <a:lnTo>
                  <a:pt x="537" y="277"/>
                </a:lnTo>
                <a:lnTo>
                  <a:pt x="523" y="259"/>
                </a:lnTo>
                <a:lnTo>
                  <a:pt x="504" y="246"/>
                </a:lnTo>
                <a:lnTo>
                  <a:pt x="492" y="223"/>
                </a:lnTo>
                <a:lnTo>
                  <a:pt x="480" y="197"/>
                </a:lnTo>
                <a:lnTo>
                  <a:pt x="467" y="173"/>
                </a:lnTo>
                <a:lnTo>
                  <a:pt x="459" y="162"/>
                </a:lnTo>
                <a:lnTo>
                  <a:pt x="449" y="154"/>
                </a:lnTo>
                <a:lnTo>
                  <a:pt x="430" y="129"/>
                </a:lnTo>
                <a:lnTo>
                  <a:pt x="412" y="106"/>
                </a:lnTo>
                <a:lnTo>
                  <a:pt x="408" y="96"/>
                </a:lnTo>
                <a:lnTo>
                  <a:pt x="406" y="88"/>
                </a:lnTo>
                <a:lnTo>
                  <a:pt x="398" y="76"/>
                </a:lnTo>
                <a:lnTo>
                  <a:pt x="387" y="68"/>
                </a:lnTo>
                <a:lnTo>
                  <a:pt x="379" y="65"/>
                </a:lnTo>
                <a:lnTo>
                  <a:pt x="369" y="61"/>
                </a:lnTo>
                <a:lnTo>
                  <a:pt x="361" y="50"/>
                </a:lnTo>
                <a:lnTo>
                  <a:pt x="353" y="41"/>
                </a:lnTo>
                <a:lnTo>
                  <a:pt x="344" y="35"/>
                </a:lnTo>
                <a:lnTo>
                  <a:pt x="334" y="30"/>
                </a:lnTo>
                <a:lnTo>
                  <a:pt x="314" y="25"/>
                </a:lnTo>
                <a:lnTo>
                  <a:pt x="301" y="23"/>
                </a:lnTo>
                <a:lnTo>
                  <a:pt x="285" y="22"/>
                </a:lnTo>
                <a:lnTo>
                  <a:pt x="275" y="20"/>
                </a:lnTo>
                <a:lnTo>
                  <a:pt x="266" y="18"/>
                </a:lnTo>
                <a:lnTo>
                  <a:pt x="256" y="17"/>
                </a:lnTo>
                <a:lnTo>
                  <a:pt x="248" y="15"/>
                </a:lnTo>
                <a:lnTo>
                  <a:pt x="242" y="13"/>
                </a:lnTo>
                <a:lnTo>
                  <a:pt x="236" y="13"/>
                </a:lnTo>
                <a:lnTo>
                  <a:pt x="228" y="13"/>
                </a:lnTo>
                <a:lnTo>
                  <a:pt x="215" y="12"/>
                </a:lnTo>
                <a:lnTo>
                  <a:pt x="207" y="12"/>
                </a:lnTo>
                <a:lnTo>
                  <a:pt x="197" y="10"/>
                </a:lnTo>
                <a:lnTo>
                  <a:pt x="174" y="5"/>
                </a:lnTo>
                <a:lnTo>
                  <a:pt x="150" y="2"/>
                </a:lnTo>
                <a:lnTo>
                  <a:pt x="125" y="0"/>
                </a:lnTo>
                <a:lnTo>
                  <a:pt x="98" y="2"/>
                </a:lnTo>
                <a:lnTo>
                  <a:pt x="74" y="5"/>
                </a:lnTo>
                <a:lnTo>
                  <a:pt x="47" y="12"/>
                </a:lnTo>
                <a:lnTo>
                  <a:pt x="25" y="22"/>
                </a:lnTo>
                <a:lnTo>
                  <a:pt x="4" y="33"/>
                </a:lnTo>
                <a:lnTo>
                  <a:pt x="12" y="38"/>
                </a:lnTo>
                <a:lnTo>
                  <a:pt x="14" y="41"/>
                </a:lnTo>
                <a:lnTo>
                  <a:pt x="16" y="41"/>
                </a:lnTo>
                <a:lnTo>
                  <a:pt x="14" y="41"/>
                </a:lnTo>
                <a:lnTo>
                  <a:pt x="12" y="38"/>
                </a:lnTo>
                <a:lnTo>
                  <a:pt x="4" y="33"/>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0" name="未知"/>
          <p:cNvSpPr>
            <a:spLocks noChangeArrowheads="1"/>
          </p:cNvSpPr>
          <p:nvPr/>
        </p:nvSpPr>
        <p:spPr bwMode="auto">
          <a:xfrm>
            <a:off x="7608888" y="1270000"/>
            <a:ext cx="1495425" cy="928688"/>
          </a:xfrm>
          <a:custGeom>
            <a:avLst/>
            <a:gdLst>
              <a:gd name="T0" fmla="*/ 89 w 942"/>
              <a:gd name="T1" fmla="*/ 74 h 585"/>
              <a:gd name="T2" fmla="*/ 63 w 942"/>
              <a:gd name="T3" fmla="*/ 92 h 585"/>
              <a:gd name="T4" fmla="*/ 23 w 942"/>
              <a:gd name="T5" fmla="*/ 77 h 585"/>
              <a:gd name="T6" fmla="*/ 0 w 942"/>
              <a:gd name="T7" fmla="*/ 87 h 585"/>
              <a:gd name="T8" fmla="*/ 31 w 942"/>
              <a:gd name="T9" fmla="*/ 124 h 585"/>
              <a:gd name="T10" fmla="*/ 51 w 942"/>
              <a:gd name="T11" fmla="*/ 211 h 585"/>
              <a:gd name="T12" fmla="*/ 86 w 942"/>
              <a:gd name="T13" fmla="*/ 264 h 585"/>
              <a:gd name="T14" fmla="*/ 124 w 942"/>
              <a:gd name="T15" fmla="*/ 241 h 585"/>
              <a:gd name="T16" fmla="*/ 130 w 942"/>
              <a:gd name="T17" fmla="*/ 225 h 585"/>
              <a:gd name="T18" fmla="*/ 162 w 942"/>
              <a:gd name="T19" fmla="*/ 224 h 585"/>
              <a:gd name="T20" fmla="*/ 184 w 942"/>
              <a:gd name="T21" fmla="*/ 250 h 585"/>
              <a:gd name="T22" fmla="*/ 208 w 942"/>
              <a:gd name="T23" fmla="*/ 267 h 585"/>
              <a:gd name="T24" fmla="*/ 208 w 942"/>
              <a:gd name="T25" fmla="*/ 315 h 585"/>
              <a:gd name="T26" fmla="*/ 239 w 942"/>
              <a:gd name="T27" fmla="*/ 332 h 585"/>
              <a:gd name="T28" fmla="*/ 310 w 942"/>
              <a:gd name="T29" fmla="*/ 344 h 585"/>
              <a:gd name="T30" fmla="*/ 341 w 942"/>
              <a:gd name="T31" fmla="*/ 358 h 585"/>
              <a:gd name="T32" fmla="*/ 373 w 942"/>
              <a:gd name="T33" fmla="*/ 384 h 585"/>
              <a:gd name="T34" fmla="*/ 408 w 942"/>
              <a:gd name="T35" fmla="*/ 423 h 585"/>
              <a:gd name="T36" fmla="*/ 434 w 942"/>
              <a:gd name="T37" fmla="*/ 466 h 585"/>
              <a:gd name="T38" fmla="*/ 449 w 942"/>
              <a:gd name="T39" fmla="*/ 505 h 585"/>
              <a:gd name="T40" fmla="*/ 483 w 942"/>
              <a:gd name="T41" fmla="*/ 545 h 585"/>
              <a:gd name="T42" fmla="*/ 501 w 942"/>
              <a:gd name="T43" fmla="*/ 584 h 585"/>
              <a:gd name="T44" fmla="*/ 544 w 942"/>
              <a:gd name="T45" fmla="*/ 531 h 585"/>
              <a:gd name="T46" fmla="*/ 567 w 942"/>
              <a:gd name="T47" fmla="*/ 469 h 585"/>
              <a:gd name="T48" fmla="*/ 637 w 942"/>
              <a:gd name="T49" fmla="*/ 482 h 585"/>
              <a:gd name="T50" fmla="*/ 703 w 942"/>
              <a:gd name="T51" fmla="*/ 479 h 585"/>
              <a:gd name="T52" fmla="*/ 711 w 942"/>
              <a:gd name="T53" fmla="*/ 404 h 585"/>
              <a:gd name="T54" fmla="*/ 750 w 942"/>
              <a:gd name="T55" fmla="*/ 384 h 585"/>
              <a:gd name="T56" fmla="*/ 781 w 942"/>
              <a:gd name="T57" fmla="*/ 346 h 585"/>
              <a:gd name="T58" fmla="*/ 827 w 942"/>
              <a:gd name="T59" fmla="*/ 311 h 585"/>
              <a:gd name="T60" fmla="*/ 827 w 942"/>
              <a:gd name="T61" fmla="*/ 271 h 585"/>
              <a:gd name="T62" fmla="*/ 856 w 942"/>
              <a:gd name="T63" fmla="*/ 269 h 585"/>
              <a:gd name="T64" fmla="*/ 903 w 942"/>
              <a:gd name="T65" fmla="*/ 300 h 585"/>
              <a:gd name="T66" fmla="*/ 929 w 942"/>
              <a:gd name="T67" fmla="*/ 287 h 585"/>
              <a:gd name="T68" fmla="*/ 931 w 942"/>
              <a:gd name="T69" fmla="*/ 244 h 585"/>
              <a:gd name="T70" fmla="*/ 941 w 942"/>
              <a:gd name="T71" fmla="*/ 209 h 585"/>
              <a:gd name="T72" fmla="*/ 928 w 942"/>
              <a:gd name="T73" fmla="*/ 184 h 585"/>
              <a:gd name="T74" fmla="*/ 885 w 942"/>
              <a:gd name="T75" fmla="*/ 183 h 585"/>
              <a:gd name="T76" fmla="*/ 810 w 942"/>
              <a:gd name="T77" fmla="*/ 152 h 585"/>
              <a:gd name="T78" fmla="*/ 758 w 942"/>
              <a:gd name="T79" fmla="*/ 160 h 585"/>
              <a:gd name="T80" fmla="*/ 731 w 942"/>
              <a:gd name="T81" fmla="*/ 204 h 585"/>
              <a:gd name="T82" fmla="*/ 671 w 942"/>
              <a:gd name="T83" fmla="*/ 185 h 585"/>
              <a:gd name="T84" fmla="*/ 642 w 942"/>
              <a:gd name="T85" fmla="*/ 148 h 585"/>
              <a:gd name="T86" fmla="*/ 616 w 942"/>
              <a:gd name="T87" fmla="*/ 147 h 585"/>
              <a:gd name="T88" fmla="*/ 588 w 942"/>
              <a:gd name="T89" fmla="*/ 174 h 585"/>
              <a:gd name="T90" fmla="*/ 569 w 942"/>
              <a:gd name="T91" fmla="*/ 157 h 585"/>
              <a:gd name="T92" fmla="*/ 517 w 942"/>
              <a:gd name="T93" fmla="*/ 114 h 585"/>
              <a:gd name="T94" fmla="*/ 452 w 942"/>
              <a:gd name="T95" fmla="*/ 88 h 585"/>
              <a:gd name="T96" fmla="*/ 353 w 942"/>
              <a:gd name="T97" fmla="*/ 80 h 585"/>
              <a:gd name="T98" fmla="*/ 268 w 942"/>
              <a:gd name="T99" fmla="*/ 74 h 585"/>
              <a:gd name="T100" fmla="*/ 231 w 942"/>
              <a:gd name="T101" fmla="*/ 66 h 585"/>
              <a:gd name="T102" fmla="*/ 219 w 942"/>
              <a:gd name="T103" fmla="*/ 36 h 585"/>
              <a:gd name="T104" fmla="*/ 158 w 942"/>
              <a:gd name="T105" fmla="*/ 0 h 585"/>
              <a:gd name="T106" fmla="*/ 86 w 942"/>
              <a:gd name="T107" fmla="*/ 28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2" h="585">
                <a:moveTo>
                  <a:pt x="90" y="20"/>
                </a:moveTo>
                <a:lnTo>
                  <a:pt x="90" y="30"/>
                </a:lnTo>
                <a:lnTo>
                  <a:pt x="90" y="41"/>
                </a:lnTo>
                <a:lnTo>
                  <a:pt x="90" y="52"/>
                </a:lnTo>
                <a:lnTo>
                  <a:pt x="90" y="65"/>
                </a:lnTo>
                <a:lnTo>
                  <a:pt x="89" y="74"/>
                </a:lnTo>
                <a:lnTo>
                  <a:pt x="86" y="83"/>
                </a:lnTo>
                <a:lnTo>
                  <a:pt x="81" y="89"/>
                </a:lnTo>
                <a:lnTo>
                  <a:pt x="78" y="91"/>
                </a:lnTo>
                <a:lnTo>
                  <a:pt x="74" y="92"/>
                </a:lnTo>
                <a:lnTo>
                  <a:pt x="69" y="92"/>
                </a:lnTo>
                <a:lnTo>
                  <a:pt x="63" y="92"/>
                </a:lnTo>
                <a:lnTo>
                  <a:pt x="54" y="88"/>
                </a:lnTo>
                <a:lnTo>
                  <a:pt x="44" y="83"/>
                </a:lnTo>
                <a:lnTo>
                  <a:pt x="34" y="80"/>
                </a:lnTo>
                <a:lnTo>
                  <a:pt x="31" y="79"/>
                </a:lnTo>
                <a:lnTo>
                  <a:pt x="26" y="78"/>
                </a:lnTo>
                <a:lnTo>
                  <a:pt x="23" y="77"/>
                </a:lnTo>
                <a:lnTo>
                  <a:pt x="22" y="76"/>
                </a:lnTo>
                <a:lnTo>
                  <a:pt x="17" y="76"/>
                </a:lnTo>
                <a:lnTo>
                  <a:pt x="11" y="76"/>
                </a:lnTo>
                <a:lnTo>
                  <a:pt x="5" y="77"/>
                </a:lnTo>
                <a:lnTo>
                  <a:pt x="2" y="80"/>
                </a:lnTo>
                <a:lnTo>
                  <a:pt x="0" y="87"/>
                </a:lnTo>
                <a:lnTo>
                  <a:pt x="0" y="94"/>
                </a:lnTo>
                <a:lnTo>
                  <a:pt x="3" y="99"/>
                </a:lnTo>
                <a:lnTo>
                  <a:pt x="8" y="106"/>
                </a:lnTo>
                <a:lnTo>
                  <a:pt x="20" y="115"/>
                </a:lnTo>
                <a:lnTo>
                  <a:pt x="26" y="120"/>
                </a:lnTo>
                <a:lnTo>
                  <a:pt x="31" y="124"/>
                </a:lnTo>
                <a:lnTo>
                  <a:pt x="31" y="136"/>
                </a:lnTo>
                <a:lnTo>
                  <a:pt x="31" y="149"/>
                </a:lnTo>
                <a:lnTo>
                  <a:pt x="34" y="177"/>
                </a:lnTo>
                <a:lnTo>
                  <a:pt x="37" y="190"/>
                </a:lnTo>
                <a:lnTo>
                  <a:pt x="43" y="201"/>
                </a:lnTo>
                <a:lnTo>
                  <a:pt x="51" y="211"/>
                </a:lnTo>
                <a:lnTo>
                  <a:pt x="55" y="213"/>
                </a:lnTo>
                <a:lnTo>
                  <a:pt x="61" y="216"/>
                </a:lnTo>
                <a:lnTo>
                  <a:pt x="69" y="228"/>
                </a:lnTo>
                <a:lnTo>
                  <a:pt x="74" y="241"/>
                </a:lnTo>
                <a:lnTo>
                  <a:pt x="80" y="253"/>
                </a:lnTo>
                <a:lnTo>
                  <a:pt x="86" y="264"/>
                </a:lnTo>
                <a:lnTo>
                  <a:pt x="93" y="263"/>
                </a:lnTo>
                <a:lnTo>
                  <a:pt x="103" y="261"/>
                </a:lnTo>
                <a:lnTo>
                  <a:pt x="112" y="257"/>
                </a:lnTo>
                <a:lnTo>
                  <a:pt x="118" y="252"/>
                </a:lnTo>
                <a:lnTo>
                  <a:pt x="122" y="245"/>
                </a:lnTo>
                <a:lnTo>
                  <a:pt x="124" y="241"/>
                </a:lnTo>
                <a:lnTo>
                  <a:pt x="127" y="237"/>
                </a:lnTo>
                <a:lnTo>
                  <a:pt x="127" y="234"/>
                </a:lnTo>
                <a:lnTo>
                  <a:pt x="129" y="230"/>
                </a:lnTo>
                <a:lnTo>
                  <a:pt x="127" y="228"/>
                </a:lnTo>
                <a:lnTo>
                  <a:pt x="127" y="227"/>
                </a:lnTo>
                <a:lnTo>
                  <a:pt x="130" y="225"/>
                </a:lnTo>
                <a:lnTo>
                  <a:pt x="133" y="223"/>
                </a:lnTo>
                <a:lnTo>
                  <a:pt x="138" y="220"/>
                </a:lnTo>
                <a:lnTo>
                  <a:pt x="144" y="220"/>
                </a:lnTo>
                <a:lnTo>
                  <a:pt x="150" y="221"/>
                </a:lnTo>
                <a:lnTo>
                  <a:pt x="156" y="221"/>
                </a:lnTo>
                <a:lnTo>
                  <a:pt x="162" y="224"/>
                </a:lnTo>
                <a:lnTo>
                  <a:pt x="167" y="230"/>
                </a:lnTo>
                <a:lnTo>
                  <a:pt x="170" y="238"/>
                </a:lnTo>
                <a:lnTo>
                  <a:pt x="173" y="244"/>
                </a:lnTo>
                <a:lnTo>
                  <a:pt x="174" y="246"/>
                </a:lnTo>
                <a:lnTo>
                  <a:pt x="177" y="248"/>
                </a:lnTo>
                <a:lnTo>
                  <a:pt x="184" y="250"/>
                </a:lnTo>
                <a:lnTo>
                  <a:pt x="190" y="252"/>
                </a:lnTo>
                <a:lnTo>
                  <a:pt x="194" y="257"/>
                </a:lnTo>
                <a:lnTo>
                  <a:pt x="199" y="261"/>
                </a:lnTo>
                <a:lnTo>
                  <a:pt x="203" y="264"/>
                </a:lnTo>
                <a:lnTo>
                  <a:pt x="205" y="266"/>
                </a:lnTo>
                <a:lnTo>
                  <a:pt x="208" y="267"/>
                </a:lnTo>
                <a:lnTo>
                  <a:pt x="208" y="270"/>
                </a:lnTo>
                <a:lnTo>
                  <a:pt x="208" y="273"/>
                </a:lnTo>
                <a:lnTo>
                  <a:pt x="206" y="280"/>
                </a:lnTo>
                <a:lnTo>
                  <a:pt x="206" y="292"/>
                </a:lnTo>
                <a:lnTo>
                  <a:pt x="206" y="304"/>
                </a:lnTo>
                <a:lnTo>
                  <a:pt x="208" y="315"/>
                </a:lnTo>
                <a:lnTo>
                  <a:pt x="211" y="320"/>
                </a:lnTo>
                <a:lnTo>
                  <a:pt x="214" y="324"/>
                </a:lnTo>
                <a:lnTo>
                  <a:pt x="222" y="328"/>
                </a:lnTo>
                <a:lnTo>
                  <a:pt x="229" y="329"/>
                </a:lnTo>
                <a:lnTo>
                  <a:pt x="235" y="331"/>
                </a:lnTo>
                <a:lnTo>
                  <a:pt x="239" y="332"/>
                </a:lnTo>
                <a:lnTo>
                  <a:pt x="249" y="329"/>
                </a:lnTo>
                <a:lnTo>
                  <a:pt x="258" y="329"/>
                </a:lnTo>
                <a:lnTo>
                  <a:pt x="268" y="329"/>
                </a:lnTo>
                <a:lnTo>
                  <a:pt x="275" y="331"/>
                </a:lnTo>
                <a:lnTo>
                  <a:pt x="292" y="338"/>
                </a:lnTo>
                <a:lnTo>
                  <a:pt x="310" y="344"/>
                </a:lnTo>
                <a:lnTo>
                  <a:pt x="315" y="349"/>
                </a:lnTo>
                <a:lnTo>
                  <a:pt x="321" y="355"/>
                </a:lnTo>
                <a:lnTo>
                  <a:pt x="327" y="359"/>
                </a:lnTo>
                <a:lnTo>
                  <a:pt x="330" y="360"/>
                </a:lnTo>
                <a:lnTo>
                  <a:pt x="333" y="360"/>
                </a:lnTo>
                <a:lnTo>
                  <a:pt x="341" y="358"/>
                </a:lnTo>
                <a:lnTo>
                  <a:pt x="349" y="356"/>
                </a:lnTo>
                <a:lnTo>
                  <a:pt x="355" y="353"/>
                </a:lnTo>
                <a:lnTo>
                  <a:pt x="358" y="352"/>
                </a:lnTo>
                <a:lnTo>
                  <a:pt x="362" y="358"/>
                </a:lnTo>
                <a:lnTo>
                  <a:pt x="365" y="367"/>
                </a:lnTo>
                <a:lnTo>
                  <a:pt x="373" y="384"/>
                </a:lnTo>
                <a:lnTo>
                  <a:pt x="378" y="392"/>
                </a:lnTo>
                <a:lnTo>
                  <a:pt x="381" y="400"/>
                </a:lnTo>
                <a:lnTo>
                  <a:pt x="385" y="406"/>
                </a:lnTo>
                <a:lnTo>
                  <a:pt x="390" y="412"/>
                </a:lnTo>
                <a:lnTo>
                  <a:pt x="399" y="418"/>
                </a:lnTo>
                <a:lnTo>
                  <a:pt x="408" y="423"/>
                </a:lnTo>
                <a:lnTo>
                  <a:pt x="417" y="428"/>
                </a:lnTo>
                <a:lnTo>
                  <a:pt x="426" y="432"/>
                </a:lnTo>
                <a:lnTo>
                  <a:pt x="425" y="439"/>
                </a:lnTo>
                <a:lnTo>
                  <a:pt x="425" y="445"/>
                </a:lnTo>
                <a:lnTo>
                  <a:pt x="428" y="455"/>
                </a:lnTo>
                <a:lnTo>
                  <a:pt x="434" y="466"/>
                </a:lnTo>
                <a:lnTo>
                  <a:pt x="437" y="473"/>
                </a:lnTo>
                <a:lnTo>
                  <a:pt x="439" y="480"/>
                </a:lnTo>
                <a:lnTo>
                  <a:pt x="439" y="490"/>
                </a:lnTo>
                <a:lnTo>
                  <a:pt x="439" y="496"/>
                </a:lnTo>
                <a:lnTo>
                  <a:pt x="442" y="500"/>
                </a:lnTo>
                <a:lnTo>
                  <a:pt x="449" y="505"/>
                </a:lnTo>
                <a:lnTo>
                  <a:pt x="460" y="509"/>
                </a:lnTo>
                <a:lnTo>
                  <a:pt x="469" y="512"/>
                </a:lnTo>
                <a:lnTo>
                  <a:pt x="478" y="516"/>
                </a:lnTo>
                <a:lnTo>
                  <a:pt x="485" y="526"/>
                </a:lnTo>
                <a:lnTo>
                  <a:pt x="485" y="535"/>
                </a:lnTo>
                <a:lnTo>
                  <a:pt x="483" y="545"/>
                </a:lnTo>
                <a:lnTo>
                  <a:pt x="478" y="556"/>
                </a:lnTo>
                <a:lnTo>
                  <a:pt x="485" y="565"/>
                </a:lnTo>
                <a:lnTo>
                  <a:pt x="488" y="574"/>
                </a:lnTo>
                <a:lnTo>
                  <a:pt x="492" y="579"/>
                </a:lnTo>
                <a:lnTo>
                  <a:pt x="497" y="582"/>
                </a:lnTo>
                <a:lnTo>
                  <a:pt x="501" y="584"/>
                </a:lnTo>
                <a:lnTo>
                  <a:pt x="514" y="576"/>
                </a:lnTo>
                <a:lnTo>
                  <a:pt x="523" y="566"/>
                </a:lnTo>
                <a:lnTo>
                  <a:pt x="530" y="558"/>
                </a:lnTo>
                <a:lnTo>
                  <a:pt x="535" y="549"/>
                </a:lnTo>
                <a:lnTo>
                  <a:pt x="540" y="541"/>
                </a:lnTo>
                <a:lnTo>
                  <a:pt x="544" y="531"/>
                </a:lnTo>
                <a:lnTo>
                  <a:pt x="550" y="520"/>
                </a:lnTo>
                <a:lnTo>
                  <a:pt x="558" y="508"/>
                </a:lnTo>
                <a:lnTo>
                  <a:pt x="559" y="500"/>
                </a:lnTo>
                <a:lnTo>
                  <a:pt x="559" y="492"/>
                </a:lnTo>
                <a:lnTo>
                  <a:pt x="561" y="480"/>
                </a:lnTo>
                <a:lnTo>
                  <a:pt x="567" y="469"/>
                </a:lnTo>
                <a:lnTo>
                  <a:pt x="572" y="464"/>
                </a:lnTo>
                <a:lnTo>
                  <a:pt x="578" y="460"/>
                </a:lnTo>
                <a:lnTo>
                  <a:pt x="590" y="462"/>
                </a:lnTo>
                <a:lnTo>
                  <a:pt x="601" y="466"/>
                </a:lnTo>
                <a:lnTo>
                  <a:pt x="619" y="475"/>
                </a:lnTo>
                <a:lnTo>
                  <a:pt x="637" y="482"/>
                </a:lnTo>
                <a:lnTo>
                  <a:pt x="650" y="486"/>
                </a:lnTo>
                <a:lnTo>
                  <a:pt x="662" y="488"/>
                </a:lnTo>
                <a:lnTo>
                  <a:pt x="679" y="486"/>
                </a:lnTo>
                <a:lnTo>
                  <a:pt x="692" y="484"/>
                </a:lnTo>
                <a:lnTo>
                  <a:pt x="698" y="482"/>
                </a:lnTo>
                <a:lnTo>
                  <a:pt x="703" y="479"/>
                </a:lnTo>
                <a:lnTo>
                  <a:pt x="709" y="475"/>
                </a:lnTo>
                <a:lnTo>
                  <a:pt x="714" y="468"/>
                </a:lnTo>
                <a:lnTo>
                  <a:pt x="711" y="450"/>
                </a:lnTo>
                <a:lnTo>
                  <a:pt x="709" y="431"/>
                </a:lnTo>
                <a:lnTo>
                  <a:pt x="709" y="413"/>
                </a:lnTo>
                <a:lnTo>
                  <a:pt x="711" y="404"/>
                </a:lnTo>
                <a:lnTo>
                  <a:pt x="714" y="396"/>
                </a:lnTo>
                <a:lnTo>
                  <a:pt x="717" y="393"/>
                </a:lnTo>
                <a:lnTo>
                  <a:pt x="723" y="391"/>
                </a:lnTo>
                <a:lnTo>
                  <a:pt x="732" y="388"/>
                </a:lnTo>
                <a:lnTo>
                  <a:pt x="741" y="387"/>
                </a:lnTo>
                <a:lnTo>
                  <a:pt x="750" y="384"/>
                </a:lnTo>
                <a:lnTo>
                  <a:pt x="760" y="383"/>
                </a:lnTo>
                <a:lnTo>
                  <a:pt x="766" y="381"/>
                </a:lnTo>
                <a:lnTo>
                  <a:pt x="770" y="380"/>
                </a:lnTo>
                <a:lnTo>
                  <a:pt x="775" y="367"/>
                </a:lnTo>
                <a:lnTo>
                  <a:pt x="778" y="356"/>
                </a:lnTo>
                <a:lnTo>
                  <a:pt x="781" y="346"/>
                </a:lnTo>
                <a:lnTo>
                  <a:pt x="786" y="337"/>
                </a:lnTo>
                <a:lnTo>
                  <a:pt x="790" y="330"/>
                </a:lnTo>
                <a:lnTo>
                  <a:pt x="798" y="324"/>
                </a:lnTo>
                <a:lnTo>
                  <a:pt x="808" y="319"/>
                </a:lnTo>
                <a:lnTo>
                  <a:pt x="822" y="316"/>
                </a:lnTo>
                <a:lnTo>
                  <a:pt x="827" y="311"/>
                </a:lnTo>
                <a:lnTo>
                  <a:pt x="830" y="306"/>
                </a:lnTo>
                <a:lnTo>
                  <a:pt x="833" y="298"/>
                </a:lnTo>
                <a:lnTo>
                  <a:pt x="830" y="288"/>
                </a:lnTo>
                <a:lnTo>
                  <a:pt x="828" y="283"/>
                </a:lnTo>
                <a:lnTo>
                  <a:pt x="825" y="276"/>
                </a:lnTo>
                <a:lnTo>
                  <a:pt x="827" y="271"/>
                </a:lnTo>
                <a:lnTo>
                  <a:pt x="830" y="269"/>
                </a:lnTo>
                <a:lnTo>
                  <a:pt x="831" y="266"/>
                </a:lnTo>
                <a:lnTo>
                  <a:pt x="834" y="265"/>
                </a:lnTo>
                <a:lnTo>
                  <a:pt x="842" y="264"/>
                </a:lnTo>
                <a:lnTo>
                  <a:pt x="848" y="266"/>
                </a:lnTo>
                <a:lnTo>
                  <a:pt x="856" y="269"/>
                </a:lnTo>
                <a:lnTo>
                  <a:pt x="863" y="273"/>
                </a:lnTo>
                <a:lnTo>
                  <a:pt x="871" y="277"/>
                </a:lnTo>
                <a:lnTo>
                  <a:pt x="877" y="280"/>
                </a:lnTo>
                <a:lnTo>
                  <a:pt x="886" y="288"/>
                </a:lnTo>
                <a:lnTo>
                  <a:pt x="894" y="295"/>
                </a:lnTo>
                <a:lnTo>
                  <a:pt x="903" y="300"/>
                </a:lnTo>
                <a:lnTo>
                  <a:pt x="914" y="304"/>
                </a:lnTo>
                <a:lnTo>
                  <a:pt x="923" y="301"/>
                </a:lnTo>
                <a:lnTo>
                  <a:pt x="928" y="300"/>
                </a:lnTo>
                <a:lnTo>
                  <a:pt x="931" y="297"/>
                </a:lnTo>
                <a:lnTo>
                  <a:pt x="931" y="294"/>
                </a:lnTo>
                <a:lnTo>
                  <a:pt x="929" y="287"/>
                </a:lnTo>
                <a:lnTo>
                  <a:pt x="929" y="284"/>
                </a:lnTo>
                <a:lnTo>
                  <a:pt x="929" y="278"/>
                </a:lnTo>
                <a:lnTo>
                  <a:pt x="929" y="272"/>
                </a:lnTo>
                <a:lnTo>
                  <a:pt x="929" y="264"/>
                </a:lnTo>
                <a:lnTo>
                  <a:pt x="929" y="256"/>
                </a:lnTo>
                <a:lnTo>
                  <a:pt x="931" y="244"/>
                </a:lnTo>
                <a:lnTo>
                  <a:pt x="932" y="239"/>
                </a:lnTo>
                <a:lnTo>
                  <a:pt x="934" y="233"/>
                </a:lnTo>
                <a:lnTo>
                  <a:pt x="937" y="221"/>
                </a:lnTo>
                <a:lnTo>
                  <a:pt x="938" y="216"/>
                </a:lnTo>
                <a:lnTo>
                  <a:pt x="940" y="212"/>
                </a:lnTo>
                <a:lnTo>
                  <a:pt x="941" y="209"/>
                </a:lnTo>
                <a:lnTo>
                  <a:pt x="941" y="208"/>
                </a:lnTo>
                <a:lnTo>
                  <a:pt x="937" y="198"/>
                </a:lnTo>
                <a:lnTo>
                  <a:pt x="934" y="193"/>
                </a:lnTo>
                <a:lnTo>
                  <a:pt x="931" y="188"/>
                </a:lnTo>
                <a:lnTo>
                  <a:pt x="929" y="186"/>
                </a:lnTo>
                <a:lnTo>
                  <a:pt x="928" y="184"/>
                </a:lnTo>
                <a:lnTo>
                  <a:pt x="925" y="183"/>
                </a:lnTo>
                <a:lnTo>
                  <a:pt x="920" y="182"/>
                </a:lnTo>
                <a:lnTo>
                  <a:pt x="914" y="180"/>
                </a:lnTo>
                <a:lnTo>
                  <a:pt x="906" y="182"/>
                </a:lnTo>
                <a:lnTo>
                  <a:pt x="899" y="183"/>
                </a:lnTo>
                <a:lnTo>
                  <a:pt x="885" y="183"/>
                </a:lnTo>
                <a:lnTo>
                  <a:pt x="873" y="181"/>
                </a:lnTo>
                <a:lnTo>
                  <a:pt x="860" y="176"/>
                </a:lnTo>
                <a:lnTo>
                  <a:pt x="848" y="169"/>
                </a:lnTo>
                <a:lnTo>
                  <a:pt x="836" y="163"/>
                </a:lnTo>
                <a:lnTo>
                  <a:pt x="824" y="157"/>
                </a:lnTo>
                <a:lnTo>
                  <a:pt x="810" y="152"/>
                </a:lnTo>
                <a:lnTo>
                  <a:pt x="796" y="153"/>
                </a:lnTo>
                <a:lnTo>
                  <a:pt x="783" y="153"/>
                </a:lnTo>
                <a:lnTo>
                  <a:pt x="775" y="153"/>
                </a:lnTo>
                <a:lnTo>
                  <a:pt x="769" y="154"/>
                </a:lnTo>
                <a:lnTo>
                  <a:pt x="763" y="156"/>
                </a:lnTo>
                <a:lnTo>
                  <a:pt x="758" y="160"/>
                </a:lnTo>
                <a:lnTo>
                  <a:pt x="753" y="166"/>
                </a:lnTo>
                <a:lnTo>
                  <a:pt x="750" y="170"/>
                </a:lnTo>
                <a:lnTo>
                  <a:pt x="746" y="183"/>
                </a:lnTo>
                <a:lnTo>
                  <a:pt x="740" y="194"/>
                </a:lnTo>
                <a:lnTo>
                  <a:pt x="737" y="199"/>
                </a:lnTo>
                <a:lnTo>
                  <a:pt x="731" y="204"/>
                </a:lnTo>
                <a:lnTo>
                  <a:pt x="715" y="202"/>
                </a:lnTo>
                <a:lnTo>
                  <a:pt x="705" y="199"/>
                </a:lnTo>
                <a:lnTo>
                  <a:pt x="695" y="197"/>
                </a:lnTo>
                <a:lnTo>
                  <a:pt x="688" y="193"/>
                </a:lnTo>
                <a:lnTo>
                  <a:pt x="680" y="189"/>
                </a:lnTo>
                <a:lnTo>
                  <a:pt x="671" y="185"/>
                </a:lnTo>
                <a:lnTo>
                  <a:pt x="662" y="181"/>
                </a:lnTo>
                <a:lnTo>
                  <a:pt x="650" y="176"/>
                </a:lnTo>
                <a:lnTo>
                  <a:pt x="648" y="168"/>
                </a:lnTo>
                <a:lnTo>
                  <a:pt x="648" y="161"/>
                </a:lnTo>
                <a:lnTo>
                  <a:pt x="647" y="154"/>
                </a:lnTo>
                <a:lnTo>
                  <a:pt x="642" y="148"/>
                </a:lnTo>
                <a:lnTo>
                  <a:pt x="636" y="145"/>
                </a:lnTo>
                <a:lnTo>
                  <a:pt x="628" y="142"/>
                </a:lnTo>
                <a:lnTo>
                  <a:pt x="621" y="141"/>
                </a:lnTo>
                <a:lnTo>
                  <a:pt x="619" y="140"/>
                </a:lnTo>
                <a:lnTo>
                  <a:pt x="617" y="140"/>
                </a:lnTo>
                <a:lnTo>
                  <a:pt x="616" y="147"/>
                </a:lnTo>
                <a:lnTo>
                  <a:pt x="614" y="152"/>
                </a:lnTo>
                <a:lnTo>
                  <a:pt x="613" y="161"/>
                </a:lnTo>
                <a:lnTo>
                  <a:pt x="607" y="168"/>
                </a:lnTo>
                <a:lnTo>
                  <a:pt x="604" y="172"/>
                </a:lnTo>
                <a:lnTo>
                  <a:pt x="598" y="176"/>
                </a:lnTo>
                <a:lnTo>
                  <a:pt x="588" y="174"/>
                </a:lnTo>
                <a:lnTo>
                  <a:pt x="582" y="171"/>
                </a:lnTo>
                <a:lnTo>
                  <a:pt x="578" y="169"/>
                </a:lnTo>
                <a:lnTo>
                  <a:pt x="576" y="168"/>
                </a:lnTo>
                <a:lnTo>
                  <a:pt x="575" y="165"/>
                </a:lnTo>
                <a:lnTo>
                  <a:pt x="573" y="161"/>
                </a:lnTo>
                <a:lnTo>
                  <a:pt x="569" y="157"/>
                </a:lnTo>
                <a:lnTo>
                  <a:pt x="562" y="152"/>
                </a:lnTo>
                <a:lnTo>
                  <a:pt x="556" y="140"/>
                </a:lnTo>
                <a:lnTo>
                  <a:pt x="549" y="132"/>
                </a:lnTo>
                <a:lnTo>
                  <a:pt x="540" y="124"/>
                </a:lnTo>
                <a:lnTo>
                  <a:pt x="529" y="119"/>
                </a:lnTo>
                <a:lnTo>
                  <a:pt x="517" y="114"/>
                </a:lnTo>
                <a:lnTo>
                  <a:pt x="504" y="110"/>
                </a:lnTo>
                <a:lnTo>
                  <a:pt x="481" y="104"/>
                </a:lnTo>
                <a:lnTo>
                  <a:pt x="475" y="96"/>
                </a:lnTo>
                <a:lnTo>
                  <a:pt x="468" y="91"/>
                </a:lnTo>
                <a:lnTo>
                  <a:pt x="460" y="89"/>
                </a:lnTo>
                <a:lnTo>
                  <a:pt x="452" y="88"/>
                </a:lnTo>
                <a:lnTo>
                  <a:pt x="443" y="89"/>
                </a:lnTo>
                <a:lnTo>
                  <a:pt x="434" y="91"/>
                </a:lnTo>
                <a:lnTo>
                  <a:pt x="414" y="96"/>
                </a:lnTo>
                <a:lnTo>
                  <a:pt x="393" y="93"/>
                </a:lnTo>
                <a:lnTo>
                  <a:pt x="371" y="87"/>
                </a:lnTo>
                <a:lnTo>
                  <a:pt x="353" y="80"/>
                </a:lnTo>
                <a:lnTo>
                  <a:pt x="342" y="74"/>
                </a:lnTo>
                <a:lnTo>
                  <a:pt x="333" y="68"/>
                </a:lnTo>
                <a:lnTo>
                  <a:pt x="304" y="70"/>
                </a:lnTo>
                <a:lnTo>
                  <a:pt x="274" y="72"/>
                </a:lnTo>
                <a:lnTo>
                  <a:pt x="271" y="73"/>
                </a:lnTo>
                <a:lnTo>
                  <a:pt x="268" y="74"/>
                </a:lnTo>
                <a:lnTo>
                  <a:pt x="265" y="75"/>
                </a:lnTo>
                <a:lnTo>
                  <a:pt x="261" y="76"/>
                </a:lnTo>
                <a:lnTo>
                  <a:pt x="257" y="75"/>
                </a:lnTo>
                <a:lnTo>
                  <a:pt x="251" y="74"/>
                </a:lnTo>
                <a:lnTo>
                  <a:pt x="240" y="69"/>
                </a:lnTo>
                <a:lnTo>
                  <a:pt x="231" y="66"/>
                </a:lnTo>
                <a:lnTo>
                  <a:pt x="228" y="65"/>
                </a:lnTo>
                <a:lnTo>
                  <a:pt x="226" y="64"/>
                </a:lnTo>
                <a:lnTo>
                  <a:pt x="225" y="57"/>
                </a:lnTo>
                <a:lnTo>
                  <a:pt x="223" y="50"/>
                </a:lnTo>
                <a:lnTo>
                  <a:pt x="222" y="42"/>
                </a:lnTo>
                <a:lnTo>
                  <a:pt x="219" y="36"/>
                </a:lnTo>
                <a:lnTo>
                  <a:pt x="214" y="31"/>
                </a:lnTo>
                <a:lnTo>
                  <a:pt x="206" y="25"/>
                </a:lnTo>
                <a:lnTo>
                  <a:pt x="191" y="15"/>
                </a:lnTo>
                <a:lnTo>
                  <a:pt x="174" y="7"/>
                </a:lnTo>
                <a:lnTo>
                  <a:pt x="165" y="3"/>
                </a:lnTo>
                <a:lnTo>
                  <a:pt x="158" y="0"/>
                </a:lnTo>
                <a:lnTo>
                  <a:pt x="124" y="7"/>
                </a:lnTo>
                <a:lnTo>
                  <a:pt x="90" y="16"/>
                </a:lnTo>
                <a:lnTo>
                  <a:pt x="89" y="21"/>
                </a:lnTo>
                <a:lnTo>
                  <a:pt x="87" y="24"/>
                </a:lnTo>
                <a:lnTo>
                  <a:pt x="87" y="27"/>
                </a:lnTo>
                <a:lnTo>
                  <a:pt x="86" y="28"/>
                </a:lnTo>
                <a:lnTo>
                  <a:pt x="87" y="26"/>
                </a:lnTo>
                <a:lnTo>
                  <a:pt x="89" y="23"/>
                </a:lnTo>
                <a:lnTo>
                  <a:pt x="90" y="20"/>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1" name="未知"/>
          <p:cNvSpPr>
            <a:spLocks noChangeArrowheads="1"/>
          </p:cNvSpPr>
          <p:nvPr/>
        </p:nvSpPr>
        <p:spPr bwMode="auto">
          <a:xfrm>
            <a:off x="7370763" y="1790700"/>
            <a:ext cx="1017587" cy="912813"/>
          </a:xfrm>
          <a:custGeom>
            <a:avLst/>
            <a:gdLst>
              <a:gd name="T0" fmla="*/ 379 w 641"/>
              <a:gd name="T1" fmla="*/ 47 h 575"/>
              <a:gd name="T2" fmla="*/ 355 w 641"/>
              <a:gd name="T3" fmla="*/ 67 h 575"/>
              <a:gd name="T4" fmla="*/ 330 w 641"/>
              <a:gd name="T5" fmla="*/ 86 h 575"/>
              <a:gd name="T6" fmla="*/ 276 w 641"/>
              <a:gd name="T7" fmla="*/ 88 h 575"/>
              <a:gd name="T8" fmla="*/ 237 w 641"/>
              <a:gd name="T9" fmla="*/ 126 h 575"/>
              <a:gd name="T10" fmla="*/ 176 w 641"/>
              <a:gd name="T11" fmla="*/ 140 h 575"/>
              <a:gd name="T12" fmla="*/ 157 w 641"/>
              <a:gd name="T13" fmla="*/ 159 h 575"/>
              <a:gd name="T14" fmla="*/ 144 w 641"/>
              <a:gd name="T15" fmla="*/ 176 h 575"/>
              <a:gd name="T16" fmla="*/ 133 w 641"/>
              <a:gd name="T17" fmla="*/ 184 h 575"/>
              <a:gd name="T18" fmla="*/ 115 w 641"/>
              <a:gd name="T19" fmla="*/ 213 h 575"/>
              <a:gd name="T20" fmla="*/ 78 w 641"/>
              <a:gd name="T21" fmla="*/ 224 h 575"/>
              <a:gd name="T22" fmla="*/ 48 w 641"/>
              <a:gd name="T23" fmla="*/ 188 h 575"/>
              <a:gd name="T24" fmla="*/ 26 w 641"/>
              <a:gd name="T25" fmla="*/ 171 h 575"/>
              <a:gd name="T26" fmla="*/ 8 w 641"/>
              <a:gd name="T27" fmla="*/ 182 h 575"/>
              <a:gd name="T28" fmla="*/ 6 w 641"/>
              <a:gd name="T29" fmla="*/ 218 h 575"/>
              <a:gd name="T30" fmla="*/ 16 w 641"/>
              <a:gd name="T31" fmla="*/ 251 h 575"/>
              <a:gd name="T32" fmla="*/ 12 w 641"/>
              <a:gd name="T33" fmla="*/ 282 h 575"/>
              <a:gd name="T34" fmla="*/ 4 w 641"/>
              <a:gd name="T35" fmla="*/ 323 h 575"/>
              <a:gd name="T36" fmla="*/ 25 w 641"/>
              <a:gd name="T37" fmla="*/ 363 h 575"/>
              <a:gd name="T38" fmla="*/ 42 w 641"/>
              <a:gd name="T39" fmla="*/ 375 h 575"/>
              <a:gd name="T40" fmla="*/ 80 w 641"/>
              <a:gd name="T41" fmla="*/ 393 h 575"/>
              <a:gd name="T42" fmla="*/ 98 w 641"/>
              <a:gd name="T43" fmla="*/ 427 h 575"/>
              <a:gd name="T44" fmla="*/ 118 w 641"/>
              <a:gd name="T45" fmla="*/ 431 h 575"/>
              <a:gd name="T46" fmla="*/ 144 w 641"/>
              <a:gd name="T47" fmla="*/ 424 h 575"/>
              <a:gd name="T48" fmla="*/ 159 w 641"/>
              <a:gd name="T49" fmla="*/ 391 h 575"/>
              <a:gd name="T50" fmla="*/ 179 w 641"/>
              <a:gd name="T51" fmla="*/ 372 h 575"/>
              <a:gd name="T52" fmla="*/ 201 w 641"/>
              <a:gd name="T53" fmla="*/ 345 h 575"/>
              <a:gd name="T54" fmla="*/ 254 w 641"/>
              <a:gd name="T55" fmla="*/ 326 h 575"/>
              <a:gd name="T56" fmla="*/ 302 w 641"/>
              <a:gd name="T57" fmla="*/ 354 h 575"/>
              <a:gd name="T58" fmla="*/ 300 w 641"/>
              <a:gd name="T59" fmla="*/ 392 h 575"/>
              <a:gd name="T60" fmla="*/ 281 w 641"/>
              <a:gd name="T61" fmla="*/ 413 h 575"/>
              <a:gd name="T62" fmla="*/ 269 w 641"/>
              <a:gd name="T63" fmla="*/ 435 h 575"/>
              <a:gd name="T64" fmla="*/ 262 w 641"/>
              <a:gd name="T65" fmla="*/ 460 h 575"/>
              <a:gd name="T66" fmla="*/ 282 w 641"/>
              <a:gd name="T67" fmla="*/ 499 h 575"/>
              <a:gd name="T68" fmla="*/ 248 w 641"/>
              <a:gd name="T69" fmla="*/ 572 h 575"/>
              <a:gd name="T70" fmla="*/ 264 w 641"/>
              <a:gd name="T71" fmla="*/ 568 h 575"/>
              <a:gd name="T72" fmla="*/ 299 w 641"/>
              <a:gd name="T73" fmla="*/ 557 h 575"/>
              <a:gd name="T74" fmla="*/ 360 w 641"/>
              <a:gd name="T75" fmla="*/ 496 h 575"/>
              <a:gd name="T76" fmla="*/ 372 w 641"/>
              <a:gd name="T77" fmla="*/ 444 h 575"/>
              <a:gd name="T78" fmla="*/ 392 w 641"/>
              <a:gd name="T79" fmla="*/ 434 h 575"/>
              <a:gd name="T80" fmla="*/ 441 w 641"/>
              <a:gd name="T81" fmla="*/ 400 h 575"/>
              <a:gd name="T82" fmla="*/ 503 w 641"/>
              <a:gd name="T83" fmla="*/ 393 h 575"/>
              <a:gd name="T84" fmla="*/ 536 w 641"/>
              <a:gd name="T85" fmla="*/ 357 h 575"/>
              <a:gd name="T86" fmla="*/ 563 w 641"/>
              <a:gd name="T87" fmla="*/ 319 h 575"/>
              <a:gd name="T88" fmla="*/ 627 w 641"/>
              <a:gd name="T89" fmla="*/ 277 h 575"/>
              <a:gd name="T90" fmla="*/ 640 w 641"/>
              <a:gd name="T91" fmla="*/ 256 h 575"/>
              <a:gd name="T92" fmla="*/ 627 w 641"/>
              <a:gd name="T93" fmla="*/ 223 h 575"/>
              <a:gd name="T94" fmla="*/ 613 w 641"/>
              <a:gd name="T95" fmla="*/ 191 h 575"/>
              <a:gd name="T96" fmla="*/ 591 w 641"/>
              <a:gd name="T97" fmla="*/ 170 h 575"/>
              <a:gd name="T98" fmla="*/ 557 w 641"/>
              <a:gd name="T99" fmla="*/ 108 h 575"/>
              <a:gd name="T100" fmla="*/ 543 w 641"/>
              <a:gd name="T101" fmla="*/ 90 h 575"/>
              <a:gd name="T102" fmla="*/ 541 w 641"/>
              <a:gd name="T103" fmla="*/ 95 h 575"/>
              <a:gd name="T104" fmla="*/ 526 w 641"/>
              <a:gd name="T105" fmla="*/ 66 h 575"/>
              <a:gd name="T106" fmla="*/ 500 w 641"/>
              <a:gd name="T107" fmla="*/ 28 h 575"/>
              <a:gd name="T108" fmla="*/ 471 w 641"/>
              <a:gd name="T109" fmla="*/ 30 h 575"/>
              <a:gd name="T110" fmla="*/ 444 w 641"/>
              <a:gd name="T111" fmla="*/ 8 h 575"/>
              <a:gd name="T112" fmla="*/ 420 w 641"/>
              <a:gd name="T113" fmla="*/ 0 h 575"/>
              <a:gd name="T114" fmla="*/ 388 w 641"/>
              <a:gd name="T115" fmla="*/ 4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41" h="575">
                <a:moveTo>
                  <a:pt x="384" y="4"/>
                </a:moveTo>
                <a:lnTo>
                  <a:pt x="383" y="17"/>
                </a:lnTo>
                <a:lnTo>
                  <a:pt x="383" y="30"/>
                </a:lnTo>
                <a:lnTo>
                  <a:pt x="381" y="42"/>
                </a:lnTo>
                <a:lnTo>
                  <a:pt x="379" y="47"/>
                </a:lnTo>
                <a:lnTo>
                  <a:pt x="376" y="52"/>
                </a:lnTo>
                <a:lnTo>
                  <a:pt x="373" y="55"/>
                </a:lnTo>
                <a:lnTo>
                  <a:pt x="370" y="58"/>
                </a:lnTo>
                <a:lnTo>
                  <a:pt x="362" y="63"/>
                </a:lnTo>
                <a:lnTo>
                  <a:pt x="355" y="67"/>
                </a:lnTo>
                <a:lnTo>
                  <a:pt x="353" y="68"/>
                </a:lnTo>
                <a:lnTo>
                  <a:pt x="352" y="68"/>
                </a:lnTo>
                <a:lnTo>
                  <a:pt x="345" y="77"/>
                </a:lnTo>
                <a:lnTo>
                  <a:pt x="338" y="82"/>
                </a:lnTo>
                <a:lnTo>
                  <a:pt x="330" y="86"/>
                </a:lnTo>
                <a:lnTo>
                  <a:pt x="320" y="88"/>
                </a:lnTo>
                <a:lnTo>
                  <a:pt x="311" y="88"/>
                </a:lnTo>
                <a:lnTo>
                  <a:pt x="300" y="88"/>
                </a:lnTo>
                <a:lnTo>
                  <a:pt x="289" y="88"/>
                </a:lnTo>
                <a:lnTo>
                  <a:pt x="276" y="88"/>
                </a:lnTo>
                <a:lnTo>
                  <a:pt x="267" y="95"/>
                </a:lnTo>
                <a:lnTo>
                  <a:pt x="259" y="104"/>
                </a:lnTo>
                <a:lnTo>
                  <a:pt x="252" y="112"/>
                </a:lnTo>
                <a:lnTo>
                  <a:pt x="244" y="120"/>
                </a:lnTo>
                <a:lnTo>
                  <a:pt x="237" y="126"/>
                </a:lnTo>
                <a:lnTo>
                  <a:pt x="229" y="129"/>
                </a:lnTo>
                <a:lnTo>
                  <a:pt x="221" y="133"/>
                </a:lnTo>
                <a:lnTo>
                  <a:pt x="212" y="135"/>
                </a:lnTo>
                <a:lnTo>
                  <a:pt x="193" y="138"/>
                </a:lnTo>
                <a:lnTo>
                  <a:pt x="176" y="140"/>
                </a:lnTo>
                <a:lnTo>
                  <a:pt x="174" y="145"/>
                </a:lnTo>
                <a:lnTo>
                  <a:pt x="172" y="149"/>
                </a:lnTo>
                <a:lnTo>
                  <a:pt x="168" y="153"/>
                </a:lnTo>
                <a:lnTo>
                  <a:pt x="165" y="154"/>
                </a:lnTo>
                <a:lnTo>
                  <a:pt x="157" y="159"/>
                </a:lnTo>
                <a:lnTo>
                  <a:pt x="148" y="164"/>
                </a:lnTo>
                <a:lnTo>
                  <a:pt x="147" y="167"/>
                </a:lnTo>
                <a:lnTo>
                  <a:pt x="146" y="170"/>
                </a:lnTo>
                <a:lnTo>
                  <a:pt x="145" y="174"/>
                </a:lnTo>
                <a:lnTo>
                  <a:pt x="144" y="176"/>
                </a:lnTo>
                <a:lnTo>
                  <a:pt x="143" y="176"/>
                </a:lnTo>
                <a:lnTo>
                  <a:pt x="141" y="177"/>
                </a:lnTo>
                <a:lnTo>
                  <a:pt x="138" y="178"/>
                </a:lnTo>
                <a:lnTo>
                  <a:pt x="136" y="181"/>
                </a:lnTo>
                <a:lnTo>
                  <a:pt x="133" y="184"/>
                </a:lnTo>
                <a:lnTo>
                  <a:pt x="128" y="190"/>
                </a:lnTo>
                <a:lnTo>
                  <a:pt x="126" y="196"/>
                </a:lnTo>
                <a:lnTo>
                  <a:pt x="124" y="203"/>
                </a:lnTo>
                <a:lnTo>
                  <a:pt x="120" y="208"/>
                </a:lnTo>
                <a:lnTo>
                  <a:pt x="115" y="213"/>
                </a:lnTo>
                <a:lnTo>
                  <a:pt x="111" y="216"/>
                </a:lnTo>
                <a:lnTo>
                  <a:pt x="103" y="221"/>
                </a:lnTo>
                <a:lnTo>
                  <a:pt x="93" y="225"/>
                </a:lnTo>
                <a:lnTo>
                  <a:pt x="84" y="228"/>
                </a:lnTo>
                <a:lnTo>
                  <a:pt x="78" y="224"/>
                </a:lnTo>
                <a:lnTo>
                  <a:pt x="73" y="218"/>
                </a:lnTo>
                <a:lnTo>
                  <a:pt x="66" y="208"/>
                </a:lnTo>
                <a:lnTo>
                  <a:pt x="59" y="197"/>
                </a:lnTo>
                <a:lnTo>
                  <a:pt x="53" y="192"/>
                </a:lnTo>
                <a:lnTo>
                  <a:pt x="48" y="188"/>
                </a:lnTo>
                <a:lnTo>
                  <a:pt x="44" y="182"/>
                </a:lnTo>
                <a:lnTo>
                  <a:pt x="43" y="178"/>
                </a:lnTo>
                <a:lnTo>
                  <a:pt x="40" y="176"/>
                </a:lnTo>
                <a:lnTo>
                  <a:pt x="33" y="173"/>
                </a:lnTo>
                <a:lnTo>
                  <a:pt x="26" y="171"/>
                </a:lnTo>
                <a:lnTo>
                  <a:pt x="20" y="169"/>
                </a:lnTo>
                <a:lnTo>
                  <a:pt x="17" y="168"/>
                </a:lnTo>
                <a:lnTo>
                  <a:pt x="16" y="168"/>
                </a:lnTo>
                <a:lnTo>
                  <a:pt x="11" y="176"/>
                </a:lnTo>
                <a:lnTo>
                  <a:pt x="8" y="182"/>
                </a:lnTo>
                <a:lnTo>
                  <a:pt x="5" y="189"/>
                </a:lnTo>
                <a:lnTo>
                  <a:pt x="4" y="195"/>
                </a:lnTo>
                <a:lnTo>
                  <a:pt x="4" y="202"/>
                </a:lnTo>
                <a:lnTo>
                  <a:pt x="5" y="209"/>
                </a:lnTo>
                <a:lnTo>
                  <a:pt x="6" y="218"/>
                </a:lnTo>
                <a:lnTo>
                  <a:pt x="8" y="228"/>
                </a:lnTo>
                <a:lnTo>
                  <a:pt x="10" y="235"/>
                </a:lnTo>
                <a:lnTo>
                  <a:pt x="13" y="243"/>
                </a:lnTo>
                <a:lnTo>
                  <a:pt x="15" y="249"/>
                </a:lnTo>
                <a:lnTo>
                  <a:pt x="16" y="251"/>
                </a:lnTo>
                <a:lnTo>
                  <a:pt x="16" y="252"/>
                </a:lnTo>
                <a:lnTo>
                  <a:pt x="15" y="261"/>
                </a:lnTo>
                <a:lnTo>
                  <a:pt x="14" y="269"/>
                </a:lnTo>
                <a:lnTo>
                  <a:pt x="13" y="276"/>
                </a:lnTo>
                <a:lnTo>
                  <a:pt x="12" y="282"/>
                </a:lnTo>
                <a:lnTo>
                  <a:pt x="8" y="294"/>
                </a:lnTo>
                <a:lnTo>
                  <a:pt x="4" y="301"/>
                </a:lnTo>
                <a:lnTo>
                  <a:pt x="0" y="308"/>
                </a:lnTo>
                <a:lnTo>
                  <a:pt x="2" y="316"/>
                </a:lnTo>
                <a:lnTo>
                  <a:pt x="4" y="323"/>
                </a:lnTo>
                <a:lnTo>
                  <a:pt x="9" y="335"/>
                </a:lnTo>
                <a:lnTo>
                  <a:pt x="15" y="347"/>
                </a:lnTo>
                <a:lnTo>
                  <a:pt x="20" y="352"/>
                </a:lnTo>
                <a:lnTo>
                  <a:pt x="24" y="360"/>
                </a:lnTo>
                <a:lnTo>
                  <a:pt x="25" y="363"/>
                </a:lnTo>
                <a:lnTo>
                  <a:pt x="25" y="367"/>
                </a:lnTo>
                <a:lnTo>
                  <a:pt x="26" y="370"/>
                </a:lnTo>
                <a:lnTo>
                  <a:pt x="28" y="372"/>
                </a:lnTo>
                <a:lnTo>
                  <a:pt x="35" y="375"/>
                </a:lnTo>
                <a:lnTo>
                  <a:pt x="42" y="375"/>
                </a:lnTo>
                <a:lnTo>
                  <a:pt x="49" y="375"/>
                </a:lnTo>
                <a:lnTo>
                  <a:pt x="56" y="376"/>
                </a:lnTo>
                <a:lnTo>
                  <a:pt x="66" y="381"/>
                </a:lnTo>
                <a:lnTo>
                  <a:pt x="73" y="387"/>
                </a:lnTo>
                <a:lnTo>
                  <a:pt x="80" y="393"/>
                </a:lnTo>
                <a:lnTo>
                  <a:pt x="88" y="400"/>
                </a:lnTo>
                <a:lnTo>
                  <a:pt x="90" y="412"/>
                </a:lnTo>
                <a:lnTo>
                  <a:pt x="93" y="421"/>
                </a:lnTo>
                <a:lnTo>
                  <a:pt x="96" y="424"/>
                </a:lnTo>
                <a:lnTo>
                  <a:pt x="98" y="427"/>
                </a:lnTo>
                <a:lnTo>
                  <a:pt x="102" y="430"/>
                </a:lnTo>
                <a:lnTo>
                  <a:pt x="108" y="432"/>
                </a:lnTo>
                <a:lnTo>
                  <a:pt x="109" y="432"/>
                </a:lnTo>
                <a:lnTo>
                  <a:pt x="113" y="431"/>
                </a:lnTo>
                <a:lnTo>
                  <a:pt x="118" y="431"/>
                </a:lnTo>
                <a:lnTo>
                  <a:pt x="124" y="429"/>
                </a:lnTo>
                <a:lnTo>
                  <a:pt x="130" y="428"/>
                </a:lnTo>
                <a:lnTo>
                  <a:pt x="136" y="427"/>
                </a:lnTo>
                <a:lnTo>
                  <a:pt x="141" y="425"/>
                </a:lnTo>
                <a:lnTo>
                  <a:pt x="144" y="424"/>
                </a:lnTo>
                <a:lnTo>
                  <a:pt x="147" y="421"/>
                </a:lnTo>
                <a:lnTo>
                  <a:pt x="150" y="416"/>
                </a:lnTo>
                <a:lnTo>
                  <a:pt x="155" y="406"/>
                </a:lnTo>
                <a:lnTo>
                  <a:pt x="158" y="396"/>
                </a:lnTo>
                <a:lnTo>
                  <a:pt x="159" y="391"/>
                </a:lnTo>
                <a:lnTo>
                  <a:pt x="160" y="388"/>
                </a:lnTo>
                <a:lnTo>
                  <a:pt x="161" y="386"/>
                </a:lnTo>
                <a:lnTo>
                  <a:pt x="164" y="383"/>
                </a:lnTo>
                <a:lnTo>
                  <a:pt x="171" y="377"/>
                </a:lnTo>
                <a:lnTo>
                  <a:pt x="179" y="372"/>
                </a:lnTo>
                <a:lnTo>
                  <a:pt x="182" y="370"/>
                </a:lnTo>
                <a:lnTo>
                  <a:pt x="184" y="368"/>
                </a:lnTo>
                <a:lnTo>
                  <a:pt x="189" y="361"/>
                </a:lnTo>
                <a:lnTo>
                  <a:pt x="193" y="355"/>
                </a:lnTo>
                <a:lnTo>
                  <a:pt x="201" y="345"/>
                </a:lnTo>
                <a:lnTo>
                  <a:pt x="209" y="338"/>
                </a:lnTo>
                <a:lnTo>
                  <a:pt x="218" y="333"/>
                </a:lnTo>
                <a:lnTo>
                  <a:pt x="227" y="329"/>
                </a:lnTo>
                <a:lnTo>
                  <a:pt x="238" y="327"/>
                </a:lnTo>
                <a:lnTo>
                  <a:pt x="254" y="326"/>
                </a:lnTo>
                <a:lnTo>
                  <a:pt x="262" y="325"/>
                </a:lnTo>
                <a:lnTo>
                  <a:pt x="272" y="324"/>
                </a:lnTo>
                <a:lnTo>
                  <a:pt x="285" y="333"/>
                </a:lnTo>
                <a:lnTo>
                  <a:pt x="294" y="343"/>
                </a:lnTo>
                <a:lnTo>
                  <a:pt x="302" y="354"/>
                </a:lnTo>
                <a:lnTo>
                  <a:pt x="308" y="368"/>
                </a:lnTo>
                <a:lnTo>
                  <a:pt x="306" y="375"/>
                </a:lnTo>
                <a:lnTo>
                  <a:pt x="305" y="379"/>
                </a:lnTo>
                <a:lnTo>
                  <a:pt x="302" y="388"/>
                </a:lnTo>
                <a:lnTo>
                  <a:pt x="300" y="392"/>
                </a:lnTo>
                <a:lnTo>
                  <a:pt x="297" y="397"/>
                </a:lnTo>
                <a:lnTo>
                  <a:pt x="293" y="400"/>
                </a:lnTo>
                <a:lnTo>
                  <a:pt x="288" y="404"/>
                </a:lnTo>
                <a:lnTo>
                  <a:pt x="285" y="410"/>
                </a:lnTo>
                <a:lnTo>
                  <a:pt x="281" y="413"/>
                </a:lnTo>
                <a:lnTo>
                  <a:pt x="277" y="420"/>
                </a:lnTo>
                <a:lnTo>
                  <a:pt x="274" y="424"/>
                </a:lnTo>
                <a:lnTo>
                  <a:pt x="272" y="427"/>
                </a:lnTo>
                <a:lnTo>
                  <a:pt x="271" y="430"/>
                </a:lnTo>
                <a:lnTo>
                  <a:pt x="269" y="435"/>
                </a:lnTo>
                <a:lnTo>
                  <a:pt x="267" y="442"/>
                </a:lnTo>
                <a:lnTo>
                  <a:pt x="266" y="447"/>
                </a:lnTo>
                <a:lnTo>
                  <a:pt x="264" y="452"/>
                </a:lnTo>
                <a:lnTo>
                  <a:pt x="263" y="456"/>
                </a:lnTo>
                <a:lnTo>
                  <a:pt x="262" y="460"/>
                </a:lnTo>
                <a:lnTo>
                  <a:pt x="261" y="463"/>
                </a:lnTo>
                <a:lnTo>
                  <a:pt x="260" y="464"/>
                </a:lnTo>
                <a:lnTo>
                  <a:pt x="268" y="476"/>
                </a:lnTo>
                <a:lnTo>
                  <a:pt x="276" y="487"/>
                </a:lnTo>
                <a:lnTo>
                  <a:pt x="282" y="499"/>
                </a:lnTo>
                <a:lnTo>
                  <a:pt x="288" y="512"/>
                </a:lnTo>
                <a:lnTo>
                  <a:pt x="276" y="526"/>
                </a:lnTo>
                <a:lnTo>
                  <a:pt x="266" y="541"/>
                </a:lnTo>
                <a:lnTo>
                  <a:pt x="257" y="557"/>
                </a:lnTo>
                <a:lnTo>
                  <a:pt x="248" y="572"/>
                </a:lnTo>
                <a:lnTo>
                  <a:pt x="248" y="573"/>
                </a:lnTo>
                <a:lnTo>
                  <a:pt x="249" y="574"/>
                </a:lnTo>
                <a:lnTo>
                  <a:pt x="253" y="572"/>
                </a:lnTo>
                <a:lnTo>
                  <a:pt x="259" y="570"/>
                </a:lnTo>
                <a:lnTo>
                  <a:pt x="264" y="568"/>
                </a:lnTo>
                <a:lnTo>
                  <a:pt x="276" y="564"/>
                </a:lnTo>
                <a:lnTo>
                  <a:pt x="288" y="560"/>
                </a:lnTo>
                <a:lnTo>
                  <a:pt x="292" y="559"/>
                </a:lnTo>
                <a:lnTo>
                  <a:pt x="296" y="558"/>
                </a:lnTo>
                <a:lnTo>
                  <a:pt x="299" y="557"/>
                </a:lnTo>
                <a:lnTo>
                  <a:pt x="300" y="556"/>
                </a:lnTo>
                <a:lnTo>
                  <a:pt x="315" y="542"/>
                </a:lnTo>
                <a:lnTo>
                  <a:pt x="332" y="527"/>
                </a:lnTo>
                <a:lnTo>
                  <a:pt x="346" y="512"/>
                </a:lnTo>
                <a:lnTo>
                  <a:pt x="360" y="496"/>
                </a:lnTo>
                <a:lnTo>
                  <a:pt x="361" y="483"/>
                </a:lnTo>
                <a:lnTo>
                  <a:pt x="362" y="469"/>
                </a:lnTo>
                <a:lnTo>
                  <a:pt x="365" y="456"/>
                </a:lnTo>
                <a:lnTo>
                  <a:pt x="368" y="449"/>
                </a:lnTo>
                <a:lnTo>
                  <a:pt x="372" y="444"/>
                </a:lnTo>
                <a:lnTo>
                  <a:pt x="375" y="440"/>
                </a:lnTo>
                <a:lnTo>
                  <a:pt x="378" y="438"/>
                </a:lnTo>
                <a:lnTo>
                  <a:pt x="383" y="437"/>
                </a:lnTo>
                <a:lnTo>
                  <a:pt x="389" y="435"/>
                </a:lnTo>
                <a:lnTo>
                  <a:pt x="392" y="434"/>
                </a:lnTo>
                <a:lnTo>
                  <a:pt x="396" y="432"/>
                </a:lnTo>
                <a:lnTo>
                  <a:pt x="404" y="427"/>
                </a:lnTo>
                <a:lnTo>
                  <a:pt x="411" y="422"/>
                </a:lnTo>
                <a:lnTo>
                  <a:pt x="425" y="411"/>
                </a:lnTo>
                <a:lnTo>
                  <a:pt x="441" y="400"/>
                </a:lnTo>
                <a:lnTo>
                  <a:pt x="448" y="395"/>
                </a:lnTo>
                <a:lnTo>
                  <a:pt x="456" y="392"/>
                </a:lnTo>
                <a:lnTo>
                  <a:pt x="474" y="394"/>
                </a:lnTo>
                <a:lnTo>
                  <a:pt x="488" y="395"/>
                </a:lnTo>
                <a:lnTo>
                  <a:pt x="503" y="393"/>
                </a:lnTo>
                <a:lnTo>
                  <a:pt x="520" y="388"/>
                </a:lnTo>
                <a:lnTo>
                  <a:pt x="526" y="381"/>
                </a:lnTo>
                <a:lnTo>
                  <a:pt x="531" y="373"/>
                </a:lnTo>
                <a:lnTo>
                  <a:pt x="534" y="365"/>
                </a:lnTo>
                <a:lnTo>
                  <a:pt x="536" y="357"/>
                </a:lnTo>
                <a:lnTo>
                  <a:pt x="539" y="350"/>
                </a:lnTo>
                <a:lnTo>
                  <a:pt x="542" y="342"/>
                </a:lnTo>
                <a:lnTo>
                  <a:pt x="547" y="335"/>
                </a:lnTo>
                <a:lnTo>
                  <a:pt x="556" y="328"/>
                </a:lnTo>
                <a:lnTo>
                  <a:pt x="563" y="319"/>
                </a:lnTo>
                <a:lnTo>
                  <a:pt x="572" y="312"/>
                </a:lnTo>
                <a:lnTo>
                  <a:pt x="582" y="304"/>
                </a:lnTo>
                <a:lnTo>
                  <a:pt x="594" y="297"/>
                </a:lnTo>
                <a:lnTo>
                  <a:pt x="616" y="284"/>
                </a:lnTo>
                <a:lnTo>
                  <a:pt x="627" y="277"/>
                </a:lnTo>
                <a:lnTo>
                  <a:pt x="636" y="268"/>
                </a:lnTo>
                <a:lnTo>
                  <a:pt x="637" y="264"/>
                </a:lnTo>
                <a:lnTo>
                  <a:pt x="639" y="262"/>
                </a:lnTo>
                <a:lnTo>
                  <a:pt x="640" y="259"/>
                </a:lnTo>
                <a:lnTo>
                  <a:pt x="640" y="256"/>
                </a:lnTo>
                <a:lnTo>
                  <a:pt x="638" y="250"/>
                </a:lnTo>
                <a:lnTo>
                  <a:pt x="634" y="244"/>
                </a:lnTo>
                <a:lnTo>
                  <a:pt x="631" y="239"/>
                </a:lnTo>
                <a:lnTo>
                  <a:pt x="628" y="232"/>
                </a:lnTo>
                <a:lnTo>
                  <a:pt x="627" y="223"/>
                </a:lnTo>
                <a:lnTo>
                  <a:pt x="626" y="213"/>
                </a:lnTo>
                <a:lnTo>
                  <a:pt x="625" y="204"/>
                </a:lnTo>
                <a:lnTo>
                  <a:pt x="624" y="200"/>
                </a:lnTo>
                <a:lnTo>
                  <a:pt x="620" y="196"/>
                </a:lnTo>
                <a:lnTo>
                  <a:pt x="613" y="191"/>
                </a:lnTo>
                <a:lnTo>
                  <a:pt x="605" y="186"/>
                </a:lnTo>
                <a:lnTo>
                  <a:pt x="599" y="182"/>
                </a:lnTo>
                <a:lnTo>
                  <a:pt x="597" y="180"/>
                </a:lnTo>
                <a:lnTo>
                  <a:pt x="596" y="180"/>
                </a:lnTo>
                <a:lnTo>
                  <a:pt x="591" y="170"/>
                </a:lnTo>
                <a:lnTo>
                  <a:pt x="586" y="160"/>
                </a:lnTo>
                <a:lnTo>
                  <a:pt x="576" y="137"/>
                </a:lnTo>
                <a:lnTo>
                  <a:pt x="571" y="126"/>
                </a:lnTo>
                <a:lnTo>
                  <a:pt x="565" y="117"/>
                </a:lnTo>
                <a:lnTo>
                  <a:pt x="557" y="108"/>
                </a:lnTo>
                <a:lnTo>
                  <a:pt x="547" y="104"/>
                </a:lnTo>
                <a:lnTo>
                  <a:pt x="545" y="97"/>
                </a:lnTo>
                <a:lnTo>
                  <a:pt x="544" y="93"/>
                </a:lnTo>
                <a:lnTo>
                  <a:pt x="543" y="91"/>
                </a:lnTo>
                <a:lnTo>
                  <a:pt x="543" y="90"/>
                </a:lnTo>
                <a:lnTo>
                  <a:pt x="543" y="91"/>
                </a:lnTo>
                <a:lnTo>
                  <a:pt x="544" y="93"/>
                </a:lnTo>
                <a:lnTo>
                  <a:pt x="544" y="97"/>
                </a:lnTo>
                <a:lnTo>
                  <a:pt x="543" y="97"/>
                </a:lnTo>
                <a:lnTo>
                  <a:pt x="541" y="95"/>
                </a:lnTo>
                <a:lnTo>
                  <a:pt x="539" y="92"/>
                </a:lnTo>
                <a:lnTo>
                  <a:pt x="536" y="88"/>
                </a:lnTo>
                <a:lnTo>
                  <a:pt x="532" y="80"/>
                </a:lnTo>
                <a:lnTo>
                  <a:pt x="528" y="73"/>
                </a:lnTo>
                <a:lnTo>
                  <a:pt x="526" y="66"/>
                </a:lnTo>
                <a:lnTo>
                  <a:pt x="521" y="50"/>
                </a:lnTo>
                <a:lnTo>
                  <a:pt x="518" y="43"/>
                </a:lnTo>
                <a:lnTo>
                  <a:pt x="514" y="37"/>
                </a:lnTo>
                <a:lnTo>
                  <a:pt x="507" y="31"/>
                </a:lnTo>
                <a:lnTo>
                  <a:pt x="500" y="28"/>
                </a:lnTo>
                <a:lnTo>
                  <a:pt x="493" y="30"/>
                </a:lnTo>
                <a:lnTo>
                  <a:pt x="487" y="31"/>
                </a:lnTo>
                <a:lnTo>
                  <a:pt x="482" y="31"/>
                </a:lnTo>
                <a:lnTo>
                  <a:pt x="478" y="31"/>
                </a:lnTo>
                <a:lnTo>
                  <a:pt x="471" y="30"/>
                </a:lnTo>
                <a:lnTo>
                  <a:pt x="467" y="27"/>
                </a:lnTo>
                <a:lnTo>
                  <a:pt x="463" y="23"/>
                </a:lnTo>
                <a:lnTo>
                  <a:pt x="459" y="18"/>
                </a:lnTo>
                <a:lnTo>
                  <a:pt x="453" y="13"/>
                </a:lnTo>
                <a:lnTo>
                  <a:pt x="444" y="8"/>
                </a:lnTo>
                <a:lnTo>
                  <a:pt x="437" y="6"/>
                </a:lnTo>
                <a:lnTo>
                  <a:pt x="429" y="3"/>
                </a:lnTo>
                <a:lnTo>
                  <a:pt x="423" y="1"/>
                </a:lnTo>
                <a:lnTo>
                  <a:pt x="421" y="0"/>
                </a:lnTo>
                <a:lnTo>
                  <a:pt x="420" y="0"/>
                </a:lnTo>
                <a:lnTo>
                  <a:pt x="415" y="0"/>
                </a:lnTo>
                <a:lnTo>
                  <a:pt x="410" y="1"/>
                </a:lnTo>
                <a:lnTo>
                  <a:pt x="398" y="2"/>
                </a:lnTo>
                <a:lnTo>
                  <a:pt x="392" y="3"/>
                </a:lnTo>
                <a:lnTo>
                  <a:pt x="388" y="4"/>
                </a:lnTo>
                <a:lnTo>
                  <a:pt x="385" y="4"/>
                </a:lnTo>
                <a:lnTo>
                  <a:pt x="384" y="4"/>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2" name="未知"/>
          <p:cNvSpPr>
            <a:spLocks noChangeArrowheads="1"/>
          </p:cNvSpPr>
          <p:nvPr/>
        </p:nvSpPr>
        <p:spPr bwMode="auto">
          <a:xfrm>
            <a:off x="6659563" y="44450"/>
            <a:ext cx="1309687" cy="2232025"/>
          </a:xfrm>
          <a:custGeom>
            <a:avLst/>
            <a:gdLst>
              <a:gd name="T0" fmla="*/ 197 w 825"/>
              <a:gd name="T1" fmla="*/ 1302 h 1406"/>
              <a:gd name="T2" fmla="*/ 215 w 825"/>
              <a:gd name="T3" fmla="*/ 1079 h 1406"/>
              <a:gd name="T4" fmla="*/ 296 w 825"/>
              <a:gd name="T5" fmla="*/ 924 h 1406"/>
              <a:gd name="T6" fmla="*/ 301 w 825"/>
              <a:gd name="T7" fmla="*/ 807 h 1406"/>
              <a:gd name="T8" fmla="*/ 383 w 825"/>
              <a:gd name="T9" fmla="*/ 769 h 1406"/>
              <a:gd name="T10" fmla="*/ 333 w 825"/>
              <a:gd name="T11" fmla="*/ 704 h 1406"/>
              <a:gd name="T12" fmla="*/ 207 w 825"/>
              <a:gd name="T13" fmla="*/ 683 h 1406"/>
              <a:gd name="T14" fmla="*/ 104 w 825"/>
              <a:gd name="T15" fmla="*/ 692 h 1406"/>
              <a:gd name="T16" fmla="*/ 53 w 825"/>
              <a:gd name="T17" fmla="*/ 697 h 1406"/>
              <a:gd name="T18" fmla="*/ 0 w 825"/>
              <a:gd name="T19" fmla="*/ 683 h 1406"/>
              <a:gd name="T20" fmla="*/ 37 w 825"/>
              <a:gd name="T21" fmla="*/ 571 h 1406"/>
              <a:gd name="T22" fmla="*/ 53 w 825"/>
              <a:gd name="T23" fmla="*/ 499 h 1406"/>
              <a:gd name="T24" fmla="*/ 104 w 825"/>
              <a:gd name="T25" fmla="*/ 486 h 1406"/>
              <a:gd name="T26" fmla="*/ 186 w 825"/>
              <a:gd name="T27" fmla="*/ 474 h 1406"/>
              <a:gd name="T28" fmla="*/ 222 w 825"/>
              <a:gd name="T29" fmla="*/ 450 h 1406"/>
              <a:gd name="T30" fmla="*/ 284 w 825"/>
              <a:gd name="T31" fmla="*/ 391 h 1406"/>
              <a:gd name="T32" fmla="*/ 313 w 825"/>
              <a:gd name="T33" fmla="*/ 234 h 1406"/>
              <a:gd name="T34" fmla="*/ 352 w 825"/>
              <a:gd name="T35" fmla="*/ 164 h 1406"/>
              <a:gd name="T36" fmla="*/ 325 w 825"/>
              <a:gd name="T37" fmla="*/ 112 h 1406"/>
              <a:gd name="T38" fmla="*/ 310 w 825"/>
              <a:gd name="T39" fmla="*/ 108 h 1406"/>
              <a:gd name="T40" fmla="*/ 294 w 825"/>
              <a:gd name="T41" fmla="*/ 56 h 1406"/>
              <a:gd name="T42" fmla="*/ 391 w 825"/>
              <a:gd name="T43" fmla="*/ 0 h 1406"/>
              <a:gd name="T44" fmla="*/ 409 w 825"/>
              <a:gd name="T45" fmla="*/ 56 h 1406"/>
              <a:gd name="T46" fmla="*/ 425 w 825"/>
              <a:gd name="T47" fmla="*/ 108 h 1406"/>
              <a:gd name="T48" fmla="*/ 516 w 825"/>
              <a:gd name="T49" fmla="*/ 117 h 1406"/>
              <a:gd name="T50" fmla="*/ 557 w 825"/>
              <a:gd name="T51" fmla="*/ 200 h 1406"/>
              <a:gd name="T52" fmla="*/ 668 w 825"/>
              <a:gd name="T53" fmla="*/ 191 h 1406"/>
              <a:gd name="T54" fmla="*/ 729 w 825"/>
              <a:gd name="T55" fmla="*/ 162 h 1406"/>
              <a:gd name="T56" fmla="*/ 781 w 825"/>
              <a:gd name="T57" fmla="*/ 187 h 1406"/>
              <a:gd name="T58" fmla="*/ 792 w 825"/>
              <a:gd name="T59" fmla="*/ 315 h 1406"/>
              <a:gd name="T60" fmla="*/ 795 w 825"/>
              <a:gd name="T61" fmla="*/ 454 h 1406"/>
              <a:gd name="T62" fmla="*/ 768 w 825"/>
              <a:gd name="T63" fmla="*/ 504 h 1406"/>
              <a:gd name="T64" fmla="*/ 729 w 825"/>
              <a:gd name="T65" fmla="*/ 540 h 1406"/>
              <a:gd name="T66" fmla="*/ 694 w 825"/>
              <a:gd name="T67" fmla="*/ 562 h 1406"/>
              <a:gd name="T68" fmla="*/ 657 w 825"/>
              <a:gd name="T69" fmla="*/ 616 h 1406"/>
              <a:gd name="T70" fmla="*/ 628 w 825"/>
              <a:gd name="T71" fmla="*/ 683 h 1406"/>
              <a:gd name="T72" fmla="*/ 668 w 825"/>
              <a:gd name="T73" fmla="*/ 724 h 1406"/>
              <a:gd name="T74" fmla="*/ 711 w 825"/>
              <a:gd name="T75" fmla="*/ 749 h 1406"/>
              <a:gd name="T76" fmla="*/ 688 w 825"/>
              <a:gd name="T77" fmla="*/ 803 h 1406"/>
              <a:gd name="T78" fmla="*/ 634 w 825"/>
              <a:gd name="T79" fmla="*/ 856 h 1406"/>
              <a:gd name="T80" fmla="*/ 602 w 825"/>
              <a:gd name="T81" fmla="*/ 874 h 1406"/>
              <a:gd name="T82" fmla="*/ 626 w 825"/>
              <a:gd name="T83" fmla="*/ 962 h 1406"/>
              <a:gd name="T84" fmla="*/ 688 w 825"/>
              <a:gd name="T85" fmla="*/ 1034 h 1406"/>
              <a:gd name="T86" fmla="*/ 737 w 825"/>
              <a:gd name="T87" fmla="*/ 1003 h 1406"/>
              <a:gd name="T88" fmla="*/ 803 w 825"/>
              <a:gd name="T89" fmla="*/ 1054 h 1406"/>
              <a:gd name="T90" fmla="*/ 824 w 825"/>
              <a:gd name="T91" fmla="*/ 1120 h 1406"/>
              <a:gd name="T92" fmla="*/ 772 w 825"/>
              <a:gd name="T93" fmla="*/ 1189 h 1406"/>
              <a:gd name="T94" fmla="*/ 711 w 825"/>
              <a:gd name="T95" fmla="*/ 1187 h 1406"/>
              <a:gd name="T96" fmla="*/ 610 w 825"/>
              <a:gd name="T97" fmla="*/ 1248 h 1406"/>
              <a:gd name="T98" fmla="*/ 540 w 825"/>
              <a:gd name="T99" fmla="*/ 1320 h 1406"/>
              <a:gd name="T100" fmla="*/ 502 w 825"/>
              <a:gd name="T101" fmla="*/ 1295 h 1406"/>
              <a:gd name="T102" fmla="*/ 450 w 825"/>
              <a:gd name="T103" fmla="*/ 1286 h 1406"/>
              <a:gd name="T104" fmla="*/ 446 w 825"/>
              <a:gd name="T105" fmla="*/ 1396 h 1406"/>
              <a:gd name="T106" fmla="*/ 381 w 825"/>
              <a:gd name="T107" fmla="*/ 1405 h 1406"/>
              <a:gd name="T108" fmla="*/ 327 w 825"/>
              <a:gd name="T109" fmla="*/ 1311 h 1406"/>
              <a:gd name="T110" fmla="*/ 242 w 825"/>
              <a:gd name="T111" fmla="*/ 1290 h 1406"/>
              <a:gd name="T112" fmla="*/ 183 w 825"/>
              <a:gd name="T113" fmla="*/ 1360 h 1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25" h="1406">
                <a:moveTo>
                  <a:pt x="176" y="1356"/>
                </a:moveTo>
                <a:lnTo>
                  <a:pt x="185" y="1349"/>
                </a:lnTo>
                <a:lnTo>
                  <a:pt x="194" y="1338"/>
                </a:lnTo>
                <a:lnTo>
                  <a:pt x="202" y="1329"/>
                </a:lnTo>
                <a:lnTo>
                  <a:pt x="203" y="1326"/>
                </a:lnTo>
                <a:lnTo>
                  <a:pt x="205" y="1324"/>
                </a:lnTo>
                <a:lnTo>
                  <a:pt x="202" y="1315"/>
                </a:lnTo>
                <a:lnTo>
                  <a:pt x="199" y="1308"/>
                </a:lnTo>
                <a:lnTo>
                  <a:pt x="197" y="1302"/>
                </a:lnTo>
                <a:lnTo>
                  <a:pt x="195" y="1297"/>
                </a:lnTo>
                <a:lnTo>
                  <a:pt x="194" y="1290"/>
                </a:lnTo>
                <a:lnTo>
                  <a:pt x="191" y="1284"/>
                </a:lnTo>
                <a:lnTo>
                  <a:pt x="198" y="1232"/>
                </a:lnTo>
                <a:lnTo>
                  <a:pt x="202" y="1205"/>
                </a:lnTo>
                <a:lnTo>
                  <a:pt x="209" y="1180"/>
                </a:lnTo>
                <a:lnTo>
                  <a:pt x="211" y="1140"/>
                </a:lnTo>
                <a:lnTo>
                  <a:pt x="213" y="1099"/>
                </a:lnTo>
                <a:lnTo>
                  <a:pt x="215" y="1079"/>
                </a:lnTo>
                <a:lnTo>
                  <a:pt x="219" y="1059"/>
                </a:lnTo>
                <a:lnTo>
                  <a:pt x="224" y="1039"/>
                </a:lnTo>
                <a:lnTo>
                  <a:pt x="232" y="1021"/>
                </a:lnTo>
                <a:lnTo>
                  <a:pt x="239" y="1009"/>
                </a:lnTo>
                <a:lnTo>
                  <a:pt x="248" y="996"/>
                </a:lnTo>
                <a:lnTo>
                  <a:pt x="267" y="973"/>
                </a:lnTo>
                <a:lnTo>
                  <a:pt x="284" y="949"/>
                </a:lnTo>
                <a:lnTo>
                  <a:pt x="290" y="937"/>
                </a:lnTo>
                <a:lnTo>
                  <a:pt x="296" y="924"/>
                </a:lnTo>
                <a:lnTo>
                  <a:pt x="304" y="897"/>
                </a:lnTo>
                <a:lnTo>
                  <a:pt x="312" y="872"/>
                </a:lnTo>
                <a:lnTo>
                  <a:pt x="306" y="861"/>
                </a:lnTo>
                <a:lnTo>
                  <a:pt x="300" y="847"/>
                </a:lnTo>
                <a:lnTo>
                  <a:pt x="294" y="836"/>
                </a:lnTo>
                <a:lnTo>
                  <a:pt x="293" y="834"/>
                </a:lnTo>
                <a:lnTo>
                  <a:pt x="292" y="832"/>
                </a:lnTo>
                <a:lnTo>
                  <a:pt x="296" y="818"/>
                </a:lnTo>
                <a:lnTo>
                  <a:pt x="301" y="807"/>
                </a:lnTo>
                <a:lnTo>
                  <a:pt x="308" y="800"/>
                </a:lnTo>
                <a:lnTo>
                  <a:pt x="315" y="798"/>
                </a:lnTo>
                <a:lnTo>
                  <a:pt x="325" y="796"/>
                </a:lnTo>
                <a:lnTo>
                  <a:pt x="337" y="794"/>
                </a:lnTo>
                <a:lnTo>
                  <a:pt x="350" y="794"/>
                </a:lnTo>
                <a:lnTo>
                  <a:pt x="364" y="791"/>
                </a:lnTo>
                <a:lnTo>
                  <a:pt x="372" y="787"/>
                </a:lnTo>
                <a:lnTo>
                  <a:pt x="379" y="780"/>
                </a:lnTo>
                <a:lnTo>
                  <a:pt x="383" y="769"/>
                </a:lnTo>
                <a:lnTo>
                  <a:pt x="384" y="760"/>
                </a:lnTo>
                <a:lnTo>
                  <a:pt x="383" y="746"/>
                </a:lnTo>
                <a:lnTo>
                  <a:pt x="380" y="737"/>
                </a:lnTo>
                <a:lnTo>
                  <a:pt x="375" y="726"/>
                </a:lnTo>
                <a:lnTo>
                  <a:pt x="368" y="719"/>
                </a:lnTo>
                <a:lnTo>
                  <a:pt x="360" y="715"/>
                </a:lnTo>
                <a:lnTo>
                  <a:pt x="351" y="710"/>
                </a:lnTo>
                <a:lnTo>
                  <a:pt x="341" y="708"/>
                </a:lnTo>
                <a:lnTo>
                  <a:pt x="333" y="704"/>
                </a:lnTo>
                <a:lnTo>
                  <a:pt x="281" y="681"/>
                </a:lnTo>
                <a:lnTo>
                  <a:pt x="228" y="661"/>
                </a:lnTo>
                <a:lnTo>
                  <a:pt x="222" y="663"/>
                </a:lnTo>
                <a:lnTo>
                  <a:pt x="216" y="668"/>
                </a:lnTo>
                <a:lnTo>
                  <a:pt x="215" y="670"/>
                </a:lnTo>
                <a:lnTo>
                  <a:pt x="214" y="674"/>
                </a:lnTo>
                <a:lnTo>
                  <a:pt x="214" y="677"/>
                </a:lnTo>
                <a:lnTo>
                  <a:pt x="213" y="679"/>
                </a:lnTo>
                <a:lnTo>
                  <a:pt x="207" y="683"/>
                </a:lnTo>
                <a:lnTo>
                  <a:pt x="199" y="688"/>
                </a:lnTo>
                <a:lnTo>
                  <a:pt x="182" y="695"/>
                </a:lnTo>
                <a:lnTo>
                  <a:pt x="162" y="699"/>
                </a:lnTo>
                <a:lnTo>
                  <a:pt x="154" y="701"/>
                </a:lnTo>
                <a:lnTo>
                  <a:pt x="148" y="704"/>
                </a:lnTo>
                <a:lnTo>
                  <a:pt x="139" y="704"/>
                </a:lnTo>
                <a:lnTo>
                  <a:pt x="131" y="701"/>
                </a:lnTo>
                <a:lnTo>
                  <a:pt x="117" y="697"/>
                </a:lnTo>
                <a:lnTo>
                  <a:pt x="104" y="692"/>
                </a:lnTo>
                <a:lnTo>
                  <a:pt x="96" y="690"/>
                </a:lnTo>
                <a:lnTo>
                  <a:pt x="88" y="688"/>
                </a:lnTo>
                <a:lnTo>
                  <a:pt x="79" y="690"/>
                </a:lnTo>
                <a:lnTo>
                  <a:pt x="74" y="692"/>
                </a:lnTo>
                <a:lnTo>
                  <a:pt x="70" y="692"/>
                </a:lnTo>
                <a:lnTo>
                  <a:pt x="66" y="692"/>
                </a:lnTo>
                <a:lnTo>
                  <a:pt x="63" y="692"/>
                </a:lnTo>
                <a:lnTo>
                  <a:pt x="59" y="695"/>
                </a:lnTo>
                <a:lnTo>
                  <a:pt x="53" y="697"/>
                </a:lnTo>
                <a:lnTo>
                  <a:pt x="44" y="699"/>
                </a:lnTo>
                <a:lnTo>
                  <a:pt x="40" y="701"/>
                </a:lnTo>
                <a:lnTo>
                  <a:pt x="36" y="701"/>
                </a:lnTo>
                <a:lnTo>
                  <a:pt x="33" y="704"/>
                </a:lnTo>
                <a:lnTo>
                  <a:pt x="32" y="704"/>
                </a:lnTo>
                <a:lnTo>
                  <a:pt x="21" y="701"/>
                </a:lnTo>
                <a:lnTo>
                  <a:pt x="12" y="699"/>
                </a:lnTo>
                <a:lnTo>
                  <a:pt x="5" y="695"/>
                </a:lnTo>
                <a:lnTo>
                  <a:pt x="0" y="683"/>
                </a:lnTo>
                <a:lnTo>
                  <a:pt x="11" y="659"/>
                </a:lnTo>
                <a:lnTo>
                  <a:pt x="24" y="636"/>
                </a:lnTo>
                <a:lnTo>
                  <a:pt x="24" y="620"/>
                </a:lnTo>
                <a:lnTo>
                  <a:pt x="24" y="607"/>
                </a:lnTo>
                <a:lnTo>
                  <a:pt x="25" y="591"/>
                </a:lnTo>
                <a:lnTo>
                  <a:pt x="28" y="575"/>
                </a:lnTo>
                <a:lnTo>
                  <a:pt x="30" y="573"/>
                </a:lnTo>
                <a:lnTo>
                  <a:pt x="33" y="571"/>
                </a:lnTo>
                <a:lnTo>
                  <a:pt x="37" y="571"/>
                </a:lnTo>
                <a:lnTo>
                  <a:pt x="40" y="569"/>
                </a:lnTo>
                <a:lnTo>
                  <a:pt x="45" y="558"/>
                </a:lnTo>
                <a:lnTo>
                  <a:pt x="49" y="546"/>
                </a:lnTo>
                <a:lnTo>
                  <a:pt x="50" y="537"/>
                </a:lnTo>
                <a:lnTo>
                  <a:pt x="51" y="535"/>
                </a:lnTo>
                <a:lnTo>
                  <a:pt x="51" y="533"/>
                </a:lnTo>
                <a:lnTo>
                  <a:pt x="51" y="522"/>
                </a:lnTo>
                <a:lnTo>
                  <a:pt x="51" y="510"/>
                </a:lnTo>
                <a:lnTo>
                  <a:pt x="53" y="499"/>
                </a:lnTo>
                <a:lnTo>
                  <a:pt x="55" y="488"/>
                </a:lnTo>
                <a:lnTo>
                  <a:pt x="58" y="486"/>
                </a:lnTo>
                <a:lnTo>
                  <a:pt x="61" y="483"/>
                </a:lnTo>
                <a:lnTo>
                  <a:pt x="70" y="481"/>
                </a:lnTo>
                <a:lnTo>
                  <a:pt x="77" y="481"/>
                </a:lnTo>
                <a:lnTo>
                  <a:pt x="79" y="481"/>
                </a:lnTo>
                <a:lnTo>
                  <a:pt x="81" y="481"/>
                </a:lnTo>
                <a:lnTo>
                  <a:pt x="94" y="483"/>
                </a:lnTo>
                <a:lnTo>
                  <a:pt x="104" y="486"/>
                </a:lnTo>
                <a:lnTo>
                  <a:pt x="112" y="486"/>
                </a:lnTo>
                <a:lnTo>
                  <a:pt x="120" y="486"/>
                </a:lnTo>
                <a:lnTo>
                  <a:pt x="129" y="486"/>
                </a:lnTo>
                <a:lnTo>
                  <a:pt x="140" y="486"/>
                </a:lnTo>
                <a:lnTo>
                  <a:pt x="154" y="486"/>
                </a:lnTo>
                <a:lnTo>
                  <a:pt x="162" y="483"/>
                </a:lnTo>
                <a:lnTo>
                  <a:pt x="172" y="483"/>
                </a:lnTo>
                <a:lnTo>
                  <a:pt x="181" y="479"/>
                </a:lnTo>
                <a:lnTo>
                  <a:pt x="186" y="474"/>
                </a:lnTo>
                <a:lnTo>
                  <a:pt x="190" y="472"/>
                </a:lnTo>
                <a:lnTo>
                  <a:pt x="193" y="470"/>
                </a:lnTo>
                <a:lnTo>
                  <a:pt x="195" y="470"/>
                </a:lnTo>
                <a:lnTo>
                  <a:pt x="198" y="468"/>
                </a:lnTo>
                <a:lnTo>
                  <a:pt x="202" y="465"/>
                </a:lnTo>
                <a:lnTo>
                  <a:pt x="209" y="463"/>
                </a:lnTo>
                <a:lnTo>
                  <a:pt x="213" y="459"/>
                </a:lnTo>
                <a:lnTo>
                  <a:pt x="216" y="452"/>
                </a:lnTo>
                <a:lnTo>
                  <a:pt x="222" y="450"/>
                </a:lnTo>
                <a:lnTo>
                  <a:pt x="228" y="445"/>
                </a:lnTo>
                <a:lnTo>
                  <a:pt x="246" y="441"/>
                </a:lnTo>
                <a:lnTo>
                  <a:pt x="263" y="434"/>
                </a:lnTo>
                <a:lnTo>
                  <a:pt x="269" y="429"/>
                </a:lnTo>
                <a:lnTo>
                  <a:pt x="276" y="427"/>
                </a:lnTo>
                <a:lnTo>
                  <a:pt x="282" y="418"/>
                </a:lnTo>
                <a:lnTo>
                  <a:pt x="286" y="411"/>
                </a:lnTo>
                <a:lnTo>
                  <a:pt x="286" y="402"/>
                </a:lnTo>
                <a:lnTo>
                  <a:pt x="284" y="391"/>
                </a:lnTo>
                <a:lnTo>
                  <a:pt x="288" y="317"/>
                </a:lnTo>
                <a:lnTo>
                  <a:pt x="289" y="310"/>
                </a:lnTo>
                <a:lnTo>
                  <a:pt x="292" y="306"/>
                </a:lnTo>
                <a:lnTo>
                  <a:pt x="298" y="292"/>
                </a:lnTo>
                <a:lnTo>
                  <a:pt x="305" y="285"/>
                </a:lnTo>
                <a:lnTo>
                  <a:pt x="306" y="281"/>
                </a:lnTo>
                <a:lnTo>
                  <a:pt x="308" y="281"/>
                </a:lnTo>
                <a:lnTo>
                  <a:pt x="310" y="256"/>
                </a:lnTo>
                <a:lnTo>
                  <a:pt x="313" y="234"/>
                </a:lnTo>
                <a:lnTo>
                  <a:pt x="315" y="225"/>
                </a:lnTo>
                <a:lnTo>
                  <a:pt x="319" y="216"/>
                </a:lnTo>
                <a:lnTo>
                  <a:pt x="327" y="209"/>
                </a:lnTo>
                <a:lnTo>
                  <a:pt x="337" y="200"/>
                </a:lnTo>
                <a:lnTo>
                  <a:pt x="342" y="189"/>
                </a:lnTo>
                <a:lnTo>
                  <a:pt x="347" y="178"/>
                </a:lnTo>
                <a:lnTo>
                  <a:pt x="351" y="169"/>
                </a:lnTo>
                <a:lnTo>
                  <a:pt x="352" y="166"/>
                </a:lnTo>
                <a:lnTo>
                  <a:pt x="352" y="164"/>
                </a:lnTo>
                <a:lnTo>
                  <a:pt x="351" y="144"/>
                </a:lnTo>
                <a:lnTo>
                  <a:pt x="351" y="135"/>
                </a:lnTo>
                <a:lnTo>
                  <a:pt x="348" y="124"/>
                </a:lnTo>
                <a:lnTo>
                  <a:pt x="347" y="121"/>
                </a:lnTo>
                <a:lnTo>
                  <a:pt x="343" y="121"/>
                </a:lnTo>
                <a:lnTo>
                  <a:pt x="337" y="119"/>
                </a:lnTo>
                <a:lnTo>
                  <a:pt x="330" y="117"/>
                </a:lnTo>
                <a:lnTo>
                  <a:pt x="326" y="115"/>
                </a:lnTo>
                <a:lnTo>
                  <a:pt x="325" y="112"/>
                </a:lnTo>
                <a:lnTo>
                  <a:pt x="323" y="112"/>
                </a:lnTo>
                <a:lnTo>
                  <a:pt x="325" y="112"/>
                </a:lnTo>
                <a:lnTo>
                  <a:pt x="327" y="112"/>
                </a:lnTo>
                <a:lnTo>
                  <a:pt x="329" y="115"/>
                </a:lnTo>
                <a:lnTo>
                  <a:pt x="329" y="112"/>
                </a:lnTo>
                <a:lnTo>
                  <a:pt x="326" y="112"/>
                </a:lnTo>
                <a:lnTo>
                  <a:pt x="323" y="112"/>
                </a:lnTo>
                <a:lnTo>
                  <a:pt x="318" y="110"/>
                </a:lnTo>
                <a:lnTo>
                  <a:pt x="310" y="108"/>
                </a:lnTo>
                <a:lnTo>
                  <a:pt x="300" y="103"/>
                </a:lnTo>
                <a:lnTo>
                  <a:pt x="296" y="103"/>
                </a:lnTo>
                <a:lnTo>
                  <a:pt x="292" y="101"/>
                </a:lnTo>
                <a:lnTo>
                  <a:pt x="289" y="99"/>
                </a:lnTo>
                <a:lnTo>
                  <a:pt x="288" y="99"/>
                </a:lnTo>
                <a:lnTo>
                  <a:pt x="286" y="90"/>
                </a:lnTo>
                <a:lnTo>
                  <a:pt x="285" y="83"/>
                </a:lnTo>
                <a:lnTo>
                  <a:pt x="288" y="70"/>
                </a:lnTo>
                <a:lnTo>
                  <a:pt x="294" y="56"/>
                </a:lnTo>
                <a:lnTo>
                  <a:pt x="304" y="47"/>
                </a:lnTo>
                <a:lnTo>
                  <a:pt x="315" y="38"/>
                </a:lnTo>
                <a:lnTo>
                  <a:pt x="329" y="31"/>
                </a:lnTo>
                <a:lnTo>
                  <a:pt x="356" y="20"/>
                </a:lnTo>
                <a:lnTo>
                  <a:pt x="367" y="16"/>
                </a:lnTo>
                <a:lnTo>
                  <a:pt x="379" y="9"/>
                </a:lnTo>
                <a:lnTo>
                  <a:pt x="384" y="4"/>
                </a:lnTo>
                <a:lnTo>
                  <a:pt x="388" y="2"/>
                </a:lnTo>
                <a:lnTo>
                  <a:pt x="391" y="0"/>
                </a:lnTo>
                <a:lnTo>
                  <a:pt x="392" y="0"/>
                </a:lnTo>
                <a:lnTo>
                  <a:pt x="399" y="2"/>
                </a:lnTo>
                <a:lnTo>
                  <a:pt x="404" y="4"/>
                </a:lnTo>
                <a:lnTo>
                  <a:pt x="412" y="9"/>
                </a:lnTo>
                <a:lnTo>
                  <a:pt x="416" y="16"/>
                </a:lnTo>
                <a:lnTo>
                  <a:pt x="420" y="27"/>
                </a:lnTo>
                <a:lnTo>
                  <a:pt x="417" y="38"/>
                </a:lnTo>
                <a:lnTo>
                  <a:pt x="414" y="49"/>
                </a:lnTo>
                <a:lnTo>
                  <a:pt x="409" y="56"/>
                </a:lnTo>
                <a:lnTo>
                  <a:pt x="405" y="61"/>
                </a:lnTo>
                <a:lnTo>
                  <a:pt x="400" y="63"/>
                </a:lnTo>
                <a:lnTo>
                  <a:pt x="400" y="74"/>
                </a:lnTo>
                <a:lnTo>
                  <a:pt x="400" y="83"/>
                </a:lnTo>
                <a:lnTo>
                  <a:pt x="401" y="92"/>
                </a:lnTo>
                <a:lnTo>
                  <a:pt x="404" y="99"/>
                </a:lnTo>
                <a:lnTo>
                  <a:pt x="411" y="103"/>
                </a:lnTo>
                <a:lnTo>
                  <a:pt x="418" y="108"/>
                </a:lnTo>
                <a:lnTo>
                  <a:pt x="425" y="108"/>
                </a:lnTo>
                <a:lnTo>
                  <a:pt x="426" y="108"/>
                </a:lnTo>
                <a:lnTo>
                  <a:pt x="428" y="108"/>
                </a:lnTo>
                <a:lnTo>
                  <a:pt x="438" y="106"/>
                </a:lnTo>
                <a:lnTo>
                  <a:pt x="447" y="103"/>
                </a:lnTo>
                <a:lnTo>
                  <a:pt x="465" y="101"/>
                </a:lnTo>
                <a:lnTo>
                  <a:pt x="483" y="101"/>
                </a:lnTo>
                <a:lnTo>
                  <a:pt x="492" y="103"/>
                </a:lnTo>
                <a:lnTo>
                  <a:pt x="504" y="103"/>
                </a:lnTo>
                <a:lnTo>
                  <a:pt x="516" y="117"/>
                </a:lnTo>
                <a:lnTo>
                  <a:pt x="528" y="128"/>
                </a:lnTo>
                <a:lnTo>
                  <a:pt x="531" y="133"/>
                </a:lnTo>
                <a:lnTo>
                  <a:pt x="532" y="137"/>
                </a:lnTo>
                <a:lnTo>
                  <a:pt x="532" y="144"/>
                </a:lnTo>
                <a:lnTo>
                  <a:pt x="532" y="148"/>
                </a:lnTo>
                <a:lnTo>
                  <a:pt x="539" y="169"/>
                </a:lnTo>
                <a:lnTo>
                  <a:pt x="546" y="187"/>
                </a:lnTo>
                <a:lnTo>
                  <a:pt x="552" y="193"/>
                </a:lnTo>
                <a:lnTo>
                  <a:pt x="557" y="200"/>
                </a:lnTo>
                <a:lnTo>
                  <a:pt x="566" y="205"/>
                </a:lnTo>
                <a:lnTo>
                  <a:pt x="576" y="209"/>
                </a:lnTo>
                <a:lnTo>
                  <a:pt x="594" y="207"/>
                </a:lnTo>
                <a:lnTo>
                  <a:pt x="610" y="205"/>
                </a:lnTo>
                <a:lnTo>
                  <a:pt x="622" y="202"/>
                </a:lnTo>
                <a:lnTo>
                  <a:pt x="634" y="200"/>
                </a:lnTo>
                <a:lnTo>
                  <a:pt x="644" y="198"/>
                </a:lnTo>
                <a:lnTo>
                  <a:pt x="655" y="193"/>
                </a:lnTo>
                <a:lnTo>
                  <a:pt x="668" y="191"/>
                </a:lnTo>
                <a:lnTo>
                  <a:pt x="684" y="189"/>
                </a:lnTo>
                <a:lnTo>
                  <a:pt x="696" y="184"/>
                </a:lnTo>
                <a:lnTo>
                  <a:pt x="708" y="180"/>
                </a:lnTo>
                <a:lnTo>
                  <a:pt x="711" y="180"/>
                </a:lnTo>
                <a:lnTo>
                  <a:pt x="715" y="178"/>
                </a:lnTo>
                <a:lnTo>
                  <a:pt x="718" y="175"/>
                </a:lnTo>
                <a:lnTo>
                  <a:pt x="719" y="175"/>
                </a:lnTo>
                <a:lnTo>
                  <a:pt x="725" y="166"/>
                </a:lnTo>
                <a:lnTo>
                  <a:pt x="729" y="162"/>
                </a:lnTo>
                <a:lnTo>
                  <a:pt x="733" y="155"/>
                </a:lnTo>
                <a:lnTo>
                  <a:pt x="735" y="153"/>
                </a:lnTo>
                <a:lnTo>
                  <a:pt x="738" y="151"/>
                </a:lnTo>
                <a:lnTo>
                  <a:pt x="742" y="151"/>
                </a:lnTo>
                <a:lnTo>
                  <a:pt x="748" y="148"/>
                </a:lnTo>
                <a:lnTo>
                  <a:pt x="755" y="155"/>
                </a:lnTo>
                <a:lnTo>
                  <a:pt x="762" y="160"/>
                </a:lnTo>
                <a:lnTo>
                  <a:pt x="771" y="175"/>
                </a:lnTo>
                <a:lnTo>
                  <a:pt x="781" y="187"/>
                </a:lnTo>
                <a:lnTo>
                  <a:pt x="788" y="193"/>
                </a:lnTo>
                <a:lnTo>
                  <a:pt x="796" y="196"/>
                </a:lnTo>
                <a:lnTo>
                  <a:pt x="800" y="211"/>
                </a:lnTo>
                <a:lnTo>
                  <a:pt x="803" y="225"/>
                </a:lnTo>
                <a:lnTo>
                  <a:pt x="804" y="241"/>
                </a:lnTo>
                <a:lnTo>
                  <a:pt x="803" y="254"/>
                </a:lnTo>
                <a:lnTo>
                  <a:pt x="799" y="283"/>
                </a:lnTo>
                <a:lnTo>
                  <a:pt x="792" y="312"/>
                </a:lnTo>
                <a:lnTo>
                  <a:pt x="792" y="315"/>
                </a:lnTo>
                <a:lnTo>
                  <a:pt x="792" y="317"/>
                </a:lnTo>
                <a:lnTo>
                  <a:pt x="793" y="330"/>
                </a:lnTo>
                <a:lnTo>
                  <a:pt x="796" y="351"/>
                </a:lnTo>
                <a:lnTo>
                  <a:pt x="797" y="373"/>
                </a:lnTo>
                <a:lnTo>
                  <a:pt x="799" y="398"/>
                </a:lnTo>
                <a:lnTo>
                  <a:pt x="800" y="420"/>
                </a:lnTo>
                <a:lnTo>
                  <a:pt x="799" y="438"/>
                </a:lnTo>
                <a:lnTo>
                  <a:pt x="796" y="452"/>
                </a:lnTo>
                <a:lnTo>
                  <a:pt x="795" y="454"/>
                </a:lnTo>
                <a:lnTo>
                  <a:pt x="791" y="456"/>
                </a:lnTo>
                <a:lnTo>
                  <a:pt x="784" y="461"/>
                </a:lnTo>
                <a:lnTo>
                  <a:pt x="777" y="468"/>
                </a:lnTo>
                <a:lnTo>
                  <a:pt x="770" y="474"/>
                </a:lnTo>
                <a:lnTo>
                  <a:pt x="763" y="481"/>
                </a:lnTo>
                <a:lnTo>
                  <a:pt x="762" y="483"/>
                </a:lnTo>
                <a:lnTo>
                  <a:pt x="760" y="483"/>
                </a:lnTo>
                <a:lnTo>
                  <a:pt x="764" y="495"/>
                </a:lnTo>
                <a:lnTo>
                  <a:pt x="768" y="504"/>
                </a:lnTo>
                <a:lnTo>
                  <a:pt x="768" y="515"/>
                </a:lnTo>
                <a:lnTo>
                  <a:pt x="767" y="519"/>
                </a:lnTo>
                <a:lnTo>
                  <a:pt x="764" y="524"/>
                </a:lnTo>
                <a:lnTo>
                  <a:pt x="762" y="526"/>
                </a:lnTo>
                <a:lnTo>
                  <a:pt x="758" y="531"/>
                </a:lnTo>
                <a:lnTo>
                  <a:pt x="746" y="535"/>
                </a:lnTo>
                <a:lnTo>
                  <a:pt x="735" y="537"/>
                </a:lnTo>
                <a:lnTo>
                  <a:pt x="731" y="540"/>
                </a:lnTo>
                <a:lnTo>
                  <a:pt x="729" y="540"/>
                </a:lnTo>
                <a:lnTo>
                  <a:pt x="721" y="544"/>
                </a:lnTo>
                <a:lnTo>
                  <a:pt x="713" y="546"/>
                </a:lnTo>
                <a:lnTo>
                  <a:pt x="706" y="549"/>
                </a:lnTo>
                <a:lnTo>
                  <a:pt x="705" y="549"/>
                </a:lnTo>
                <a:lnTo>
                  <a:pt x="704" y="549"/>
                </a:lnTo>
                <a:lnTo>
                  <a:pt x="700" y="555"/>
                </a:lnTo>
                <a:lnTo>
                  <a:pt x="696" y="560"/>
                </a:lnTo>
                <a:lnTo>
                  <a:pt x="693" y="564"/>
                </a:lnTo>
                <a:lnTo>
                  <a:pt x="694" y="562"/>
                </a:lnTo>
                <a:lnTo>
                  <a:pt x="696" y="560"/>
                </a:lnTo>
                <a:lnTo>
                  <a:pt x="698" y="555"/>
                </a:lnTo>
                <a:lnTo>
                  <a:pt x="697" y="555"/>
                </a:lnTo>
                <a:lnTo>
                  <a:pt x="694" y="560"/>
                </a:lnTo>
                <a:lnTo>
                  <a:pt x="689" y="564"/>
                </a:lnTo>
                <a:lnTo>
                  <a:pt x="684" y="571"/>
                </a:lnTo>
                <a:lnTo>
                  <a:pt x="675" y="587"/>
                </a:lnTo>
                <a:lnTo>
                  <a:pt x="667" y="602"/>
                </a:lnTo>
                <a:lnTo>
                  <a:pt x="657" y="616"/>
                </a:lnTo>
                <a:lnTo>
                  <a:pt x="651" y="623"/>
                </a:lnTo>
                <a:lnTo>
                  <a:pt x="644" y="627"/>
                </a:lnTo>
                <a:lnTo>
                  <a:pt x="634" y="641"/>
                </a:lnTo>
                <a:lnTo>
                  <a:pt x="628" y="645"/>
                </a:lnTo>
                <a:lnTo>
                  <a:pt x="624" y="652"/>
                </a:lnTo>
                <a:lnTo>
                  <a:pt x="622" y="659"/>
                </a:lnTo>
                <a:lnTo>
                  <a:pt x="622" y="665"/>
                </a:lnTo>
                <a:lnTo>
                  <a:pt x="623" y="674"/>
                </a:lnTo>
                <a:lnTo>
                  <a:pt x="628" y="683"/>
                </a:lnTo>
                <a:lnTo>
                  <a:pt x="635" y="690"/>
                </a:lnTo>
                <a:lnTo>
                  <a:pt x="643" y="695"/>
                </a:lnTo>
                <a:lnTo>
                  <a:pt x="649" y="699"/>
                </a:lnTo>
                <a:lnTo>
                  <a:pt x="651" y="699"/>
                </a:lnTo>
                <a:lnTo>
                  <a:pt x="652" y="699"/>
                </a:lnTo>
                <a:lnTo>
                  <a:pt x="656" y="706"/>
                </a:lnTo>
                <a:lnTo>
                  <a:pt x="659" y="715"/>
                </a:lnTo>
                <a:lnTo>
                  <a:pt x="663" y="719"/>
                </a:lnTo>
                <a:lnTo>
                  <a:pt x="668" y="724"/>
                </a:lnTo>
                <a:lnTo>
                  <a:pt x="680" y="728"/>
                </a:lnTo>
                <a:lnTo>
                  <a:pt x="692" y="733"/>
                </a:lnTo>
                <a:lnTo>
                  <a:pt x="696" y="733"/>
                </a:lnTo>
                <a:lnTo>
                  <a:pt x="700" y="735"/>
                </a:lnTo>
                <a:lnTo>
                  <a:pt x="702" y="735"/>
                </a:lnTo>
                <a:lnTo>
                  <a:pt x="704" y="735"/>
                </a:lnTo>
                <a:lnTo>
                  <a:pt x="710" y="742"/>
                </a:lnTo>
                <a:lnTo>
                  <a:pt x="711" y="746"/>
                </a:lnTo>
                <a:lnTo>
                  <a:pt x="711" y="749"/>
                </a:lnTo>
                <a:lnTo>
                  <a:pt x="710" y="751"/>
                </a:lnTo>
                <a:lnTo>
                  <a:pt x="708" y="753"/>
                </a:lnTo>
                <a:lnTo>
                  <a:pt x="704" y="753"/>
                </a:lnTo>
                <a:lnTo>
                  <a:pt x="700" y="755"/>
                </a:lnTo>
                <a:lnTo>
                  <a:pt x="694" y="762"/>
                </a:lnTo>
                <a:lnTo>
                  <a:pt x="692" y="769"/>
                </a:lnTo>
                <a:lnTo>
                  <a:pt x="688" y="780"/>
                </a:lnTo>
                <a:lnTo>
                  <a:pt x="688" y="791"/>
                </a:lnTo>
                <a:lnTo>
                  <a:pt x="688" y="803"/>
                </a:lnTo>
                <a:lnTo>
                  <a:pt x="686" y="816"/>
                </a:lnTo>
                <a:lnTo>
                  <a:pt x="685" y="827"/>
                </a:lnTo>
                <a:lnTo>
                  <a:pt x="682" y="839"/>
                </a:lnTo>
                <a:lnTo>
                  <a:pt x="677" y="850"/>
                </a:lnTo>
                <a:lnTo>
                  <a:pt x="669" y="859"/>
                </a:lnTo>
                <a:lnTo>
                  <a:pt x="660" y="863"/>
                </a:lnTo>
                <a:lnTo>
                  <a:pt x="652" y="863"/>
                </a:lnTo>
                <a:lnTo>
                  <a:pt x="645" y="861"/>
                </a:lnTo>
                <a:lnTo>
                  <a:pt x="634" y="856"/>
                </a:lnTo>
                <a:lnTo>
                  <a:pt x="622" y="852"/>
                </a:lnTo>
                <a:lnTo>
                  <a:pt x="616" y="850"/>
                </a:lnTo>
                <a:lnTo>
                  <a:pt x="609" y="847"/>
                </a:lnTo>
                <a:lnTo>
                  <a:pt x="602" y="852"/>
                </a:lnTo>
                <a:lnTo>
                  <a:pt x="598" y="856"/>
                </a:lnTo>
                <a:lnTo>
                  <a:pt x="597" y="861"/>
                </a:lnTo>
                <a:lnTo>
                  <a:pt x="597" y="865"/>
                </a:lnTo>
                <a:lnTo>
                  <a:pt x="598" y="870"/>
                </a:lnTo>
                <a:lnTo>
                  <a:pt x="602" y="874"/>
                </a:lnTo>
                <a:lnTo>
                  <a:pt x="607" y="879"/>
                </a:lnTo>
                <a:lnTo>
                  <a:pt x="612" y="883"/>
                </a:lnTo>
                <a:lnTo>
                  <a:pt x="616" y="897"/>
                </a:lnTo>
                <a:lnTo>
                  <a:pt x="620" y="908"/>
                </a:lnTo>
                <a:lnTo>
                  <a:pt x="622" y="913"/>
                </a:lnTo>
                <a:lnTo>
                  <a:pt x="623" y="915"/>
                </a:lnTo>
                <a:lnTo>
                  <a:pt x="624" y="919"/>
                </a:lnTo>
                <a:lnTo>
                  <a:pt x="626" y="949"/>
                </a:lnTo>
                <a:lnTo>
                  <a:pt x="626" y="962"/>
                </a:lnTo>
                <a:lnTo>
                  <a:pt x="628" y="971"/>
                </a:lnTo>
                <a:lnTo>
                  <a:pt x="631" y="980"/>
                </a:lnTo>
                <a:lnTo>
                  <a:pt x="638" y="989"/>
                </a:lnTo>
                <a:lnTo>
                  <a:pt x="647" y="996"/>
                </a:lnTo>
                <a:lnTo>
                  <a:pt x="660" y="1000"/>
                </a:lnTo>
                <a:lnTo>
                  <a:pt x="668" y="1012"/>
                </a:lnTo>
                <a:lnTo>
                  <a:pt x="675" y="1023"/>
                </a:lnTo>
                <a:lnTo>
                  <a:pt x="682" y="1030"/>
                </a:lnTo>
                <a:lnTo>
                  <a:pt x="688" y="1034"/>
                </a:lnTo>
                <a:lnTo>
                  <a:pt x="696" y="1036"/>
                </a:lnTo>
                <a:lnTo>
                  <a:pt x="709" y="1034"/>
                </a:lnTo>
                <a:lnTo>
                  <a:pt x="718" y="1030"/>
                </a:lnTo>
                <a:lnTo>
                  <a:pt x="721" y="1027"/>
                </a:lnTo>
                <a:lnTo>
                  <a:pt x="722" y="1023"/>
                </a:lnTo>
                <a:lnTo>
                  <a:pt x="722" y="1018"/>
                </a:lnTo>
                <a:lnTo>
                  <a:pt x="719" y="1012"/>
                </a:lnTo>
                <a:lnTo>
                  <a:pt x="729" y="1005"/>
                </a:lnTo>
                <a:lnTo>
                  <a:pt x="737" y="1003"/>
                </a:lnTo>
                <a:lnTo>
                  <a:pt x="746" y="1003"/>
                </a:lnTo>
                <a:lnTo>
                  <a:pt x="756" y="1005"/>
                </a:lnTo>
                <a:lnTo>
                  <a:pt x="766" y="1016"/>
                </a:lnTo>
                <a:lnTo>
                  <a:pt x="776" y="1023"/>
                </a:lnTo>
                <a:lnTo>
                  <a:pt x="788" y="1030"/>
                </a:lnTo>
                <a:lnTo>
                  <a:pt x="800" y="1036"/>
                </a:lnTo>
                <a:lnTo>
                  <a:pt x="800" y="1039"/>
                </a:lnTo>
                <a:lnTo>
                  <a:pt x="801" y="1045"/>
                </a:lnTo>
                <a:lnTo>
                  <a:pt x="803" y="1054"/>
                </a:lnTo>
                <a:lnTo>
                  <a:pt x="804" y="1066"/>
                </a:lnTo>
                <a:lnTo>
                  <a:pt x="805" y="1077"/>
                </a:lnTo>
                <a:lnTo>
                  <a:pt x="807" y="1086"/>
                </a:lnTo>
                <a:lnTo>
                  <a:pt x="807" y="1093"/>
                </a:lnTo>
                <a:lnTo>
                  <a:pt x="808" y="1097"/>
                </a:lnTo>
                <a:lnTo>
                  <a:pt x="812" y="1104"/>
                </a:lnTo>
                <a:lnTo>
                  <a:pt x="817" y="1113"/>
                </a:lnTo>
                <a:lnTo>
                  <a:pt x="821" y="1117"/>
                </a:lnTo>
                <a:lnTo>
                  <a:pt x="824" y="1120"/>
                </a:lnTo>
                <a:lnTo>
                  <a:pt x="821" y="1135"/>
                </a:lnTo>
                <a:lnTo>
                  <a:pt x="818" y="1146"/>
                </a:lnTo>
                <a:lnTo>
                  <a:pt x="812" y="1155"/>
                </a:lnTo>
                <a:lnTo>
                  <a:pt x="807" y="1160"/>
                </a:lnTo>
                <a:lnTo>
                  <a:pt x="800" y="1164"/>
                </a:lnTo>
                <a:lnTo>
                  <a:pt x="796" y="1169"/>
                </a:lnTo>
                <a:lnTo>
                  <a:pt x="792" y="1173"/>
                </a:lnTo>
                <a:lnTo>
                  <a:pt x="781" y="1182"/>
                </a:lnTo>
                <a:lnTo>
                  <a:pt x="772" y="1189"/>
                </a:lnTo>
                <a:lnTo>
                  <a:pt x="770" y="1191"/>
                </a:lnTo>
                <a:lnTo>
                  <a:pt x="768" y="1191"/>
                </a:lnTo>
                <a:lnTo>
                  <a:pt x="760" y="1189"/>
                </a:lnTo>
                <a:lnTo>
                  <a:pt x="752" y="1189"/>
                </a:lnTo>
                <a:lnTo>
                  <a:pt x="742" y="1187"/>
                </a:lnTo>
                <a:lnTo>
                  <a:pt x="735" y="1187"/>
                </a:lnTo>
                <a:lnTo>
                  <a:pt x="729" y="1187"/>
                </a:lnTo>
                <a:lnTo>
                  <a:pt x="721" y="1187"/>
                </a:lnTo>
                <a:lnTo>
                  <a:pt x="711" y="1187"/>
                </a:lnTo>
                <a:lnTo>
                  <a:pt x="706" y="1191"/>
                </a:lnTo>
                <a:lnTo>
                  <a:pt x="702" y="1198"/>
                </a:lnTo>
                <a:lnTo>
                  <a:pt x="694" y="1209"/>
                </a:lnTo>
                <a:lnTo>
                  <a:pt x="686" y="1221"/>
                </a:lnTo>
                <a:lnTo>
                  <a:pt x="682" y="1225"/>
                </a:lnTo>
                <a:lnTo>
                  <a:pt x="676" y="1227"/>
                </a:lnTo>
                <a:lnTo>
                  <a:pt x="653" y="1234"/>
                </a:lnTo>
                <a:lnTo>
                  <a:pt x="631" y="1241"/>
                </a:lnTo>
                <a:lnTo>
                  <a:pt x="610" y="1248"/>
                </a:lnTo>
                <a:lnTo>
                  <a:pt x="601" y="1254"/>
                </a:lnTo>
                <a:lnTo>
                  <a:pt x="591" y="1263"/>
                </a:lnTo>
                <a:lnTo>
                  <a:pt x="586" y="1272"/>
                </a:lnTo>
                <a:lnTo>
                  <a:pt x="581" y="1284"/>
                </a:lnTo>
                <a:lnTo>
                  <a:pt x="576" y="1293"/>
                </a:lnTo>
                <a:lnTo>
                  <a:pt x="568" y="1299"/>
                </a:lnTo>
                <a:lnTo>
                  <a:pt x="556" y="1308"/>
                </a:lnTo>
                <a:lnTo>
                  <a:pt x="544" y="1315"/>
                </a:lnTo>
                <a:lnTo>
                  <a:pt x="540" y="1320"/>
                </a:lnTo>
                <a:lnTo>
                  <a:pt x="536" y="1322"/>
                </a:lnTo>
                <a:lnTo>
                  <a:pt x="533" y="1324"/>
                </a:lnTo>
                <a:lnTo>
                  <a:pt x="532" y="1324"/>
                </a:lnTo>
                <a:lnTo>
                  <a:pt x="523" y="1320"/>
                </a:lnTo>
                <a:lnTo>
                  <a:pt x="516" y="1317"/>
                </a:lnTo>
                <a:lnTo>
                  <a:pt x="512" y="1313"/>
                </a:lnTo>
                <a:lnTo>
                  <a:pt x="510" y="1308"/>
                </a:lnTo>
                <a:lnTo>
                  <a:pt x="506" y="1299"/>
                </a:lnTo>
                <a:lnTo>
                  <a:pt x="502" y="1295"/>
                </a:lnTo>
                <a:lnTo>
                  <a:pt x="496" y="1288"/>
                </a:lnTo>
                <a:lnTo>
                  <a:pt x="491" y="1284"/>
                </a:lnTo>
                <a:lnTo>
                  <a:pt x="486" y="1279"/>
                </a:lnTo>
                <a:lnTo>
                  <a:pt x="478" y="1275"/>
                </a:lnTo>
                <a:lnTo>
                  <a:pt x="470" y="1270"/>
                </a:lnTo>
                <a:lnTo>
                  <a:pt x="465" y="1270"/>
                </a:lnTo>
                <a:lnTo>
                  <a:pt x="459" y="1268"/>
                </a:lnTo>
                <a:lnTo>
                  <a:pt x="454" y="1277"/>
                </a:lnTo>
                <a:lnTo>
                  <a:pt x="450" y="1286"/>
                </a:lnTo>
                <a:lnTo>
                  <a:pt x="449" y="1293"/>
                </a:lnTo>
                <a:lnTo>
                  <a:pt x="447" y="1299"/>
                </a:lnTo>
                <a:lnTo>
                  <a:pt x="449" y="1317"/>
                </a:lnTo>
                <a:lnTo>
                  <a:pt x="450" y="1326"/>
                </a:lnTo>
                <a:lnTo>
                  <a:pt x="451" y="1340"/>
                </a:lnTo>
                <a:lnTo>
                  <a:pt x="451" y="1360"/>
                </a:lnTo>
                <a:lnTo>
                  <a:pt x="451" y="1380"/>
                </a:lnTo>
                <a:lnTo>
                  <a:pt x="449" y="1387"/>
                </a:lnTo>
                <a:lnTo>
                  <a:pt x="446" y="1396"/>
                </a:lnTo>
                <a:lnTo>
                  <a:pt x="440" y="1401"/>
                </a:lnTo>
                <a:lnTo>
                  <a:pt x="432" y="1405"/>
                </a:lnTo>
                <a:lnTo>
                  <a:pt x="418" y="1401"/>
                </a:lnTo>
                <a:lnTo>
                  <a:pt x="412" y="1398"/>
                </a:lnTo>
                <a:lnTo>
                  <a:pt x="404" y="1396"/>
                </a:lnTo>
                <a:lnTo>
                  <a:pt x="397" y="1398"/>
                </a:lnTo>
                <a:lnTo>
                  <a:pt x="389" y="1401"/>
                </a:lnTo>
                <a:lnTo>
                  <a:pt x="383" y="1403"/>
                </a:lnTo>
                <a:lnTo>
                  <a:pt x="381" y="1405"/>
                </a:lnTo>
                <a:lnTo>
                  <a:pt x="380" y="1405"/>
                </a:lnTo>
                <a:lnTo>
                  <a:pt x="370" y="1401"/>
                </a:lnTo>
                <a:lnTo>
                  <a:pt x="362" y="1392"/>
                </a:lnTo>
                <a:lnTo>
                  <a:pt x="355" y="1383"/>
                </a:lnTo>
                <a:lnTo>
                  <a:pt x="350" y="1374"/>
                </a:lnTo>
                <a:lnTo>
                  <a:pt x="342" y="1351"/>
                </a:lnTo>
                <a:lnTo>
                  <a:pt x="337" y="1329"/>
                </a:lnTo>
                <a:lnTo>
                  <a:pt x="333" y="1320"/>
                </a:lnTo>
                <a:lnTo>
                  <a:pt x="327" y="1311"/>
                </a:lnTo>
                <a:lnTo>
                  <a:pt x="313" y="1297"/>
                </a:lnTo>
                <a:lnTo>
                  <a:pt x="296" y="1286"/>
                </a:lnTo>
                <a:lnTo>
                  <a:pt x="276" y="1277"/>
                </a:lnTo>
                <a:lnTo>
                  <a:pt x="265" y="1279"/>
                </a:lnTo>
                <a:lnTo>
                  <a:pt x="257" y="1279"/>
                </a:lnTo>
                <a:lnTo>
                  <a:pt x="252" y="1281"/>
                </a:lnTo>
                <a:lnTo>
                  <a:pt x="248" y="1284"/>
                </a:lnTo>
                <a:lnTo>
                  <a:pt x="244" y="1286"/>
                </a:lnTo>
                <a:lnTo>
                  <a:pt x="242" y="1290"/>
                </a:lnTo>
                <a:lnTo>
                  <a:pt x="236" y="1295"/>
                </a:lnTo>
                <a:lnTo>
                  <a:pt x="228" y="1299"/>
                </a:lnTo>
                <a:lnTo>
                  <a:pt x="222" y="1311"/>
                </a:lnTo>
                <a:lnTo>
                  <a:pt x="218" y="1320"/>
                </a:lnTo>
                <a:lnTo>
                  <a:pt x="211" y="1338"/>
                </a:lnTo>
                <a:lnTo>
                  <a:pt x="207" y="1344"/>
                </a:lnTo>
                <a:lnTo>
                  <a:pt x="202" y="1351"/>
                </a:lnTo>
                <a:lnTo>
                  <a:pt x="194" y="1356"/>
                </a:lnTo>
                <a:lnTo>
                  <a:pt x="183" y="1360"/>
                </a:lnTo>
                <a:lnTo>
                  <a:pt x="182" y="1351"/>
                </a:lnTo>
                <a:lnTo>
                  <a:pt x="181" y="1349"/>
                </a:lnTo>
                <a:lnTo>
                  <a:pt x="180" y="1349"/>
                </a:lnTo>
                <a:lnTo>
                  <a:pt x="176" y="1356"/>
                </a:lnTo>
              </a:path>
            </a:pathLst>
          </a:custGeom>
          <a:solidFill>
            <a:srgbClr val="FFFF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3" name="椭圆 39962"/>
          <p:cNvSpPr>
            <a:spLocks noChangeArrowheads="1"/>
          </p:cNvSpPr>
          <p:nvPr/>
        </p:nvSpPr>
        <p:spPr bwMode="auto">
          <a:xfrm>
            <a:off x="8012113" y="4349750"/>
            <a:ext cx="68262" cy="6826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4" name="椭圆 39963"/>
          <p:cNvSpPr>
            <a:spLocks noChangeArrowheads="1"/>
          </p:cNvSpPr>
          <p:nvPr/>
        </p:nvSpPr>
        <p:spPr bwMode="auto">
          <a:xfrm>
            <a:off x="7740650" y="3862388"/>
            <a:ext cx="68263" cy="68262"/>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nvGrpSpPr>
          <p:cNvPr id="22555" name="组合 39964"/>
          <p:cNvGrpSpPr/>
          <p:nvPr/>
        </p:nvGrpSpPr>
        <p:grpSpPr bwMode="auto">
          <a:xfrm>
            <a:off x="5681663" y="2276475"/>
            <a:ext cx="3382962" cy="3475038"/>
            <a:chOff x="0" y="0"/>
            <a:chExt cx="2131" cy="2189"/>
          </a:xfrm>
        </p:grpSpPr>
        <p:sp>
          <p:nvSpPr>
            <p:cNvPr id="22556" name="椭圆 39965"/>
            <p:cNvSpPr>
              <a:spLocks noChangeArrowheads="1"/>
            </p:cNvSpPr>
            <p:nvPr/>
          </p:nvSpPr>
          <p:spPr bwMode="auto">
            <a:xfrm>
              <a:off x="729" y="2116"/>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7" name="椭圆 39966"/>
            <p:cNvSpPr>
              <a:spLocks noChangeArrowheads="1"/>
            </p:cNvSpPr>
            <p:nvPr/>
          </p:nvSpPr>
          <p:spPr bwMode="auto">
            <a:xfrm>
              <a:off x="578" y="1553"/>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8" name="椭圆 39967"/>
            <p:cNvSpPr>
              <a:spLocks noChangeArrowheads="1"/>
            </p:cNvSpPr>
            <p:nvPr/>
          </p:nvSpPr>
          <p:spPr bwMode="auto">
            <a:xfrm>
              <a:off x="622" y="1236"/>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59" name="椭圆 39968"/>
            <p:cNvSpPr>
              <a:spLocks noChangeArrowheads="1"/>
            </p:cNvSpPr>
            <p:nvPr/>
          </p:nvSpPr>
          <p:spPr bwMode="auto">
            <a:xfrm>
              <a:off x="1288" y="1735"/>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60" name="椭圆 39969"/>
            <p:cNvSpPr>
              <a:spLocks noChangeArrowheads="1"/>
            </p:cNvSpPr>
            <p:nvPr/>
          </p:nvSpPr>
          <p:spPr bwMode="auto">
            <a:xfrm>
              <a:off x="800" y="147"/>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61" name="椭圆 39970"/>
            <p:cNvSpPr>
              <a:spLocks noChangeArrowheads="1"/>
            </p:cNvSpPr>
            <p:nvPr/>
          </p:nvSpPr>
          <p:spPr bwMode="auto">
            <a:xfrm>
              <a:off x="916" y="256"/>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62" name="椭圆 39971"/>
            <p:cNvSpPr>
              <a:spLocks noChangeArrowheads="1"/>
            </p:cNvSpPr>
            <p:nvPr/>
          </p:nvSpPr>
          <p:spPr bwMode="auto">
            <a:xfrm>
              <a:off x="640" y="810"/>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63" name="椭圆 39972"/>
            <p:cNvSpPr>
              <a:spLocks noChangeArrowheads="1"/>
            </p:cNvSpPr>
            <p:nvPr/>
          </p:nvSpPr>
          <p:spPr bwMode="auto">
            <a:xfrm>
              <a:off x="932" y="1553"/>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64" name="椭圆 39973"/>
            <p:cNvSpPr>
              <a:spLocks noChangeArrowheads="1"/>
            </p:cNvSpPr>
            <p:nvPr/>
          </p:nvSpPr>
          <p:spPr bwMode="auto">
            <a:xfrm>
              <a:off x="240" y="1953"/>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nvGrpSpPr>
            <p:cNvPr id="22565" name="组合 39974"/>
            <p:cNvGrpSpPr/>
            <p:nvPr/>
          </p:nvGrpSpPr>
          <p:grpSpPr bwMode="auto">
            <a:xfrm>
              <a:off x="0" y="0"/>
              <a:ext cx="2131" cy="2189"/>
              <a:chOff x="0" y="0"/>
              <a:chExt cx="2131" cy="2189"/>
            </a:xfrm>
          </p:grpSpPr>
          <p:sp>
            <p:nvSpPr>
              <p:cNvPr id="22566" name="矩形 39975"/>
              <p:cNvSpPr>
                <a:spLocks noChangeArrowheads="1"/>
              </p:cNvSpPr>
              <p:nvPr/>
            </p:nvSpPr>
            <p:spPr bwMode="auto">
              <a:xfrm>
                <a:off x="550" y="1952"/>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广州</a:t>
                </a:r>
                <a:endParaRPr lang="zh-CN" altLang="en-US" sz="1400" b="1" dirty="0">
                  <a:latin typeface="微软雅黑" panose="020B0503020204020204" pitchFamily="34" charset="-122"/>
                  <a:ea typeface="微软雅黑" panose="020B0503020204020204" pitchFamily="34" charset="-122"/>
                </a:endParaRPr>
              </a:p>
            </p:txBody>
          </p:sp>
          <p:sp>
            <p:nvSpPr>
              <p:cNvPr id="22567" name="矩形 39976"/>
              <p:cNvSpPr>
                <a:spLocks noChangeArrowheads="1"/>
              </p:cNvSpPr>
              <p:nvPr/>
            </p:nvSpPr>
            <p:spPr bwMode="auto">
              <a:xfrm>
                <a:off x="1234" y="1242"/>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浙江</a:t>
                </a:r>
                <a:endParaRPr lang="zh-CN" altLang="en-US" sz="1400" b="1" dirty="0">
                  <a:latin typeface="微软雅黑" panose="020B0503020204020204" pitchFamily="34" charset="-122"/>
                  <a:ea typeface="微软雅黑" panose="020B0503020204020204" pitchFamily="34" charset="-122"/>
                </a:endParaRPr>
              </a:p>
            </p:txBody>
          </p:sp>
          <p:sp>
            <p:nvSpPr>
              <p:cNvPr id="22568" name="矩形 39977"/>
              <p:cNvSpPr>
                <a:spLocks noChangeArrowheads="1"/>
              </p:cNvSpPr>
              <p:nvPr/>
            </p:nvSpPr>
            <p:spPr bwMode="auto">
              <a:xfrm>
                <a:off x="1065" y="1563"/>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福建</a:t>
                </a:r>
                <a:endParaRPr lang="zh-CN" altLang="en-US" sz="1400" b="1" dirty="0">
                  <a:latin typeface="微软雅黑" panose="020B0503020204020204" pitchFamily="34" charset="-122"/>
                  <a:ea typeface="微软雅黑" panose="020B0503020204020204" pitchFamily="34" charset="-122"/>
                </a:endParaRPr>
              </a:p>
            </p:txBody>
          </p:sp>
          <p:sp>
            <p:nvSpPr>
              <p:cNvPr id="22569" name="矩形 39978"/>
              <p:cNvSpPr>
                <a:spLocks noChangeArrowheads="1"/>
              </p:cNvSpPr>
              <p:nvPr/>
            </p:nvSpPr>
            <p:spPr bwMode="auto">
              <a:xfrm>
                <a:off x="283" y="1453"/>
                <a:ext cx="578"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endParaRPr lang="zh-CN" altLang="en-US" sz="2400" dirty="0">
                  <a:latin typeface="微软雅黑" panose="020B0503020204020204" pitchFamily="34" charset="-122"/>
                  <a:ea typeface="微软雅黑" panose="020B0503020204020204" pitchFamily="34" charset="-122"/>
                </a:endParaRPr>
              </a:p>
            </p:txBody>
          </p:sp>
          <p:sp>
            <p:nvSpPr>
              <p:cNvPr id="22570" name="矩形 39979"/>
              <p:cNvSpPr>
                <a:spLocks noChangeArrowheads="1"/>
              </p:cNvSpPr>
              <p:nvPr/>
            </p:nvSpPr>
            <p:spPr bwMode="auto">
              <a:xfrm>
                <a:off x="309" y="1144"/>
                <a:ext cx="578"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endParaRPr lang="zh-CN" altLang="en-US" sz="2400" dirty="0">
                  <a:latin typeface="微软雅黑" panose="020B0503020204020204" pitchFamily="34" charset="-122"/>
                  <a:ea typeface="微软雅黑" panose="020B0503020204020204" pitchFamily="34" charset="-122"/>
                </a:endParaRPr>
              </a:p>
            </p:txBody>
          </p:sp>
          <p:sp>
            <p:nvSpPr>
              <p:cNvPr id="22571" name="矩形 39980"/>
              <p:cNvSpPr>
                <a:spLocks noChangeArrowheads="1"/>
              </p:cNvSpPr>
              <p:nvPr/>
            </p:nvSpPr>
            <p:spPr bwMode="auto">
              <a:xfrm>
                <a:off x="487" y="807"/>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郑县</a:t>
                </a:r>
                <a:endParaRPr lang="zh-CN" altLang="en-US" sz="1400" b="1" dirty="0">
                  <a:latin typeface="微软雅黑" panose="020B0503020204020204" pitchFamily="34" charset="-122"/>
                  <a:ea typeface="微软雅黑" panose="020B0503020204020204" pitchFamily="34" charset="-122"/>
                </a:endParaRPr>
              </a:p>
            </p:txBody>
          </p:sp>
          <p:sp>
            <p:nvSpPr>
              <p:cNvPr id="22572" name="矩形 39981"/>
              <p:cNvSpPr>
                <a:spLocks noChangeArrowheads="1"/>
              </p:cNvSpPr>
              <p:nvPr/>
            </p:nvSpPr>
            <p:spPr bwMode="auto">
              <a:xfrm>
                <a:off x="1553" y="907"/>
                <a:ext cx="578"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endParaRPr lang="zh-CN" altLang="en-US" sz="2400" dirty="0">
                  <a:latin typeface="微软雅黑" panose="020B0503020204020204" pitchFamily="34" charset="-122"/>
                  <a:ea typeface="微软雅黑" panose="020B0503020204020204" pitchFamily="34" charset="-122"/>
                </a:endParaRPr>
              </a:p>
            </p:txBody>
          </p:sp>
          <p:sp>
            <p:nvSpPr>
              <p:cNvPr id="22573" name="矩形 39982"/>
              <p:cNvSpPr>
                <a:spLocks noChangeArrowheads="1"/>
              </p:cNvSpPr>
              <p:nvPr/>
            </p:nvSpPr>
            <p:spPr bwMode="auto">
              <a:xfrm>
                <a:off x="532" y="0"/>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北京</a:t>
                </a:r>
                <a:endParaRPr lang="zh-CN" altLang="en-US" sz="1400" b="1" dirty="0">
                  <a:latin typeface="微软雅黑" panose="020B0503020204020204" pitchFamily="34" charset="-122"/>
                  <a:ea typeface="微软雅黑" panose="020B0503020204020204" pitchFamily="34" charset="-122"/>
                </a:endParaRPr>
              </a:p>
            </p:txBody>
          </p:sp>
          <p:sp>
            <p:nvSpPr>
              <p:cNvPr id="22574" name="矩形 39983"/>
              <p:cNvSpPr>
                <a:spLocks noChangeArrowheads="1"/>
              </p:cNvSpPr>
              <p:nvPr/>
            </p:nvSpPr>
            <p:spPr bwMode="auto">
              <a:xfrm>
                <a:off x="781" y="1398"/>
                <a:ext cx="577"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南昌</a:t>
                </a:r>
                <a:endParaRPr lang="zh-CN" altLang="en-US" sz="1400" b="1" dirty="0">
                  <a:latin typeface="微软雅黑" panose="020B0503020204020204" pitchFamily="34" charset="-122"/>
                  <a:ea typeface="微软雅黑" panose="020B0503020204020204" pitchFamily="34" charset="-122"/>
                </a:endParaRPr>
              </a:p>
            </p:txBody>
          </p:sp>
          <p:sp>
            <p:nvSpPr>
              <p:cNvPr id="22575" name="矩形 39984"/>
              <p:cNvSpPr>
                <a:spLocks noChangeArrowheads="1"/>
              </p:cNvSpPr>
              <p:nvPr/>
            </p:nvSpPr>
            <p:spPr bwMode="auto">
              <a:xfrm>
                <a:off x="43" y="1996"/>
                <a:ext cx="578"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桂林</a:t>
                </a:r>
                <a:endParaRPr lang="zh-CN" altLang="en-US" sz="1400" b="1" dirty="0">
                  <a:latin typeface="微软雅黑" panose="020B0503020204020204" pitchFamily="34" charset="-122"/>
                  <a:ea typeface="微软雅黑" panose="020B0503020204020204" pitchFamily="34" charset="-122"/>
                </a:endParaRPr>
              </a:p>
            </p:txBody>
          </p:sp>
          <p:sp>
            <p:nvSpPr>
              <p:cNvPr id="22576" name="矩形 39985"/>
              <p:cNvSpPr>
                <a:spLocks noChangeArrowheads="1"/>
              </p:cNvSpPr>
              <p:nvPr/>
            </p:nvSpPr>
            <p:spPr bwMode="auto">
              <a:xfrm>
                <a:off x="1154" y="816"/>
                <a:ext cx="577"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南京</a:t>
                </a:r>
                <a:endParaRPr lang="zh-CN" altLang="en-US" sz="1400" b="1" dirty="0">
                  <a:latin typeface="微软雅黑" panose="020B0503020204020204" pitchFamily="34" charset="-122"/>
                  <a:ea typeface="微软雅黑" panose="020B0503020204020204" pitchFamily="34" charset="-122"/>
                </a:endParaRPr>
              </a:p>
            </p:txBody>
          </p:sp>
          <p:sp>
            <p:nvSpPr>
              <p:cNvPr id="22577" name="椭圆 39986"/>
              <p:cNvSpPr>
                <a:spLocks noChangeArrowheads="1"/>
              </p:cNvSpPr>
              <p:nvPr/>
            </p:nvSpPr>
            <p:spPr bwMode="auto">
              <a:xfrm>
                <a:off x="0" y="238"/>
                <a:ext cx="42" cy="4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grpSp>
      <p:sp>
        <p:nvSpPr>
          <p:cNvPr id="22578" name="椭圆 39987"/>
          <p:cNvSpPr>
            <a:spLocks noChangeArrowheads="1"/>
          </p:cNvSpPr>
          <p:nvPr/>
        </p:nvSpPr>
        <p:spPr bwMode="auto">
          <a:xfrm>
            <a:off x="7035800" y="5591175"/>
            <a:ext cx="141288" cy="141288"/>
          </a:xfrm>
          <a:prstGeom prst="ellipse">
            <a:avLst/>
          </a:prstGeom>
          <a:solidFill>
            <a:schemeClr val="accent1"/>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79" name="椭圆 39988"/>
          <p:cNvSpPr>
            <a:spLocks noChangeArrowheads="1"/>
          </p:cNvSpPr>
          <p:nvPr/>
        </p:nvSpPr>
        <p:spPr bwMode="auto">
          <a:xfrm>
            <a:off x="6777038" y="5721350"/>
            <a:ext cx="82550" cy="96838"/>
          </a:xfrm>
          <a:prstGeom prst="ellipse">
            <a:avLst/>
          </a:prstGeom>
          <a:solidFill>
            <a:schemeClr val="accent1"/>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80" name="椭圆 39989"/>
          <p:cNvSpPr>
            <a:spLocks noChangeArrowheads="1"/>
          </p:cNvSpPr>
          <p:nvPr/>
        </p:nvSpPr>
        <p:spPr bwMode="auto">
          <a:xfrm>
            <a:off x="7064375" y="5605463"/>
            <a:ext cx="82550" cy="96837"/>
          </a:xfrm>
          <a:prstGeom prst="ellipse">
            <a:avLst/>
          </a:prstGeom>
          <a:solidFill>
            <a:schemeClr val="accent1"/>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81" name="椭圆 39990"/>
          <p:cNvSpPr>
            <a:spLocks noChangeArrowheads="1"/>
          </p:cNvSpPr>
          <p:nvPr/>
        </p:nvSpPr>
        <p:spPr bwMode="auto">
          <a:xfrm>
            <a:off x="6848475" y="5591175"/>
            <a:ext cx="68263" cy="6826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82" name="椭圆 39991"/>
          <p:cNvSpPr>
            <a:spLocks noChangeArrowheads="1"/>
          </p:cNvSpPr>
          <p:nvPr/>
        </p:nvSpPr>
        <p:spPr bwMode="auto">
          <a:xfrm>
            <a:off x="6862763" y="5591175"/>
            <a:ext cx="68262" cy="6826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83" name="矩形 39992"/>
          <p:cNvSpPr>
            <a:spLocks noChangeArrowheads="1"/>
          </p:cNvSpPr>
          <p:nvPr/>
        </p:nvSpPr>
        <p:spPr bwMode="auto">
          <a:xfrm>
            <a:off x="6673850" y="2347913"/>
            <a:ext cx="7905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    </a:t>
            </a:r>
            <a:r>
              <a:rPr lang="zh-CN" altLang="en-US" sz="2000" b="1" dirty="0">
                <a:latin typeface="微软雅黑" panose="020B0503020204020204" pitchFamily="34" charset="-122"/>
                <a:ea typeface="微软雅黑" panose="020B0503020204020204" pitchFamily="34" charset="-122"/>
              </a:rPr>
              <a:t>直隶</a:t>
            </a:r>
            <a:endParaRPr lang="zh-CN" altLang="en-US" sz="2000" b="1" dirty="0">
              <a:latin typeface="微软雅黑" panose="020B0503020204020204" pitchFamily="34" charset="-122"/>
              <a:ea typeface="微软雅黑" panose="020B0503020204020204" pitchFamily="34" charset="-122"/>
            </a:endParaRPr>
          </a:p>
        </p:txBody>
      </p:sp>
      <p:sp>
        <p:nvSpPr>
          <p:cNvPr id="22584" name="矩形 39993"/>
          <p:cNvSpPr>
            <a:spLocks noChangeArrowheads="1"/>
          </p:cNvSpPr>
          <p:nvPr/>
        </p:nvSpPr>
        <p:spPr bwMode="auto">
          <a:xfrm>
            <a:off x="6572250" y="5314950"/>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广州</a:t>
            </a:r>
            <a:endParaRPr lang="zh-CN" altLang="en-US" b="1" dirty="0">
              <a:latin typeface="微软雅黑" panose="020B0503020204020204" pitchFamily="34" charset="-122"/>
              <a:ea typeface="微软雅黑" panose="020B0503020204020204" pitchFamily="34" charset="-122"/>
            </a:endParaRPr>
          </a:p>
        </p:txBody>
      </p:sp>
      <p:sp>
        <p:nvSpPr>
          <p:cNvPr id="22585" name="矩形 39994"/>
          <p:cNvSpPr>
            <a:spLocks noChangeArrowheads="1"/>
          </p:cNvSpPr>
          <p:nvPr/>
        </p:nvSpPr>
        <p:spPr bwMode="auto">
          <a:xfrm>
            <a:off x="5780088" y="5402263"/>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桂林</a:t>
            </a:r>
            <a:endParaRPr lang="zh-CN" altLang="en-US" b="1" dirty="0">
              <a:latin typeface="微软雅黑" panose="020B0503020204020204" pitchFamily="34" charset="-122"/>
              <a:ea typeface="微软雅黑" panose="020B0503020204020204" pitchFamily="34" charset="-122"/>
            </a:endParaRPr>
          </a:p>
        </p:txBody>
      </p:sp>
      <p:sp>
        <p:nvSpPr>
          <p:cNvPr id="22586" name="椭圆 39995"/>
          <p:cNvSpPr>
            <a:spLocks noChangeArrowheads="1"/>
          </p:cNvSpPr>
          <p:nvPr/>
        </p:nvSpPr>
        <p:spPr bwMode="auto">
          <a:xfrm>
            <a:off x="6056313" y="5375275"/>
            <a:ext cx="68262" cy="68263"/>
          </a:xfrm>
          <a:prstGeom prst="ellipse">
            <a:avLst/>
          </a:prstGeom>
          <a:solidFill>
            <a:srgbClr val="FF0000"/>
          </a:solidFill>
          <a:ln w="1270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587" name="矩形 39996"/>
          <p:cNvSpPr>
            <a:spLocks noChangeArrowheads="1"/>
          </p:cNvSpPr>
          <p:nvPr/>
        </p:nvSpPr>
        <p:spPr bwMode="auto">
          <a:xfrm>
            <a:off x="6069013" y="4479925"/>
            <a:ext cx="79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长沙</a:t>
            </a:r>
            <a:endParaRPr lang="zh-CN" altLang="en-US" b="1" dirty="0">
              <a:latin typeface="微软雅黑" panose="020B0503020204020204" pitchFamily="34" charset="-122"/>
              <a:ea typeface="微软雅黑" panose="020B0503020204020204" pitchFamily="34" charset="-122"/>
            </a:endParaRPr>
          </a:p>
        </p:txBody>
      </p:sp>
      <p:sp>
        <p:nvSpPr>
          <p:cNvPr id="22588" name="矩形 39997"/>
          <p:cNvSpPr>
            <a:spLocks noChangeArrowheads="1"/>
          </p:cNvSpPr>
          <p:nvPr/>
        </p:nvSpPr>
        <p:spPr bwMode="auto">
          <a:xfrm>
            <a:off x="7162800" y="3646488"/>
            <a:ext cx="1008063" cy="62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安</a:t>
            </a:r>
            <a:endParaRPr lang="zh-CN" altLang="en-US" sz="1400" b="1" dirty="0">
              <a:latin typeface="微软雅黑" panose="020B0503020204020204" pitchFamily="34" charset="-122"/>
              <a:ea typeface="微软雅黑" panose="020B0503020204020204" pitchFamily="34" charset="-122"/>
            </a:endParaRPr>
          </a:p>
          <a:p>
            <a:pPr>
              <a:spcBef>
                <a:spcPct val="50000"/>
              </a:spcBef>
            </a:pPr>
            <a:r>
              <a:rPr lang="zh-CN" altLang="en-US" sz="1400" b="1" dirty="0">
                <a:latin typeface="微软雅黑" panose="020B0503020204020204" pitchFamily="34" charset="-122"/>
                <a:ea typeface="微软雅黑" panose="020B0503020204020204" pitchFamily="34" charset="-122"/>
              </a:rPr>
              <a:t>徽</a:t>
            </a:r>
            <a:endParaRPr lang="zh-CN" altLang="en-US" sz="1400" b="1" dirty="0">
              <a:latin typeface="微软雅黑" panose="020B0503020204020204" pitchFamily="34" charset="-122"/>
              <a:ea typeface="微软雅黑" panose="020B0503020204020204" pitchFamily="34" charset="-122"/>
            </a:endParaRPr>
          </a:p>
        </p:txBody>
      </p:sp>
      <p:sp>
        <p:nvSpPr>
          <p:cNvPr id="22589" name="矩形 39998"/>
          <p:cNvSpPr>
            <a:spLocks noChangeArrowheads="1"/>
          </p:cNvSpPr>
          <p:nvPr/>
        </p:nvSpPr>
        <p:spPr bwMode="auto">
          <a:xfrm>
            <a:off x="7004050" y="2997200"/>
            <a:ext cx="1008063"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600" b="1" dirty="0">
                <a:latin typeface="微软雅黑" panose="020B0503020204020204" pitchFamily="34" charset="-122"/>
                <a:ea typeface="微软雅黑" panose="020B0503020204020204" pitchFamily="34" charset="-122"/>
              </a:rPr>
              <a:t>山东</a:t>
            </a:r>
            <a:endParaRPr lang="zh-CN" altLang="en-US" sz="1600" b="1" dirty="0">
              <a:latin typeface="微软雅黑" panose="020B0503020204020204" pitchFamily="34" charset="-122"/>
              <a:ea typeface="微软雅黑" panose="020B0503020204020204" pitchFamily="34" charset="-122"/>
            </a:endParaRPr>
          </a:p>
        </p:txBody>
      </p:sp>
      <p:sp>
        <p:nvSpPr>
          <p:cNvPr id="22590" name="矩形 39999"/>
          <p:cNvSpPr>
            <a:spLocks noChangeArrowheads="1"/>
          </p:cNvSpPr>
          <p:nvPr/>
        </p:nvSpPr>
        <p:spPr bwMode="auto">
          <a:xfrm>
            <a:off x="7954963" y="765175"/>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黑</a:t>
            </a:r>
            <a:endParaRPr lang="zh-CN" altLang="en-US" b="1" dirty="0">
              <a:latin typeface="微软雅黑" panose="020B0503020204020204" pitchFamily="34" charset="-122"/>
              <a:ea typeface="微软雅黑" panose="020B0503020204020204" pitchFamily="34" charset="-122"/>
            </a:endParaRPr>
          </a:p>
        </p:txBody>
      </p:sp>
      <p:sp>
        <p:nvSpPr>
          <p:cNvPr id="22591" name="矩形 40000"/>
          <p:cNvSpPr>
            <a:spLocks noChangeArrowheads="1"/>
          </p:cNvSpPr>
          <p:nvPr/>
        </p:nvSpPr>
        <p:spPr bwMode="auto">
          <a:xfrm>
            <a:off x="8026400" y="1484313"/>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吉</a:t>
            </a:r>
            <a:endParaRPr lang="zh-CN" altLang="en-US" b="1" dirty="0">
              <a:latin typeface="微软雅黑" panose="020B0503020204020204" pitchFamily="34" charset="-122"/>
              <a:ea typeface="微软雅黑" panose="020B0503020204020204" pitchFamily="34" charset="-122"/>
            </a:endParaRPr>
          </a:p>
        </p:txBody>
      </p:sp>
      <p:sp>
        <p:nvSpPr>
          <p:cNvPr id="22592" name="矩形 40001"/>
          <p:cNvSpPr>
            <a:spLocks noChangeArrowheads="1"/>
          </p:cNvSpPr>
          <p:nvPr/>
        </p:nvSpPr>
        <p:spPr bwMode="auto">
          <a:xfrm>
            <a:off x="7739063" y="1909763"/>
            <a:ext cx="936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辽</a:t>
            </a:r>
            <a:endParaRPr lang="zh-CN" altLang="en-US" b="1" dirty="0">
              <a:latin typeface="微软雅黑" panose="020B0503020204020204" pitchFamily="34" charset="-122"/>
              <a:ea typeface="微软雅黑" panose="020B0503020204020204" pitchFamily="34" charset="-122"/>
            </a:endParaRPr>
          </a:p>
        </p:txBody>
      </p:sp>
      <p:sp>
        <p:nvSpPr>
          <p:cNvPr id="22593" name="矩形 40002"/>
          <p:cNvSpPr>
            <a:spLocks noChangeArrowheads="1"/>
          </p:cNvSpPr>
          <p:nvPr/>
        </p:nvSpPr>
        <p:spPr bwMode="auto">
          <a:xfrm>
            <a:off x="6084888" y="3919538"/>
            <a:ext cx="935037"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2000" b="1" dirty="0">
                <a:latin typeface="微软雅黑" panose="020B0503020204020204" pitchFamily="34" charset="-122"/>
                <a:ea typeface="微软雅黑" panose="020B0503020204020204" pitchFamily="34" charset="-122"/>
              </a:rPr>
              <a:t>武昌</a:t>
            </a:r>
            <a:endParaRPr lang="zh-CN" altLang="en-US" sz="2000" b="1" dirty="0">
              <a:latin typeface="微软雅黑" panose="020B0503020204020204" pitchFamily="34" charset="-122"/>
              <a:ea typeface="微软雅黑" panose="020B0503020204020204" pitchFamily="34" charset="-122"/>
            </a:endParaRPr>
          </a:p>
        </p:txBody>
      </p:sp>
      <p:sp>
        <p:nvSpPr>
          <p:cNvPr id="40004" name="直接连接符 40003"/>
          <p:cNvSpPr>
            <a:spLocks noChangeShapeType="1"/>
          </p:cNvSpPr>
          <p:nvPr/>
        </p:nvSpPr>
        <p:spPr bwMode="auto">
          <a:xfrm flipV="1">
            <a:off x="6653213" y="4286250"/>
            <a:ext cx="71437" cy="43338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05" name="直接连接符 40004"/>
          <p:cNvSpPr>
            <a:spLocks noChangeShapeType="1"/>
          </p:cNvSpPr>
          <p:nvPr/>
        </p:nvSpPr>
        <p:spPr bwMode="auto">
          <a:xfrm flipV="1">
            <a:off x="6731000" y="3709988"/>
            <a:ext cx="0" cy="433387"/>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06" name="直接连接符 40005"/>
          <p:cNvSpPr>
            <a:spLocks noChangeShapeType="1"/>
          </p:cNvSpPr>
          <p:nvPr/>
        </p:nvSpPr>
        <p:spPr bwMode="auto">
          <a:xfrm flipV="1">
            <a:off x="6638925" y="4724400"/>
            <a:ext cx="431800" cy="73025"/>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07" name="直接连接符 40006"/>
          <p:cNvSpPr>
            <a:spLocks noChangeShapeType="1"/>
          </p:cNvSpPr>
          <p:nvPr/>
        </p:nvSpPr>
        <p:spPr bwMode="auto">
          <a:xfrm flipV="1">
            <a:off x="7300913" y="4359275"/>
            <a:ext cx="649287" cy="28733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08" name="直接连接符 40007"/>
          <p:cNvSpPr>
            <a:spLocks noChangeShapeType="1"/>
          </p:cNvSpPr>
          <p:nvPr/>
        </p:nvSpPr>
        <p:spPr bwMode="auto">
          <a:xfrm flipV="1">
            <a:off x="7812088" y="4365625"/>
            <a:ext cx="142875" cy="647700"/>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09" name="直接连接符 40008"/>
          <p:cNvSpPr>
            <a:spLocks noChangeShapeType="1"/>
          </p:cNvSpPr>
          <p:nvPr/>
        </p:nvSpPr>
        <p:spPr bwMode="auto">
          <a:xfrm flipH="1" flipV="1">
            <a:off x="7805738" y="3927475"/>
            <a:ext cx="71437" cy="28733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10" name="直接连接符 40009"/>
          <p:cNvSpPr>
            <a:spLocks noChangeShapeType="1"/>
          </p:cNvSpPr>
          <p:nvPr/>
        </p:nvSpPr>
        <p:spPr bwMode="auto">
          <a:xfrm flipV="1">
            <a:off x="7962900" y="3927475"/>
            <a:ext cx="144463" cy="28733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11" name="直接连接符 40010"/>
          <p:cNvSpPr>
            <a:spLocks noChangeShapeType="1"/>
          </p:cNvSpPr>
          <p:nvPr/>
        </p:nvSpPr>
        <p:spPr bwMode="auto">
          <a:xfrm flipV="1">
            <a:off x="7235825" y="3927475"/>
            <a:ext cx="431800" cy="719138"/>
          </a:xfrm>
          <a:prstGeom prst="line">
            <a:avLst/>
          </a:prstGeom>
          <a:noFill/>
          <a:ln w="50800">
            <a:solidFill>
              <a:srgbClr val="FF00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grpSp>
        <p:nvGrpSpPr>
          <p:cNvPr id="40012" name="组合 40011"/>
          <p:cNvGrpSpPr/>
          <p:nvPr/>
        </p:nvGrpSpPr>
        <p:grpSpPr bwMode="auto">
          <a:xfrm>
            <a:off x="5875338" y="3214688"/>
            <a:ext cx="2549525" cy="2243137"/>
            <a:chOff x="0" y="0"/>
            <a:chExt cx="1606" cy="1413"/>
          </a:xfrm>
        </p:grpSpPr>
        <p:sp>
          <p:nvSpPr>
            <p:cNvPr id="22603" name="未知"/>
            <p:cNvSpPr>
              <a:spLocks noChangeArrowheads="1"/>
            </p:cNvSpPr>
            <p:nvPr/>
          </p:nvSpPr>
          <p:spPr bwMode="auto">
            <a:xfrm>
              <a:off x="800" y="100"/>
              <a:ext cx="645" cy="452"/>
            </a:xfrm>
            <a:custGeom>
              <a:avLst/>
              <a:gdLst>
                <a:gd name="T0" fmla="*/ 5 w 645"/>
                <a:gd name="T1" fmla="*/ 50 h 452"/>
                <a:gd name="T2" fmla="*/ 11 w 645"/>
                <a:gd name="T3" fmla="*/ 79 h 452"/>
                <a:gd name="T4" fmla="*/ 29 w 645"/>
                <a:gd name="T5" fmla="*/ 113 h 452"/>
                <a:gd name="T6" fmla="*/ 50 w 645"/>
                <a:gd name="T7" fmla="*/ 125 h 452"/>
                <a:gd name="T8" fmla="*/ 80 w 645"/>
                <a:gd name="T9" fmla="*/ 120 h 452"/>
                <a:gd name="T10" fmla="*/ 104 w 645"/>
                <a:gd name="T11" fmla="*/ 140 h 452"/>
                <a:gd name="T12" fmla="*/ 155 w 645"/>
                <a:gd name="T13" fmla="*/ 148 h 452"/>
                <a:gd name="T14" fmla="*/ 208 w 645"/>
                <a:gd name="T15" fmla="*/ 172 h 452"/>
                <a:gd name="T16" fmla="*/ 214 w 645"/>
                <a:gd name="T17" fmla="*/ 218 h 452"/>
                <a:gd name="T18" fmla="*/ 226 w 645"/>
                <a:gd name="T19" fmla="*/ 232 h 452"/>
                <a:gd name="T20" fmla="*/ 249 w 645"/>
                <a:gd name="T21" fmla="*/ 257 h 452"/>
                <a:gd name="T22" fmla="*/ 268 w 645"/>
                <a:gd name="T23" fmla="*/ 268 h 452"/>
                <a:gd name="T24" fmla="*/ 281 w 645"/>
                <a:gd name="T25" fmla="*/ 347 h 452"/>
                <a:gd name="T26" fmla="*/ 305 w 645"/>
                <a:gd name="T27" fmla="*/ 377 h 452"/>
                <a:gd name="T28" fmla="*/ 331 w 645"/>
                <a:gd name="T29" fmla="*/ 407 h 452"/>
                <a:gd name="T30" fmla="*/ 354 w 645"/>
                <a:gd name="T31" fmla="*/ 432 h 452"/>
                <a:gd name="T32" fmla="*/ 380 w 645"/>
                <a:gd name="T33" fmla="*/ 423 h 452"/>
                <a:gd name="T34" fmla="*/ 438 w 645"/>
                <a:gd name="T35" fmla="*/ 430 h 452"/>
                <a:gd name="T36" fmla="*/ 484 w 645"/>
                <a:gd name="T37" fmla="*/ 449 h 452"/>
                <a:gd name="T38" fmla="*/ 511 w 645"/>
                <a:gd name="T39" fmla="*/ 446 h 452"/>
                <a:gd name="T40" fmla="*/ 555 w 645"/>
                <a:gd name="T41" fmla="*/ 427 h 452"/>
                <a:gd name="T42" fmla="*/ 571 w 645"/>
                <a:gd name="T43" fmla="*/ 410 h 452"/>
                <a:gd name="T44" fmla="*/ 569 w 645"/>
                <a:gd name="T45" fmla="*/ 357 h 452"/>
                <a:gd name="T46" fmla="*/ 528 w 645"/>
                <a:gd name="T47" fmla="*/ 344 h 452"/>
                <a:gd name="T48" fmla="*/ 519 w 645"/>
                <a:gd name="T49" fmla="*/ 328 h 452"/>
                <a:gd name="T50" fmla="*/ 544 w 645"/>
                <a:gd name="T51" fmla="*/ 323 h 452"/>
                <a:gd name="T52" fmla="*/ 581 w 645"/>
                <a:gd name="T53" fmla="*/ 335 h 452"/>
                <a:gd name="T54" fmla="*/ 599 w 645"/>
                <a:gd name="T55" fmla="*/ 312 h 452"/>
                <a:gd name="T56" fmla="*/ 628 w 645"/>
                <a:gd name="T57" fmla="*/ 315 h 452"/>
                <a:gd name="T58" fmla="*/ 644 w 645"/>
                <a:gd name="T59" fmla="*/ 340 h 452"/>
                <a:gd name="T60" fmla="*/ 612 w 645"/>
                <a:gd name="T61" fmla="*/ 364 h 452"/>
                <a:gd name="T62" fmla="*/ 593 w 645"/>
                <a:gd name="T63" fmla="*/ 341 h 452"/>
                <a:gd name="T64" fmla="*/ 594 w 645"/>
                <a:gd name="T65" fmla="*/ 289 h 452"/>
                <a:gd name="T66" fmla="*/ 580 w 645"/>
                <a:gd name="T67" fmla="*/ 272 h 452"/>
                <a:gd name="T68" fmla="*/ 529 w 645"/>
                <a:gd name="T69" fmla="*/ 211 h 452"/>
                <a:gd name="T70" fmla="*/ 502 w 645"/>
                <a:gd name="T71" fmla="*/ 175 h 452"/>
                <a:gd name="T72" fmla="*/ 469 w 645"/>
                <a:gd name="T73" fmla="*/ 149 h 452"/>
                <a:gd name="T74" fmla="*/ 450 w 645"/>
                <a:gd name="T75" fmla="*/ 139 h 452"/>
                <a:gd name="T76" fmla="*/ 444 w 645"/>
                <a:gd name="T77" fmla="*/ 120 h 452"/>
                <a:gd name="T78" fmla="*/ 426 w 645"/>
                <a:gd name="T79" fmla="*/ 99 h 452"/>
                <a:gd name="T80" fmla="*/ 378 w 645"/>
                <a:gd name="T81" fmla="*/ 61 h 452"/>
                <a:gd name="T82" fmla="*/ 320 w 645"/>
                <a:gd name="T83" fmla="*/ 32 h 452"/>
                <a:gd name="T84" fmla="*/ 276 w 645"/>
                <a:gd name="T85" fmla="*/ 0 h 452"/>
                <a:gd name="T86" fmla="*/ 251 w 645"/>
                <a:gd name="T87" fmla="*/ 26 h 452"/>
                <a:gd name="T88" fmla="*/ 226 w 645"/>
                <a:gd name="T89" fmla="*/ 62 h 452"/>
                <a:gd name="T90" fmla="*/ 191 w 645"/>
                <a:gd name="T91" fmla="*/ 79 h 452"/>
                <a:gd name="T92" fmla="*/ 173 w 645"/>
                <a:gd name="T93" fmla="*/ 62 h 452"/>
                <a:gd name="T94" fmla="*/ 151 w 645"/>
                <a:gd name="T95" fmla="*/ 80 h 452"/>
                <a:gd name="T96" fmla="*/ 138 w 645"/>
                <a:gd name="T97" fmla="*/ 90 h 452"/>
                <a:gd name="T98" fmla="*/ 80 w 645"/>
                <a:gd name="T99" fmla="*/ 72 h 452"/>
                <a:gd name="T100" fmla="*/ 72 w 645"/>
                <a:gd name="T101" fmla="*/ 48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5" h="452">
                  <a:moveTo>
                    <a:pt x="32" y="32"/>
                  </a:moveTo>
                  <a:lnTo>
                    <a:pt x="22" y="38"/>
                  </a:lnTo>
                  <a:lnTo>
                    <a:pt x="12" y="42"/>
                  </a:lnTo>
                  <a:lnTo>
                    <a:pt x="9" y="45"/>
                  </a:lnTo>
                  <a:lnTo>
                    <a:pt x="5" y="50"/>
                  </a:lnTo>
                  <a:lnTo>
                    <a:pt x="2" y="54"/>
                  </a:lnTo>
                  <a:lnTo>
                    <a:pt x="0" y="60"/>
                  </a:lnTo>
                  <a:lnTo>
                    <a:pt x="2" y="65"/>
                  </a:lnTo>
                  <a:lnTo>
                    <a:pt x="5" y="71"/>
                  </a:lnTo>
                  <a:lnTo>
                    <a:pt x="11" y="79"/>
                  </a:lnTo>
                  <a:lnTo>
                    <a:pt x="18" y="86"/>
                  </a:lnTo>
                  <a:lnTo>
                    <a:pt x="21" y="91"/>
                  </a:lnTo>
                  <a:lnTo>
                    <a:pt x="24" y="96"/>
                  </a:lnTo>
                  <a:lnTo>
                    <a:pt x="27" y="104"/>
                  </a:lnTo>
                  <a:lnTo>
                    <a:pt x="29" y="113"/>
                  </a:lnTo>
                  <a:lnTo>
                    <a:pt x="31" y="121"/>
                  </a:lnTo>
                  <a:lnTo>
                    <a:pt x="32" y="128"/>
                  </a:lnTo>
                  <a:lnTo>
                    <a:pt x="36" y="128"/>
                  </a:lnTo>
                  <a:lnTo>
                    <a:pt x="42" y="126"/>
                  </a:lnTo>
                  <a:lnTo>
                    <a:pt x="50" y="125"/>
                  </a:lnTo>
                  <a:lnTo>
                    <a:pt x="58" y="123"/>
                  </a:lnTo>
                  <a:lnTo>
                    <a:pt x="65" y="122"/>
                  </a:lnTo>
                  <a:lnTo>
                    <a:pt x="72" y="121"/>
                  </a:lnTo>
                  <a:lnTo>
                    <a:pt x="77" y="120"/>
                  </a:lnTo>
                  <a:lnTo>
                    <a:pt x="80" y="120"/>
                  </a:lnTo>
                  <a:lnTo>
                    <a:pt x="84" y="122"/>
                  </a:lnTo>
                  <a:lnTo>
                    <a:pt x="87" y="124"/>
                  </a:lnTo>
                  <a:lnTo>
                    <a:pt x="93" y="129"/>
                  </a:lnTo>
                  <a:lnTo>
                    <a:pt x="98" y="135"/>
                  </a:lnTo>
                  <a:lnTo>
                    <a:pt x="104" y="140"/>
                  </a:lnTo>
                  <a:lnTo>
                    <a:pt x="110" y="143"/>
                  </a:lnTo>
                  <a:lnTo>
                    <a:pt x="118" y="145"/>
                  </a:lnTo>
                  <a:lnTo>
                    <a:pt x="133" y="146"/>
                  </a:lnTo>
                  <a:lnTo>
                    <a:pt x="149" y="147"/>
                  </a:lnTo>
                  <a:lnTo>
                    <a:pt x="155" y="148"/>
                  </a:lnTo>
                  <a:lnTo>
                    <a:pt x="160" y="148"/>
                  </a:lnTo>
                  <a:lnTo>
                    <a:pt x="171" y="155"/>
                  </a:lnTo>
                  <a:lnTo>
                    <a:pt x="183" y="161"/>
                  </a:lnTo>
                  <a:lnTo>
                    <a:pt x="195" y="167"/>
                  </a:lnTo>
                  <a:lnTo>
                    <a:pt x="208" y="172"/>
                  </a:lnTo>
                  <a:lnTo>
                    <a:pt x="208" y="183"/>
                  </a:lnTo>
                  <a:lnTo>
                    <a:pt x="208" y="194"/>
                  </a:lnTo>
                  <a:lnTo>
                    <a:pt x="209" y="206"/>
                  </a:lnTo>
                  <a:lnTo>
                    <a:pt x="212" y="216"/>
                  </a:lnTo>
                  <a:lnTo>
                    <a:pt x="214" y="218"/>
                  </a:lnTo>
                  <a:lnTo>
                    <a:pt x="218" y="218"/>
                  </a:lnTo>
                  <a:lnTo>
                    <a:pt x="221" y="218"/>
                  </a:lnTo>
                  <a:lnTo>
                    <a:pt x="224" y="220"/>
                  </a:lnTo>
                  <a:lnTo>
                    <a:pt x="226" y="226"/>
                  </a:lnTo>
                  <a:lnTo>
                    <a:pt x="226" y="232"/>
                  </a:lnTo>
                  <a:lnTo>
                    <a:pt x="226" y="239"/>
                  </a:lnTo>
                  <a:lnTo>
                    <a:pt x="228" y="244"/>
                  </a:lnTo>
                  <a:lnTo>
                    <a:pt x="231" y="248"/>
                  </a:lnTo>
                  <a:lnTo>
                    <a:pt x="236" y="251"/>
                  </a:lnTo>
                  <a:lnTo>
                    <a:pt x="249" y="257"/>
                  </a:lnTo>
                  <a:lnTo>
                    <a:pt x="255" y="258"/>
                  </a:lnTo>
                  <a:lnTo>
                    <a:pt x="259" y="259"/>
                  </a:lnTo>
                  <a:lnTo>
                    <a:pt x="263" y="260"/>
                  </a:lnTo>
                  <a:lnTo>
                    <a:pt x="264" y="260"/>
                  </a:lnTo>
                  <a:lnTo>
                    <a:pt x="268" y="268"/>
                  </a:lnTo>
                  <a:lnTo>
                    <a:pt x="271" y="276"/>
                  </a:lnTo>
                  <a:lnTo>
                    <a:pt x="276" y="294"/>
                  </a:lnTo>
                  <a:lnTo>
                    <a:pt x="277" y="313"/>
                  </a:lnTo>
                  <a:lnTo>
                    <a:pt x="278" y="331"/>
                  </a:lnTo>
                  <a:lnTo>
                    <a:pt x="281" y="347"/>
                  </a:lnTo>
                  <a:lnTo>
                    <a:pt x="283" y="355"/>
                  </a:lnTo>
                  <a:lnTo>
                    <a:pt x="287" y="362"/>
                  </a:lnTo>
                  <a:lnTo>
                    <a:pt x="291" y="368"/>
                  </a:lnTo>
                  <a:lnTo>
                    <a:pt x="298" y="373"/>
                  </a:lnTo>
                  <a:lnTo>
                    <a:pt x="305" y="377"/>
                  </a:lnTo>
                  <a:lnTo>
                    <a:pt x="316" y="380"/>
                  </a:lnTo>
                  <a:lnTo>
                    <a:pt x="323" y="386"/>
                  </a:lnTo>
                  <a:lnTo>
                    <a:pt x="327" y="392"/>
                  </a:lnTo>
                  <a:lnTo>
                    <a:pt x="329" y="400"/>
                  </a:lnTo>
                  <a:lnTo>
                    <a:pt x="331" y="407"/>
                  </a:lnTo>
                  <a:lnTo>
                    <a:pt x="333" y="415"/>
                  </a:lnTo>
                  <a:lnTo>
                    <a:pt x="336" y="422"/>
                  </a:lnTo>
                  <a:lnTo>
                    <a:pt x="341" y="430"/>
                  </a:lnTo>
                  <a:lnTo>
                    <a:pt x="348" y="436"/>
                  </a:lnTo>
                  <a:lnTo>
                    <a:pt x="354" y="432"/>
                  </a:lnTo>
                  <a:lnTo>
                    <a:pt x="358" y="429"/>
                  </a:lnTo>
                  <a:lnTo>
                    <a:pt x="365" y="425"/>
                  </a:lnTo>
                  <a:lnTo>
                    <a:pt x="370" y="422"/>
                  </a:lnTo>
                  <a:lnTo>
                    <a:pt x="376" y="422"/>
                  </a:lnTo>
                  <a:lnTo>
                    <a:pt x="380" y="423"/>
                  </a:lnTo>
                  <a:lnTo>
                    <a:pt x="385" y="425"/>
                  </a:lnTo>
                  <a:lnTo>
                    <a:pt x="393" y="426"/>
                  </a:lnTo>
                  <a:lnTo>
                    <a:pt x="397" y="427"/>
                  </a:lnTo>
                  <a:lnTo>
                    <a:pt x="404" y="428"/>
                  </a:lnTo>
                  <a:lnTo>
                    <a:pt x="438" y="430"/>
                  </a:lnTo>
                  <a:lnTo>
                    <a:pt x="472" y="432"/>
                  </a:lnTo>
                  <a:lnTo>
                    <a:pt x="474" y="438"/>
                  </a:lnTo>
                  <a:lnTo>
                    <a:pt x="477" y="443"/>
                  </a:lnTo>
                  <a:lnTo>
                    <a:pt x="481" y="446"/>
                  </a:lnTo>
                  <a:lnTo>
                    <a:pt x="484" y="449"/>
                  </a:lnTo>
                  <a:lnTo>
                    <a:pt x="488" y="450"/>
                  </a:lnTo>
                  <a:lnTo>
                    <a:pt x="492" y="451"/>
                  </a:lnTo>
                  <a:lnTo>
                    <a:pt x="496" y="450"/>
                  </a:lnTo>
                  <a:lnTo>
                    <a:pt x="502" y="449"/>
                  </a:lnTo>
                  <a:lnTo>
                    <a:pt x="511" y="446"/>
                  </a:lnTo>
                  <a:lnTo>
                    <a:pt x="521" y="442"/>
                  </a:lnTo>
                  <a:lnTo>
                    <a:pt x="530" y="437"/>
                  </a:lnTo>
                  <a:lnTo>
                    <a:pt x="540" y="432"/>
                  </a:lnTo>
                  <a:lnTo>
                    <a:pt x="547" y="430"/>
                  </a:lnTo>
                  <a:lnTo>
                    <a:pt x="555" y="427"/>
                  </a:lnTo>
                  <a:lnTo>
                    <a:pt x="561" y="425"/>
                  </a:lnTo>
                  <a:lnTo>
                    <a:pt x="563" y="424"/>
                  </a:lnTo>
                  <a:lnTo>
                    <a:pt x="565" y="424"/>
                  </a:lnTo>
                  <a:lnTo>
                    <a:pt x="569" y="417"/>
                  </a:lnTo>
                  <a:lnTo>
                    <a:pt x="571" y="410"/>
                  </a:lnTo>
                  <a:lnTo>
                    <a:pt x="574" y="397"/>
                  </a:lnTo>
                  <a:lnTo>
                    <a:pt x="576" y="383"/>
                  </a:lnTo>
                  <a:lnTo>
                    <a:pt x="580" y="368"/>
                  </a:lnTo>
                  <a:lnTo>
                    <a:pt x="575" y="362"/>
                  </a:lnTo>
                  <a:lnTo>
                    <a:pt x="569" y="357"/>
                  </a:lnTo>
                  <a:lnTo>
                    <a:pt x="563" y="354"/>
                  </a:lnTo>
                  <a:lnTo>
                    <a:pt x="556" y="351"/>
                  </a:lnTo>
                  <a:lnTo>
                    <a:pt x="543" y="348"/>
                  </a:lnTo>
                  <a:lnTo>
                    <a:pt x="536" y="346"/>
                  </a:lnTo>
                  <a:lnTo>
                    <a:pt x="528" y="344"/>
                  </a:lnTo>
                  <a:lnTo>
                    <a:pt x="527" y="342"/>
                  </a:lnTo>
                  <a:lnTo>
                    <a:pt x="525" y="340"/>
                  </a:lnTo>
                  <a:lnTo>
                    <a:pt x="522" y="336"/>
                  </a:lnTo>
                  <a:lnTo>
                    <a:pt x="520" y="332"/>
                  </a:lnTo>
                  <a:lnTo>
                    <a:pt x="519" y="328"/>
                  </a:lnTo>
                  <a:lnTo>
                    <a:pt x="519" y="324"/>
                  </a:lnTo>
                  <a:lnTo>
                    <a:pt x="522" y="321"/>
                  </a:lnTo>
                  <a:lnTo>
                    <a:pt x="528" y="320"/>
                  </a:lnTo>
                  <a:lnTo>
                    <a:pt x="537" y="320"/>
                  </a:lnTo>
                  <a:lnTo>
                    <a:pt x="544" y="323"/>
                  </a:lnTo>
                  <a:lnTo>
                    <a:pt x="552" y="325"/>
                  </a:lnTo>
                  <a:lnTo>
                    <a:pt x="560" y="328"/>
                  </a:lnTo>
                  <a:lnTo>
                    <a:pt x="568" y="330"/>
                  </a:lnTo>
                  <a:lnTo>
                    <a:pt x="575" y="333"/>
                  </a:lnTo>
                  <a:lnTo>
                    <a:pt x="581" y="335"/>
                  </a:lnTo>
                  <a:lnTo>
                    <a:pt x="583" y="336"/>
                  </a:lnTo>
                  <a:lnTo>
                    <a:pt x="584" y="336"/>
                  </a:lnTo>
                  <a:lnTo>
                    <a:pt x="589" y="326"/>
                  </a:lnTo>
                  <a:lnTo>
                    <a:pt x="593" y="319"/>
                  </a:lnTo>
                  <a:lnTo>
                    <a:pt x="599" y="312"/>
                  </a:lnTo>
                  <a:lnTo>
                    <a:pt x="603" y="310"/>
                  </a:lnTo>
                  <a:lnTo>
                    <a:pt x="608" y="308"/>
                  </a:lnTo>
                  <a:lnTo>
                    <a:pt x="616" y="311"/>
                  </a:lnTo>
                  <a:lnTo>
                    <a:pt x="623" y="313"/>
                  </a:lnTo>
                  <a:lnTo>
                    <a:pt x="628" y="315"/>
                  </a:lnTo>
                  <a:lnTo>
                    <a:pt x="633" y="317"/>
                  </a:lnTo>
                  <a:lnTo>
                    <a:pt x="636" y="321"/>
                  </a:lnTo>
                  <a:lnTo>
                    <a:pt x="639" y="326"/>
                  </a:lnTo>
                  <a:lnTo>
                    <a:pt x="641" y="332"/>
                  </a:lnTo>
                  <a:lnTo>
                    <a:pt x="644" y="340"/>
                  </a:lnTo>
                  <a:lnTo>
                    <a:pt x="641" y="345"/>
                  </a:lnTo>
                  <a:lnTo>
                    <a:pt x="638" y="349"/>
                  </a:lnTo>
                  <a:lnTo>
                    <a:pt x="631" y="356"/>
                  </a:lnTo>
                  <a:lnTo>
                    <a:pt x="622" y="360"/>
                  </a:lnTo>
                  <a:lnTo>
                    <a:pt x="612" y="364"/>
                  </a:lnTo>
                  <a:lnTo>
                    <a:pt x="604" y="360"/>
                  </a:lnTo>
                  <a:lnTo>
                    <a:pt x="598" y="356"/>
                  </a:lnTo>
                  <a:lnTo>
                    <a:pt x="594" y="352"/>
                  </a:lnTo>
                  <a:lnTo>
                    <a:pt x="593" y="347"/>
                  </a:lnTo>
                  <a:lnTo>
                    <a:pt x="593" y="341"/>
                  </a:lnTo>
                  <a:lnTo>
                    <a:pt x="593" y="334"/>
                  </a:lnTo>
                  <a:lnTo>
                    <a:pt x="595" y="326"/>
                  </a:lnTo>
                  <a:lnTo>
                    <a:pt x="596" y="316"/>
                  </a:lnTo>
                  <a:lnTo>
                    <a:pt x="595" y="298"/>
                  </a:lnTo>
                  <a:lnTo>
                    <a:pt x="594" y="289"/>
                  </a:lnTo>
                  <a:lnTo>
                    <a:pt x="592" y="280"/>
                  </a:lnTo>
                  <a:lnTo>
                    <a:pt x="590" y="277"/>
                  </a:lnTo>
                  <a:lnTo>
                    <a:pt x="586" y="275"/>
                  </a:lnTo>
                  <a:lnTo>
                    <a:pt x="583" y="273"/>
                  </a:lnTo>
                  <a:lnTo>
                    <a:pt x="580" y="272"/>
                  </a:lnTo>
                  <a:lnTo>
                    <a:pt x="573" y="263"/>
                  </a:lnTo>
                  <a:lnTo>
                    <a:pt x="566" y="254"/>
                  </a:lnTo>
                  <a:lnTo>
                    <a:pt x="552" y="236"/>
                  </a:lnTo>
                  <a:lnTo>
                    <a:pt x="537" y="219"/>
                  </a:lnTo>
                  <a:lnTo>
                    <a:pt x="529" y="211"/>
                  </a:lnTo>
                  <a:lnTo>
                    <a:pt x="520" y="204"/>
                  </a:lnTo>
                  <a:lnTo>
                    <a:pt x="514" y="195"/>
                  </a:lnTo>
                  <a:lnTo>
                    <a:pt x="510" y="188"/>
                  </a:lnTo>
                  <a:lnTo>
                    <a:pt x="506" y="181"/>
                  </a:lnTo>
                  <a:lnTo>
                    <a:pt x="502" y="175"/>
                  </a:lnTo>
                  <a:lnTo>
                    <a:pt x="497" y="170"/>
                  </a:lnTo>
                  <a:lnTo>
                    <a:pt x="491" y="164"/>
                  </a:lnTo>
                  <a:lnTo>
                    <a:pt x="485" y="158"/>
                  </a:lnTo>
                  <a:lnTo>
                    <a:pt x="476" y="152"/>
                  </a:lnTo>
                  <a:lnTo>
                    <a:pt x="469" y="149"/>
                  </a:lnTo>
                  <a:lnTo>
                    <a:pt x="461" y="146"/>
                  </a:lnTo>
                  <a:lnTo>
                    <a:pt x="455" y="145"/>
                  </a:lnTo>
                  <a:lnTo>
                    <a:pt x="453" y="144"/>
                  </a:lnTo>
                  <a:lnTo>
                    <a:pt x="452" y="144"/>
                  </a:lnTo>
                  <a:lnTo>
                    <a:pt x="450" y="139"/>
                  </a:lnTo>
                  <a:lnTo>
                    <a:pt x="449" y="135"/>
                  </a:lnTo>
                  <a:lnTo>
                    <a:pt x="447" y="128"/>
                  </a:lnTo>
                  <a:lnTo>
                    <a:pt x="446" y="125"/>
                  </a:lnTo>
                  <a:lnTo>
                    <a:pt x="446" y="122"/>
                  </a:lnTo>
                  <a:lnTo>
                    <a:pt x="444" y="120"/>
                  </a:lnTo>
                  <a:lnTo>
                    <a:pt x="442" y="119"/>
                  </a:lnTo>
                  <a:lnTo>
                    <a:pt x="439" y="116"/>
                  </a:lnTo>
                  <a:lnTo>
                    <a:pt x="432" y="112"/>
                  </a:lnTo>
                  <a:lnTo>
                    <a:pt x="429" y="105"/>
                  </a:lnTo>
                  <a:lnTo>
                    <a:pt x="426" y="99"/>
                  </a:lnTo>
                  <a:lnTo>
                    <a:pt x="417" y="89"/>
                  </a:lnTo>
                  <a:lnTo>
                    <a:pt x="406" y="81"/>
                  </a:lnTo>
                  <a:lnTo>
                    <a:pt x="392" y="76"/>
                  </a:lnTo>
                  <a:lnTo>
                    <a:pt x="386" y="68"/>
                  </a:lnTo>
                  <a:lnTo>
                    <a:pt x="378" y="61"/>
                  </a:lnTo>
                  <a:lnTo>
                    <a:pt x="360" y="48"/>
                  </a:lnTo>
                  <a:lnTo>
                    <a:pt x="350" y="43"/>
                  </a:lnTo>
                  <a:lnTo>
                    <a:pt x="340" y="38"/>
                  </a:lnTo>
                  <a:lnTo>
                    <a:pt x="330" y="35"/>
                  </a:lnTo>
                  <a:lnTo>
                    <a:pt x="320" y="32"/>
                  </a:lnTo>
                  <a:lnTo>
                    <a:pt x="316" y="26"/>
                  </a:lnTo>
                  <a:lnTo>
                    <a:pt x="311" y="21"/>
                  </a:lnTo>
                  <a:lnTo>
                    <a:pt x="301" y="12"/>
                  </a:lnTo>
                  <a:lnTo>
                    <a:pt x="289" y="5"/>
                  </a:lnTo>
                  <a:lnTo>
                    <a:pt x="276" y="0"/>
                  </a:lnTo>
                  <a:lnTo>
                    <a:pt x="266" y="3"/>
                  </a:lnTo>
                  <a:lnTo>
                    <a:pt x="260" y="8"/>
                  </a:lnTo>
                  <a:lnTo>
                    <a:pt x="257" y="14"/>
                  </a:lnTo>
                  <a:lnTo>
                    <a:pt x="254" y="20"/>
                  </a:lnTo>
                  <a:lnTo>
                    <a:pt x="251" y="26"/>
                  </a:lnTo>
                  <a:lnTo>
                    <a:pt x="247" y="34"/>
                  </a:lnTo>
                  <a:lnTo>
                    <a:pt x="240" y="41"/>
                  </a:lnTo>
                  <a:lnTo>
                    <a:pt x="232" y="48"/>
                  </a:lnTo>
                  <a:lnTo>
                    <a:pt x="229" y="55"/>
                  </a:lnTo>
                  <a:lnTo>
                    <a:pt x="226" y="62"/>
                  </a:lnTo>
                  <a:lnTo>
                    <a:pt x="223" y="67"/>
                  </a:lnTo>
                  <a:lnTo>
                    <a:pt x="219" y="71"/>
                  </a:lnTo>
                  <a:lnTo>
                    <a:pt x="209" y="79"/>
                  </a:lnTo>
                  <a:lnTo>
                    <a:pt x="196" y="84"/>
                  </a:lnTo>
                  <a:lnTo>
                    <a:pt x="191" y="79"/>
                  </a:lnTo>
                  <a:lnTo>
                    <a:pt x="187" y="74"/>
                  </a:lnTo>
                  <a:lnTo>
                    <a:pt x="184" y="69"/>
                  </a:lnTo>
                  <a:lnTo>
                    <a:pt x="181" y="66"/>
                  </a:lnTo>
                  <a:lnTo>
                    <a:pt x="178" y="64"/>
                  </a:lnTo>
                  <a:lnTo>
                    <a:pt x="173" y="62"/>
                  </a:lnTo>
                  <a:lnTo>
                    <a:pt x="167" y="62"/>
                  </a:lnTo>
                  <a:lnTo>
                    <a:pt x="160" y="64"/>
                  </a:lnTo>
                  <a:lnTo>
                    <a:pt x="157" y="69"/>
                  </a:lnTo>
                  <a:lnTo>
                    <a:pt x="155" y="73"/>
                  </a:lnTo>
                  <a:lnTo>
                    <a:pt x="151" y="80"/>
                  </a:lnTo>
                  <a:lnTo>
                    <a:pt x="149" y="83"/>
                  </a:lnTo>
                  <a:lnTo>
                    <a:pt x="148" y="86"/>
                  </a:lnTo>
                  <a:lnTo>
                    <a:pt x="146" y="88"/>
                  </a:lnTo>
                  <a:lnTo>
                    <a:pt x="142" y="89"/>
                  </a:lnTo>
                  <a:lnTo>
                    <a:pt x="138" y="90"/>
                  </a:lnTo>
                  <a:lnTo>
                    <a:pt x="132" y="92"/>
                  </a:lnTo>
                  <a:lnTo>
                    <a:pt x="119" y="87"/>
                  </a:lnTo>
                  <a:lnTo>
                    <a:pt x="106" y="82"/>
                  </a:lnTo>
                  <a:lnTo>
                    <a:pt x="94" y="77"/>
                  </a:lnTo>
                  <a:lnTo>
                    <a:pt x="80" y="72"/>
                  </a:lnTo>
                  <a:lnTo>
                    <a:pt x="79" y="65"/>
                  </a:lnTo>
                  <a:lnTo>
                    <a:pt x="78" y="58"/>
                  </a:lnTo>
                  <a:lnTo>
                    <a:pt x="76" y="52"/>
                  </a:lnTo>
                  <a:lnTo>
                    <a:pt x="75" y="50"/>
                  </a:lnTo>
                  <a:lnTo>
                    <a:pt x="72" y="48"/>
                  </a:lnTo>
                  <a:lnTo>
                    <a:pt x="62" y="45"/>
                  </a:lnTo>
                  <a:lnTo>
                    <a:pt x="52" y="43"/>
                  </a:lnTo>
                  <a:lnTo>
                    <a:pt x="41" y="38"/>
                  </a:lnTo>
                  <a:lnTo>
                    <a:pt x="32" y="32"/>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04" name="未知"/>
            <p:cNvSpPr>
              <a:spLocks noChangeArrowheads="1"/>
            </p:cNvSpPr>
            <p:nvPr/>
          </p:nvSpPr>
          <p:spPr bwMode="auto">
            <a:xfrm>
              <a:off x="1092" y="512"/>
              <a:ext cx="409" cy="441"/>
            </a:xfrm>
            <a:custGeom>
              <a:avLst/>
              <a:gdLst>
                <a:gd name="T0" fmla="*/ 302 w 409"/>
                <a:gd name="T1" fmla="*/ 10 h 441"/>
                <a:gd name="T2" fmla="*/ 311 w 409"/>
                <a:gd name="T3" fmla="*/ 30 h 441"/>
                <a:gd name="T4" fmla="*/ 310 w 409"/>
                <a:gd name="T5" fmla="*/ 52 h 441"/>
                <a:gd name="T6" fmla="*/ 294 w 409"/>
                <a:gd name="T7" fmla="*/ 75 h 441"/>
                <a:gd name="T8" fmla="*/ 278 w 409"/>
                <a:gd name="T9" fmla="*/ 93 h 441"/>
                <a:gd name="T10" fmla="*/ 261 w 409"/>
                <a:gd name="T11" fmla="*/ 99 h 441"/>
                <a:gd name="T12" fmla="*/ 245 w 409"/>
                <a:gd name="T13" fmla="*/ 104 h 441"/>
                <a:gd name="T14" fmla="*/ 248 w 409"/>
                <a:gd name="T15" fmla="*/ 121 h 441"/>
                <a:gd name="T16" fmla="*/ 287 w 409"/>
                <a:gd name="T17" fmla="*/ 109 h 441"/>
                <a:gd name="T18" fmla="*/ 324 w 409"/>
                <a:gd name="T19" fmla="*/ 92 h 441"/>
                <a:gd name="T20" fmla="*/ 376 w 409"/>
                <a:gd name="T21" fmla="*/ 112 h 441"/>
                <a:gd name="T22" fmla="*/ 387 w 409"/>
                <a:gd name="T23" fmla="*/ 143 h 441"/>
                <a:gd name="T24" fmla="*/ 383 w 409"/>
                <a:gd name="T25" fmla="*/ 163 h 441"/>
                <a:gd name="T26" fmla="*/ 404 w 409"/>
                <a:gd name="T27" fmla="*/ 175 h 441"/>
                <a:gd name="T28" fmla="*/ 383 w 409"/>
                <a:gd name="T29" fmla="*/ 231 h 441"/>
                <a:gd name="T30" fmla="*/ 376 w 409"/>
                <a:gd name="T31" fmla="*/ 251 h 441"/>
                <a:gd name="T32" fmla="*/ 379 w 409"/>
                <a:gd name="T33" fmla="*/ 281 h 441"/>
                <a:gd name="T34" fmla="*/ 370 w 409"/>
                <a:gd name="T35" fmla="*/ 311 h 441"/>
                <a:gd name="T36" fmla="*/ 383 w 409"/>
                <a:gd name="T37" fmla="*/ 322 h 441"/>
                <a:gd name="T38" fmla="*/ 386 w 409"/>
                <a:gd name="T39" fmla="*/ 327 h 441"/>
                <a:gd name="T40" fmla="*/ 355 w 409"/>
                <a:gd name="T41" fmla="*/ 339 h 441"/>
                <a:gd name="T42" fmla="*/ 336 w 409"/>
                <a:gd name="T43" fmla="*/ 344 h 441"/>
                <a:gd name="T44" fmla="*/ 318 w 409"/>
                <a:gd name="T45" fmla="*/ 375 h 441"/>
                <a:gd name="T46" fmla="*/ 309 w 409"/>
                <a:gd name="T47" fmla="*/ 409 h 441"/>
                <a:gd name="T48" fmla="*/ 272 w 409"/>
                <a:gd name="T49" fmla="*/ 428 h 441"/>
                <a:gd name="T50" fmla="*/ 229 w 409"/>
                <a:gd name="T51" fmla="*/ 413 h 441"/>
                <a:gd name="T52" fmla="*/ 207 w 409"/>
                <a:gd name="T53" fmla="*/ 421 h 441"/>
                <a:gd name="T54" fmla="*/ 200 w 409"/>
                <a:gd name="T55" fmla="*/ 408 h 441"/>
                <a:gd name="T56" fmla="*/ 179 w 409"/>
                <a:gd name="T57" fmla="*/ 411 h 441"/>
                <a:gd name="T58" fmla="*/ 169 w 409"/>
                <a:gd name="T59" fmla="*/ 433 h 441"/>
                <a:gd name="T60" fmla="*/ 152 w 409"/>
                <a:gd name="T61" fmla="*/ 439 h 441"/>
                <a:gd name="T62" fmla="*/ 128 w 409"/>
                <a:gd name="T63" fmla="*/ 433 h 441"/>
                <a:gd name="T64" fmla="*/ 115 w 409"/>
                <a:gd name="T65" fmla="*/ 401 h 441"/>
                <a:gd name="T66" fmla="*/ 96 w 409"/>
                <a:gd name="T67" fmla="*/ 368 h 441"/>
                <a:gd name="T68" fmla="*/ 86 w 409"/>
                <a:gd name="T69" fmla="*/ 354 h 441"/>
                <a:gd name="T70" fmla="*/ 52 w 409"/>
                <a:gd name="T71" fmla="*/ 344 h 441"/>
                <a:gd name="T72" fmla="*/ 45 w 409"/>
                <a:gd name="T73" fmla="*/ 330 h 441"/>
                <a:gd name="T74" fmla="*/ 25 w 409"/>
                <a:gd name="T75" fmla="*/ 317 h 441"/>
                <a:gd name="T76" fmla="*/ 16 w 409"/>
                <a:gd name="T77" fmla="*/ 306 h 441"/>
                <a:gd name="T78" fmla="*/ 17 w 409"/>
                <a:gd name="T79" fmla="*/ 297 h 441"/>
                <a:gd name="T80" fmla="*/ 9 w 409"/>
                <a:gd name="T81" fmla="*/ 273 h 441"/>
                <a:gd name="T82" fmla="*/ 5 w 409"/>
                <a:gd name="T83" fmla="*/ 250 h 441"/>
                <a:gd name="T84" fmla="*/ 19 w 409"/>
                <a:gd name="T85" fmla="*/ 241 h 441"/>
                <a:gd name="T86" fmla="*/ 33 w 409"/>
                <a:gd name="T87" fmla="*/ 215 h 441"/>
                <a:gd name="T88" fmla="*/ 58 w 409"/>
                <a:gd name="T89" fmla="*/ 188 h 441"/>
                <a:gd name="T90" fmla="*/ 72 w 409"/>
                <a:gd name="T91" fmla="*/ 138 h 441"/>
                <a:gd name="T92" fmla="*/ 96 w 409"/>
                <a:gd name="T93" fmla="*/ 120 h 441"/>
                <a:gd name="T94" fmla="*/ 117 w 409"/>
                <a:gd name="T95" fmla="*/ 80 h 441"/>
                <a:gd name="T96" fmla="*/ 124 w 409"/>
                <a:gd name="T97" fmla="*/ 61 h 441"/>
                <a:gd name="T98" fmla="*/ 118 w 409"/>
                <a:gd name="T99" fmla="*/ 30 h 441"/>
                <a:gd name="T100" fmla="*/ 104 w 409"/>
                <a:gd name="T101" fmla="*/ 23 h 441"/>
                <a:gd name="T102" fmla="*/ 136 w 409"/>
                <a:gd name="T103" fmla="*/ 22 h 441"/>
                <a:gd name="T104" fmla="*/ 188 w 409"/>
                <a:gd name="T105" fmla="*/ 32 h 441"/>
                <a:gd name="T106" fmla="*/ 197 w 409"/>
                <a:gd name="T107" fmla="*/ 44 h 441"/>
                <a:gd name="T108" fmla="*/ 218 w 409"/>
                <a:gd name="T109" fmla="*/ 37 h 441"/>
                <a:gd name="T110" fmla="*/ 240 w 409"/>
                <a:gd name="T111" fmla="*/ 30 h 441"/>
                <a:gd name="T112" fmla="*/ 257 w 409"/>
                <a:gd name="T113" fmla="*/ 18 h 441"/>
                <a:gd name="T114" fmla="*/ 279 w 409"/>
                <a:gd name="T115" fmla="*/ 0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9" h="441">
                  <a:moveTo>
                    <a:pt x="280" y="0"/>
                  </a:moveTo>
                  <a:lnTo>
                    <a:pt x="286" y="2"/>
                  </a:lnTo>
                  <a:lnTo>
                    <a:pt x="293" y="4"/>
                  </a:lnTo>
                  <a:lnTo>
                    <a:pt x="300" y="8"/>
                  </a:lnTo>
                  <a:lnTo>
                    <a:pt x="302" y="10"/>
                  </a:lnTo>
                  <a:lnTo>
                    <a:pt x="304" y="12"/>
                  </a:lnTo>
                  <a:lnTo>
                    <a:pt x="306" y="15"/>
                  </a:lnTo>
                  <a:lnTo>
                    <a:pt x="307" y="19"/>
                  </a:lnTo>
                  <a:lnTo>
                    <a:pt x="310" y="27"/>
                  </a:lnTo>
                  <a:lnTo>
                    <a:pt x="311" y="30"/>
                  </a:lnTo>
                  <a:lnTo>
                    <a:pt x="311" y="33"/>
                  </a:lnTo>
                  <a:lnTo>
                    <a:pt x="312" y="35"/>
                  </a:lnTo>
                  <a:lnTo>
                    <a:pt x="312" y="36"/>
                  </a:lnTo>
                  <a:lnTo>
                    <a:pt x="311" y="44"/>
                  </a:lnTo>
                  <a:lnTo>
                    <a:pt x="310" y="52"/>
                  </a:lnTo>
                  <a:lnTo>
                    <a:pt x="308" y="57"/>
                  </a:lnTo>
                  <a:lnTo>
                    <a:pt x="306" y="62"/>
                  </a:lnTo>
                  <a:lnTo>
                    <a:pt x="304" y="66"/>
                  </a:lnTo>
                  <a:lnTo>
                    <a:pt x="300" y="71"/>
                  </a:lnTo>
                  <a:lnTo>
                    <a:pt x="294" y="75"/>
                  </a:lnTo>
                  <a:lnTo>
                    <a:pt x="288" y="80"/>
                  </a:lnTo>
                  <a:lnTo>
                    <a:pt x="284" y="85"/>
                  </a:lnTo>
                  <a:lnTo>
                    <a:pt x="281" y="90"/>
                  </a:lnTo>
                  <a:lnTo>
                    <a:pt x="280" y="92"/>
                  </a:lnTo>
                  <a:lnTo>
                    <a:pt x="278" y="93"/>
                  </a:lnTo>
                  <a:lnTo>
                    <a:pt x="276" y="95"/>
                  </a:lnTo>
                  <a:lnTo>
                    <a:pt x="272" y="95"/>
                  </a:lnTo>
                  <a:lnTo>
                    <a:pt x="269" y="96"/>
                  </a:lnTo>
                  <a:lnTo>
                    <a:pt x="265" y="97"/>
                  </a:lnTo>
                  <a:lnTo>
                    <a:pt x="261" y="99"/>
                  </a:lnTo>
                  <a:lnTo>
                    <a:pt x="256" y="100"/>
                  </a:lnTo>
                  <a:lnTo>
                    <a:pt x="253" y="101"/>
                  </a:lnTo>
                  <a:lnTo>
                    <a:pt x="249" y="102"/>
                  </a:lnTo>
                  <a:lnTo>
                    <a:pt x="245" y="103"/>
                  </a:lnTo>
                  <a:lnTo>
                    <a:pt x="245" y="104"/>
                  </a:lnTo>
                  <a:lnTo>
                    <a:pt x="244" y="104"/>
                  </a:lnTo>
                  <a:lnTo>
                    <a:pt x="242" y="111"/>
                  </a:lnTo>
                  <a:lnTo>
                    <a:pt x="243" y="116"/>
                  </a:lnTo>
                  <a:lnTo>
                    <a:pt x="244" y="119"/>
                  </a:lnTo>
                  <a:lnTo>
                    <a:pt x="248" y="121"/>
                  </a:lnTo>
                  <a:lnTo>
                    <a:pt x="253" y="121"/>
                  </a:lnTo>
                  <a:lnTo>
                    <a:pt x="258" y="121"/>
                  </a:lnTo>
                  <a:lnTo>
                    <a:pt x="264" y="119"/>
                  </a:lnTo>
                  <a:lnTo>
                    <a:pt x="272" y="116"/>
                  </a:lnTo>
                  <a:lnTo>
                    <a:pt x="287" y="109"/>
                  </a:lnTo>
                  <a:lnTo>
                    <a:pt x="302" y="102"/>
                  </a:lnTo>
                  <a:lnTo>
                    <a:pt x="309" y="99"/>
                  </a:lnTo>
                  <a:lnTo>
                    <a:pt x="315" y="95"/>
                  </a:lnTo>
                  <a:lnTo>
                    <a:pt x="320" y="93"/>
                  </a:lnTo>
                  <a:lnTo>
                    <a:pt x="324" y="92"/>
                  </a:lnTo>
                  <a:lnTo>
                    <a:pt x="332" y="94"/>
                  </a:lnTo>
                  <a:lnTo>
                    <a:pt x="342" y="97"/>
                  </a:lnTo>
                  <a:lnTo>
                    <a:pt x="353" y="102"/>
                  </a:lnTo>
                  <a:lnTo>
                    <a:pt x="365" y="107"/>
                  </a:lnTo>
                  <a:lnTo>
                    <a:pt x="376" y="112"/>
                  </a:lnTo>
                  <a:lnTo>
                    <a:pt x="386" y="117"/>
                  </a:lnTo>
                  <a:lnTo>
                    <a:pt x="395" y="123"/>
                  </a:lnTo>
                  <a:lnTo>
                    <a:pt x="404" y="128"/>
                  </a:lnTo>
                  <a:lnTo>
                    <a:pt x="395" y="136"/>
                  </a:lnTo>
                  <a:lnTo>
                    <a:pt x="387" y="143"/>
                  </a:lnTo>
                  <a:lnTo>
                    <a:pt x="379" y="151"/>
                  </a:lnTo>
                  <a:lnTo>
                    <a:pt x="375" y="155"/>
                  </a:lnTo>
                  <a:lnTo>
                    <a:pt x="372" y="160"/>
                  </a:lnTo>
                  <a:lnTo>
                    <a:pt x="378" y="162"/>
                  </a:lnTo>
                  <a:lnTo>
                    <a:pt x="383" y="163"/>
                  </a:lnTo>
                  <a:lnTo>
                    <a:pt x="389" y="164"/>
                  </a:lnTo>
                  <a:lnTo>
                    <a:pt x="393" y="166"/>
                  </a:lnTo>
                  <a:lnTo>
                    <a:pt x="397" y="168"/>
                  </a:lnTo>
                  <a:lnTo>
                    <a:pt x="400" y="171"/>
                  </a:lnTo>
                  <a:lnTo>
                    <a:pt x="404" y="175"/>
                  </a:lnTo>
                  <a:lnTo>
                    <a:pt x="408" y="180"/>
                  </a:lnTo>
                  <a:lnTo>
                    <a:pt x="400" y="191"/>
                  </a:lnTo>
                  <a:lnTo>
                    <a:pt x="395" y="203"/>
                  </a:lnTo>
                  <a:lnTo>
                    <a:pt x="384" y="228"/>
                  </a:lnTo>
                  <a:lnTo>
                    <a:pt x="383" y="231"/>
                  </a:lnTo>
                  <a:lnTo>
                    <a:pt x="382" y="235"/>
                  </a:lnTo>
                  <a:lnTo>
                    <a:pt x="379" y="243"/>
                  </a:lnTo>
                  <a:lnTo>
                    <a:pt x="378" y="246"/>
                  </a:lnTo>
                  <a:lnTo>
                    <a:pt x="377" y="249"/>
                  </a:lnTo>
                  <a:lnTo>
                    <a:pt x="376" y="251"/>
                  </a:lnTo>
                  <a:lnTo>
                    <a:pt x="376" y="252"/>
                  </a:lnTo>
                  <a:lnTo>
                    <a:pt x="378" y="259"/>
                  </a:lnTo>
                  <a:lnTo>
                    <a:pt x="380" y="267"/>
                  </a:lnTo>
                  <a:lnTo>
                    <a:pt x="380" y="274"/>
                  </a:lnTo>
                  <a:lnTo>
                    <a:pt x="379" y="281"/>
                  </a:lnTo>
                  <a:lnTo>
                    <a:pt x="378" y="288"/>
                  </a:lnTo>
                  <a:lnTo>
                    <a:pt x="375" y="295"/>
                  </a:lnTo>
                  <a:lnTo>
                    <a:pt x="372" y="301"/>
                  </a:lnTo>
                  <a:lnTo>
                    <a:pt x="368" y="308"/>
                  </a:lnTo>
                  <a:lnTo>
                    <a:pt x="370" y="311"/>
                  </a:lnTo>
                  <a:lnTo>
                    <a:pt x="372" y="315"/>
                  </a:lnTo>
                  <a:lnTo>
                    <a:pt x="374" y="318"/>
                  </a:lnTo>
                  <a:lnTo>
                    <a:pt x="376" y="320"/>
                  </a:lnTo>
                  <a:lnTo>
                    <a:pt x="380" y="322"/>
                  </a:lnTo>
                  <a:lnTo>
                    <a:pt x="383" y="322"/>
                  </a:lnTo>
                  <a:lnTo>
                    <a:pt x="387" y="322"/>
                  </a:lnTo>
                  <a:lnTo>
                    <a:pt x="387" y="323"/>
                  </a:lnTo>
                  <a:lnTo>
                    <a:pt x="388" y="324"/>
                  </a:lnTo>
                  <a:lnTo>
                    <a:pt x="387" y="325"/>
                  </a:lnTo>
                  <a:lnTo>
                    <a:pt x="386" y="327"/>
                  </a:lnTo>
                  <a:lnTo>
                    <a:pt x="384" y="328"/>
                  </a:lnTo>
                  <a:lnTo>
                    <a:pt x="381" y="330"/>
                  </a:lnTo>
                  <a:lnTo>
                    <a:pt x="373" y="333"/>
                  </a:lnTo>
                  <a:lnTo>
                    <a:pt x="365" y="336"/>
                  </a:lnTo>
                  <a:lnTo>
                    <a:pt x="355" y="339"/>
                  </a:lnTo>
                  <a:lnTo>
                    <a:pt x="347" y="342"/>
                  </a:lnTo>
                  <a:lnTo>
                    <a:pt x="343" y="342"/>
                  </a:lnTo>
                  <a:lnTo>
                    <a:pt x="340" y="343"/>
                  </a:lnTo>
                  <a:lnTo>
                    <a:pt x="338" y="344"/>
                  </a:lnTo>
                  <a:lnTo>
                    <a:pt x="336" y="344"/>
                  </a:lnTo>
                  <a:lnTo>
                    <a:pt x="334" y="349"/>
                  </a:lnTo>
                  <a:lnTo>
                    <a:pt x="332" y="354"/>
                  </a:lnTo>
                  <a:lnTo>
                    <a:pt x="326" y="362"/>
                  </a:lnTo>
                  <a:lnTo>
                    <a:pt x="321" y="370"/>
                  </a:lnTo>
                  <a:lnTo>
                    <a:pt x="318" y="375"/>
                  </a:lnTo>
                  <a:lnTo>
                    <a:pt x="316" y="380"/>
                  </a:lnTo>
                  <a:lnTo>
                    <a:pt x="315" y="387"/>
                  </a:lnTo>
                  <a:lnTo>
                    <a:pt x="314" y="392"/>
                  </a:lnTo>
                  <a:lnTo>
                    <a:pt x="311" y="401"/>
                  </a:lnTo>
                  <a:lnTo>
                    <a:pt x="309" y="409"/>
                  </a:lnTo>
                  <a:lnTo>
                    <a:pt x="304" y="415"/>
                  </a:lnTo>
                  <a:lnTo>
                    <a:pt x="299" y="419"/>
                  </a:lnTo>
                  <a:lnTo>
                    <a:pt x="292" y="423"/>
                  </a:lnTo>
                  <a:lnTo>
                    <a:pt x="283" y="425"/>
                  </a:lnTo>
                  <a:lnTo>
                    <a:pt x="272" y="428"/>
                  </a:lnTo>
                  <a:lnTo>
                    <a:pt x="261" y="425"/>
                  </a:lnTo>
                  <a:lnTo>
                    <a:pt x="251" y="422"/>
                  </a:lnTo>
                  <a:lnTo>
                    <a:pt x="242" y="418"/>
                  </a:lnTo>
                  <a:lnTo>
                    <a:pt x="232" y="412"/>
                  </a:lnTo>
                  <a:lnTo>
                    <a:pt x="229" y="413"/>
                  </a:lnTo>
                  <a:lnTo>
                    <a:pt x="225" y="415"/>
                  </a:lnTo>
                  <a:lnTo>
                    <a:pt x="218" y="418"/>
                  </a:lnTo>
                  <a:lnTo>
                    <a:pt x="215" y="420"/>
                  </a:lnTo>
                  <a:lnTo>
                    <a:pt x="211" y="421"/>
                  </a:lnTo>
                  <a:lnTo>
                    <a:pt x="207" y="421"/>
                  </a:lnTo>
                  <a:lnTo>
                    <a:pt x="204" y="420"/>
                  </a:lnTo>
                  <a:lnTo>
                    <a:pt x="202" y="418"/>
                  </a:lnTo>
                  <a:lnTo>
                    <a:pt x="202" y="414"/>
                  </a:lnTo>
                  <a:lnTo>
                    <a:pt x="202" y="411"/>
                  </a:lnTo>
                  <a:lnTo>
                    <a:pt x="200" y="408"/>
                  </a:lnTo>
                  <a:lnTo>
                    <a:pt x="198" y="406"/>
                  </a:lnTo>
                  <a:lnTo>
                    <a:pt x="194" y="404"/>
                  </a:lnTo>
                  <a:lnTo>
                    <a:pt x="188" y="400"/>
                  </a:lnTo>
                  <a:lnTo>
                    <a:pt x="183" y="406"/>
                  </a:lnTo>
                  <a:lnTo>
                    <a:pt x="179" y="411"/>
                  </a:lnTo>
                  <a:lnTo>
                    <a:pt x="176" y="415"/>
                  </a:lnTo>
                  <a:lnTo>
                    <a:pt x="174" y="418"/>
                  </a:lnTo>
                  <a:lnTo>
                    <a:pt x="172" y="425"/>
                  </a:lnTo>
                  <a:lnTo>
                    <a:pt x="171" y="429"/>
                  </a:lnTo>
                  <a:lnTo>
                    <a:pt x="169" y="433"/>
                  </a:lnTo>
                  <a:lnTo>
                    <a:pt x="168" y="434"/>
                  </a:lnTo>
                  <a:lnTo>
                    <a:pt x="166" y="435"/>
                  </a:lnTo>
                  <a:lnTo>
                    <a:pt x="162" y="437"/>
                  </a:lnTo>
                  <a:lnTo>
                    <a:pt x="158" y="438"/>
                  </a:lnTo>
                  <a:lnTo>
                    <a:pt x="152" y="439"/>
                  </a:lnTo>
                  <a:lnTo>
                    <a:pt x="144" y="440"/>
                  </a:lnTo>
                  <a:lnTo>
                    <a:pt x="139" y="439"/>
                  </a:lnTo>
                  <a:lnTo>
                    <a:pt x="134" y="437"/>
                  </a:lnTo>
                  <a:lnTo>
                    <a:pt x="131" y="435"/>
                  </a:lnTo>
                  <a:lnTo>
                    <a:pt x="128" y="433"/>
                  </a:lnTo>
                  <a:lnTo>
                    <a:pt x="123" y="428"/>
                  </a:lnTo>
                  <a:lnTo>
                    <a:pt x="120" y="422"/>
                  </a:lnTo>
                  <a:lnTo>
                    <a:pt x="119" y="416"/>
                  </a:lnTo>
                  <a:lnTo>
                    <a:pt x="117" y="409"/>
                  </a:lnTo>
                  <a:lnTo>
                    <a:pt x="115" y="401"/>
                  </a:lnTo>
                  <a:lnTo>
                    <a:pt x="112" y="392"/>
                  </a:lnTo>
                  <a:lnTo>
                    <a:pt x="108" y="386"/>
                  </a:lnTo>
                  <a:lnTo>
                    <a:pt x="103" y="380"/>
                  </a:lnTo>
                  <a:lnTo>
                    <a:pt x="99" y="375"/>
                  </a:lnTo>
                  <a:lnTo>
                    <a:pt x="96" y="368"/>
                  </a:lnTo>
                  <a:lnTo>
                    <a:pt x="96" y="365"/>
                  </a:lnTo>
                  <a:lnTo>
                    <a:pt x="96" y="361"/>
                  </a:lnTo>
                  <a:lnTo>
                    <a:pt x="94" y="358"/>
                  </a:lnTo>
                  <a:lnTo>
                    <a:pt x="92" y="356"/>
                  </a:lnTo>
                  <a:lnTo>
                    <a:pt x="86" y="354"/>
                  </a:lnTo>
                  <a:lnTo>
                    <a:pt x="79" y="353"/>
                  </a:lnTo>
                  <a:lnTo>
                    <a:pt x="64" y="352"/>
                  </a:lnTo>
                  <a:lnTo>
                    <a:pt x="58" y="349"/>
                  </a:lnTo>
                  <a:lnTo>
                    <a:pt x="54" y="346"/>
                  </a:lnTo>
                  <a:lnTo>
                    <a:pt x="52" y="344"/>
                  </a:lnTo>
                  <a:lnTo>
                    <a:pt x="50" y="342"/>
                  </a:lnTo>
                  <a:lnTo>
                    <a:pt x="50" y="338"/>
                  </a:lnTo>
                  <a:lnTo>
                    <a:pt x="50" y="335"/>
                  </a:lnTo>
                  <a:lnTo>
                    <a:pt x="48" y="332"/>
                  </a:lnTo>
                  <a:lnTo>
                    <a:pt x="45" y="330"/>
                  </a:lnTo>
                  <a:lnTo>
                    <a:pt x="41" y="327"/>
                  </a:lnTo>
                  <a:lnTo>
                    <a:pt x="33" y="322"/>
                  </a:lnTo>
                  <a:lnTo>
                    <a:pt x="30" y="320"/>
                  </a:lnTo>
                  <a:lnTo>
                    <a:pt x="27" y="318"/>
                  </a:lnTo>
                  <a:lnTo>
                    <a:pt x="25" y="317"/>
                  </a:lnTo>
                  <a:lnTo>
                    <a:pt x="24" y="316"/>
                  </a:lnTo>
                  <a:lnTo>
                    <a:pt x="21" y="312"/>
                  </a:lnTo>
                  <a:lnTo>
                    <a:pt x="19" y="308"/>
                  </a:lnTo>
                  <a:lnTo>
                    <a:pt x="18" y="306"/>
                  </a:lnTo>
                  <a:lnTo>
                    <a:pt x="16" y="306"/>
                  </a:lnTo>
                  <a:lnTo>
                    <a:pt x="16" y="304"/>
                  </a:lnTo>
                  <a:lnTo>
                    <a:pt x="17" y="303"/>
                  </a:lnTo>
                  <a:lnTo>
                    <a:pt x="18" y="302"/>
                  </a:lnTo>
                  <a:lnTo>
                    <a:pt x="17" y="300"/>
                  </a:lnTo>
                  <a:lnTo>
                    <a:pt x="17" y="297"/>
                  </a:lnTo>
                  <a:lnTo>
                    <a:pt x="16" y="293"/>
                  </a:lnTo>
                  <a:lnTo>
                    <a:pt x="14" y="287"/>
                  </a:lnTo>
                  <a:lnTo>
                    <a:pt x="12" y="280"/>
                  </a:lnTo>
                  <a:lnTo>
                    <a:pt x="10" y="276"/>
                  </a:lnTo>
                  <a:lnTo>
                    <a:pt x="9" y="273"/>
                  </a:lnTo>
                  <a:lnTo>
                    <a:pt x="5" y="267"/>
                  </a:lnTo>
                  <a:lnTo>
                    <a:pt x="1" y="260"/>
                  </a:lnTo>
                  <a:lnTo>
                    <a:pt x="1" y="257"/>
                  </a:lnTo>
                  <a:lnTo>
                    <a:pt x="0" y="252"/>
                  </a:lnTo>
                  <a:lnTo>
                    <a:pt x="5" y="250"/>
                  </a:lnTo>
                  <a:lnTo>
                    <a:pt x="9" y="249"/>
                  </a:lnTo>
                  <a:lnTo>
                    <a:pt x="11" y="248"/>
                  </a:lnTo>
                  <a:lnTo>
                    <a:pt x="14" y="247"/>
                  </a:lnTo>
                  <a:lnTo>
                    <a:pt x="17" y="244"/>
                  </a:lnTo>
                  <a:lnTo>
                    <a:pt x="19" y="241"/>
                  </a:lnTo>
                  <a:lnTo>
                    <a:pt x="21" y="237"/>
                  </a:lnTo>
                  <a:lnTo>
                    <a:pt x="22" y="232"/>
                  </a:lnTo>
                  <a:lnTo>
                    <a:pt x="24" y="227"/>
                  </a:lnTo>
                  <a:lnTo>
                    <a:pt x="28" y="220"/>
                  </a:lnTo>
                  <a:lnTo>
                    <a:pt x="33" y="215"/>
                  </a:lnTo>
                  <a:lnTo>
                    <a:pt x="39" y="209"/>
                  </a:lnTo>
                  <a:lnTo>
                    <a:pt x="45" y="204"/>
                  </a:lnTo>
                  <a:lnTo>
                    <a:pt x="52" y="200"/>
                  </a:lnTo>
                  <a:lnTo>
                    <a:pt x="56" y="194"/>
                  </a:lnTo>
                  <a:lnTo>
                    <a:pt x="58" y="188"/>
                  </a:lnTo>
                  <a:lnTo>
                    <a:pt x="62" y="176"/>
                  </a:lnTo>
                  <a:lnTo>
                    <a:pt x="64" y="164"/>
                  </a:lnTo>
                  <a:lnTo>
                    <a:pt x="66" y="153"/>
                  </a:lnTo>
                  <a:lnTo>
                    <a:pt x="69" y="143"/>
                  </a:lnTo>
                  <a:lnTo>
                    <a:pt x="72" y="138"/>
                  </a:lnTo>
                  <a:lnTo>
                    <a:pt x="75" y="134"/>
                  </a:lnTo>
                  <a:lnTo>
                    <a:pt x="79" y="130"/>
                  </a:lnTo>
                  <a:lnTo>
                    <a:pt x="83" y="126"/>
                  </a:lnTo>
                  <a:lnTo>
                    <a:pt x="89" y="123"/>
                  </a:lnTo>
                  <a:lnTo>
                    <a:pt x="96" y="120"/>
                  </a:lnTo>
                  <a:lnTo>
                    <a:pt x="101" y="111"/>
                  </a:lnTo>
                  <a:lnTo>
                    <a:pt x="107" y="102"/>
                  </a:lnTo>
                  <a:lnTo>
                    <a:pt x="112" y="93"/>
                  </a:lnTo>
                  <a:lnTo>
                    <a:pt x="116" y="84"/>
                  </a:lnTo>
                  <a:lnTo>
                    <a:pt x="117" y="80"/>
                  </a:lnTo>
                  <a:lnTo>
                    <a:pt x="118" y="77"/>
                  </a:lnTo>
                  <a:lnTo>
                    <a:pt x="121" y="69"/>
                  </a:lnTo>
                  <a:lnTo>
                    <a:pt x="122" y="66"/>
                  </a:lnTo>
                  <a:lnTo>
                    <a:pt x="123" y="63"/>
                  </a:lnTo>
                  <a:lnTo>
                    <a:pt x="124" y="61"/>
                  </a:lnTo>
                  <a:lnTo>
                    <a:pt x="124" y="60"/>
                  </a:lnTo>
                  <a:lnTo>
                    <a:pt x="123" y="46"/>
                  </a:lnTo>
                  <a:lnTo>
                    <a:pt x="122" y="39"/>
                  </a:lnTo>
                  <a:lnTo>
                    <a:pt x="120" y="32"/>
                  </a:lnTo>
                  <a:lnTo>
                    <a:pt x="118" y="30"/>
                  </a:lnTo>
                  <a:lnTo>
                    <a:pt x="115" y="28"/>
                  </a:lnTo>
                  <a:lnTo>
                    <a:pt x="111" y="25"/>
                  </a:lnTo>
                  <a:lnTo>
                    <a:pt x="108" y="24"/>
                  </a:lnTo>
                  <a:lnTo>
                    <a:pt x="106" y="23"/>
                  </a:lnTo>
                  <a:lnTo>
                    <a:pt x="104" y="23"/>
                  </a:lnTo>
                  <a:lnTo>
                    <a:pt x="99" y="21"/>
                  </a:lnTo>
                  <a:lnTo>
                    <a:pt x="98" y="20"/>
                  </a:lnTo>
                  <a:lnTo>
                    <a:pt x="96" y="20"/>
                  </a:lnTo>
                  <a:lnTo>
                    <a:pt x="116" y="20"/>
                  </a:lnTo>
                  <a:lnTo>
                    <a:pt x="136" y="22"/>
                  </a:lnTo>
                  <a:lnTo>
                    <a:pt x="156" y="23"/>
                  </a:lnTo>
                  <a:lnTo>
                    <a:pt x="176" y="24"/>
                  </a:lnTo>
                  <a:lnTo>
                    <a:pt x="183" y="28"/>
                  </a:lnTo>
                  <a:lnTo>
                    <a:pt x="185" y="30"/>
                  </a:lnTo>
                  <a:lnTo>
                    <a:pt x="188" y="32"/>
                  </a:lnTo>
                  <a:lnTo>
                    <a:pt x="190" y="35"/>
                  </a:lnTo>
                  <a:lnTo>
                    <a:pt x="191" y="39"/>
                  </a:lnTo>
                  <a:lnTo>
                    <a:pt x="193" y="42"/>
                  </a:lnTo>
                  <a:lnTo>
                    <a:pt x="196" y="44"/>
                  </a:lnTo>
                  <a:lnTo>
                    <a:pt x="197" y="44"/>
                  </a:lnTo>
                  <a:lnTo>
                    <a:pt x="198" y="43"/>
                  </a:lnTo>
                  <a:lnTo>
                    <a:pt x="201" y="42"/>
                  </a:lnTo>
                  <a:lnTo>
                    <a:pt x="206" y="40"/>
                  </a:lnTo>
                  <a:lnTo>
                    <a:pt x="212" y="39"/>
                  </a:lnTo>
                  <a:lnTo>
                    <a:pt x="218" y="37"/>
                  </a:lnTo>
                  <a:lnTo>
                    <a:pt x="224" y="35"/>
                  </a:lnTo>
                  <a:lnTo>
                    <a:pt x="229" y="33"/>
                  </a:lnTo>
                  <a:lnTo>
                    <a:pt x="232" y="32"/>
                  </a:lnTo>
                  <a:lnTo>
                    <a:pt x="236" y="31"/>
                  </a:lnTo>
                  <a:lnTo>
                    <a:pt x="240" y="30"/>
                  </a:lnTo>
                  <a:lnTo>
                    <a:pt x="243" y="29"/>
                  </a:lnTo>
                  <a:lnTo>
                    <a:pt x="244" y="28"/>
                  </a:lnTo>
                  <a:lnTo>
                    <a:pt x="247" y="26"/>
                  </a:lnTo>
                  <a:lnTo>
                    <a:pt x="251" y="22"/>
                  </a:lnTo>
                  <a:lnTo>
                    <a:pt x="257" y="18"/>
                  </a:lnTo>
                  <a:lnTo>
                    <a:pt x="263" y="13"/>
                  </a:lnTo>
                  <a:lnTo>
                    <a:pt x="269" y="8"/>
                  </a:lnTo>
                  <a:lnTo>
                    <a:pt x="274" y="4"/>
                  </a:lnTo>
                  <a:lnTo>
                    <a:pt x="278" y="1"/>
                  </a:lnTo>
                  <a:lnTo>
                    <a:pt x="279" y="0"/>
                  </a:lnTo>
                  <a:lnTo>
                    <a:pt x="280" y="0"/>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05" name="未知"/>
            <p:cNvSpPr>
              <a:spLocks noChangeArrowheads="1"/>
            </p:cNvSpPr>
            <p:nvPr/>
          </p:nvSpPr>
          <p:spPr bwMode="auto">
            <a:xfrm>
              <a:off x="905" y="831"/>
              <a:ext cx="490" cy="582"/>
            </a:xfrm>
            <a:custGeom>
              <a:avLst/>
              <a:gdLst>
                <a:gd name="T0" fmla="*/ 489 w 490"/>
                <a:gd name="T1" fmla="*/ 134 h 582"/>
                <a:gd name="T2" fmla="*/ 476 w 490"/>
                <a:gd name="T3" fmla="*/ 147 h 582"/>
                <a:gd name="T4" fmla="*/ 448 w 490"/>
                <a:gd name="T5" fmla="*/ 183 h 582"/>
                <a:gd name="T6" fmla="*/ 424 w 490"/>
                <a:gd name="T7" fmla="*/ 191 h 582"/>
                <a:gd name="T8" fmla="*/ 407 w 490"/>
                <a:gd name="T9" fmla="*/ 201 h 582"/>
                <a:gd name="T10" fmla="*/ 419 w 490"/>
                <a:gd name="T11" fmla="*/ 275 h 582"/>
                <a:gd name="T12" fmla="*/ 413 w 490"/>
                <a:gd name="T13" fmla="*/ 341 h 582"/>
                <a:gd name="T14" fmla="*/ 388 w 490"/>
                <a:gd name="T15" fmla="*/ 353 h 582"/>
                <a:gd name="T16" fmla="*/ 368 w 490"/>
                <a:gd name="T17" fmla="*/ 361 h 582"/>
                <a:gd name="T18" fmla="*/ 353 w 490"/>
                <a:gd name="T19" fmla="*/ 405 h 582"/>
                <a:gd name="T20" fmla="*/ 336 w 490"/>
                <a:gd name="T21" fmla="*/ 432 h 582"/>
                <a:gd name="T22" fmla="*/ 325 w 490"/>
                <a:gd name="T23" fmla="*/ 456 h 582"/>
                <a:gd name="T24" fmla="*/ 284 w 490"/>
                <a:gd name="T25" fmla="*/ 459 h 582"/>
                <a:gd name="T26" fmla="*/ 265 w 490"/>
                <a:gd name="T27" fmla="*/ 493 h 582"/>
                <a:gd name="T28" fmla="*/ 254 w 490"/>
                <a:gd name="T29" fmla="*/ 536 h 582"/>
                <a:gd name="T30" fmla="*/ 233 w 490"/>
                <a:gd name="T31" fmla="*/ 556 h 582"/>
                <a:gd name="T32" fmla="*/ 207 w 490"/>
                <a:gd name="T33" fmla="*/ 573 h 582"/>
                <a:gd name="T34" fmla="*/ 184 w 490"/>
                <a:gd name="T35" fmla="*/ 580 h 582"/>
                <a:gd name="T36" fmla="*/ 160 w 490"/>
                <a:gd name="T37" fmla="*/ 575 h 582"/>
                <a:gd name="T38" fmla="*/ 159 w 490"/>
                <a:gd name="T39" fmla="*/ 568 h 582"/>
                <a:gd name="T40" fmla="*/ 141 w 490"/>
                <a:gd name="T41" fmla="*/ 548 h 582"/>
                <a:gd name="T42" fmla="*/ 139 w 490"/>
                <a:gd name="T43" fmla="*/ 536 h 582"/>
                <a:gd name="T44" fmla="*/ 138 w 490"/>
                <a:gd name="T45" fmla="*/ 513 h 582"/>
                <a:gd name="T46" fmla="*/ 123 w 490"/>
                <a:gd name="T47" fmla="*/ 472 h 582"/>
                <a:gd name="T48" fmla="*/ 58 w 490"/>
                <a:gd name="T49" fmla="*/ 454 h 582"/>
                <a:gd name="T50" fmla="*/ 11 w 490"/>
                <a:gd name="T51" fmla="*/ 453 h 582"/>
                <a:gd name="T52" fmla="*/ 0 w 490"/>
                <a:gd name="T53" fmla="*/ 428 h 582"/>
                <a:gd name="T54" fmla="*/ 10 w 490"/>
                <a:gd name="T55" fmla="*/ 394 h 582"/>
                <a:gd name="T56" fmla="*/ 4 w 490"/>
                <a:gd name="T57" fmla="*/ 353 h 582"/>
                <a:gd name="T58" fmla="*/ 24 w 490"/>
                <a:gd name="T59" fmla="*/ 330 h 582"/>
                <a:gd name="T60" fmla="*/ 45 w 490"/>
                <a:gd name="T61" fmla="*/ 291 h 582"/>
                <a:gd name="T62" fmla="*/ 49 w 490"/>
                <a:gd name="T63" fmla="*/ 214 h 582"/>
                <a:gd name="T64" fmla="*/ 73 w 490"/>
                <a:gd name="T65" fmla="*/ 193 h 582"/>
                <a:gd name="T66" fmla="*/ 107 w 490"/>
                <a:gd name="T67" fmla="*/ 139 h 582"/>
                <a:gd name="T68" fmla="*/ 139 w 490"/>
                <a:gd name="T69" fmla="*/ 99 h 582"/>
                <a:gd name="T70" fmla="*/ 191 w 490"/>
                <a:gd name="T71" fmla="*/ 86 h 582"/>
                <a:gd name="T72" fmla="*/ 208 w 490"/>
                <a:gd name="T73" fmla="*/ 64 h 582"/>
                <a:gd name="T74" fmla="*/ 218 w 490"/>
                <a:gd name="T75" fmla="*/ 34 h 582"/>
                <a:gd name="T76" fmla="*/ 216 w 490"/>
                <a:gd name="T77" fmla="*/ 1 h 582"/>
                <a:gd name="T78" fmla="*/ 223 w 490"/>
                <a:gd name="T79" fmla="*/ 13 h 582"/>
                <a:gd name="T80" fmla="*/ 239 w 490"/>
                <a:gd name="T81" fmla="*/ 34 h 582"/>
                <a:gd name="T82" fmla="*/ 263 w 490"/>
                <a:gd name="T83" fmla="*/ 41 h 582"/>
                <a:gd name="T84" fmla="*/ 281 w 490"/>
                <a:gd name="T85" fmla="*/ 61 h 582"/>
                <a:gd name="T86" fmla="*/ 310 w 490"/>
                <a:gd name="T87" fmla="*/ 112 h 582"/>
                <a:gd name="T88" fmla="*/ 337 w 490"/>
                <a:gd name="T89" fmla="*/ 121 h 582"/>
                <a:gd name="T90" fmla="*/ 354 w 490"/>
                <a:gd name="T91" fmla="*/ 115 h 582"/>
                <a:gd name="T92" fmla="*/ 364 w 490"/>
                <a:gd name="T93" fmla="*/ 91 h 582"/>
                <a:gd name="T94" fmla="*/ 377 w 490"/>
                <a:gd name="T95" fmla="*/ 86 h 582"/>
                <a:gd name="T96" fmla="*/ 390 w 490"/>
                <a:gd name="T97" fmla="*/ 101 h 582"/>
                <a:gd name="T98" fmla="*/ 420 w 490"/>
                <a:gd name="T99" fmla="*/ 97 h 582"/>
                <a:gd name="T100" fmla="*/ 453 w 490"/>
                <a:gd name="T101" fmla="*/ 108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90" h="582">
                  <a:moveTo>
                    <a:pt x="479" y="109"/>
                  </a:moveTo>
                  <a:lnTo>
                    <a:pt x="482" y="117"/>
                  </a:lnTo>
                  <a:lnTo>
                    <a:pt x="484" y="124"/>
                  </a:lnTo>
                  <a:lnTo>
                    <a:pt x="487" y="129"/>
                  </a:lnTo>
                  <a:lnTo>
                    <a:pt x="489" y="134"/>
                  </a:lnTo>
                  <a:lnTo>
                    <a:pt x="488" y="139"/>
                  </a:lnTo>
                  <a:lnTo>
                    <a:pt x="485" y="142"/>
                  </a:lnTo>
                  <a:lnTo>
                    <a:pt x="483" y="144"/>
                  </a:lnTo>
                  <a:lnTo>
                    <a:pt x="480" y="146"/>
                  </a:lnTo>
                  <a:lnTo>
                    <a:pt x="476" y="147"/>
                  </a:lnTo>
                  <a:lnTo>
                    <a:pt x="471" y="149"/>
                  </a:lnTo>
                  <a:lnTo>
                    <a:pt x="464" y="158"/>
                  </a:lnTo>
                  <a:lnTo>
                    <a:pt x="458" y="169"/>
                  </a:lnTo>
                  <a:lnTo>
                    <a:pt x="452" y="179"/>
                  </a:lnTo>
                  <a:lnTo>
                    <a:pt x="448" y="183"/>
                  </a:lnTo>
                  <a:lnTo>
                    <a:pt x="443" y="185"/>
                  </a:lnTo>
                  <a:lnTo>
                    <a:pt x="438" y="187"/>
                  </a:lnTo>
                  <a:lnTo>
                    <a:pt x="434" y="188"/>
                  </a:lnTo>
                  <a:lnTo>
                    <a:pt x="428" y="190"/>
                  </a:lnTo>
                  <a:lnTo>
                    <a:pt x="424" y="191"/>
                  </a:lnTo>
                  <a:lnTo>
                    <a:pt x="422" y="192"/>
                  </a:lnTo>
                  <a:lnTo>
                    <a:pt x="419" y="193"/>
                  </a:lnTo>
                  <a:lnTo>
                    <a:pt x="417" y="195"/>
                  </a:lnTo>
                  <a:lnTo>
                    <a:pt x="413" y="198"/>
                  </a:lnTo>
                  <a:lnTo>
                    <a:pt x="407" y="201"/>
                  </a:lnTo>
                  <a:lnTo>
                    <a:pt x="410" y="217"/>
                  </a:lnTo>
                  <a:lnTo>
                    <a:pt x="412" y="233"/>
                  </a:lnTo>
                  <a:lnTo>
                    <a:pt x="415" y="249"/>
                  </a:lnTo>
                  <a:lnTo>
                    <a:pt x="419" y="265"/>
                  </a:lnTo>
                  <a:lnTo>
                    <a:pt x="419" y="275"/>
                  </a:lnTo>
                  <a:lnTo>
                    <a:pt x="420" y="289"/>
                  </a:lnTo>
                  <a:lnTo>
                    <a:pt x="420" y="302"/>
                  </a:lnTo>
                  <a:lnTo>
                    <a:pt x="419" y="316"/>
                  </a:lnTo>
                  <a:lnTo>
                    <a:pt x="417" y="330"/>
                  </a:lnTo>
                  <a:lnTo>
                    <a:pt x="413" y="341"/>
                  </a:lnTo>
                  <a:lnTo>
                    <a:pt x="409" y="347"/>
                  </a:lnTo>
                  <a:lnTo>
                    <a:pt x="406" y="350"/>
                  </a:lnTo>
                  <a:lnTo>
                    <a:pt x="401" y="354"/>
                  </a:lnTo>
                  <a:lnTo>
                    <a:pt x="395" y="357"/>
                  </a:lnTo>
                  <a:lnTo>
                    <a:pt x="388" y="353"/>
                  </a:lnTo>
                  <a:lnTo>
                    <a:pt x="382" y="351"/>
                  </a:lnTo>
                  <a:lnTo>
                    <a:pt x="377" y="351"/>
                  </a:lnTo>
                  <a:lnTo>
                    <a:pt x="373" y="353"/>
                  </a:lnTo>
                  <a:lnTo>
                    <a:pt x="370" y="356"/>
                  </a:lnTo>
                  <a:lnTo>
                    <a:pt x="368" y="361"/>
                  </a:lnTo>
                  <a:lnTo>
                    <a:pt x="365" y="366"/>
                  </a:lnTo>
                  <a:lnTo>
                    <a:pt x="363" y="372"/>
                  </a:lnTo>
                  <a:lnTo>
                    <a:pt x="360" y="386"/>
                  </a:lnTo>
                  <a:lnTo>
                    <a:pt x="355" y="399"/>
                  </a:lnTo>
                  <a:lnTo>
                    <a:pt x="353" y="405"/>
                  </a:lnTo>
                  <a:lnTo>
                    <a:pt x="349" y="410"/>
                  </a:lnTo>
                  <a:lnTo>
                    <a:pt x="345" y="414"/>
                  </a:lnTo>
                  <a:lnTo>
                    <a:pt x="339" y="417"/>
                  </a:lnTo>
                  <a:lnTo>
                    <a:pt x="337" y="425"/>
                  </a:lnTo>
                  <a:lnTo>
                    <a:pt x="336" y="432"/>
                  </a:lnTo>
                  <a:lnTo>
                    <a:pt x="336" y="438"/>
                  </a:lnTo>
                  <a:lnTo>
                    <a:pt x="334" y="443"/>
                  </a:lnTo>
                  <a:lnTo>
                    <a:pt x="332" y="448"/>
                  </a:lnTo>
                  <a:lnTo>
                    <a:pt x="329" y="453"/>
                  </a:lnTo>
                  <a:lnTo>
                    <a:pt x="325" y="456"/>
                  </a:lnTo>
                  <a:lnTo>
                    <a:pt x="319" y="461"/>
                  </a:lnTo>
                  <a:lnTo>
                    <a:pt x="309" y="460"/>
                  </a:lnTo>
                  <a:lnTo>
                    <a:pt x="299" y="458"/>
                  </a:lnTo>
                  <a:lnTo>
                    <a:pt x="291" y="458"/>
                  </a:lnTo>
                  <a:lnTo>
                    <a:pt x="284" y="459"/>
                  </a:lnTo>
                  <a:lnTo>
                    <a:pt x="278" y="462"/>
                  </a:lnTo>
                  <a:lnTo>
                    <a:pt x="272" y="468"/>
                  </a:lnTo>
                  <a:lnTo>
                    <a:pt x="267" y="475"/>
                  </a:lnTo>
                  <a:lnTo>
                    <a:pt x="263" y="485"/>
                  </a:lnTo>
                  <a:lnTo>
                    <a:pt x="265" y="493"/>
                  </a:lnTo>
                  <a:lnTo>
                    <a:pt x="264" y="501"/>
                  </a:lnTo>
                  <a:lnTo>
                    <a:pt x="263" y="510"/>
                  </a:lnTo>
                  <a:lnTo>
                    <a:pt x="260" y="519"/>
                  </a:lnTo>
                  <a:lnTo>
                    <a:pt x="258" y="528"/>
                  </a:lnTo>
                  <a:lnTo>
                    <a:pt x="254" y="536"/>
                  </a:lnTo>
                  <a:lnTo>
                    <a:pt x="249" y="544"/>
                  </a:lnTo>
                  <a:lnTo>
                    <a:pt x="243" y="549"/>
                  </a:lnTo>
                  <a:lnTo>
                    <a:pt x="242" y="550"/>
                  </a:lnTo>
                  <a:lnTo>
                    <a:pt x="238" y="552"/>
                  </a:lnTo>
                  <a:lnTo>
                    <a:pt x="233" y="556"/>
                  </a:lnTo>
                  <a:lnTo>
                    <a:pt x="228" y="559"/>
                  </a:lnTo>
                  <a:lnTo>
                    <a:pt x="221" y="563"/>
                  </a:lnTo>
                  <a:lnTo>
                    <a:pt x="215" y="567"/>
                  </a:lnTo>
                  <a:lnTo>
                    <a:pt x="211" y="571"/>
                  </a:lnTo>
                  <a:lnTo>
                    <a:pt x="207" y="573"/>
                  </a:lnTo>
                  <a:lnTo>
                    <a:pt x="204" y="575"/>
                  </a:lnTo>
                  <a:lnTo>
                    <a:pt x="200" y="578"/>
                  </a:lnTo>
                  <a:lnTo>
                    <a:pt x="197" y="580"/>
                  </a:lnTo>
                  <a:lnTo>
                    <a:pt x="195" y="581"/>
                  </a:lnTo>
                  <a:lnTo>
                    <a:pt x="184" y="580"/>
                  </a:lnTo>
                  <a:lnTo>
                    <a:pt x="175" y="578"/>
                  </a:lnTo>
                  <a:lnTo>
                    <a:pt x="169" y="577"/>
                  </a:lnTo>
                  <a:lnTo>
                    <a:pt x="164" y="577"/>
                  </a:lnTo>
                  <a:lnTo>
                    <a:pt x="162" y="576"/>
                  </a:lnTo>
                  <a:lnTo>
                    <a:pt x="160" y="575"/>
                  </a:lnTo>
                  <a:lnTo>
                    <a:pt x="159" y="575"/>
                  </a:lnTo>
                  <a:lnTo>
                    <a:pt x="159" y="574"/>
                  </a:lnTo>
                  <a:lnTo>
                    <a:pt x="160" y="572"/>
                  </a:lnTo>
                  <a:lnTo>
                    <a:pt x="160" y="570"/>
                  </a:lnTo>
                  <a:lnTo>
                    <a:pt x="159" y="568"/>
                  </a:lnTo>
                  <a:lnTo>
                    <a:pt x="157" y="565"/>
                  </a:lnTo>
                  <a:lnTo>
                    <a:pt x="154" y="562"/>
                  </a:lnTo>
                  <a:lnTo>
                    <a:pt x="149" y="558"/>
                  </a:lnTo>
                  <a:lnTo>
                    <a:pt x="143" y="553"/>
                  </a:lnTo>
                  <a:lnTo>
                    <a:pt x="141" y="548"/>
                  </a:lnTo>
                  <a:lnTo>
                    <a:pt x="140" y="544"/>
                  </a:lnTo>
                  <a:lnTo>
                    <a:pt x="139" y="542"/>
                  </a:lnTo>
                  <a:lnTo>
                    <a:pt x="139" y="540"/>
                  </a:lnTo>
                  <a:lnTo>
                    <a:pt x="139" y="537"/>
                  </a:lnTo>
                  <a:lnTo>
                    <a:pt x="139" y="536"/>
                  </a:lnTo>
                  <a:lnTo>
                    <a:pt x="139" y="532"/>
                  </a:lnTo>
                  <a:lnTo>
                    <a:pt x="139" y="529"/>
                  </a:lnTo>
                  <a:lnTo>
                    <a:pt x="139" y="526"/>
                  </a:lnTo>
                  <a:lnTo>
                    <a:pt x="139" y="520"/>
                  </a:lnTo>
                  <a:lnTo>
                    <a:pt x="138" y="513"/>
                  </a:lnTo>
                  <a:lnTo>
                    <a:pt x="137" y="504"/>
                  </a:lnTo>
                  <a:lnTo>
                    <a:pt x="135" y="493"/>
                  </a:lnTo>
                  <a:lnTo>
                    <a:pt x="133" y="485"/>
                  </a:lnTo>
                  <a:lnTo>
                    <a:pt x="129" y="478"/>
                  </a:lnTo>
                  <a:lnTo>
                    <a:pt x="123" y="472"/>
                  </a:lnTo>
                  <a:lnTo>
                    <a:pt x="117" y="468"/>
                  </a:lnTo>
                  <a:lnTo>
                    <a:pt x="108" y="464"/>
                  </a:lnTo>
                  <a:lnTo>
                    <a:pt x="99" y="461"/>
                  </a:lnTo>
                  <a:lnTo>
                    <a:pt x="79" y="456"/>
                  </a:lnTo>
                  <a:lnTo>
                    <a:pt x="58" y="454"/>
                  </a:lnTo>
                  <a:lnTo>
                    <a:pt x="39" y="453"/>
                  </a:lnTo>
                  <a:lnTo>
                    <a:pt x="30" y="453"/>
                  </a:lnTo>
                  <a:lnTo>
                    <a:pt x="23" y="453"/>
                  </a:lnTo>
                  <a:lnTo>
                    <a:pt x="16" y="453"/>
                  </a:lnTo>
                  <a:lnTo>
                    <a:pt x="11" y="453"/>
                  </a:lnTo>
                  <a:lnTo>
                    <a:pt x="8" y="450"/>
                  </a:lnTo>
                  <a:lnTo>
                    <a:pt x="5" y="447"/>
                  </a:lnTo>
                  <a:lnTo>
                    <a:pt x="1" y="441"/>
                  </a:lnTo>
                  <a:lnTo>
                    <a:pt x="0" y="435"/>
                  </a:lnTo>
                  <a:lnTo>
                    <a:pt x="0" y="428"/>
                  </a:lnTo>
                  <a:lnTo>
                    <a:pt x="3" y="421"/>
                  </a:lnTo>
                  <a:lnTo>
                    <a:pt x="5" y="413"/>
                  </a:lnTo>
                  <a:lnTo>
                    <a:pt x="9" y="406"/>
                  </a:lnTo>
                  <a:lnTo>
                    <a:pt x="11" y="397"/>
                  </a:lnTo>
                  <a:lnTo>
                    <a:pt x="10" y="394"/>
                  </a:lnTo>
                  <a:lnTo>
                    <a:pt x="9" y="387"/>
                  </a:lnTo>
                  <a:lnTo>
                    <a:pt x="7" y="379"/>
                  </a:lnTo>
                  <a:lnTo>
                    <a:pt x="5" y="370"/>
                  </a:lnTo>
                  <a:lnTo>
                    <a:pt x="5" y="362"/>
                  </a:lnTo>
                  <a:lnTo>
                    <a:pt x="4" y="353"/>
                  </a:lnTo>
                  <a:lnTo>
                    <a:pt x="5" y="346"/>
                  </a:lnTo>
                  <a:lnTo>
                    <a:pt x="7" y="341"/>
                  </a:lnTo>
                  <a:lnTo>
                    <a:pt x="10" y="338"/>
                  </a:lnTo>
                  <a:lnTo>
                    <a:pt x="14" y="335"/>
                  </a:lnTo>
                  <a:lnTo>
                    <a:pt x="24" y="330"/>
                  </a:lnTo>
                  <a:lnTo>
                    <a:pt x="35" y="326"/>
                  </a:lnTo>
                  <a:lnTo>
                    <a:pt x="43" y="321"/>
                  </a:lnTo>
                  <a:lnTo>
                    <a:pt x="44" y="315"/>
                  </a:lnTo>
                  <a:lnTo>
                    <a:pt x="44" y="308"/>
                  </a:lnTo>
                  <a:lnTo>
                    <a:pt x="45" y="291"/>
                  </a:lnTo>
                  <a:lnTo>
                    <a:pt x="45" y="273"/>
                  </a:lnTo>
                  <a:lnTo>
                    <a:pt x="45" y="254"/>
                  </a:lnTo>
                  <a:lnTo>
                    <a:pt x="45" y="236"/>
                  </a:lnTo>
                  <a:lnTo>
                    <a:pt x="47" y="220"/>
                  </a:lnTo>
                  <a:lnTo>
                    <a:pt x="49" y="214"/>
                  </a:lnTo>
                  <a:lnTo>
                    <a:pt x="50" y="208"/>
                  </a:lnTo>
                  <a:lnTo>
                    <a:pt x="53" y="204"/>
                  </a:lnTo>
                  <a:lnTo>
                    <a:pt x="55" y="201"/>
                  </a:lnTo>
                  <a:lnTo>
                    <a:pt x="63" y="197"/>
                  </a:lnTo>
                  <a:lnTo>
                    <a:pt x="73" y="193"/>
                  </a:lnTo>
                  <a:lnTo>
                    <a:pt x="82" y="189"/>
                  </a:lnTo>
                  <a:lnTo>
                    <a:pt x="91" y="185"/>
                  </a:lnTo>
                  <a:lnTo>
                    <a:pt x="96" y="169"/>
                  </a:lnTo>
                  <a:lnTo>
                    <a:pt x="101" y="154"/>
                  </a:lnTo>
                  <a:lnTo>
                    <a:pt x="107" y="139"/>
                  </a:lnTo>
                  <a:lnTo>
                    <a:pt x="115" y="125"/>
                  </a:lnTo>
                  <a:lnTo>
                    <a:pt x="119" y="116"/>
                  </a:lnTo>
                  <a:lnTo>
                    <a:pt x="124" y="109"/>
                  </a:lnTo>
                  <a:lnTo>
                    <a:pt x="131" y="103"/>
                  </a:lnTo>
                  <a:lnTo>
                    <a:pt x="139" y="99"/>
                  </a:lnTo>
                  <a:lnTo>
                    <a:pt x="148" y="97"/>
                  </a:lnTo>
                  <a:lnTo>
                    <a:pt x="158" y="95"/>
                  </a:lnTo>
                  <a:lnTo>
                    <a:pt x="179" y="93"/>
                  </a:lnTo>
                  <a:lnTo>
                    <a:pt x="185" y="90"/>
                  </a:lnTo>
                  <a:lnTo>
                    <a:pt x="191" y="86"/>
                  </a:lnTo>
                  <a:lnTo>
                    <a:pt x="194" y="81"/>
                  </a:lnTo>
                  <a:lnTo>
                    <a:pt x="197" y="77"/>
                  </a:lnTo>
                  <a:lnTo>
                    <a:pt x="200" y="72"/>
                  </a:lnTo>
                  <a:lnTo>
                    <a:pt x="204" y="68"/>
                  </a:lnTo>
                  <a:lnTo>
                    <a:pt x="208" y="64"/>
                  </a:lnTo>
                  <a:lnTo>
                    <a:pt x="215" y="61"/>
                  </a:lnTo>
                  <a:lnTo>
                    <a:pt x="217" y="53"/>
                  </a:lnTo>
                  <a:lnTo>
                    <a:pt x="219" y="49"/>
                  </a:lnTo>
                  <a:lnTo>
                    <a:pt x="219" y="45"/>
                  </a:lnTo>
                  <a:lnTo>
                    <a:pt x="218" y="34"/>
                  </a:lnTo>
                  <a:lnTo>
                    <a:pt x="216" y="23"/>
                  </a:lnTo>
                  <a:lnTo>
                    <a:pt x="215" y="12"/>
                  </a:lnTo>
                  <a:lnTo>
                    <a:pt x="215" y="1"/>
                  </a:lnTo>
                  <a:lnTo>
                    <a:pt x="215" y="0"/>
                  </a:lnTo>
                  <a:lnTo>
                    <a:pt x="216" y="1"/>
                  </a:lnTo>
                  <a:lnTo>
                    <a:pt x="217" y="2"/>
                  </a:lnTo>
                  <a:lnTo>
                    <a:pt x="219" y="4"/>
                  </a:lnTo>
                  <a:lnTo>
                    <a:pt x="220" y="9"/>
                  </a:lnTo>
                  <a:lnTo>
                    <a:pt x="222" y="11"/>
                  </a:lnTo>
                  <a:lnTo>
                    <a:pt x="223" y="13"/>
                  </a:lnTo>
                  <a:lnTo>
                    <a:pt x="229" y="17"/>
                  </a:lnTo>
                  <a:lnTo>
                    <a:pt x="235" y="21"/>
                  </a:lnTo>
                  <a:lnTo>
                    <a:pt x="237" y="28"/>
                  </a:lnTo>
                  <a:lnTo>
                    <a:pt x="238" y="32"/>
                  </a:lnTo>
                  <a:lnTo>
                    <a:pt x="239" y="34"/>
                  </a:lnTo>
                  <a:lnTo>
                    <a:pt x="241" y="35"/>
                  </a:lnTo>
                  <a:lnTo>
                    <a:pt x="243" y="36"/>
                  </a:lnTo>
                  <a:lnTo>
                    <a:pt x="248" y="36"/>
                  </a:lnTo>
                  <a:lnTo>
                    <a:pt x="254" y="38"/>
                  </a:lnTo>
                  <a:lnTo>
                    <a:pt x="263" y="41"/>
                  </a:lnTo>
                  <a:lnTo>
                    <a:pt x="266" y="42"/>
                  </a:lnTo>
                  <a:lnTo>
                    <a:pt x="270" y="43"/>
                  </a:lnTo>
                  <a:lnTo>
                    <a:pt x="274" y="45"/>
                  </a:lnTo>
                  <a:lnTo>
                    <a:pt x="275" y="45"/>
                  </a:lnTo>
                  <a:lnTo>
                    <a:pt x="281" y="61"/>
                  </a:lnTo>
                  <a:lnTo>
                    <a:pt x="289" y="75"/>
                  </a:lnTo>
                  <a:lnTo>
                    <a:pt x="296" y="90"/>
                  </a:lnTo>
                  <a:lnTo>
                    <a:pt x="303" y="105"/>
                  </a:lnTo>
                  <a:lnTo>
                    <a:pt x="305" y="109"/>
                  </a:lnTo>
                  <a:lnTo>
                    <a:pt x="310" y="112"/>
                  </a:lnTo>
                  <a:lnTo>
                    <a:pt x="316" y="115"/>
                  </a:lnTo>
                  <a:lnTo>
                    <a:pt x="323" y="117"/>
                  </a:lnTo>
                  <a:lnTo>
                    <a:pt x="328" y="119"/>
                  </a:lnTo>
                  <a:lnTo>
                    <a:pt x="334" y="120"/>
                  </a:lnTo>
                  <a:lnTo>
                    <a:pt x="337" y="121"/>
                  </a:lnTo>
                  <a:lnTo>
                    <a:pt x="339" y="121"/>
                  </a:lnTo>
                  <a:lnTo>
                    <a:pt x="343" y="120"/>
                  </a:lnTo>
                  <a:lnTo>
                    <a:pt x="347" y="119"/>
                  </a:lnTo>
                  <a:lnTo>
                    <a:pt x="352" y="117"/>
                  </a:lnTo>
                  <a:lnTo>
                    <a:pt x="354" y="115"/>
                  </a:lnTo>
                  <a:lnTo>
                    <a:pt x="355" y="112"/>
                  </a:lnTo>
                  <a:lnTo>
                    <a:pt x="357" y="109"/>
                  </a:lnTo>
                  <a:lnTo>
                    <a:pt x="359" y="105"/>
                  </a:lnTo>
                  <a:lnTo>
                    <a:pt x="362" y="98"/>
                  </a:lnTo>
                  <a:lnTo>
                    <a:pt x="364" y="91"/>
                  </a:lnTo>
                  <a:lnTo>
                    <a:pt x="366" y="84"/>
                  </a:lnTo>
                  <a:lnTo>
                    <a:pt x="367" y="82"/>
                  </a:lnTo>
                  <a:lnTo>
                    <a:pt x="367" y="81"/>
                  </a:lnTo>
                  <a:lnTo>
                    <a:pt x="372" y="83"/>
                  </a:lnTo>
                  <a:lnTo>
                    <a:pt x="377" y="86"/>
                  </a:lnTo>
                  <a:lnTo>
                    <a:pt x="379" y="89"/>
                  </a:lnTo>
                  <a:lnTo>
                    <a:pt x="381" y="92"/>
                  </a:lnTo>
                  <a:lnTo>
                    <a:pt x="384" y="94"/>
                  </a:lnTo>
                  <a:lnTo>
                    <a:pt x="387" y="98"/>
                  </a:lnTo>
                  <a:lnTo>
                    <a:pt x="390" y="101"/>
                  </a:lnTo>
                  <a:lnTo>
                    <a:pt x="395" y="105"/>
                  </a:lnTo>
                  <a:lnTo>
                    <a:pt x="399" y="104"/>
                  </a:lnTo>
                  <a:lnTo>
                    <a:pt x="403" y="102"/>
                  </a:lnTo>
                  <a:lnTo>
                    <a:pt x="411" y="100"/>
                  </a:lnTo>
                  <a:lnTo>
                    <a:pt x="420" y="97"/>
                  </a:lnTo>
                  <a:lnTo>
                    <a:pt x="427" y="97"/>
                  </a:lnTo>
                  <a:lnTo>
                    <a:pt x="432" y="98"/>
                  </a:lnTo>
                  <a:lnTo>
                    <a:pt x="439" y="101"/>
                  </a:lnTo>
                  <a:lnTo>
                    <a:pt x="446" y="104"/>
                  </a:lnTo>
                  <a:lnTo>
                    <a:pt x="453" y="108"/>
                  </a:lnTo>
                  <a:lnTo>
                    <a:pt x="462" y="110"/>
                  </a:lnTo>
                  <a:lnTo>
                    <a:pt x="468" y="111"/>
                  </a:lnTo>
                  <a:lnTo>
                    <a:pt x="474" y="111"/>
                  </a:lnTo>
                  <a:lnTo>
                    <a:pt x="479" y="109"/>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06" name="未知"/>
            <p:cNvSpPr>
              <a:spLocks noChangeArrowheads="1"/>
            </p:cNvSpPr>
            <p:nvPr/>
          </p:nvSpPr>
          <p:spPr bwMode="auto">
            <a:xfrm>
              <a:off x="68" y="724"/>
              <a:ext cx="569" cy="361"/>
            </a:xfrm>
            <a:custGeom>
              <a:avLst/>
              <a:gdLst>
                <a:gd name="T0" fmla="*/ 41 w 569"/>
                <a:gd name="T1" fmla="*/ 346 h 361"/>
                <a:gd name="T2" fmla="*/ 12 w 569"/>
                <a:gd name="T3" fmla="*/ 340 h 361"/>
                <a:gd name="T4" fmla="*/ 0 w 569"/>
                <a:gd name="T5" fmla="*/ 324 h 361"/>
                <a:gd name="T6" fmla="*/ 12 w 569"/>
                <a:gd name="T7" fmla="*/ 311 h 361"/>
                <a:gd name="T8" fmla="*/ 42 w 569"/>
                <a:gd name="T9" fmla="*/ 300 h 361"/>
                <a:gd name="T10" fmla="*/ 57 w 569"/>
                <a:gd name="T11" fmla="*/ 286 h 361"/>
                <a:gd name="T12" fmla="*/ 53 w 569"/>
                <a:gd name="T13" fmla="*/ 270 h 361"/>
                <a:gd name="T14" fmla="*/ 32 w 569"/>
                <a:gd name="T15" fmla="*/ 231 h 361"/>
                <a:gd name="T16" fmla="*/ 13 w 569"/>
                <a:gd name="T17" fmla="*/ 197 h 361"/>
                <a:gd name="T18" fmla="*/ 16 w 569"/>
                <a:gd name="T19" fmla="*/ 168 h 361"/>
                <a:gd name="T20" fmla="*/ 20 w 569"/>
                <a:gd name="T21" fmla="*/ 108 h 361"/>
                <a:gd name="T22" fmla="*/ 40 w 569"/>
                <a:gd name="T23" fmla="*/ 91 h 361"/>
                <a:gd name="T24" fmla="*/ 56 w 569"/>
                <a:gd name="T25" fmla="*/ 84 h 361"/>
                <a:gd name="T26" fmla="*/ 70 w 569"/>
                <a:gd name="T27" fmla="*/ 63 h 361"/>
                <a:gd name="T28" fmla="*/ 92 w 569"/>
                <a:gd name="T29" fmla="*/ 54 h 361"/>
                <a:gd name="T30" fmla="*/ 119 w 569"/>
                <a:gd name="T31" fmla="*/ 53 h 361"/>
                <a:gd name="T32" fmla="*/ 150 w 569"/>
                <a:gd name="T33" fmla="*/ 47 h 361"/>
                <a:gd name="T34" fmla="*/ 163 w 569"/>
                <a:gd name="T35" fmla="*/ 32 h 361"/>
                <a:gd name="T36" fmla="*/ 176 w 569"/>
                <a:gd name="T37" fmla="*/ 16 h 361"/>
                <a:gd name="T38" fmla="*/ 196 w 569"/>
                <a:gd name="T39" fmla="*/ 0 h 361"/>
                <a:gd name="T40" fmla="*/ 221 w 569"/>
                <a:gd name="T41" fmla="*/ 9 h 361"/>
                <a:gd name="T42" fmla="*/ 241 w 569"/>
                <a:gd name="T43" fmla="*/ 10 h 361"/>
                <a:gd name="T44" fmla="*/ 249 w 569"/>
                <a:gd name="T45" fmla="*/ 12 h 361"/>
                <a:gd name="T46" fmla="*/ 247 w 569"/>
                <a:gd name="T47" fmla="*/ 16 h 361"/>
                <a:gd name="T48" fmla="*/ 258 w 569"/>
                <a:gd name="T49" fmla="*/ 25 h 361"/>
                <a:gd name="T50" fmla="*/ 280 w 569"/>
                <a:gd name="T51" fmla="*/ 31 h 361"/>
                <a:gd name="T52" fmla="*/ 310 w 569"/>
                <a:gd name="T53" fmla="*/ 26 h 361"/>
                <a:gd name="T54" fmla="*/ 347 w 569"/>
                <a:gd name="T55" fmla="*/ 24 h 361"/>
                <a:gd name="T56" fmla="*/ 360 w 569"/>
                <a:gd name="T57" fmla="*/ 36 h 361"/>
                <a:gd name="T58" fmla="*/ 384 w 569"/>
                <a:gd name="T59" fmla="*/ 44 h 361"/>
                <a:gd name="T60" fmla="*/ 407 w 569"/>
                <a:gd name="T61" fmla="*/ 36 h 361"/>
                <a:gd name="T62" fmla="*/ 413 w 569"/>
                <a:gd name="T63" fmla="*/ 27 h 361"/>
                <a:gd name="T64" fmla="*/ 422 w 569"/>
                <a:gd name="T65" fmla="*/ 25 h 361"/>
                <a:gd name="T66" fmla="*/ 436 w 569"/>
                <a:gd name="T67" fmla="*/ 40 h 361"/>
                <a:gd name="T68" fmla="*/ 441 w 569"/>
                <a:gd name="T69" fmla="*/ 58 h 361"/>
                <a:gd name="T70" fmla="*/ 448 w 569"/>
                <a:gd name="T71" fmla="*/ 63 h 361"/>
                <a:gd name="T72" fmla="*/ 476 w 569"/>
                <a:gd name="T73" fmla="*/ 52 h 361"/>
                <a:gd name="T74" fmla="*/ 489 w 569"/>
                <a:gd name="T75" fmla="*/ 34 h 361"/>
                <a:gd name="T76" fmla="*/ 508 w 569"/>
                <a:gd name="T77" fmla="*/ 32 h 361"/>
                <a:gd name="T78" fmla="*/ 510 w 569"/>
                <a:gd name="T79" fmla="*/ 58 h 361"/>
                <a:gd name="T80" fmla="*/ 515 w 569"/>
                <a:gd name="T81" fmla="*/ 78 h 361"/>
                <a:gd name="T82" fmla="*/ 540 w 569"/>
                <a:gd name="T83" fmla="*/ 88 h 361"/>
                <a:gd name="T84" fmla="*/ 559 w 569"/>
                <a:gd name="T85" fmla="*/ 97 h 361"/>
                <a:gd name="T86" fmla="*/ 561 w 569"/>
                <a:gd name="T87" fmla="*/ 112 h 361"/>
                <a:gd name="T88" fmla="*/ 566 w 569"/>
                <a:gd name="T89" fmla="*/ 146 h 361"/>
                <a:gd name="T90" fmla="*/ 561 w 569"/>
                <a:gd name="T91" fmla="*/ 197 h 361"/>
                <a:gd name="T92" fmla="*/ 533 w 569"/>
                <a:gd name="T93" fmla="*/ 226 h 361"/>
                <a:gd name="T94" fmla="*/ 521 w 569"/>
                <a:gd name="T95" fmla="*/ 264 h 361"/>
                <a:gd name="T96" fmla="*/ 539 w 569"/>
                <a:gd name="T97" fmla="*/ 301 h 361"/>
                <a:gd name="T98" fmla="*/ 561 w 569"/>
                <a:gd name="T99" fmla="*/ 334 h 361"/>
                <a:gd name="T100" fmla="*/ 556 w 569"/>
                <a:gd name="T101" fmla="*/ 356 h 361"/>
                <a:gd name="T102" fmla="*/ 535 w 569"/>
                <a:gd name="T103" fmla="*/ 360 h 361"/>
                <a:gd name="T104" fmla="*/ 495 w 569"/>
                <a:gd name="T105" fmla="*/ 350 h 361"/>
                <a:gd name="T106" fmla="*/ 324 w 569"/>
                <a:gd name="T107" fmla="*/ 359 h 361"/>
                <a:gd name="T108" fmla="*/ 109 w 569"/>
                <a:gd name="T109" fmla="*/ 350 h 361"/>
                <a:gd name="T110" fmla="*/ 66 w 569"/>
                <a:gd name="T111" fmla="*/ 348 h 361"/>
                <a:gd name="T112" fmla="*/ 70 w 569"/>
                <a:gd name="T113" fmla="*/ 347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69" h="361">
                  <a:moveTo>
                    <a:pt x="72" y="344"/>
                  </a:moveTo>
                  <a:lnTo>
                    <a:pt x="65" y="344"/>
                  </a:lnTo>
                  <a:lnTo>
                    <a:pt x="57" y="345"/>
                  </a:lnTo>
                  <a:lnTo>
                    <a:pt x="41" y="346"/>
                  </a:lnTo>
                  <a:lnTo>
                    <a:pt x="33" y="346"/>
                  </a:lnTo>
                  <a:lnTo>
                    <a:pt x="26" y="345"/>
                  </a:lnTo>
                  <a:lnTo>
                    <a:pt x="18" y="343"/>
                  </a:lnTo>
                  <a:lnTo>
                    <a:pt x="12" y="340"/>
                  </a:lnTo>
                  <a:lnTo>
                    <a:pt x="6" y="336"/>
                  </a:lnTo>
                  <a:lnTo>
                    <a:pt x="2" y="331"/>
                  </a:lnTo>
                  <a:lnTo>
                    <a:pt x="0" y="327"/>
                  </a:lnTo>
                  <a:lnTo>
                    <a:pt x="0" y="324"/>
                  </a:lnTo>
                  <a:lnTo>
                    <a:pt x="1" y="320"/>
                  </a:lnTo>
                  <a:lnTo>
                    <a:pt x="4" y="316"/>
                  </a:lnTo>
                  <a:lnTo>
                    <a:pt x="8" y="313"/>
                  </a:lnTo>
                  <a:lnTo>
                    <a:pt x="12" y="311"/>
                  </a:lnTo>
                  <a:lnTo>
                    <a:pt x="22" y="307"/>
                  </a:lnTo>
                  <a:lnTo>
                    <a:pt x="32" y="303"/>
                  </a:lnTo>
                  <a:lnTo>
                    <a:pt x="40" y="301"/>
                  </a:lnTo>
                  <a:lnTo>
                    <a:pt x="42" y="300"/>
                  </a:lnTo>
                  <a:lnTo>
                    <a:pt x="44" y="300"/>
                  </a:lnTo>
                  <a:lnTo>
                    <a:pt x="49" y="295"/>
                  </a:lnTo>
                  <a:lnTo>
                    <a:pt x="54" y="290"/>
                  </a:lnTo>
                  <a:lnTo>
                    <a:pt x="57" y="286"/>
                  </a:lnTo>
                  <a:lnTo>
                    <a:pt x="58" y="282"/>
                  </a:lnTo>
                  <a:lnTo>
                    <a:pt x="58" y="279"/>
                  </a:lnTo>
                  <a:lnTo>
                    <a:pt x="57" y="274"/>
                  </a:lnTo>
                  <a:lnTo>
                    <a:pt x="53" y="270"/>
                  </a:lnTo>
                  <a:lnTo>
                    <a:pt x="48" y="264"/>
                  </a:lnTo>
                  <a:lnTo>
                    <a:pt x="44" y="255"/>
                  </a:lnTo>
                  <a:lnTo>
                    <a:pt x="41" y="247"/>
                  </a:lnTo>
                  <a:lnTo>
                    <a:pt x="32" y="231"/>
                  </a:lnTo>
                  <a:lnTo>
                    <a:pt x="22" y="216"/>
                  </a:lnTo>
                  <a:lnTo>
                    <a:pt x="17" y="208"/>
                  </a:lnTo>
                  <a:lnTo>
                    <a:pt x="12" y="200"/>
                  </a:lnTo>
                  <a:lnTo>
                    <a:pt x="13" y="197"/>
                  </a:lnTo>
                  <a:lnTo>
                    <a:pt x="14" y="194"/>
                  </a:lnTo>
                  <a:lnTo>
                    <a:pt x="15" y="191"/>
                  </a:lnTo>
                  <a:lnTo>
                    <a:pt x="16" y="188"/>
                  </a:lnTo>
                  <a:lnTo>
                    <a:pt x="16" y="168"/>
                  </a:lnTo>
                  <a:lnTo>
                    <a:pt x="16" y="148"/>
                  </a:lnTo>
                  <a:lnTo>
                    <a:pt x="16" y="128"/>
                  </a:lnTo>
                  <a:lnTo>
                    <a:pt x="18" y="118"/>
                  </a:lnTo>
                  <a:lnTo>
                    <a:pt x="20" y="108"/>
                  </a:lnTo>
                  <a:lnTo>
                    <a:pt x="23" y="103"/>
                  </a:lnTo>
                  <a:lnTo>
                    <a:pt x="28" y="99"/>
                  </a:lnTo>
                  <a:lnTo>
                    <a:pt x="33" y="94"/>
                  </a:lnTo>
                  <a:lnTo>
                    <a:pt x="40" y="91"/>
                  </a:lnTo>
                  <a:lnTo>
                    <a:pt x="45" y="88"/>
                  </a:lnTo>
                  <a:lnTo>
                    <a:pt x="51" y="86"/>
                  </a:lnTo>
                  <a:lnTo>
                    <a:pt x="55" y="85"/>
                  </a:lnTo>
                  <a:lnTo>
                    <a:pt x="56" y="84"/>
                  </a:lnTo>
                  <a:lnTo>
                    <a:pt x="61" y="78"/>
                  </a:lnTo>
                  <a:lnTo>
                    <a:pt x="65" y="72"/>
                  </a:lnTo>
                  <a:lnTo>
                    <a:pt x="68" y="67"/>
                  </a:lnTo>
                  <a:lnTo>
                    <a:pt x="70" y="63"/>
                  </a:lnTo>
                  <a:lnTo>
                    <a:pt x="73" y="60"/>
                  </a:lnTo>
                  <a:lnTo>
                    <a:pt x="76" y="58"/>
                  </a:lnTo>
                  <a:lnTo>
                    <a:pt x="83" y="55"/>
                  </a:lnTo>
                  <a:lnTo>
                    <a:pt x="92" y="54"/>
                  </a:lnTo>
                  <a:lnTo>
                    <a:pt x="96" y="54"/>
                  </a:lnTo>
                  <a:lnTo>
                    <a:pt x="103" y="53"/>
                  </a:lnTo>
                  <a:lnTo>
                    <a:pt x="110" y="53"/>
                  </a:lnTo>
                  <a:lnTo>
                    <a:pt x="119" y="53"/>
                  </a:lnTo>
                  <a:lnTo>
                    <a:pt x="128" y="52"/>
                  </a:lnTo>
                  <a:lnTo>
                    <a:pt x="140" y="52"/>
                  </a:lnTo>
                  <a:lnTo>
                    <a:pt x="146" y="49"/>
                  </a:lnTo>
                  <a:lnTo>
                    <a:pt x="150" y="47"/>
                  </a:lnTo>
                  <a:lnTo>
                    <a:pt x="152" y="45"/>
                  </a:lnTo>
                  <a:lnTo>
                    <a:pt x="155" y="42"/>
                  </a:lnTo>
                  <a:lnTo>
                    <a:pt x="160" y="35"/>
                  </a:lnTo>
                  <a:lnTo>
                    <a:pt x="163" y="32"/>
                  </a:lnTo>
                  <a:lnTo>
                    <a:pt x="168" y="28"/>
                  </a:lnTo>
                  <a:lnTo>
                    <a:pt x="170" y="23"/>
                  </a:lnTo>
                  <a:lnTo>
                    <a:pt x="173" y="19"/>
                  </a:lnTo>
                  <a:lnTo>
                    <a:pt x="176" y="16"/>
                  </a:lnTo>
                  <a:lnTo>
                    <a:pt x="179" y="13"/>
                  </a:lnTo>
                  <a:lnTo>
                    <a:pt x="187" y="7"/>
                  </a:lnTo>
                  <a:lnTo>
                    <a:pt x="192" y="4"/>
                  </a:lnTo>
                  <a:lnTo>
                    <a:pt x="196" y="0"/>
                  </a:lnTo>
                  <a:lnTo>
                    <a:pt x="202" y="2"/>
                  </a:lnTo>
                  <a:lnTo>
                    <a:pt x="207" y="4"/>
                  </a:lnTo>
                  <a:lnTo>
                    <a:pt x="216" y="8"/>
                  </a:lnTo>
                  <a:lnTo>
                    <a:pt x="221" y="9"/>
                  </a:lnTo>
                  <a:lnTo>
                    <a:pt x="225" y="10"/>
                  </a:lnTo>
                  <a:lnTo>
                    <a:pt x="231" y="10"/>
                  </a:lnTo>
                  <a:lnTo>
                    <a:pt x="236" y="8"/>
                  </a:lnTo>
                  <a:lnTo>
                    <a:pt x="241" y="10"/>
                  </a:lnTo>
                  <a:lnTo>
                    <a:pt x="245" y="11"/>
                  </a:lnTo>
                  <a:lnTo>
                    <a:pt x="247" y="11"/>
                  </a:lnTo>
                  <a:lnTo>
                    <a:pt x="248" y="12"/>
                  </a:lnTo>
                  <a:lnTo>
                    <a:pt x="249" y="12"/>
                  </a:lnTo>
                  <a:lnTo>
                    <a:pt x="248" y="12"/>
                  </a:lnTo>
                  <a:lnTo>
                    <a:pt x="246" y="13"/>
                  </a:lnTo>
                  <a:lnTo>
                    <a:pt x="246" y="14"/>
                  </a:lnTo>
                  <a:lnTo>
                    <a:pt x="247" y="16"/>
                  </a:lnTo>
                  <a:lnTo>
                    <a:pt x="249" y="18"/>
                  </a:lnTo>
                  <a:lnTo>
                    <a:pt x="252" y="20"/>
                  </a:lnTo>
                  <a:lnTo>
                    <a:pt x="256" y="24"/>
                  </a:lnTo>
                  <a:lnTo>
                    <a:pt x="258" y="25"/>
                  </a:lnTo>
                  <a:lnTo>
                    <a:pt x="261" y="26"/>
                  </a:lnTo>
                  <a:lnTo>
                    <a:pt x="270" y="29"/>
                  </a:lnTo>
                  <a:lnTo>
                    <a:pt x="275" y="30"/>
                  </a:lnTo>
                  <a:lnTo>
                    <a:pt x="280" y="31"/>
                  </a:lnTo>
                  <a:lnTo>
                    <a:pt x="283" y="32"/>
                  </a:lnTo>
                  <a:lnTo>
                    <a:pt x="284" y="32"/>
                  </a:lnTo>
                  <a:lnTo>
                    <a:pt x="297" y="29"/>
                  </a:lnTo>
                  <a:lnTo>
                    <a:pt x="310" y="26"/>
                  </a:lnTo>
                  <a:lnTo>
                    <a:pt x="323" y="22"/>
                  </a:lnTo>
                  <a:lnTo>
                    <a:pt x="336" y="20"/>
                  </a:lnTo>
                  <a:lnTo>
                    <a:pt x="343" y="22"/>
                  </a:lnTo>
                  <a:lnTo>
                    <a:pt x="347" y="24"/>
                  </a:lnTo>
                  <a:lnTo>
                    <a:pt x="352" y="26"/>
                  </a:lnTo>
                  <a:lnTo>
                    <a:pt x="355" y="29"/>
                  </a:lnTo>
                  <a:lnTo>
                    <a:pt x="358" y="32"/>
                  </a:lnTo>
                  <a:lnTo>
                    <a:pt x="360" y="36"/>
                  </a:lnTo>
                  <a:lnTo>
                    <a:pt x="362" y="42"/>
                  </a:lnTo>
                  <a:lnTo>
                    <a:pt x="364" y="48"/>
                  </a:lnTo>
                  <a:lnTo>
                    <a:pt x="374" y="46"/>
                  </a:lnTo>
                  <a:lnTo>
                    <a:pt x="384" y="44"/>
                  </a:lnTo>
                  <a:lnTo>
                    <a:pt x="391" y="42"/>
                  </a:lnTo>
                  <a:lnTo>
                    <a:pt x="399" y="39"/>
                  </a:lnTo>
                  <a:lnTo>
                    <a:pt x="405" y="37"/>
                  </a:lnTo>
                  <a:lnTo>
                    <a:pt x="407" y="36"/>
                  </a:lnTo>
                  <a:lnTo>
                    <a:pt x="408" y="36"/>
                  </a:lnTo>
                  <a:lnTo>
                    <a:pt x="409" y="32"/>
                  </a:lnTo>
                  <a:lnTo>
                    <a:pt x="411" y="29"/>
                  </a:lnTo>
                  <a:lnTo>
                    <a:pt x="413" y="27"/>
                  </a:lnTo>
                  <a:lnTo>
                    <a:pt x="414" y="25"/>
                  </a:lnTo>
                  <a:lnTo>
                    <a:pt x="416" y="24"/>
                  </a:lnTo>
                  <a:lnTo>
                    <a:pt x="418" y="24"/>
                  </a:lnTo>
                  <a:lnTo>
                    <a:pt x="422" y="25"/>
                  </a:lnTo>
                  <a:lnTo>
                    <a:pt x="425" y="26"/>
                  </a:lnTo>
                  <a:lnTo>
                    <a:pt x="429" y="30"/>
                  </a:lnTo>
                  <a:lnTo>
                    <a:pt x="432" y="35"/>
                  </a:lnTo>
                  <a:lnTo>
                    <a:pt x="436" y="40"/>
                  </a:lnTo>
                  <a:lnTo>
                    <a:pt x="437" y="46"/>
                  </a:lnTo>
                  <a:lnTo>
                    <a:pt x="439" y="51"/>
                  </a:lnTo>
                  <a:lnTo>
                    <a:pt x="440" y="55"/>
                  </a:lnTo>
                  <a:lnTo>
                    <a:pt x="441" y="58"/>
                  </a:lnTo>
                  <a:lnTo>
                    <a:pt x="443" y="60"/>
                  </a:lnTo>
                  <a:lnTo>
                    <a:pt x="444" y="61"/>
                  </a:lnTo>
                  <a:lnTo>
                    <a:pt x="446" y="62"/>
                  </a:lnTo>
                  <a:lnTo>
                    <a:pt x="448" y="63"/>
                  </a:lnTo>
                  <a:lnTo>
                    <a:pt x="453" y="61"/>
                  </a:lnTo>
                  <a:lnTo>
                    <a:pt x="458" y="59"/>
                  </a:lnTo>
                  <a:lnTo>
                    <a:pt x="466" y="55"/>
                  </a:lnTo>
                  <a:lnTo>
                    <a:pt x="476" y="52"/>
                  </a:lnTo>
                  <a:lnTo>
                    <a:pt x="480" y="46"/>
                  </a:lnTo>
                  <a:lnTo>
                    <a:pt x="482" y="42"/>
                  </a:lnTo>
                  <a:lnTo>
                    <a:pt x="485" y="37"/>
                  </a:lnTo>
                  <a:lnTo>
                    <a:pt x="489" y="34"/>
                  </a:lnTo>
                  <a:lnTo>
                    <a:pt x="492" y="32"/>
                  </a:lnTo>
                  <a:lnTo>
                    <a:pt x="497" y="31"/>
                  </a:lnTo>
                  <a:lnTo>
                    <a:pt x="502" y="31"/>
                  </a:lnTo>
                  <a:lnTo>
                    <a:pt x="508" y="32"/>
                  </a:lnTo>
                  <a:lnTo>
                    <a:pt x="509" y="40"/>
                  </a:lnTo>
                  <a:lnTo>
                    <a:pt x="509" y="46"/>
                  </a:lnTo>
                  <a:lnTo>
                    <a:pt x="509" y="52"/>
                  </a:lnTo>
                  <a:lnTo>
                    <a:pt x="510" y="58"/>
                  </a:lnTo>
                  <a:lnTo>
                    <a:pt x="510" y="62"/>
                  </a:lnTo>
                  <a:lnTo>
                    <a:pt x="510" y="66"/>
                  </a:lnTo>
                  <a:lnTo>
                    <a:pt x="512" y="73"/>
                  </a:lnTo>
                  <a:lnTo>
                    <a:pt x="515" y="78"/>
                  </a:lnTo>
                  <a:lnTo>
                    <a:pt x="520" y="81"/>
                  </a:lnTo>
                  <a:lnTo>
                    <a:pt x="529" y="85"/>
                  </a:lnTo>
                  <a:lnTo>
                    <a:pt x="534" y="86"/>
                  </a:lnTo>
                  <a:lnTo>
                    <a:pt x="540" y="88"/>
                  </a:lnTo>
                  <a:lnTo>
                    <a:pt x="546" y="91"/>
                  </a:lnTo>
                  <a:lnTo>
                    <a:pt x="552" y="94"/>
                  </a:lnTo>
                  <a:lnTo>
                    <a:pt x="556" y="96"/>
                  </a:lnTo>
                  <a:lnTo>
                    <a:pt x="559" y="97"/>
                  </a:lnTo>
                  <a:lnTo>
                    <a:pt x="562" y="100"/>
                  </a:lnTo>
                  <a:lnTo>
                    <a:pt x="562" y="103"/>
                  </a:lnTo>
                  <a:lnTo>
                    <a:pt x="562" y="108"/>
                  </a:lnTo>
                  <a:lnTo>
                    <a:pt x="561" y="112"/>
                  </a:lnTo>
                  <a:lnTo>
                    <a:pt x="560" y="116"/>
                  </a:lnTo>
                  <a:lnTo>
                    <a:pt x="562" y="127"/>
                  </a:lnTo>
                  <a:lnTo>
                    <a:pt x="564" y="137"/>
                  </a:lnTo>
                  <a:lnTo>
                    <a:pt x="566" y="146"/>
                  </a:lnTo>
                  <a:lnTo>
                    <a:pt x="567" y="155"/>
                  </a:lnTo>
                  <a:lnTo>
                    <a:pt x="568" y="170"/>
                  </a:lnTo>
                  <a:lnTo>
                    <a:pt x="566" y="184"/>
                  </a:lnTo>
                  <a:lnTo>
                    <a:pt x="561" y="197"/>
                  </a:lnTo>
                  <a:lnTo>
                    <a:pt x="553" y="209"/>
                  </a:lnTo>
                  <a:lnTo>
                    <a:pt x="547" y="215"/>
                  </a:lnTo>
                  <a:lnTo>
                    <a:pt x="540" y="220"/>
                  </a:lnTo>
                  <a:lnTo>
                    <a:pt x="533" y="226"/>
                  </a:lnTo>
                  <a:lnTo>
                    <a:pt x="524" y="232"/>
                  </a:lnTo>
                  <a:lnTo>
                    <a:pt x="521" y="242"/>
                  </a:lnTo>
                  <a:lnTo>
                    <a:pt x="521" y="253"/>
                  </a:lnTo>
                  <a:lnTo>
                    <a:pt x="521" y="264"/>
                  </a:lnTo>
                  <a:lnTo>
                    <a:pt x="524" y="274"/>
                  </a:lnTo>
                  <a:lnTo>
                    <a:pt x="528" y="284"/>
                  </a:lnTo>
                  <a:lnTo>
                    <a:pt x="533" y="293"/>
                  </a:lnTo>
                  <a:lnTo>
                    <a:pt x="539" y="301"/>
                  </a:lnTo>
                  <a:lnTo>
                    <a:pt x="548" y="308"/>
                  </a:lnTo>
                  <a:lnTo>
                    <a:pt x="552" y="318"/>
                  </a:lnTo>
                  <a:lnTo>
                    <a:pt x="556" y="326"/>
                  </a:lnTo>
                  <a:lnTo>
                    <a:pt x="561" y="334"/>
                  </a:lnTo>
                  <a:lnTo>
                    <a:pt x="564" y="344"/>
                  </a:lnTo>
                  <a:lnTo>
                    <a:pt x="562" y="350"/>
                  </a:lnTo>
                  <a:lnTo>
                    <a:pt x="559" y="353"/>
                  </a:lnTo>
                  <a:lnTo>
                    <a:pt x="556" y="356"/>
                  </a:lnTo>
                  <a:lnTo>
                    <a:pt x="551" y="358"/>
                  </a:lnTo>
                  <a:lnTo>
                    <a:pt x="546" y="359"/>
                  </a:lnTo>
                  <a:lnTo>
                    <a:pt x="541" y="360"/>
                  </a:lnTo>
                  <a:lnTo>
                    <a:pt x="535" y="360"/>
                  </a:lnTo>
                  <a:lnTo>
                    <a:pt x="530" y="359"/>
                  </a:lnTo>
                  <a:lnTo>
                    <a:pt x="518" y="357"/>
                  </a:lnTo>
                  <a:lnTo>
                    <a:pt x="506" y="353"/>
                  </a:lnTo>
                  <a:lnTo>
                    <a:pt x="495" y="350"/>
                  </a:lnTo>
                  <a:lnTo>
                    <a:pt x="484" y="348"/>
                  </a:lnTo>
                  <a:lnTo>
                    <a:pt x="432" y="353"/>
                  </a:lnTo>
                  <a:lnTo>
                    <a:pt x="378" y="357"/>
                  </a:lnTo>
                  <a:lnTo>
                    <a:pt x="324" y="359"/>
                  </a:lnTo>
                  <a:lnTo>
                    <a:pt x="270" y="359"/>
                  </a:lnTo>
                  <a:lnTo>
                    <a:pt x="216" y="357"/>
                  </a:lnTo>
                  <a:lnTo>
                    <a:pt x="162" y="354"/>
                  </a:lnTo>
                  <a:lnTo>
                    <a:pt x="109" y="350"/>
                  </a:lnTo>
                  <a:lnTo>
                    <a:pt x="56" y="344"/>
                  </a:lnTo>
                  <a:lnTo>
                    <a:pt x="61" y="346"/>
                  </a:lnTo>
                  <a:lnTo>
                    <a:pt x="64" y="347"/>
                  </a:lnTo>
                  <a:lnTo>
                    <a:pt x="66" y="348"/>
                  </a:lnTo>
                  <a:lnTo>
                    <a:pt x="67" y="348"/>
                  </a:lnTo>
                  <a:lnTo>
                    <a:pt x="68" y="348"/>
                  </a:lnTo>
                  <a:lnTo>
                    <a:pt x="69" y="348"/>
                  </a:lnTo>
                  <a:lnTo>
                    <a:pt x="70" y="347"/>
                  </a:lnTo>
                  <a:lnTo>
                    <a:pt x="72" y="344"/>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07" name="未知"/>
            <p:cNvSpPr>
              <a:spLocks noChangeArrowheads="1"/>
            </p:cNvSpPr>
            <p:nvPr/>
          </p:nvSpPr>
          <p:spPr bwMode="auto">
            <a:xfrm>
              <a:off x="172" y="0"/>
              <a:ext cx="649" cy="537"/>
            </a:xfrm>
            <a:custGeom>
              <a:avLst/>
              <a:gdLst>
                <a:gd name="T0" fmla="*/ 325 w 649"/>
                <a:gd name="T1" fmla="*/ 20 h 537"/>
                <a:gd name="T2" fmla="*/ 327 w 649"/>
                <a:gd name="T3" fmla="*/ 32 h 537"/>
                <a:gd name="T4" fmla="*/ 326 w 649"/>
                <a:gd name="T5" fmla="*/ 63 h 537"/>
                <a:gd name="T6" fmla="*/ 302 w 649"/>
                <a:gd name="T7" fmla="*/ 97 h 537"/>
                <a:gd name="T8" fmla="*/ 283 w 649"/>
                <a:gd name="T9" fmla="*/ 109 h 537"/>
                <a:gd name="T10" fmla="*/ 241 w 649"/>
                <a:gd name="T11" fmla="*/ 136 h 537"/>
                <a:gd name="T12" fmla="*/ 203 w 649"/>
                <a:gd name="T13" fmla="*/ 131 h 537"/>
                <a:gd name="T14" fmla="*/ 165 w 649"/>
                <a:gd name="T15" fmla="*/ 155 h 537"/>
                <a:gd name="T16" fmla="*/ 145 w 649"/>
                <a:gd name="T17" fmla="*/ 166 h 537"/>
                <a:gd name="T18" fmla="*/ 117 w 649"/>
                <a:gd name="T19" fmla="*/ 180 h 537"/>
                <a:gd name="T20" fmla="*/ 86 w 649"/>
                <a:gd name="T21" fmla="*/ 206 h 537"/>
                <a:gd name="T22" fmla="*/ 34 w 649"/>
                <a:gd name="T23" fmla="*/ 215 h 537"/>
                <a:gd name="T24" fmla="*/ 3 w 649"/>
                <a:gd name="T25" fmla="*/ 244 h 537"/>
                <a:gd name="T26" fmla="*/ 13 w 649"/>
                <a:gd name="T27" fmla="*/ 265 h 537"/>
                <a:gd name="T28" fmla="*/ 51 w 649"/>
                <a:gd name="T29" fmla="*/ 336 h 537"/>
                <a:gd name="T30" fmla="*/ 84 w 649"/>
                <a:gd name="T31" fmla="*/ 388 h 537"/>
                <a:gd name="T32" fmla="*/ 120 w 649"/>
                <a:gd name="T33" fmla="*/ 432 h 537"/>
                <a:gd name="T34" fmla="*/ 174 w 649"/>
                <a:gd name="T35" fmla="*/ 448 h 537"/>
                <a:gd name="T36" fmla="*/ 213 w 649"/>
                <a:gd name="T37" fmla="*/ 469 h 537"/>
                <a:gd name="T38" fmla="*/ 288 w 649"/>
                <a:gd name="T39" fmla="*/ 457 h 537"/>
                <a:gd name="T40" fmla="*/ 384 w 649"/>
                <a:gd name="T41" fmla="*/ 468 h 537"/>
                <a:gd name="T42" fmla="*/ 392 w 649"/>
                <a:gd name="T43" fmla="*/ 492 h 537"/>
                <a:gd name="T44" fmla="*/ 423 w 649"/>
                <a:gd name="T45" fmla="*/ 503 h 537"/>
                <a:gd name="T46" fmla="*/ 452 w 649"/>
                <a:gd name="T47" fmla="*/ 504 h 537"/>
                <a:gd name="T48" fmla="*/ 476 w 649"/>
                <a:gd name="T49" fmla="*/ 496 h 537"/>
                <a:gd name="T50" fmla="*/ 492 w 649"/>
                <a:gd name="T51" fmla="*/ 521 h 537"/>
                <a:gd name="T52" fmla="*/ 527 w 649"/>
                <a:gd name="T53" fmla="*/ 534 h 537"/>
                <a:gd name="T54" fmla="*/ 560 w 649"/>
                <a:gd name="T55" fmla="*/ 530 h 537"/>
                <a:gd name="T56" fmla="*/ 600 w 649"/>
                <a:gd name="T57" fmla="*/ 484 h 537"/>
                <a:gd name="T58" fmla="*/ 597 w 649"/>
                <a:gd name="T59" fmla="*/ 454 h 537"/>
                <a:gd name="T60" fmla="*/ 580 w 649"/>
                <a:gd name="T61" fmla="*/ 436 h 537"/>
                <a:gd name="T62" fmla="*/ 595 w 649"/>
                <a:gd name="T63" fmla="*/ 448 h 537"/>
                <a:gd name="T64" fmla="*/ 598 w 649"/>
                <a:gd name="T65" fmla="*/ 452 h 537"/>
                <a:gd name="T66" fmla="*/ 566 w 649"/>
                <a:gd name="T67" fmla="*/ 429 h 537"/>
                <a:gd name="T68" fmla="*/ 536 w 649"/>
                <a:gd name="T69" fmla="*/ 420 h 537"/>
                <a:gd name="T70" fmla="*/ 508 w 649"/>
                <a:gd name="T71" fmla="*/ 395 h 537"/>
                <a:gd name="T72" fmla="*/ 512 w 649"/>
                <a:gd name="T73" fmla="*/ 370 h 537"/>
                <a:gd name="T74" fmla="*/ 527 w 649"/>
                <a:gd name="T75" fmla="*/ 334 h 537"/>
                <a:gd name="T76" fmla="*/ 568 w 649"/>
                <a:gd name="T77" fmla="*/ 256 h 537"/>
                <a:gd name="T78" fmla="*/ 626 w 649"/>
                <a:gd name="T79" fmla="*/ 281 h 537"/>
                <a:gd name="T80" fmla="*/ 642 w 649"/>
                <a:gd name="T81" fmla="*/ 274 h 537"/>
                <a:gd name="T82" fmla="*/ 646 w 649"/>
                <a:gd name="T83" fmla="*/ 247 h 537"/>
                <a:gd name="T84" fmla="*/ 638 w 649"/>
                <a:gd name="T85" fmla="*/ 194 h 537"/>
                <a:gd name="T86" fmla="*/ 618 w 649"/>
                <a:gd name="T87" fmla="*/ 185 h 537"/>
                <a:gd name="T88" fmla="*/ 555 w 649"/>
                <a:gd name="T89" fmla="*/ 181 h 537"/>
                <a:gd name="T90" fmla="*/ 476 w 649"/>
                <a:gd name="T91" fmla="*/ 148 h 537"/>
                <a:gd name="T92" fmla="*/ 466 w 649"/>
                <a:gd name="T93" fmla="*/ 113 h 537"/>
                <a:gd name="T94" fmla="*/ 508 w 649"/>
                <a:gd name="T95" fmla="*/ 82 h 537"/>
                <a:gd name="T96" fmla="*/ 561 w 649"/>
                <a:gd name="T97" fmla="*/ 32 h 537"/>
                <a:gd name="T98" fmla="*/ 542 w 649"/>
                <a:gd name="T99" fmla="*/ 27 h 537"/>
                <a:gd name="T100" fmla="*/ 511 w 649"/>
                <a:gd name="T101" fmla="*/ 31 h 537"/>
                <a:gd name="T102" fmla="*/ 483 w 649"/>
                <a:gd name="T103" fmla="*/ 15 h 537"/>
                <a:gd name="T104" fmla="*/ 465 w 649"/>
                <a:gd name="T105" fmla="*/ 21 h 537"/>
                <a:gd name="T106" fmla="*/ 388 w 649"/>
                <a:gd name="T107" fmla="*/ 12 h 537"/>
                <a:gd name="T108" fmla="*/ 353 w 649"/>
                <a:gd name="T109" fmla="*/ 1 h 537"/>
                <a:gd name="T110" fmla="*/ 335 w 649"/>
                <a:gd name="T111" fmla="*/ 2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49" h="537">
                  <a:moveTo>
                    <a:pt x="328" y="8"/>
                  </a:moveTo>
                  <a:lnTo>
                    <a:pt x="327" y="12"/>
                  </a:lnTo>
                  <a:lnTo>
                    <a:pt x="326" y="15"/>
                  </a:lnTo>
                  <a:lnTo>
                    <a:pt x="325" y="18"/>
                  </a:lnTo>
                  <a:lnTo>
                    <a:pt x="325" y="20"/>
                  </a:lnTo>
                  <a:lnTo>
                    <a:pt x="325" y="21"/>
                  </a:lnTo>
                  <a:lnTo>
                    <a:pt x="326" y="23"/>
                  </a:lnTo>
                  <a:lnTo>
                    <a:pt x="326" y="25"/>
                  </a:lnTo>
                  <a:lnTo>
                    <a:pt x="327" y="28"/>
                  </a:lnTo>
                  <a:lnTo>
                    <a:pt x="327" y="32"/>
                  </a:lnTo>
                  <a:lnTo>
                    <a:pt x="328" y="37"/>
                  </a:lnTo>
                  <a:lnTo>
                    <a:pt x="328" y="44"/>
                  </a:lnTo>
                  <a:lnTo>
                    <a:pt x="328" y="52"/>
                  </a:lnTo>
                  <a:lnTo>
                    <a:pt x="327" y="58"/>
                  </a:lnTo>
                  <a:lnTo>
                    <a:pt x="326" y="63"/>
                  </a:lnTo>
                  <a:lnTo>
                    <a:pt x="319" y="72"/>
                  </a:lnTo>
                  <a:lnTo>
                    <a:pt x="311" y="81"/>
                  </a:lnTo>
                  <a:lnTo>
                    <a:pt x="304" y="88"/>
                  </a:lnTo>
                  <a:lnTo>
                    <a:pt x="303" y="95"/>
                  </a:lnTo>
                  <a:lnTo>
                    <a:pt x="302" y="97"/>
                  </a:lnTo>
                  <a:lnTo>
                    <a:pt x="301" y="100"/>
                  </a:lnTo>
                  <a:lnTo>
                    <a:pt x="297" y="103"/>
                  </a:lnTo>
                  <a:lnTo>
                    <a:pt x="294" y="105"/>
                  </a:lnTo>
                  <a:lnTo>
                    <a:pt x="289" y="107"/>
                  </a:lnTo>
                  <a:lnTo>
                    <a:pt x="283" y="109"/>
                  </a:lnTo>
                  <a:lnTo>
                    <a:pt x="276" y="112"/>
                  </a:lnTo>
                  <a:lnTo>
                    <a:pt x="267" y="118"/>
                  </a:lnTo>
                  <a:lnTo>
                    <a:pt x="258" y="125"/>
                  </a:lnTo>
                  <a:lnTo>
                    <a:pt x="251" y="131"/>
                  </a:lnTo>
                  <a:lnTo>
                    <a:pt x="241" y="136"/>
                  </a:lnTo>
                  <a:lnTo>
                    <a:pt x="234" y="134"/>
                  </a:lnTo>
                  <a:lnTo>
                    <a:pt x="228" y="132"/>
                  </a:lnTo>
                  <a:lnTo>
                    <a:pt x="218" y="131"/>
                  </a:lnTo>
                  <a:lnTo>
                    <a:pt x="209" y="130"/>
                  </a:lnTo>
                  <a:lnTo>
                    <a:pt x="203" y="131"/>
                  </a:lnTo>
                  <a:lnTo>
                    <a:pt x="196" y="132"/>
                  </a:lnTo>
                  <a:lnTo>
                    <a:pt x="185" y="144"/>
                  </a:lnTo>
                  <a:lnTo>
                    <a:pt x="178" y="149"/>
                  </a:lnTo>
                  <a:lnTo>
                    <a:pt x="172" y="152"/>
                  </a:lnTo>
                  <a:lnTo>
                    <a:pt x="165" y="155"/>
                  </a:lnTo>
                  <a:lnTo>
                    <a:pt x="157" y="157"/>
                  </a:lnTo>
                  <a:lnTo>
                    <a:pt x="151" y="159"/>
                  </a:lnTo>
                  <a:lnTo>
                    <a:pt x="149" y="160"/>
                  </a:lnTo>
                  <a:lnTo>
                    <a:pt x="148" y="160"/>
                  </a:lnTo>
                  <a:lnTo>
                    <a:pt x="145" y="166"/>
                  </a:lnTo>
                  <a:lnTo>
                    <a:pt x="140" y="172"/>
                  </a:lnTo>
                  <a:lnTo>
                    <a:pt x="133" y="175"/>
                  </a:lnTo>
                  <a:lnTo>
                    <a:pt x="126" y="177"/>
                  </a:lnTo>
                  <a:lnTo>
                    <a:pt x="119" y="179"/>
                  </a:lnTo>
                  <a:lnTo>
                    <a:pt x="117" y="180"/>
                  </a:lnTo>
                  <a:lnTo>
                    <a:pt x="116" y="180"/>
                  </a:lnTo>
                  <a:lnTo>
                    <a:pt x="109" y="190"/>
                  </a:lnTo>
                  <a:lnTo>
                    <a:pt x="102" y="198"/>
                  </a:lnTo>
                  <a:lnTo>
                    <a:pt x="93" y="203"/>
                  </a:lnTo>
                  <a:lnTo>
                    <a:pt x="86" y="206"/>
                  </a:lnTo>
                  <a:lnTo>
                    <a:pt x="77" y="208"/>
                  </a:lnTo>
                  <a:lnTo>
                    <a:pt x="67" y="210"/>
                  </a:lnTo>
                  <a:lnTo>
                    <a:pt x="56" y="211"/>
                  </a:lnTo>
                  <a:lnTo>
                    <a:pt x="44" y="212"/>
                  </a:lnTo>
                  <a:lnTo>
                    <a:pt x="34" y="215"/>
                  </a:lnTo>
                  <a:lnTo>
                    <a:pt x="26" y="220"/>
                  </a:lnTo>
                  <a:lnTo>
                    <a:pt x="17" y="225"/>
                  </a:lnTo>
                  <a:lnTo>
                    <a:pt x="8" y="228"/>
                  </a:lnTo>
                  <a:lnTo>
                    <a:pt x="5" y="237"/>
                  </a:lnTo>
                  <a:lnTo>
                    <a:pt x="3" y="244"/>
                  </a:lnTo>
                  <a:lnTo>
                    <a:pt x="0" y="249"/>
                  </a:lnTo>
                  <a:lnTo>
                    <a:pt x="0" y="254"/>
                  </a:lnTo>
                  <a:lnTo>
                    <a:pt x="3" y="258"/>
                  </a:lnTo>
                  <a:lnTo>
                    <a:pt x="6" y="262"/>
                  </a:lnTo>
                  <a:lnTo>
                    <a:pt x="13" y="265"/>
                  </a:lnTo>
                  <a:lnTo>
                    <a:pt x="24" y="268"/>
                  </a:lnTo>
                  <a:lnTo>
                    <a:pt x="31" y="292"/>
                  </a:lnTo>
                  <a:lnTo>
                    <a:pt x="39" y="314"/>
                  </a:lnTo>
                  <a:lnTo>
                    <a:pt x="45" y="325"/>
                  </a:lnTo>
                  <a:lnTo>
                    <a:pt x="51" y="336"/>
                  </a:lnTo>
                  <a:lnTo>
                    <a:pt x="58" y="344"/>
                  </a:lnTo>
                  <a:lnTo>
                    <a:pt x="68" y="352"/>
                  </a:lnTo>
                  <a:lnTo>
                    <a:pt x="72" y="362"/>
                  </a:lnTo>
                  <a:lnTo>
                    <a:pt x="77" y="375"/>
                  </a:lnTo>
                  <a:lnTo>
                    <a:pt x="84" y="388"/>
                  </a:lnTo>
                  <a:lnTo>
                    <a:pt x="92" y="401"/>
                  </a:lnTo>
                  <a:lnTo>
                    <a:pt x="100" y="414"/>
                  </a:lnTo>
                  <a:lnTo>
                    <a:pt x="110" y="424"/>
                  </a:lnTo>
                  <a:lnTo>
                    <a:pt x="115" y="429"/>
                  </a:lnTo>
                  <a:lnTo>
                    <a:pt x="120" y="432"/>
                  </a:lnTo>
                  <a:lnTo>
                    <a:pt x="127" y="435"/>
                  </a:lnTo>
                  <a:lnTo>
                    <a:pt x="132" y="436"/>
                  </a:lnTo>
                  <a:lnTo>
                    <a:pt x="147" y="439"/>
                  </a:lnTo>
                  <a:lnTo>
                    <a:pt x="162" y="443"/>
                  </a:lnTo>
                  <a:lnTo>
                    <a:pt x="174" y="448"/>
                  </a:lnTo>
                  <a:lnTo>
                    <a:pt x="188" y="456"/>
                  </a:lnTo>
                  <a:lnTo>
                    <a:pt x="192" y="461"/>
                  </a:lnTo>
                  <a:lnTo>
                    <a:pt x="198" y="466"/>
                  </a:lnTo>
                  <a:lnTo>
                    <a:pt x="205" y="468"/>
                  </a:lnTo>
                  <a:lnTo>
                    <a:pt x="213" y="469"/>
                  </a:lnTo>
                  <a:lnTo>
                    <a:pt x="221" y="470"/>
                  </a:lnTo>
                  <a:lnTo>
                    <a:pt x="230" y="470"/>
                  </a:lnTo>
                  <a:lnTo>
                    <a:pt x="249" y="466"/>
                  </a:lnTo>
                  <a:lnTo>
                    <a:pt x="269" y="462"/>
                  </a:lnTo>
                  <a:lnTo>
                    <a:pt x="288" y="457"/>
                  </a:lnTo>
                  <a:lnTo>
                    <a:pt x="306" y="452"/>
                  </a:lnTo>
                  <a:lnTo>
                    <a:pt x="321" y="448"/>
                  </a:lnTo>
                  <a:lnTo>
                    <a:pt x="351" y="459"/>
                  </a:lnTo>
                  <a:lnTo>
                    <a:pt x="367" y="464"/>
                  </a:lnTo>
                  <a:lnTo>
                    <a:pt x="384" y="468"/>
                  </a:lnTo>
                  <a:lnTo>
                    <a:pt x="386" y="473"/>
                  </a:lnTo>
                  <a:lnTo>
                    <a:pt x="387" y="478"/>
                  </a:lnTo>
                  <a:lnTo>
                    <a:pt x="389" y="485"/>
                  </a:lnTo>
                  <a:lnTo>
                    <a:pt x="391" y="490"/>
                  </a:lnTo>
                  <a:lnTo>
                    <a:pt x="392" y="492"/>
                  </a:lnTo>
                  <a:lnTo>
                    <a:pt x="395" y="493"/>
                  </a:lnTo>
                  <a:lnTo>
                    <a:pt x="399" y="495"/>
                  </a:lnTo>
                  <a:lnTo>
                    <a:pt x="406" y="497"/>
                  </a:lnTo>
                  <a:lnTo>
                    <a:pt x="416" y="500"/>
                  </a:lnTo>
                  <a:lnTo>
                    <a:pt x="423" y="503"/>
                  </a:lnTo>
                  <a:lnTo>
                    <a:pt x="431" y="505"/>
                  </a:lnTo>
                  <a:lnTo>
                    <a:pt x="437" y="507"/>
                  </a:lnTo>
                  <a:lnTo>
                    <a:pt x="438" y="508"/>
                  </a:lnTo>
                  <a:lnTo>
                    <a:pt x="439" y="508"/>
                  </a:lnTo>
                  <a:lnTo>
                    <a:pt x="452" y="504"/>
                  </a:lnTo>
                  <a:lnTo>
                    <a:pt x="464" y="500"/>
                  </a:lnTo>
                  <a:lnTo>
                    <a:pt x="468" y="499"/>
                  </a:lnTo>
                  <a:lnTo>
                    <a:pt x="472" y="497"/>
                  </a:lnTo>
                  <a:lnTo>
                    <a:pt x="475" y="497"/>
                  </a:lnTo>
                  <a:lnTo>
                    <a:pt x="476" y="496"/>
                  </a:lnTo>
                  <a:lnTo>
                    <a:pt x="479" y="503"/>
                  </a:lnTo>
                  <a:lnTo>
                    <a:pt x="482" y="509"/>
                  </a:lnTo>
                  <a:lnTo>
                    <a:pt x="485" y="514"/>
                  </a:lnTo>
                  <a:lnTo>
                    <a:pt x="488" y="517"/>
                  </a:lnTo>
                  <a:lnTo>
                    <a:pt x="492" y="521"/>
                  </a:lnTo>
                  <a:lnTo>
                    <a:pt x="497" y="523"/>
                  </a:lnTo>
                  <a:lnTo>
                    <a:pt x="504" y="526"/>
                  </a:lnTo>
                  <a:lnTo>
                    <a:pt x="512" y="528"/>
                  </a:lnTo>
                  <a:lnTo>
                    <a:pt x="520" y="531"/>
                  </a:lnTo>
                  <a:lnTo>
                    <a:pt x="527" y="534"/>
                  </a:lnTo>
                  <a:lnTo>
                    <a:pt x="533" y="535"/>
                  </a:lnTo>
                  <a:lnTo>
                    <a:pt x="535" y="536"/>
                  </a:lnTo>
                  <a:lnTo>
                    <a:pt x="536" y="536"/>
                  </a:lnTo>
                  <a:lnTo>
                    <a:pt x="549" y="534"/>
                  </a:lnTo>
                  <a:lnTo>
                    <a:pt x="560" y="530"/>
                  </a:lnTo>
                  <a:lnTo>
                    <a:pt x="569" y="526"/>
                  </a:lnTo>
                  <a:lnTo>
                    <a:pt x="580" y="520"/>
                  </a:lnTo>
                  <a:lnTo>
                    <a:pt x="587" y="509"/>
                  </a:lnTo>
                  <a:lnTo>
                    <a:pt x="593" y="497"/>
                  </a:lnTo>
                  <a:lnTo>
                    <a:pt x="600" y="484"/>
                  </a:lnTo>
                  <a:lnTo>
                    <a:pt x="604" y="472"/>
                  </a:lnTo>
                  <a:lnTo>
                    <a:pt x="603" y="464"/>
                  </a:lnTo>
                  <a:lnTo>
                    <a:pt x="602" y="460"/>
                  </a:lnTo>
                  <a:lnTo>
                    <a:pt x="600" y="456"/>
                  </a:lnTo>
                  <a:lnTo>
                    <a:pt x="597" y="454"/>
                  </a:lnTo>
                  <a:lnTo>
                    <a:pt x="593" y="450"/>
                  </a:lnTo>
                  <a:lnTo>
                    <a:pt x="588" y="445"/>
                  </a:lnTo>
                  <a:lnTo>
                    <a:pt x="584" y="441"/>
                  </a:lnTo>
                  <a:lnTo>
                    <a:pt x="580" y="437"/>
                  </a:lnTo>
                  <a:lnTo>
                    <a:pt x="580" y="436"/>
                  </a:lnTo>
                  <a:lnTo>
                    <a:pt x="581" y="436"/>
                  </a:lnTo>
                  <a:lnTo>
                    <a:pt x="583" y="438"/>
                  </a:lnTo>
                  <a:lnTo>
                    <a:pt x="587" y="441"/>
                  </a:lnTo>
                  <a:lnTo>
                    <a:pt x="592" y="444"/>
                  </a:lnTo>
                  <a:lnTo>
                    <a:pt x="595" y="448"/>
                  </a:lnTo>
                  <a:lnTo>
                    <a:pt x="597" y="452"/>
                  </a:lnTo>
                  <a:lnTo>
                    <a:pt x="598" y="454"/>
                  </a:lnTo>
                  <a:lnTo>
                    <a:pt x="600" y="454"/>
                  </a:lnTo>
                  <a:lnTo>
                    <a:pt x="601" y="454"/>
                  </a:lnTo>
                  <a:lnTo>
                    <a:pt x="598" y="452"/>
                  </a:lnTo>
                  <a:lnTo>
                    <a:pt x="595" y="447"/>
                  </a:lnTo>
                  <a:lnTo>
                    <a:pt x="592" y="443"/>
                  </a:lnTo>
                  <a:lnTo>
                    <a:pt x="588" y="439"/>
                  </a:lnTo>
                  <a:lnTo>
                    <a:pt x="584" y="436"/>
                  </a:lnTo>
                  <a:lnTo>
                    <a:pt x="566" y="429"/>
                  </a:lnTo>
                  <a:lnTo>
                    <a:pt x="548" y="424"/>
                  </a:lnTo>
                  <a:lnTo>
                    <a:pt x="545" y="423"/>
                  </a:lnTo>
                  <a:lnTo>
                    <a:pt x="541" y="422"/>
                  </a:lnTo>
                  <a:lnTo>
                    <a:pt x="537" y="421"/>
                  </a:lnTo>
                  <a:lnTo>
                    <a:pt x="536" y="420"/>
                  </a:lnTo>
                  <a:lnTo>
                    <a:pt x="532" y="416"/>
                  </a:lnTo>
                  <a:lnTo>
                    <a:pt x="528" y="410"/>
                  </a:lnTo>
                  <a:lnTo>
                    <a:pt x="517" y="402"/>
                  </a:lnTo>
                  <a:lnTo>
                    <a:pt x="512" y="398"/>
                  </a:lnTo>
                  <a:lnTo>
                    <a:pt x="508" y="395"/>
                  </a:lnTo>
                  <a:lnTo>
                    <a:pt x="505" y="393"/>
                  </a:lnTo>
                  <a:lnTo>
                    <a:pt x="504" y="392"/>
                  </a:lnTo>
                  <a:lnTo>
                    <a:pt x="506" y="387"/>
                  </a:lnTo>
                  <a:lnTo>
                    <a:pt x="509" y="379"/>
                  </a:lnTo>
                  <a:lnTo>
                    <a:pt x="512" y="370"/>
                  </a:lnTo>
                  <a:lnTo>
                    <a:pt x="515" y="360"/>
                  </a:lnTo>
                  <a:lnTo>
                    <a:pt x="520" y="350"/>
                  </a:lnTo>
                  <a:lnTo>
                    <a:pt x="523" y="342"/>
                  </a:lnTo>
                  <a:lnTo>
                    <a:pt x="526" y="336"/>
                  </a:lnTo>
                  <a:lnTo>
                    <a:pt x="527" y="334"/>
                  </a:lnTo>
                  <a:lnTo>
                    <a:pt x="528" y="332"/>
                  </a:lnTo>
                  <a:lnTo>
                    <a:pt x="542" y="315"/>
                  </a:lnTo>
                  <a:lnTo>
                    <a:pt x="553" y="297"/>
                  </a:lnTo>
                  <a:lnTo>
                    <a:pt x="562" y="277"/>
                  </a:lnTo>
                  <a:lnTo>
                    <a:pt x="568" y="256"/>
                  </a:lnTo>
                  <a:lnTo>
                    <a:pt x="581" y="264"/>
                  </a:lnTo>
                  <a:lnTo>
                    <a:pt x="592" y="272"/>
                  </a:lnTo>
                  <a:lnTo>
                    <a:pt x="604" y="279"/>
                  </a:lnTo>
                  <a:lnTo>
                    <a:pt x="616" y="284"/>
                  </a:lnTo>
                  <a:lnTo>
                    <a:pt x="626" y="281"/>
                  </a:lnTo>
                  <a:lnTo>
                    <a:pt x="631" y="279"/>
                  </a:lnTo>
                  <a:lnTo>
                    <a:pt x="635" y="278"/>
                  </a:lnTo>
                  <a:lnTo>
                    <a:pt x="638" y="277"/>
                  </a:lnTo>
                  <a:lnTo>
                    <a:pt x="640" y="276"/>
                  </a:lnTo>
                  <a:lnTo>
                    <a:pt x="642" y="274"/>
                  </a:lnTo>
                  <a:lnTo>
                    <a:pt x="644" y="270"/>
                  </a:lnTo>
                  <a:lnTo>
                    <a:pt x="648" y="264"/>
                  </a:lnTo>
                  <a:lnTo>
                    <a:pt x="648" y="261"/>
                  </a:lnTo>
                  <a:lnTo>
                    <a:pt x="647" y="257"/>
                  </a:lnTo>
                  <a:lnTo>
                    <a:pt x="646" y="247"/>
                  </a:lnTo>
                  <a:lnTo>
                    <a:pt x="644" y="234"/>
                  </a:lnTo>
                  <a:lnTo>
                    <a:pt x="643" y="221"/>
                  </a:lnTo>
                  <a:lnTo>
                    <a:pt x="641" y="209"/>
                  </a:lnTo>
                  <a:lnTo>
                    <a:pt x="640" y="199"/>
                  </a:lnTo>
                  <a:lnTo>
                    <a:pt x="638" y="194"/>
                  </a:lnTo>
                  <a:lnTo>
                    <a:pt x="637" y="191"/>
                  </a:lnTo>
                  <a:lnTo>
                    <a:pt x="637" y="189"/>
                  </a:lnTo>
                  <a:lnTo>
                    <a:pt x="636" y="188"/>
                  </a:lnTo>
                  <a:lnTo>
                    <a:pt x="628" y="186"/>
                  </a:lnTo>
                  <a:lnTo>
                    <a:pt x="618" y="185"/>
                  </a:lnTo>
                  <a:lnTo>
                    <a:pt x="600" y="184"/>
                  </a:lnTo>
                  <a:lnTo>
                    <a:pt x="592" y="182"/>
                  </a:lnTo>
                  <a:lnTo>
                    <a:pt x="585" y="181"/>
                  </a:lnTo>
                  <a:lnTo>
                    <a:pt x="570" y="181"/>
                  </a:lnTo>
                  <a:lnTo>
                    <a:pt x="555" y="181"/>
                  </a:lnTo>
                  <a:lnTo>
                    <a:pt x="540" y="180"/>
                  </a:lnTo>
                  <a:lnTo>
                    <a:pt x="525" y="169"/>
                  </a:lnTo>
                  <a:lnTo>
                    <a:pt x="509" y="161"/>
                  </a:lnTo>
                  <a:lnTo>
                    <a:pt x="493" y="154"/>
                  </a:lnTo>
                  <a:lnTo>
                    <a:pt x="476" y="148"/>
                  </a:lnTo>
                  <a:lnTo>
                    <a:pt x="471" y="139"/>
                  </a:lnTo>
                  <a:lnTo>
                    <a:pt x="467" y="132"/>
                  </a:lnTo>
                  <a:lnTo>
                    <a:pt x="465" y="125"/>
                  </a:lnTo>
                  <a:lnTo>
                    <a:pt x="465" y="119"/>
                  </a:lnTo>
                  <a:lnTo>
                    <a:pt x="466" y="113"/>
                  </a:lnTo>
                  <a:lnTo>
                    <a:pt x="468" y="108"/>
                  </a:lnTo>
                  <a:lnTo>
                    <a:pt x="474" y="101"/>
                  </a:lnTo>
                  <a:lnTo>
                    <a:pt x="485" y="94"/>
                  </a:lnTo>
                  <a:lnTo>
                    <a:pt x="496" y="89"/>
                  </a:lnTo>
                  <a:lnTo>
                    <a:pt x="508" y="82"/>
                  </a:lnTo>
                  <a:lnTo>
                    <a:pt x="520" y="76"/>
                  </a:lnTo>
                  <a:lnTo>
                    <a:pt x="529" y="64"/>
                  </a:lnTo>
                  <a:lnTo>
                    <a:pt x="541" y="54"/>
                  </a:lnTo>
                  <a:lnTo>
                    <a:pt x="564" y="36"/>
                  </a:lnTo>
                  <a:lnTo>
                    <a:pt x="561" y="32"/>
                  </a:lnTo>
                  <a:lnTo>
                    <a:pt x="558" y="29"/>
                  </a:lnTo>
                  <a:lnTo>
                    <a:pt x="555" y="27"/>
                  </a:lnTo>
                  <a:lnTo>
                    <a:pt x="552" y="26"/>
                  </a:lnTo>
                  <a:lnTo>
                    <a:pt x="547" y="25"/>
                  </a:lnTo>
                  <a:lnTo>
                    <a:pt x="542" y="27"/>
                  </a:lnTo>
                  <a:lnTo>
                    <a:pt x="536" y="29"/>
                  </a:lnTo>
                  <a:lnTo>
                    <a:pt x="530" y="33"/>
                  </a:lnTo>
                  <a:lnTo>
                    <a:pt x="524" y="37"/>
                  </a:lnTo>
                  <a:lnTo>
                    <a:pt x="516" y="40"/>
                  </a:lnTo>
                  <a:lnTo>
                    <a:pt x="511" y="31"/>
                  </a:lnTo>
                  <a:lnTo>
                    <a:pt x="507" y="22"/>
                  </a:lnTo>
                  <a:lnTo>
                    <a:pt x="502" y="16"/>
                  </a:lnTo>
                  <a:lnTo>
                    <a:pt x="497" y="14"/>
                  </a:lnTo>
                  <a:lnTo>
                    <a:pt x="492" y="12"/>
                  </a:lnTo>
                  <a:lnTo>
                    <a:pt x="483" y="15"/>
                  </a:lnTo>
                  <a:lnTo>
                    <a:pt x="477" y="17"/>
                  </a:lnTo>
                  <a:lnTo>
                    <a:pt x="473" y="19"/>
                  </a:lnTo>
                  <a:lnTo>
                    <a:pt x="470" y="20"/>
                  </a:lnTo>
                  <a:lnTo>
                    <a:pt x="468" y="21"/>
                  </a:lnTo>
                  <a:lnTo>
                    <a:pt x="465" y="21"/>
                  </a:lnTo>
                  <a:lnTo>
                    <a:pt x="459" y="22"/>
                  </a:lnTo>
                  <a:lnTo>
                    <a:pt x="452" y="24"/>
                  </a:lnTo>
                  <a:lnTo>
                    <a:pt x="419" y="20"/>
                  </a:lnTo>
                  <a:lnTo>
                    <a:pt x="404" y="16"/>
                  </a:lnTo>
                  <a:lnTo>
                    <a:pt x="388" y="12"/>
                  </a:lnTo>
                  <a:lnTo>
                    <a:pt x="376" y="8"/>
                  </a:lnTo>
                  <a:lnTo>
                    <a:pt x="364" y="4"/>
                  </a:lnTo>
                  <a:lnTo>
                    <a:pt x="361" y="3"/>
                  </a:lnTo>
                  <a:lnTo>
                    <a:pt x="356" y="2"/>
                  </a:lnTo>
                  <a:lnTo>
                    <a:pt x="353" y="1"/>
                  </a:lnTo>
                  <a:lnTo>
                    <a:pt x="352" y="0"/>
                  </a:lnTo>
                  <a:lnTo>
                    <a:pt x="345" y="1"/>
                  </a:lnTo>
                  <a:lnTo>
                    <a:pt x="341" y="2"/>
                  </a:lnTo>
                  <a:lnTo>
                    <a:pt x="337" y="2"/>
                  </a:lnTo>
                  <a:lnTo>
                    <a:pt x="335" y="2"/>
                  </a:lnTo>
                  <a:lnTo>
                    <a:pt x="332" y="3"/>
                  </a:lnTo>
                  <a:lnTo>
                    <a:pt x="331" y="5"/>
                  </a:lnTo>
                  <a:lnTo>
                    <a:pt x="328" y="8"/>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08" name="矩形 40017"/>
            <p:cNvSpPr>
              <a:spLocks noChangeArrowheads="1"/>
            </p:cNvSpPr>
            <p:nvPr/>
          </p:nvSpPr>
          <p:spPr bwMode="auto">
            <a:xfrm>
              <a:off x="817" y="265"/>
              <a:ext cx="635" cy="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1400" b="1" dirty="0">
                  <a:latin typeface="微软雅黑" panose="020B0503020204020204" pitchFamily="34" charset="-122"/>
                  <a:ea typeface="微软雅黑" panose="020B0503020204020204" pitchFamily="34" charset="-122"/>
                </a:rPr>
                <a:t>安</a:t>
              </a:r>
              <a:endParaRPr lang="zh-CN" altLang="en-US" sz="1400" b="1" dirty="0">
                <a:latin typeface="微软雅黑" panose="020B0503020204020204" pitchFamily="34" charset="-122"/>
                <a:ea typeface="微软雅黑" panose="020B0503020204020204" pitchFamily="34" charset="-122"/>
              </a:endParaRPr>
            </a:p>
            <a:p>
              <a:pPr>
                <a:spcBef>
                  <a:spcPct val="50000"/>
                </a:spcBef>
              </a:pPr>
              <a:r>
                <a:rPr lang="zh-CN" altLang="en-US" sz="1400" b="1" dirty="0">
                  <a:latin typeface="微软雅黑" panose="020B0503020204020204" pitchFamily="34" charset="-122"/>
                  <a:ea typeface="微软雅黑" panose="020B0503020204020204" pitchFamily="34" charset="-122"/>
                </a:rPr>
                <a:t>徽</a:t>
              </a:r>
              <a:endParaRPr lang="zh-CN" altLang="en-US" sz="1400" b="1" dirty="0">
                <a:latin typeface="微软雅黑" panose="020B0503020204020204" pitchFamily="34" charset="-122"/>
                <a:ea typeface="微软雅黑" panose="020B0503020204020204" pitchFamily="34" charset="-122"/>
              </a:endParaRPr>
            </a:p>
          </p:txBody>
        </p:sp>
        <p:sp>
          <p:nvSpPr>
            <p:cNvPr id="22609" name="未知"/>
            <p:cNvSpPr>
              <a:spLocks noChangeArrowheads="1"/>
            </p:cNvSpPr>
            <p:nvPr/>
          </p:nvSpPr>
          <p:spPr bwMode="auto">
            <a:xfrm>
              <a:off x="596" y="700"/>
              <a:ext cx="537" cy="645"/>
            </a:xfrm>
            <a:custGeom>
              <a:avLst/>
              <a:gdLst>
                <a:gd name="T0" fmla="*/ 198 w 537"/>
                <a:gd name="T1" fmla="*/ 19 h 645"/>
                <a:gd name="T2" fmla="*/ 175 w 537"/>
                <a:gd name="T3" fmla="*/ 34 h 645"/>
                <a:gd name="T4" fmla="*/ 180 w 537"/>
                <a:gd name="T5" fmla="*/ 26 h 645"/>
                <a:gd name="T6" fmla="*/ 184 w 537"/>
                <a:gd name="T7" fmla="*/ 44 h 645"/>
                <a:gd name="T8" fmla="*/ 161 w 537"/>
                <a:gd name="T9" fmla="*/ 64 h 645"/>
                <a:gd name="T10" fmla="*/ 104 w 537"/>
                <a:gd name="T11" fmla="*/ 89 h 645"/>
                <a:gd name="T12" fmla="*/ 48 w 537"/>
                <a:gd name="T13" fmla="*/ 104 h 645"/>
                <a:gd name="T14" fmla="*/ 39 w 537"/>
                <a:gd name="T15" fmla="*/ 144 h 645"/>
                <a:gd name="T16" fmla="*/ 43 w 537"/>
                <a:gd name="T17" fmla="*/ 212 h 645"/>
                <a:gd name="T18" fmla="*/ 8 w 537"/>
                <a:gd name="T19" fmla="*/ 260 h 645"/>
                <a:gd name="T20" fmla="*/ 3 w 537"/>
                <a:gd name="T21" fmla="*/ 300 h 645"/>
                <a:gd name="T22" fmla="*/ 24 w 537"/>
                <a:gd name="T23" fmla="*/ 328 h 645"/>
                <a:gd name="T24" fmla="*/ 23 w 537"/>
                <a:gd name="T25" fmla="*/ 324 h 645"/>
                <a:gd name="T26" fmla="*/ 29 w 537"/>
                <a:gd name="T27" fmla="*/ 333 h 645"/>
                <a:gd name="T28" fmla="*/ 51 w 537"/>
                <a:gd name="T29" fmla="*/ 390 h 645"/>
                <a:gd name="T30" fmla="*/ 74 w 537"/>
                <a:gd name="T31" fmla="*/ 446 h 645"/>
                <a:gd name="T32" fmla="*/ 66 w 537"/>
                <a:gd name="T33" fmla="*/ 531 h 645"/>
                <a:gd name="T34" fmla="*/ 65 w 537"/>
                <a:gd name="T35" fmla="*/ 541 h 645"/>
                <a:gd name="T36" fmla="*/ 97 w 537"/>
                <a:gd name="T37" fmla="*/ 554 h 645"/>
                <a:gd name="T38" fmla="*/ 120 w 537"/>
                <a:gd name="T39" fmla="*/ 560 h 645"/>
                <a:gd name="T40" fmla="*/ 153 w 537"/>
                <a:gd name="T41" fmla="*/ 555 h 645"/>
                <a:gd name="T42" fmla="*/ 144 w 537"/>
                <a:gd name="T43" fmla="*/ 548 h 645"/>
                <a:gd name="T44" fmla="*/ 160 w 537"/>
                <a:gd name="T45" fmla="*/ 543 h 645"/>
                <a:gd name="T46" fmla="*/ 166 w 537"/>
                <a:gd name="T47" fmla="*/ 563 h 645"/>
                <a:gd name="T48" fmla="*/ 136 w 537"/>
                <a:gd name="T49" fmla="*/ 592 h 645"/>
                <a:gd name="T50" fmla="*/ 120 w 537"/>
                <a:gd name="T51" fmla="*/ 616 h 645"/>
                <a:gd name="T52" fmla="*/ 128 w 537"/>
                <a:gd name="T53" fmla="*/ 635 h 645"/>
                <a:gd name="T54" fmla="*/ 155 w 537"/>
                <a:gd name="T55" fmla="*/ 642 h 645"/>
                <a:gd name="T56" fmla="*/ 168 w 537"/>
                <a:gd name="T57" fmla="*/ 633 h 645"/>
                <a:gd name="T58" fmla="*/ 188 w 537"/>
                <a:gd name="T59" fmla="*/ 628 h 645"/>
                <a:gd name="T60" fmla="*/ 211 w 537"/>
                <a:gd name="T61" fmla="*/ 620 h 645"/>
                <a:gd name="T62" fmla="*/ 227 w 537"/>
                <a:gd name="T63" fmla="*/ 606 h 645"/>
                <a:gd name="T64" fmla="*/ 252 w 537"/>
                <a:gd name="T65" fmla="*/ 613 h 645"/>
                <a:gd name="T66" fmla="*/ 286 w 537"/>
                <a:gd name="T67" fmla="*/ 622 h 645"/>
                <a:gd name="T68" fmla="*/ 301 w 537"/>
                <a:gd name="T69" fmla="*/ 614 h 645"/>
                <a:gd name="T70" fmla="*/ 320 w 537"/>
                <a:gd name="T71" fmla="*/ 588 h 645"/>
                <a:gd name="T72" fmla="*/ 311 w 537"/>
                <a:gd name="T73" fmla="*/ 557 h 645"/>
                <a:gd name="T74" fmla="*/ 321 w 537"/>
                <a:gd name="T75" fmla="*/ 516 h 645"/>
                <a:gd name="T76" fmla="*/ 320 w 537"/>
                <a:gd name="T77" fmla="*/ 499 h 645"/>
                <a:gd name="T78" fmla="*/ 318 w 537"/>
                <a:gd name="T79" fmla="*/ 464 h 645"/>
                <a:gd name="T80" fmla="*/ 345 w 537"/>
                <a:gd name="T81" fmla="*/ 453 h 645"/>
                <a:gd name="T82" fmla="*/ 356 w 537"/>
                <a:gd name="T83" fmla="*/ 411 h 645"/>
                <a:gd name="T84" fmla="*/ 364 w 537"/>
                <a:gd name="T85" fmla="*/ 340 h 645"/>
                <a:gd name="T86" fmla="*/ 390 w 537"/>
                <a:gd name="T87" fmla="*/ 320 h 645"/>
                <a:gd name="T88" fmla="*/ 401 w 537"/>
                <a:gd name="T89" fmla="*/ 313 h 645"/>
                <a:gd name="T90" fmla="*/ 414 w 537"/>
                <a:gd name="T91" fmla="*/ 269 h 645"/>
                <a:gd name="T92" fmla="*/ 420 w 537"/>
                <a:gd name="T93" fmla="*/ 248 h 645"/>
                <a:gd name="T94" fmla="*/ 440 w 537"/>
                <a:gd name="T95" fmla="*/ 232 h 645"/>
                <a:gd name="T96" fmla="*/ 451 w 537"/>
                <a:gd name="T97" fmla="*/ 221 h 645"/>
                <a:gd name="T98" fmla="*/ 468 w 537"/>
                <a:gd name="T99" fmla="*/ 228 h 645"/>
                <a:gd name="T100" fmla="*/ 505 w 537"/>
                <a:gd name="T101" fmla="*/ 215 h 645"/>
                <a:gd name="T102" fmla="*/ 528 w 537"/>
                <a:gd name="T103" fmla="*/ 153 h 645"/>
                <a:gd name="T104" fmla="*/ 501 w 537"/>
                <a:gd name="T105" fmla="*/ 90 h 645"/>
                <a:gd name="T106" fmla="*/ 471 w 537"/>
                <a:gd name="T107" fmla="*/ 81 h 645"/>
                <a:gd name="T108" fmla="*/ 472 w 537"/>
                <a:gd name="T109" fmla="*/ 47 h 645"/>
                <a:gd name="T110" fmla="*/ 450 w 537"/>
                <a:gd name="T111" fmla="*/ 27 h 645"/>
                <a:gd name="T112" fmla="*/ 394 w 537"/>
                <a:gd name="T113" fmla="*/ 22 h 645"/>
                <a:gd name="T114" fmla="*/ 366 w 537"/>
                <a:gd name="T115" fmla="*/ 36 h 645"/>
                <a:gd name="T116" fmla="*/ 344 w 537"/>
                <a:gd name="T117" fmla="*/ 45 h 645"/>
                <a:gd name="T118" fmla="*/ 320 w 537"/>
                <a:gd name="T119" fmla="*/ 4 h 645"/>
                <a:gd name="T120" fmla="*/ 288 w 537"/>
                <a:gd name="T121" fmla="*/ 12 h 645"/>
                <a:gd name="T122" fmla="*/ 262 w 537"/>
                <a:gd name="T123" fmla="*/ 18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7" h="645">
                  <a:moveTo>
                    <a:pt x="248" y="16"/>
                  </a:moveTo>
                  <a:lnTo>
                    <a:pt x="240" y="18"/>
                  </a:lnTo>
                  <a:lnTo>
                    <a:pt x="232" y="19"/>
                  </a:lnTo>
                  <a:lnTo>
                    <a:pt x="214" y="19"/>
                  </a:lnTo>
                  <a:lnTo>
                    <a:pt x="198" y="19"/>
                  </a:lnTo>
                  <a:lnTo>
                    <a:pt x="188" y="19"/>
                  </a:lnTo>
                  <a:lnTo>
                    <a:pt x="180" y="20"/>
                  </a:lnTo>
                  <a:lnTo>
                    <a:pt x="177" y="27"/>
                  </a:lnTo>
                  <a:lnTo>
                    <a:pt x="175" y="32"/>
                  </a:lnTo>
                  <a:lnTo>
                    <a:pt x="175" y="34"/>
                  </a:lnTo>
                  <a:lnTo>
                    <a:pt x="175" y="35"/>
                  </a:lnTo>
                  <a:lnTo>
                    <a:pt x="175" y="34"/>
                  </a:lnTo>
                  <a:lnTo>
                    <a:pt x="176" y="31"/>
                  </a:lnTo>
                  <a:lnTo>
                    <a:pt x="179" y="27"/>
                  </a:lnTo>
                  <a:lnTo>
                    <a:pt x="180" y="26"/>
                  </a:lnTo>
                  <a:lnTo>
                    <a:pt x="181" y="27"/>
                  </a:lnTo>
                  <a:lnTo>
                    <a:pt x="182" y="28"/>
                  </a:lnTo>
                  <a:lnTo>
                    <a:pt x="183" y="31"/>
                  </a:lnTo>
                  <a:lnTo>
                    <a:pt x="184" y="36"/>
                  </a:lnTo>
                  <a:lnTo>
                    <a:pt x="184" y="44"/>
                  </a:lnTo>
                  <a:lnTo>
                    <a:pt x="183" y="49"/>
                  </a:lnTo>
                  <a:lnTo>
                    <a:pt x="181" y="53"/>
                  </a:lnTo>
                  <a:lnTo>
                    <a:pt x="176" y="57"/>
                  </a:lnTo>
                  <a:lnTo>
                    <a:pt x="171" y="60"/>
                  </a:lnTo>
                  <a:lnTo>
                    <a:pt x="161" y="64"/>
                  </a:lnTo>
                  <a:lnTo>
                    <a:pt x="155" y="66"/>
                  </a:lnTo>
                  <a:lnTo>
                    <a:pt x="152" y="68"/>
                  </a:lnTo>
                  <a:lnTo>
                    <a:pt x="139" y="74"/>
                  </a:lnTo>
                  <a:lnTo>
                    <a:pt x="127" y="80"/>
                  </a:lnTo>
                  <a:lnTo>
                    <a:pt x="104" y="89"/>
                  </a:lnTo>
                  <a:lnTo>
                    <a:pt x="92" y="92"/>
                  </a:lnTo>
                  <a:lnTo>
                    <a:pt x="80" y="95"/>
                  </a:lnTo>
                  <a:lnTo>
                    <a:pt x="67" y="98"/>
                  </a:lnTo>
                  <a:lnTo>
                    <a:pt x="52" y="100"/>
                  </a:lnTo>
                  <a:lnTo>
                    <a:pt x="48" y="104"/>
                  </a:lnTo>
                  <a:lnTo>
                    <a:pt x="44" y="109"/>
                  </a:lnTo>
                  <a:lnTo>
                    <a:pt x="40" y="117"/>
                  </a:lnTo>
                  <a:lnTo>
                    <a:pt x="37" y="127"/>
                  </a:lnTo>
                  <a:lnTo>
                    <a:pt x="37" y="135"/>
                  </a:lnTo>
                  <a:lnTo>
                    <a:pt x="39" y="144"/>
                  </a:lnTo>
                  <a:lnTo>
                    <a:pt x="42" y="154"/>
                  </a:lnTo>
                  <a:lnTo>
                    <a:pt x="48" y="172"/>
                  </a:lnTo>
                  <a:lnTo>
                    <a:pt x="47" y="187"/>
                  </a:lnTo>
                  <a:lnTo>
                    <a:pt x="45" y="200"/>
                  </a:lnTo>
                  <a:lnTo>
                    <a:pt x="43" y="212"/>
                  </a:lnTo>
                  <a:lnTo>
                    <a:pt x="40" y="223"/>
                  </a:lnTo>
                  <a:lnTo>
                    <a:pt x="35" y="232"/>
                  </a:lnTo>
                  <a:lnTo>
                    <a:pt x="29" y="243"/>
                  </a:lnTo>
                  <a:lnTo>
                    <a:pt x="19" y="251"/>
                  </a:lnTo>
                  <a:lnTo>
                    <a:pt x="8" y="260"/>
                  </a:lnTo>
                  <a:lnTo>
                    <a:pt x="4" y="268"/>
                  </a:lnTo>
                  <a:lnTo>
                    <a:pt x="1" y="276"/>
                  </a:lnTo>
                  <a:lnTo>
                    <a:pt x="0" y="284"/>
                  </a:lnTo>
                  <a:lnTo>
                    <a:pt x="0" y="292"/>
                  </a:lnTo>
                  <a:lnTo>
                    <a:pt x="3" y="300"/>
                  </a:lnTo>
                  <a:lnTo>
                    <a:pt x="6" y="307"/>
                  </a:lnTo>
                  <a:lnTo>
                    <a:pt x="12" y="312"/>
                  </a:lnTo>
                  <a:lnTo>
                    <a:pt x="20" y="316"/>
                  </a:lnTo>
                  <a:lnTo>
                    <a:pt x="23" y="324"/>
                  </a:lnTo>
                  <a:lnTo>
                    <a:pt x="24" y="328"/>
                  </a:lnTo>
                  <a:lnTo>
                    <a:pt x="24" y="331"/>
                  </a:lnTo>
                  <a:lnTo>
                    <a:pt x="25" y="332"/>
                  </a:lnTo>
                  <a:lnTo>
                    <a:pt x="24" y="331"/>
                  </a:lnTo>
                  <a:lnTo>
                    <a:pt x="24" y="327"/>
                  </a:lnTo>
                  <a:lnTo>
                    <a:pt x="23" y="324"/>
                  </a:lnTo>
                  <a:lnTo>
                    <a:pt x="23" y="323"/>
                  </a:lnTo>
                  <a:lnTo>
                    <a:pt x="24" y="323"/>
                  </a:lnTo>
                  <a:lnTo>
                    <a:pt x="24" y="324"/>
                  </a:lnTo>
                  <a:lnTo>
                    <a:pt x="26" y="328"/>
                  </a:lnTo>
                  <a:lnTo>
                    <a:pt x="29" y="333"/>
                  </a:lnTo>
                  <a:lnTo>
                    <a:pt x="32" y="340"/>
                  </a:lnTo>
                  <a:lnTo>
                    <a:pt x="37" y="351"/>
                  </a:lnTo>
                  <a:lnTo>
                    <a:pt x="40" y="361"/>
                  </a:lnTo>
                  <a:lnTo>
                    <a:pt x="46" y="381"/>
                  </a:lnTo>
                  <a:lnTo>
                    <a:pt x="51" y="390"/>
                  </a:lnTo>
                  <a:lnTo>
                    <a:pt x="55" y="398"/>
                  </a:lnTo>
                  <a:lnTo>
                    <a:pt x="60" y="408"/>
                  </a:lnTo>
                  <a:lnTo>
                    <a:pt x="68" y="416"/>
                  </a:lnTo>
                  <a:lnTo>
                    <a:pt x="72" y="431"/>
                  </a:lnTo>
                  <a:lnTo>
                    <a:pt x="74" y="446"/>
                  </a:lnTo>
                  <a:lnTo>
                    <a:pt x="74" y="460"/>
                  </a:lnTo>
                  <a:lnTo>
                    <a:pt x="72" y="476"/>
                  </a:lnTo>
                  <a:lnTo>
                    <a:pt x="70" y="502"/>
                  </a:lnTo>
                  <a:lnTo>
                    <a:pt x="68" y="528"/>
                  </a:lnTo>
                  <a:lnTo>
                    <a:pt x="66" y="531"/>
                  </a:lnTo>
                  <a:lnTo>
                    <a:pt x="64" y="534"/>
                  </a:lnTo>
                  <a:lnTo>
                    <a:pt x="64" y="537"/>
                  </a:lnTo>
                  <a:lnTo>
                    <a:pt x="64" y="539"/>
                  </a:lnTo>
                  <a:lnTo>
                    <a:pt x="64" y="540"/>
                  </a:lnTo>
                  <a:lnTo>
                    <a:pt x="65" y="541"/>
                  </a:lnTo>
                  <a:lnTo>
                    <a:pt x="67" y="542"/>
                  </a:lnTo>
                  <a:lnTo>
                    <a:pt x="73" y="544"/>
                  </a:lnTo>
                  <a:lnTo>
                    <a:pt x="80" y="548"/>
                  </a:lnTo>
                  <a:lnTo>
                    <a:pt x="89" y="551"/>
                  </a:lnTo>
                  <a:lnTo>
                    <a:pt x="97" y="554"/>
                  </a:lnTo>
                  <a:lnTo>
                    <a:pt x="105" y="557"/>
                  </a:lnTo>
                  <a:lnTo>
                    <a:pt x="112" y="559"/>
                  </a:lnTo>
                  <a:lnTo>
                    <a:pt x="116" y="560"/>
                  </a:lnTo>
                  <a:lnTo>
                    <a:pt x="117" y="560"/>
                  </a:lnTo>
                  <a:lnTo>
                    <a:pt x="120" y="560"/>
                  </a:lnTo>
                  <a:lnTo>
                    <a:pt x="127" y="559"/>
                  </a:lnTo>
                  <a:lnTo>
                    <a:pt x="135" y="559"/>
                  </a:lnTo>
                  <a:lnTo>
                    <a:pt x="143" y="558"/>
                  </a:lnTo>
                  <a:lnTo>
                    <a:pt x="150" y="556"/>
                  </a:lnTo>
                  <a:lnTo>
                    <a:pt x="153" y="555"/>
                  </a:lnTo>
                  <a:lnTo>
                    <a:pt x="154" y="554"/>
                  </a:lnTo>
                  <a:lnTo>
                    <a:pt x="154" y="553"/>
                  </a:lnTo>
                  <a:lnTo>
                    <a:pt x="152" y="552"/>
                  </a:lnTo>
                  <a:lnTo>
                    <a:pt x="149" y="550"/>
                  </a:lnTo>
                  <a:lnTo>
                    <a:pt x="144" y="548"/>
                  </a:lnTo>
                  <a:lnTo>
                    <a:pt x="145" y="548"/>
                  </a:lnTo>
                  <a:lnTo>
                    <a:pt x="148" y="547"/>
                  </a:lnTo>
                  <a:lnTo>
                    <a:pt x="152" y="545"/>
                  </a:lnTo>
                  <a:lnTo>
                    <a:pt x="156" y="544"/>
                  </a:lnTo>
                  <a:lnTo>
                    <a:pt x="160" y="543"/>
                  </a:lnTo>
                  <a:lnTo>
                    <a:pt x="164" y="543"/>
                  </a:lnTo>
                  <a:lnTo>
                    <a:pt x="167" y="544"/>
                  </a:lnTo>
                  <a:lnTo>
                    <a:pt x="168" y="548"/>
                  </a:lnTo>
                  <a:lnTo>
                    <a:pt x="168" y="556"/>
                  </a:lnTo>
                  <a:lnTo>
                    <a:pt x="166" y="563"/>
                  </a:lnTo>
                  <a:lnTo>
                    <a:pt x="162" y="569"/>
                  </a:lnTo>
                  <a:lnTo>
                    <a:pt x="158" y="573"/>
                  </a:lnTo>
                  <a:lnTo>
                    <a:pt x="147" y="583"/>
                  </a:lnTo>
                  <a:lnTo>
                    <a:pt x="142" y="587"/>
                  </a:lnTo>
                  <a:lnTo>
                    <a:pt x="136" y="592"/>
                  </a:lnTo>
                  <a:lnTo>
                    <a:pt x="131" y="599"/>
                  </a:lnTo>
                  <a:lnTo>
                    <a:pt x="126" y="608"/>
                  </a:lnTo>
                  <a:lnTo>
                    <a:pt x="122" y="614"/>
                  </a:lnTo>
                  <a:lnTo>
                    <a:pt x="121" y="615"/>
                  </a:lnTo>
                  <a:lnTo>
                    <a:pt x="120" y="616"/>
                  </a:lnTo>
                  <a:lnTo>
                    <a:pt x="122" y="623"/>
                  </a:lnTo>
                  <a:lnTo>
                    <a:pt x="122" y="628"/>
                  </a:lnTo>
                  <a:lnTo>
                    <a:pt x="124" y="632"/>
                  </a:lnTo>
                  <a:lnTo>
                    <a:pt x="125" y="634"/>
                  </a:lnTo>
                  <a:lnTo>
                    <a:pt x="128" y="635"/>
                  </a:lnTo>
                  <a:lnTo>
                    <a:pt x="132" y="636"/>
                  </a:lnTo>
                  <a:lnTo>
                    <a:pt x="138" y="637"/>
                  </a:lnTo>
                  <a:lnTo>
                    <a:pt x="148" y="640"/>
                  </a:lnTo>
                  <a:lnTo>
                    <a:pt x="151" y="641"/>
                  </a:lnTo>
                  <a:lnTo>
                    <a:pt x="155" y="642"/>
                  </a:lnTo>
                  <a:lnTo>
                    <a:pt x="159" y="644"/>
                  </a:lnTo>
                  <a:lnTo>
                    <a:pt x="160" y="644"/>
                  </a:lnTo>
                  <a:lnTo>
                    <a:pt x="164" y="638"/>
                  </a:lnTo>
                  <a:lnTo>
                    <a:pt x="166" y="635"/>
                  </a:lnTo>
                  <a:lnTo>
                    <a:pt x="168" y="633"/>
                  </a:lnTo>
                  <a:lnTo>
                    <a:pt x="169" y="632"/>
                  </a:lnTo>
                  <a:lnTo>
                    <a:pt x="171" y="632"/>
                  </a:lnTo>
                  <a:lnTo>
                    <a:pt x="175" y="630"/>
                  </a:lnTo>
                  <a:lnTo>
                    <a:pt x="181" y="630"/>
                  </a:lnTo>
                  <a:lnTo>
                    <a:pt x="188" y="628"/>
                  </a:lnTo>
                  <a:lnTo>
                    <a:pt x="195" y="626"/>
                  </a:lnTo>
                  <a:lnTo>
                    <a:pt x="203" y="623"/>
                  </a:lnTo>
                  <a:lnTo>
                    <a:pt x="207" y="622"/>
                  </a:lnTo>
                  <a:lnTo>
                    <a:pt x="209" y="621"/>
                  </a:lnTo>
                  <a:lnTo>
                    <a:pt x="211" y="620"/>
                  </a:lnTo>
                  <a:lnTo>
                    <a:pt x="212" y="620"/>
                  </a:lnTo>
                  <a:lnTo>
                    <a:pt x="217" y="613"/>
                  </a:lnTo>
                  <a:lnTo>
                    <a:pt x="220" y="608"/>
                  </a:lnTo>
                  <a:lnTo>
                    <a:pt x="223" y="606"/>
                  </a:lnTo>
                  <a:lnTo>
                    <a:pt x="227" y="606"/>
                  </a:lnTo>
                  <a:lnTo>
                    <a:pt x="232" y="607"/>
                  </a:lnTo>
                  <a:lnTo>
                    <a:pt x="235" y="608"/>
                  </a:lnTo>
                  <a:lnTo>
                    <a:pt x="240" y="609"/>
                  </a:lnTo>
                  <a:lnTo>
                    <a:pt x="245" y="611"/>
                  </a:lnTo>
                  <a:lnTo>
                    <a:pt x="252" y="613"/>
                  </a:lnTo>
                  <a:lnTo>
                    <a:pt x="259" y="614"/>
                  </a:lnTo>
                  <a:lnTo>
                    <a:pt x="268" y="616"/>
                  </a:lnTo>
                  <a:lnTo>
                    <a:pt x="275" y="618"/>
                  </a:lnTo>
                  <a:lnTo>
                    <a:pt x="283" y="620"/>
                  </a:lnTo>
                  <a:lnTo>
                    <a:pt x="286" y="622"/>
                  </a:lnTo>
                  <a:lnTo>
                    <a:pt x="289" y="623"/>
                  </a:lnTo>
                  <a:lnTo>
                    <a:pt x="291" y="624"/>
                  </a:lnTo>
                  <a:lnTo>
                    <a:pt x="292" y="624"/>
                  </a:lnTo>
                  <a:lnTo>
                    <a:pt x="296" y="619"/>
                  </a:lnTo>
                  <a:lnTo>
                    <a:pt x="301" y="614"/>
                  </a:lnTo>
                  <a:lnTo>
                    <a:pt x="310" y="601"/>
                  </a:lnTo>
                  <a:lnTo>
                    <a:pt x="314" y="596"/>
                  </a:lnTo>
                  <a:lnTo>
                    <a:pt x="318" y="592"/>
                  </a:lnTo>
                  <a:lnTo>
                    <a:pt x="319" y="589"/>
                  </a:lnTo>
                  <a:lnTo>
                    <a:pt x="320" y="588"/>
                  </a:lnTo>
                  <a:lnTo>
                    <a:pt x="318" y="582"/>
                  </a:lnTo>
                  <a:lnTo>
                    <a:pt x="316" y="577"/>
                  </a:lnTo>
                  <a:lnTo>
                    <a:pt x="312" y="566"/>
                  </a:lnTo>
                  <a:lnTo>
                    <a:pt x="311" y="562"/>
                  </a:lnTo>
                  <a:lnTo>
                    <a:pt x="311" y="557"/>
                  </a:lnTo>
                  <a:lnTo>
                    <a:pt x="311" y="552"/>
                  </a:lnTo>
                  <a:lnTo>
                    <a:pt x="312" y="544"/>
                  </a:lnTo>
                  <a:lnTo>
                    <a:pt x="316" y="532"/>
                  </a:lnTo>
                  <a:lnTo>
                    <a:pt x="320" y="520"/>
                  </a:lnTo>
                  <a:lnTo>
                    <a:pt x="321" y="516"/>
                  </a:lnTo>
                  <a:lnTo>
                    <a:pt x="322" y="512"/>
                  </a:lnTo>
                  <a:lnTo>
                    <a:pt x="324" y="509"/>
                  </a:lnTo>
                  <a:lnTo>
                    <a:pt x="324" y="508"/>
                  </a:lnTo>
                  <a:lnTo>
                    <a:pt x="323" y="505"/>
                  </a:lnTo>
                  <a:lnTo>
                    <a:pt x="320" y="499"/>
                  </a:lnTo>
                  <a:lnTo>
                    <a:pt x="318" y="492"/>
                  </a:lnTo>
                  <a:lnTo>
                    <a:pt x="316" y="484"/>
                  </a:lnTo>
                  <a:lnTo>
                    <a:pt x="315" y="476"/>
                  </a:lnTo>
                  <a:lnTo>
                    <a:pt x="315" y="469"/>
                  </a:lnTo>
                  <a:lnTo>
                    <a:pt x="318" y="464"/>
                  </a:lnTo>
                  <a:lnTo>
                    <a:pt x="324" y="460"/>
                  </a:lnTo>
                  <a:lnTo>
                    <a:pt x="331" y="458"/>
                  </a:lnTo>
                  <a:lnTo>
                    <a:pt x="339" y="455"/>
                  </a:lnTo>
                  <a:lnTo>
                    <a:pt x="343" y="454"/>
                  </a:lnTo>
                  <a:lnTo>
                    <a:pt x="345" y="453"/>
                  </a:lnTo>
                  <a:lnTo>
                    <a:pt x="347" y="452"/>
                  </a:lnTo>
                  <a:lnTo>
                    <a:pt x="348" y="452"/>
                  </a:lnTo>
                  <a:lnTo>
                    <a:pt x="351" y="439"/>
                  </a:lnTo>
                  <a:lnTo>
                    <a:pt x="354" y="424"/>
                  </a:lnTo>
                  <a:lnTo>
                    <a:pt x="356" y="411"/>
                  </a:lnTo>
                  <a:lnTo>
                    <a:pt x="357" y="396"/>
                  </a:lnTo>
                  <a:lnTo>
                    <a:pt x="357" y="383"/>
                  </a:lnTo>
                  <a:lnTo>
                    <a:pt x="358" y="368"/>
                  </a:lnTo>
                  <a:lnTo>
                    <a:pt x="361" y="355"/>
                  </a:lnTo>
                  <a:lnTo>
                    <a:pt x="364" y="340"/>
                  </a:lnTo>
                  <a:lnTo>
                    <a:pt x="367" y="335"/>
                  </a:lnTo>
                  <a:lnTo>
                    <a:pt x="372" y="331"/>
                  </a:lnTo>
                  <a:lnTo>
                    <a:pt x="377" y="327"/>
                  </a:lnTo>
                  <a:lnTo>
                    <a:pt x="384" y="323"/>
                  </a:lnTo>
                  <a:lnTo>
                    <a:pt x="390" y="320"/>
                  </a:lnTo>
                  <a:lnTo>
                    <a:pt x="395" y="318"/>
                  </a:lnTo>
                  <a:lnTo>
                    <a:pt x="398" y="316"/>
                  </a:lnTo>
                  <a:lnTo>
                    <a:pt x="400" y="316"/>
                  </a:lnTo>
                  <a:lnTo>
                    <a:pt x="400" y="315"/>
                  </a:lnTo>
                  <a:lnTo>
                    <a:pt x="401" y="313"/>
                  </a:lnTo>
                  <a:lnTo>
                    <a:pt x="403" y="309"/>
                  </a:lnTo>
                  <a:lnTo>
                    <a:pt x="403" y="305"/>
                  </a:lnTo>
                  <a:lnTo>
                    <a:pt x="407" y="294"/>
                  </a:lnTo>
                  <a:lnTo>
                    <a:pt x="410" y="281"/>
                  </a:lnTo>
                  <a:lnTo>
                    <a:pt x="414" y="269"/>
                  </a:lnTo>
                  <a:lnTo>
                    <a:pt x="417" y="258"/>
                  </a:lnTo>
                  <a:lnTo>
                    <a:pt x="418" y="254"/>
                  </a:lnTo>
                  <a:lnTo>
                    <a:pt x="419" y="251"/>
                  </a:lnTo>
                  <a:lnTo>
                    <a:pt x="420" y="249"/>
                  </a:lnTo>
                  <a:lnTo>
                    <a:pt x="420" y="248"/>
                  </a:lnTo>
                  <a:lnTo>
                    <a:pt x="423" y="246"/>
                  </a:lnTo>
                  <a:lnTo>
                    <a:pt x="426" y="245"/>
                  </a:lnTo>
                  <a:lnTo>
                    <a:pt x="432" y="244"/>
                  </a:lnTo>
                  <a:lnTo>
                    <a:pt x="436" y="239"/>
                  </a:lnTo>
                  <a:lnTo>
                    <a:pt x="440" y="232"/>
                  </a:lnTo>
                  <a:lnTo>
                    <a:pt x="441" y="229"/>
                  </a:lnTo>
                  <a:lnTo>
                    <a:pt x="441" y="225"/>
                  </a:lnTo>
                  <a:lnTo>
                    <a:pt x="442" y="222"/>
                  </a:lnTo>
                  <a:lnTo>
                    <a:pt x="444" y="220"/>
                  </a:lnTo>
                  <a:lnTo>
                    <a:pt x="451" y="221"/>
                  </a:lnTo>
                  <a:lnTo>
                    <a:pt x="459" y="224"/>
                  </a:lnTo>
                  <a:lnTo>
                    <a:pt x="462" y="225"/>
                  </a:lnTo>
                  <a:lnTo>
                    <a:pt x="465" y="227"/>
                  </a:lnTo>
                  <a:lnTo>
                    <a:pt x="467" y="228"/>
                  </a:lnTo>
                  <a:lnTo>
                    <a:pt x="468" y="228"/>
                  </a:lnTo>
                  <a:lnTo>
                    <a:pt x="476" y="227"/>
                  </a:lnTo>
                  <a:lnTo>
                    <a:pt x="485" y="226"/>
                  </a:lnTo>
                  <a:lnTo>
                    <a:pt x="493" y="224"/>
                  </a:lnTo>
                  <a:lnTo>
                    <a:pt x="500" y="220"/>
                  </a:lnTo>
                  <a:lnTo>
                    <a:pt x="505" y="215"/>
                  </a:lnTo>
                  <a:lnTo>
                    <a:pt x="510" y="207"/>
                  </a:lnTo>
                  <a:lnTo>
                    <a:pt x="521" y="193"/>
                  </a:lnTo>
                  <a:lnTo>
                    <a:pt x="529" y="176"/>
                  </a:lnTo>
                  <a:lnTo>
                    <a:pt x="536" y="160"/>
                  </a:lnTo>
                  <a:lnTo>
                    <a:pt x="528" y="153"/>
                  </a:lnTo>
                  <a:lnTo>
                    <a:pt x="521" y="144"/>
                  </a:lnTo>
                  <a:lnTo>
                    <a:pt x="517" y="134"/>
                  </a:lnTo>
                  <a:lnTo>
                    <a:pt x="513" y="123"/>
                  </a:lnTo>
                  <a:lnTo>
                    <a:pt x="506" y="101"/>
                  </a:lnTo>
                  <a:lnTo>
                    <a:pt x="501" y="90"/>
                  </a:lnTo>
                  <a:lnTo>
                    <a:pt x="496" y="80"/>
                  </a:lnTo>
                  <a:lnTo>
                    <a:pt x="487" y="82"/>
                  </a:lnTo>
                  <a:lnTo>
                    <a:pt x="479" y="83"/>
                  </a:lnTo>
                  <a:lnTo>
                    <a:pt x="474" y="83"/>
                  </a:lnTo>
                  <a:lnTo>
                    <a:pt x="471" y="81"/>
                  </a:lnTo>
                  <a:lnTo>
                    <a:pt x="469" y="77"/>
                  </a:lnTo>
                  <a:lnTo>
                    <a:pt x="469" y="71"/>
                  </a:lnTo>
                  <a:lnTo>
                    <a:pt x="470" y="62"/>
                  </a:lnTo>
                  <a:lnTo>
                    <a:pt x="472" y="52"/>
                  </a:lnTo>
                  <a:lnTo>
                    <a:pt x="472" y="47"/>
                  </a:lnTo>
                  <a:lnTo>
                    <a:pt x="472" y="41"/>
                  </a:lnTo>
                  <a:lnTo>
                    <a:pt x="471" y="35"/>
                  </a:lnTo>
                  <a:lnTo>
                    <a:pt x="468" y="32"/>
                  </a:lnTo>
                  <a:lnTo>
                    <a:pt x="460" y="29"/>
                  </a:lnTo>
                  <a:lnTo>
                    <a:pt x="450" y="27"/>
                  </a:lnTo>
                  <a:lnTo>
                    <a:pt x="439" y="25"/>
                  </a:lnTo>
                  <a:lnTo>
                    <a:pt x="428" y="25"/>
                  </a:lnTo>
                  <a:lnTo>
                    <a:pt x="416" y="24"/>
                  </a:lnTo>
                  <a:lnTo>
                    <a:pt x="404" y="23"/>
                  </a:lnTo>
                  <a:lnTo>
                    <a:pt x="394" y="22"/>
                  </a:lnTo>
                  <a:lnTo>
                    <a:pt x="384" y="20"/>
                  </a:lnTo>
                  <a:lnTo>
                    <a:pt x="378" y="23"/>
                  </a:lnTo>
                  <a:lnTo>
                    <a:pt x="373" y="27"/>
                  </a:lnTo>
                  <a:lnTo>
                    <a:pt x="370" y="31"/>
                  </a:lnTo>
                  <a:lnTo>
                    <a:pt x="366" y="36"/>
                  </a:lnTo>
                  <a:lnTo>
                    <a:pt x="364" y="41"/>
                  </a:lnTo>
                  <a:lnTo>
                    <a:pt x="359" y="45"/>
                  </a:lnTo>
                  <a:lnTo>
                    <a:pt x="355" y="49"/>
                  </a:lnTo>
                  <a:lnTo>
                    <a:pt x="348" y="52"/>
                  </a:lnTo>
                  <a:lnTo>
                    <a:pt x="344" y="45"/>
                  </a:lnTo>
                  <a:lnTo>
                    <a:pt x="340" y="36"/>
                  </a:lnTo>
                  <a:lnTo>
                    <a:pt x="334" y="22"/>
                  </a:lnTo>
                  <a:lnTo>
                    <a:pt x="331" y="15"/>
                  </a:lnTo>
                  <a:lnTo>
                    <a:pt x="326" y="9"/>
                  </a:lnTo>
                  <a:lnTo>
                    <a:pt x="320" y="4"/>
                  </a:lnTo>
                  <a:lnTo>
                    <a:pt x="312" y="0"/>
                  </a:lnTo>
                  <a:lnTo>
                    <a:pt x="306" y="2"/>
                  </a:lnTo>
                  <a:lnTo>
                    <a:pt x="301" y="4"/>
                  </a:lnTo>
                  <a:lnTo>
                    <a:pt x="293" y="7"/>
                  </a:lnTo>
                  <a:lnTo>
                    <a:pt x="288" y="12"/>
                  </a:lnTo>
                  <a:lnTo>
                    <a:pt x="283" y="15"/>
                  </a:lnTo>
                  <a:lnTo>
                    <a:pt x="278" y="17"/>
                  </a:lnTo>
                  <a:lnTo>
                    <a:pt x="272" y="18"/>
                  </a:lnTo>
                  <a:lnTo>
                    <a:pt x="267" y="18"/>
                  </a:lnTo>
                  <a:lnTo>
                    <a:pt x="262" y="18"/>
                  </a:lnTo>
                  <a:lnTo>
                    <a:pt x="255" y="17"/>
                  </a:lnTo>
                  <a:lnTo>
                    <a:pt x="248" y="16"/>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10" name="未知"/>
            <p:cNvSpPr>
              <a:spLocks noChangeArrowheads="1"/>
            </p:cNvSpPr>
            <p:nvPr/>
          </p:nvSpPr>
          <p:spPr bwMode="auto">
            <a:xfrm>
              <a:off x="0" y="376"/>
              <a:ext cx="845" cy="453"/>
            </a:xfrm>
            <a:custGeom>
              <a:avLst/>
              <a:gdLst>
                <a:gd name="T0" fmla="*/ 44 w 845"/>
                <a:gd name="T1" fmla="*/ 409 h 453"/>
                <a:gd name="T2" fmla="*/ 4 w 845"/>
                <a:gd name="T3" fmla="*/ 373 h 453"/>
                <a:gd name="T4" fmla="*/ 4 w 845"/>
                <a:gd name="T5" fmla="*/ 316 h 453"/>
                <a:gd name="T6" fmla="*/ 38 w 845"/>
                <a:gd name="T7" fmla="*/ 304 h 453"/>
                <a:gd name="T8" fmla="*/ 72 w 845"/>
                <a:gd name="T9" fmla="*/ 301 h 453"/>
                <a:gd name="T10" fmla="*/ 113 w 845"/>
                <a:gd name="T11" fmla="*/ 305 h 453"/>
                <a:gd name="T12" fmla="*/ 150 w 845"/>
                <a:gd name="T13" fmla="*/ 285 h 453"/>
                <a:gd name="T14" fmla="*/ 150 w 845"/>
                <a:gd name="T15" fmla="*/ 268 h 453"/>
                <a:gd name="T16" fmla="*/ 181 w 845"/>
                <a:gd name="T17" fmla="*/ 241 h 453"/>
                <a:gd name="T18" fmla="*/ 162 w 845"/>
                <a:gd name="T19" fmla="*/ 181 h 453"/>
                <a:gd name="T20" fmla="*/ 113 w 845"/>
                <a:gd name="T21" fmla="*/ 155 h 453"/>
                <a:gd name="T22" fmla="*/ 97 w 845"/>
                <a:gd name="T23" fmla="*/ 101 h 453"/>
                <a:gd name="T24" fmla="*/ 118 w 845"/>
                <a:gd name="T25" fmla="*/ 84 h 453"/>
                <a:gd name="T26" fmla="*/ 140 w 845"/>
                <a:gd name="T27" fmla="*/ 61 h 453"/>
                <a:gd name="T28" fmla="*/ 97 w 845"/>
                <a:gd name="T29" fmla="*/ 21 h 453"/>
                <a:gd name="T30" fmla="*/ 136 w 845"/>
                <a:gd name="T31" fmla="*/ 1 h 453"/>
                <a:gd name="T32" fmla="*/ 241 w 845"/>
                <a:gd name="T33" fmla="*/ 2 h 453"/>
                <a:gd name="T34" fmla="*/ 256 w 845"/>
                <a:gd name="T35" fmla="*/ 16 h 453"/>
                <a:gd name="T36" fmla="*/ 268 w 845"/>
                <a:gd name="T37" fmla="*/ 24 h 453"/>
                <a:gd name="T38" fmla="*/ 302 w 845"/>
                <a:gd name="T39" fmla="*/ 54 h 453"/>
                <a:gd name="T40" fmla="*/ 351 w 845"/>
                <a:gd name="T41" fmla="*/ 75 h 453"/>
                <a:gd name="T42" fmla="*/ 400 w 845"/>
                <a:gd name="T43" fmla="*/ 89 h 453"/>
                <a:gd name="T44" fmla="*/ 403 w 845"/>
                <a:gd name="T45" fmla="*/ 90 h 453"/>
                <a:gd name="T46" fmla="*/ 438 w 845"/>
                <a:gd name="T47" fmla="*/ 82 h 453"/>
                <a:gd name="T48" fmla="*/ 527 w 845"/>
                <a:gd name="T49" fmla="*/ 80 h 453"/>
                <a:gd name="T50" fmla="*/ 557 w 845"/>
                <a:gd name="T51" fmla="*/ 88 h 453"/>
                <a:gd name="T52" fmla="*/ 568 w 845"/>
                <a:gd name="T53" fmla="*/ 120 h 453"/>
                <a:gd name="T54" fmla="*/ 596 w 845"/>
                <a:gd name="T55" fmla="*/ 127 h 453"/>
                <a:gd name="T56" fmla="*/ 629 w 845"/>
                <a:gd name="T57" fmla="*/ 135 h 453"/>
                <a:gd name="T58" fmla="*/ 663 w 845"/>
                <a:gd name="T59" fmla="*/ 149 h 453"/>
                <a:gd name="T60" fmla="*/ 708 w 845"/>
                <a:gd name="T61" fmla="*/ 163 h 453"/>
                <a:gd name="T62" fmla="*/ 757 w 845"/>
                <a:gd name="T63" fmla="*/ 167 h 453"/>
                <a:gd name="T64" fmla="*/ 803 w 845"/>
                <a:gd name="T65" fmla="*/ 224 h 453"/>
                <a:gd name="T66" fmla="*/ 831 w 845"/>
                <a:gd name="T67" fmla="*/ 281 h 453"/>
                <a:gd name="T68" fmla="*/ 844 w 845"/>
                <a:gd name="T69" fmla="*/ 327 h 453"/>
                <a:gd name="T70" fmla="*/ 805 w 845"/>
                <a:gd name="T71" fmla="*/ 343 h 453"/>
                <a:gd name="T72" fmla="*/ 765 w 845"/>
                <a:gd name="T73" fmla="*/ 376 h 453"/>
                <a:gd name="T74" fmla="*/ 728 w 845"/>
                <a:gd name="T75" fmla="*/ 393 h 453"/>
                <a:gd name="T76" fmla="*/ 693 w 845"/>
                <a:gd name="T77" fmla="*/ 415 h 453"/>
                <a:gd name="T78" fmla="*/ 632 w 845"/>
                <a:gd name="T79" fmla="*/ 436 h 453"/>
                <a:gd name="T80" fmla="*/ 599 w 845"/>
                <a:gd name="T81" fmla="*/ 440 h 453"/>
                <a:gd name="T82" fmla="*/ 576 w 845"/>
                <a:gd name="T83" fmla="*/ 400 h 453"/>
                <a:gd name="T84" fmla="*/ 568 w 845"/>
                <a:gd name="T85" fmla="*/ 376 h 453"/>
                <a:gd name="T86" fmla="*/ 557 w 845"/>
                <a:gd name="T87" fmla="*/ 382 h 453"/>
                <a:gd name="T88" fmla="*/ 526 w 845"/>
                <a:gd name="T89" fmla="*/ 407 h 453"/>
                <a:gd name="T90" fmla="*/ 498 w 845"/>
                <a:gd name="T91" fmla="*/ 388 h 453"/>
                <a:gd name="T92" fmla="*/ 464 w 845"/>
                <a:gd name="T93" fmla="*/ 382 h 453"/>
                <a:gd name="T94" fmla="*/ 436 w 845"/>
                <a:gd name="T95" fmla="*/ 391 h 453"/>
                <a:gd name="T96" fmla="*/ 403 w 845"/>
                <a:gd name="T97" fmla="*/ 374 h 453"/>
                <a:gd name="T98" fmla="*/ 343 w 845"/>
                <a:gd name="T99" fmla="*/ 371 h 453"/>
                <a:gd name="T100" fmla="*/ 272 w 845"/>
                <a:gd name="T101" fmla="*/ 352 h 453"/>
                <a:gd name="T102" fmla="*/ 222 w 845"/>
                <a:gd name="T103" fmla="*/ 388 h 453"/>
                <a:gd name="T104" fmla="*/ 180 w 845"/>
                <a:gd name="T105" fmla="*/ 401 h 453"/>
                <a:gd name="T106" fmla="*/ 135 w 845"/>
                <a:gd name="T107" fmla="*/ 410 h 453"/>
                <a:gd name="T108" fmla="*/ 97 w 845"/>
                <a:gd name="T109" fmla="*/ 437 h 453"/>
                <a:gd name="T110" fmla="*/ 76 w 845"/>
                <a:gd name="T111" fmla="*/ 451 h 453"/>
                <a:gd name="T112" fmla="*/ 74 w 845"/>
                <a:gd name="T113" fmla="*/ 441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45" h="453">
                  <a:moveTo>
                    <a:pt x="76" y="440"/>
                  </a:moveTo>
                  <a:lnTo>
                    <a:pt x="71" y="432"/>
                  </a:lnTo>
                  <a:lnTo>
                    <a:pt x="64" y="425"/>
                  </a:lnTo>
                  <a:lnTo>
                    <a:pt x="57" y="419"/>
                  </a:lnTo>
                  <a:lnTo>
                    <a:pt x="50" y="414"/>
                  </a:lnTo>
                  <a:lnTo>
                    <a:pt x="44" y="409"/>
                  </a:lnTo>
                  <a:lnTo>
                    <a:pt x="35" y="406"/>
                  </a:lnTo>
                  <a:lnTo>
                    <a:pt x="16" y="400"/>
                  </a:lnTo>
                  <a:lnTo>
                    <a:pt x="14" y="395"/>
                  </a:lnTo>
                  <a:lnTo>
                    <a:pt x="11" y="390"/>
                  </a:lnTo>
                  <a:lnTo>
                    <a:pt x="5" y="378"/>
                  </a:lnTo>
                  <a:lnTo>
                    <a:pt x="4" y="373"/>
                  </a:lnTo>
                  <a:lnTo>
                    <a:pt x="1" y="368"/>
                  </a:lnTo>
                  <a:lnTo>
                    <a:pt x="0" y="365"/>
                  </a:lnTo>
                  <a:lnTo>
                    <a:pt x="0" y="364"/>
                  </a:lnTo>
                  <a:lnTo>
                    <a:pt x="1" y="340"/>
                  </a:lnTo>
                  <a:lnTo>
                    <a:pt x="1" y="328"/>
                  </a:lnTo>
                  <a:lnTo>
                    <a:pt x="4" y="316"/>
                  </a:lnTo>
                  <a:lnTo>
                    <a:pt x="7" y="313"/>
                  </a:lnTo>
                  <a:lnTo>
                    <a:pt x="11" y="310"/>
                  </a:lnTo>
                  <a:lnTo>
                    <a:pt x="22" y="306"/>
                  </a:lnTo>
                  <a:lnTo>
                    <a:pt x="29" y="305"/>
                  </a:lnTo>
                  <a:lnTo>
                    <a:pt x="34" y="304"/>
                  </a:lnTo>
                  <a:lnTo>
                    <a:pt x="38" y="304"/>
                  </a:lnTo>
                  <a:lnTo>
                    <a:pt x="39" y="304"/>
                  </a:lnTo>
                  <a:lnTo>
                    <a:pt x="46" y="302"/>
                  </a:lnTo>
                  <a:lnTo>
                    <a:pt x="54" y="299"/>
                  </a:lnTo>
                  <a:lnTo>
                    <a:pt x="61" y="297"/>
                  </a:lnTo>
                  <a:lnTo>
                    <a:pt x="64" y="296"/>
                  </a:lnTo>
                  <a:lnTo>
                    <a:pt x="72" y="301"/>
                  </a:lnTo>
                  <a:lnTo>
                    <a:pt x="79" y="304"/>
                  </a:lnTo>
                  <a:lnTo>
                    <a:pt x="86" y="307"/>
                  </a:lnTo>
                  <a:lnTo>
                    <a:pt x="91" y="307"/>
                  </a:lnTo>
                  <a:lnTo>
                    <a:pt x="98" y="307"/>
                  </a:lnTo>
                  <a:lnTo>
                    <a:pt x="105" y="307"/>
                  </a:lnTo>
                  <a:lnTo>
                    <a:pt x="113" y="305"/>
                  </a:lnTo>
                  <a:lnTo>
                    <a:pt x="124" y="304"/>
                  </a:lnTo>
                  <a:lnTo>
                    <a:pt x="135" y="301"/>
                  </a:lnTo>
                  <a:lnTo>
                    <a:pt x="143" y="296"/>
                  </a:lnTo>
                  <a:lnTo>
                    <a:pt x="146" y="293"/>
                  </a:lnTo>
                  <a:lnTo>
                    <a:pt x="148" y="289"/>
                  </a:lnTo>
                  <a:lnTo>
                    <a:pt x="150" y="285"/>
                  </a:lnTo>
                  <a:lnTo>
                    <a:pt x="152" y="280"/>
                  </a:lnTo>
                  <a:lnTo>
                    <a:pt x="148" y="278"/>
                  </a:lnTo>
                  <a:lnTo>
                    <a:pt x="146" y="277"/>
                  </a:lnTo>
                  <a:lnTo>
                    <a:pt x="143" y="274"/>
                  </a:lnTo>
                  <a:lnTo>
                    <a:pt x="144" y="271"/>
                  </a:lnTo>
                  <a:lnTo>
                    <a:pt x="150" y="268"/>
                  </a:lnTo>
                  <a:lnTo>
                    <a:pt x="155" y="265"/>
                  </a:lnTo>
                  <a:lnTo>
                    <a:pt x="163" y="262"/>
                  </a:lnTo>
                  <a:lnTo>
                    <a:pt x="170" y="259"/>
                  </a:lnTo>
                  <a:lnTo>
                    <a:pt x="176" y="256"/>
                  </a:lnTo>
                  <a:lnTo>
                    <a:pt x="180" y="248"/>
                  </a:lnTo>
                  <a:lnTo>
                    <a:pt x="181" y="241"/>
                  </a:lnTo>
                  <a:lnTo>
                    <a:pt x="181" y="234"/>
                  </a:lnTo>
                  <a:lnTo>
                    <a:pt x="178" y="227"/>
                  </a:lnTo>
                  <a:lnTo>
                    <a:pt x="172" y="212"/>
                  </a:lnTo>
                  <a:lnTo>
                    <a:pt x="163" y="196"/>
                  </a:lnTo>
                  <a:lnTo>
                    <a:pt x="162" y="189"/>
                  </a:lnTo>
                  <a:lnTo>
                    <a:pt x="162" y="181"/>
                  </a:lnTo>
                  <a:lnTo>
                    <a:pt x="161" y="174"/>
                  </a:lnTo>
                  <a:lnTo>
                    <a:pt x="157" y="168"/>
                  </a:lnTo>
                  <a:lnTo>
                    <a:pt x="151" y="165"/>
                  </a:lnTo>
                  <a:lnTo>
                    <a:pt x="144" y="162"/>
                  </a:lnTo>
                  <a:lnTo>
                    <a:pt x="128" y="158"/>
                  </a:lnTo>
                  <a:lnTo>
                    <a:pt x="113" y="155"/>
                  </a:lnTo>
                  <a:lnTo>
                    <a:pt x="99" y="152"/>
                  </a:lnTo>
                  <a:lnTo>
                    <a:pt x="98" y="145"/>
                  </a:lnTo>
                  <a:lnTo>
                    <a:pt x="97" y="137"/>
                  </a:lnTo>
                  <a:lnTo>
                    <a:pt x="95" y="124"/>
                  </a:lnTo>
                  <a:lnTo>
                    <a:pt x="95" y="109"/>
                  </a:lnTo>
                  <a:lnTo>
                    <a:pt x="97" y="101"/>
                  </a:lnTo>
                  <a:lnTo>
                    <a:pt x="99" y="92"/>
                  </a:lnTo>
                  <a:lnTo>
                    <a:pt x="101" y="90"/>
                  </a:lnTo>
                  <a:lnTo>
                    <a:pt x="105" y="89"/>
                  </a:lnTo>
                  <a:lnTo>
                    <a:pt x="109" y="89"/>
                  </a:lnTo>
                  <a:lnTo>
                    <a:pt x="112" y="88"/>
                  </a:lnTo>
                  <a:lnTo>
                    <a:pt x="118" y="84"/>
                  </a:lnTo>
                  <a:lnTo>
                    <a:pt x="127" y="78"/>
                  </a:lnTo>
                  <a:lnTo>
                    <a:pt x="133" y="73"/>
                  </a:lnTo>
                  <a:lnTo>
                    <a:pt x="136" y="73"/>
                  </a:lnTo>
                  <a:lnTo>
                    <a:pt x="136" y="72"/>
                  </a:lnTo>
                  <a:lnTo>
                    <a:pt x="139" y="67"/>
                  </a:lnTo>
                  <a:lnTo>
                    <a:pt x="140" y="61"/>
                  </a:lnTo>
                  <a:lnTo>
                    <a:pt x="140" y="52"/>
                  </a:lnTo>
                  <a:lnTo>
                    <a:pt x="135" y="45"/>
                  </a:lnTo>
                  <a:lnTo>
                    <a:pt x="127" y="37"/>
                  </a:lnTo>
                  <a:lnTo>
                    <a:pt x="117" y="31"/>
                  </a:lnTo>
                  <a:lnTo>
                    <a:pt x="108" y="26"/>
                  </a:lnTo>
                  <a:lnTo>
                    <a:pt x="97" y="21"/>
                  </a:lnTo>
                  <a:lnTo>
                    <a:pt x="89" y="16"/>
                  </a:lnTo>
                  <a:lnTo>
                    <a:pt x="98" y="11"/>
                  </a:lnTo>
                  <a:lnTo>
                    <a:pt x="108" y="7"/>
                  </a:lnTo>
                  <a:lnTo>
                    <a:pt x="117" y="4"/>
                  </a:lnTo>
                  <a:lnTo>
                    <a:pt x="127" y="2"/>
                  </a:lnTo>
                  <a:lnTo>
                    <a:pt x="136" y="1"/>
                  </a:lnTo>
                  <a:lnTo>
                    <a:pt x="147" y="1"/>
                  </a:lnTo>
                  <a:lnTo>
                    <a:pt x="167" y="1"/>
                  </a:lnTo>
                  <a:lnTo>
                    <a:pt x="189" y="3"/>
                  </a:lnTo>
                  <a:lnTo>
                    <a:pt x="210" y="4"/>
                  </a:lnTo>
                  <a:lnTo>
                    <a:pt x="231" y="4"/>
                  </a:lnTo>
                  <a:lnTo>
                    <a:pt x="241" y="2"/>
                  </a:lnTo>
                  <a:lnTo>
                    <a:pt x="252" y="0"/>
                  </a:lnTo>
                  <a:lnTo>
                    <a:pt x="253" y="5"/>
                  </a:lnTo>
                  <a:lnTo>
                    <a:pt x="255" y="10"/>
                  </a:lnTo>
                  <a:lnTo>
                    <a:pt x="255" y="13"/>
                  </a:lnTo>
                  <a:lnTo>
                    <a:pt x="255" y="15"/>
                  </a:lnTo>
                  <a:lnTo>
                    <a:pt x="256" y="16"/>
                  </a:lnTo>
                  <a:lnTo>
                    <a:pt x="257" y="16"/>
                  </a:lnTo>
                  <a:lnTo>
                    <a:pt x="259" y="16"/>
                  </a:lnTo>
                  <a:lnTo>
                    <a:pt x="260" y="16"/>
                  </a:lnTo>
                  <a:lnTo>
                    <a:pt x="263" y="18"/>
                  </a:lnTo>
                  <a:lnTo>
                    <a:pt x="266" y="20"/>
                  </a:lnTo>
                  <a:lnTo>
                    <a:pt x="268" y="24"/>
                  </a:lnTo>
                  <a:lnTo>
                    <a:pt x="276" y="36"/>
                  </a:lnTo>
                  <a:lnTo>
                    <a:pt x="285" y="48"/>
                  </a:lnTo>
                  <a:lnTo>
                    <a:pt x="286" y="50"/>
                  </a:lnTo>
                  <a:lnTo>
                    <a:pt x="289" y="52"/>
                  </a:lnTo>
                  <a:lnTo>
                    <a:pt x="295" y="53"/>
                  </a:lnTo>
                  <a:lnTo>
                    <a:pt x="302" y="54"/>
                  </a:lnTo>
                  <a:lnTo>
                    <a:pt x="305" y="55"/>
                  </a:lnTo>
                  <a:lnTo>
                    <a:pt x="308" y="56"/>
                  </a:lnTo>
                  <a:lnTo>
                    <a:pt x="319" y="63"/>
                  </a:lnTo>
                  <a:lnTo>
                    <a:pt x="330" y="68"/>
                  </a:lnTo>
                  <a:lnTo>
                    <a:pt x="340" y="72"/>
                  </a:lnTo>
                  <a:lnTo>
                    <a:pt x="351" y="75"/>
                  </a:lnTo>
                  <a:lnTo>
                    <a:pt x="361" y="78"/>
                  </a:lnTo>
                  <a:lnTo>
                    <a:pt x="372" y="82"/>
                  </a:lnTo>
                  <a:lnTo>
                    <a:pt x="383" y="86"/>
                  </a:lnTo>
                  <a:lnTo>
                    <a:pt x="392" y="92"/>
                  </a:lnTo>
                  <a:lnTo>
                    <a:pt x="398" y="91"/>
                  </a:lnTo>
                  <a:lnTo>
                    <a:pt x="400" y="89"/>
                  </a:lnTo>
                  <a:lnTo>
                    <a:pt x="403" y="88"/>
                  </a:lnTo>
                  <a:lnTo>
                    <a:pt x="404" y="88"/>
                  </a:lnTo>
                  <a:lnTo>
                    <a:pt x="403" y="88"/>
                  </a:lnTo>
                  <a:lnTo>
                    <a:pt x="402" y="89"/>
                  </a:lnTo>
                  <a:lnTo>
                    <a:pt x="402" y="90"/>
                  </a:lnTo>
                  <a:lnTo>
                    <a:pt x="403" y="90"/>
                  </a:lnTo>
                  <a:lnTo>
                    <a:pt x="404" y="90"/>
                  </a:lnTo>
                  <a:lnTo>
                    <a:pt x="408" y="89"/>
                  </a:lnTo>
                  <a:lnTo>
                    <a:pt x="414" y="88"/>
                  </a:lnTo>
                  <a:lnTo>
                    <a:pt x="422" y="86"/>
                  </a:lnTo>
                  <a:lnTo>
                    <a:pt x="432" y="84"/>
                  </a:lnTo>
                  <a:lnTo>
                    <a:pt x="438" y="82"/>
                  </a:lnTo>
                  <a:lnTo>
                    <a:pt x="447" y="79"/>
                  </a:lnTo>
                  <a:lnTo>
                    <a:pt x="453" y="77"/>
                  </a:lnTo>
                  <a:lnTo>
                    <a:pt x="456" y="76"/>
                  </a:lnTo>
                  <a:lnTo>
                    <a:pt x="486" y="78"/>
                  </a:lnTo>
                  <a:lnTo>
                    <a:pt x="516" y="80"/>
                  </a:lnTo>
                  <a:lnTo>
                    <a:pt x="527" y="80"/>
                  </a:lnTo>
                  <a:lnTo>
                    <a:pt x="536" y="80"/>
                  </a:lnTo>
                  <a:lnTo>
                    <a:pt x="547" y="81"/>
                  </a:lnTo>
                  <a:lnTo>
                    <a:pt x="551" y="82"/>
                  </a:lnTo>
                  <a:lnTo>
                    <a:pt x="556" y="84"/>
                  </a:lnTo>
                  <a:lnTo>
                    <a:pt x="556" y="85"/>
                  </a:lnTo>
                  <a:lnTo>
                    <a:pt x="557" y="88"/>
                  </a:lnTo>
                  <a:lnTo>
                    <a:pt x="560" y="94"/>
                  </a:lnTo>
                  <a:lnTo>
                    <a:pt x="561" y="100"/>
                  </a:lnTo>
                  <a:lnTo>
                    <a:pt x="564" y="106"/>
                  </a:lnTo>
                  <a:lnTo>
                    <a:pt x="565" y="112"/>
                  </a:lnTo>
                  <a:lnTo>
                    <a:pt x="566" y="117"/>
                  </a:lnTo>
                  <a:lnTo>
                    <a:pt x="568" y="120"/>
                  </a:lnTo>
                  <a:lnTo>
                    <a:pt x="569" y="123"/>
                  </a:lnTo>
                  <a:lnTo>
                    <a:pt x="573" y="125"/>
                  </a:lnTo>
                  <a:lnTo>
                    <a:pt x="576" y="127"/>
                  </a:lnTo>
                  <a:lnTo>
                    <a:pt x="581" y="127"/>
                  </a:lnTo>
                  <a:lnTo>
                    <a:pt x="591" y="127"/>
                  </a:lnTo>
                  <a:lnTo>
                    <a:pt x="596" y="127"/>
                  </a:lnTo>
                  <a:lnTo>
                    <a:pt x="600" y="128"/>
                  </a:lnTo>
                  <a:lnTo>
                    <a:pt x="607" y="130"/>
                  </a:lnTo>
                  <a:lnTo>
                    <a:pt x="615" y="133"/>
                  </a:lnTo>
                  <a:lnTo>
                    <a:pt x="621" y="136"/>
                  </a:lnTo>
                  <a:lnTo>
                    <a:pt x="624" y="136"/>
                  </a:lnTo>
                  <a:lnTo>
                    <a:pt x="629" y="135"/>
                  </a:lnTo>
                  <a:lnTo>
                    <a:pt x="635" y="133"/>
                  </a:lnTo>
                  <a:lnTo>
                    <a:pt x="639" y="133"/>
                  </a:lnTo>
                  <a:lnTo>
                    <a:pt x="643" y="134"/>
                  </a:lnTo>
                  <a:lnTo>
                    <a:pt x="651" y="138"/>
                  </a:lnTo>
                  <a:lnTo>
                    <a:pt x="660" y="144"/>
                  </a:lnTo>
                  <a:lnTo>
                    <a:pt x="663" y="149"/>
                  </a:lnTo>
                  <a:lnTo>
                    <a:pt x="666" y="153"/>
                  </a:lnTo>
                  <a:lnTo>
                    <a:pt x="673" y="160"/>
                  </a:lnTo>
                  <a:lnTo>
                    <a:pt x="681" y="164"/>
                  </a:lnTo>
                  <a:lnTo>
                    <a:pt x="692" y="168"/>
                  </a:lnTo>
                  <a:lnTo>
                    <a:pt x="701" y="166"/>
                  </a:lnTo>
                  <a:lnTo>
                    <a:pt x="708" y="163"/>
                  </a:lnTo>
                  <a:lnTo>
                    <a:pt x="718" y="160"/>
                  </a:lnTo>
                  <a:lnTo>
                    <a:pt x="723" y="159"/>
                  </a:lnTo>
                  <a:lnTo>
                    <a:pt x="730" y="158"/>
                  </a:lnTo>
                  <a:lnTo>
                    <a:pt x="737" y="159"/>
                  </a:lnTo>
                  <a:lnTo>
                    <a:pt x="748" y="160"/>
                  </a:lnTo>
                  <a:lnTo>
                    <a:pt x="757" y="167"/>
                  </a:lnTo>
                  <a:lnTo>
                    <a:pt x="764" y="175"/>
                  </a:lnTo>
                  <a:lnTo>
                    <a:pt x="771" y="181"/>
                  </a:lnTo>
                  <a:lnTo>
                    <a:pt x="780" y="188"/>
                  </a:lnTo>
                  <a:lnTo>
                    <a:pt x="788" y="201"/>
                  </a:lnTo>
                  <a:lnTo>
                    <a:pt x="797" y="212"/>
                  </a:lnTo>
                  <a:lnTo>
                    <a:pt x="803" y="224"/>
                  </a:lnTo>
                  <a:lnTo>
                    <a:pt x="812" y="236"/>
                  </a:lnTo>
                  <a:lnTo>
                    <a:pt x="813" y="246"/>
                  </a:lnTo>
                  <a:lnTo>
                    <a:pt x="816" y="254"/>
                  </a:lnTo>
                  <a:lnTo>
                    <a:pt x="818" y="261"/>
                  </a:lnTo>
                  <a:lnTo>
                    <a:pt x="822" y="268"/>
                  </a:lnTo>
                  <a:lnTo>
                    <a:pt x="831" y="281"/>
                  </a:lnTo>
                  <a:lnTo>
                    <a:pt x="835" y="288"/>
                  </a:lnTo>
                  <a:lnTo>
                    <a:pt x="840" y="296"/>
                  </a:lnTo>
                  <a:lnTo>
                    <a:pt x="841" y="306"/>
                  </a:lnTo>
                  <a:lnTo>
                    <a:pt x="843" y="314"/>
                  </a:lnTo>
                  <a:lnTo>
                    <a:pt x="844" y="321"/>
                  </a:lnTo>
                  <a:lnTo>
                    <a:pt x="844" y="327"/>
                  </a:lnTo>
                  <a:lnTo>
                    <a:pt x="843" y="332"/>
                  </a:lnTo>
                  <a:lnTo>
                    <a:pt x="840" y="337"/>
                  </a:lnTo>
                  <a:lnTo>
                    <a:pt x="835" y="343"/>
                  </a:lnTo>
                  <a:lnTo>
                    <a:pt x="828" y="348"/>
                  </a:lnTo>
                  <a:lnTo>
                    <a:pt x="814" y="345"/>
                  </a:lnTo>
                  <a:lnTo>
                    <a:pt x="805" y="343"/>
                  </a:lnTo>
                  <a:lnTo>
                    <a:pt x="794" y="342"/>
                  </a:lnTo>
                  <a:lnTo>
                    <a:pt x="787" y="343"/>
                  </a:lnTo>
                  <a:lnTo>
                    <a:pt x="780" y="344"/>
                  </a:lnTo>
                  <a:lnTo>
                    <a:pt x="775" y="355"/>
                  </a:lnTo>
                  <a:lnTo>
                    <a:pt x="771" y="366"/>
                  </a:lnTo>
                  <a:lnTo>
                    <a:pt x="765" y="376"/>
                  </a:lnTo>
                  <a:lnTo>
                    <a:pt x="761" y="380"/>
                  </a:lnTo>
                  <a:lnTo>
                    <a:pt x="756" y="384"/>
                  </a:lnTo>
                  <a:lnTo>
                    <a:pt x="750" y="386"/>
                  </a:lnTo>
                  <a:lnTo>
                    <a:pt x="745" y="388"/>
                  </a:lnTo>
                  <a:lnTo>
                    <a:pt x="733" y="392"/>
                  </a:lnTo>
                  <a:lnTo>
                    <a:pt x="728" y="393"/>
                  </a:lnTo>
                  <a:lnTo>
                    <a:pt x="724" y="394"/>
                  </a:lnTo>
                  <a:lnTo>
                    <a:pt x="722" y="395"/>
                  </a:lnTo>
                  <a:lnTo>
                    <a:pt x="720" y="396"/>
                  </a:lnTo>
                  <a:lnTo>
                    <a:pt x="711" y="404"/>
                  </a:lnTo>
                  <a:lnTo>
                    <a:pt x="703" y="410"/>
                  </a:lnTo>
                  <a:lnTo>
                    <a:pt x="693" y="415"/>
                  </a:lnTo>
                  <a:lnTo>
                    <a:pt x="684" y="418"/>
                  </a:lnTo>
                  <a:lnTo>
                    <a:pt x="663" y="425"/>
                  </a:lnTo>
                  <a:lnTo>
                    <a:pt x="652" y="428"/>
                  </a:lnTo>
                  <a:lnTo>
                    <a:pt x="640" y="432"/>
                  </a:lnTo>
                  <a:lnTo>
                    <a:pt x="636" y="433"/>
                  </a:lnTo>
                  <a:lnTo>
                    <a:pt x="632" y="436"/>
                  </a:lnTo>
                  <a:lnTo>
                    <a:pt x="624" y="441"/>
                  </a:lnTo>
                  <a:lnTo>
                    <a:pt x="618" y="445"/>
                  </a:lnTo>
                  <a:lnTo>
                    <a:pt x="617" y="447"/>
                  </a:lnTo>
                  <a:lnTo>
                    <a:pt x="615" y="448"/>
                  </a:lnTo>
                  <a:lnTo>
                    <a:pt x="607" y="444"/>
                  </a:lnTo>
                  <a:lnTo>
                    <a:pt x="599" y="440"/>
                  </a:lnTo>
                  <a:lnTo>
                    <a:pt x="594" y="436"/>
                  </a:lnTo>
                  <a:lnTo>
                    <a:pt x="590" y="430"/>
                  </a:lnTo>
                  <a:lnTo>
                    <a:pt x="585" y="424"/>
                  </a:lnTo>
                  <a:lnTo>
                    <a:pt x="583" y="417"/>
                  </a:lnTo>
                  <a:lnTo>
                    <a:pt x="580" y="409"/>
                  </a:lnTo>
                  <a:lnTo>
                    <a:pt x="576" y="400"/>
                  </a:lnTo>
                  <a:lnTo>
                    <a:pt x="575" y="397"/>
                  </a:lnTo>
                  <a:lnTo>
                    <a:pt x="573" y="393"/>
                  </a:lnTo>
                  <a:lnTo>
                    <a:pt x="571" y="385"/>
                  </a:lnTo>
                  <a:lnTo>
                    <a:pt x="569" y="382"/>
                  </a:lnTo>
                  <a:lnTo>
                    <a:pt x="569" y="379"/>
                  </a:lnTo>
                  <a:lnTo>
                    <a:pt x="568" y="376"/>
                  </a:lnTo>
                  <a:lnTo>
                    <a:pt x="560" y="378"/>
                  </a:lnTo>
                  <a:lnTo>
                    <a:pt x="557" y="379"/>
                  </a:lnTo>
                  <a:lnTo>
                    <a:pt x="556" y="379"/>
                  </a:lnTo>
                  <a:lnTo>
                    <a:pt x="556" y="380"/>
                  </a:lnTo>
                  <a:lnTo>
                    <a:pt x="557" y="381"/>
                  </a:lnTo>
                  <a:lnTo>
                    <a:pt x="557" y="382"/>
                  </a:lnTo>
                  <a:lnTo>
                    <a:pt x="554" y="386"/>
                  </a:lnTo>
                  <a:lnTo>
                    <a:pt x="547" y="392"/>
                  </a:lnTo>
                  <a:lnTo>
                    <a:pt x="541" y="397"/>
                  </a:lnTo>
                  <a:lnTo>
                    <a:pt x="534" y="403"/>
                  </a:lnTo>
                  <a:lnTo>
                    <a:pt x="527" y="406"/>
                  </a:lnTo>
                  <a:lnTo>
                    <a:pt x="526" y="407"/>
                  </a:lnTo>
                  <a:lnTo>
                    <a:pt x="524" y="408"/>
                  </a:lnTo>
                  <a:lnTo>
                    <a:pt x="515" y="404"/>
                  </a:lnTo>
                  <a:lnTo>
                    <a:pt x="508" y="400"/>
                  </a:lnTo>
                  <a:lnTo>
                    <a:pt x="504" y="396"/>
                  </a:lnTo>
                  <a:lnTo>
                    <a:pt x="501" y="392"/>
                  </a:lnTo>
                  <a:lnTo>
                    <a:pt x="498" y="388"/>
                  </a:lnTo>
                  <a:lnTo>
                    <a:pt x="496" y="383"/>
                  </a:lnTo>
                  <a:lnTo>
                    <a:pt x="492" y="379"/>
                  </a:lnTo>
                  <a:lnTo>
                    <a:pt x="483" y="376"/>
                  </a:lnTo>
                  <a:lnTo>
                    <a:pt x="474" y="379"/>
                  </a:lnTo>
                  <a:lnTo>
                    <a:pt x="468" y="381"/>
                  </a:lnTo>
                  <a:lnTo>
                    <a:pt x="464" y="382"/>
                  </a:lnTo>
                  <a:lnTo>
                    <a:pt x="462" y="383"/>
                  </a:lnTo>
                  <a:lnTo>
                    <a:pt x="460" y="384"/>
                  </a:lnTo>
                  <a:lnTo>
                    <a:pt x="457" y="385"/>
                  </a:lnTo>
                  <a:lnTo>
                    <a:pt x="453" y="388"/>
                  </a:lnTo>
                  <a:lnTo>
                    <a:pt x="448" y="392"/>
                  </a:lnTo>
                  <a:lnTo>
                    <a:pt x="436" y="391"/>
                  </a:lnTo>
                  <a:lnTo>
                    <a:pt x="430" y="389"/>
                  </a:lnTo>
                  <a:lnTo>
                    <a:pt x="423" y="388"/>
                  </a:lnTo>
                  <a:lnTo>
                    <a:pt x="421" y="386"/>
                  </a:lnTo>
                  <a:lnTo>
                    <a:pt x="417" y="384"/>
                  </a:lnTo>
                  <a:lnTo>
                    <a:pt x="408" y="379"/>
                  </a:lnTo>
                  <a:lnTo>
                    <a:pt x="403" y="374"/>
                  </a:lnTo>
                  <a:lnTo>
                    <a:pt x="402" y="373"/>
                  </a:lnTo>
                  <a:lnTo>
                    <a:pt x="400" y="372"/>
                  </a:lnTo>
                  <a:lnTo>
                    <a:pt x="388" y="373"/>
                  </a:lnTo>
                  <a:lnTo>
                    <a:pt x="377" y="373"/>
                  </a:lnTo>
                  <a:lnTo>
                    <a:pt x="358" y="373"/>
                  </a:lnTo>
                  <a:lnTo>
                    <a:pt x="343" y="371"/>
                  </a:lnTo>
                  <a:lnTo>
                    <a:pt x="331" y="369"/>
                  </a:lnTo>
                  <a:lnTo>
                    <a:pt x="320" y="365"/>
                  </a:lnTo>
                  <a:lnTo>
                    <a:pt x="306" y="361"/>
                  </a:lnTo>
                  <a:lnTo>
                    <a:pt x="291" y="356"/>
                  </a:lnTo>
                  <a:lnTo>
                    <a:pt x="283" y="354"/>
                  </a:lnTo>
                  <a:lnTo>
                    <a:pt x="272" y="352"/>
                  </a:lnTo>
                  <a:lnTo>
                    <a:pt x="263" y="355"/>
                  </a:lnTo>
                  <a:lnTo>
                    <a:pt x="255" y="360"/>
                  </a:lnTo>
                  <a:lnTo>
                    <a:pt x="248" y="365"/>
                  </a:lnTo>
                  <a:lnTo>
                    <a:pt x="241" y="371"/>
                  </a:lnTo>
                  <a:lnTo>
                    <a:pt x="229" y="383"/>
                  </a:lnTo>
                  <a:lnTo>
                    <a:pt x="222" y="388"/>
                  </a:lnTo>
                  <a:lnTo>
                    <a:pt x="212" y="392"/>
                  </a:lnTo>
                  <a:lnTo>
                    <a:pt x="202" y="396"/>
                  </a:lnTo>
                  <a:lnTo>
                    <a:pt x="193" y="398"/>
                  </a:lnTo>
                  <a:lnTo>
                    <a:pt x="189" y="400"/>
                  </a:lnTo>
                  <a:lnTo>
                    <a:pt x="185" y="400"/>
                  </a:lnTo>
                  <a:lnTo>
                    <a:pt x="180" y="401"/>
                  </a:lnTo>
                  <a:lnTo>
                    <a:pt x="173" y="402"/>
                  </a:lnTo>
                  <a:lnTo>
                    <a:pt x="163" y="403"/>
                  </a:lnTo>
                  <a:lnTo>
                    <a:pt x="157" y="403"/>
                  </a:lnTo>
                  <a:lnTo>
                    <a:pt x="148" y="404"/>
                  </a:lnTo>
                  <a:lnTo>
                    <a:pt x="142" y="407"/>
                  </a:lnTo>
                  <a:lnTo>
                    <a:pt x="135" y="410"/>
                  </a:lnTo>
                  <a:lnTo>
                    <a:pt x="124" y="418"/>
                  </a:lnTo>
                  <a:lnTo>
                    <a:pt x="113" y="426"/>
                  </a:lnTo>
                  <a:lnTo>
                    <a:pt x="106" y="429"/>
                  </a:lnTo>
                  <a:lnTo>
                    <a:pt x="99" y="432"/>
                  </a:lnTo>
                  <a:lnTo>
                    <a:pt x="98" y="434"/>
                  </a:lnTo>
                  <a:lnTo>
                    <a:pt x="97" y="437"/>
                  </a:lnTo>
                  <a:lnTo>
                    <a:pt x="93" y="444"/>
                  </a:lnTo>
                  <a:lnTo>
                    <a:pt x="90" y="447"/>
                  </a:lnTo>
                  <a:lnTo>
                    <a:pt x="86" y="450"/>
                  </a:lnTo>
                  <a:lnTo>
                    <a:pt x="83" y="451"/>
                  </a:lnTo>
                  <a:lnTo>
                    <a:pt x="80" y="452"/>
                  </a:lnTo>
                  <a:lnTo>
                    <a:pt x="76" y="451"/>
                  </a:lnTo>
                  <a:lnTo>
                    <a:pt x="72" y="450"/>
                  </a:lnTo>
                  <a:lnTo>
                    <a:pt x="69" y="448"/>
                  </a:lnTo>
                  <a:lnTo>
                    <a:pt x="68" y="444"/>
                  </a:lnTo>
                  <a:lnTo>
                    <a:pt x="68" y="442"/>
                  </a:lnTo>
                  <a:lnTo>
                    <a:pt x="71" y="441"/>
                  </a:lnTo>
                  <a:lnTo>
                    <a:pt x="74" y="441"/>
                  </a:lnTo>
                  <a:lnTo>
                    <a:pt x="76" y="440"/>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11" name="未知"/>
            <p:cNvSpPr>
              <a:spLocks noChangeArrowheads="1"/>
            </p:cNvSpPr>
            <p:nvPr/>
          </p:nvSpPr>
          <p:spPr bwMode="auto">
            <a:xfrm>
              <a:off x="672" y="216"/>
              <a:ext cx="545" cy="570"/>
            </a:xfrm>
            <a:custGeom>
              <a:avLst/>
              <a:gdLst>
                <a:gd name="T0" fmla="*/ 155 w 545"/>
                <a:gd name="T1" fmla="*/ 60 h 570"/>
                <a:gd name="T2" fmla="*/ 128 w 545"/>
                <a:gd name="T3" fmla="*/ 74 h 570"/>
                <a:gd name="T4" fmla="*/ 106 w 545"/>
                <a:gd name="T5" fmla="*/ 70 h 570"/>
                <a:gd name="T6" fmla="*/ 84 w 545"/>
                <a:gd name="T7" fmla="*/ 52 h 570"/>
                <a:gd name="T8" fmla="*/ 63 w 545"/>
                <a:gd name="T9" fmla="*/ 68 h 570"/>
                <a:gd name="T10" fmla="*/ 37 w 545"/>
                <a:gd name="T11" fmla="*/ 117 h 570"/>
                <a:gd name="T12" fmla="*/ 32 w 545"/>
                <a:gd name="T13" fmla="*/ 143 h 570"/>
                <a:gd name="T14" fmla="*/ 22 w 545"/>
                <a:gd name="T15" fmla="*/ 167 h 570"/>
                <a:gd name="T16" fmla="*/ 1 w 545"/>
                <a:gd name="T17" fmla="*/ 172 h 570"/>
                <a:gd name="T18" fmla="*/ 55 w 545"/>
                <a:gd name="T19" fmla="*/ 205 h 570"/>
                <a:gd name="T20" fmla="*/ 107 w 545"/>
                <a:gd name="T21" fmla="*/ 232 h 570"/>
                <a:gd name="T22" fmla="*/ 112 w 545"/>
                <a:gd name="T23" fmla="*/ 267 h 570"/>
                <a:gd name="T24" fmla="*/ 99 w 545"/>
                <a:gd name="T25" fmla="*/ 289 h 570"/>
                <a:gd name="T26" fmla="*/ 82 w 545"/>
                <a:gd name="T27" fmla="*/ 313 h 570"/>
                <a:gd name="T28" fmla="*/ 91 w 545"/>
                <a:gd name="T29" fmla="*/ 330 h 570"/>
                <a:gd name="T30" fmla="*/ 107 w 545"/>
                <a:gd name="T31" fmla="*/ 348 h 570"/>
                <a:gd name="T32" fmla="*/ 131 w 545"/>
                <a:gd name="T33" fmla="*/ 370 h 570"/>
                <a:gd name="T34" fmla="*/ 141 w 545"/>
                <a:gd name="T35" fmla="*/ 397 h 570"/>
                <a:gd name="T36" fmla="*/ 147 w 545"/>
                <a:gd name="T37" fmla="*/ 423 h 570"/>
                <a:gd name="T38" fmla="*/ 166 w 545"/>
                <a:gd name="T39" fmla="*/ 460 h 570"/>
                <a:gd name="T40" fmla="*/ 186 w 545"/>
                <a:gd name="T41" fmla="*/ 507 h 570"/>
                <a:gd name="T42" fmla="*/ 202 w 545"/>
                <a:gd name="T43" fmla="*/ 511 h 570"/>
                <a:gd name="T44" fmla="*/ 231 w 545"/>
                <a:gd name="T45" fmla="*/ 490 h 570"/>
                <a:gd name="T46" fmla="*/ 257 w 545"/>
                <a:gd name="T47" fmla="*/ 507 h 570"/>
                <a:gd name="T48" fmla="*/ 265 w 545"/>
                <a:gd name="T49" fmla="*/ 529 h 570"/>
                <a:gd name="T50" fmla="*/ 288 w 545"/>
                <a:gd name="T51" fmla="*/ 516 h 570"/>
                <a:gd name="T52" fmla="*/ 321 w 545"/>
                <a:gd name="T53" fmla="*/ 504 h 570"/>
                <a:gd name="T54" fmla="*/ 390 w 545"/>
                <a:gd name="T55" fmla="*/ 519 h 570"/>
                <a:gd name="T56" fmla="*/ 404 w 545"/>
                <a:gd name="T57" fmla="*/ 551 h 570"/>
                <a:gd name="T58" fmla="*/ 403 w 545"/>
                <a:gd name="T59" fmla="*/ 568 h 570"/>
                <a:gd name="T60" fmla="*/ 423 w 545"/>
                <a:gd name="T61" fmla="*/ 541 h 570"/>
                <a:gd name="T62" fmla="*/ 450 w 545"/>
                <a:gd name="T63" fmla="*/ 501 h 570"/>
                <a:gd name="T64" fmla="*/ 479 w 545"/>
                <a:gd name="T65" fmla="*/ 446 h 570"/>
                <a:gd name="T66" fmla="*/ 494 w 545"/>
                <a:gd name="T67" fmla="*/ 422 h 570"/>
                <a:gd name="T68" fmla="*/ 519 w 545"/>
                <a:gd name="T69" fmla="*/ 404 h 570"/>
                <a:gd name="T70" fmla="*/ 536 w 545"/>
                <a:gd name="T71" fmla="*/ 368 h 570"/>
                <a:gd name="T72" fmla="*/ 544 w 545"/>
                <a:gd name="T73" fmla="*/ 344 h 570"/>
                <a:gd name="T74" fmla="*/ 536 w 545"/>
                <a:gd name="T75" fmla="*/ 326 h 570"/>
                <a:gd name="T76" fmla="*/ 501 w 545"/>
                <a:gd name="T77" fmla="*/ 315 h 570"/>
                <a:gd name="T78" fmla="*/ 490 w 545"/>
                <a:gd name="T79" fmla="*/ 313 h 570"/>
                <a:gd name="T80" fmla="*/ 467 w 545"/>
                <a:gd name="T81" fmla="*/ 316 h 570"/>
                <a:gd name="T82" fmla="*/ 446 w 545"/>
                <a:gd name="T83" fmla="*/ 283 h 570"/>
                <a:gd name="T84" fmla="*/ 421 w 545"/>
                <a:gd name="T85" fmla="*/ 251 h 570"/>
                <a:gd name="T86" fmla="*/ 408 w 545"/>
                <a:gd name="T87" fmla="*/ 221 h 570"/>
                <a:gd name="T88" fmla="*/ 397 w 545"/>
                <a:gd name="T89" fmla="*/ 166 h 570"/>
                <a:gd name="T90" fmla="*/ 356 w 545"/>
                <a:gd name="T91" fmla="*/ 132 h 570"/>
                <a:gd name="T92" fmla="*/ 331 w 545"/>
                <a:gd name="T93" fmla="*/ 81 h 570"/>
                <a:gd name="T94" fmla="*/ 320 w 545"/>
                <a:gd name="T95" fmla="*/ 52 h 570"/>
                <a:gd name="T96" fmla="*/ 290 w 545"/>
                <a:gd name="T97" fmla="*/ 40 h 570"/>
                <a:gd name="T98" fmla="*/ 236 w 545"/>
                <a:gd name="T99" fmla="*/ 31 h 570"/>
                <a:gd name="T100" fmla="*/ 172 w 545"/>
                <a:gd name="T101" fmla="*/ 16 h 570"/>
                <a:gd name="T102" fmla="*/ 162 w 545"/>
                <a:gd name="T103" fmla="*/ 8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45" h="570">
                  <a:moveTo>
                    <a:pt x="160" y="0"/>
                  </a:moveTo>
                  <a:lnTo>
                    <a:pt x="159" y="28"/>
                  </a:lnTo>
                  <a:lnTo>
                    <a:pt x="158" y="42"/>
                  </a:lnTo>
                  <a:lnTo>
                    <a:pt x="156" y="56"/>
                  </a:lnTo>
                  <a:lnTo>
                    <a:pt x="155" y="60"/>
                  </a:lnTo>
                  <a:lnTo>
                    <a:pt x="150" y="64"/>
                  </a:lnTo>
                  <a:lnTo>
                    <a:pt x="145" y="68"/>
                  </a:lnTo>
                  <a:lnTo>
                    <a:pt x="139" y="71"/>
                  </a:lnTo>
                  <a:lnTo>
                    <a:pt x="134" y="73"/>
                  </a:lnTo>
                  <a:lnTo>
                    <a:pt x="128" y="74"/>
                  </a:lnTo>
                  <a:lnTo>
                    <a:pt x="125" y="76"/>
                  </a:lnTo>
                  <a:lnTo>
                    <a:pt x="124" y="76"/>
                  </a:lnTo>
                  <a:lnTo>
                    <a:pt x="116" y="74"/>
                  </a:lnTo>
                  <a:lnTo>
                    <a:pt x="110" y="72"/>
                  </a:lnTo>
                  <a:lnTo>
                    <a:pt x="106" y="70"/>
                  </a:lnTo>
                  <a:lnTo>
                    <a:pt x="102" y="67"/>
                  </a:lnTo>
                  <a:lnTo>
                    <a:pt x="99" y="63"/>
                  </a:lnTo>
                  <a:lnTo>
                    <a:pt x="95" y="60"/>
                  </a:lnTo>
                  <a:lnTo>
                    <a:pt x="90" y="56"/>
                  </a:lnTo>
                  <a:lnTo>
                    <a:pt x="84" y="52"/>
                  </a:lnTo>
                  <a:lnTo>
                    <a:pt x="75" y="53"/>
                  </a:lnTo>
                  <a:lnTo>
                    <a:pt x="72" y="54"/>
                  </a:lnTo>
                  <a:lnTo>
                    <a:pt x="68" y="56"/>
                  </a:lnTo>
                  <a:lnTo>
                    <a:pt x="66" y="61"/>
                  </a:lnTo>
                  <a:lnTo>
                    <a:pt x="63" y="68"/>
                  </a:lnTo>
                  <a:lnTo>
                    <a:pt x="62" y="74"/>
                  </a:lnTo>
                  <a:lnTo>
                    <a:pt x="60" y="80"/>
                  </a:lnTo>
                  <a:lnTo>
                    <a:pt x="54" y="93"/>
                  </a:lnTo>
                  <a:lnTo>
                    <a:pt x="46" y="105"/>
                  </a:lnTo>
                  <a:lnTo>
                    <a:pt x="37" y="117"/>
                  </a:lnTo>
                  <a:lnTo>
                    <a:pt x="28" y="128"/>
                  </a:lnTo>
                  <a:lnTo>
                    <a:pt x="31" y="135"/>
                  </a:lnTo>
                  <a:lnTo>
                    <a:pt x="31" y="138"/>
                  </a:lnTo>
                  <a:lnTo>
                    <a:pt x="32" y="141"/>
                  </a:lnTo>
                  <a:lnTo>
                    <a:pt x="32" y="143"/>
                  </a:lnTo>
                  <a:lnTo>
                    <a:pt x="31" y="146"/>
                  </a:lnTo>
                  <a:lnTo>
                    <a:pt x="30" y="150"/>
                  </a:lnTo>
                  <a:lnTo>
                    <a:pt x="27" y="155"/>
                  </a:lnTo>
                  <a:lnTo>
                    <a:pt x="24" y="164"/>
                  </a:lnTo>
                  <a:lnTo>
                    <a:pt x="22" y="167"/>
                  </a:lnTo>
                  <a:lnTo>
                    <a:pt x="19" y="168"/>
                  </a:lnTo>
                  <a:lnTo>
                    <a:pt x="10" y="171"/>
                  </a:lnTo>
                  <a:lnTo>
                    <a:pt x="7" y="172"/>
                  </a:lnTo>
                  <a:lnTo>
                    <a:pt x="3" y="172"/>
                  </a:lnTo>
                  <a:lnTo>
                    <a:pt x="1" y="172"/>
                  </a:lnTo>
                  <a:lnTo>
                    <a:pt x="0" y="172"/>
                  </a:lnTo>
                  <a:lnTo>
                    <a:pt x="12" y="181"/>
                  </a:lnTo>
                  <a:lnTo>
                    <a:pt x="24" y="188"/>
                  </a:lnTo>
                  <a:lnTo>
                    <a:pt x="45" y="200"/>
                  </a:lnTo>
                  <a:lnTo>
                    <a:pt x="55" y="205"/>
                  </a:lnTo>
                  <a:lnTo>
                    <a:pt x="66" y="209"/>
                  </a:lnTo>
                  <a:lnTo>
                    <a:pt x="80" y="213"/>
                  </a:lnTo>
                  <a:lnTo>
                    <a:pt x="96" y="216"/>
                  </a:lnTo>
                  <a:lnTo>
                    <a:pt x="102" y="226"/>
                  </a:lnTo>
                  <a:lnTo>
                    <a:pt x="107" y="232"/>
                  </a:lnTo>
                  <a:lnTo>
                    <a:pt x="111" y="238"/>
                  </a:lnTo>
                  <a:lnTo>
                    <a:pt x="113" y="244"/>
                  </a:lnTo>
                  <a:lnTo>
                    <a:pt x="114" y="250"/>
                  </a:lnTo>
                  <a:lnTo>
                    <a:pt x="114" y="258"/>
                  </a:lnTo>
                  <a:lnTo>
                    <a:pt x="112" y="267"/>
                  </a:lnTo>
                  <a:lnTo>
                    <a:pt x="110" y="274"/>
                  </a:lnTo>
                  <a:lnTo>
                    <a:pt x="108" y="280"/>
                  </a:lnTo>
                  <a:lnTo>
                    <a:pt x="106" y="283"/>
                  </a:lnTo>
                  <a:lnTo>
                    <a:pt x="102" y="286"/>
                  </a:lnTo>
                  <a:lnTo>
                    <a:pt x="99" y="289"/>
                  </a:lnTo>
                  <a:lnTo>
                    <a:pt x="96" y="292"/>
                  </a:lnTo>
                  <a:lnTo>
                    <a:pt x="91" y="299"/>
                  </a:lnTo>
                  <a:lnTo>
                    <a:pt x="86" y="307"/>
                  </a:lnTo>
                  <a:lnTo>
                    <a:pt x="84" y="310"/>
                  </a:lnTo>
                  <a:lnTo>
                    <a:pt x="82" y="313"/>
                  </a:lnTo>
                  <a:lnTo>
                    <a:pt x="81" y="315"/>
                  </a:lnTo>
                  <a:lnTo>
                    <a:pt x="80" y="316"/>
                  </a:lnTo>
                  <a:lnTo>
                    <a:pt x="84" y="323"/>
                  </a:lnTo>
                  <a:lnTo>
                    <a:pt x="88" y="328"/>
                  </a:lnTo>
                  <a:lnTo>
                    <a:pt x="91" y="330"/>
                  </a:lnTo>
                  <a:lnTo>
                    <a:pt x="94" y="332"/>
                  </a:lnTo>
                  <a:lnTo>
                    <a:pt x="97" y="334"/>
                  </a:lnTo>
                  <a:lnTo>
                    <a:pt x="100" y="336"/>
                  </a:lnTo>
                  <a:lnTo>
                    <a:pt x="105" y="342"/>
                  </a:lnTo>
                  <a:lnTo>
                    <a:pt x="107" y="348"/>
                  </a:lnTo>
                  <a:lnTo>
                    <a:pt x="113" y="358"/>
                  </a:lnTo>
                  <a:lnTo>
                    <a:pt x="116" y="361"/>
                  </a:lnTo>
                  <a:lnTo>
                    <a:pt x="121" y="365"/>
                  </a:lnTo>
                  <a:lnTo>
                    <a:pt x="127" y="368"/>
                  </a:lnTo>
                  <a:lnTo>
                    <a:pt x="131" y="370"/>
                  </a:lnTo>
                  <a:lnTo>
                    <a:pt x="136" y="372"/>
                  </a:lnTo>
                  <a:lnTo>
                    <a:pt x="139" y="376"/>
                  </a:lnTo>
                  <a:lnTo>
                    <a:pt x="140" y="380"/>
                  </a:lnTo>
                  <a:lnTo>
                    <a:pt x="142" y="389"/>
                  </a:lnTo>
                  <a:lnTo>
                    <a:pt x="141" y="397"/>
                  </a:lnTo>
                  <a:lnTo>
                    <a:pt x="140" y="405"/>
                  </a:lnTo>
                  <a:lnTo>
                    <a:pt x="140" y="412"/>
                  </a:lnTo>
                  <a:lnTo>
                    <a:pt x="142" y="418"/>
                  </a:lnTo>
                  <a:lnTo>
                    <a:pt x="144" y="421"/>
                  </a:lnTo>
                  <a:lnTo>
                    <a:pt x="147" y="423"/>
                  </a:lnTo>
                  <a:lnTo>
                    <a:pt x="151" y="426"/>
                  </a:lnTo>
                  <a:lnTo>
                    <a:pt x="156" y="428"/>
                  </a:lnTo>
                  <a:lnTo>
                    <a:pt x="160" y="436"/>
                  </a:lnTo>
                  <a:lnTo>
                    <a:pt x="162" y="444"/>
                  </a:lnTo>
                  <a:lnTo>
                    <a:pt x="166" y="460"/>
                  </a:lnTo>
                  <a:lnTo>
                    <a:pt x="169" y="477"/>
                  </a:lnTo>
                  <a:lnTo>
                    <a:pt x="172" y="485"/>
                  </a:lnTo>
                  <a:lnTo>
                    <a:pt x="176" y="492"/>
                  </a:lnTo>
                  <a:lnTo>
                    <a:pt x="181" y="499"/>
                  </a:lnTo>
                  <a:lnTo>
                    <a:pt x="186" y="507"/>
                  </a:lnTo>
                  <a:lnTo>
                    <a:pt x="190" y="513"/>
                  </a:lnTo>
                  <a:lnTo>
                    <a:pt x="191" y="515"/>
                  </a:lnTo>
                  <a:lnTo>
                    <a:pt x="192" y="516"/>
                  </a:lnTo>
                  <a:lnTo>
                    <a:pt x="197" y="514"/>
                  </a:lnTo>
                  <a:lnTo>
                    <a:pt x="202" y="511"/>
                  </a:lnTo>
                  <a:lnTo>
                    <a:pt x="208" y="504"/>
                  </a:lnTo>
                  <a:lnTo>
                    <a:pt x="214" y="497"/>
                  </a:lnTo>
                  <a:lnTo>
                    <a:pt x="218" y="494"/>
                  </a:lnTo>
                  <a:lnTo>
                    <a:pt x="224" y="492"/>
                  </a:lnTo>
                  <a:lnTo>
                    <a:pt x="231" y="490"/>
                  </a:lnTo>
                  <a:lnTo>
                    <a:pt x="238" y="489"/>
                  </a:lnTo>
                  <a:lnTo>
                    <a:pt x="252" y="488"/>
                  </a:lnTo>
                  <a:lnTo>
                    <a:pt x="255" y="495"/>
                  </a:lnTo>
                  <a:lnTo>
                    <a:pt x="257" y="501"/>
                  </a:lnTo>
                  <a:lnTo>
                    <a:pt x="257" y="507"/>
                  </a:lnTo>
                  <a:lnTo>
                    <a:pt x="257" y="513"/>
                  </a:lnTo>
                  <a:lnTo>
                    <a:pt x="257" y="517"/>
                  </a:lnTo>
                  <a:lnTo>
                    <a:pt x="259" y="522"/>
                  </a:lnTo>
                  <a:lnTo>
                    <a:pt x="262" y="527"/>
                  </a:lnTo>
                  <a:lnTo>
                    <a:pt x="265" y="529"/>
                  </a:lnTo>
                  <a:lnTo>
                    <a:pt x="268" y="532"/>
                  </a:lnTo>
                  <a:lnTo>
                    <a:pt x="275" y="529"/>
                  </a:lnTo>
                  <a:lnTo>
                    <a:pt x="280" y="525"/>
                  </a:lnTo>
                  <a:lnTo>
                    <a:pt x="285" y="520"/>
                  </a:lnTo>
                  <a:lnTo>
                    <a:pt x="288" y="516"/>
                  </a:lnTo>
                  <a:lnTo>
                    <a:pt x="292" y="511"/>
                  </a:lnTo>
                  <a:lnTo>
                    <a:pt x="296" y="507"/>
                  </a:lnTo>
                  <a:lnTo>
                    <a:pt x="301" y="503"/>
                  </a:lnTo>
                  <a:lnTo>
                    <a:pt x="308" y="500"/>
                  </a:lnTo>
                  <a:lnTo>
                    <a:pt x="321" y="504"/>
                  </a:lnTo>
                  <a:lnTo>
                    <a:pt x="333" y="508"/>
                  </a:lnTo>
                  <a:lnTo>
                    <a:pt x="355" y="514"/>
                  </a:lnTo>
                  <a:lnTo>
                    <a:pt x="365" y="516"/>
                  </a:lnTo>
                  <a:lnTo>
                    <a:pt x="377" y="517"/>
                  </a:lnTo>
                  <a:lnTo>
                    <a:pt x="390" y="519"/>
                  </a:lnTo>
                  <a:lnTo>
                    <a:pt x="404" y="520"/>
                  </a:lnTo>
                  <a:lnTo>
                    <a:pt x="405" y="525"/>
                  </a:lnTo>
                  <a:lnTo>
                    <a:pt x="405" y="531"/>
                  </a:lnTo>
                  <a:lnTo>
                    <a:pt x="405" y="541"/>
                  </a:lnTo>
                  <a:lnTo>
                    <a:pt x="404" y="551"/>
                  </a:lnTo>
                  <a:lnTo>
                    <a:pt x="402" y="560"/>
                  </a:lnTo>
                  <a:lnTo>
                    <a:pt x="400" y="566"/>
                  </a:lnTo>
                  <a:lnTo>
                    <a:pt x="400" y="568"/>
                  </a:lnTo>
                  <a:lnTo>
                    <a:pt x="401" y="569"/>
                  </a:lnTo>
                  <a:lnTo>
                    <a:pt x="403" y="568"/>
                  </a:lnTo>
                  <a:lnTo>
                    <a:pt x="404" y="567"/>
                  </a:lnTo>
                  <a:lnTo>
                    <a:pt x="408" y="564"/>
                  </a:lnTo>
                  <a:lnTo>
                    <a:pt x="412" y="560"/>
                  </a:lnTo>
                  <a:lnTo>
                    <a:pt x="417" y="549"/>
                  </a:lnTo>
                  <a:lnTo>
                    <a:pt x="423" y="541"/>
                  </a:lnTo>
                  <a:lnTo>
                    <a:pt x="429" y="533"/>
                  </a:lnTo>
                  <a:lnTo>
                    <a:pt x="436" y="524"/>
                  </a:lnTo>
                  <a:lnTo>
                    <a:pt x="438" y="517"/>
                  </a:lnTo>
                  <a:lnTo>
                    <a:pt x="441" y="512"/>
                  </a:lnTo>
                  <a:lnTo>
                    <a:pt x="450" y="501"/>
                  </a:lnTo>
                  <a:lnTo>
                    <a:pt x="460" y="492"/>
                  </a:lnTo>
                  <a:lnTo>
                    <a:pt x="472" y="484"/>
                  </a:lnTo>
                  <a:lnTo>
                    <a:pt x="475" y="469"/>
                  </a:lnTo>
                  <a:lnTo>
                    <a:pt x="478" y="456"/>
                  </a:lnTo>
                  <a:lnTo>
                    <a:pt x="479" y="446"/>
                  </a:lnTo>
                  <a:lnTo>
                    <a:pt x="480" y="437"/>
                  </a:lnTo>
                  <a:lnTo>
                    <a:pt x="484" y="431"/>
                  </a:lnTo>
                  <a:lnTo>
                    <a:pt x="487" y="428"/>
                  </a:lnTo>
                  <a:lnTo>
                    <a:pt x="490" y="425"/>
                  </a:lnTo>
                  <a:lnTo>
                    <a:pt x="494" y="422"/>
                  </a:lnTo>
                  <a:lnTo>
                    <a:pt x="501" y="420"/>
                  </a:lnTo>
                  <a:lnTo>
                    <a:pt x="508" y="418"/>
                  </a:lnTo>
                  <a:lnTo>
                    <a:pt x="516" y="416"/>
                  </a:lnTo>
                  <a:lnTo>
                    <a:pt x="518" y="410"/>
                  </a:lnTo>
                  <a:lnTo>
                    <a:pt x="519" y="404"/>
                  </a:lnTo>
                  <a:lnTo>
                    <a:pt x="522" y="398"/>
                  </a:lnTo>
                  <a:lnTo>
                    <a:pt x="524" y="392"/>
                  </a:lnTo>
                  <a:lnTo>
                    <a:pt x="529" y="386"/>
                  </a:lnTo>
                  <a:lnTo>
                    <a:pt x="532" y="380"/>
                  </a:lnTo>
                  <a:lnTo>
                    <a:pt x="536" y="368"/>
                  </a:lnTo>
                  <a:lnTo>
                    <a:pt x="540" y="356"/>
                  </a:lnTo>
                  <a:lnTo>
                    <a:pt x="541" y="352"/>
                  </a:lnTo>
                  <a:lnTo>
                    <a:pt x="543" y="349"/>
                  </a:lnTo>
                  <a:lnTo>
                    <a:pt x="543" y="345"/>
                  </a:lnTo>
                  <a:lnTo>
                    <a:pt x="544" y="344"/>
                  </a:lnTo>
                  <a:lnTo>
                    <a:pt x="543" y="337"/>
                  </a:lnTo>
                  <a:lnTo>
                    <a:pt x="542" y="332"/>
                  </a:lnTo>
                  <a:lnTo>
                    <a:pt x="541" y="328"/>
                  </a:lnTo>
                  <a:lnTo>
                    <a:pt x="539" y="326"/>
                  </a:lnTo>
                  <a:lnTo>
                    <a:pt x="536" y="326"/>
                  </a:lnTo>
                  <a:lnTo>
                    <a:pt x="532" y="325"/>
                  </a:lnTo>
                  <a:lnTo>
                    <a:pt x="526" y="323"/>
                  </a:lnTo>
                  <a:lnTo>
                    <a:pt x="516" y="320"/>
                  </a:lnTo>
                  <a:lnTo>
                    <a:pt x="509" y="318"/>
                  </a:lnTo>
                  <a:lnTo>
                    <a:pt x="501" y="315"/>
                  </a:lnTo>
                  <a:lnTo>
                    <a:pt x="498" y="314"/>
                  </a:lnTo>
                  <a:lnTo>
                    <a:pt x="494" y="313"/>
                  </a:lnTo>
                  <a:lnTo>
                    <a:pt x="493" y="312"/>
                  </a:lnTo>
                  <a:lnTo>
                    <a:pt x="492" y="312"/>
                  </a:lnTo>
                  <a:lnTo>
                    <a:pt x="490" y="313"/>
                  </a:lnTo>
                  <a:lnTo>
                    <a:pt x="487" y="314"/>
                  </a:lnTo>
                  <a:lnTo>
                    <a:pt x="481" y="315"/>
                  </a:lnTo>
                  <a:lnTo>
                    <a:pt x="477" y="316"/>
                  </a:lnTo>
                  <a:lnTo>
                    <a:pt x="472" y="316"/>
                  </a:lnTo>
                  <a:lnTo>
                    <a:pt x="467" y="316"/>
                  </a:lnTo>
                  <a:lnTo>
                    <a:pt x="463" y="315"/>
                  </a:lnTo>
                  <a:lnTo>
                    <a:pt x="460" y="312"/>
                  </a:lnTo>
                  <a:lnTo>
                    <a:pt x="455" y="305"/>
                  </a:lnTo>
                  <a:lnTo>
                    <a:pt x="452" y="297"/>
                  </a:lnTo>
                  <a:lnTo>
                    <a:pt x="446" y="283"/>
                  </a:lnTo>
                  <a:lnTo>
                    <a:pt x="443" y="276"/>
                  </a:lnTo>
                  <a:lnTo>
                    <a:pt x="439" y="269"/>
                  </a:lnTo>
                  <a:lnTo>
                    <a:pt x="432" y="262"/>
                  </a:lnTo>
                  <a:lnTo>
                    <a:pt x="424" y="256"/>
                  </a:lnTo>
                  <a:lnTo>
                    <a:pt x="421" y="251"/>
                  </a:lnTo>
                  <a:lnTo>
                    <a:pt x="418" y="246"/>
                  </a:lnTo>
                  <a:lnTo>
                    <a:pt x="413" y="234"/>
                  </a:lnTo>
                  <a:lnTo>
                    <a:pt x="411" y="229"/>
                  </a:lnTo>
                  <a:lnTo>
                    <a:pt x="410" y="224"/>
                  </a:lnTo>
                  <a:lnTo>
                    <a:pt x="408" y="221"/>
                  </a:lnTo>
                  <a:lnTo>
                    <a:pt x="408" y="220"/>
                  </a:lnTo>
                  <a:lnTo>
                    <a:pt x="406" y="204"/>
                  </a:lnTo>
                  <a:lnTo>
                    <a:pt x="404" y="190"/>
                  </a:lnTo>
                  <a:lnTo>
                    <a:pt x="400" y="177"/>
                  </a:lnTo>
                  <a:lnTo>
                    <a:pt x="397" y="166"/>
                  </a:lnTo>
                  <a:lnTo>
                    <a:pt x="390" y="155"/>
                  </a:lnTo>
                  <a:lnTo>
                    <a:pt x="382" y="146"/>
                  </a:lnTo>
                  <a:lnTo>
                    <a:pt x="371" y="138"/>
                  </a:lnTo>
                  <a:lnTo>
                    <a:pt x="364" y="135"/>
                  </a:lnTo>
                  <a:lnTo>
                    <a:pt x="356" y="132"/>
                  </a:lnTo>
                  <a:lnTo>
                    <a:pt x="349" y="120"/>
                  </a:lnTo>
                  <a:lnTo>
                    <a:pt x="342" y="108"/>
                  </a:lnTo>
                  <a:lnTo>
                    <a:pt x="336" y="96"/>
                  </a:lnTo>
                  <a:lnTo>
                    <a:pt x="332" y="84"/>
                  </a:lnTo>
                  <a:lnTo>
                    <a:pt x="331" y="81"/>
                  </a:lnTo>
                  <a:lnTo>
                    <a:pt x="331" y="76"/>
                  </a:lnTo>
                  <a:lnTo>
                    <a:pt x="329" y="68"/>
                  </a:lnTo>
                  <a:lnTo>
                    <a:pt x="326" y="58"/>
                  </a:lnTo>
                  <a:lnTo>
                    <a:pt x="323" y="55"/>
                  </a:lnTo>
                  <a:lnTo>
                    <a:pt x="320" y="52"/>
                  </a:lnTo>
                  <a:lnTo>
                    <a:pt x="314" y="50"/>
                  </a:lnTo>
                  <a:lnTo>
                    <a:pt x="308" y="48"/>
                  </a:lnTo>
                  <a:lnTo>
                    <a:pt x="302" y="47"/>
                  </a:lnTo>
                  <a:lnTo>
                    <a:pt x="296" y="44"/>
                  </a:lnTo>
                  <a:lnTo>
                    <a:pt x="290" y="40"/>
                  </a:lnTo>
                  <a:lnTo>
                    <a:pt x="284" y="36"/>
                  </a:lnTo>
                  <a:lnTo>
                    <a:pt x="273" y="38"/>
                  </a:lnTo>
                  <a:lnTo>
                    <a:pt x="262" y="38"/>
                  </a:lnTo>
                  <a:lnTo>
                    <a:pt x="249" y="35"/>
                  </a:lnTo>
                  <a:lnTo>
                    <a:pt x="236" y="31"/>
                  </a:lnTo>
                  <a:lnTo>
                    <a:pt x="211" y="21"/>
                  </a:lnTo>
                  <a:lnTo>
                    <a:pt x="198" y="16"/>
                  </a:lnTo>
                  <a:lnTo>
                    <a:pt x="188" y="12"/>
                  </a:lnTo>
                  <a:lnTo>
                    <a:pt x="178" y="14"/>
                  </a:lnTo>
                  <a:lnTo>
                    <a:pt x="172" y="16"/>
                  </a:lnTo>
                  <a:lnTo>
                    <a:pt x="168" y="17"/>
                  </a:lnTo>
                  <a:lnTo>
                    <a:pt x="165" y="17"/>
                  </a:lnTo>
                  <a:lnTo>
                    <a:pt x="164" y="16"/>
                  </a:lnTo>
                  <a:lnTo>
                    <a:pt x="162" y="13"/>
                  </a:lnTo>
                  <a:lnTo>
                    <a:pt x="162" y="8"/>
                  </a:lnTo>
                  <a:lnTo>
                    <a:pt x="160" y="0"/>
                  </a:lnTo>
                </a:path>
              </a:pathLst>
            </a:custGeom>
            <a:solidFill>
              <a:srgbClr val="FF0000"/>
            </a:solidFill>
            <a:ln w="12700" cap="rnd">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2612" name="矩形 40021"/>
            <p:cNvSpPr>
              <a:spLocks noChangeArrowheads="1"/>
            </p:cNvSpPr>
            <p:nvPr/>
          </p:nvSpPr>
          <p:spPr bwMode="auto">
            <a:xfrm>
              <a:off x="137" y="808"/>
              <a:ext cx="499"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湖南</a:t>
              </a:r>
              <a:endParaRPr lang="zh-CN" altLang="en-US" b="1" dirty="0">
                <a:latin typeface="微软雅黑" panose="020B0503020204020204" pitchFamily="34" charset="-122"/>
                <a:ea typeface="微软雅黑" panose="020B0503020204020204" pitchFamily="34" charset="-122"/>
              </a:endParaRPr>
            </a:p>
          </p:txBody>
        </p:sp>
        <p:sp>
          <p:nvSpPr>
            <p:cNvPr id="22613" name="矩形 40022"/>
            <p:cNvSpPr>
              <a:spLocks noChangeArrowheads="1"/>
            </p:cNvSpPr>
            <p:nvPr/>
          </p:nvSpPr>
          <p:spPr bwMode="auto">
            <a:xfrm>
              <a:off x="708" y="836"/>
              <a:ext cx="499"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江</a:t>
              </a:r>
              <a:endParaRPr lang="zh-CN" altLang="en-US" b="1" dirty="0">
                <a:latin typeface="微软雅黑" panose="020B0503020204020204" pitchFamily="34" charset="-122"/>
                <a:ea typeface="微软雅黑" panose="020B0503020204020204" pitchFamily="34" charset="-122"/>
              </a:endParaRPr>
            </a:p>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西</a:t>
              </a:r>
              <a:endParaRPr lang="zh-CN" altLang="en-US" b="1" dirty="0">
                <a:latin typeface="微软雅黑" panose="020B0503020204020204" pitchFamily="34" charset="-122"/>
                <a:ea typeface="微软雅黑" panose="020B0503020204020204" pitchFamily="34" charset="-122"/>
              </a:endParaRPr>
            </a:p>
          </p:txBody>
        </p:sp>
        <p:sp>
          <p:nvSpPr>
            <p:cNvPr id="22614" name="矩形 40023"/>
            <p:cNvSpPr>
              <a:spLocks noChangeArrowheads="1"/>
            </p:cNvSpPr>
            <p:nvPr/>
          </p:nvSpPr>
          <p:spPr bwMode="auto">
            <a:xfrm>
              <a:off x="981" y="980"/>
              <a:ext cx="499"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福</a:t>
              </a:r>
              <a:endParaRPr lang="zh-CN" altLang="en-US" b="1" dirty="0">
                <a:latin typeface="微软雅黑" panose="020B0503020204020204" pitchFamily="34" charset="-122"/>
                <a:ea typeface="微软雅黑" panose="020B0503020204020204" pitchFamily="34" charset="-122"/>
              </a:endParaRPr>
            </a:p>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建</a:t>
              </a:r>
              <a:endParaRPr lang="zh-CN" altLang="en-US" b="1" dirty="0">
                <a:latin typeface="微软雅黑" panose="020B0503020204020204" pitchFamily="34" charset="-122"/>
                <a:ea typeface="微软雅黑" panose="020B0503020204020204" pitchFamily="34" charset="-122"/>
              </a:endParaRPr>
            </a:p>
          </p:txBody>
        </p:sp>
        <p:sp>
          <p:nvSpPr>
            <p:cNvPr id="22615" name="矩形 40024"/>
            <p:cNvSpPr>
              <a:spLocks noChangeArrowheads="1"/>
            </p:cNvSpPr>
            <p:nvPr/>
          </p:nvSpPr>
          <p:spPr bwMode="auto">
            <a:xfrm>
              <a:off x="228" y="491"/>
              <a:ext cx="499"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湖北</a:t>
              </a:r>
              <a:endParaRPr lang="zh-CN" altLang="en-US" b="1" dirty="0">
                <a:latin typeface="微软雅黑" panose="020B0503020204020204" pitchFamily="34" charset="-122"/>
                <a:ea typeface="微软雅黑" panose="020B0503020204020204" pitchFamily="34" charset="-122"/>
              </a:endParaRPr>
            </a:p>
          </p:txBody>
        </p:sp>
        <p:sp>
          <p:nvSpPr>
            <p:cNvPr id="22616" name="矩形 40025"/>
            <p:cNvSpPr>
              <a:spLocks noChangeArrowheads="1"/>
            </p:cNvSpPr>
            <p:nvPr/>
          </p:nvSpPr>
          <p:spPr bwMode="auto">
            <a:xfrm>
              <a:off x="1107" y="627"/>
              <a:ext cx="499" cy="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b="1" dirty="0">
                  <a:latin typeface="微软雅黑" panose="020B0503020204020204" pitchFamily="34" charset="-122"/>
                  <a:ea typeface="微软雅黑" panose="020B0503020204020204" pitchFamily="34" charset="-122"/>
                </a:rPr>
                <a:t>浙江</a:t>
              </a:r>
              <a:endParaRPr lang="zh-CN" altLang="en-US" b="1" dirty="0">
                <a:latin typeface="微软雅黑" panose="020B0503020204020204" pitchFamily="34" charset="-122"/>
                <a:ea typeface="微软雅黑" panose="020B0503020204020204" pitchFamily="34" charset="-122"/>
              </a:endParaRPr>
            </a:p>
          </p:txBody>
        </p:sp>
        <p:sp>
          <p:nvSpPr>
            <p:cNvPr id="22617" name="矩形 40026"/>
            <p:cNvSpPr>
              <a:spLocks noChangeArrowheads="1"/>
            </p:cNvSpPr>
            <p:nvPr/>
          </p:nvSpPr>
          <p:spPr bwMode="auto">
            <a:xfrm>
              <a:off x="799" y="309"/>
              <a:ext cx="317"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安</a:t>
              </a:r>
              <a:endParaRPr lang="zh-CN" altLang="en-US" b="1" dirty="0">
                <a:latin typeface="微软雅黑" panose="020B0503020204020204" pitchFamily="34" charset="-122"/>
                <a:ea typeface="微软雅黑" panose="020B0503020204020204" pitchFamily="34" charset="-122"/>
              </a:endParaRPr>
            </a:p>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徽</a:t>
              </a:r>
              <a:endParaRPr lang="zh-CN" altLang="en-US" b="1" dirty="0">
                <a:latin typeface="微软雅黑" panose="020B0503020204020204" pitchFamily="34" charset="-122"/>
                <a:ea typeface="微软雅黑" panose="020B0503020204020204" pitchFamily="34" charset="-122"/>
              </a:endParaRPr>
            </a:p>
          </p:txBody>
        </p:sp>
        <p:sp>
          <p:nvSpPr>
            <p:cNvPr id="22618" name="矩形 40027"/>
            <p:cNvSpPr>
              <a:spLocks noChangeArrowheads="1"/>
            </p:cNvSpPr>
            <p:nvPr/>
          </p:nvSpPr>
          <p:spPr bwMode="auto">
            <a:xfrm>
              <a:off x="400" y="110"/>
              <a:ext cx="317"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河</a:t>
              </a:r>
              <a:endParaRPr lang="zh-CN" altLang="en-US" b="1" dirty="0">
                <a:latin typeface="微软雅黑" panose="020B0503020204020204" pitchFamily="34" charset="-122"/>
                <a:ea typeface="微软雅黑" panose="020B0503020204020204" pitchFamily="34" charset="-122"/>
              </a:endParaRPr>
            </a:p>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南</a:t>
              </a:r>
              <a:endParaRPr lang="zh-CN" altLang="en-US" b="1" dirty="0">
                <a:latin typeface="微软雅黑" panose="020B0503020204020204" pitchFamily="34" charset="-122"/>
                <a:ea typeface="微软雅黑" panose="020B0503020204020204" pitchFamily="34" charset="-122"/>
              </a:endParaRPr>
            </a:p>
          </p:txBody>
        </p:sp>
        <p:sp>
          <p:nvSpPr>
            <p:cNvPr id="22619" name="矩形 40028"/>
            <p:cNvSpPr>
              <a:spLocks noChangeArrowheads="1"/>
            </p:cNvSpPr>
            <p:nvPr/>
          </p:nvSpPr>
          <p:spPr bwMode="auto">
            <a:xfrm>
              <a:off x="999" y="156"/>
              <a:ext cx="317"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江</a:t>
              </a:r>
              <a:endParaRPr lang="zh-CN" altLang="en-US" b="1" dirty="0">
                <a:latin typeface="微软雅黑" panose="020B0503020204020204" pitchFamily="34" charset="-122"/>
                <a:ea typeface="微软雅黑" panose="020B0503020204020204" pitchFamily="34" charset="-122"/>
              </a:endParaRPr>
            </a:p>
            <a:p>
              <a:pPr>
                <a:lnSpc>
                  <a:spcPct val="55000"/>
                </a:lnSpc>
                <a:spcBef>
                  <a:spcPct val="50000"/>
                </a:spcBef>
              </a:pPr>
              <a:r>
                <a:rPr lang="zh-CN" altLang="en-US" b="1" dirty="0">
                  <a:latin typeface="微软雅黑" panose="020B0503020204020204" pitchFamily="34" charset="-122"/>
                  <a:ea typeface="微软雅黑" panose="020B0503020204020204" pitchFamily="34" charset="-122"/>
                </a:rPr>
                <a:t> 苏</a:t>
              </a:r>
              <a:endParaRPr lang="zh-CN" altLang="en-US" b="1" dirty="0">
                <a:latin typeface="微软雅黑" panose="020B0503020204020204" pitchFamily="34" charset="-122"/>
                <a:ea typeface="微软雅黑" panose="020B0503020204020204" pitchFamily="34" charset="-122"/>
              </a:endParaRPr>
            </a:p>
          </p:txBody>
        </p:sp>
      </p:grpSp>
      <p:sp>
        <p:nvSpPr>
          <p:cNvPr id="22620" name="矩形 40031"/>
          <p:cNvSpPr>
            <a:spLocks noChangeArrowheads="1"/>
          </p:cNvSpPr>
          <p:nvPr/>
        </p:nvSpPr>
        <p:spPr bwMode="auto">
          <a:xfrm>
            <a:off x="1743075" y="455613"/>
            <a:ext cx="28797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endParaRPr lang="zh-CN" altLang="en-US" sz="2400" dirty="0">
              <a:latin typeface="微软雅黑" panose="020B0503020204020204" pitchFamily="34" charset="-122"/>
              <a:ea typeface="微软雅黑" panose="020B0503020204020204" pitchFamily="34" charset="-122"/>
            </a:endParaRPr>
          </a:p>
        </p:txBody>
      </p:sp>
      <p:sp>
        <p:nvSpPr>
          <p:cNvPr id="22621" name="矩形 40032"/>
          <p:cNvSpPr>
            <a:spLocks noChangeArrowheads="1"/>
          </p:cNvSpPr>
          <p:nvPr/>
        </p:nvSpPr>
        <p:spPr bwMode="auto">
          <a:xfrm>
            <a:off x="8064500" y="3476625"/>
            <a:ext cx="9366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2400" b="1" dirty="0">
                <a:latin typeface="微软雅黑" panose="020B0503020204020204" pitchFamily="34" charset="-122"/>
                <a:ea typeface="微软雅黑" panose="020B0503020204020204" pitchFamily="34" charset="-122"/>
              </a:rPr>
              <a:t>上海</a:t>
            </a:r>
            <a:endParaRPr lang="zh-CN" altLang="en-US" sz="2400" b="1" dirty="0">
              <a:latin typeface="微软雅黑" panose="020B0503020204020204" pitchFamily="34" charset="-122"/>
              <a:ea typeface="微软雅黑" panose="020B0503020204020204" pitchFamily="34" charset="-122"/>
            </a:endParaRPr>
          </a:p>
        </p:txBody>
      </p:sp>
      <p:sp>
        <p:nvSpPr>
          <p:cNvPr id="40034" name="直接连接符 40033"/>
          <p:cNvSpPr>
            <a:spLocks noChangeShapeType="1"/>
          </p:cNvSpPr>
          <p:nvPr/>
        </p:nvSpPr>
        <p:spPr bwMode="auto">
          <a:xfrm flipV="1">
            <a:off x="6148388" y="4868863"/>
            <a:ext cx="433387" cy="504825"/>
          </a:xfrm>
          <a:prstGeom prst="line">
            <a:avLst/>
          </a:prstGeom>
          <a:noFill/>
          <a:ln w="50800">
            <a:solidFill>
              <a:srgbClr val="FFFF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35" name="直接连接符 40034"/>
          <p:cNvSpPr>
            <a:spLocks noChangeShapeType="1"/>
          </p:cNvSpPr>
          <p:nvPr/>
        </p:nvSpPr>
        <p:spPr bwMode="auto">
          <a:xfrm flipH="1" flipV="1">
            <a:off x="6659563" y="4791075"/>
            <a:ext cx="215900" cy="792163"/>
          </a:xfrm>
          <a:prstGeom prst="line">
            <a:avLst/>
          </a:prstGeom>
          <a:noFill/>
          <a:ln w="50800">
            <a:solidFill>
              <a:srgbClr val="FFFF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36" name="直接连接符 40035"/>
          <p:cNvSpPr>
            <a:spLocks noChangeShapeType="1"/>
          </p:cNvSpPr>
          <p:nvPr/>
        </p:nvSpPr>
        <p:spPr bwMode="auto">
          <a:xfrm flipV="1">
            <a:off x="6848475" y="4862513"/>
            <a:ext cx="287338" cy="722312"/>
          </a:xfrm>
          <a:prstGeom prst="line">
            <a:avLst/>
          </a:prstGeom>
          <a:noFill/>
          <a:ln w="50800">
            <a:solidFill>
              <a:srgbClr val="FFFF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40037" name="直接连接符 40036"/>
          <p:cNvSpPr>
            <a:spLocks noChangeShapeType="1"/>
          </p:cNvSpPr>
          <p:nvPr/>
        </p:nvSpPr>
        <p:spPr bwMode="auto">
          <a:xfrm flipV="1">
            <a:off x="6875463" y="5084763"/>
            <a:ext cx="863600" cy="504825"/>
          </a:xfrm>
          <a:prstGeom prst="line">
            <a:avLst/>
          </a:prstGeom>
          <a:noFill/>
          <a:ln w="50800">
            <a:solidFill>
              <a:srgbClr val="FFFF00"/>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531" name="Text Box 2"/>
          <p:cNvSpPr txBox="1">
            <a:spLocks noChangeArrowheads="1"/>
          </p:cNvSpPr>
          <p:nvPr/>
        </p:nvSpPr>
        <p:spPr bwMode="auto">
          <a:xfrm>
            <a:off x="1495425" y="1296988"/>
            <a:ext cx="16383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2800" b="1" dirty="0">
                <a:latin typeface="微软雅黑" panose="020B0503020204020204" pitchFamily="34" charset="-122"/>
                <a:ea typeface="微软雅黑" panose="020B0503020204020204" pitchFamily="34" charset="-122"/>
              </a:rPr>
              <a:t>主要战场</a:t>
            </a:r>
            <a:endParaRPr lang="zh-CN" altLang="zh-CN" sz="2800" b="1" dirty="0">
              <a:latin typeface="微软雅黑" panose="020B0503020204020204" pitchFamily="34" charset="-122"/>
              <a:ea typeface="微软雅黑" panose="020B0503020204020204" pitchFamily="34" charset="-122"/>
            </a:endParaRPr>
          </a:p>
        </p:txBody>
      </p:sp>
      <p:sp>
        <p:nvSpPr>
          <p:cNvPr id="40038" name="文本框 40037"/>
          <p:cNvSpPr txBox="1">
            <a:spLocks noChangeArrowheads="1"/>
          </p:cNvSpPr>
          <p:nvPr/>
        </p:nvSpPr>
        <p:spPr bwMode="auto">
          <a:xfrm>
            <a:off x="1862138" y="1985496"/>
            <a:ext cx="259238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cs typeface="汉仪中宋简"/>
              </a:rPr>
              <a:t>湖南、湖北</a:t>
            </a:r>
            <a:endParaRPr lang="zh-CN" altLang="en-US" sz="2800" b="1" dirty="0">
              <a:latin typeface="微软雅黑" panose="020B0503020204020204" pitchFamily="34" charset="-122"/>
              <a:ea typeface="微软雅黑" panose="020B0503020204020204" pitchFamily="34" charset="-122"/>
              <a:cs typeface="汉仪中宋简"/>
            </a:endParaRPr>
          </a:p>
        </p:txBody>
      </p:sp>
      <p:sp>
        <p:nvSpPr>
          <p:cNvPr id="18533" name="Text Box 2"/>
          <p:cNvSpPr txBox="1">
            <a:spLocks noChangeArrowheads="1"/>
          </p:cNvSpPr>
          <p:nvPr/>
        </p:nvSpPr>
        <p:spPr bwMode="auto">
          <a:xfrm>
            <a:off x="1530350" y="2667794"/>
            <a:ext cx="16383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2800" b="1" dirty="0">
                <a:latin typeface="微软雅黑" panose="020B0503020204020204" pitchFamily="34" charset="-122"/>
                <a:ea typeface="微软雅黑" panose="020B0503020204020204" pitchFamily="34" charset="-122"/>
              </a:rPr>
              <a:t>主要战役</a:t>
            </a:r>
            <a:endParaRPr lang="zh-CN" altLang="zh-CN" sz="2800" b="1" dirty="0">
              <a:latin typeface="微软雅黑" panose="020B0503020204020204" pitchFamily="34" charset="-122"/>
              <a:ea typeface="微软雅黑" panose="020B0503020204020204" pitchFamily="34" charset="-122"/>
            </a:endParaRPr>
          </a:p>
        </p:txBody>
      </p:sp>
      <p:sp>
        <p:nvSpPr>
          <p:cNvPr id="40039" name="文本框 40038"/>
          <p:cNvSpPr txBox="1">
            <a:spLocks noChangeArrowheads="1"/>
          </p:cNvSpPr>
          <p:nvPr/>
        </p:nvSpPr>
        <p:spPr bwMode="auto">
          <a:xfrm>
            <a:off x="1738282" y="3214686"/>
            <a:ext cx="26701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cs typeface="汉仪中宋简"/>
              </a:rPr>
              <a:t>汀泗桥战役</a:t>
            </a:r>
            <a:endParaRPr lang="zh-CN" altLang="en-US" sz="2800" b="1" dirty="0">
              <a:latin typeface="微软雅黑" panose="020B0503020204020204" pitchFamily="34" charset="-122"/>
              <a:ea typeface="微软雅黑" panose="020B0503020204020204" pitchFamily="34" charset="-122"/>
              <a:cs typeface="汉仪中宋简"/>
            </a:endParaRPr>
          </a:p>
          <a:p>
            <a:pPr algn="ctr">
              <a:spcBef>
                <a:spcPct val="50000"/>
              </a:spcBef>
            </a:pPr>
            <a:r>
              <a:rPr lang="zh-CN" altLang="en-US" sz="2800" b="1" dirty="0">
                <a:latin typeface="微软雅黑" panose="020B0503020204020204" pitchFamily="34" charset="-122"/>
                <a:ea typeface="微软雅黑" panose="020B0503020204020204" pitchFamily="34" charset="-122"/>
                <a:cs typeface="汉仪中宋简"/>
              </a:rPr>
              <a:t>贺胜桥战役</a:t>
            </a:r>
            <a:endParaRPr lang="zh-CN" altLang="en-US" sz="2800" b="1" dirty="0">
              <a:latin typeface="微软雅黑" panose="020B0503020204020204" pitchFamily="34" charset="-122"/>
              <a:ea typeface="微软雅黑" panose="020B0503020204020204" pitchFamily="34" charset="-122"/>
            </a:endParaRPr>
          </a:p>
        </p:txBody>
      </p:sp>
      <p:sp>
        <p:nvSpPr>
          <p:cNvPr id="18535" name="文本框 40039"/>
          <p:cNvSpPr txBox="1">
            <a:spLocks noChangeArrowheads="1"/>
          </p:cNvSpPr>
          <p:nvPr/>
        </p:nvSpPr>
        <p:spPr bwMode="auto">
          <a:xfrm>
            <a:off x="1568450" y="4686300"/>
            <a:ext cx="177006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zh-CN" sz="2800" b="1" dirty="0">
                <a:latin typeface="微软雅黑" panose="020B0503020204020204" pitchFamily="34" charset="-122"/>
                <a:ea typeface="微软雅黑" panose="020B0503020204020204" pitchFamily="34" charset="-122"/>
              </a:rPr>
              <a:t>英雄军队</a:t>
            </a:r>
            <a:endParaRPr lang="zh-CN" altLang="zh-CN" sz="2800" b="1" dirty="0">
              <a:latin typeface="微软雅黑" panose="020B0503020204020204" pitchFamily="34" charset="-122"/>
              <a:ea typeface="微软雅黑" panose="020B0503020204020204" pitchFamily="34" charset="-122"/>
            </a:endParaRPr>
          </a:p>
        </p:txBody>
      </p:sp>
      <p:sp>
        <p:nvSpPr>
          <p:cNvPr id="40041" name="文本框 40040"/>
          <p:cNvSpPr txBox="1">
            <a:spLocks noChangeArrowheads="1"/>
          </p:cNvSpPr>
          <p:nvPr/>
        </p:nvSpPr>
        <p:spPr bwMode="auto">
          <a:xfrm>
            <a:off x="1874838" y="5246688"/>
            <a:ext cx="2643187"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cs typeface="汉仪中宋简"/>
              </a:rPr>
              <a:t>第四军叶挺独立团</a:t>
            </a:r>
            <a:endParaRPr lang="zh-CN" altLang="en-US" sz="2800" b="1" dirty="0">
              <a:latin typeface="微软雅黑" panose="020B0503020204020204" pitchFamily="34" charset="-122"/>
              <a:ea typeface="微软雅黑" panose="020B0503020204020204" pitchFamily="34" charset="-122"/>
              <a:cs typeface="汉仪中宋简"/>
            </a:endParaRPr>
          </a:p>
        </p:txBody>
      </p:sp>
      <p:sp>
        <p:nvSpPr>
          <p:cNvPr id="106" name="矩形 7174"/>
          <p:cNvSpPr>
            <a:spLocks noChangeArrowheads="1"/>
          </p:cNvSpPr>
          <p:nvPr/>
        </p:nvSpPr>
        <p:spPr bwMode="auto">
          <a:xfrm>
            <a:off x="1771650" y="333375"/>
            <a:ext cx="30575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北伐战争初期</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40034"/>
                                        </p:tgtEl>
                                        <p:attrNameLst>
                                          <p:attrName>style.visibility</p:attrName>
                                        </p:attrNameLst>
                                      </p:cBhvr>
                                      <p:to>
                                        <p:strVal val="visible"/>
                                      </p:to>
                                    </p:set>
                                    <p:animEffect transition="in" filter="strips(upRight)">
                                      <p:cBhvr>
                                        <p:cTn id="7" dur="500"/>
                                        <p:tgtEl>
                                          <p:spTgt spid="40034"/>
                                        </p:tgtEl>
                                      </p:cBhvr>
                                    </p:animEffect>
                                  </p:childTnLst>
                                  <p:subTnLst>
                                    <p:audio>
                                      <p:cMediaNode>
                                        <p:cTn display="0" masterRel="sameClick">
                                          <p:stCondLst>
                                            <p:cond evt="begin" delay="0">
                                              <p:tn val="5"/>
                                            </p:cond>
                                          </p:stCondLst>
                                          <p:endCondLst>
                                            <p:cond evt="onStopAudio" delay="0">
                                              <p:tgtEl>
                                                <p:sldTgt/>
                                              </p:tgtEl>
                                            </p:cond>
                                          </p:endCondLst>
                                        </p:cTn>
                                        <p:tgtEl>
                                          <p:sndTgt r:embed="rId2" name="bomb.wav"/>
                                        </p:tgtEl>
                                      </p:cMediaNode>
                                    </p:audio>
                                  </p:sub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40035"/>
                                        </p:tgtEl>
                                        <p:attrNameLst>
                                          <p:attrName>style.visibility</p:attrName>
                                        </p:attrNameLst>
                                      </p:cBhvr>
                                      <p:to>
                                        <p:strVal val="visible"/>
                                      </p:to>
                                    </p:set>
                                    <p:animEffect transition="in" filter="strips(upRight)">
                                      <p:cBhvr>
                                        <p:cTn id="11" dur="500"/>
                                        <p:tgtEl>
                                          <p:spTgt spid="40035"/>
                                        </p:tgtEl>
                                      </p:cBhvr>
                                    </p:animEffect>
                                  </p:childTnLst>
                                  <p:subTnLst>
                                    <p:audio>
                                      <p:cMediaNode>
                                        <p:cTn display="0" masterRel="sameClick">
                                          <p:stCondLst>
                                            <p:cond evt="begin" delay="0">
                                              <p:tn val="9"/>
                                            </p:cond>
                                          </p:stCondLst>
                                          <p:endCondLst>
                                            <p:cond evt="onStopAudio" delay="0">
                                              <p:tgtEl>
                                                <p:sldTgt/>
                                              </p:tgtEl>
                                            </p:cond>
                                          </p:endCondLst>
                                        </p:cTn>
                                        <p:tgtEl>
                                          <p:sndTgt r:embed="rId2" name="bomb.wav"/>
                                        </p:tgtEl>
                                      </p:cMediaNode>
                                    </p:audio>
                                  </p:subTnLst>
                                </p:cTn>
                              </p:par>
                            </p:childTnLst>
                          </p:cTn>
                        </p:par>
                        <p:par>
                          <p:cTn id="12" fill="hold">
                            <p:stCondLst>
                              <p:cond delay="1000"/>
                            </p:stCondLst>
                            <p:childTnLst>
                              <p:par>
                                <p:cTn id="13" presetID="18" presetClass="entr" presetSubtype="3" fill="hold" grpId="0" nodeType="afterEffect">
                                  <p:stCondLst>
                                    <p:cond delay="0"/>
                                  </p:stCondLst>
                                  <p:childTnLst>
                                    <p:set>
                                      <p:cBhvr>
                                        <p:cTn id="14" dur="1" fill="hold">
                                          <p:stCondLst>
                                            <p:cond delay="0"/>
                                          </p:stCondLst>
                                        </p:cTn>
                                        <p:tgtEl>
                                          <p:spTgt spid="40004"/>
                                        </p:tgtEl>
                                        <p:attrNameLst>
                                          <p:attrName>style.visibility</p:attrName>
                                        </p:attrNameLst>
                                      </p:cBhvr>
                                      <p:to>
                                        <p:strVal val="visible"/>
                                      </p:to>
                                    </p:set>
                                    <p:animEffect transition="in" filter="strips(upRight)">
                                      <p:cBhvr>
                                        <p:cTn id="15" dur="500"/>
                                        <p:tgtEl>
                                          <p:spTgt spid="40004"/>
                                        </p:tgtEl>
                                      </p:cBhvr>
                                    </p:animEffect>
                                  </p:childTnLst>
                                  <p:subTnLst>
                                    <p:audio>
                                      <p:cMediaNode>
                                        <p:cTn display="0" masterRel="sameClick">
                                          <p:stCondLst>
                                            <p:cond evt="begin" delay="0">
                                              <p:tn val="13"/>
                                            </p:cond>
                                          </p:stCondLst>
                                          <p:endCondLst>
                                            <p:cond evt="onStopAudio" delay="0">
                                              <p:tgtEl>
                                                <p:sldTgt/>
                                              </p:tgtEl>
                                            </p:cond>
                                          </p:endCondLst>
                                        </p:cTn>
                                        <p:tgtEl>
                                          <p:sndTgt r:embed="rId3" name="explode.wav"/>
                                        </p:tgtEl>
                                      </p:cMediaNode>
                                    </p:audio>
                                  </p:subTnLst>
                                </p:cTn>
                              </p:par>
                            </p:childTnLst>
                          </p:cTn>
                        </p:par>
                        <p:par>
                          <p:cTn id="16" fill="hold">
                            <p:stCondLst>
                              <p:cond delay="1500"/>
                            </p:stCondLst>
                            <p:childTnLst>
                              <p:par>
                                <p:cTn id="17" presetID="18" presetClass="entr" presetSubtype="3" fill="hold" grpId="0" nodeType="afterEffect">
                                  <p:stCondLst>
                                    <p:cond delay="0"/>
                                  </p:stCondLst>
                                  <p:childTnLst>
                                    <p:set>
                                      <p:cBhvr>
                                        <p:cTn id="18" dur="1" fill="hold">
                                          <p:stCondLst>
                                            <p:cond delay="0"/>
                                          </p:stCondLst>
                                        </p:cTn>
                                        <p:tgtEl>
                                          <p:spTgt spid="40005"/>
                                        </p:tgtEl>
                                        <p:attrNameLst>
                                          <p:attrName>style.visibility</p:attrName>
                                        </p:attrNameLst>
                                      </p:cBhvr>
                                      <p:to>
                                        <p:strVal val="visible"/>
                                      </p:to>
                                    </p:set>
                                    <p:animEffect transition="in" filter="strips(upRight)">
                                      <p:cBhvr>
                                        <p:cTn id="19" dur="500"/>
                                        <p:tgtEl>
                                          <p:spTgt spid="40005"/>
                                        </p:tgtEl>
                                      </p:cBhvr>
                                    </p:animEffect>
                                  </p:childTnLst>
                                  <p:subTnLst>
                                    <p:audio>
                                      <p:cMediaNode>
                                        <p:cTn display="0" masterRel="sameClick">
                                          <p:stCondLst>
                                            <p:cond evt="begin" delay="0">
                                              <p:tn val="17"/>
                                            </p:cond>
                                          </p:stCondLst>
                                          <p:endCondLst>
                                            <p:cond evt="onStopAudio" delay="0">
                                              <p:tgtEl>
                                                <p:sldTgt/>
                                              </p:tgtEl>
                                            </p:cond>
                                          </p:endCondLst>
                                        </p:cTn>
                                        <p:tgtEl>
                                          <p:sndTgt r:embed="rId3" name="explode.wav"/>
                                        </p:tgtEl>
                                      </p:cMediaNode>
                                    </p:audio>
                                  </p:sub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40006"/>
                                        </p:tgtEl>
                                        <p:attrNameLst>
                                          <p:attrName>style.visibility</p:attrName>
                                        </p:attrNameLst>
                                      </p:cBhvr>
                                      <p:to>
                                        <p:strVal val="visible"/>
                                      </p:to>
                                    </p:set>
                                    <p:animEffect transition="in" filter="strips(upRight)">
                                      <p:cBhvr>
                                        <p:cTn id="24" dur="500"/>
                                        <p:tgtEl>
                                          <p:spTgt spid="40006"/>
                                        </p:tgtEl>
                                      </p:cBhvr>
                                    </p:animEffect>
                                  </p:childTnLst>
                                  <p:subTnLst>
                                    <p:audio>
                                      <p:cMediaNode>
                                        <p:cTn display="0" masterRel="sameClick">
                                          <p:stCondLst>
                                            <p:cond evt="begin" delay="0">
                                              <p:tn val="22"/>
                                            </p:cond>
                                          </p:stCondLst>
                                          <p:endCondLst>
                                            <p:cond evt="onStopAudio" delay="0">
                                              <p:tgtEl>
                                                <p:sldTgt/>
                                              </p:tgtEl>
                                            </p:cond>
                                          </p:endCondLst>
                                        </p:cTn>
                                        <p:tgtEl>
                                          <p:sndTgt r:embed="rId3" name="explode.wav"/>
                                        </p:tgtEl>
                                      </p:cMediaNode>
                                    </p:audio>
                                  </p:subTnLst>
                                </p:cTn>
                              </p:par>
                            </p:childTnLst>
                          </p:cTn>
                        </p:par>
                        <p:par>
                          <p:cTn id="25" fill="hold">
                            <p:stCondLst>
                              <p:cond delay="500"/>
                            </p:stCondLst>
                            <p:childTnLst>
                              <p:par>
                                <p:cTn id="26" presetID="18" presetClass="entr" presetSubtype="3" fill="hold" grpId="0" nodeType="afterEffect">
                                  <p:stCondLst>
                                    <p:cond delay="0"/>
                                  </p:stCondLst>
                                  <p:childTnLst>
                                    <p:set>
                                      <p:cBhvr>
                                        <p:cTn id="27" dur="1" fill="hold">
                                          <p:stCondLst>
                                            <p:cond delay="0"/>
                                          </p:stCondLst>
                                        </p:cTn>
                                        <p:tgtEl>
                                          <p:spTgt spid="40036"/>
                                        </p:tgtEl>
                                        <p:attrNameLst>
                                          <p:attrName>style.visibility</p:attrName>
                                        </p:attrNameLst>
                                      </p:cBhvr>
                                      <p:to>
                                        <p:strVal val="visible"/>
                                      </p:to>
                                    </p:set>
                                    <p:animEffect transition="in" filter="strips(upRight)">
                                      <p:cBhvr>
                                        <p:cTn id="28" dur="500"/>
                                        <p:tgtEl>
                                          <p:spTgt spid="40036"/>
                                        </p:tgtEl>
                                      </p:cBhvr>
                                    </p:animEffect>
                                  </p:childTnLst>
                                  <p:subTnLst>
                                    <p:audio>
                                      <p:cMediaNode>
                                        <p:cTn display="0" masterRel="sameClick">
                                          <p:stCondLst>
                                            <p:cond evt="begin" delay="0">
                                              <p:tn val="26"/>
                                            </p:cond>
                                          </p:stCondLst>
                                          <p:endCondLst>
                                            <p:cond evt="onStopAudio" delay="0">
                                              <p:tgtEl>
                                                <p:sldTgt/>
                                              </p:tgtEl>
                                            </p:cond>
                                          </p:endCondLst>
                                        </p:cTn>
                                        <p:tgtEl>
                                          <p:sndTgt r:embed="rId3" name="explode.wav"/>
                                        </p:tgtEl>
                                      </p:cMediaNode>
                                    </p:audio>
                                  </p:subTnLst>
                                </p:cTn>
                              </p:par>
                            </p:childTnLst>
                          </p:cTn>
                        </p:par>
                        <p:par>
                          <p:cTn id="29" fill="hold">
                            <p:stCondLst>
                              <p:cond delay="1000"/>
                            </p:stCondLst>
                            <p:childTnLst>
                              <p:par>
                                <p:cTn id="30" presetID="18" presetClass="entr" presetSubtype="3" fill="hold" grpId="0" nodeType="afterEffect">
                                  <p:stCondLst>
                                    <p:cond delay="0"/>
                                  </p:stCondLst>
                                  <p:childTnLst>
                                    <p:set>
                                      <p:cBhvr>
                                        <p:cTn id="31" dur="1" fill="hold">
                                          <p:stCondLst>
                                            <p:cond delay="0"/>
                                          </p:stCondLst>
                                        </p:cTn>
                                        <p:tgtEl>
                                          <p:spTgt spid="40011"/>
                                        </p:tgtEl>
                                        <p:attrNameLst>
                                          <p:attrName>style.visibility</p:attrName>
                                        </p:attrNameLst>
                                      </p:cBhvr>
                                      <p:to>
                                        <p:strVal val="visible"/>
                                      </p:to>
                                    </p:set>
                                    <p:animEffect transition="in" filter="strips(upRight)">
                                      <p:cBhvr>
                                        <p:cTn id="32" dur="500"/>
                                        <p:tgtEl>
                                          <p:spTgt spid="40011"/>
                                        </p:tgtEl>
                                      </p:cBhvr>
                                    </p:animEffect>
                                  </p:childTnLst>
                                  <p:subTnLst>
                                    <p:audio>
                                      <p:cMediaNode>
                                        <p:cTn display="0" masterRel="sameClick">
                                          <p:stCondLst>
                                            <p:cond evt="begin" delay="0">
                                              <p:tn val="30"/>
                                            </p:cond>
                                          </p:stCondLst>
                                          <p:endCondLst>
                                            <p:cond evt="onStopAudio" delay="0">
                                              <p:tgtEl>
                                                <p:sldTgt/>
                                              </p:tgtEl>
                                            </p:cond>
                                          </p:endCondLst>
                                        </p:cTn>
                                        <p:tgtEl>
                                          <p:sndTgt r:embed="rId3" name="explode.wav"/>
                                        </p:tgtEl>
                                      </p:cMediaNode>
                                    </p:audio>
                                  </p:subTnLst>
                                </p:cTn>
                              </p:par>
                            </p:childTnLst>
                          </p:cTn>
                        </p:par>
                      </p:childTnLst>
                    </p:cTn>
                  </p:par>
                  <p:par>
                    <p:cTn id="33" fill="hold">
                      <p:stCondLst>
                        <p:cond delay="indefinite"/>
                      </p:stCondLst>
                      <p:childTnLst>
                        <p:par>
                          <p:cTn id="34" fill="hold">
                            <p:stCondLst>
                              <p:cond delay="0"/>
                            </p:stCondLst>
                            <p:childTnLst>
                              <p:par>
                                <p:cTn id="35" presetID="18" presetClass="entr" presetSubtype="3" fill="hold" grpId="0" nodeType="clickEffect">
                                  <p:stCondLst>
                                    <p:cond delay="0"/>
                                  </p:stCondLst>
                                  <p:childTnLst>
                                    <p:set>
                                      <p:cBhvr>
                                        <p:cTn id="36" dur="1" fill="hold">
                                          <p:stCondLst>
                                            <p:cond delay="0"/>
                                          </p:stCondLst>
                                        </p:cTn>
                                        <p:tgtEl>
                                          <p:spTgt spid="40037"/>
                                        </p:tgtEl>
                                        <p:attrNameLst>
                                          <p:attrName>style.visibility</p:attrName>
                                        </p:attrNameLst>
                                      </p:cBhvr>
                                      <p:to>
                                        <p:strVal val="visible"/>
                                      </p:to>
                                    </p:set>
                                    <p:animEffect transition="in" filter="strips(upRight)">
                                      <p:cBhvr>
                                        <p:cTn id="37" dur="500"/>
                                        <p:tgtEl>
                                          <p:spTgt spid="40037"/>
                                        </p:tgtEl>
                                      </p:cBhvr>
                                    </p:animEffect>
                                  </p:childTnLst>
                                  <p:subTnLst>
                                    <p:audio>
                                      <p:cMediaNode>
                                        <p:cTn display="0" masterRel="sameClick">
                                          <p:stCondLst>
                                            <p:cond evt="begin" delay="0">
                                              <p:tn val="35"/>
                                            </p:cond>
                                          </p:stCondLst>
                                          <p:endCondLst>
                                            <p:cond evt="onStopAudio" delay="0">
                                              <p:tgtEl>
                                                <p:sldTgt/>
                                              </p:tgtEl>
                                            </p:cond>
                                          </p:endCondLst>
                                        </p:cTn>
                                        <p:tgtEl>
                                          <p:sndTgt r:embed="rId2" name="bomb.wav"/>
                                        </p:tgtEl>
                                      </p:cMediaNode>
                                    </p:audio>
                                  </p:subTnLst>
                                </p:cTn>
                              </p:par>
                            </p:childTnLst>
                          </p:cTn>
                        </p:par>
                        <p:par>
                          <p:cTn id="38" fill="hold">
                            <p:stCondLst>
                              <p:cond delay="500"/>
                            </p:stCondLst>
                            <p:childTnLst>
                              <p:par>
                                <p:cTn id="39" presetID="18" presetClass="entr" presetSubtype="3" fill="hold" grpId="0" nodeType="afterEffect">
                                  <p:stCondLst>
                                    <p:cond delay="0"/>
                                  </p:stCondLst>
                                  <p:childTnLst>
                                    <p:set>
                                      <p:cBhvr>
                                        <p:cTn id="40" dur="1" fill="hold">
                                          <p:stCondLst>
                                            <p:cond delay="0"/>
                                          </p:stCondLst>
                                        </p:cTn>
                                        <p:tgtEl>
                                          <p:spTgt spid="40007"/>
                                        </p:tgtEl>
                                        <p:attrNameLst>
                                          <p:attrName>style.visibility</p:attrName>
                                        </p:attrNameLst>
                                      </p:cBhvr>
                                      <p:to>
                                        <p:strVal val="visible"/>
                                      </p:to>
                                    </p:set>
                                    <p:animEffect transition="in" filter="strips(upRight)">
                                      <p:cBhvr>
                                        <p:cTn id="41" dur="500"/>
                                        <p:tgtEl>
                                          <p:spTgt spid="40007"/>
                                        </p:tgtEl>
                                      </p:cBhvr>
                                    </p:animEffect>
                                  </p:childTnLst>
                                  <p:subTnLst>
                                    <p:audio>
                                      <p:cMediaNode>
                                        <p:cTn display="0" masterRel="sameClick">
                                          <p:stCondLst>
                                            <p:cond evt="begin" delay="0">
                                              <p:tn val="39"/>
                                            </p:cond>
                                          </p:stCondLst>
                                          <p:endCondLst>
                                            <p:cond evt="onStopAudio" delay="0">
                                              <p:tgtEl>
                                                <p:sldTgt/>
                                              </p:tgtEl>
                                            </p:cond>
                                          </p:endCondLst>
                                        </p:cTn>
                                        <p:tgtEl>
                                          <p:sndTgt r:embed="rId2" name="bomb.wav"/>
                                        </p:tgtEl>
                                      </p:cMediaNode>
                                    </p:audio>
                                  </p:subTnLst>
                                </p:cTn>
                              </p:par>
                            </p:childTnLst>
                          </p:cTn>
                        </p:par>
                        <p:par>
                          <p:cTn id="42" fill="hold">
                            <p:stCondLst>
                              <p:cond delay="1000"/>
                            </p:stCondLst>
                            <p:childTnLst>
                              <p:par>
                                <p:cTn id="43" presetID="18" presetClass="entr" presetSubtype="3" fill="hold" grpId="0" nodeType="afterEffect">
                                  <p:stCondLst>
                                    <p:cond delay="0"/>
                                  </p:stCondLst>
                                  <p:childTnLst>
                                    <p:set>
                                      <p:cBhvr>
                                        <p:cTn id="44" dur="1" fill="hold">
                                          <p:stCondLst>
                                            <p:cond delay="0"/>
                                          </p:stCondLst>
                                        </p:cTn>
                                        <p:tgtEl>
                                          <p:spTgt spid="40008"/>
                                        </p:tgtEl>
                                        <p:attrNameLst>
                                          <p:attrName>style.visibility</p:attrName>
                                        </p:attrNameLst>
                                      </p:cBhvr>
                                      <p:to>
                                        <p:strVal val="visible"/>
                                      </p:to>
                                    </p:set>
                                    <p:animEffect transition="in" filter="strips(upRight)">
                                      <p:cBhvr>
                                        <p:cTn id="45" dur="500"/>
                                        <p:tgtEl>
                                          <p:spTgt spid="40008"/>
                                        </p:tgtEl>
                                      </p:cBhvr>
                                    </p:animEffect>
                                  </p:childTnLst>
                                  <p:subTnLst>
                                    <p:audio>
                                      <p:cMediaNode>
                                        <p:cTn display="0" masterRel="sameClick">
                                          <p:stCondLst>
                                            <p:cond evt="begin" delay="0">
                                              <p:tn val="43"/>
                                            </p:cond>
                                          </p:stCondLst>
                                          <p:endCondLst>
                                            <p:cond evt="onStopAudio" delay="0">
                                              <p:tgtEl>
                                                <p:sldTgt/>
                                              </p:tgtEl>
                                            </p:cond>
                                          </p:endCondLst>
                                        </p:cTn>
                                        <p:tgtEl>
                                          <p:sndTgt r:embed="rId2" name="bomb.wav"/>
                                        </p:tgtEl>
                                      </p:cMediaNode>
                                    </p:audio>
                                  </p:subTnLst>
                                </p:cTn>
                              </p:par>
                            </p:childTnLst>
                          </p:cTn>
                        </p:par>
                        <p:par>
                          <p:cTn id="46" fill="hold">
                            <p:stCondLst>
                              <p:cond delay="1500"/>
                            </p:stCondLst>
                            <p:childTnLst>
                              <p:par>
                                <p:cTn id="47" presetID="18" presetClass="entr" presetSubtype="3" fill="hold" grpId="0" nodeType="afterEffect">
                                  <p:stCondLst>
                                    <p:cond delay="0"/>
                                  </p:stCondLst>
                                  <p:childTnLst>
                                    <p:set>
                                      <p:cBhvr>
                                        <p:cTn id="48" dur="1" fill="hold">
                                          <p:stCondLst>
                                            <p:cond delay="0"/>
                                          </p:stCondLst>
                                        </p:cTn>
                                        <p:tgtEl>
                                          <p:spTgt spid="40009"/>
                                        </p:tgtEl>
                                        <p:attrNameLst>
                                          <p:attrName>style.visibility</p:attrName>
                                        </p:attrNameLst>
                                      </p:cBhvr>
                                      <p:to>
                                        <p:strVal val="visible"/>
                                      </p:to>
                                    </p:set>
                                    <p:animEffect transition="in" filter="strips(upRight)">
                                      <p:cBhvr>
                                        <p:cTn id="49" dur="500"/>
                                        <p:tgtEl>
                                          <p:spTgt spid="40009"/>
                                        </p:tgtEl>
                                      </p:cBhvr>
                                    </p:animEffect>
                                  </p:childTnLst>
                                  <p:subTnLst>
                                    <p:audio>
                                      <p:cMediaNode>
                                        <p:cTn display="0" masterRel="sameClick">
                                          <p:stCondLst>
                                            <p:cond evt="begin" delay="0">
                                              <p:tn val="47"/>
                                            </p:cond>
                                          </p:stCondLst>
                                          <p:endCondLst>
                                            <p:cond evt="onStopAudio" delay="0">
                                              <p:tgtEl>
                                                <p:sldTgt/>
                                              </p:tgtEl>
                                            </p:cond>
                                          </p:endCondLst>
                                        </p:cTn>
                                        <p:tgtEl>
                                          <p:sndTgt r:embed="rId2" name="bomb.wav"/>
                                        </p:tgtEl>
                                      </p:cMediaNode>
                                    </p:audio>
                                  </p:subTnLst>
                                </p:cTn>
                              </p:par>
                            </p:childTnLst>
                          </p:cTn>
                        </p:par>
                        <p:par>
                          <p:cTn id="50" fill="hold">
                            <p:stCondLst>
                              <p:cond delay="2000"/>
                            </p:stCondLst>
                            <p:childTnLst>
                              <p:par>
                                <p:cTn id="51" presetID="18" presetClass="entr" presetSubtype="3" fill="hold" grpId="0" nodeType="afterEffect">
                                  <p:stCondLst>
                                    <p:cond delay="0"/>
                                  </p:stCondLst>
                                  <p:childTnLst>
                                    <p:set>
                                      <p:cBhvr>
                                        <p:cTn id="52" dur="1" fill="hold">
                                          <p:stCondLst>
                                            <p:cond delay="0"/>
                                          </p:stCondLst>
                                        </p:cTn>
                                        <p:tgtEl>
                                          <p:spTgt spid="40010"/>
                                        </p:tgtEl>
                                        <p:attrNameLst>
                                          <p:attrName>style.visibility</p:attrName>
                                        </p:attrNameLst>
                                      </p:cBhvr>
                                      <p:to>
                                        <p:strVal val="visible"/>
                                      </p:to>
                                    </p:set>
                                    <p:animEffect transition="in" filter="strips(upRight)">
                                      <p:cBhvr>
                                        <p:cTn id="53" dur="500"/>
                                        <p:tgtEl>
                                          <p:spTgt spid="40010"/>
                                        </p:tgtEl>
                                      </p:cBhvr>
                                    </p:animEffect>
                                  </p:childTnLst>
                                  <p:subTnLst>
                                    <p:audio>
                                      <p:cMediaNode>
                                        <p:cTn display="0" masterRel="sameClick">
                                          <p:stCondLst>
                                            <p:cond evt="begin" delay="0">
                                              <p:tn val="51"/>
                                            </p:cond>
                                          </p:stCondLst>
                                          <p:endCondLst>
                                            <p:cond evt="onStopAudio" delay="0">
                                              <p:tgtEl>
                                                <p:sldTgt/>
                                              </p:tgtEl>
                                            </p:cond>
                                          </p:endCondLst>
                                        </p:cTn>
                                        <p:tgtEl>
                                          <p:sndTgt r:embed="rId2" name="bomb.wav"/>
                                        </p:tgtEl>
                                      </p:cMediaNode>
                                    </p:audio>
                                  </p:subTnLst>
                                </p:cTn>
                              </p:par>
                            </p:childTnLst>
                          </p:cTn>
                        </p:par>
                      </p:childTnLst>
                    </p:cTn>
                  </p:par>
                  <p:par>
                    <p:cTn id="54" fill="hold">
                      <p:stCondLst>
                        <p:cond delay="indefinite"/>
                      </p:stCondLst>
                      <p:childTnLst>
                        <p:par>
                          <p:cTn id="55" fill="hold">
                            <p:stCondLst>
                              <p:cond delay="0"/>
                            </p:stCondLst>
                            <p:childTnLst>
                              <p:par>
                                <p:cTn id="56" presetID="18" presetClass="entr" presetSubtype="3" fill="hold" nodeType="clickEffect">
                                  <p:stCondLst>
                                    <p:cond delay="0"/>
                                  </p:stCondLst>
                                  <p:childTnLst>
                                    <p:set>
                                      <p:cBhvr>
                                        <p:cTn id="57" dur="1" fill="hold">
                                          <p:stCondLst>
                                            <p:cond delay="0"/>
                                          </p:stCondLst>
                                        </p:cTn>
                                        <p:tgtEl>
                                          <p:spTgt spid="40012"/>
                                        </p:tgtEl>
                                        <p:attrNameLst>
                                          <p:attrName>style.visibility</p:attrName>
                                        </p:attrNameLst>
                                      </p:cBhvr>
                                      <p:to>
                                        <p:strVal val="visible"/>
                                      </p:to>
                                    </p:set>
                                    <p:animEffect transition="in" filter="strips(upRight)">
                                      <p:cBhvr>
                                        <p:cTn id="58" dur="500"/>
                                        <p:tgtEl>
                                          <p:spTgt spid="40012"/>
                                        </p:tgtEl>
                                      </p:cBhvr>
                                    </p:animEffect>
                                  </p:childTnLst>
                                  <p:subTnLst>
                                    <p:audio>
                                      <p:cMediaNode>
                                        <p:cTn display="0" masterRel="sameClick">
                                          <p:stCondLst>
                                            <p:cond evt="begin" delay="0">
                                              <p:tn val="56"/>
                                            </p:cond>
                                          </p:stCondLst>
                                          <p:endCondLst>
                                            <p:cond evt="onStopAudio" delay="0">
                                              <p:tgtEl>
                                                <p:sldTgt/>
                                              </p:tgtEl>
                                            </p:cond>
                                          </p:endCondLst>
                                        </p:cTn>
                                        <p:tgtEl>
                                          <p:sndTgt r:embed="rId4" name="applause.wav"/>
                                        </p:tgtEl>
                                      </p:cMediaNode>
                                    </p:audio>
                                  </p:subTnLst>
                                </p:cTn>
                              </p:par>
                            </p:childTnLst>
                          </p:cTn>
                        </p:par>
                      </p:childTnLst>
                    </p:cTn>
                  </p:par>
                  <p:par>
                    <p:cTn id="59" fill="hold">
                      <p:stCondLst>
                        <p:cond delay="indefinite"/>
                      </p:stCondLst>
                      <p:childTnLst>
                        <p:par>
                          <p:cTn id="60" fill="hold">
                            <p:stCondLst>
                              <p:cond delay="0"/>
                            </p:stCondLst>
                            <p:childTnLst>
                              <p:par>
                                <p:cTn id="61" presetID="30" presetClass="entr" presetSubtype="0" fill="hold" grpId="0" nodeType="clickEffect">
                                  <p:stCondLst>
                                    <p:cond delay="0"/>
                                  </p:stCondLst>
                                  <p:childTnLst>
                                    <p:set>
                                      <p:cBhvr>
                                        <p:cTn id="62" dur="1" fill="hold">
                                          <p:stCondLst>
                                            <p:cond delay="0"/>
                                          </p:stCondLst>
                                        </p:cTn>
                                        <p:tgtEl>
                                          <p:spTgt spid="18531"/>
                                        </p:tgtEl>
                                        <p:attrNameLst>
                                          <p:attrName>style.visibility</p:attrName>
                                        </p:attrNameLst>
                                      </p:cBhvr>
                                      <p:to>
                                        <p:strVal val="visible"/>
                                      </p:to>
                                    </p:set>
                                    <p:animEffect transition="in" filter="fade">
                                      <p:cBhvr>
                                        <p:cTn id="63" dur="800" decel="100000"/>
                                        <p:tgtEl>
                                          <p:spTgt spid="18531"/>
                                        </p:tgtEl>
                                      </p:cBhvr>
                                    </p:animEffect>
                                    <p:anim calcmode="lin" valueType="num">
                                      <p:cBhvr>
                                        <p:cTn id="64" dur="800" decel="100000" fill="hold"/>
                                        <p:tgtEl>
                                          <p:spTgt spid="18531"/>
                                        </p:tgtEl>
                                        <p:attrNameLst>
                                          <p:attrName>style.rotation</p:attrName>
                                        </p:attrNameLst>
                                      </p:cBhvr>
                                      <p:tavLst>
                                        <p:tav tm="0">
                                          <p:val>
                                            <p:fltVal val="-90"/>
                                          </p:val>
                                        </p:tav>
                                        <p:tav tm="100000">
                                          <p:val>
                                            <p:fltVal val="0"/>
                                          </p:val>
                                        </p:tav>
                                      </p:tavLst>
                                    </p:anim>
                                    <p:anim calcmode="lin" valueType="num">
                                      <p:cBhvr>
                                        <p:cTn id="65" dur="800" decel="100000" fill="hold"/>
                                        <p:tgtEl>
                                          <p:spTgt spid="18531"/>
                                        </p:tgtEl>
                                        <p:attrNameLst>
                                          <p:attrName>ppt_x</p:attrName>
                                        </p:attrNameLst>
                                      </p:cBhvr>
                                      <p:tavLst>
                                        <p:tav tm="0">
                                          <p:val>
                                            <p:strVal val="#ppt_x+0.4"/>
                                          </p:val>
                                        </p:tav>
                                        <p:tav tm="100000">
                                          <p:val>
                                            <p:strVal val="#ppt_x-0.05"/>
                                          </p:val>
                                        </p:tav>
                                      </p:tavLst>
                                    </p:anim>
                                    <p:anim calcmode="lin" valueType="num">
                                      <p:cBhvr>
                                        <p:cTn id="66" dur="800" decel="100000" fill="hold"/>
                                        <p:tgtEl>
                                          <p:spTgt spid="18531"/>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18531"/>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18531"/>
                                        </p:tgtEl>
                                        <p:attrNameLst>
                                          <p:attrName>ppt_y</p:attrName>
                                        </p:attrNameLst>
                                      </p:cBhvr>
                                      <p:tavLst>
                                        <p:tav tm="0">
                                          <p:val>
                                            <p:strVal val="#ppt_y+0.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0038"/>
                                        </p:tgtEl>
                                        <p:attrNameLst>
                                          <p:attrName>style.visibility</p:attrName>
                                        </p:attrNameLst>
                                      </p:cBhvr>
                                      <p:to>
                                        <p:strVal val="visible"/>
                                      </p:to>
                                    </p:set>
                                    <p:anim calcmode="lin" valueType="num">
                                      <p:cBhvr>
                                        <p:cTn id="73" dur="500" fill="hold"/>
                                        <p:tgtEl>
                                          <p:spTgt spid="40038"/>
                                        </p:tgtEl>
                                        <p:attrNameLst>
                                          <p:attrName>ppt_x</p:attrName>
                                        </p:attrNameLst>
                                      </p:cBhvr>
                                      <p:tavLst>
                                        <p:tav tm="0">
                                          <p:val>
                                            <p:strVal val="#ppt_x"/>
                                          </p:val>
                                        </p:tav>
                                        <p:tav tm="100000">
                                          <p:val>
                                            <p:strVal val="#ppt_x"/>
                                          </p:val>
                                        </p:tav>
                                      </p:tavLst>
                                    </p:anim>
                                    <p:anim calcmode="lin" valueType="num">
                                      <p:cBhvr>
                                        <p:cTn id="74" dur="500" fill="hold"/>
                                        <p:tgtEl>
                                          <p:spTgt spid="4003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5" name="laser.wav"/>
                                        </p:tgtEl>
                                      </p:cMediaNode>
                                    </p:audio>
                                  </p:subTnLst>
                                </p:cTn>
                              </p:par>
                            </p:childTnLst>
                          </p:cTn>
                        </p:par>
                      </p:childTnLst>
                    </p:cTn>
                  </p:par>
                  <p:par>
                    <p:cTn id="75" fill="hold">
                      <p:stCondLst>
                        <p:cond delay="indefinite"/>
                      </p:stCondLst>
                      <p:childTnLst>
                        <p:par>
                          <p:cTn id="76" fill="hold">
                            <p:stCondLst>
                              <p:cond delay="0"/>
                            </p:stCondLst>
                            <p:childTnLst>
                              <p:par>
                                <p:cTn id="77" presetID="30" presetClass="entr" presetSubtype="0" fill="hold" grpId="0" nodeType="clickEffect">
                                  <p:stCondLst>
                                    <p:cond delay="0"/>
                                  </p:stCondLst>
                                  <p:childTnLst>
                                    <p:set>
                                      <p:cBhvr>
                                        <p:cTn id="78" dur="1" fill="hold">
                                          <p:stCondLst>
                                            <p:cond delay="0"/>
                                          </p:stCondLst>
                                        </p:cTn>
                                        <p:tgtEl>
                                          <p:spTgt spid="18533"/>
                                        </p:tgtEl>
                                        <p:attrNameLst>
                                          <p:attrName>style.visibility</p:attrName>
                                        </p:attrNameLst>
                                      </p:cBhvr>
                                      <p:to>
                                        <p:strVal val="visible"/>
                                      </p:to>
                                    </p:set>
                                    <p:animEffect transition="in" filter="fade">
                                      <p:cBhvr>
                                        <p:cTn id="79" dur="800" decel="100000"/>
                                        <p:tgtEl>
                                          <p:spTgt spid="18533"/>
                                        </p:tgtEl>
                                      </p:cBhvr>
                                    </p:animEffect>
                                    <p:anim calcmode="lin" valueType="num">
                                      <p:cBhvr>
                                        <p:cTn id="80" dur="800" decel="100000" fill="hold"/>
                                        <p:tgtEl>
                                          <p:spTgt spid="18533"/>
                                        </p:tgtEl>
                                        <p:attrNameLst>
                                          <p:attrName>style.rotation</p:attrName>
                                        </p:attrNameLst>
                                      </p:cBhvr>
                                      <p:tavLst>
                                        <p:tav tm="0">
                                          <p:val>
                                            <p:fltVal val="-90"/>
                                          </p:val>
                                        </p:tav>
                                        <p:tav tm="100000">
                                          <p:val>
                                            <p:fltVal val="0"/>
                                          </p:val>
                                        </p:tav>
                                      </p:tavLst>
                                    </p:anim>
                                    <p:anim calcmode="lin" valueType="num">
                                      <p:cBhvr>
                                        <p:cTn id="81" dur="800" decel="100000" fill="hold"/>
                                        <p:tgtEl>
                                          <p:spTgt spid="18533"/>
                                        </p:tgtEl>
                                        <p:attrNameLst>
                                          <p:attrName>ppt_x</p:attrName>
                                        </p:attrNameLst>
                                      </p:cBhvr>
                                      <p:tavLst>
                                        <p:tav tm="0">
                                          <p:val>
                                            <p:strVal val="#ppt_x+0.4"/>
                                          </p:val>
                                        </p:tav>
                                        <p:tav tm="100000">
                                          <p:val>
                                            <p:strVal val="#ppt_x-0.05"/>
                                          </p:val>
                                        </p:tav>
                                      </p:tavLst>
                                    </p:anim>
                                    <p:anim calcmode="lin" valueType="num">
                                      <p:cBhvr>
                                        <p:cTn id="82" dur="800" decel="100000" fill="hold"/>
                                        <p:tgtEl>
                                          <p:spTgt spid="18533"/>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18533"/>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18533"/>
                                        </p:tgtEl>
                                        <p:attrNameLst>
                                          <p:attrName>ppt_y</p:attrName>
                                        </p:attrNameLst>
                                      </p:cBhvr>
                                      <p:tavLst>
                                        <p:tav tm="0">
                                          <p:val>
                                            <p:strVal val="#ppt_y+0.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40039"/>
                                        </p:tgtEl>
                                        <p:attrNameLst>
                                          <p:attrName>style.visibility</p:attrName>
                                        </p:attrNameLst>
                                      </p:cBhvr>
                                      <p:to>
                                        <p:strVal val="visible"/>
                                      </p:to>
                                    </p:set>
                                    <p:anim calcmode="lin" valueType="num">
                                      <p:cBhvr additive="base">
                                        <p:cTn id="89" dur="500" fill="hold"/>
                                        <p:tgtEl>
                                          <p:spTgt spid="40039"/>
                                        </p:tgtEl>
                                        <p:attrNameLst>
                                          <p:attrName>ppt_x</p:attrName>
                                        </p:attrNameLst>
                                      </p:cBhvr>
                                      <p:tavLst>
                                        <p:tav tm="0">
                                          <p:val>
                                            <p:strVal val="#ppt_x"/>
                                          </p:val>
                                        </p:tav>
                                        <p:tav tm="100000">
                                          <p:val>
                                            <p:strVal val="#ppt_x"/>
                                          </p:val>
                                        </p:tav>
                                      </p:tavLst>
                                    </p:anim>
                                    <p:anim calcmode="lin" valueType="num">
                                      <p:cBhvr additive="base">
                                        <p:cTn id="90" dur="500" fill="hold"/>
                                        <p:tgtEl>
                                          <p:spTgt spid="4003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30" presetClass="entr" presetSubtype="0" fill="hold" grpId="0" nodeType="clickEffect">
                                  <p:stCondLst>
                                    <p:cond delay="0"/>
                                  </p:stCondLst>
                                  <p:childTnLst>
                                    <p:set>
                                      <p:cBhvr>
                                        <p:cTn id="94" dur="1" fill="hold">
                                          <p:stCondLst>
                                            <p:cond delay="0"/>
                                          </p:stCondLst>
                                        </p:cTn>
                                        <p:tgtEl>
                                          <p:spTgt spid="18535"/>
                                        </p:tgtEl>
                                        <p:attrNameLst>
                                          <p:attrName>style.visibility</p:attrName>
                                        </p:attrNameLst>
                                      </p:cBhvr>
                                      <p:to>
                                        <p:strVal val="visible"/>
                                      </p:to>
                                    </p:set>
                                    <p:animEffect transition="in" filter="fade">
                                      <p:cBhvr>
                                        <p:cTn id="95" dur="800" decel="100000"/>
                                        <p:tgtEl>
                                          <p:spTgt spid="18535"/>
                                        </p:tgtEl>
                                      </p:cBhvr>
                                    </p:animEffect>
                                    <p:anim calcmode="lin" valueType="num">
                                      <p:cBhvr>
                                        <p:cTn id="96" dur="800" decel="100000" fill="hold"/>
                                        <p:tgtEl>
                                          <p:spTgt spid="18535"/>
                                        </p:tgtEl>
                                        <p:attrNameLst>
                                          <p:attrName>style.rotation</p:attrName>
                                        </p:attrNameLst>
                                      </p:cBhvr>
                                      <p:tavLst>
                                        <p:tav tm="0">
                                          <p:val>
                                            <p:fltVal val="-90"/>
                                          </p:val>
                                        </p:tav>
                                        <p:tav tm="100000">
                                          <p:val>
                                            <p:fltVal val="0"/>
                                          </p:val>
                                        </p:tav>
                                      </p:tavLst>
                                    </p:anim>
                                    <p:anim calcmode="lin" valueType="num">
                                      <p:cBhvr>
                                        <p:cTn id="97" dur="800" decel="100000" fill="hold"/>
                                        <p:tgtEl>
                                          <p:spTgt spid="18535"/>
                                        </p:tgtEl>
                                        <p:attrNameLst>
                                          <p:attrName>ppt_x</p:attrName>
                                        </p:attrNameLst>
                                      </p:cBhvr>
                                      <p:tavLst>
                                        <p:tav tm="0">
                                          <p:val>
                                            <p:strVal val="#ppt_x+0.4"/>
                                          </p:val>
                                        </p:tav>
                                        <p:tav tm="100000">
                                          <p:val>
                                            <p:strVal val="#ppt_x-0.05"/>
                                          </p:val>
                                        </p:tav>
                                      </p:tavLst>
                                    </p:anim>
                                    <p:anim calcmode="lin" valueType="num">
                                      <p:cBhvr>
                                        <p:cTn id="98" dur="800" decel="100000" fill="hold"/>
                                        <p:tgtEl>
                                          <p:spTgt spid="18535"/>
                                        </p:tgtEl>
                                        <p:attrNameLst>
                                          <p:attrName>ppt_y</p:attrName>
                                        </p:attrNameLst>
                                      </p:cBhvr>
                                      <p:tavLst>
                                        <p:tav tm="0">
                                          <p:val>
                                            <p:strVal val="#ppt_y-0.4"/>
                                          </p:val>
                                        </p:tav>
                                        <p:tav tm="100000">
                                          <p:val>
                                            <p:strVal val="#ppt_y+0.1"/>
                                          </p:val>
                                        </p:tav>
                                      </p:tavLst>
                                    </p:anim>
                                    <p:anim calcmode="lin" valueType="num">
                                      <p:cBhvr>
                                        <p:cTn id="99" dur="200" accel="100000" fill="hold">
                                          <p:stCondLst>
                                            <p:cond delay="800"/>
                                          </p:stCondLst>
                                        </p:cTn>
                                        <p:tgtEl>
                                          <p:spTgt spid="18535"/>
                                        </p:tgtEl>
                                        <p:attrNameLst>
                                          <p:attrName>ppt_x</p:attrName>
                                        </p:attrNameLst>
                                      </p:cBhvr>
                                      <p:tavLst>
                                        <p:tav tm="0">
                                          <p:val>
                                            <p:strVal val="#ppt_x-0.05"/>
                                          </p:val>
                                        </p:tav>
                                        <p:tav tm="100000">
                                          <p:val>
                                            <p:strVal val="#ppt_x"/>
                                          </p:val>
                                        </p:tav>
                                      </p:tavLst>
                                    </p:anim>
                                    <p:anim calcmode="lin" valueType="num">
                                      <p:cBhvr>
                                        <p:cTn id="100" dur="200" accel="100000" fill="hold">
                                          <p:stCondLst>
                                            <p:cond delay="800"/>
                                          </p:stCondLst>
                                        </p:cTn>
                                        <p:tgtEl>
                                          <p:spTgt spid="18535"/>
                                        </p:tgtEl>
                                        <p:attrNameLst>
                                          <p:attrName>ppt_y</p:attrName>
                                        </p:attrNameLst>
                                      </p:cBhvr>
                                      <p:tavLst>
                                        <p:tav tm="0">
                                          <p:val>
                                            <p:strVal val="#ppt_y+0.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3" presetClass="entr" presetSubtype="10" fill="hold" grpId="0" nodeType="clickEffect">
                                  <p:stCondLst>
                                    <p:cond delay="0"/>
                                  </p:stCondLst>
                                  <p:childTnLst>
                                    <p:set>
                                      <p:cBhvr>
                                        <p:cTn id="104" dur="1" fill="hold">
                                          <p:stCondLst>
                                            <p:cond delay="0"/>
                                          </p:stCondLst>
                                        </p:cTn>
                                        <p:tgtEl>
                                          <p:spTgt spid="40041"/>
                                        </p:tgtEl>
                                        <p:attrNameLst>
                                          <p:attrName>style.visibility</p:attrName>
                                        </p:attrNameLst>
                                      </p:cBhvr>
                                      <p:to>
                                        <p:strVal val="visible"/>
                                      </p:to>
                                    </p:set>
                                    <p:animEffect transition="in" filter="blinds(horizontal)">
                                      <p:cBhvr>
                                        <p:cTn id="105" dur="500"/>
                                        <p:tgtEl>
                                          <p:spTgt spid="40041"/>
                                        </p:tgtEl>
                                      </p:cBhvr>
                                    </p:animEffect>
                                  </p:childTnLst>
                                  <p:subTnLst>
                                    <p:audio>
                                      <p:cMediaNode>
                                        <p:cTn display="0" masterRel="sameClick">
                                          <p:stCondLst>
                                            <p:cond evt="begin" delay="0">
                                              <p:tn val="103"/>
                                            </p:cond>
                                          </p:stCondLst>
                                          <p:endCondLst>
                                            <p:cond evt="onStopAudio" delay="0">
                                              <p:tgtEl>
                                                <p:sldTgt/>
                                              </p:tgtEl>
                                            </p:cond>
                                          </p:endCondLst>
                                        </p:cTn>
                                        <p:tgtEl>
                                          <p:sndTgt r:embed="rId3" name="explode.wav"/>
                                        </p:tgtEl>
                                      </p:cMediaNode>
                                    </p:audio>
                                  </p:subTnLst>
                                </p:cTn>
                              </p:par>
                            </p:childTnLst>
                          </p:cTn>
                        </p:par>
                      </p:childTnLst>
                    </p:cTn>
                  </p:par>
                  <p:par>
                    <p:cTn id="106" fill="hold">
                      <p:stCondLst>
                        <p:cond delay="indefinite"/>
                      </p:stCondLst>
                      <p:childTnLst>
                        <p:par>
                          <p:cTn id="107" fill="hold">
                            <p:stCondLst>
                              <p:cond delay="0"/>
                            </p:stCondLst>
                            <p:childTnLst>
                              <p:par>
                                <p:cTn id="108" presetID="12" presetClass="entr" presetSubtype="4" fill="hold" grpId="0" nodeType="clickEffect">
                                  <p:stCondLst>
                                    <p:cond delay="0"/>
                                  </p:stCondLst>
                                  <p:childTnLst>
                                    <p:set>
                                      <p:cBhvr>
                                        <p:cTn id="109" dur="1" fill="hold">
                                          <p:stCondLst>
                                            <p:cond delay="0"/>
                                          </p:stCondLst>
                                        </p:cTn>
                                        <p:tgtEl>
                                          <p:spTgt spid="106"/>
                                        </p:tgtEl>
                                        <p:attrNameLst>
                                          <p:attrName>style.visibility</p:attrName>
                                        </p:attrNameLst>
                                      </p:cBhvr>
                                      <p:to>
                                        <p:strVal val="visible"/>
                                      </p:to>
                                    </p:set>
                                    <p:anim calcmode="lin" valueType="num">
                                      <p:cBhvr>
                                        <p:cTn id="110" dur="500"/>
                                        <p:tgtEl>
                                          <p:spTgt spid="106"/>
                                        </p:tgtEl>
                                        <p:attrNameLst>
                                          <p:attrName>ppt_y</p:attrName>
                                        </p:attrNameLst>
                                      </p:cBhvr>
                                      <p:tavLst>
                                        <p:tav tm="0">
                                          <p:val>
                                            <p:strVal val="#ppt_y+#ppt_h*1.125000"/>
                                          </p:val>
                                        </p:tav>
                                        <p:tav tm="100000">
                                          <p:val>
                                            <p:strVal val="#ppt_y"/>
                                          </p:val>
                                        </p:tav>
                                      </p:tavLst>
                                    </p:anim>
                                    <p:animEffect transition="in" filter="wipe(up)">
                                      <p:cBhvr>
                                        <p:cTn id="111"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04" grpId="0" bldLvl="0" animBg="1"/>
      <p:bldP spid="40005" grpId="0" bldLvl="0" animBg="1"/>
      <p:bldP spid="40006" grpId="0" bldLvl="0" animBg="1"/>
      <p:bldP spid="40007" grpId="0" bldLvl="0" animBg="1"/>
      <p:bldP spid="40008" grpId="0" bldLvl="0" animBg="1"/>
      <p:bldP spid="40009" grpId="0" bldLvl="0" animBg="1"/>
      <p:bldP spid="40010" grpId="0" bldLvl="0" animBg="1"/>
      <p:bldP spid="40011" grpId="0" bldLvl="0" animBg="1"/>
      <p:bldP spid="40034" grpId="0" bldLvl="0" animBg="1"/>
      <p:bldP spid="40035" grpId="0" bldLvl="0" animBg="1"/>
      <p:bldP spid="40036" grpId="0" bldLvl="0" animBg="1"/>
      <p:bldP spid="40037" grpId="0" bldLvl="0" animBg="1"/>
      <p:bldP spid="18531" grpId="0"/>
      <p:bldP spid="40038" grpId="0"/>
      <p:bldP spid="18533" grpId="0"/>
      <p:bldP spid="40039" grpId="0"/>
      <p:bldP spid="18535" grpId="0"/>
      <p:bldP spid="40041" grpId="0"/>
      <p:bldP spid="106" grpId="0" bldLvl="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7409"/>
          <p:cNvSpPr>
            <a:spLocks noChangeArrowheads="1"/>
          </p:cNvSpPr>
          <p:nvPr/>
        </p:nvSpPr>
        <p:spPr bwMode="auto">
          <a:xfrm>
            <a:off x="1816100" y="5797550"/>
            <a:ext cx="401129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dirty="0">
                <a:latin typeface="微软雅黑" panose="020B0503020204020204" pitchFamily="34" charset="-122"/>
                <a:ea typeface="微软雅黑" panose="020B0503020204020204" pitchFamily="34" charset="-122"/>
              </a:rPr>
              <a:t>叶挺像（</a:t>
            </a:r>
            <a:r>
              <a:rPr lang="en-US" altLang="zh-CN" sz="2800" dirty="0">
                <a:latin typeface="微软雅黑" panose="020B0503020204020204" pitchFamily="34" charset="-122"/>
                <a:ea typeface="微软雅黑" panose="020B0503020204020204" pitchFamily="34" charset="-122"/>
              </a:rPr>
              <a:t>1896—1946</a:t>
            </a:r>
            <a:r>
              <a:rPr lang="zh-CN" altLang="en-US" sz="2800" dirty="0">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endParaRPr>
          </a:p>
        </p:txBody>
      </p:sp>
      <p:pic>
        <p:nvPicPr>
          <p:cNvPr id="19458" name="图片 17410" descr="f08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52638" y="614363"/>
            <a:ext cx="3455987" cy="5041900"/>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9459" name="图片 37892" descr="589011922496907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687" y="4437112"/>
            <a:ext cx="2312988"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图片 37891" descr="北伐出师"/>
          <p:cNvPicPr>
            <a:picLocks noChangeAspect="1" noChangeArrowheads="1"/>
          </p:cNvPicPr>
          <p:nvPr/>
        </p:nvPicPr>
        <p:blipFill>
          <a:blip r:embed="rId3">
            <a:extLst>
              <a:ext uri="{28A0092B-C50C-407E-A947-70E740481C1C}">
                <a14:useLocalDpi xmlns:a14="http://schemas.microsoft.com/office/drawing/2010/main" val="0"/>
              </a:ext>
            </a:extLst>
          </a:blip>
          <a:srcRect l="5333" t="17128" r="3961" b="1215"/>
          <a:stretch>
            <a:fillRect/>
          </a:stretch>
        </p:blipFill>
        <p:spPr bwMode="auto">
          <a:xfrm>
            <a:off x="5808663" y="622300"/>
            <a:ext cx="4745037" cy="365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fade">
                                      <p:cBhvr>
                                        <p:cTn id="7" dur="800" decel="100000"/>
                                        <p:tgtEl>
                                          <p:spTgt spid="19457"/>
                                        </p:tgtEl>
                                      </p:cBhvr>
                                    </p:animEffect>
                                    <p:anim calcmode="lin" valueType="num">
                                      <p:cBhvr>
                                        <p:cTn id="8" dur="800" decel="100000" fill="hold"/>
                                        <p:tgtEl>
                                          <p:spTgt spid="19457"/>
                                        </p:tgtEl>
                                        <p:attrNameLst>
                                          <p:attrName>style.rotation</p:attrName>
                                        </p:attrNameLst>
                                      </p:cBhvr>
                                      <p:tavLst>
                                        <p:tav tm="0">
                                          <p:val>
                                            <p:fltVal val="-90"/>
                                          </p:val>
                                        </p:tav>
                                        <p:tav tm="100000">
                                          <p:val>
                                            <p:fltVal val="0"/>
                                          </p:val>
                                        </p:tav>
                                      </p:tavLst>
                                    </p:anim>
                                    <p:anim calcmode="lin" valueType="num">
                                      <p:cBhvr>
                                        <p:cTn id="9" dur="800" decel="100000" fill="hold"/>
                                        <p:tgtEl>
                                          <p:spTgt spid="19457"/>
                                        </p:tgtEl>
                                        <p:attrNameLst>
                                          <p:attrName>ppt_x</p:attrName>
                                        </p:attrNameLst>
                                      </p:cBhvr>
                                      <p:tavLst>
                                        <p:tav tm="0">
                                          <p:val>
                                            <p:strVal val="#ppt_x+0.4"/>
                                          </p:val>
                                        </p:tav>
                                        <p:tav tm="100000">
                                          <p:val>
                                            <p:strVal val="#ppt_x-0.05"/>
                                          </p:val>
                                        </p:tav>
                                      </p:tavLst>
                                    </p:anim>
                                    <p:anim calcmode="lin" valueType="num">
                                      <p:cBhvr>
                                        <p:cTn id="10" dur="800" decel="100000" fill="hold"/>
                                        <p:tgtEl>
                                          <p:spTgt spid="1945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7"/>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19458"/>
                                        </p:tgtEl>
                                        <p:attrNameLst>
                                          <p:attrName>style.visibility</p:attrName>
                                        </p:attrNameLst>
                                      </p:cBhvr>
                                      <p:to>
                                        <p:strVal val="visible"/>
                                      </p:to>
                                    </p:set>
                                    <p:animEffect transition="in" filter="fade">
                                      <p:cBhvr>
                                        <p:cTn id="15" dur="800" decel="100000"/>
                                        <p:tgtEl>
                                          <p:spTgt spid="19458"/>
                                        </p:tgtEl>
                                      </p:cBhvr>
                                    </p:animEffect>
                                    <p:anim calcmode="lin" valueType="num">
                                      <p:cBhvr>
                                        <p:cTn id="16" dur="800" decel="100000" fill="hold"/>
                                        <p:tgtEl>
                                          <p:spTgt spid="19458"/>
                                        </p:tgtEl>
                                        <p:attrNameLst>
                                          <p:attrName>style.rotation</p:attrName>
                                        </p:attrNameLst>
                                      </p:cBhvr>
                                      <p:tavLst>
                                        <p:tav tm="0">
                                          <p:val>
                                            <p:fltVal val="-90"/>
                                          </p:val>
                                        </p:tav>
                                        <p:tav tm="100000">
                                          <p:val>
                                            <p:fltVal val="0"/>
                                          </p:val>
                                        </p:tav>
                                      </p:tavLst>
                                    </p:anim>
                                    <p:anim calcmode="lin" valueType="num">
                                      <p:cBhvr>
                                        <p:cTn id="17" dur="800" decel="100000" fill="hold"/>
                                        <p:tgtEl>
                                          <p:spTgt spid="19458"/>
                                        </p:tgtEl>
                                        <p:attrNameLst>
                                          <p:attrName>ppt_x</p:attrName>
                                        </p:attrNameLst>
                                      </p:cBhvr>
                                      <p:tavLst>
                                        <p:tav tm="0">
                                          <p:val>
                                            <p:strVal val="#ppt_x+0.4"/>
                                          </p:val>
                                        </p:tav>
                                        <p:tav tm="100000">
                                          <p:val>
                                            <p:strVal val="#ppt_x-0.05"/>
                                          </p:val>
                                        </p:tav>
                                      </p:tavLst>
                                    </p:anim>
                                    <p:anim calcmode="lin" valueType="num">
                                      <p:cBhvr>
                                        <p:cTn id="18" dur="800" decel="100000" fill="hold"/>
                                        <p:tgtEl>
                                          <p:spTgt spid="19458"/>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9460"/>
                                        </p:tgtEl>
                                        <p:attrNameLst>
                                          <p:attrName>style.visibility</p:attrName>
                                        </p:attrNameLst>
                                      </p:cBhvr>
                                      <p:to>
                                        <p:strVal val="visible"/>
                                      </p:to>
                                    </p:set>
                                    <p:animEffect transition="in" filter="fade">
                                      <p:cBhvr>
                                        <p:cTn id="25" dur="800" decel="100000"/>
                                        <p:tgtEl>
                                          <p:spTgt spid="19460"/>
                                        </p:tgtEl>
                                      </p:cBhvr>
                                    </p:animEffect>
                                    <p:anim calcmode="lin" valueType="num">
                                      <p:cBhvr>
                                        <p:cTn id="26" dur="800" decel="100000" fill="hold"/>
                                        <p:tgtEl>
                                          <p:spTgt spid="19460"/>
                                        </p:tgtEl>
                                        <p:attrNameLst>
                                          <p:attrName>style.rotation</p:attrName>
                                        </p:attrNameLst>
                                      </p:cBhvr>
                                      <p:tavLst>
                                        <p:tav tm="0">
                                          <p:val>
                                            <p:fltVal val="-90"/>
                                          </p:val>
                                        </p:tav>
                                        <p:tav tm="100000">
                                          <p:val>
                                            <p:fltVal val="0"/>
                                          </p:val>
                                        </p:tav>
                                      </p:tavLst>
                                    </p:anim>
                                    <p:anim calcmode="lin" valueType="num">
                                      <p:cBhvr>
                                        <p:cTn id="27" dur="800" decel="100000" fill="hold"/>
                                        <p:tgtEl>
                                          <p:spTgt spid="19460"/>
                                        </p:tgtEl>
                                        <p:attrNameLst>
                                          <p:attrName>ppt_x</p:attrName>
                                        </p:attrNameLst>
                                      </p:cBhvr>
                                      <p:tavLst>
                                        <p:tav tm="0">
                                          <p:val>
                                            <p:strVal val="#ppt_x+0.4"/>
                                          </p:val>
                                        </p:tav>
                                        <p:tav tm="100000">
                                          <p:val>
                                            <p:strVal val="#ppt_x-0.05"/>
                                          </p:val>
                                        </p:tav>
                                      </p:tavLst>
                                    </p:anim>
                                    <p:anim calcmode="lin" valueType="num">
                                      <p:cBhvr>
                                        <p:cTn id="28" dur="800" decel="100000" fill="hold"/>
                                        <p:tgtEl>
                                          <p:spTgt spid="1946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946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9460"/>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19459"/>
                                        </p:tgtEl>
                                        <p:attrNameLst>
                                          <p:attrName>style.visibility</p:attrName>
                                        </p:attrNameLst>
                                      </p:cBhvr>
                                      <p:to>
                                        <p:strVal val="visible"/>
                                      </p:to>
                                    </p:set>
                                    <p:animEffect transition="in" filter="fade">
                                      <p:cBhvr>
                                        <p:cTn id="35" dur="800" decel="100000"/>
                                        <p:tgtEl>
                                          <p:spTgt spid="19459"/>
                                        </p:tgtEl>
                                      </p:cBhvr>
                                    </p:animEffect>
                                    <p:anim calcmode="lin" valueType="num">
                                      <p:cBhvr>
                                        <p:cTn id="36" dur="800" decel="100000" fill="hold"/>
                                        <p:tgtEl>
                                          <p:spTgt spid="19459"/>
                                        </p:tgtEl>
                                        <p:attrNameLst>
                                          <p:attrName>style.rotation</p:attrName>
                                        </p:attrNameLst>
                                      </p:cBhvr>
                                      <p:tavLst>
                                        <p:tav tm="0">
                                          <p:val>
                                            <p:fltVal val="-90"/>
                                          </p:val>
                                        </p:tav>
                                        <p:tav tm="100000">
                                          <p:val>
                                            <p:fltVal val="0"/>
                                          </p:val>
                                        </p:tav>
                                      </p:tavLst>
                                    </p:anim>
                                    <p:anim calcmode="lin" valueType="num">
                                      <p:cBhvr>
                                        <p:cTn id="37" dur="800" decel="100000" fill="hold"/>
                                        <p:tgtEl>
                                          <p:spTgt spid="19459"/>
                                        </p:tgtEl>
                                        <p:attrNameLst>
                                          <p:attrName>ppt_x</p:attrName>
                                        </p:attrNameLst>
                                      </p:cBhvr>
                                      <p:tavLst>
                                        <p:tav tm="0">
                                          <p:val>
                                            <p:strVal val="#ppt_x+0.4"/>
                                          </p:val>
                                        </p:tav>
                                        <p:tav tm="100000">
                                          <p:val>
                                            <p:strVal val="#ppt_x-0.05"/>
                                          </p:val>
                                        </p:tav>
                                      </p:tavLst>
                                    </p:anim>
                                    <p:anim calcmode="lin" valueType="num">
                                      <p:cBhvr>
                                        <p:cTn id="38" dur="800" decel="100000" fill="hold"/>
                                        <p:tgtEl>
                                          <p:spTgt spid="19459"/>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19459"/>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1945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40039"/>
          <p:cNvSpPr txBox="1">
            <a:spLocks noChangeArrowheads="1"/>
          </p:cNvSpPr>
          <p:nvPr/>
        </p:nvSpPr>
        <p:spPr bwMode="auto">
          <a:xfrm>
            <a:off x="1774825" y="266700"/>
            <a:ext cx="2328863"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zh-CN" sz="4000" b="1" dirty="0">
                <a:latin typeface="微软雅黑" panose="020B0503020204020204" pitchFamily="34" charset="-122"/>
                <a:ea typeface="微软雅黑" panose="020B0503020204020204" pitchFamily="34" charset="-122"/>
              </a:rPr>
              <a:t>主要战绩</a:t>
            </a:r>
            <a:endParaRPr lang="zh-CN" altLang="zh-CN" sz="4000" b="1" dirty="0">
              <a:latin typeface="微软雅黑" panose="020B0503020204020204" pitchFamily="34" charset="-122"/>
              <a:ea typeface="微软雅黑" panose="020B0503020204020204" pitchFamily="34" charset="-122"/>
            </a:endParaRPr>
          </a:p>
        </p:txBody>
      </p:sp>
      <p:sp>
        <p:nvSpPr>
          <p:cNvPr id="40041" name="文本框 40040"/>
          <p:cNvSpPr txBox="1">
            <a:spLocks noChangeArrowheads="1"/>
          </p:cNvSpPr>
          <p:nvPr/>
        </p:nvSpPr>
        <p:spPr bwMode="auto">
          <a:xfrm>
            <a:off x="1774825" y="1126951"/>
            <a:ext cx="86423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    北伐军消灭了吴佩孚、孙传芳两大军阀，从珠江流域打到长江流域，震动全国。</a:t>
            </a:r>
            <a:endParaRPr lang="zh-CN" altLang="en-US" sz="3200" b="1" dirty="0">
              <a:latin typeface="微软雅黑" panose="020B0503020204020204" pitchFamily="34" charset="-122"/>
              <a:ea typeface="微软雅黑" panose="020B0503020204020204" pitchFamily="34" charset="-122"/>
            </a:endParaRPr>
          </a:p>
        </p:txBody>
      </p:sp>
      <p:grpSp>
        <p:nvGrpSpPr>
          <p:cNvPr id="19458" name="组合 19457"/>
          <p:cNvGrpSpPr/>
          <p:nvPr/>
        </p:nvGrpSpPr>
        <p:grpSpPr bwMode="auto">
          <a:xfrm>
            <a:off x="1703388" y="2349500"/>
            <a:ext cx="8785692" cy="3830638"/>
            <a:chOff x="101" y="1199"/>
            <a:chExt cx="5760" cy="2512"/>
          </a:xfrm>
        </p:grpSpPr>
        <p:pic>
          <p:nvPicPr>
            <p:cNvPr id="24580" name="图片 19458" descr="3_e_3l"/>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1" y="1199"/>
              <a:ext cx="4318" cy="2512"/>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4581" name="矩形 19459"/>
            <p:cNvSpPr>
              <a:spLocks noChangeArrowheads="1"/>
            </p:cNvSpPr>
            <p:nvPr/>
          </p:nvSpPr>
          <p:spPr bwMode="auto">
            <a:xfrm>
              <a:off x="4471" y="1387"/>
              <a:ext cx="1390" cy="2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b="1" dirty="0">
                  <a:latin typeface="微软雅黑" panose="020B0503020204020204" pitchFamily="34" charset="-122"/>
                  <a:ea typeface="微软雅黑" panose="020B0503020204020204" pitchFamily="34" charset="-122"/>
                </a:rPr>
                <a:t>1927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月武汉民众欢庆北伐胜利和国民政府迁都武汉。</a:t>
              </a:r>
              <a:endParaRPr lang="zh-CN" altLang="en-US" sz="2800" b="1"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481"/>
                                        </p:tgtEl>
                                        <p:attrNameLst>
                                          <p:attrName>style.visibility</p:attrName>
                                        </p:attrNameLst>
                                      </p:cBhvr>
                                      <p:to>
                                        <p:strVal val="visible"/>
                                      </p:to>
                                    </p:set>
                                    <p:animEffect transition="in" filter="fade">
                                      <p:cBhvr>
                                        <p:cTn id="7" dur="800" decel="100000"/>
                                        <p:tgtEl>
                                          <p:spTgt spid="20481"/>
                                        </p:tgtEl>
                                      </p:cBhvr>
                                    </p:animEffect>
                                    <p:anim calcmode="lin" valueType="num">
                                      <p:cBhvr>
                                        <p:cTn id="8" dur="800" decel="100000" fill="hold"/>
                                        <p:tgtEl>
                                          <p:spTgt spid="20481"/>
                                        </p:tgtEl>
                                        <p:attrNameLst>
                                          <p:attrName>style.rotation</p:attrName>
                                        </p:attrNameLst>
                                      </p:cBhvr>
                                      <p:tavLst>
                                        <p:tav tm="0">
                                          <p:val>
                                            <p:fltVal val="-90"/>
                                          </p:val>
                                        </p:tav>
                                        <p:tav tm="100000">
                                          <p:val>
                                            <p:fltVal val="0"/>
                                          </p:val>
                                        </p:tav>
                                      </p:tavLst>
                                    </p:anim>
                                    <p:anim calcmode="lin" valueType="num">
                                      <p:cBhvr>
                                        <p:cTn id="9" dur="800" decel="100000" fill="hold"/>
                                        <p:tgtEl>
                                          <p:spTgt spid="20481"/>
                                        </p:tgtEl>
                                        <p:attrNameLst>
                                          <p:attrName>ppt_x</p:attrName>
                                        </p:attrNameLst>
                                      </p:cBhvr>
                                      <p:tavLst>
                                        <p:tav tm="0">
                                          <p:val>
                                            <p:strVal val="#ppt_x+0.4"/>
                                          </p:val>
                                        </p:tav>
                                        <p:tav tm="100000">
                                          <p:val>
                                            <p:strVal val="#ppt_x-0.05"/>
                                          </p:val>
                                        </p:tav>
                                      </p:tavLst>
                                    </p:anim>
                                    <p:anim calcmode="lin" valueType="num">
                                      <p:cBhvr>
                                        <p:cTn id="10" dur="800" decel="100000" fill="hold"/>
                                        <p:tgtEl>
                                          <p:spTgt spid="2048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48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48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041"/>
                                        </p:tgtEl>
                                        <p:attrNameLst>
                                          <p:attrName>style.visibility</p:attrName>
                                        </p:attrNameLst>
                                      </p:cBhvr>
                                      <p:to>
                                        <p:strVal val="visible"/>
                                      </p:to>
                                    </p:set>
                                    <p:animEffect transition="in" filter="blinds(horizontal)">
                                      <p:cBhvr>
                                        <p:cTn id="17" dur="500"/>
                                        <p:tgtEl>
                                          <p:spTgt spid="40041"/>
                                        </p:tgtEl>
                                      </p:cBhvr>
                                    </p:animEffect>
                                  </p:childTnLst>
                                  <p:subTnLst>
                                    <p:audio>
                                      <p:cMediaNode>
                                        <p:cTn display="0" masterRel="sameClick">
                                          <p:stCondLst>
                                            <p:cond evt="begin" delay="0">
                                              <p:tn val="15"/>
                                            </p:cond>
                                          </p:stCondLst>
                                          <p:endCondLst>
                                            <p:cond evt="onStopAudio" delay="0">
                                              <p:tgtEl>
                                                <p:sldTgt/>
                                              </p:tgtEl>
                                            </p:cond>
                                          </p:endCondLst>
                                        </p:cTn>
                                        <p:tgtEl>
                                          <p:sndTgt r:embed="rId2" name="explode.wav"/>
                                        </p:tgtEl>
                                      </p:cMediaNode>
                                    </p:audio>
                                  </p:sub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9458"/>
                                        </p:tgtEl>
                                        <p:attrNameLst>
                                          <p:attrName>style.visibility</p:attrName>
                                        </p:attrNameLst>
                                      </p:cBhvr>
                                      <p:to>
                                        <p:strVal val="visible"/>
                                      </p:to>
                                    </p:set>
                                    <p:anim calcmode="lin" valueType="num">
                                      <p:cBhvr>
                                        <p:cTn id="22" dur="1000" fill="hold"/>
                                        <p:tgtEl>
                                          <p:spTgt spid="19458"/>
                                        </p:tgtEl>
                                        <p:attrNameLst>
                                          <p:attrName>ppt_w</p:attrName>
                                        </p:attrNameLst>
                                      </p:cBhvr>
                                      <p:tavLst>
                                        <p:tav tm="0">
                                          <p:val>
                                            <p:strVal val="#ppt_w*0.70"/>
                                          </p:val>
                                        </p:tav>
                                        <p:tav tm="100000">
                                          <p:val>
                                            <p:strVal val="#ppt_w"/>
                                          </p:val>
                                        </p:tav>
                                      </p:tavLst>
                                    </p:anim>
                                    <p:anim calcmode="lin" valueType="num">
                                      <p:cBhvr>
                                        <p:cTn id="23" dur="1000" fill="hold"/>
                                        <p:tgtEl>
                                          <p:spTgt spid="19458"/>
                                        </p:tgtEl>
                                        <p:attrNameLst>
                                          <p:attrName>ppt_h</p:attrName>
                                        </p:attrNameLst>
                                      </p:cBhvr>
                                      <p:tavLst>
                                        <p:tav tm="0">
                                          <p:val>
                                            <p:strVal val="#ppt_h"/>
                                          </p:val>
                                        </p:tav>
                                        <p:tav tm="100000">
                                          <p:val>
                                            <p:strVal val="#ppt_h"/>
                                          </p:val>
                                        </p:tav>
                                      </p:tavLst>
                                    </p:anim>
                                    <p:animEffect transition="in" filter="fade">
                                      <p:cBhvr>
                                        <p:cTn id="24" dur="1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1" grpId="0"/>
      <p:bldP spid="4004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p:nvPr/>
        </p:nvSpPr>
        <p:spPr bwMode="auto">
          <a:xfrm>
            <a:off x="1847850" y="1360488"/>
            <a:ext cx="396875" cy="1335087"/>
          </a:xfrm>
          <a:prstGeom prst="leftBrace">
            <a:avLst>
              <a:gd name="adj1" fmla="val 28656"/>
              <a:gd name="adj2" fmla="val 50000"/>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sz="4400" b="1" dirty="0">
              <a:latin typeface="Arial" panose="020B0604020202020204" pitchFamily="34" charset="0"/>
              <a:ea typeface="微软雅黑" panose="020B0503020204020204" pitchFamily="34" charset="-122"/>
            </a:endParaRPr>
          </a:p>
        </p:txBody>
      </p:sp>
      <p:sp>
        <p:nvSpPr>
          <p:cNvPr id="21507" name="矩形 17409"/>
          <p:cNvSpPr>
            <a:spLocks noChangeArrowheads="1"/>
          </p:cNvSpPr>
          <p:nvPr/>
        </p:nvSpPr>
        <p:spPr bwMode="auto">
          <a:xfrm>
            <a:off x="2263775" y="1281113"/>
            <a:ext cx="5872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rPr>
              <a:t>农民协会组织和会员数前所未有</a:t>
            </a:r>
            <a:endParaRPr lang="zh-CN" altLang="en-US" sz="3200" b="1" dirty="0">
              <a:latin typeface="微软雅黑" panose="020B0503020204020204" pitchFamily="34" charset="-122"/>
              <a:ea typeface="微软雅黑" panose="020B0503020204020204" pitchFamily="34" charset="-122"/>
            </a:endParaRPr>
          </a:p>
        </p:txBody>
      </p:sp>
      <p:sp>
        <p:nvSpPr>
          <p:cNvPr id="21508" name="矩形 2"/>
          <p:cNvSpPr>
            <a:spLocks noChangeArrowheads="1"/>
          </p:cNvSpPr>
          <p:nvPr/>
        </p:nvSpPr>
        <p:spPr bwMode="auto">
          <a:xfrm>
            <a:off x="2312988" y="2092325"/>
            <a:ext cx="7091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rPr>
              <a:t>城市工会组织和工人运动得到很大发展</a:t>
            </a:r>
            <a:endParaRPr lang="zh-CN" altLang="en-US" sz="3200" b="1" dirty="0">
              <a:latin typeface="微软雅黑" panose="020B0503020204020204" pitchFamily="34" charset="-122"/>
              <a:ea typeface="微软雅黑" panose="020B0503020204020204" pitchFamily="34" charset="-122"/>
            </a:endParaRPr>
          </a:p>
        </p:txBody>
      </p:sp>
      <p:pic>
        <p:nvPicPr>
          <p:cNvPr id="21509" name="图片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06763" y="2789238"/>
            <a:ext cx="5578475" cy="353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文本框 28686"/>
          <p:cNvSpPr txBox="1">
            <a:spLocks noChangeArrowheads="1"/>
          </p:cNvSpPr>
          <p:nvPr/>
        </p:nvSpPr>
        <p:spPr bwMode="auto">
          <a:xfrm>
            <a:off x="4887278" y="6321108"/>
            <a:ext cx="24177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农民武装队伍</a:t>
            </a:r>
            <a:r>
              <a:rPr lang="zh-CN" altLang="en-US" sz="2400" b="1" dirty="0">
                <a:solidFill>
                  <a:srgbClr val="0000FF"/>
                </a:solidFill>
                <a:latin typeface="微软雅黑" panose="020B0503020204020204" pitchFamily="34" charset="-122"/>
                <a:ea typeface="微软雅黑" panose="020B0503020204020204" pitchFamily="34" charset="-122"/>
              </a:rPr>
              <a:t> </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sp>
        <p:nvSpPr>
          <p:cNvPr id="8" name="矩形 7174"/>
          <p:cNvSpPr>
            <a:spLocks noChangeArrowheads="1"/>
          </p:cNvSpPr>
          <p:nvPr/>
        </p:nvSpPr>
        <p:spPr bwMode="auto">
          <a:xfrm>
            <a:off x="1771650" y="333375"/>
            <a:ext cx="42735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工农革命运动的发展</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800" decel="100000"/>
                                        <p:tgtEl>
                                          <p:spTgt spid="2"/>
                                        </p:tgtEl>
                                      </p:cBhvr>
                                    </p:animEffect>
                                    <p:anim calcmode="lin" valueType="num">
                                      <p:cBhvr>
                                        <p:cTn id="14" dur="800" decel="100000" fill="hold"/>
                                        <p:tgtEl>
                                          <p:spTgt spid="2"/>
                                        </p:tgtEl>
                                        <p:attrNameLst>
                                          <p:attrName>style.rotation</p:attrName>
                                        </p:attrNameLst>
                                      </p:cBhvr>
                                      <p:tavLst>
                                        <p:tav tm="0">
                                          <p:val>
                                            <p:fltVal val="-90"/>
                                          </p:val>
                                        </p:tav>
                                        <p:tav tm="100000">
                                          <p:val>
                                            <p:fltVal val="0"/>
                                          </p:val>
                                        </p:tav>
                                      </p:tavLst>
                                    </p:anim>
                                    <p:anim calcmode="lin" valueType="num">
                                      <p:cBhvr>
                                        <p:cTn id="15" dur="800" decel="100000" fill="hold"/>
                                        <p:tgtEl>
                                          <p:spTgt spid="2"/>
                                        </p:tgtEl>
                                        <p:attrNameLst>
                                          <p:attrName>ppt_x</p:attrName>
                                        </p:attrNameLst>
                                      </p:cBhvr>
                                      <p:tavLst>
                                        <p:tav tm="0">
                                          <p:val>
                                            <p:strVal val="#ppt_x+0.4"/>
                                          </p:val>
                                        </p:tav>
                                        <p:tav tm="100000">
                                          <p:val>
                                            <p:strVal val="#ppt_x-0.05"/>
                                          </p:val>
                                        </p:tav>
                                      </p:tavLst>
                                    </p:anim>
                                    <p:anim calcmode="lin" valueType="num">
                                      <p:cBhvr>
                                        <p:cTn id="16" dur="800" decel="100000" fill="hold"/>
                                        <p:tgtEl>
                                          <p:spTgt spid="2"/>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21507"/>
                                        </p:tgtEl>
                                        <p:attrNameLst>
                                          <p:attrName>style.visibility</p:attrName>
                                        </p:attrNameLst>
                                      </p:cBhvr>
                                      <p:to>
                                        <p:strVal val="visible"/>
                                      </p:to>
                                    </p:set>
                                    <p:animEffect transition="in" filter="fade">
                                      <p:cBhvr>
                                        <p:cTn id="23" dur="800" decel="100000"/>
                                        <p:tgtEl>
                                          <p:spTgt spid="21507"/>
                                        </p:tgtEl>
                                      </p:cBhvr>
                                    </p:animEffect>
                                    <p:anim calcmode="lin" valueType="num">
                                      <p:cBhvr>
                                        <p:cTn id="24" dur="800" decel="100000" fill="hold"/>
                                        <p:tgtEl>
                                          <p:spTgt spid="21507"/>
                                        </p:tgtEl>
                                        <p:attrNameLst>
                                          <p:attrName>style.rotation</p:attrName>
                                        </p:attrNameLst>
                                      </p:cBhvr>
                                      <p:tavLst>
                                        <p:tav tm="0">
                                          <p:val>
                                            <p:fltVal val="-90"/>
                                          </p:val>
                                        </p:tav>
                                        <p:tav tm="100000">
                                          <p:val>
                                            <p:fltVal val="0"/>
                                          </p:val>
                                        </p:tav>
                                      </p:tavLst>
                                    </p:anim>
                                    <p:anim calcmode="lin" valueType="num">
                                      <p:cBhvr>
                                        <p:cTn id="25" dur="800" decel="100000" fill="hold"/>
                                        <p:tgtEl>
                                          <p:spTgt spid="21507"/>
                                        </p:tgtEl>
                                        <p:attrNameLst>
                                          <p:attrName>ppt_x</p:attrName>
                                        </p:attrNameLst>
                                      </p:cBhvr>
                                      <p:tavLst>
                                        <p:tav tm="0">
                                          <p:val>
                                            <p:strVal val="#ppt_x+0.4"/>
                                          </p:val>
                                        </p:tav>
                                        <p:tav tm="100000">
                                          <p:val>
                                            <p:strVal val="#ppt_x-0.05"/>
                                          </p:val>
                                        </p:tav>
                                      </p:tavLst>
                                    </p:anim>
                                    <p:anim calcmode="lin" valueType="num">
                                      <p:cBhvr>
                                        <p:cTn id="26" dur="800" decel="100000" fill="hold"/>
                                        <p:tgtEl>
                                          <p:spTgt spid="21507"/>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1507"/>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1507"/>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21508"/>
                                        </p:tgtEl>
                                        <p:attrNameLst>
                                          <p:attrName>style.visibility</p:attrName>
                                        </p:attrNameLst>
                                      </p:cBhvr>
                                      <p:to>
                                        <p:strVal val="visible"/>
                                      </p:to>
                                    </p:set>
                                    <p:anim calcmode="discrete" valueType="clr">
                                      <p:cBhvr override="childStyle">
                                        <p:cTn id="33" dur="80"/>
                                        <p:tgtEl>
                                          <p:spTgt spid="21508"/>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21508"/>
                                        </p:tgtEl>
                                        <p:attrNameLst>
                                          <p:attrName>fillcolor</p:attrName>
                                        </p:attrNameLst>
                                      </p:cBhvr>
                                      <p:tavLst>
                                        <p:tav tm="0">
                                          <p:val>
                                            <p:clrVal>
                                              <a:schemeClr val="accent2"/>
                                            </p:clrVal>
                                          </p:val>
                                        </p:tav>
                                        <p:tav tm="50000">
                                          <p:val>
                                            <p:clrVal>
                                              <a:schemeClr val="hlink"/>
                                            </p:clrVal>
                                          </p:val>
                                        </p:tav>
                                      </p:tavLst>
                                    </p:anim>
                                    <p:set>
                                      <p:cBhvr>
                                        <p:cTn id="35" dur="80"/>
                                        <p:tgtEl>
                                          <p:spTgt spid="21508"/>
                                        </p:tgtEl>
                                        <p:attrNameLst>
                                          <p:attrName>fill.type</p:attrName>
                                        </p:attrNameLst>
                                      </p:cBhvr>
                                      <p:to>
                                        <p:strVal val="solid"/>
                                      </p:to>
                                    </p:se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21509"/>
                                        </p:tgtEl>
                                        <p:attrNameLst>
                                          <p:attrName>style.visibility</p:attrName>
                                        </p:attrNameLst>
                                      </p:cBhvr>
                                      <p:to>
                                        <p:strVal val="visible"/>
                                      </p:to>
                                    </p:set>
                                    <p:animEffect transition="in" filter="checkerboard(across)">
                                      <p:cBhvr>
                                        <p:cTn id="40" dur="500"/>
                                        <p:tgtEl>
                                          <p:spTgt spid="21509"/>
                                        </p:tgtEl>
                                      </p:cBhvr>
                                    </p:animEffec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21510"/>
                                        </p:tgtEl>
                                        <p:attrNameLst>
                                          <p:attrName>style.visibility</p:attrName>
                                        </p:attrNameLst>
                                      </p:cBhvr>
                                      <p:to>
                                        <p:strVal val="visible"/>
                                      </p:to>
                                    </p:set>
                                    <p:animEffect transition="in" filter="fade">
                                      <p:cBhvr>
                                        <p:cTn id="45" dur="800" decel="100000"/>
                                        <p:tgtEl>
                                          <p:spTgt spid="21510"/>
                                        </p:tgtEl>
                                      </p:cBhvr>
                                    </p:animEffect>
                                    <p:anim calcmode="lin" valueType="num">
                                      <p:cBhvr>
                                        <p:cTn id="46" dur="800" decel="100000" fill="hold"/>
                                        <p:tgtEl>
                                          <p:spTgt spid="21510"/>
                                        </p:tgtEl>
                                        <p:attrNameLst>
                                          <p:attrName>style.rotation</p:attrName>
                                        </p:attrNameLst>
                                      </p:cBhvr>
                                      <p:tavLst>
                                        <p:tav tm="0">
                                          <p:val>
                                            <p:fltVal val="-90"/>
                                          </p:val>
                                        </p:tav>
                                        <p:tav tm="100000">
                                          <p:val>
                                            <p:fltVal val="0"/>
                                          </p:val>
                                        </p:tav>
                                      </p:tavLst>
                                    </p:anim>
                                    <p:anim calcmode="lin" valueType="num">
                                      <p:cBhvr>
                                        <p:cTn id="47" dur="800" decel="100000" fill="hold"/>
                                        <p:tgtEl>
                                          <p:spTgt spid="21510"/>
                                        </p:tgtEl>
                                        <p:attrNameLst>
                                          <p:attrName>ppt_x</p:attrName>
                                        </p:attrNameLst>
                                      </p:cBhvr>
                                      <p:tavLst>
                                        <p:tav tm="0">
                                          <p:val>
                                            <p:strVal val="#ppt_x+0.4"/>
                                          </p:val>
                                        </p:tav>
                                        <p:tav tm="100000">
                                          <p:val>
                                            <p:strVal val="#ppt_x-0.05"/>
                                          </p:val>
                                        </p:tav>
                                      </p:tavLst>
                                    </p:anim>
                                    <p:anim calcmode="lin" valueType="num">
                                      <p:cBhvr>
                                        <p:cTn id="48" dur="800" decel="100000" fill="hold"/>
                                        <p:tgtEl>
                                          <p:spTgt spid="21510"/>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21510"/>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215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1507" grpId="0"/>
      <p:bldP spid="21508" grpId="0"/>
      <p:bldP spid="21510" grpId="0"/>
      <p:bldP spid="8" grpId="0" bldLvl="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文本框 12291"/>
          <p:cNvSpPr txBox="1">
            <a:spLocks noChangeArrowheads="1"/>
          </p:cNvSpPr>
          <p:nvPr/>
        </p:nvSpPr>
        <p:spPr bwMode="auto">
          <a:xfrm>
            <a:off x="1271464" y="404813"/>
            <a:ext cx="1000504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600" b="1" dirty="0">
                <a:latin typeface="微软雅黑" panose="020B0503020204020204" pitchFamily="34" charset="-122"/>
                <a:ea typeface="微软雅黑" panose="020B0503020204020204" pitchFamily="34" charset="-122"/>
              </a:rPr>
              <a:t>思考：在帝国主义、封建军阀的统治之下，北伐军能节节胜利的原因是什么？</a:t>
            </a:r>
            <a:endParaRPr lang="zh-CN" altLang="en-US" sz="3600" b="1" dirty="0">
              <a:latin typeface="微软雅黑" panose="020B0503020204020204" pitchFamily="34" charset="-122"/>
              <a:ea typeface="微软雅黑" panose="020B0503020204020204" pitchFamily="34" charset="-122"/>
            </a:endParaRPr>
          </a:p>
        </p:txBody>
      </p:sp>
      <p:sp>
        <p:nvSpPr>
          <p:cNvPr id="12293" name="文本框 12292"/>
          <p:cNvSpPr txBox="1">
            <a:spLocks noChangeArrowheads="1"/>
          </p:cNvSpPr>
          <p:nvPr/>
        </p:nvSpPr>
        <p:spPr bwMode="auto">
          <a:xfrm>
            <a:off x="1199456" y="2194986"/>
            <a:ext cx="10297144" cy="3970318"/>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spcBef>
                <a:spcPct val="50000"/>
              </a:spcBef>
              <a:buFontTx/>
              <a:buNone/>
              <a:defRPr/>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）国共合作的统一战线，为北伐提供了坚强的领导。</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buFontTx/>
              <a:buNone/>
              <a:defRPr/>
            </a:pP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）作战方针正确（先攻吴再打孙）是北伐胜利进军的重要保证。</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buFontTx/>
              <a:buNone/>
              <a:defRPr/>
            </a:pP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）官兵英勇奋战，共产党员、共青团员发挥了先锋模范作用。</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buFontTx/>
              <a:buNone/>
              <a:defRPr/>
            </a:pP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）共产党领导下的工农群众积极支持和紧密配合，以及苏联的援助等，是北伐胜利的基础。 </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2529"/>
                                        </p:tgtEl>
                                        <p:attrNameLst>
                                          <p:attrName>style.visibility</p:attrName>
                                        </p:attrNameLst>
                                      </p:cBhvr>
                                      <p:to>
                                        <p:strVal val="visible"/>
                                      </p:to>
                                    </p:set>
                                    <p:animEffect transition="in" filter="fade">
                                      <p:cBhvr>
                                        <p:cTn id="7" dur="800" decel="100000"/>
                                        <p:tgtEl>
                                          <p:spTgt spid="22529"/>
                                        </p:tgtEl>
                                      </p:cBhvr>
                                    </p:animEffect>
                                    <p:anim calcmode="lin" valueType="num">
                                      <p:cBhvr>
                                        <p:cTn id="8" dur="800" decel="100000" fill="hold"/>
                                        <p:tgtEl>
                                          <p:spTgt spid="22529"/>
                                        </p:tgtEl>
                                        <p:attrNameLst>
                                          <p:attrName>style.rotation</p:attrName>
                                        </p:attrNameLst>
                                      </p:cBhvr>
                                      <p:tavLst>
                                        <p:tav tm="0">
                                          <p:val>
                                            <p:fltVal val="-90"/>
                                          </p:val>
                                        </p:tav>
                                        <p:tav tm="100000">
                                          <p:val>
                                            <p:fltVal val="0"/>
                                          </p:val>
                                        </p:tav>
                                      </p:tavLst>
                                    </p:anim>
                                    <p:anim calcmode="lin" valueType="num">
                                      <p:cBhvr>
                                        <p:cTn id="9" dur="800" decel="100000" fill="hold"/>
                                        <p:tgtEl>
                                          <p:spTgt spid="22529"/>
                                        </p:tgtEl>
                                        <p:attrNameLst>
                                          <p:attrName>ppt_x</p:attrName>
                                        </p:attrNameLst>
                                      </p:cBhvr>
                                      <p:tavLst>
                                        <p:tav tm="0">
                                          <p:val>
                                            <p:strVal val="#ppt_x+0.4"/>
                                          </p:val>
                                        </p:tav>
                                        <p:tav tm="100000">
                                          <p:val>
                                            <p:strVal val="#ppt_x-0.05"/>
                                          </p:val>
                                        </p:tav>
                                      </p:tavLst>
                                    </p:anim>
                                    <p:anim calcmode="lin" valueType="num">
                                      <p:cBhvr>
                                        <p:cTn id="10" dur="800" decel="100000" fill="hold"/>
                                        <p:tgtEl>
                                          <p:spTgt spid="2252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252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252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checkerboard(across)">
                                      <p:cBhvr>
                                        <p:cTn id="17" dur="5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P spid="12293" grpId="0" bldLvl="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矩形 7197"/>
          <p:cNvSpPr>
            <a:spLocks noChangeArrowheads="1"/>
          </p:cNvSpPr>
          <p:nvPr/>
        </p:nvSpPr>
        <p:spPr bwMode="auto">
          <a:xfrm>
            <a:off x="1774824" y="587897"/>
            <a:ext cx="93932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五、国民党右派叛变革命与南京国民政府的建立</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矩形 7174"/>
          <p:cNvSpPr>
            <a:spLocks noChangeArrowheads="1"/>
          </p:cNvSpPr>
          <p:nvPr/>
        </p:nvSpPr>
        <p:spPr bwMode="auto">
          <a:xfrm>
            <a:off x="1771650" y="1670050"/>
            <a:ext cx="42735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四一二反革命政变</a:t>
            </a:r>
            <a:endParaRPr lang="zh-CN" altLang="en-US" sz="3200" b="1" dirty="0">
              <a:latin typeface="微软雅黑" panose="020B0503020204020204" pitchFamily="34" charset="-122"/>
              <a:ea typeface="微软雅黑" panose="020B0503020204020204" pitchFamily="34" charset="-122"/>
            </a:endParaRPr>
          </a:p>
        </p:txBody>
      </p:sp>
      <p:pic>
        <p:nvPicPr>
          <p:cNvPr id="4" name="图片 1"/>
          <p:cNvPicPr>
            <a:picLocks noChangeAspect="1" noChangeArrowheads="1"/>
          </p:cNvPicPr>
          <p:nvPr/>
        </p:nvPicPr>
        <p:blipFill>
          <a:blip r:embed="rId1"/>
          <a:srcRect/>
          <a:stretch>
            <a:fillRect/>
          </a:stretch>
        </p:blipFill>
        <p:spPr bwMode="auto">
          <a:xfrm>
            <a:off x="2066925" y="2636838"/>
            <a:ext cx="2927350" cy="35544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3"/>
          <p:cNvSpPr txBox="1">
            <a:spLocks noChangeArrowheads="1"/>
          </p:cNvSpPr>
          <p:nvPr/>
        </p:nvSpPr>
        <p:spPr bwMode="auto">
          <a:xfrm>
            <a:off x="5879976" y="2134011"/>
            <a:ext cx="482453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600" b="1" dirty="0">
                <a:latin typeface="微软雅黑" panose="020B0503020204020204" pitchFamily="34" charset="-122"/>
                <a:ea typeface="微软雅黑" panose="020B0503020204020204" pitchFamily="34" charset="-122"/>
              </a:rPr>
              <a:t>   </a:t>
            </a:r>
            <a:r>
              <a:rPr lang="en-US" altLang="zh-CN" sz="3600" b="1" dirty="0">
                <a:latin typeface="微软雅黑" panose="020B0503020204020204" pitchFamily="34" charset="-122"/>
                <a:ea typeface="微软雅黑" panose="020B0503020204020204" pitchFamily="34" charset="-122"/>
              </a:rPr>
              <a:t>1927</a:t>
            </a:r>
            <a:r>
              <a:rPr lang="zh-CN" altLang="en-US" sz="3600" b="1" dirty="0">
                <a:latin typeface="微软雅黑" panose="020B0503020204020204" pitchFamily="34" charset="-122"/>
                <a:ea typeface="微软雅黑" panose="020B0503020204020204" pitchFamily="34" charset="-122"/>
              </a:rPr>
              <a:t>年</a:t>
            </a:r>
            <a:r>
              <a:rPr lang="en-US" altLang="zh-CN" sz="3600" b="1" dirty="0">
                <a:latin typeface="微软雅黑" panose="020B0503020204020204" pitchFamily="34" charset="-122"/>
                <a:ea typeface="微软雅黑" panose="020B0503020204020204" pitchFamily="34" charset="-122"/>
              </a:rPr>
              <a:t>4</a:t>
            </a:r>
            <a:r>
              <a:rPr lang="zh-CN" altLang="en-US" sz="3600" b="1" dirty="0">
                <a:latin typeface="微软雅黑" panose="020B0503020204020204" pitchFamily="34" charset="-122"/>
                <a:ea typeface="微软雅黑" panose="020B0503020204020204" pitchFamily="34" charset="-122"/>
              </a:rPr>
              <a:t>月，蒋介石在上海发动了震惊中外的</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四一二反革命政变</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，大肆屠杀革命进步人士，叛变革命</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800" decel="100000"/>
                                        <p:tgtEl>
                                          <p:spTgt spid="4"/>
                                        </p:tgtEl>
                                      </p:cBhvr>
                                    </p:animEffect>
                                    <p:anim calcmode="lin" valueType="num">
                                      <p:cBhvr>
                                        <p:cTn id="14" dur="800" decel="100000" fill="hold"/>
                                        <p:tgtEl>
                                          <p:spTgt spid="4"/>
                                        </p:tgtEl>
                                        <p:attrNameLst>
                                          <p:attrName>style.rotation</p:attrName>
                                        </p:attrNameLst>
                                      </p:cBhvr>
                                      <p:tavLst>
                                        <p:tav tm="0">
                                          <p:val>
                                            <p:fltVal val="-90"/>
                                          </p:val>
                                        </p:tav>
                                        <p:tav tm="100000">
                                          <p:val>
                                            <p:fltVal val="0"/>
                                          </p:val>
                                        </p:tav>
                                      </p:tavLst>
                                    </p:anim>
                                    <p:anim calcmode="lin" valueType="num">
                                      <p:cBhvr>
                                        <p:cTn id="15" dur="800" decel="100000" fill="hold"/>
                                        <p:tgtEl>
                                          <p:spTgt spid="4"/>
                                        </p:tgtEl>
                                        <p:attrNameLst>
                                          <p:attrName>ppt_x</p:attrName>
                                        </p:attrNameLst>
                                      </p:cBhvr>
                                      <p:tavLst>
                                        <p:tav tm="0">
                                          <p:val>
                                            <p:strVal val="#ppt_x+0.4"/>
                                          </p:val>
                                        </p:tav>
                                        <p:tav tm="100000">
                                          <p:val>
                                            <p:strVal val="#ppt_x-0.05"/>
                                          </p:val>
                                        </p:tav>
                                      </p:tavLst>
                                    </p:anim>
                                    <p:anim calcmode="lin" valueType="num">
                                      <p:cBhvr>
                                        <p:cTn id="16" dur="800" decel="100000" fill="hold"/>
                                        <p:tgtEl>
                                          <p:spTgt spid="4"/>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ppt_x</p:attrName>
                                        </p:attrNameLst>
                                      </p:cBhvr>
                                      <p:tavLst>
                                        <p:tav tm="0">
                                          <p:val>
                                            <p:strVal val="#ppt_x"/>
                                          </p:val>
                                        </p:tav>
                                        <p:tav tm="100000">
                                          <p:val>
                                            <p:strVal val="#ppt_x"/>
                                          </p:val>
                                        </p:tav>
                                      </p:tavLst>
                                    </p:anim>
                                    <p:anim calcmode="lin" valueType="num">
                                      <p:cBhvr>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表格 26625"/>
          <p:cNvGraphicFramePr/>
          <p:nvPr/>
        </p:nvGraphicFramePr>
        <p:xfrm>
          <a:off x="2062163" y="1560513"/>
          <a:ext cx="8032750" cy="3597275"/>
        </p:xfrm>
        <a:graphic>
          <a:graphicData uri="http://schemas.openxmlformats.org/drawingml/2006/table">
            <a:tbl>
              <a:tblPr/>
              <a:tblGrid>
                <a:gridCol w="968375"/>
                <a:gridCol w="7064375"/>
              </a:tblGrid>
              <a:tr h="563245">
                <a:tc gridSpan="2">
                  <a:txBody>
                    <a:bodyPr/>
                    <a:lstStyle/>
                    <a:p>
                      <a:pPr marL="0" lvl="0" indent="0" algn="ctr">
                        <a:buNone/>
                      </a:pPr>
                      <a:r>
                        <a:rPr lang="zh-CN" altLang="en-US" sz="3000" b="1" dirty="0">
                          <a:solidFill>
                            <a:srgbClr val="0000FF"/>
                          </a:solidFill>
                          <a:effectLst/>
                          <a:latin typeface="微软雅黑" panose="020B0503020204020204" pitchFamily="34" charset="-122"/>
                          <a:ea typeface="微软雅黑" panose="020B0503020204020204" pitchFamily="34" charset="-122"/>
                        </a:rPr>
                        <a:t>南京国民政府的建立</a:t>
                      </a:r>
                      <a:endParaRPr lang="zh-CN" altLang="en-US" sz="3000" b="1" dirty="0">
                        <a:solidFill>
                          <a:srgbClr val="0000FF"/>
                        </a:solidFill>
                        <a:effectLst/>
                        <a:latin typeface="微软雅黑" panose="020B0503020204020204" pitchFamily="34" charset="-122"/>
                        <a:ea typeface="微软雅黑" panose="020B0503020204020204" pitchFamily="34" charset="-122"/>
                      </a:endParaRPr>
                    </a:p>
                  </a:txBody>
                  <a:tcPr marL="91447" marR="91447">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2610">
                <a:tc>
                  <a:txBody>
                    <a:bodyPr/>
                    <a:lstStyle/>
                    <a:p>
                      <a:pPr marL="0" lvl="0" indent="0">
                        <a:buNone/>
                      </a:pPr>
                      <a:r>
                        <a:rPr lang="zh-CN" altLang="en-US" sz="3000" b="1" dirty="0">
                          <a:solidFill>
                            <a:schemeClr val="tx1"/>
                          </a:solidFill>
                          <a:effectLst/>
                          <a:ea typeface="微软雅黑" panose="020B0503020204020204" pitchFamily="34" charset="-122"/>
                        </a:rPr>
                        <a:t>时间</a:t>
                      </a:r>
                      <a:endParaRPr lang="zh-CN" altLang="en-US" sz="3000" b="1" dirty="0">
                        <a:solidFill>
                          <a:schemeClr val="tx1"/>
                        </a:solidFill>
                        <a:effectLst/>
                        <a:ea typeface="微软雅黑" panose="020B0503020204020204" pitchFamily="3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3245">
                <a:tc>
                  <a:txBody>
                    <a:bodyPr/>
                    <a:lstStyle/>
                    <a:p>
                      <a:pPr marL="0" lvl="0" indent="0">
                        <a:buNone/>
                      </a:pPr>
                      <a:r>
                        <a:rPr lang="zh-CN" altLang="en-US" sz="3000" b="1" dirty="0">
                          <a:solidFill>
                            <a:schemeClr val="tx1"/>
                          </a:solidFill>
                          <a:effectLst/>
                          <a:ea typeface="微软雅黑" panose="020B0503020204020204" pitchFamily="34" charset="-122"/>
                        </a:rPr>
                        <a:t>地点</a:t>
                      </a:r>
                      <a:endParaRPr lang="zh-CN" altLang="en-US" sz="3000" b="1" dirty="0">
                        <a:solidFill>
                          <a:schemeClr val="tx1"/>
                        </a:solidFill>
                        <a:effectLst/>
                        <a:ea typeface="微软雅黑" panose="020B0503020204020204" pitchFamily="3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344930">
                <a:tc>
                  <a:txBody>
                    <a:bodyPr/>
                    <a:lstStyle/>
                    <a:p>
                      <a:pPr marL="0" lvl="0" indent="0">
                        <a:buNone/>
                      </a:pPr>
                      <a:r>
                        <a:rPr lang="zh-CN" altLang="zh-CN" sz="3000" b="1" dirty="0">
                          <a:effectLst/>
                          <a:ea typeface="微软雅黑" panose="020B0503020204020204" pitchFamily="34" charset="-122"/>
                          <a:sym typeface="+mn-ea"/>
                        </a:rPr>
                        <a:t>性质</a:t>
                      </a:r>
                      <a:endParaRPr lang="zh-CN" altLang="zh-CN" sz="3000" b="1" dirty="0">
                        <a:effectLst/>
                        <a:ea typeface="微软雅黑" panose="020B0503020204020204" pitchFamily="34" charset="-122"/>
                        <a:sym typeface="+mn-ea"/>
                      </a:endParaRPr>
                    </a:p>
                    <a:p>
                      <a:pPr marL="0" lvl="0" indent="0">
                        <a:buNone/>
                      </a:pPr>
                      <a:endParaRPr lang="zh-CN" altLang="en-US" sz="3000" b="1" dirty="0">
                        <a:solidFill>
                          <a:schemeClr val="tx1"/>
                        </a:solidFill>
                        <a:effectLst/>
                        <a:ea typeface="微软雅黑" panose="020B0503020204020204" pitchFamily="3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63245">
                <a:tc>
                  <a:txBody>
                    <a:bodyPr/>
                    <a:lstStyle/>
                    <a:p>
                      <a:pPr marL="0" lvl="0" indent="0">
                        <a:buNone/>
                      </a:pPr>
                      <a:r>
                        <a:rPr lang="zh-CN" altLang="en-US" sz="3000" b="1" dirty="0">
                          <a:solidFill>
                            <a:schemeClr val="tx1"/>
                          </a:solidFill>
                          <a:effectLst/>
                          <a:ea typeface="微软雅黑" panose="020B0503020204020204" pitchFamily="34" charset="-122"/>
                        </a:rPr>
                        <a:t>统一</a:t>
                      </a:r>
                      <a:endParaRPr lang="zh-CN" altLang="en-US" sz="3000" b="1" dirty="0">
                        <a:solidFill>
                          <a:schemeClr val="tx1"/>
                        </a:solidFill>
                        <a:effectLst/>
                        <a:ea typeface="微软雅黑" panose="020B0503020204020204" pitchFamily="34" charset="-122"/>
                      </a:endParaRPr>
                    </a:p>
                  </a:txBody>
                  <a:tcPr marL="91447" marR="91447">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pitchFamily="34" charset="-122"/>
                      </a:endParaRPr>
                    </a:p>
                  </a:txBody>
                  <a:tcPr marL="91447" marR="91447">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17429" name="文本框 26650"/>
          <p:cNvSpPr txBox="1">
            <a:spLocks noChangeArrowheads="1"/>
          </p:cNvSpPr>
          <p:nvPr/>
        </p:nvSpPr>
        <p:spPr bwMode="auto">
          <a:xfrm>
            <a:off x="3143250" y="2166938"/>
            <a:ext cx="2448694"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1927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2" name="文本框 26650"/>
          <p:cNvSpPr txBox="1">
            <a:spLocks noChangeArrowheads="1"/>
          </p:cNvSpPr>
          <p:nvPr/>
        </p:nvSpPr>
        <p:spPr bwMode="auto">
          <a:xfrm>
            <a:off x="3232150" y="2703513"/>
            <a:ext cx="10287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南京</a:t>
            </a:r>
            <a:endParaRPr lang="zh-CN" altLang="en-US" sz="2800" b="1" dirty="0">
              <a:latin typeface="微软雅黑" panose="020B0503020204020204" pitchFamily="34" charset="-122"/>
              <a:ea typeface="微软雅黑" panose="020B0503020204020204" pitchFamily="34" charset="-122"/>
            </a:endParaRPr>
          </a:p>
        </p:txBody>
      </p:sp>
      <p:sp>
        <p:nvSpPr>
          <p:cNvPr id="52230" name="文本框 52229"/>
          <p:cNvSpPr txBox="1"/>
          <p:nvPr/>
        </p:nvSpPr>
        <p:spPr>
          <a:xfrm>
            <a:off x="3038475" y="3378200"/>
            <a:ext cx="7007225" cy="1076325"/>
          </a:xfrm>
          <a:prstGeom prst="rect">
            <a:avLst/>
          </a:prstGeom>
          <a:solidFill>
            <a:srgbClr val="FF0000">
              <a:alpha val="0"/>
            </a:srgbClr>
          </a:solidFill>
          <a:ln w="9525">
            <a:noFill/>
          </a:ln>
        </p:spPr>
        <p:txBody>
          <a:bodyPr>
            <a:sp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defRPr/>
            </a:pPr>
            <a:r>
              <a:rPr lang="zh-CN" altLang="en-US" sz="2800" b="1" noProof="1">
                <a:latin typeface="微软雅黑" panose="020B0503020204020204" pitchFamily="34" charset="-122"/>
                <a:ea typeface="微软雅黑" panose="020B0503020204020204" pitchFamily="34" charset="-122"/>
              </a:rPr>
              <a:t>代表大地主、大资产阶级的利益，对外投靠帝国主义，对内镇压人民革命。</a:t>
            </a:r>
            <a:r>
              <a:rPr lang="zh-CN" altLang="en-US" sz="3600" b="1" noProof="1">
                <a:latin typeface="微软雅黑" panose="020B0503020204020204" pitchFamily="34" charset="-122"/>
                <a:ea typeface="微软雅黑" panose="020B0503020204020204" pitchFamily="34" charset="-122"/>
              </a:rPr>
              <a:t> </a:t>
            </a:r>
            <a:endParaRPr lang="zh-CN" altLang="en-US" sz="3600" b="1" noProof="1">
              <a:latin typeface="微软雅黑" panose="020B0503020204020204" pitchFamily="34" charset="-122"/>
              <a:ea typeface="微软雅黑" panose="020B0503020204020204" pitchFamily="34" charset="-122"/>
            </a:endParaRPr>
          </a:p>
        </p:txBody>
      </p:sp>
      <p:sp>
        <p:nvSpPr>
          <p:cNvPr id="3" name="文本框 26650"/>
          <p:cNvSpPr txBox="1">
            <a:spLocks noChangeArrowheads="1"/>
          </p:cNvSpPr>
          <p:nvPr/>
        </p:nvSpPr>
        <p:spPr bwMode="auto">
          <a:xfrm>
            <a:off x="3098800" y="4584700"/>
            <a:ext cx="70675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1928</a:t>
            </a:r>
            <a:r>
              <a:rPr lang="zh-CN" altLang="en-US" sz="2800" b="1" dirty="0">
                <a:latin typeface="微软雅黑" panose="020B0503020204020204" pitchFamily="34" charset="-122"/>
                <a:ea typeface="微软雅黑" panose="020B0503020204020204" pitchFamily="34" charset="-122"/>
              </a:rPr>
              <a:t>年底，南京政府在名义上统一了全国</a:t>
            </a:r>
            <a:endParaRPr lang="zh-CN" altLang="en-US" sz="2800" b="1" dirty="0">
              <a:latin typeface="微软雅黑" panose="020B0503020204020204" pitchFamily="34" charset="-122"/>
              <a:ea typeface="微软雅黑" panose="020B0503020204020204" pitchFamily="34" charset="-122"/>
            </a:endParaRPr>
          </a:p>
        </p:txBody>
      </p:sp>
      <p:sp>
        <p:nvSpPr>
          <p:cNvPr id="8" name="矩形 7174"/>
          <p:cNvSpPr>
            <a:spLocks noChangeArrowheads="1"/>
          </p:cNvSpPr>
          <p:nvPr/>
        </p:nvSpPr>
        <p:spPr bwMode="auto">
          <a:xfrm>
            <a:off x="1771650" y="476250"/>
            <a:ext cx="42735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南京国民政府的建立</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7429"/>
                                        </p:tgtEl>
                                        <p:attrNameLst>
                                          <p:attrName>style.visibility</p:attrName>
                                        </p:attrNameLst>
                                      </p:cBhvr>
                                      <p:to>
                                        <p:strVal val="visible"/>
                                      </p:to>
                                    </p:set>
                                    <p:animEffect transition="in" filter="fade">
                                      <p:cBhvr>
                                        <p:cTn id="13" dur="800" decel="100000"/>
                                        <p:tgtEl>
                                          <p:spTgt spid="17429"/>
                                        </p:tgtEl>
                                      </p:cBhvr>
                                    </p:animEffect>
                                    <p:anim calcmode="lin" valueType="num">
                                      <p:cBhvr>
                                        <p:cTn id="14" dur="800" decel="100000" fill="hold"/>
                                        <p:tgtEl>
                                          <p:spTgt spid="17429"/>
                                        </p:tgtEl>
                                        <p:attrNameLst>
                                          <p:attrName>style.rotation</p:attrName>
                                        </p:attrNameLst>
                                      </p:cBhvr>
                                      <p:tavLst>
                                        <p:tav tm="0">
                                          <p:val>
                                            <p:fltVal val="-90"/>
                                          </p:val>
                                        </p:tav>
                                        <p:tav tm="100000">
                                          <p:val>
                                            <p:fltVal val="0"/>
                                          </p:val>
                                        </p:tav>
                                      </p:tavLst>
                                    </p:anim>
                                    <p:anim calcmode="lin" valueType="num">
                                      <p:cBhvr>
                                        <p:cTn id="15" dur="800" decel="100000" fill="hold"/>
                                        <p:tgtEl>
                                          <p:spTgt spid="17429"/>
                                        </p:tgtEl>
                                        <p:attrNameLst>
                                          <p:attrName>ppt_x</p:attrName>
                                        </p:attrNameLst>
                                      </p:cBhvr>
                                      <p:tavLst>
                                        <p:tav tm="0">
                                          <p:val>
                                            <p:strVal val="#ppt_x+0.4"/>
                                          </p:val>
                                        </p:tav>
                                        <p:tav tm="100000">
                                          <p:val>
                                            <p:strVal val="#ppt_x-0.05"/>
                                          </p:val>
                                        </p:tav>
                                      </p:tavLst>
                                    </p:anim>
                                    <p:anim calcmode="lin" valueType="num">
                                      <p:cBhvr>
                                        <p:cTn id="16" dur="800" decel="100000" fill="hold"/>
                                        <p:tgtEl>
                                          <p:spTgt spid="17429"/>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7429"/>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7429"/>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800" decel="100000"/>
                                        <p:tgtEl>
                                          <p:spTgt spid="2"/>
                                        </p:tgtEl>
                                      </p:cBhvr>
                                    </p:animEffect>
                                    <p:anim calcmode="lin" valueType="num">
                                      <p:cBhvr>
                                        <p:cTn id="24" dur="800" decel="100000" fill="hold"/>
                                        <p:tgtEl>
                                          <p:spTgt spid="2"/>
                                        </p:tgtEl>
                                        <p:attrNameLst>
                                          <p:attrName>style.rotation</p:attrName>
                                        </p:attrNameLst>
                                      </p:cBhvr>
                                      <p:tavLst>
                                        <p:tav tm="0">
                                          <p:val>
                                            <p:fltVal val="-90"/>
                                          </p:val>
                                        </p:tav>
                                        <p:tav tm="100000">
                                          <p:val>
                                            <p:fltVal val="0"/>
                                          </p:val>
                                        </p:tav>
                                      </p:tavLst>
                                    </p:anim>
                                    <p:anim calcmode="lin" valueType="num">
                                      <p:cBhvr>
                                        <p:cTn id="25" dur="800" decel="100000" fill="hold"/>
                                        <p:tgtEl>
                                          <p:spTgt spid="2"/>
                                        </p:tgtEl>
                                        <p:attrNameLst>
                                          <p:attrName>ppt_x</p:attrName>
                                        </p:attrNameLst>
                                      </p:cBhvr>
                                      <p:tavLst>
                                        <p:tav tm="0">
                                          <p:val>
                                            <p:strVal val="#ppt_x+0.4"/>
                                          </p:val>
                                        </p:tav>
                                        <p:tav tm="100000">
                                          <p:val>
                                            <p:strVal val="#ppt_x-0.05"/>
                                          </p:val>
                                        </p:tav>
                                      </p:tavLst>
                                    </p:anim>
                                    <p:anim calcmode="lin" valueType="num">
                                      <p:cBhvr>
                                        <p:cTn id="26" dur="800" decel="100000" fill="hold"/>
                                        <p:tgtEl>
                                          <p:spTgt spid="2"/>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22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800" decel="100000"/>
                                        <p:tgtEl>
                                          <p:spTgt spid="3"/>
                                        </p:tgtEl>
                                      </p:cBhvr>
                                    </p:animEffect>
                                    <p:anim calcmode="lin" valueType="num">
                                      <p:cBhvr>
                                        <p:cTn id="38" dur="800" decel="100000" fill="hold"/>
                                        <p:tgtEl>
                                          <p:spTgt spid="3"/>
                                        </p:tgtEl>
                                        <p:attrNameLst>
                                          <p:attrName>style.rotation</p:attrName>
                                        </p:attrNameLst>
                                      </p:cBhvr>
                                      <p:tavLst>
                                        <p:tav tm="0">
                                          <p:val>
                                            <p:fltVal val="-90"/>
                                          </p:val>
                                        </p:tav>
                                        <p:tav tm="100000">
                                          <p:val>
                                            <p:fltVal val="0"/>
                                          </p:val>
                                        </p:tav>
                                      </p:tavLst>
                                    </p:anim>
                                    <p:anim calcmode="lin" valueType="num">
                                      <p:cBhvr>
                                        <p:cTn id="39" dur="800" decel="100000" fill="hold"/>
                                        <p:tgtEl>
                                          <p:spTgt spid="3"/>
                                        </p:tgtEl>
                                        <p:attrNameLst>
                                          <p:attrName>ppt_x</p:attrName>
                                        </p:attrNameLst>
                                      </p:cBhvr>
                                      <p:tavLst>
                                        <p:tav tm="0">
                                          <p:val>
                                            <p:strVal val="#ppt_x+0.4"/>
                                          </p:val>
                                        </p:tav>
                                        <p:tav tm="100000">
                                          <p:val>
                                            <p:strVal val="#ppt_x-0.05"/>
                                          </p:val>
                                        </p:tav>
                                      </p:tavLst>
                                    </p:anim>
                                    <p:anim calcmode="lin" valueType="num">
                                      <p:cBhvr>
                                        <p:cTn id="40" dur="800" decel="100000" fill="hold"/>
                                        <p:tgtEl>
                                          <p:spTgt spid="3"/>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9" grpId="0"/>
      <p:bldP spid="2" grpId="0"/>
      <p:bldP spid="52230" grpId="0" bldLvl="0" animBg="1"/>
      <p:bldP spid="3" grpId="0"/>
      <p:bldP spid="8" grpId="0" bldLvl="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33793" descr="D1103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08213" y="763588"/>
            <a:ext cx="7158037"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文本框 33794"/>
          <p:cNvSpPr txBox="1">
            <a:spLocks noChangeArrowheads="1"/>
          </p:cNvSpPr>
          <p:nvPr/>
        </p:nvSpPr>
        <p:spPr bwMode="auto">
          <a:xfrm>
            <a:off x="2927350" y="5589588"/>
            <a:ext cx="5832475" cy="70675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4000" dirty="0">
                <a:solidFill>
                  <a:srgbClr val="0000FF"/>
                </a:solidFill>
                <a:latin typeface="Times New Roman" panose="02020603050405020304" pitchFamily="18" charset="0"/>
                <a:ea typeface="微软雅黑" panose="020B0503020204020204" pitchFamily="34" charset="-122"/>
              </a:rPr>
              <a:t>南京国民政府的旧址</a:t>
            </a:r>
            <a:endParaRPr lang="zh-CN" altLang="en-US" sz="4000" dirty="0">
              <a:solidFill>
                <a:srgbClr val="0000FF"/>
              </a:solidFill>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checkerboard(across)">
                                      <p:cBhvr>
                                        <p:cTn id="7" dur="500"/>
                                        <p:tgtEl>
                                          <p:spTgt spid="3379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34817" descr="天白日滿地紅國旗"/>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87713" y="476250"/>
            <a:ext cx="4522799" cy="331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文本框 34818"/>
          <p:cNvSpPr txBox="1">
            <a:spLocks noChangeArrowheads="1"/>
          </p:cNvSpPr>
          <p:nvPr/>
        </p:nvSpPr>
        <p:spPr bwMode="auto">
          <a:xfrm>
            <a:off x="1095340" y="4286256"/>
            <a:ext cx="1036915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后来，南京国民政府统一了全国，开始了国民党对中国的统治。</a:t>
            </a:r>
            <a:endParaRPr lang="zh-CN" altLang="en-US" sz="2800" b="1" dirty="0">
              <a:latin typeface="微软雅黑" panose="020B0503020204020204" pitchFamily="34" charset="-122"/>
              <a:ea typeface="微软雅黑" panose="020B0503020204020204" pitchFamily="34" charset="-122"/>
            </a:endParaRPr>
          </a:p>
          <a:p>
            <a:pPr>
              <a:lnSpc>
                <a:spcPct val="150000"/>
              </a:lnSpc>
            </a:pPr>
            <a:r>
              <a:rPr lang="zh-CN" altLang="en-US" sz="2800" b="1" dirty="0">
                <a:latin typeface="微软雅黑" panose="020B0503020204020204" pitchFamily="34" charset="-122"/>
                <a:ea typeface="微软雅黑" panose="020B0503020204020204" pitchFamily="34" charset="-122"/>
              </a:rPr>
              <a:t>    图为当时的国旗“青天白日满地红旗”。</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098" name="组合 132097"/>
          <p:cNvGrpSpPr/>
          <p:nvPr/>
        </p:nvGrpSpPr>
        <p:grpSpPr bwMode="auto">
          <a:xfrm>
            <a:off x="1900238" y="2098675"/>
            <a:ext cx="2954337" cy="3965575"/>
            <a:chOff x="1920" y="192"/>
            <a:chExt cx="1488" cy="1968"/>
          </a:xfrm>
        </p:grpSpPr>
        <p:pic>
          <p:nvPicPr>
            <p:cNvPr id="32770" name="图片 132098" descr="汪精卫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20" y="192"/>
              <a:ext cx="1476" cy="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矩形 132099"/>
            <p:cNvSpPr>
              <a:spLocks noChangeArrowheads="1"/>
            </p:cNvSpPr>
            <p:nvPr/>
          </p:nvSpPr>
          <p:spPr bwMode="auto">
            <a:xfrm>
              <a:off x="1920" y="192"/>
              <a:ext cx="1488" cy="1968"/>
            </a:xfrm>
            <a:prstGeom prst="rect">
              <a:avLst/>
            </a:prstGeom>
            <a:noFill/>
            <a:ln w="127000">
              <a:solidFill>
                <a:srgbClr val="969696"/>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grpSp>
      <p:sp>
        <p:nvSpPr>
          <p:cNvPr id="132101" name="文本占位符 132100"/>
          <p:cNvSpPr>
            <a:spLocks noRot="1" noChangeArrowheads="1"/>
          </p:cNvSpPr>
          <p:nvPr/>
        </p:nvSpPr>
        <p:spPr bwMode="auto">
          <a:xfrm>
            <a:off x="4978400" y="1681163"/>
            <a:ext cx="5654104"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150000"/>
              </a:lnSpc>
              <a:buClr>
                <a:schemeClr val="bg1"/>
              </a:buClr>
              <a:buSzPct val="100000"/>
              <a:buFont typeface="Wingdings" panose="05000000000000000000" pitchFamily="2" charset="2"/>
              <a:buNone/>
            </a:pPr>
            <a:r>
              <a:rPr lang="en-US" altLang="zh-CN" sz="2800" b="1" dirty="0">
                <a:latin typeface="微软雅黑" panose="020B0503020204020204" pitchFamily="34" charset="-122"/>
                <a:ea typeface="微软雅黑" panose="020B0503020204020204" pitchFamily="34" charset="-122"/>
              </a:rPr>
              <a:t>    1927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7</a:t>
            </a:r>
            <a:r>
              <a:rPr lang="zh-CN" altLang="en-US" sz="2800" b="1" dirty="0">
                <a:latin typeface="微软雅黑" panose="020B0503020204020204" pitchFamily="34" charset="-122"/>
                <a:ea typeface="微软雅黑" panose="020B0503020204020204" pitchFamily="34" charset="-122"/>
              </a:rPr>
              <a:t>月，汪精卫在武汉召开</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分共会议</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，提出“宁可枉杀千人，不可使一人漏网”的血腥口号，汪精卫完全抛弃了孙中山的三大政策，公开反共，成为反革命的中心人物。国共合作完全破裂，轰轰烈烈的国民大革命失败了。 </a:t>
            </a:r>
            <a:endParaRPr lang="zh-CN" altLang="en-US" sz="2800" b="1" dirty="0">
              <a:latin typeface="微软雅黑" panose="020B0503020204020204" pitchFamily="34" charset="-122"/>
              <a:ea typeface="微软雅黑" panose="020B0503020204020204" pitchFamily="34" charset="-122"/>
            </a:endParaRPr>
          </a:p>
        </p:txBody>
      </p:sp>
      <p:sp>
        <p:nvSpPr>
          <p:cNvPr id="7" name="矩形 7174"/>
          <p:cNvSpPr>
            <a:spLocks noChangeArrowheads="1"/>
          </p:cNvSpPr>
          <p:nvPr/>
        </p:nvSpPr>
        <p:spPr bwMode="auto">
          <a:xfrm>
            <a:off x="1771650" y="476250"/>
            <a:ext cx="50450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汪精卫召开“分共会议”</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32098"/>
                                        </p:tgtEl>
                                        <p:attrNameLst>
                                          <p:attrName>style.visibility</p:attrName>
                                        </p:attrNameLst>
                                      </p:cBhvr>
                                      <p:to>
                                        <p:strVal val="visible"/>
                                      </p:to>
                                    </p:set>
                                    <p:anim calcmode="lin" valueType="num">
                                      <p:cBhvr>
                                        <p:cTn id="12" dur="500" fill="hold"/>
                                        <p:tgtEl>
                                          <p:spTgt spid="132098"/>
                                        </p:tgtEl>
                                        <p:attrNameLst>
                                          <p:attrName>ppt_w</p:attrName>
                                        </p:attrNameLst>
                                      </p:cBhvr>
                                      <p:tavLst>
                                        <p:tav tm="0">
                                          <p:val>
                                            <p:fltVal val="0"/>
                                          </p:val>
                                        </p:tav>
                                        <p:tav tm="100000">
                                          <p:val>
                                            <p:strVal val="#ppt_w"/>
                                          </p:val>
                                        </p:tav>
                                      </p:tavLst>
                                    </p:anim>
                                    <p:anim calcmode="lin" valueType="num">
                                      <p:cBhvr>
                                        <p:cTn id="13" dur="500" fill="hold"/>
                                        <p:tgtEl>
                                          <p:spTgt spid="13209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32101"/>
                                        </p:tgtEl>
                                        <p:attrNameLst>
                                          <p:attrName>style.visibility</p:attrName>
                                        </p:attrNameLst>
                                      </p:cBhvr>
                                      <p:to>
                                        <p:strVal val="visible"/>
                                      </p:to>
                                    </p:set>
                                    <p:animEffect transition="in" filter="barn(outVertical)">
                                      <p:cBhvr>
                                        <p:cTn id="17" dur="500"/>
                                        <p:tgtEl>
                                          <p:spTgt spid="132101"/>
                                        </p:tgtEl>
                                      </p:cBhvr>
                                    </p:animEffect>
                                  </p:childTnLst>
                                  <p:subTnLst>
                                    <p:audio>
                                      <p:cMediaNode>
                                        <p:cTn display="0" masterRel="sameClick">
                                          <p:stCondLst>
                                            <p:cond evt="begin" delay="0">
                                              <p:tn val="1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1" grpId="0"/>
      <p:bldP spid="7" grpId="0" bldLvl="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文本框 35842"/>
          <p:cNvSpPr txBox="1"/>
          <p:nvPr/>
        </p:nvSpPr>
        <p:spPr>
          <a:xfrm>
            <a:off x="1774825" y="344488"/>
            <a:ext cx="8656638" cy="1630045"/>
          </a:xfrm>
          <a:prstGeom prst="rect">
            <a:avLst/>
          </a:prstGeom>
          <a:noFill/>
          <a:ln w="9525">
            <a:noFill/>
          </a:ln>
        </p:spPr>
        <p:txBody>
          <a:bodyPr>
            <a:spAutoFit/>
          </a:bodyPr>
          <a:lstStyle/>
          <a:p>
            <a:pPr algn="just">
              <a:lnSpc>
                <a:spcPct val="125000"/>
              </a:lnSpc>
              <a:spcBef>
                <a:spcPct val="50000"/>
              </a:spcBef>
              <a:buFontTx/>
              <a:buNone/>
              <a:defRPr/>
            </a:pPr>
            <a:r>
              <a:rPr lang="zh-CN" altLang="en-US" sz="4000" b="1" noProof="1">
                <a:latin typeface="微软雅黑" panose="020B0503020204020204" pitchFamily="34" charset="-122"/>
                <a:ea typeface="微软雅黑" panose="020B0503020204020204" pitchFamily="34" charset="-122"/>
              </a:rPr>
              <a:t>想一想：北伐战争取得重大胜利，为什么说国民革命失败了？ </a:t>
            </a:r>
            <a:endParaRPr lang="zh-CN" altLang="en-US" sz="4000" b="1" noProof="1">
              <a:latin typeface="微软雅黑" panose="020B0503020204020204" pitchFamily="34" charset="-122"/>
              <a:ea typeface="微软雅黑" panose="020B0503020204020204" pitchFamily="34" charset="-122"/>
            </a:endParaRPr>
          </a:p>
        </p:txBody>
      </p:sp>
      <p:sp>
        <p:nvSpPr>
          <p:cNvPr id="35846" name="文本框 35845"/>
          <p:cNvSpPr txBox="1">
            <a:spLocks noChangeArrowheads="1"/>
          </p:cNvSpPr>
          <p:nvPr/>
        </p:nvSpPr>
        <p:spPr bwMode="auto">
          <a:xfrm>
            <a:off x="1781175" y="2351088"/>
            <a:ext cx="8650288" cy="369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ct val="150000"/>
              </a:lnSpc>
              <a:spcBef>
                <a:spcPct val="50000"/>
              </a:spcBef>
            </a:pPr>
            <a:r>
              <a:rPr lang="zh-CN" altLang="zh-CN" sz="3200" b="1" noProof="1">
                <a:latin typeface="微软雅黑" panose="020B0503020204020204" pitchFamily="34" charset="-122"/>
                <a:ea typeface="微软雅黑" panose="020B0503020204020204" pitchFamily="34" charset="-122"/>
              </a:rPr>
              <a:t>    </a:t>
            </a:r>
            <a:r>
              <a:rPr lang="zh-CN" altLang="en-US" sz="3200" b="1" noProof="1">
                <a:latin typeface="微软雅黑" panose="020B0503020204020204" pitchFamily="34" charset="-122"/>
                <a:ea typeface="微软雅黑" panose="020B0503020204020204" pitchFamily="34" charset="-122"/>
              </a:rPr>
              <a:t>北伐的目的是打到北洋军阀，统一中国。但是蒋介石的上台，只不过是旧军阀被打垮，又出现了以蒋介石为代表的新军阀。中国人民反帝反封建的民主革命任务没有完成，半殖民地半封建的社会性质没有改变。 </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heel(4)">
                                      <p:cBhvr>
                                        <p:cTn id="7" dur="2000"/>
                                        <p:tgtEl>
                                          <p:spTgt spid="3584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5846"/>
                                        </p:tgtEl>
                                        <p:attrNameLst>
                                          <p:attrName>style.visibility</p:attrName>
                                        </p:attrNameLst>
                                      </p:cBhvr>
                                      <p:to>
                                        <p:strVal val="visible"/>
                                      </p:to>
                                    </p:set>
                                    <p:anim calcmode="lin" valueType="num">
                                      <p:cBhvr>
                                        <p:cTn id="12" dur="500" fill="hold"/>
                                        <p:tgtEl>
                                          <p:spTgt spid="35846"/>
                                        </p:tgtEl>
                                        <p:attrNameLst>
                                          <p:attrName>ppt_w</p:attrName>
                                        </p:attrNameLst>
                                      </p:cBhvr>
                                      <p:tavLst>
                                        <p:tav tm="0">
                                          <p:val>
                                            <p:fltVal val="0"/>
                                          </p:val>
                                        </p:tav>
                                        <p:tav tm="100000">
                                          <p:val>
                                            <p:strVal val="#ppt_w"/>
                                          </p:val>
                                        </p:tav>
                                      </p:tavLst>
                                    </p:anim>
                                    <p:anim calcmode="lin" valueType="num">
                                      <p:cBhvr>
                                        <p:cTn id="13" dur="500" fill="hold"/>
                                        <p:tgtEl>
                                          <p:spTgt spid="35846"/>
                                        </p:tgtEl>
                                        <p:attrNameLst>
                                          <p:attrName>ppt_h</p:attrName>
                                        </p:attrNameLst>
                                      </p:cBhvr>
                                      <p:tavLst>
                                        <p:tav tm="0">
                                          <p:val>
                                            <p:fltVal val="0"/>
                                          </p:val>
                                        </p:tav>
                                        <p:tav tm="100000">
                                          <p:val>
                                            <p:strVal val="#ppt_h"/>
                                          </p:val>
                                        </p:tav>
                                      </p:tavLst>
                                    </p:anim>
                                    <p:animEffect transition="in" filter="fade">
                                      <p:cBhvr>
                                        <p:cTn id="14" dur="500"/>
                                        <p:tgtEl>
                                          <p:spTgt spid="35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87488" y="1671638"/>
            <a:ext cx="4779963"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01" name="文本占位符 132100"/>
          <p:cNvSpPr>
            <a:spLocks noRot="1" noChangeArrowheads="1"/>
          </p:cNvSpPr>
          <p:nvPr/>
        </p:nvSpPr>
        <p:spPr bwMode="auto">
          <a:xfrm>
            <a:off x="6808788" y="1412776"/>
            <a:ext cx="4111748" cy="448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150000"/>
              </a:lnSpc>
              <a:buClr>
                <a:schemeClr val="bg1"/>
              </a:buClr>
              <a:buSzPct val="100000"/>
              <a:buFont typeface="Wingdings" panose="05000000000000000000" pitchFamily="2" charset="2"/>
              <a:buNone/>
            </a:pPr>
            <a:r>
              <a:rPr lang="en-US" altLang="zh-CN" sz="3200" b="1" dirty="0">
                <a:solidFill>
                  <a:srgbClr val="FF6600"/>
                </a:solidFill>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南京国民政府建立后，继续北伐。</a:t>
            </a:r>
            <a:r>
              <a:rPr lang="en-US" altLang="zh-CN" sz="2800" b="1" dirty="0">
                <a:latin typeface="微软雅黑" panose="020B0503020204020204" pitchFamily="34" charset="-122"/>
                <a:ea typeface="微软雅黑" panose="020B0503020204020204" pitchFamily="34" charset="-122"/>
              </a:rPr>
              <a:t>1928</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6</a:t>
            </a:r>
            <a:r>
              <a:rPr lang="zh-CN" altLang="en-US" sz="2800" b="1" dirty="0">
                <a:latin typeface="微软雅黑" panose="020B0503020204020204" pitchFamily="34" charset="-122"/>
                <a:ea typeface="微软雅黑" panose="020B0503020204020204" pitchFamily="34" charset="-122"/>
              </a:rPr>
              <a:t>月，北伐军进至北京、天津一带。</a:t>
            </a:r>
            <a:r>
              <a:rPr lang="en-US" altLang="zh-CN" sz="2800" b="1" dirty="0">
                <a:latin typeface="微软雅黑" panose="020B0503020204020204" pitchFamily="34" charset="-122"/>
                <a:ea typeface="微软雅黑" panose="020B0503020204020204" pitchFamily="34" charset="-122"/>
              </a:rPr>
              <a:t>1928</a:t>
            </a:r>
            <a:r>
              <a:rPr lang="zh-CN" altLang="en-US" sz="2800" b="1" dirty="0">
                <a:latin typeface="微软雅黑" panose="020B0503020204020204" pitchFamily="34" charset="-122"/>
                <a:ea typeface="微软雅黑" panose="020B0503020204020204" pitchFamily="34" charset="-122"/>
              </a:rPr>
              <a:t>年底，张学良宣布</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服从国民政府，改易旗帜</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。南京国民政府实现了全国的统一。</a:t>
            </a:r>
            <a:r>
              <a:rPr lang="en-US" altLang="zh-CN" sz="2800" b="1" dirty="0">
                <a:solidFill>
                  <a:srgbClr val="FF6600"/>
                </a:solidFill>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a:t>
            </a:r>
            <a:endParaRPr lang="zh-CN" altLang="en-US" sz="2800" b="1" dirty="0">
              <a:latin typeface="微软雅黑" panose="020B0503020204020204" pitchFamily="34" charset="-122"/>
              <a:ea typeface="微软雅黑" panose="020B0503020204020204" pitchFamily="34" charset="-122"/>
            </a:endParaRPr>
          </a:p>
        </p:txBody>
      </p:sp>
      <p:sp>
        <p:nvSpPr>
          <p:cNvPr id="5" name="矩形 7174"/>
          <p:cNvSpPr>
            <a:spLocks noChangeArrowheads="1"/>
          </p:cNvSpPr>
          <p:nvPr/>
        </p:nvSpPr>
        <p:spPr bwMode="auto">
          <a:xfrm>
            <a:off x="1771650" y="476250"/>
            <a:ext cx="50450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再次北伐和东北易帜</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30722"/>
                                        </p:tgtEl>
                                        <p:attrNameLst>
                                          <p:attrName>style.visibility</p:attrName>
                                        </p:attrNameLst>
                                      </p:cBhvr>
                                      <p:to>
                                        <p:strVal val="visible"/>
                                      </p:to>
                                    </p:set>
                                    <p:animEffect transition="in" filter="fade">
                                      <p:cBhvr>
                                        <p:cTn id="13" dur="800" decel="100000"/>
                                        <p:tgtEl>
                                          <p:spTgt spid="30722"/>
                                        </p:tgtEl>
                                      </p:cBhvr>
                                    </p:animEffect>
                                    <p:anim calcmode="lin" valueType="num">
                                      <p:cBhvr>
                                        <p:cTn id="14" dur="800" decel="100000" fill="hold"/>
                                        <p:tgtEl>
                                          <p:spTgt spid="30722"/>
                                        </p:tgtEl>
                                        <p:attrNameLst>
                                          <p:attrName>style.rotation</p:attrName>
                                        </p:attrNameLst>
                                      </p:cBhvr>
                                      <p:tavLst>
                                        <p:tav tm="0">
                                          <p:val>
                                            <p:fltVal val="-90"/>
                                          </p:val>
                                        </p:tav>
                                        <p:tav tm="100000">
                                          <p:val>
                                            <p:fltVal val="0"/>
                                          </p:val>
                                        </p:tav>
                                      </p:tavLst>
                                    </p:anim>
                                    <p:anim calcmode="lin" valueType="num">
                                      <p:cBhvr>
                                        <p:cTn id="15" dur="800" decel="100000" fill="hold"/>
                                        <p:tgtEl>
                                          <p:spTgt spid="30722"/>
                                        </p:tgtEl>
                                        <p:attrNameLst>
                                          <p:attrName>ppt_x</p:attrName>
                                        </p:attrNameLst>
                                      </p:cBhvr>
                                      <p:tavLst>
                                        <p:tav tm="0">
                                          <p:val>
                                            <p:strVal val="#ppt_x+0.4"/>
                                          </p:val>
                                        </p:tav>
                                        <p:tav tm="100000">
                                          <p:val>
                                            <p:strVal val="#ppt_x-0.05"/>
                                          </p:val>
                                        </p:tav>
                                      </p:tavLst>
                                    </p:anim>
                                    <p:anim calcmode="lin" valueType="num">
                                      <p:cBhvr>
                                        <p:cTn id="16" dur="800" decel="100000" fill="hold"/>
                                        <p:tgtEl>
                                          <p:spTgt spid="30722"/>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30722"/>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30722"/>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7" presetClass="entr" presetSubtype="0" fill="hold" grpId="1" nodeType="clickEffect">
                                  <p:stCondLst>
                                    <p:cond delay="0"/>
                                  </p:stCondLst>
                                  <p:iterate type="lt">
                                    <p:tmPct val="50000"/>
                                  </p:iterate>
                                  <p:childTnLst>
                                    <p:set>
                                      <p:cBhvr>
                                        <p:cTn id="22" dur="1" fill="hold">
                                          <p:stCondLst>
                                            <p:cond delay="0"/>
                                          </p:stCondLst>
                                        </p:cTn>
                                        <p:tgtEl>
                                          <p:spTgt spid="132101"/>
                                        </p:tgtEl>
                                        <p:attrNameLst>
                                          <p:attrName>style.visibility</p:attrName>
                                        </p:attrNameLst>
                                      </p:cBhvr>
                                      <p:to>
                                        <p:strVal val="visible"/>
                                      </p:to>
                                    </p:set>
                                    <p:anim calcmode="discrete" valueType="clr">
                                      <p:cBhvr override="childStyle">
                                        <p:cTn id="23" dur="80"/>
                                        <p:tgtEl>
                                          <p:spTgt spid="132101"/>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32101"/>
                                        </p:tgtEl>
                                        <p:attrNameLst>
                                          <p:attrName>fillcolor</p:attrName>
                                        </p:attrNameLst>
                                      </p:cBhvr>
                                      <p:tavLst>
                                        <p:tav tm="0">
                                          <p:val>
                                            <p:clrVal>
                                              <a:schemeClr val="accent2"/>
                                            </p:clrVal>
                                          </p:val>
                                        </p:tav>
                                        <p:tav tm="50000">
                                          <p:val>
                                            <p:clrVal>
                                              <a:schemeClr val="hlink"/>
                                            </p:clrVal>
                                          </p:val>
                                        </p:tav>
                                      </p:tavLst>
                                    </p:anim>
                                    <p:set>
                                      <p:cBhvr>
                                        <p:cTn id="25" dur="80"/>
                                        <p:tgtEl>
                                          <p:spTgt spid="132101"/>
                                        </p:tgtEl>
                                        <p:attrNameLst>
                                          <p:attrName>fill.type</p:attrName>
                                        </p:attrNameLst>
                                      </p:cBhvr>
                                      <p:to>
                                        <p:strVal val="solid"/>
                                      </p:to>
                                    </p:set>
                                  </p:childTnLst>
                                </p:cTn>
                              </p:par>
                            </p:childTnLst>
                          </p:cTn>
                        </p:par>
                        <p:par>
                          <p:cTn id="26" fill="hold">
                            <p:stCondLst>
                              <p:cond delay="3519"/>
                            </p:stCondLst>
                            <p:childTnLst>
                              <p:par>
                                <p:cTn id="27" presetID="16" presetClass="entr" presetSubtype="37" fill="hold" grpId="0" nodeType="afterEffect">
                                  <p:stCondLst>
                                    <p:cond delay="0"/>
                                  </p:stCondLst>
                                  <p:iterate type="lt">
                                    <p:tmAbs val="0"/>
                                  </p:iterate>
                                  <p:childTnLst>
                                    <p:set>
                                      <p:cBhvr>
                                        <p:cTn id="28" dur="1" fill="hold">
                                          <p:stCondLst>
                                            <p:cond delay="0"/>
                                          </p:stCondLst>
                                        </p:cTn>
                                        <p:tgtEl>
                                          <p:spTgt spid="132101"/>
                                        </p:tgtEl>
                                        <p:attrNameLst>
                                          <p:attrName>style.visibility</p:attrName>
                                        </p:attrNameLst>
                                      </p:cBhvr>
                                      <p:to>
                                        <p:strVal val="visible"/>
                                      </p:to>
                                    </p:set>
                                    <p:animEffect transition="in" filter="barn(outVertical)">
                                      <p:cBhvr>
                                        <p:cTn id="29" dur="500"/>
                                        <p:tgtEl>
                                          <p:spTgt spid="132101"/>
                                        </p:tgtEl>
                                      </p:cBhvr>
                                    </p:animEffect>
                                  </p:childTnLst>
                                  <p:subTnLst>
                                    <p:audio>
                                      <p:cMediaNode>
                                        <p:cTn display="0" masterRel="sameClick">
                                          <p:stCondLst>
                                            <p:cond evt="begin" delay="0">
                                              <p:tn val="27"/>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1" grpId="0"/>
      <p:bldP spid="132101" grpId="1"/>
      <p:bldP spid="5" grpId="0" bldLvl="0"/>
    </p:bldLst>
  </p:timing>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0</TotalTime>
  <Words>4533</Words>
  <Application>WPS 演示</Application>
  <PresentationFormat>宽屏</PresentationFormat>
  <Paragraphs>759</Paragraphs>
  <Slides>57</Slides>
  <Notes>5</Notes>
  <HiddenSlides>0</HiddenSlides>
  <MMClips>0</MMClips>
  <ScaleCrop>false</ScaleCrop>
  <HeadingPairs>
    <vt:vector size="8" baseType="variant">
      <vt:variant>
        <vt:lpstr>已用的字体</vt:lpstr>
      </vt:variant>
      <vt:variant>
        <vt:i4>26</vt:i4>
      </vt:variant>
      <vt:variant>
        <vt:lpstr>主题</vt:lpstr>
      </vt:variant>
      <vt:variant>
        <vt:i4>1</vt:i4>
      </vt:variant>
      <vt:variant>
        <vt:lpstr>嵌入 OLE 服务器</vt:lpstr>
      </vt:variant>
      <vt:variant>
        <vt:i4>0</vt:i4>
      </vt:variant>
      <vt:variant>
        <vt:lpstr>幻灯片标题</vt:lpstr>
      </vt:variant>
      <vt:variant>
        <vt:i4>57</vt:i4>
      </vt:variant>
    </vt:vector>
  </HeadingPairs>
  <TitlesOfParts>
    <vt:vector size="84" baseType="lpstr">
      <vt:lpstr>Arial</vt:lpstr>
      <vt:lpstr>宋体</vt:lpstr>
      <vt:lpstr>Wingdings</vt:lpstr>
      <vt:lpstr>Calibri</vt:lpstr>
      <vt:lpstr>微软雅黑</vt:lpstr>
      <vt:lpstr>文鼎CS大黑</vt:lpstr>
      <vt:lpstr>黑体</vt:lpstr>
      <vt:lpstr>经典繁颜体</vt:lpstr>
      <vt:lpstr>文鼎特粗宋简</vt:lpstr>
      <vt:lpstr>Arial Unicode MS</vt:lpstr>
      <vt:lpstr>Times New Roman</vt:lpstr>
      <vt:lpstr>华文中宋</vt:lpstr>
      <vt:lpstr>Gill Sans MT</vt:lpstr>
      <vt:lpstr>等线</vt:lpstr>
      <vt:lpstr>Tahoma</vt:lpstr>
      <vt:lpstr>Arial Rounded MT Bold</vt:lpstr>
      <vt:lpstr>方正黑体简体</vt:lpstr>
      <vt:lpstr>方正姚体</vt:lpstr>
      <vt:lpstr>微软简粗黑</vt:lpstr>
      <vt:lpstr>Symbol</vt:lpstr>
      <vt:lpstr>汉仪中宋简</vt:lpstr>
      <vt:lpstr>创艺简行楷</vt:lpstr>
      <vt:lpstr>方正粗宋_GBK</vt:lpstr>
      <vt:lpstr>汉仪中宋简</vt:lpstr>
      <vt:lpstr>方正粗宋_GBK</vt:lpstr>
      <vt:lpstr>Segoe Print</vt:lpstr>
      <vt:lpstr>包裹</vt:lpstr>
      <vt:lpstr>第21课五四运动与中国共产党的诞生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第21课五四运动与中国共产党的诞生</dc:title>
  <dc:creator>永 康</dc:creator>
  <cp:lastModifiedBy>Administrator</cp:lastModifiedBy>
  <cp:revision>4</cp:revision>
  <dcterms:created xsi:type="dcterms:W3CDTF">2019-10-09T01:26:00Z</dcterms:created>
  <dcterms:modified xsi:type="dcterms:W3CDTF">2020-11-28T12:30:45Z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