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sldIdLst>
    <p:sldId id="256" r:id="rId2"/>
    <p:sldId id="258" r:id="rId3"/>
    <p:sldId id="260" r:id="rId4"/>
    <p:sldId id="261" r:id="rId5"/>
    <p:sldId id="280" r:id="rId6"/>
    <p:sldId id="262" r:id="rId7"/>
    <p:sldId id="263" r:id="rId8"/>
    <p:sldId id="259" r:id="rId9"/>
    <p:sldId id="284" r:id="rId10"/>
    <p:sldId id="282" r:id="rId11"/>
    <p:sldId id="264" r:id="rId12"/>
    <p:sldId id="266" r:id="rId13"/>
    <p:sldId id="267" r:id="rId14"/>
    <p:sldId id="273" r:id="rId15"/>
    <p:sldId id="277" r:id="rId16"/>
    <p:sldId id="271" r:id="rId17"/>
    <p:sldId id="274" r:id="rId18"/>
    <p:sldId id="276" r:id="rId19"/>
    <p:sldId id="275" r:id="rId20"/>
    <p:sldId id="279" r:id="rId21"/>
    <p:sldId id="283" r:id="rId22"/>
  </p:sldIdLst>
  <p:sldSz cx="9144000" cy="6858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默认节" id="{AE02A48A-1B4C-463C-B4BB-9551430A86C7}">
          <p14:sldIdLst>
            <p14:sldId id="256"/>
            <p14:sldId id="258"/>
            <p14:sldId id="260"/>
            <p14:sldId id="261"/>
            <p14:sldId id="280"/>
            <p14:sldId id="262"/>
            <p14:sldId id="263"/>
            <p14:sldId id="259"/>
            <p14:sldId id="284"/>
            <p14:sldId id="282"/>
            <p14:sldId id="264"/>
            <p14:sldId id="266"/>
            <p14:sldId id="267"/>
            <p14:sldId id="273"/>
            <p14:sldId id="277"/>
            <p14:sldId id="271"/>
            <p14:sldId id="274"/>
            <p14:sldId id="276"/>
            <p14:sldId id="275"/>
            <p14:sldId id="279"/>
            <p14:sldId id="283"/>
          </p14:sldIdLst>
        </p14:section>
      </p14:section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18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ounded Rectangle 15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7" name="Group 9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1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4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5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600200"/>
            <a:ext cx="7772400" cy="1780108"/>
          </a:xfrm>
        </p:spPr>
        <p:txBody>
          <a:bodyPr anchor="b">
            <a:normAutofit/>
          </a:bodyPr>
          <a:lstStyle>
            <a:lvl1pPr>
              <a:defRPr sz="440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556001"/>
            <a:ext cx="6400800" cy="14732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F9C197B-2C90-40AC-849F-6F5604BB9604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24919CE1-DA69-4059-A2D6-43842CBF406D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4736592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Freeform 14"/>
          <p:cNvSpPr>
            <a:spLocks/>
          </p:cNvSpPr>
          <p:nvPr/>
        </p:nvSpPr>
        <p:spPr bwMode="hidden">
          <a:xfrm>
            <a:off x="6047438" y="4203592"/>
            <a:ext cx="2876429" cy="714026"/>
          </a:xfrm>
          <a:custGeom>
            <a:avLst/>
            <a:gdLst/>
            <a:ahLst/>
            <a:cxnLst>
              <a:cxn ang="0">
                <a:pos x="2700" y="0"/>
              </a:cxn>
              <a:cxn ang="0">
                <a:pos x="2700" y="0"/>
              </a:cxn>
              <a:cxn ang="0">
                <a:pos x="2586" y="18"/>
              </a:cxn>
              <a:cxn ang="0">
                <a:pos x="2470" y="38"/>
              </a:cxn>
              <a:cxn ang="0">
                <a:pos x="2352" y="60"/>
              </a:cxn>
              <a:cxn ang="0">
                <a:pos x="2230" y="82"/>
              </a:cxn>
              <a:cxn ang="0">
                <a:pos x="2106" y="108"/>
              </a:cxn>
              <a:cxn ang="0">
                <a:pos x="1978" y="134"/>
              </a:cxn>
              <a:cxn ang="0">
                <a:pos x="1848" y="164"/>
              </a:cxn>
              <a:cxn ang="0">
                <a:pos x="1714" y="194"/>
              </a:cxn>
              <a:cxn ang="0">
                <a:pos x="1714" y="194"/>
              </a:cxn>
              <a:cxn ang="0">
                <a:pos x="1472" y="252"/>
              </a:cxn>
              <a:cxn ang="0">
                <a:pos x="1236" y="304"/>
              </a:cxn>
              <a:cxn ang="0">
                <a:pos x="1010" y="352"/>
              </a:cxn>
              <a:cxn ang="0">
                <a:pos x="792" y="398"/>
              </a:cxn>
              <a:cxn ang="0">
                <a:pos x="584" y="438"/>
              </a:cxn>
              <a:cxn ang="0">
                <a:pos x="382" y="474"/>
              </a:cxn>
              <a:cxn ang="0">
                <a:pos x="188" y="508"/>
              </a:cxn>
              <a:cxn ang="0">
                <a:pos x="0" y="538"/>
              </a:cxn>
              <a:cxn ang="0">
                <a:pos x="0" y="538"/>
              </a:cxn>
              <a:cxn ang="0">
                <a:pos x="130" y="556"/>
              </a:cxn>
              <a:cxn ang="0">
                <a:pos x="254" y="572"/>
              </a:cxn>
              <a:cxn ang="0">
                <a:pos x="374" y="586"/>
              </a:cxn>
              <a:cxn ang="0">
                <a:pos x="492" y="598"/>
              </a:cxn>
              <a:cxn ang="0">
                <a:pos x="606" y="610"/>
              </a:cxn>
              <a:cxn ang="0">
                <a:pos x="716" y="618"/>
              </a:cxn>
              <a:cxn ang="0">
                <a:pos x="822" y="626"/>
              </a:cxn>
              <a:cxn ang="0">
                <a:pos x="926" y="632"/>
              </a:cxn>
              <a:cxn ang="0">
                <a:pos x="1028" y="636"/>
              </a:cxn>
              <a:cxn ang="0">
                <a:pos x="1126" y="638"/>
              </a:cxn>
              <a:cxn ang="0">
                <a:pos x="1220" y="640"/>
              </a:cxn>
              <a:cxn ang="0">
                <a:pos x="1312" y="640"/>
              </a:cxn>
              <a:cxn ang="0">
                <a:pos x="1402" y="638"/>
              </a:cxn>
              <a:cxn ang="0">
                <a:pos x="1490" y="636"/>
              </a:cxn>
              <a:cxn ang="0">
                <a:pos x="1574" y="632"/>
              </a:cxn>
              <a:cxn ang="0">
                <a:pos x="1656" y="626"/>
              </a:cxn>
              <a:cxn ang="0">
                <a:pos x="1734" y="620"/>
              </a:cxn>
              <a:cxn ang="0">
                <a:pos x="1812" y="612"/>
              </a:cxn>
              <a:cxn ang="0">
                <a:pos x="1886" y="602"/>
              </a:cxn>
              <a:cxn ang="0">
                <a:pos x="1960" y="592"/>
              </a:cxn>
              <a:cxn ang="0">
                <a:pos x="2030" y="580"/>
              </a:cxn>
              <a:cxn ang="0">
                <a:pos x="2100" y="568"/>
              </a:cxn>
              <a:cxn ang="0">
                <a:pos x="2166" y="554"/>
              </a:cxn>
              <a:cxn ang="0">
                <a:pos x="2232" y="540"/>
              </a:cxn>
              <a:cxn ang="0">
                <a:pos x="2296" y="524"/>
              </a:cxn>
              <a:cxn ang="0">
                <a:pos x="2358" y="508"/>
              </a:cxn>
              <a:cxn ang="0">
                <a:pos x="2418" y="490"/>
              </a:cxn>
              <a:cxn ang="0">
                <a:pos x="2478" y="472"/>
              </a:cxn>
              <a:cxn ang="0">
                <a:pos x="2592" y="432"/>
              </a:cxn>
              <a:cxn ang="0">
                <a:pos x="2702" y="390"/>
              </a:cxn>
              <a:cxn ang="0">
                <a:pos x="2702" y="390"/>
              </a:cxn>
              <a:cxn ang="0">
                <a:pos x="2706" y="388"/>
              </a:cxn>
              <a:cxn ang="0">
                <a:pos x="2706" y="388"/>
              </a:cxn>
              <a:cxn ang="0">
                <a:pos x="2706" y="0"/>
              </a:cxn>
              <a:cxn ang="0">
                <a:pos x="2706" y="0"/>
              </a:cxn>
              <a:cxn ang="0">
                <a:pos x="2700" y="0"/>
              </a:cxn>
              <a:cxn ang="0">
                <a:pos x="2700" y="0"/>
              </a:cxn>
            </a:cxnLst>
            <a:rect l="0" t="0" r="r" b="b"/>
            <a:pathLst>
              <a:path w="2706" h="640">
                <a:moveTo>
                  <a:pt x="2700" y="0"/>
                </a:moveTo>
                <a:lnTo>
                  <a:pt x="2700" y="0"/>
                </a:lnTo>
                <a:lnTo>
                  <a:pt x="2586" y="18"/>
                </a:lnTo>
                <a:lnTo>
                  <a:pt x="2470" y="38"/>
                </a:lnTo>
                <a:lnTo>
                  <a:pt x="2352" y="60"/>
                </a:lnTo>
                <a:lnTo>
                  <a:pt x="2230" y="82"/>
                </a:lnTo>
                <a:lnTo>
                  <a:pt x="2106" y="108"/>
                </a:lnTo>
                <a:lnTo>
                  <a:pt x="1978" y="134"/>
                </a:lnTo>
                <a:lnTo>
                  <a:pt x="1848" y="164"/>
                </a:lnTo>
                <a:lnTo>
                  <a:pt x="1714" y="194"/>
                </a:lnTo>
                <a:lnTo>
                  <a:pt x="1714" y="194"/>
                </a:lnTo>
                <a:lnTo>
                  <a:pt x="1472" y="252"/>
                </a:lnTo>
                <a:lnTo>
                  <a:pt x="1236" y="304"/>
                </a:lnTo>
                <a:lnTo>
                  <a:pt x="1010" y="352"/>
                </a:lnTo>
                <a:lnTo>
                  <a:pt x="792" y="398"/>
                </a:lnTo>
                <a:lnTo>
                  <a:pt x="584" y="438"/>
                </a:lnTo>
                <a:lnTo>
                  <a:pt x="382" y="474"/>
                </a:lnTo>
                <a:lnTo>
                  <a:pt x="188" y="508"/>
                </a:lnTo>
                <a:lnTo>
                  <a:pt x="0" y="538"/>
                </a:lnTo>
                <a:lnTo>
                  <a:pt x="0" y="538"/>
                </a:lnTo>
                <a:lnTo>
                  <a:pt x="130" y="556"/>
                </a:lnTo>
                <a:lnTo>
                  <a:pt x="254" y="572"/>
                </a:lnTo>
                <a:lnTo>
                  <a:pt x="374" y="586"/>
                </a:lnTo>
                <a:lnTo>
                  <a:pt x="492" y="598"/>
                </a:lnTo>
                <a:lnTo>
                  <a:pt x="606" y="610"/>
                </a:lnTo>
                <a:lnTo>
                  <a:pt x="716" y="618"/>
                </a:lnTo>
                <a:lnTo>
                  <a:pt x="822" y="626"/>
                </a:lnTo>
                <a:lnTo>
                  <a:pt x="926" y="632"/>
                </a:lnTo>
                <a:lnTo>
                  <a:pt x="1028" y="636"/>
                </a:lnTo>
                <a:lnTo>
                  <a:pt x="1126" y="638"/>
                </a:lnTo>
                <a:lnTo>
                  <a:pt x="1220" y="640"/>
                </a:lnTo>
                <a:lnTo>
                  <a:pt x="1312" y="640"/>
                </a:lnTo>
                <a:lnTo>
                  <a:pt x="1402" y="638"/>
                </a:lnTo>
                <a:lnTo>
                  <a:pt x="1490" y="636"/>
                </a:lnTo>
                <a:lnTo>
                  <a:pt x="1574" y="632"/>
                </a:lnTo>
                <a:lnTo>
                  <a:pt x="1656" y="626"/>
                </a:lnTo>
                <a:lnTo>
                  <a:pt x="1734" y="620"/>
                </a:lnTo>
                <a:lnTo>
                  <a:pt x="1812" y="612"/>
                </a:lnTo>
                <a:lnTo>
                  <a:pt x="1886" y="602"/>
                </a:lnTo>
                <a:lnTo>
                  <a:pt x="1960" y="592"/>
                </a:lnTo>
                <a:lnTo>
                  <a:pt x="2030" y="580"/>
                </a:lnTo>
                <a:lnTo>
                  <a:pt x="2100" y="568"/>
                </a:lnTo>
                <a:lnTo>
                  <a:pt x="2166" y="554"/>
                </a:lnTo>
                <a:lnTo>
                  <a:pt x="2232" y="540"/>
                </a:lnTo>
                <a:lnTo>
                  <a:pt x="2296" y="524"/>
                </a:lnTo>
                <a:lnTo>
                  <a:pt x="2358" y="508"/>
                </a:lnTo>
                <a:lnTo>
                  <a:pt x="2418" y="490"/>
                </a:lnTo>
                <a:lnTo>
                  <a:pt x="2478" y="472"/>
                </a:lnTo>
                <a:lnTo>
                  <a:pt x="2592" y="432"/>
                </a:lnTo>
                <a:lnTo>
                  <a:pt x="2702" y="390"/>
                </a:lnTo>
                <a:lnTo>
                  <a:pt x="2702" y="390"/>
                </a:lnTo>
                <a:lnTo>
                  <a:pt x="2706" y="388"/>
                </a:lnTo>
                <a:lnTo>
                  <a:pt x="2706" y="388"/>
                </a:lnTo>
                <a:lnTo>
                  <a:pt x="2706" y="0"/>
                </a:lnTo>
                <a:lnTo>
                  <a:pt x="2706" y="0"/>
                </a:lnTo>
                <a:lnTo>
                  <a:pt x="2700" y="0"/>
                </a:lnTo>
                <a:lnTo>
                  <a:pt x="2700" y="0"/>
                </a:lnTo>
                <a:close/>
              </a:path>
            </a:pathLst>
          </a:custGeom>
          <a:solidFill>
            <a:schemeClr val="bg2">
              <a:alpha val="29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0" name="Freeform 18"/>
          <p:cNvSpPr>
            <a:spLocks/>
          </p:cNvSpPr>
          <p:nvPr/>
        </p:nvSpPr>
        <p:spPr bwMode="hidden">
          <a:xfrm>
            <a:off x="2619320" y="4075290"/>
            <a:ext cx="5544515" cy="850138"/>
          </a:xfrm>
          <a:custGeom>
            <a:avLst/>
            <a:gdLst/>
            <a:ahLst/>
            <a:cxnLst>
              <a:cxn ang="0">
                <a:pos x="5216" y="714"/>
              </a:cxn>
              <a:cxn ang="0">
                <a:pos x="4984" y="686"/>
              </a:cxn>
              <a:cxn ang="0">
                <a:pos x="4478" y="610"/>
              </a:cxn>
              <a:cxn ang="0">
                <a:pos x="3914" y="508"/>
              </a:cxn>
              <a:cxn ang="0">
                <a:pos x="3286" y="374"/>
              </a:cxn>
              <a:cxn ang="0">
                <a:pos x="2946" y="296"/>
              </a:cxn>
              <a:cxn ang="0">
                <a:pos x="2682" y="236"/>
              </a:cxn>
              <a:cxn ang="0">
                <a:pos x="2430" y="184"/>
              </a:cxn>
              <a:cxn ang="0">
                <a:pos x="2190" y="140"/>
              </a:cxn>
              <a:cxn ang="0">
                <a:pos x="1960" y="102"/>
              </a:cxn>
              <a:cxn ang="0">
                <a:pos x="1740" y="72"/>
              </a:cxn>
              <a:cxn ang="0">
                <a:pos x="1334" y="28"/>
              </a:cxn>
              <a:cxn ang="0">
                <a:pos x="970" y="4"/>
              </a:cxn>
              <a:cxn ang="0">
                <a:pos x="644" y="0"/>
              </a:cxn>
              <a:cxn ang="0">
                <a:pos x="358" y="10"/>
              </a:cxn>
              <a:cxn ang="0">
                <a:pos x="110" y="32"/>
              </a:cxn>
              <a:cxn ang="0">
                <a:pos x="0" y="48"/>
              </a:cxn>
              <a:cxn ang="0">
                <a:pos x="314" y="86"/>
              </a:cxn>
              <a:cxn ang="0">
                <a:pos x="652" y="140"/>
              </a:cxn>
              <a:cxn ang="0">
                <a:pos x="1014" y="210"/>
              </a:cxn>
              <a:cxn ang="0">
                <a:pos x="1402" y="296"/>
              </a:cxn>
              <a:cxn ang="0">
                <a:pos x="1756" y="378"/>
              </a:cxn>
              <a:cxn ang="0">
                <a:pos x="2408" y="516"/>
              </a:cxn>
              <a:cxn ang="0">
                <a:pos x="2708" y="572"/>
              </a:cxn>
              <a:cxn ang="0">
                <a:pos x="2992" y="620"/>
              </a:cxn>
              <a:cxn ang="0">
                <a:pos x="3260" y="662"/>
              </a:cxn>
              <a:cxn ang="0">
                <a:pos x="3512" y="694"/>
              </a:cxn>
              <a:cxn ang="0">
                <a:pos x="3750" y="722"/>
              </a:cxn>
              <a:cxn ang="0">
                <a:pos x="3974" y="740"/>
              </a:cxn>
              <a:cxn ang="0">
                <a:pos x="4184" y="754"/>
              </a:cxn>
              <a:cxn ang="0">
                <a:pos x="4384" y="762"/>
              </a:cxn>
              <a:cxn ang="0">
                <a:pos x="4570" y="762"/>
              </a:cxn>
              <a:cxn ang="0">
                <a:pos x="4746" y="758"/>
              </a:cxn>
              <a:cxn ang="0">
                <a:pos x="4912" y="748"/>
              </a:cxn>
              <a:cxn ang="0">
                <a:pos x="5068" y="732"/>
              </a:cxn>
              <a:cxn ang="0">
                <a:pos x="5216" y="714"/>
              </a:cxn>
            </a:cxnLst>
            <a:rect l="0" t="0" r="r" b="b"/>
            <a:pathLst>
              <a:path w="5216" h="762">
                <a:moveTo>
                  <a:pt x="5216" y="714"/>
                </a:moveTo>
                <a:lnTo>
                  <a:pt x="5216" y="714"/>
                </a:lnTo>
                <a:lnTo>
                  <a:pt x="5102" y="700"/>
                </a:lnTo>
                <a:lnTo>
                  <a:pt x="4984" y="686"/>
                </a:lnTo>
                <a:lnTo>
                  <a:pt x="4738" y="652"/>
                </a:lnTo>
                <a:lnTo>
                  <a:pt x="4478" y="610"/>
                </a:lnTo>
                <a:lnTo>
                  <a:pt x="4204" y="564"/>
                </a:lnTo>
                <a:lnTo>
                  <a:pt x="3914" y="508"/>
                </a:lnTo>
                <a:lnTo>
                  <a:pt x="3608" y="446"/>
                </a:lnTo>
                <a:lnTo>
                  <a:pt x="3286" y="374"/>
                </a:lnTo>
                <a:lnTo>
                  <a:pt x="2946" y="296"/>
                </a:lnTo>
                <a:lnTo>
                  <a:pt x="2946" y="296"/>
                </a:lnTo>
                <a:lnTo>
                  <a:pt x="2812" y="266"/>
                </a:lnTo>
                <a:lnTo>
                  <a:pt x="2682" y="236"/>
                </a:lnTo>
                <a:lnTo>
                  <a:pt x="2556" y="210"/>
                </a:lnTo>
                <a:lnTo>
                  <a:pt x="2430" y="184"/>
                </a:lnTo>
                <a:lnTo>
                  <a:pt x="2308" y="162"/>
                </a:lnTo>
                <a:lnTo>
                  <a:pt x="2190" y="140"/>
                </a:lnTo>
                <a:lnTo>
                  <a:pt x="2074" y="120"/>
                </a:lnTo>
                <a:lnTo>
                  <a:pt x="1960" y="102"/>
                </a:lnTo>
                <a:lnTo>
                  <a:pt x="1850" y="86"/>
                </a:lnTo>
                <a:lnTo>
                  <a:pt x="1740" y="72"/>
                </a:lnTo>
                <a:lnTo>
                  <a:pt x="1532" y="46"/>
                </a:lnTo>
                <a:lnTo>
                  <a:pt x="1334" y="28"/>
                </a:lnTo>
                <a:lnTo>
                  <a:pt x="1148" y="14"/>
                </a:lnTo>
                <a:lnTo>
                  <a:pt x="970" y="4"/>
                </a:lnTo>
                <a:lnTo>
                  <a:pt x="802" y="0"/>
                </a:lnTo>
                <a:lnTo>
                  <a:pt x="644" y="0"/>
                </a:lnTo>
                <a:lnTo>
                  <a:pt x="496" y="4"/>
                </a:lnTo>
                <a:lnTo>
                  <a:pt x="358" y="10"/>
                </a:lnTo>
                <a:lnTo>
                  <a:pt x="230" y="20"/>
                </a:lnTo>
                <a:lnTo>
                  <a:pt x="110" y="32"/>
                </a:lnTo>
                <a:lnTo>
                  <a:pt x="0" y="48"/>
                </a:lnTo>
                <a:lnTo>
                  <a:pt x="0" y="48"/>
                </a:lnTo>
                <a:lnTo>
                  <a:pt x="154" y="66"/>
                </a:lnTo>
                <a:lnTo>
                  <a:pt x="314" y="86"/>
                </a:lnTo>
                <a:lnTo>
                  <a:pt x="480" y="112"/>
                </a:lnTo>
                <a:lnTo>
                  <a:pt x="652" y="140"/>
                </a:lnTo>
                <a:lnTo>
                  <a:pt x="830" y="174"/>
                </a:lnTo>
                <a:lnTo>
                  <a:pt x="1014" y="210"/>
                </a:lnTo>
                <a:lnTo>
                  <a:pt x="1206" y="250"/>
                </a:lnTo>
                <a:lnTo>
                  <a:pt x="1402" y="296"/>
                </a:lnTo>
                <a:lnTo>
                  <a:pt x="1402" y="296"/>
                </a:lnTo>
                <a:lnTo>
                  <a:pt x="1756" y="378"/>
                </a:lnTo>
                <a:lnTo>
                  <a:pt x="2092" y="450"/>
                </a:lnTo>
                <a:lnTo>
                  <a:pt x="2408" y="516"/>
                </a:lnTo>
                <a:lnTo>
                  <a:pt x="2562" y="544"/>
                </a:lnTo>
                <a:lnTo>
                  <a:pt x="2708" y="572"/>
                </a:lnTo>
                <a:lnTo>
                  <a:pt x="2852" y="598"/>
                </a:lnTo>
                <a:lnTo>
                  <a:pt x="2992" y="620"/>
                </a:lnTo>
                <a:lnTo>
                  <a:pt x="3128" y="642"/>
                </a:lnTo>
                <a:lnTo>
                  <a:pt x="3260" y="662"/>
                </a:lnTo>
                <a:lnTo>
                  <a:pt x="3388" y="678"/>
                </a:lnTo>
                <a:lnTo>
                  <a:pt x="3512" y="694"/>
                </a:lnTo>
                <a:lnTo>
                  <a:pt x="3632" y="708"/>
                </a:lnTo>
                <a:lnTo>
                  <a:pt x="3750" y="722"/>
                </a:lnTo>
                <a:lnTo>
                  <a:pt x="3864" y="732"/>
                </a:lnTo>
                <a:lnTo>
                  <a:pt x="3974" y="740"/>
                </a:lnTo>
                <a:lnTo>
                  <a:pt x="4080" y="748"/>
                </a:lnTo>
                <a:lnTo>
                  <a:pt x="4184" y="754"/>
                </a:lnTo>
                <a:lnTo>
                  <a:pt x="4286" y="758"/>
                </a:lnTo>
                <a:lnTo>
                  <a:pt x="4384" y="762"/>
                </a:lnTo>
                <a:lnTo>
                  <a:pt x="4478" y="762"/>
                </a:lnTo>
                <a:lnTo>
                  <a:pt x="4570" y="762"/>
                </a:lnTo>
                <a:lnTo>
                  <a:pt x="4660" y="760"/>
                </a:lnTo>
                <a:lnTo>
                  <a:pt x="4746" y="758"/>
                </a:lnTo>
                <a:lnTo>
                  <a:pt x="4830" y="754"/>
                </a:lnTo>
                <a:lnTo>
                  <a:pt x="4912" y="748"/>
                </a:lnTo>
                <a:lnTo>
                  <a:pt x="4992" y="740"/>
                </a:lnTo>
                <a:lnTo>
                  <a:pt x="5068" y="732"/>
                </a:lnTo>
                <a:lnTo>
                  <a:pt x="5144" y="724"/>
                </a:lnTo>
                <a:lnTo>
                  <a:pt x="5216" y="714"/>
                </a:lnTo>
                <a:lnTo>
                  <a:pt x="5216" y="714"/>
                </a:lnTo>
                <a:close/>
              </a:path>
            </a:pathLst>
          </a:custGeom>
          <a:solidFill>
            <a:schemeClr val="bg2">
              <a:alpha val="40000"/>
            </a:schemeClr>
          </a:solidFill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1" name="Freeform 22"/>
          <p:cNvSpPr>
            <a:spLocks/>
          </p:cNvSpPr>
          <p:nvPr/>
        </p:nvSpPr>
        <p:spPr bwMode="hidden">
          <a:xfrm>
            <a:off x="2828728" y="4087562"/>
            <a:ext cx="5467980" cy="774272"/>
          </a:xfrm>
          <a:custGeom>
            <a:avLst/>
            <a:gdLst/>
            <a:ahLst/>
            <a:cxnLst>
              <a:cxn ang="0">
                <a:pos x="0" y="70"/>
              </a:cxn>
              <a:cxn ang="0">
                <a:pos x="0" y="70"/>
              </a:cxn>
              <a:cxn ang="0">
                <a:pos x="18" y="66"/>
              </a:cxn>
              <a:cxn ang="0">
                <a:pos x="72" y="56"/>
              </a:cxn>
              <a:cxn ang="0">
                <a:pos x="164" y="42"/>
              </a:cxn>
              <a:cxn ang="0">
                <a:pos x="224" y="34"/>
              </a:cxn>
              <a:cxn ang="0">
                <a:pos x="294" y="26"/>
              </a:cxn>
              <a:cxn ang="0">
                <a:pos x="372" y="20"/>
              </a:cxn>
              <a:cxn ang="0">
                <a:pos x="462" y="14"/>
              </a:cxn>
              <a:cxn ang="0">
                <a:pos x="560" y="8"/>
              </a:cxn>
              <a:cxn ang="0">
                <a:pos x="670" y="4"/>
              </a:cxn>
              <a:cxn ang="0">
                <a:pos x="790" y="2"/>
              </a:cxn>
              <a:cxn ang="0">
                <a:pos x="920" y="0"/>
              </a:cxn>
              <a:cxn ang="0">
                <a:pos x="1060" y="2"/>
              </a:cxn>
              <a:cxn ang="0">
                <a:pos x="1210" y="6"/>
              </a:cxn>
              <a:cxn ang="0">
                <a:pos x="1372" y="14"/>
              </a:cxn>
              <a:cxn ang="0">
                <a:pos x="1544" y="24"/>
              </a:cxn>
              <a:cxn ang="0">
                <a:pos x="1726" y="40"/>
              </a:cxn>
              <a:cxn ang="0">
                <a:pos x="1920" y="58"/>
              </a:cxn>
              <a:cxn ang="0">
                <a:pos x="2126" y="80"/>
              </a:cxn>
              <a:cxn ang="0">
                <a:pos x="2342" y="106"/>
              </a:cxn>
              <a:cxn ang="0">
                <a:pos x="2570" y="138"/>
              </a:cxn>
              <a:cxn ang="0">
                <a:pos x="2808" y="174"/>
              </a:cxn>
              <a:cxn ang="0">
                <a:pos x="3058" y="216"/>
              </a:cxn>
              <a:cxn ang="0">
                <a:pos x="3320" y="266"/>
              </a:cxn>
              <a:cxn ang="0">
                <a:pos x="3594" y="320"/>
              </a:cxn>
              <a:cxn ang="0">
                <a:pos x="3880" y="380"/>
              </a:cxn>
              <a:cxn ang="0">
                <a:pos x="4178" y="448"/>
              </a:cxn>
              <a:cxn ang="0">
                <a:pos x="4488" y="522"/>
              </a:cxn>
              <a:cxn ang="0">
                <a:pos x="4810" y="604"/>
              </a:cxn>
              <a:cxn ang="0">
                <a:pos x="5144" y="694"/>
              </a:cxn>
            </a:cxnLst>
            <a:rect l="0" t="0" r="r" b="b"/>
            <a:pathLst>
              <a:path w="5144" h="694">
                <a:moveTo>
                  <a:pt x="0" y="70"/>
                </a:moveTo>
                <a:lnTo>
                  <a:pt x="0" y="70"/>
                </a:lnTo>
                <a:lnTo>
                  <a:pt x="18" y="66"/>
                </a:lnTo>
                <a:lnTo>
                  <a:pt x="72" y="56"/>
                </a:lnTo>
                <a:lnTo>
                  <a:pt x="164" y="42"/>
                </a:lnTo>
                <a:lnTo>
                  <a:pt x="224" y="34"/>
                </a:lnTo>
                <a:lnTo>
                  <a:pt x="294" y="26"/>
                </a:lnTo>
                <a:lnTo>
                  <a:pt x="372" y="20"/>
                </a:lnTo>
                <a:lnTo>
                  <a:pt x="462" y="14"/>
                </a:lnTo>
                <a:lnTo>
                  <a:pt x="560" y="8"/>
                </a:lnTo>
                <a:lnTo>
                  <a:pt x="670" y="4"/>
                </a:lnTo>
                <a:lnTo>
                  <a:pt x="790" y="2"/>
                </a:lnTo>
                <a:lnTo>
                  <a:pt x="920" y="0"/>
                </a:lnTo>
                <a:lnTo>
                  <a:pt x="1060" y="2"/>
                </a:lnTo>
                <a:lnTo>
                  <a:pt x="1210" y="6"/>
                </a:lnTo>
                <a:lnTo>
                  <a:pt x="1372" y="14"/>
                </a:lnTo>
                <a:lnTo>
                  <a:pt x="1544" y="24"/>
                </a:lnTo>
                <a:lnTo>
                  <a:pt x="1726" y="40"/>
                </a:lnTo>
                <a:lnTo>
                  <a:pt x="1920" y="58"/>
                </a:lnTo>
                <a:lnTo>
                  <a:pt x="2126" y="80"/>
                </a:lnTo>
                <a:lnTo>
                  <a:pt x="2342" y="106"/>
                </a:lnTo>
                <a:lnTo>
                  <a:pt x="2570" y="138"/>
                </a:lnTo>
                <a:lnTo>
                  <a:pt x="2808" y="174"/>
                </a:lnTo>
                <a:lnTo>
                  <a:pt x="3058" y="216"/>
                </a:lnTo>
                <a:lnTo>
                  <a:pt x="3320" y="266"/>
                </a:lnTo>
                <a:lnTo>
                  <a:pt x="3594" y="320"/>
                </a:lnTo>
                <a:lnTo>
                  <a:pt x="3880" y="380"/>
                </a:lnTo>
                <a:lnTo>
                  <a:pt x="4178" y="448"/>
                </a:lnTo>
                <a:lnTo>
                  <a:pt x="4488" y="522"/>
                </a:lnTo>
                <a:lnTo>
                  <a:pt x="4810" y="604"/>
                </a:lnTo>
                <a:lnTo>
                  <a:pt x="5144" y="694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12" name="Freeform 26"/>
          <p:cNvSpPr>
            <a:spLocks/>
          </p:cNvSpPr>
          <p:nvPr/>
        </p:nvSpPr>
        <p:spPr bwMode="hidden">
          <a:xfrm>
            <a:off x="5609489" y="4074174"/>
            <a:ext cx="3308000" cy="651549"/>
          </a:xfrm>
          <a:custGeom>
            <a:avLst/>
            <a:gdLst/>
            <a:ahLst/>
            <a:cxnLst>
              <a:cxn ang="0">
                <a:pos x="0" y="584"/>
              </a:cxn>
              <a:cxn ang="0">
                <a:pos x="0" y="584"/>
              </a:cxn>
              <a:cxn ang="0">
                <a:pos x="90" y="560"/>
              </a:cxn>
              <a:cxn ang="0">
                <a:pos x="336" y="498"/>
              </a:cxn>
              <a:cxn ang="0">
                <a:pos x="506" y="456"/>
              </a:cxn>
              <a:cxn ang="0">
                <a:pos x="702" y="410"/>
              </a:cxn>
              <a:cxn ang="0">
                <a:pos x="920" y="360"/>
              </a:cxn>
              <a:cxn ang="0">
                <a:pos x="1154" y="306"/>
              </a:cxn>
              <a:cxn ang="0">
                <a:pos x="1402" y="254"/>
              </a:cxn>
              <a:cxn ang="0">
                <a:pos x="1656" y="202"/>
              </a:cxn>
              <a:cxn ang="0">
                <a:pos x="1916" y="154"/>
              </a:cxn>
              <a:cxn ang="0">
                <a:pos x="2174" y="108"/>
              </a:cxn>
              <a:cxn ang="0">
                <a:pos x="2302" y="88"/>
              </a:cxn>
              <a:cxn ang="0">
                <a:pos x="2426" y="68"/>
              </a:cxn>
              <a:cxn ang="0">
                <a:pos x="2550" y="52"/>
              </a:cxn>
              <a:cxn ang="0">
                <a:pos x="2670" y="36"/>
              </a:cxn>
              <a:cxn ang="0">
                <a:pos x="2788" y="24"/>
              </a:cxn>
              <a:cxn ang="0">
                <a:pos x="2900" y="14"/>
              </a:cxn>
              <a:cxn ang="0">
                <a:pos x="3008" y="6"/>
              </a:cxn>
              <a:cxn ang="0">
                <a:pos x="3112" y="0"/>
              </a:cxn>
            </a:cxnLst>
            <a:rect l="0" t="0" r="r" b="b"/>
            <a:pathLst>
              <a:path w="3112" h="584">
                <a:moveTo>
                  <a:pt x="0" y="584"/>
                </a:moveTo>
                <a:lnTo>
                  <a:pt x="0" y="584"/>
                </a:lnTo>
                <a:lnTo>
                  <a:pt x="90" y="560"/>
                </a:lnTo>
                <a:lnTo>
                  <a:pt x="336" y="498"/>
                </a:lnTo>
                <a:lnTo>
                  <a:pt x="506" y="456"/>
                </a:lnTo>
                <a:lnTo>
                  <a:pt x="702" y="410"/>
                </a:lnTo>
                <a:lnTo>
                  <a:pt x="920" y="360"/>
                </a:lnTo>
                <a:lnTo>
                  <a:pt x="1154" y="306"/>
                </a:lnTo>
                <a:lnTo>
                  <a:pt x="1402" y="254"/>
                </a:lnTo>
                <a:lnTo>
                  <a:pt x="1656" y="202"/>
                </a:lnTo>
                <a:lnTo>
                  <a:pt x="1916" y="154"/>
                </a:lnTo>
                <a:lnTo>
                  <a:pt x="2174" y="108"/>
                </a:lnTo>
                <a:lnTo>
                  <a:pt x="2302" y="88"/>
                </a:lnTo>
                <a:lnTo>
                  <a:pt x="2426" y="68"/>
                </a:lnTo>
                <a:lnTo>
                  <a:pt x="2550" y="52"/>
                </a:lnTo>
                <a:lnTo>
                  <a:pt x="2670" y="36"/>
                </a:lnTo>
                <a:lnTo>
                  <a:pt x="2788" y="24"/>
                </a:lnTo>
                <a:lnTo>
                  <a:pt x="2900" y="14"/>
                </a:lnTo>
                <a:lnTo>
                  <a:pt x="3008" y="6"/>
                </a:lnTo>
                <a:lnTo>
                  <a:pt x="3112" y="0"/>
                </a:lnTo>
              </a:path>
            </a:pathLst>
          </a:custGeom>
          <a:noFill/>
          <a:ln w="12">
            <a:solidFill>
              <a:srgbClr val="FFFFFF"/>
            </a:solidFill>
            <a:prstDash val="solid"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 useBgFill="1">
        <p:nvSpPr>
          <p:cNvPr id="13" name="Freeform 10"/>
          <p:cNvSpPr>
            <a:spLocks/>
          </p:cNvSpPr>
          <p:nvPr/>
        </p:nvSpPr>
        <p:spPr bwMode="hidden">
          <a:xfrm>
            <a:off x="211665" y="4058555"/>
            <a:ext cx="8723376" cy="1329874"/>
          </a:xfrm>
          <a:custGeom>
            <a:avLst/>
            <a:gdLst/>
            <a:ahLst/>
            <a:cxnLst>
              <a:cxn ang="0">
                <a:pos x="8192" y="512"/>
              </a:cxn>
              <a:cxn ang="0">
                <a:pos x="8040" y="570"/>
              </a:cxn>
              <a:cxn ang="0">
                <a:pos x="7878" y="620"/>
              </a:cxn>
              <a:cxn ang="0">
                <a:pos x="7706" y="666"/>
              </a:cxn>
              <a:cxn ang="0">
                <a:pos x="7522" y="702"/>
              </a:cxn>
              <a:cxn ang="0">
                <a:pos x="7322" y="730"/>
              </a:cxn>
              <a:cxn ang="0">
                <a:pos x="7106" y="750"/>
              </a:cxn>
              <a:cxn ang="0">
                <a:pos x="6872" y="762"/>
              </a:cxn>
              <a:cxn ang="0">
                <a:pos x="6618" y="760"/>
              </a:cxn>
              <a:cxn ang="0">
                <a:pos x="6342" y="750"/>
              </a:cxn>
              <a:cxn ang="0">
                <a:pos x="6042" y="726"/>
              </a:cxn>
              <a:cxn ang="0">
                <a:pos x="5716" y="690"/>
              </a:cxn>
              <a:cxn ang="0">
                <a:pos x="5364" y="642"/>
              </a:cxn>
              <a:cxn ang="0">
                <a:pos x="4982" y="578"/>
              </a:cxn>
              <a:cxn ang="0">
                <a:pos x="4568" y="500"/>
              </a:cxn>
              <a:cxn ang="0">
                <a:pos x="4122" y="406"/>
              </a:cxn>
              <a:cxn ang="0">
                <a:pos x="3640" y="296"/>
              </a:cxn>
              <a:cxn ang="0">
                <a:pos x="3396" y="240"/>
              </a:cxn>
              <a:cxn ang="0">
                <a:pos x="2934" y="148"/>
              </a:cxn>
              <a:cxn ang="0">
                <a:pos x="2512" y="82"/>
              </a:cxn>
              <a:cxn ang="0">
                <a:pos x="2126" y="36"/>
              </a:cxn>
              <a:cxn ang="0">
                <a:pos x="1776" y="10"/>
              </a:cxn>
              <a:cxn ang="0">
                <a:pos x="1462" y="0"/>
              </a:cxn>
              <a:cxn ang="0">
                <a:pos x="1182" y="4"/>
              </a:cxn>
              <a:cxn ang="0">
                <a:pos x="934" y="20"/>
              </a:cxn>
              <a:cxn ang="0">
                <a:pos x="716" y="44"/>
              </a:cxn>
              <a:cxn ang="0">
                <a:pos x="530" y="74"/>
              </a:cxn>
              <a:cxn ang="0">
                <a:pos x="374" y="108"/>
              </a:cxn>
              <a:cxn ang="0">
                <a:pos x="248" y="144"/>
              </a:cxn>
              <a:cxn ang="0">
                <a:pos x="148" y="176"/>
              </a:cxn>
              <a:cxn ang="0">
                <a:pos x="48" y="216"/>
              </a:cxn>
              <a:cxn ang="0">
                <a:pos x="0" y="240"/>
              </a:cxn>
              <a:cxn ang="0">
                <a:pos x="8192" y="1192"/>
              </a:cxn>
              <a:cxn ang="0">
                <a:pos x="8196" y="1186"/>
              </a:cxn>
              <a:cxn ang="0">
                <a:pos x="8196" y="510"/>
              </a:cxn>
              <a:cxn ang="0">
                <a:pos x="8192" y="512"/>
              </a:cxn>
            </a:cxnLst>
            <a:rect l="0" t="0" r="r" b="b"/>
            <a:pathLst>
              <a:path w="8196" h="1192">
                <a:moveTo>
                  <a:pt x="8192" y="512"/>
                </a:moveTo>
                <a:lnTo>
                  <a:pt x="8192" y="512"/>
                </a:lnTo>
                <a:lnTo>
                  <a:pt x="8116" y="542"/>
                </a:lnTo>
                <a:lnTo>
                  <a:pt x="8040" y="570"/>
                </a:lnTo>
                <a:lnTo>
                  <a:pt x="7960" y="596"/>
                </a:lnTo>
                <a:lnTo>
                  <a:pt x="7878" y="620"/>
                </a:lnTo>
                <a:lnTo>
                  <a:pt x="7794" y="644"/>
                </a:lnTo>
                <a:lnTo>
                  <a:pt x="7706" y="666"/>
                </a:lnTo>
                <a:lnTo>
                  <a:pt x="7616" y="684"/>
                </a:lnTo>
                <a:lnTo>
                  <a:pt x="7522" y="702"/>
                </a:lnTo>
                <a:lnTo>
                  <a:pt x="7424" y="718"/>
                </a:lnTo>
                <a:lnTo>
                  <a:pt x="7322" y="730"/>
                </a:lnTo>
                <a:lnTo>
                  <a:pt x="7216" y="742"/>
                </a:lnTo>
                <a:lnTo>
                  <a:pt x="7106" y="750"/>
                </a:lnTo>
                <a:lnTo>
                  <a:pt x="6992" y="758"/>
                </a:lnTo>
                <a:lnTo>
                  <a:pt x="6872" y="762"/>
                </a:lnTo>
                <a:lnTo>
                  <a:pt x="6748" y="762"/>
                </a:lnTo>
                <a:lnTo>
                  <a:pt x="6618" y="760"/>
                </a:lnTo>
                <a:lnTo>
                  <a:pt x="6482" y="756"/>
                </a:lnTo>
                <a:lnTo>
                  <a:pt x="6342" y="750"/>
                </a:lnTo>
                <a:lnTo>
                  <a:pt x="6196" y="740"/>
                </a:lnTo>
                <a:lnTo>
                  <a:pt x="6042" y="726"/>
                </a:lnTo>
                <a:lnTo>
                  <a:pt x="5882" y="710"/>
                </a:lnTo>
                <a:lnTo>
                  <a:pt x="5716" y="690"/>
                </a:lnTo>
                <a:lnTo>
                  <a:pt x="5544" y="668"/>
                </a:lnTo>
                <a:lnTo>
                  <a:pt x="5364" y="642"/>
                </a:lnTo>
                <a:lnTo>
                  <a:pt x="5176" y="612"/>
                </a:lnTo>
                <a:lnTo>
                  <a:pt x="4982" y="578"/>
                </a:lnTo>
                <a:lnTo>
                  <a:pt x="4778" y="540"/>
                </a:lnTo>
                <a:lnTo>
                  <a:pt x="4568" y="500"/>
                </a:lnTo>
                <a:lnTo>
                  <a:pt x="4348" y="454"/>
                </a:lnTo>
                <a:lnTo>
                  <a:pt x="4122" y="406"/>
                </a:lnTo>
                <a:lnTo>
                  <a:pt x="3886" y="354"/>
                </a:lnTo>
                <a:lnTo>
                  <a:pt x="3640" y="296"/>
                </a:lnTo>
                <a:lnTo>
                  <a:pt x="3640" y="296"/>
                </a:lnTo>
                <a:lnTo>
                  <a:pt x="3396" y="240"/>
                </a:lnTo>
                <a:lnTo>
                  <a:pt x="3160" y="192"/>
                </a:lnTo>
                <a:lnTo>
                  <a:pt x="2934" y="148"/>
                </a:lnTo>
                <a:lnTo>
                  <a:pt x="2718" y="112"/>
                </a:lnTo>
                <a:lnTo>
                  <a:pt x="2512" y="82"/>
                </a:lnTo>
                <a:lnTo>
                  <a:pt x="2314" y="56"/>
                </a:lnTo>
                <a:lnTo>
                  <a:pt x="2126" y="36"/>
                </a:lnTo>
                <a:lnTo>
                  <a:pt x="1948" y="20"/>
                </a:lnTo>
                <a:lnTo>
                  <a:pt x="1776" y="10"/>
                </a:lnTo>
                <a:lnTo>
                  <a:pt x="1616" y="2"/>
                </a:lnTo>
                <a:lnTo>
                  <a:pt x="1462" y="0"/>
                </a:lnTo>
                <a:lnTo>
                  <a:pt x="1318" y="0"/>
                </a:lnTo>
                <a:lnTo>
                  <a:pt x="1182" y="4"/>
                </a:lnTo>
                <a:lnTo>
                  <a:pt x="1054" y="10"/>
                </a:lnTo>
                <a:lnTo>
                  <a:pt x="934" y="20"/>
                </a:lnTo>
                <a:lnTo>
                  <a:pt x="822" y="30"/>
                </a:lnTo>
                <a:lnTo>
                  <a:pt x="716" y="44"/>
                </a:lnTo>
                <a:lnTo>
                  <a:pt x="620" y="58"/>
                </a:lnTo>
                <a:lnTo>
                  <a:pt x="530" y="74"/>
                </a:lnTo>
                <a:lnTo>
                  <a:pt x="450" y="92"/>
                </a:lnTo>
                <a:lnTo>
                  <a:pt x="374" y="108"/>
                </a:lnTo>
                <a:lnTo>
                  <a:pt x="308" y="126"/>
                </a:lnTo>
                <a:lnTo>
                  <a:pt x="248" y="144"/>
                </a:lnTo>
                <a:lnTo>
                  <a:pt x="194" y="160"/>
                </a:lnTo>
                <a:lnTo>
                  <a:pt x="148" y="176"/>
                </a:lnTo>
                <a:lnTo>
                  <a:pt x="108" y="192"/>
                </a:lnTo>
                <a:lnTo>
                  <a:pt x="48" y="216"/>
                </a:lnTo>
                <a:lnTo>
                  <a:pt x="12" y="234"/>
                </a:lnTo>
                <a:lnTo>
                  <a:pt x="0" y="240"/>
                </a:lnTo>
                <a:lnTo>
                  <a:pt x="0" y="1192"/>
                </a:lnTo>
                <a:lnTo>
                  <a:pt x="8192" y="1192"/>
                </a:lnTo>
                <a:lnTo>
                  <a:pt x="8192" y="1192"/>
                </a:lnTo>
                <a:lnTo>
                  <a:pt x="8196" y="1186"/>
                </a:lnTo>
                <a:lnTo>
                  <a:pt x="8196" y="1186"/>
                </a:lnTo>
                <a:lnTo>
                  <a:pt x="8196" y="510"/>
                </a:lnTo>
                <a:lnTo>
                  <a:pt x="8196" y="510"/>
                </a:lnTo>
                <a:lnTo>
                  <a:pt x="8192" y="512"/>
                </a:lnTo>
                <a:lnTo>
                  <a:pt x="8192" y="512"/>
                </a:lnTo>
                <a:close/>
              </a:path>
            </a:pathLst>
          </a:custGeom>
          <a:ln w="9525">
            <a:noFill/>
            <a:round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90032" y="2463560"/>
            <a:ext cx="7772400" cy="1524000"/>
          </a:xfrm>
        </p:spPr>
        <p:txBody>
          <a:bodyPr anchor="t">
            <a:normAutofit/>
          </a:bodyPr>
          <a:lstStyle>
            <a:lvl1pPr algn="ctr">
              <a:defRPr sz="4400" b="0" cap="none"/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7365" y="1437448"/>
            <a:ext cx="6417734" cy="939801"/>
          </a:xfrm>
        </p:spPr>
        <p:txBody>
          <a:bodyPr anchor="b">
            <a:normAutofit/>
          </a:bodyPr>
          <a:lstStyle>
            <a:lvl1pPr marL="0" indent="0" algn="ctr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0298E34-FCB1-43AA-9A8A-5005E1891CBE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CC142659-78AF-46DF-B8E3-2FC293BC2DEB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676655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679192"/>
            <a:ext cx="3822192" cy="34472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6656" y="2678114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7332" y="3429000"/>
            <a:ext cx="3820055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8200" y="2678113"/>
            <a:ext cx="3822192" cy="639762"/>
          </a:xfrm>
        </p:spPr>
        <p:txBody>
          <a:bodyPr anchor="ctr"/>
          <a:lstStyle>
            <a:lvl1pPr marL="0" indent="0" algn="ctr">
              <a:buNone/>
              <a:defRPr sz="2400" b="0" i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3429000"/>
            <a:ext cx="3822192" cy="2697163"/>
          </a:xfrm>
        </p:spPr>
        <p:txBody>
          <a:bodyPr/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5904A478-3FF5-4AE7-A05E-1DAB849305CB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D445DCC-2B38-458A-A6F1-C36EA0333BC0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ounded Rectangle 11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6" name="Group 5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29874"/>
            <a:chOff x="-3905251" y="4294188"/>
            <a:chExt cx="13027839" cy="1892300"/>
          </a:xfrm>
        </p:grpSpPr>
        <p:sp>
          <p:nvSpPr>
            <p:cNvPr id="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69EF43B9-01BB-4879-8769-4ED4B59E661C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D02ABF1-A968-4836-9ADC-F9D923AE22D1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3581400"/>
            <a:ext cx="3352800" cy="1905001"/>
          </a:xfrm>
        </p:spPr>
        <p:txBody>
          <a:bodyPr anchor="t">
            <a:normAutofit/>
          </a:bodyPr>
          <a:lstStyle>
            <a:lvl1pPr marL="0" indent="0">
              <a:spcBef>
                <a:spcPts val="0"/>
              </a:spcBef>
              <a:spcAft>
                <a:spcPts val="600"/>
              </a:spcAft>
              <a:buNone/>
              <a:defRPr sz="18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grpSp>
        <p:nvGrpSpPr>
          <p:cNvPr id="2" name="Group 23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25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7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8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9" name="Freeform 28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2" name="Title 21"/>
          <p:cNvSpPr>
            <a:spLocks noGrp="1"/>
          </p:cNvSpPr>
          <p:nvPr>
            <p:ph type="title"/>
          </p:nvPr>
        </p:nvSpPr>
        <p:spPr>
          <a:xfrm>
            <a:off x="914400" y="2286000"/>
            <a:ext cx="3352800" cy="1252728"/>
          </a:xfrm>
        </p:spPr>
        <p:txBody>
          <a:bodyPr anchor="b">
            <a:noAutofit/>
          </a:bodyPr>
          <a:lstStyle>
            <a:lvl1pPr algn="l">
              <a:defRPr sz="3200"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51962" y="1828800"/>
            <a:ext cx="3904076" cy="3810000"/>
          </a:xfrm>
        </p:spPr>
        <p:txBody>
          <a:bodyPr anchor="ctr"/>
          <a:lstStyle>
            <a:lvl1pPr>
              <a:buClr>
                <a:schemeClr val="bg1"/>
              </a:buClr>
              <a:defRPr sz="2200">
                <a:solidFill>
                  <a:schemeClr val="tx2"/>
                </a:solidFill>
              </a:defRPr>
            </a:lvl1pPr>
            <a:lvl2pPr>
              <a:buClr>
                <a:schemeClr val="bg1"/>
              </a:buClr>
              <a:defRPr sz="2000">
                <a:solidFill>
                  <a:schemeClr val="tx2"/>
                </a:solidFill>
              </a:defRPr>
            </a:lvl2pPr>
            <a:lvl3pPr>
              <a:buClr>
                <a:schemeClr val="bg1"/>
              </a:buClr>
              <a:defRPr sz="1800">
                <a:solidFill>
                  <a:schemeClr val="tx2"/>
                </a:solidFill>
              </a:defRPr>
            </a:lvl3pPr>
            <a:lvl4pPr>
              <a:buClr>
                <a:schemeClr val="bg1"/>
              </a:buClr>
              <a:defRPr sz="1600">
                <a:solidFill>
                  <a:schemeClr val="tx2"/>
                </a:solidFill>
              </a:defRPr>
            </a:lvl4pPr>
            <a:lvl5pPr>
              <a:buClr>
                <a:schemeClr val="bg1"/>
              </a:buClr>
              <a:defRPr sz="1600">
                <a:solidFill>
                  <a:schemeClr val="tx2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ounded Rectangle 14"/>
          <p:cNvSpPr/>
          <p:nvPr/>
        </p:nvSpPr>
        <p:spPr>
          <a:xfrm>
            <a:off x="228600" y="228600"/>
            <a:ext cx="8695944" cy="6035040"/>
          </a:xfrm>
          <a:prstGeom prst="roundRect">
            <a:avLst>
              <a:gd name="adj" fmla="val 127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10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9" name="Group 8"/>
          <p:cNvGrpSpPr>
            <a:grpSpLocks noChangeAspect="1"/>
          </p:cNvGrpSpPr>
          <p:nvPr/>
        </p:nvGrpSpPr>
        <p:grpSpPr bwMode="hidden">
          <a:xfrm>
            <a:off x="211665" y="5353963"/>
            <a:ext cx="8723376" cy="1331580"/>
            <a:chOff x="-3905250" y="4294188"/>
            <a:chExt cx="13011150" cy="1892300"/>
          </a:xfrm>
        </p:grpSpPr>
        <p:sp>
          <p:nvSpPr>
            <p:cNvPr id="10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1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2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3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14" name="Freeform 10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874155" y="338667"/>
            <a:ext cx="3812645" cy="2429934"/>
          </a:xfrm>
        </p:spPr>
        <p:txBody>
          <a:bodyPr anchor="b">
            <a:normAutofit/>
          </a:bodyPr>
          <a:lstStyle>
            <a:lvl1pPr algn="l">
              <a:defRPr sz="2800" b="0">
                <a:solidFill>
                  <a:srgbClr val="FFFFFF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868333" y="2785533"/>
            <a:ext cx="3818467" cy="2421467"/>
          </a:xfrm>
        </p:spPr>
        <p:txBody>
          <a:bodyPr>
            <a:normAutofit/>
          </a:bodyPr>
          <a:lstStyle>
            <a:lvl1pPr marL="0" indent="0">
              <a:buNone/>
              <a:defRPr sz="18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A3D5B08D-3B58-4898-9141-0831F0BAF2F0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838200" y="1371600"/>
            <a:ext cx="3566160" cy="2926080"/>
          </a:xfrm>
          <a:prstGeom prst="roundRect">
            <a:avLst>
              <a:gd name="adj" fmla="val 3924"/>
            </a:avLst>
          </a:prstGeom>
          <a:solidFill>
            <a:schemeClr val="accent1"/>
          </a:solidFill>
          <a:ln>
            <a:noFill/>
          </a:ln>
          <a:effectLst>
            <a:reflection blurRad="12700" stA="30000" endPos="30000" dist="5000" dir="5400000" sy="-100000" algn="bl" rotWithShape="0"/>
          </a:effectLst>
          <a:scene3d>
            <a:camera prst="perspectiveContrastingLeftFacing" fov="600000">
              <a:rot lat="240000" lon="19799999" rev="0"/>
            </a:camera>
            <a:lightRig rig="threePt" dir="t">
              <a:rot lat="0" lon="0" rev="2700000"/>
            </a:lightRig>
          </a:scene3d>
          <a:sp3d>
            <a:bevelT w="44450" h="31750"/>
          </a:sp3d>
        </p:spPr>
        <p:txBody>
          <a:bodyPr/>
          <a:lstStyle>
            <a:lvl1pPr marL="0" indent="0" algn="ctr">
              <a:buNone/>
              <a:defRPr sz="3200">
                <a:solidFill>
                  <a:schemeClr val="bg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zh-CN" altLang="en-US" smtClean="0"/>
              <a:t>单击图标添加图片</a:t>
            </a:r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ctr"/>
          <a:lstStyle>
            <a:lvl1pPr algn="l">
              <a:defRPr/>
            </a:lvl1pPr>
            <a:lvl2pPr algn="l">
              <a:defRPr/>
            </a:lvl2pPr>
            <a:lvl3pPr algn="l">
              <a:defRPr/>
            </a:lvl3pPr>
            <a:lvl4pPr algn="l">
              <a:defRPr/>
            </a:lvl4pPr>
            <a:lvl5pPr algn="l"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17245B19-3275-4D73-BB21-65C120009FC9}" type="slidenum">
              <a:rPr lang="zh-CN" altLang="en-US" smtClean="0">
                <a:solidFill>
                  <a:srgbClr val="000000"/>
                </a:solidFill>
              </a:rPr>
              <a:pPr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ounded Rectangle 20"/>
          <p:cNvSpPr/>
          <p:nvPr/>
        </p:nvSpPr>
        <p:spPr bwMode="hidden">
          <a:xfrm>
            <a:off x="228600" y="228600"/>
            <a:ext cx="8695944" cy="1426464"/>
          </a:xfrm>
          <a:prstGeom prst="roundRect">
            <a:avLst>
              <a:gd name="adj" fmla="val 7136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buNone/>
              <a:defRPr/>
            </a:pPr>
            <a:fld id="{426975D3-97B3-49D4-A574-2BEB55D3CEE1}" type="slidenum">
              <a:rPr lang="zh-CN" altLang="en-US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buFont typeface="Arial" pitchFamily="34" charset="0"/>
                <a:buNone/>
                <a:defRPr/>
              </a:pPr>
              <a:t>‹#›</a:t>
            </a:fld>
            <a:endParaRPr lang="en-US" altLang="zh-CN">
              <a:solidFill>
                <a:srgbClr val="000000"/>
              </a:solidFill>
            </a:endParaRPr>
          </a:p>
        </p:txBody>
      </p:sp>
      <p:grpSp>
        <p:nvGrpSpPr>
          <p:cNvPr id="15" name="Group 14"/>
          <p:cNvGrpSpPr>
            <a:grpSpLocks noChangeAspect="1"/>
          </p:cNvGrpSpPr>
          <p:nvPr/>
        </p:nvGrpSpPr>
        <p:grpSpPr bwMode="hidden">
          <a:xfrm>
            <a:off x="211665" y="714191"/>
            <a:ext cx="8723376" cy="1331580"/>
            <a:chOff x="-3905250" y="4294188"/>
            <a:chExt cx="13011150" cy="1892300"/>
          </a:xfrm>
        </p:grpSpPr>
        <p:sp>
          <p:nvSpPr>
            <p:cNvPr id="16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7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0" name="Freeform 19"/>
            <p:cNvSpPr>
              <a:spLocks/>
            </p:cNvSpPr>
            <p:nvPr/>
          </p:nvSpPr>
          <p:spPr bwMode="hidden">
            <a:xfrm>
              <a:off x="-3905250" y="4294188"/>
              <a:ext cx="13011150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447800"/>
            <a:ext cx="2057400" cy="4487333"/>
          </a:xfrm>
        </p:spPr>
        <p:txBody>
          <a:bodyPr vert="eaVert" anchor="ctr"/>
          <a:lstStyle>
            <a:lvl1pPr algn="l">
              <a:defRPr>
                <a:solidFill>
                  <a:schemeClr val="tx2"/>
                </a:solidFill>
              </a:defRPr>
            </a:lvl1pPr>
          </a:lstStyle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447800"/>
            <a:ext cx="6019800" cy="4487334"/>
          </a:xfrm>
        </p:spPr>
        <p:txBody>
          <a:bodyPr vert="eaVert"/>
          <a:lstStyle>
            <a:lvl1pPr>
              <a:buClr>
                <a:schemeClr val="accent1"/>
              </a:buClr>
              <a:defRPr/>
            </a:lvl1pPr>
            <a:lvl2pPr>
              <a:buClr>
                <a:schemeClr val="accent1"/>
              </a:buClr>
              <a:defRPr/>
            </a:lvl2pPr>
            <a:lvl3pPr>
              <a:buClr>
                <a:schemeClr val="accent1"/>
              </a:buClr>
              <a:defRPr/>
            </a:lvl3pPr>
            <a:lvl4pPr>
              <a:buClr>
                <a:schemeClr val="accent1"/>
              </a:buClr>
              <a:defRPr/>
            </a:lvl4pPr>
            <a:lvl5pPr>
              <a:buClr>
                <a:schemeClr val="accent1"/>
              </a:buClr>
              <a:defRPr/>
            </a:lvl5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ounded Rectangle 13"/>
          <p:cNvSpPr/>
          <p:nvPr/>
        </p:nvSpPr>
        <p:spPr>
          <a:xfrm>
            <a:off x="228600" y="228600"/>
            <a:ext cx="8695944" cy="2468880"/>
          </a:xfrm>
          <a:prstGeom prst="roundRect">
            <a:avLst>
              <a:gd name="adj" fmla="val 3362"/>
            </a:avLst>
          </a:prstGeom>
          <a:gradFill>
            <a:gsLst>
              <a:gs pos="0">
                <a:schemeClr val="accent1">
                  <a:lumMod val="75000"/>
                </a:schemeClr>
              </a:gs>
              <a:gs pos="90000">
                <a:schemeClr val="accent1">
                  <a:lumMod val="60000"/>
                  <a:lumOff val="40000"/>
                </a:schemeClr>
              </a:gs>
            </a:gsLst>
            <a:lin ang="54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8" name="Group 15"/>
          <p:cNvGrpSpPr>
            <a:grpSpLocks noChangeAspect="1"/>
          </p:cNvGrpSpPr>
          <p:nvPr/>
        </p:nvGrpSpPr>
        <p:grpSpPr bwMode="hidden">
          <a:xfrm>
            <a:off x="211665" y="1679429"/>
            <a:ext cx="8723376" cy="1329874"/>
            <a:chOff x="-3905251" y="4294188"/>
            <a:chExt cx="13027839" cy="1892300"/>
          </a:xfrm>
        </p:grpSpPr>
        <p:sp>
          <p:nvSpPr>
            <p:cNvPr id="17" name="Freeform 14"/>
            <p:cNvSpPr>
              <a:spLocks/>
            </p:cNvSpPr>
            <p:nvPr/>
          </p:nvSpPr>
          <p:spPr bwMode="hidden">
            <a:xfrm>
              <a:off x="4810125" y="4500563"/>
              <a:ext cx="4295775" cy="1016000"/>
            </a:xfrm>
            <a:custGeom>
              <a:avLst/>
              <a:gdLst/>
              <a:ahLst/>
              <a:cxnLst>
                <a:cxn ang="0">
                  <a:pos x="2700" y="0"/>
                </a:cxn>
                <a:cxn ang="0">
                  <a:pos x="2700" y="0"/>
                </a:cxn>
                <a:cxn ang="0">
                  <a:pos x="2586" y="18"/>
                </a:cxn>
                <a:cxn ang="0">
                  <a:pos x="2470" y="38"/>
                </a:cxn>
                <a:cxn ang="0">
                  <a:pos x="2352" y="60"/>
                </a:cxn>
                <a:cxn ang="0">
                  <a:pos x="2230" y="82"/>
                </a:cxn>
                <a:cxn ang="0">
                  <a:pos x="2106" y="108"/>
                </a:cxn>
                <a:cxn ang="0">
                  <a:pos x="1978" y="134"/>
                </a:cxn>
                <a:cxn ang="0">
                  <a:pos x="1848" y="164"/>
                </a:cxn>
                <a:cxn ang="0">
                  <a:pos x="1714" y="194"/>
                </a:cxn>
                <a:cxn ang="0">
                  <a:pos x="1714" y="194"/>
                </a:cxn>
                <a:cxn ang="0">
                  <a:pos x="1472" y="252"/>
                </a:cxn>
                <a:cxn ang="0">
                  <a:pos x="1236" y="304"/>
                </a:cxn>
                <a:cxn ang="0">
                  <a:pos x="1010" y="352"/>
                </a:cxn>
                <a:cxn ang="0">
                  <a:pos x="792" y="398"/>
                </a:cxn>
                <a:cxn ang="0">
                  <a:pos x="584" y="438"/>
                </a:cxn>
                <a:cxn ang="0">
                  <a:pos x="382" y="474"/>
                </a:cxn>
                <a:cxn ang="0">
                  <a:pos x="188" y="508"/>
                </a:cxn>
                <a:cxn ang="0">
                  <a:pos x="0" y="538"/>
                </a:cxn>
                <a:cxn ang="0">
                  <a:pos x="0" y="538"/>
                </a:cxn>
                <a:cxn ang="0">
                  <a:pos x="130" y="556"/>
                </a:cxn>
                <a:cxn ang="0">
                  <a:pos x="254" y="572"/>
                </a:cxn>
                <a:cxn ang="0">
                  <a:pos x="374" y="586"/>
                </a:cxn>
                <a:cxn ang="0">
                  <a:pos x="492" y="598"/>
                </a:cxn>
                <a:cxn ang="0">
                  <a:pos x="606" y="610"/>
                </a:cxn>
                <a:cxn ang="0">
                  <a:pos x="716" y="618"/>
                </a:cxn>
                <a:cxn ang="0">
                  <a:pos x="822" y="626"/>
                </a:cxn>
                <a:cxn ang="0">
                  <a:pos x="926" y="632"/>
                </a:cxn>
                <a:cxn ang="0">
                  <a:pos x="1028" y="636"/>
                </a:cxn>
                <a:cxn ang="0">
                  <a:pos x="1126" y="638"/>
                </a:cxn>
                <a:cxn ang="0">
                  <a:pos x="1220" y="640"/>
                </a:cxn>
                <a:cxn ang="0">
                  <a:pos x="1312" y="640"/>
                </a:cxn>
                <a:cxn ang="0">
                  <a:pos x="1402" y="638"/>
                </a:cxn>
                <a:cxn ang="0">
                  <a:pos x="1490" y="636"/>
                </a:cxn>
                <a:cxn ang="0">
                  <a:pos x="1574" y="632"/>
                </a:cxn>
                <a:cxn ang="0">
                  <a:pos x="1656" y="626"/>
                </a:cxn>
                <a:cxn ang="0">
                  <a:pos x="1734" y="620"/>
                </a:cxn>
                <a:cxn ang="0">
                  <a:pos x="1812" y="612"/>
                </a:cxn>
                <a:cxn ang="0">
                  <a:pos x="1886" y="602"/>
                </a:cxn>
                <a:cxn ang="0">
                  <a:pos x="1960" y="592"/>
                </a:cxn>
                <a:cxn ang="0">
                  <a:pos x="2030" y="580"/>
                </a:cxn>
                <a:cxn ang="0">
                  <a:pos x="2100" y="568"/>
                </a:cxn>
                <a:cxn ang="0">
                  <a:pos x="2166" y="554"/>
                </a:cxn>
                <a:cxn ang="0">
                  <a:pos x="2232" y="540"/>
                </a:cxn>
                <a:cxn ang="0">
                  <a:pos x="2296" y="524"/>
                </a:cxn>
                <a:cxn ang="0">
                  <a:pos x="2358" y="508"/>
                </a:cxn>
                <a:cxn ang="0">
                  <a:pos x="2418" y="490"/>
                </a:cxn>
                <a:cxn ang="0">
                  <a:pos x="2478" y="472"/>
                </a:cxn>
                <a:cxn ang="0">
                  <a:pos x="2592" y="432"/>
                </a:cxn>
                <a:cxn ang="0">
                  <a:pos x="2702" y="390"/>
                </a:cxn>
                <a:cxn ang="0">
                  <a:pos x="2702" y="390"/>
                </a:cxn>
                <a:cxn ang="0">
                  <a:pos x="2706" y="388"/>
                </a:cxn>
                <a:cxn ang="0">
                  <a:pos x="2706" y="388"/>
                </a:cxn>
                <a:cxn ang="0">
                  <a:pos x="2706" y="0"/>
                </a:cxn>
                <a:cxn ang="0">
                  <a:pos x="2706" y="0"/>
                </a:cxn>
                <a:cxn ang="0">
                  <a:pos x="2700" y="0"/>
                </a:cxn>
                <a:cxn ang="0">
                  <a:pos x="2700" y="0"/>
                </a:cxn>
              </a:cxnLst>
              <a:rect l="0" t="0" r="r" b="b"/>
              <a:pathLst>
                <a:path w="2706" h="640">
                  <a:moveTo>
                    <a:pt x="2700" y="0"/>
                  </a:moveTo>
                  <a:lnTo>
                    <a:pt x="2700" y="0"/>
                  </a:lnTo>
                  <a:lnTo>
                    <a:pt x="2586" y="18"/>
                  </a:lnTo>
                  <a:lnTo>
                    <a:pt x="2470" y="38"/>
                  </a:lnTo>
                  <a:lnTo>
                    <a:pt x="2352" y="60"/>
                  </a:lnTo>
                  <a:lnTo>
                    <a:pt x="2230" y="82"/>
                  </a:lnTo>
                  <a:lnTo>
                    <a:pt x="2106" y="108"/>
                  </a:lnTo>
                  <a:lnTo>
                    <a:pt x="1978" y="134"/>
                  </a:lnTo>
                  <a:lnTo>
                    <a:pt x="1848" y="164"/>
                  </a:lnTo>
                  <a:lnTo>
                    <a:pt x="1714" y="194"/>
                  </a:lnTo>
                  <a:lnTo>
                    <a:pt x="1714" y="194"/>
                  </a:lnTo>
                  <a:lnTo>
                    <a:pt x="1472" y="252"/>
                  </a:lnTo>
                  <a:lnTo>
                    <a:pt x="1236" y="304"/>
                  </a:lnTo>
                  <a:lnTo>
                    <a:pt x="1010" y="352"/>
                  </a:lnTo>
                  <a:lnTo>
                    <a:pt x="792" y="398"/>
                  </a:lnTo>
                  <a:lnTo>
                    <a:pt x="584" y="438"/>
                  </a:lnTo>
                  <a:lnTo>
                    <a:pt x="382" y="474"/>
                  </a:lnTo>
                  <a:lnTo>
                    <a:pt x="188" y="508"/>
                  </a:lnTo>
                  <a:lnTo>
                    <a:pt x="0" y="538"/>
                  </a:lnTo>
                  <a:lnTo>
                    <a:pt x="0" y="538"/>
                  </a:lnTo>
                  <a:lnTo>
                    <a:pt x="130" y="556"/>
                  </a:lnTo>
                  <a:lnTo>
                    <a:pt x="254" y="572"/>
                  </a:lnTo>
                  <a:lnTo>
                    <a:pt x="374" y="586"/>
                  </a:lnTo>
                  <a:lnTo>
                    <a:pt x="492" y="598"/>
                  </a:lnTo>
                  <a:lnTo>
                    <a:pt x="606" y="610"/>
                  </a:lnTo>
                  <a:lnTo>
                    <a:pt x="716" y="618"/>
                  </a:lnTo>
                  <a:lnTo>
                    <a:pt x="822" y="626"/>
                  </a:lnTo>
                  <a:lnTo>
                    <a:pt x="926" y="632"/>
                  </a:lnTo>
                  <a:lnTo>
                    <a:pt x="1028" y="636"/>
                  </a:lnTo>
                  <a:lnTo>
                    <a:pt x="1126" y="638"/>
                  </a:lnTo>
                  <a:lnTo>
                    <a:pt x="1220" y="640"/>
                  </a:lnTo>
                  <a:lnTo>
                    <a:pt x="1312" y="640"/>
                  </a:lnTo>
                  <a:lnTo>
                    <a:pt x="1402" y="638"/>
                  </a:lnTo>
                  <a:lnTo>
                    <a:pt x="1490" y="636"/>
                  </a:lnTo>
                  <a:lnTo>
                    <a:pt x="1574" y="632"/>
                  </a:lnTo>
                  <a:lnTo>
                    <a:pt x="1656" y="626"/>
                  </a:lnTo>
                  <a:lnTo>
                    <a:pt x="1734" y="620"/>
                  </a:lnTo>
                  <a:lnTo>
                    <a:pt x="1812" y="612"/>
                  </a:lnTo>
                  <a:lnTo>
                    <a:pt x="1886" y="602"/>
                  </a:lnTo>
                  <a:lnTo>
                    <a:pt x="1960" y="592"/>
                  </a:lnTo>
                  <a:lnTo>
                    <a:pt x="2030" y="580"/>
                  </a:lnTo>
                  <a:lnTo>
                    <a:pt x="2100" y="568"/>
                  </a:lnTo>
                  <a:lnTo>
                    <a:pt x="2166" y="554"/>
                  </a:lnTo>
                  <a:lnTo>
                    <a:pt x="2232" y="540"/>
                  </a:lnTo>
                  <a:lnTo>
                    <a:pt x="2296" y="524"/>
                  </a:lnTo>
                  <a:lnTo>
                    <a:pt x="2358" y="508"/>
                  </a:lnTo>
                  <a:lnTo>
                    <a:pt x="2418" y="490"/>
                  </a:lnTo>
                  <a:lnTo>
                    <a:pt x="2478" y="472"/>
                  </a:lnTo>
                  <a:lnTo>
                    <a:pt x="2592" y="432"/>
                  </a:lnTo>
                  <a:lnTo>
                    <a:pt x="2702" y="390"/>
                  </a:lnTo>
                  <a:lnTo>
                    <a:pt x="2702" y="390"/>
                  </a:lnTo>
                  <a:lnTo>
                    <a:pt x="2706" y="388"/>
                  </a:lnTo>
                  <a:lnTo>
                    <a:pt x="2706" y="388"/>
                  </a:lnTo>
                  <a:lnTo>
                    <a:pt x="2706" y="0"/>
                  </a:lnTo>
                  <a:lnTo>
                    <a:pt x="2706" y="0"/>
                  </a:lnTo>
                  <a:lnTo>
                    <a:pt x="2700" y="0"/>
                  </a:lnTo>
                  <a:lnTo>
                    <a:pt x="2700" y="0"/>
                  </a:lnTo>
                  <a:close/>
                </a:path>
              </a:pathLst>
            </a:custGeom>
            <a:solidFill>
              <a:schemeClr val="bg2">
                <a:alpha val="29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8" name="Freeform 18"/>
            <p:cNvSpPr>
              <a:spLocks/>
            </p:cNvSpPr>
            <p:nvPr/>
          </p:nvSpPr>
          <p:spPr bwMode="hidden">
            <a:xfrm>
              <a:off x="-309563" y="4318000"/>
              <a:ext cx="8280401" cy="1209675"/>
            </a:xfrm>
            <a:custGeom>
              <a:avLst/>
              <a:gdLst/>
              <a:ahLst/>
              <a:cxnLst>
                <a:cxn ang="0">
                  <a:pos x="5216" y="714"/>
                </a:cxn>
                <a:cxn ang="0">
                  <a:pos x="4984" y="686"/>
                </a:cxn>
                <a:cxn ang="0">
                  <a:pos x="4478" y="610"/>
                </a:cxn>
                <a:cxn ang="0">
                  <a:pos x="3914" y="508"/>
                </a:cxn>
                <a:cxn ang="0">
                  <a:pos x="3286" y="374"/>
                </a:cxn>
                <a:cxn ang="0">
                  <a:pos x="2946" y="296"/>
                </a:cxn>
                <a:cxn ang="0">
                  <a:pos x="2682" y="236"/>
                </a:cxn>
                <a:cxn ang="0">
                  <a:pos x="2430" y="184"/>
                </a:cxn>
                <a:cxn ang="0">
                  <a:pos x="2190" y="140"/>
                </a:cxn>
                <a:cxn ang="0">
                  <a:pos x="1960" y="102"/>
                </a:cxn>
                <a:cxn ang="0">
                  <a:pos x="1740" y="72"/>
                </a:cxn>
                <a:cxn ang="0">
                  <a:pos x="1334" y="28"/>
                </a:cxn>
                <a:cxn ang="0">
                  <a:pos x="970" y="4"/>
                </a:cxn>
                <a:cxn ang="0">
                  <a:pos x="644" y="0"/>
                </a:cxn>
                <a:cxn ang="0">
                  <a:pos x="358" y="10"/>
                </a:cxn>
                <a:cxn ang="0">
                  <a:pos x="110" y="32"/>
                </a:cxn>
                <a:cxn ang="0">
                  <a:pos x="0" y="48"/>
                </a:cxn>
                <a:cxn ang="0">
                  <a:pos x="314" y="86"/>
                </a:cxn>
                <a:cxn ang="0">
                  <a:pos x="652" y="140"/>
                </a:cxn>
                <a:cxn ang="0">
                  <a:pos x="1014" y="210"/>
                </a:cxn>
                <a:cxn ang="0">
                  <a:pos x="1402" y="296"/>
                </a:cxn>
                <a:cxn ang="0">
                  <a:pos x="1756" y="378"/>
                </a:cxn>
                <a:cxn ang="0">
                  <a:pos x="2408" y="516"/>
                </a:cxn>
                <a:cxn ang="0">
                  <a:pos x="2708" y="572"/>
                </a:cxn>
                <a:cxn ang="0">
                  <a:pos x="2992" y="620"/>
                </a:cxn>
                <a:cxn ang="0">
                  <a:pos x="3260" y="662"/>
                </a:cxn>
                <a:cxn ang="0">
                  <a:pos x="3512" y="694"/>
                </a:cxn>
                <a:cxn ang="0">
                  <a:pos x="3750" y="722"/>
                </a:cxn>
                <a:cxn ang="0">
                  <a:pos x="3974" y="740"/>
                </a:cxn>
                <a:cxn ang="0">
                  <a:pos x="4184" y="754"/>
                </a:cxn>
                <a:cxn ang="0">
                  <a:pos x="4384" y="762"/>
                </a:cxn>
                <a:cxn ang="0">
                  <a:pos x="4570" y="762"/>
                </a:cxn>
                <a:cxn ang="0">
                  <a:pos x="4746" y="758"/>
                </a:cxn>
                <a:cxn ang="0">
                  <a:pos x="4912" y="748"/>
                </a:cxn>
                <a:cxn ang="0">
                  <a:pos x="5068" y="732"/>
                </a:cxn>
                <a:cxn ang="0">
                  <a:pos x="5216" y="714"/>
                </a:cxn>
              </a:cxnLst>
              <a:rect l="0" t="0" r="r" b="b"/>
              <a:pathLst>
                <a:path w="5216" h="762">
                  <a:moveTo>
                    <a:pt x="5216" y="714"/>
                  </a:moveTo>
                  <a:lnTo>
                    <a:pt x="5216" y="714"/>
                  </a:lnTo>
                  <a:lnTo>
                    <a:pt x="5102" y="700"/>
                  </a:lnTo>
                  <a:lnTo>
                    <a:pt x="4984" y="686"/>
                  </a:lnTo>
                  <a:lnTo>
                    <a:pt x="4738" y="652"/>
                  </a:lnTo>
                  <a:lnTo>
                    <a:pt x="4478" y="610"/>
                  </a:lnTo>
                  <a:lnTo>
                    <a:pt x="4204" y="564"/>
                  </a:lnTo>
                  <a:lnTo>
                    <a:pt x="3914" y="508"/>
                  </a:lnTo>
                  <a:lnTo>
                    <a:pt x="3608" y="446"/>
                  </a:lnTo>
                  <a:lnTo>
                    <a:pt x="3286" y="374"/>
                  </a:lnTo>
                  <a:lnTo>
                    <a:pt x="2946" y="296"/>
                  </a:lnTo>
                  <a:lnTo>
                    <a:pt x="2946" y="296"/>
                  </a:lnTo>
                  <a:lnTo>
                    <a:pt x="2812" y="266"/>
                  </a:lnTo>
                  <a:lnTo>
                    <a:pt x="2682" y="236"/>
                  </a:lnTo>
                  <a:lnTo>
                    <a:pt x="2556" y="210"/>
                  </a:lnTo>
                  <a:lnTo>
                    <a:pt x="2430" y="184"/>
                  </a:lnTo>
                  <a:lnTo>
                    <a:pt x="2308" y="162"/>
                  </a:lnTo>
                  <a:lnTo>
                    <a:pt x="2190" y="140"/>
                  </a:lnTo>
                  <a:lnTo>
                    <a:pt x="2074" y="120"/>
                  </a:lnTo>
                  <a:lnTo>
                    <a:pt x="1960" y="102"/>
                  </a:lnTo>
                  <a:lnTo>
                    <a:pt x="1850" y="86"/>
                  </a:lnTo>
                  <a:lnTo>
                    <a:pt x="1740" y="72"/>
                  </a:lnTo>
                  <a:lnTo>
                    <a:pt x="1532" y="46"/>
                  </a:lnTo>
                  <a:lnTo>
                    <a:pt x="1334" y="28"/>
                  </a:lnTo>
                  <a:lnTo>
                    <a:pt x="1148" y="14"/>
                  </a:lnTo>
                  <a:lnTo>
                    <a:pt x="970" y="4"/>
                  </a:lnTo>
                  <a:lnTo>
                    <a:pt x="802" y="0"/>
                  </a:lnTo>
                  <a:lnTo>
                    <a:pt x="644" y="0"/>
                  </a:lnTo>
                  <a:lnTo>
                    <a:pt x="496" y="4"/>
                  </a:lnTo>
                  <a:lnTo>
                    <a:pt x="358" y="10"/>
                  </a:lnTo>
                  <a:lnTo>
                    <a:pt x="230" y="20"/>
                  </a:lnTo>
                  <a:lnTo>
                    <a:pt x="110" y="32"/>
                  </a:lnTo>
                  <a:lnTo>
                    <a:pt x="0" y="48"/>
                  </a:lnTo>
                  <a:lnTo>
                    <a:pt x="0" y="48"/>
                  </a:lnTo>
                  <a:lnTo>
                    <a:pt x="154" y="66"/>
                  </a:lnTo>
                  <a:lnTo>
                    <a:pt x="314" y="86"/>
                  </a:lnTo>
                  <a:lnTo>
                    <a:pt x="480" y="112"/>
                  </a:lnTo>
                  <a:lnTo>
                    <a:pt x="652" y="140"/>
                  </a:lnTo>
                  <a:lnTo>
                    <a:pt x="830" y="174"/>
                  </a:lnTo>
                  <a:lnTo>
                    <a:pt x="1014" y="210"/>
                  </a:lnTo>
                  <a:lnTo>
                    <a:pt x="1206" y="250"/>
                  </a:lnTo>
                  <a:lnTo>
                    <a:pt x="1402" y="296"/>
                  </a:lnTo>
                  <a:lnTo>
                    <a:pt x="1402" y="296"/>
                  </a:lnTo>
                  <a:lnTo>
                    <a:pt x="1756" y="378"/>
                  </a:lnTo>
                  <a:lnTo>
                    <a:pt x="2092" y="450"/>
                  </a:lnTo>
                  <a:lnTo>
                    <a:pt x="2408" y="516"/>
                  </a:lnTo>
                  <a:lnTo>
                    <a:pt x="2562" y="544"/>
                  </a:lnTo>
                  <a:lnTo>
                    <a:pt x="2708" y="572"/>
                  </a:lnTo>
                  <a:lnTo>
                    <a:pt x="2852" y="598"/>
                  </a:lnTo>
                  <a:lnTo>
                    <a:pt x="2992" y="620"/>
                  </a:lnTo>
                  <a:lnTo>
                    <a:pt x="3128" y="642"/>
                  </a:lnTo>
                  <a:lnTo>
                    <a:pt x="3260" y="662"/>
                  </a:lnTo>
                  <a:lnTo>
                    <a:pt x="3388" y="678"/>
                  </a:lnTo>
                  <a:lnTo>
                    <a:pt x="3512" y="694"/>
                  </a:lnTo>
                  <a:lnTo>
                    <a:pt x="3632" y="708"/>
                  </a:lnTo>
                  <a:lnTo>
                    <a:pt x="3750" y="722"/>
                  </a:lnTo>
                  <a:lnTo>
                    <a:pt x="3864" y="732"/>
                  </a:lnTo>
                  <a:lnTo>
                    <a:pt x="3974" y="740"/>
                  </a:lnTo>
                  <a:lnTo>
                    <a:pt x="4080" y="748"/>
                  </a:lnTo>
                  <a:lnTo>
                    <a:pt x="4184" y="754"/>
                  </a:lnTo>
                  <a:lnTo>
                    <a:pt x="4286" y="758"/>
                  </a:lnTo>
                  <a:lnTo>
                    <a:pt x="4384" y="762"/>
                  </a:lnTo>
                  <a:lnTo>
                    <a:pt x="4478" y="762"/>
                  </a:lnTo>
                  <a:lnTo>
                    <a:pt x="4570" y="762"/>
                  </a:lnTo>
                  <a:lnTo>
                    <a:pt x="4660" y="760"/>
                  </a:lnTo>
                  <a:lnTo>
                    <a:pt x="4746" y="758"/>
                  </a:lnTo>
                  <a:lnTo>
                    <a:pt x="4830" y="754"/>
                  </a:lnTo>
                  <a:lnTo>
                    <a:pt x="4912" y="748"/>
                  </a:lnTo>
                  <a:lnTo>
                    <a:pt x="4992" y="740"/>
                  </a:lnTo>
                  <a:lnTo>
                    <a:pt x="5068" y="732"/>
                  </a:lnTo>
                  <a:lnTo>
                    <a:pt x="5144" y="724"/>
                  </a:lnTo>
                  <a:lnTo>
                    <a:pt x="5216" y="714"/>
                  </a:lnTo>
                  <a:lnTo>
                    <a:pt x="5216" y="714"/>
                  </a:lnTo>
                  <a:close/>
                </a:path>
              </a:pathLst>
            </a:custGeom>
            <a:solidFill>
              <a:schemeClr val="bg2">
                <a:alpha val="40000"/>
              </a:schemeClr>
            </a:solidFill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19" name="Freeform 22"/>
            <p:cNvSpPr>
              <a:spLocks/>
            </p:cNvSpPr>
            <p:nvPr/>
          </p:nvSpPr>
          <p:spPr bwMode="hidden">
            <a:xfrm>
              <a:off x="3175" y="4335463"/>
              <a:ext cx="8166100" cy="1101725"/>
            </a:xfrm>
            <a:custGeom>
              <a:avLst/>
              <a:gdLst/>
              <a:ahLst/>
              <a:cxnLst>
                <a:cxn ang="0">
                  <a:pos x="0" y="70"/>
                </a:cxn>
                <a:cxn ang="0">
                  <a:pos x="0" y="70"/>
                </a:cxn>
                <a:cxn ang="0">
                  <a:pos x="18" y="66"/>
                </a:cxn>
                <a:cxn ang="0">
                  <a:pos x="72" y="56"/>
                </a:cxn>
                <a:cxn ang="0">
                  <a:pos x="164" y="42"/>
                </a:cxn>
                <a:cxn ang="0">
                  <a:pos x="224" y="34"/>
                </a:cxn>
                <a:cxn ang="0">
                  <a:pos x="294" y="26"/>
                </a:cxn>
                <a:cxn ang="0">
                  <a:pos x="372" y="20"/>
                </a:cxn>
                <a:cxn ang="0">
                  <a:pos x="462" y="14"/>
                </a:cxn>
                <a:cxn ang="0">
                  <a:pos x="560" y="8"/>
                </a:cxn>
                <a:cxn ang="0">
                  <a:pos x="670" y="4"/>
                </a:cxn>
                <a:cxn ang="0">
                  <a:pos x="790" y="2"/>
                </a:cxn>
                <a:cxn ang="0">
                  <a:pos x="920" y="0"/>
                </a:cxn>
                <a:cxn ang="0">
                  <a:pos x="1060" y="2"/>
                </a:cxn>
                <a:cxn ang="0">
                  <a:pos x="1210" y="6"/>
                </a:cxn>
                <a:cxn ang="0">
                  <a:pos x="1372" y="14"/>
                </a:cxn>
                <a:cxn ang="0">
                  <a:pos x="1544" y="24"/>
                </a:cxn>
                <a:cxn ang="0">
                  <a:pos x="1726" y="40"/>
                </a:cxn>
                <a:cxn ang="0">
                  <a:pos x="1920" y="58"/>
                </a:cxn>
                <a:cxn ang="0">
                  <a:pos x="2126" y="80"/>
                </a:cxn>
                <a:cxn ang="0">
                  <a:pos x="2342" y="106"/>
                </a:cxn>
                <a:cxn ang="0">
                  <a:pos x="2570" y="138"/>
                </a:cxn>
                <a:cxn ang="0">
                  <a:pos x="2808" y="174"/>
                </a:cxn>
                <a:cxn ang="0">
                  <a:pos x="3058" y="216"/>
                </a:cxn>
                <a:cxn ang="0">
                  <a:pos x="3320" y="266"/>
                </a:cxn>
                <a:cxn ang="0">
                  <a:pos x="3594" y="320"/>
                </a:cxn>
                <a:cxn ang="0">
                  <a:pos x="3880" y="380"/>
                </a:cxn>
                <a:cxn ang="0">
                  <a:pos x="4178" y="448"/>
                </a:cxn>
                <a:cxn ang="0">
                  <a:pos x="4488" y="522"/>
                </a:cxn>
                <a:cxn ang="0">
                  <a:pos x="4810" y="604"/>
                </a:cxn>
                <a:cxn ang="0">
                  <a:pos x="5144" y="694"/>
                </a:cxn>
              </a:cxnLst>
              <a:rect l="0" t="0" r="r" b="b"/>
              <a:pathLst>
                <a:path w="5144" h="694">
                  <a:moveTo>
                    <a:pt x="0" y="70"/>
                  </a:moveTo>
                  <a:lnTo>
                    <a:pt x="0" y="70"/>
                  </a:lnTo>
                  <a:lnTo>
                    <a:pt x="18" y="66"/>
                  </a:lnTo>
                  <a:lnTo>
                    <a:pt x="72" y="56"/>
                  </a:lnTo>
                  <a:lnTo>
                    <a:pt x="164" y="42"/>
                  </a:lnTo>
                  <a:lnTo>
                    <a:pt x="224" y="34"/>
                  </a:lnTo>
                  <a:lnTo>
                    <a:pt x="294" y="26"/>
                  </a:lnTo>
                  <a:lnTo>
                    <a:pt x="372" y="20"/>
                  </a:lnTo>
                  <a:lnTo>
                    <a:pt x="462" y="14"/>
                  </a:lnTo>
                  <a:lnTo>
                    <a:pt x="560" y="8"/>
                  </a:lnTo>
                  <a:lnTo>
                    <a:pt x="670" y="4"/>
                  </a:lnTo>
                  <a:lnTo>
                    <a:pt x="790" y="2"/>
                  </a:lnTo>
                  <a:lnTo>
                    <a:pt x="920" y="0"/>
                  </a:lnTo>
                  <a:lnTo>
                    <a:pt x="1060" y="2"/>
                  </a:lnTo>
                  <a:lnTo>
                    <a:pt x="1210" y="6"/>
                  </a:lnTo>
                  <a:lnTo>
                    <a:pt x="1372" y="14"/>
                  </a:lnTo>
                  <a:lnTo>
                    <a:pt x="1544" y="24"/>
                  </a:lnTo>
                  <a:lnTo>
                    <a:pt x="1726" y="40"/>
                  </a:lnTo>
                  <a:lnTo>
                    <a:pt x="1920" y="58"/>
                  </a:lnTo>
                  <a:lnTo>
                    <a:pt x="2126" y="80"/>
                  </a:lnTo>
                  <a:lnTo>
                    <a:pt x="2342" y="106"/>
                  </a:lnTo>
                  <a:lnTo>
                    <a:pt x="2570" y="138"/>
                  </a:lnTo>
                  <a:lnTo>
                    <a:pt x="2808" y="174"/>
                  </a:lnTo>
                  <a:lnTo>
                    <a:pt x="3058" y="216"/>
                  </a:lnTo>
                  <a:lnTo>
                    <a:pt x="3320" y="266"/>
                  </a:lnTo>
                  <a:lnTo>
                    <a:pt x="3594" y="320"/>
                  </a:lnTo>
                  <a:lnTo>
                    <a:pt x="3880" y="380"/>
                  </a:lnTo>
                  <a:lnTo>
                    <a:pt x="4178" y="448"/>
                  </a:lnTo>
                  <a:lnTo>
                    <a:pt x="4488" y="522"/>
                  </a:lnTo>
                  <a:lnTo>
                    <a:pt x="4810" y="604"/>
                  </a:lnTo>
                  <a:lnTo>
                    <a:pt x="5144" y="694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>
          <p:nvSpPr>
            <p:cNvPr id="20" name="Freeform 26"/>
            <p:cNvSpPr>
              <a:spLocks/>
            </p:cNvSpPr>
            <p:nvPr/>
          </p:nvSpPr>
          <p:spPr bwMode="hidden">
            <a:xfrm>
              <a:off x="4156075" y="4316413"/>
              <a:ext cx="4940300" cy="927100"/>
            </a:xfrm>
            <a:custGeom>
              <a:avLst/>
              <a:gdLst/>
              <a:ahLst/>
              <a:cxnLst>
                <a:cxn ang="0">
                  <a:pos x="0" y="584"/>
                </a:cxn>
                <a:cxn ang="0">
                  <a:pos x="0" y="584"/>
                </a:cxn>
                <a:cxn ang="0">
                  <a:pos x="90" y="560"/>
                </a:cxn>
                <a:cxn ang="0">
                  <a:pos x="336" y="498"/>
                </a:cxn>
                <a:cxn ang="0">
                  <a:pos x="506" y="456"/>
                </a:cxn>
                <a:cxn ang="0">
                  <a:pos x="702" y="410"/>
                </a:cxn>
                <a:cxn ang="0">
                  <a:pos x="920" y="360"/>
                </a:cxn>
                <a:cxn ang="0">
                  <a:pos x="1154" y="306"/>
                </a:cxn>
                <a:cxn ang="0">
                  <a:pos x="1402" y="254"/>
                </a:cxn>
                <a:cxn ang="0">
                  <a:pos x="1656" y="202"/>
                </a:cxn>
                <a:cxn ang="0">
                  <a:pos x="1916" y="154"/>
                </a:cxn>
                <a:cxn ang="0">
                  <a:pos x="2174" y="108"/>
                </a:cxn>
                <a:cxn ang="0">
                  <a:pos x="2302" y="88"/>
                </a:cxn>
                <a:cxn ang="0">
                  <a:pos x="2426" y="68"/>
                </a:cxn>
                <a:cxn ang="0">
                  <a:pos x="2550" y="52"/>
                </a:cxn>
                <a:cxn ang="0">
                  <a:pos x="2670" y="36"/>
                </a:cxn>
                <a:cxn ang="0">
                  <a:pos x="2788" y="24"/>
                </a:cxn>
                <a:cxn ang="0">
                  <a:pos x="2900" y="14"/>
                </a:cxn>
                <a:cxn ang="0">
                  <a:pos x="3008" y="6"/>
                </a:cxn>
                <a:cxn ang="0">
                  <a:pos x="3112" y="0"/>
                </a:cxn>
              </a:cxnLst>
              <a:rect l="0" t="0" r="r" b="b"/>
              <a:pathLst>
                <a:path w="3112" h="584">
                  <a:moveTo>
                    <a:pt x="0" y="584"/>
                  </a:moveTo>
                  <a:lnTo>
                    <a:pt x="0" y="584"/>
                  </a:lnTo>
                  <a:lnTo>
                    <a:pt x="90" y="560"/>
                  </a:lnTo>
                  <a:lnTo>
                    <a:pt x="336" y="498"/>
                  </a:lnTo>
                  <a:lnTo>
                    <a:pt x="506" y="456"/>
                  </a:lnTo>
                  <a:lnTo>
                    <a:pt x="702" y="410"/>
                  </a:lnTo>
                  <a:lnTo>
                    <a:pt x="920" y="360"/>
                  </a:lnTo>
                  <a:lnTo>
                    <a:pt x="1154" y="306"/>
                  </a:lnTo>
                  <a:lnTo>
                    <a:pt x="1402" y="254"/>
                  </a:lnTo>
                  <a:lnTo>
                    <a:pt x="1656" y="202"/>
                  </a:lnTo>
                  <a:lnTo>
                    <a:pt x="1916" y="154"/>
                  </a:lnTo>
                  <a:lnTo>
                    <a:pt x="2174" y="108"/>
                  </a:lnTo>
                  <a:lnTo>
                    <a:pt x="2302" y="88"/>
                  </a:lnTo>
                  <a:lnTo>
                    <a:pt x="2426" y="68"/>
                  </a:lnTo>
                  <a:lnTo>
                    <a:pt x="2550" y="52"/>
                  </a:lnTo>
                  <a:lnTo>
                    <a:pt x="2670" y="36"/>
                  </a:lnTo>
                  <a:lnTo>
                    <a:pt x="2788" y="24"/>
                  </a:lnTo>
                  <a:lnTo>
                    <a:pt x="2900" y="14"/>
                  </a:lnTo>
                  <a:lnTo>
                    <a:pt x="3008" y="6"/>
                  </a:lnTo>
                  <a:lnTo>
                    <a:pt x="3112" y="0"/>
                  </a:lnTo>
                </a:path>
              </a:pathLst>
            </a:custGeom>
            <a:noFill/>
            <a:ln w="12">
              <a:solidFill>
                <a:srgbClr val="FFFFFF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  <p:sp useBgFill="1">
          <p:nvSpPr>
            <p:cNvPr id="21" name="Freeform 10"/>
            <p:cNvSpPr>
              <a:spLocks/>
            </p:cNvSpPr>
            <p:nvPr/>
          </p:nvSpPr>
          <p:spPr bwMode="hidden">
            <a:xfrm>
              <a:off x="-3905251" y="4294188"/>
              <a:ext cx="13027839" cy="1892300"/>
            </a:xfrm>
            <a:custGeom>
              <a:avLst/>
              <a:gdLst/>
              <a:ahLst/>
              <a:cxnLst>
                <a:cxn ang="0">
                  <a:pos x="8192" y="512"/>
                </a:cxn>
                <a:cxn ang="0">
                  <a:pos x="8040" y="570"/>
                </a:cxn>
                <a:cxn ang="0">
                  <a:pos x="7878" y="620"/>
                </a:cxn>
                <a:cxn ang="0">
                  <a:pos x="7706" y="666"/>
                </a:cxn>
                <a:cxn ang="0">
                  <a:pos x="7522" y="702"/>
                </a:cxn>
                <a:cxn ang="0">
                  <a:pos x="7322" y="730"/>
                </a:cxn>
                <a:cxn ang="0">
                  <a:pos x="7106" y="750"/>
                </a:cxn>
                <a:cxn ang="0">
                  <a:pos x="6872" y="762"/>
                </a:cxn>
                <a:cxn ang="0">
                  <a:pos x="6618" y="760"/>
                </a:cxn>
                <a:cxn ang="0">
                  <a:pos x="6342" y="750"/>
                </a:cxn>
                <a:cxn ang="0">
                  <a:pos x="6042" y="726"/>
                </a:cxn>
                <a:cxn ang="0">
                  <a:pos x="5716" y="690"/>
                </a:cxn>
                <a:cxn ang="0">
                  <a:pos x="5364" y="642"/>
                </a:cxn>
                <a:cxn ang="0">
                  <a:pos x="4982" y="578"/>
                </a:cxn>
                <a:cxn ang="0">
                  <a:pos x="4568" y="500"/>
                </a:cxn>
                <a:cxn ang="0">
                  <a:pos x="4122" y="406"/>
                </a:cxn>
                <a:cxn ang="0">
                  <a:pos x="3640" y="296"/>
                </a:cxn>
                <a:cxn ang="0">
                  <a:pos x="3396" y="240"/>
                </a:cxn>
                <a:cxn ang="0">
                  <a:pos x="2934" y="148"/>
                </a:cxn>
                <a:cxn ang="0">
                  <a:pos x="2512" y="82"/>
                </a:cxn>
                <a:cxn ang="0">
                  <a:pos x="2126" y="36"/>
                </a:cxn>
                <a:cxn ang="0">
                  <a:pos x="1776" y="10"/>
                </a:cxn>
                <a:cxn ang="0">
                  <a:pos x="1462" y="0"/>
                </a:cxn>
                <a:cxn ang="0">
                  <a:pos x="1182" y="4"/>
                </a:cxn>
                <a:cxn ang="0">
                  <a:pos x="934" y="20"/>
                </a:cxn>
                <a:cxn ang="0">
                  <a:pos x="716" y="44"/>
                </a:cxn>
                <a:cxn ang="0">
                  <a:pos x="530" y="74"/>
                </a:cxn>
                <a:cxn ang="0">
                  <a:pos x="374" y="108"/>
                </a:cxn>
                <a:cxn ang="0">
                  <a:pos x="248" y="144"/>
                </a:cxn>
                <a:cxn ang="0">
                  <a:pos x="148" y="176"/>
                </a:cxn>
                <a:cxn ang="0">
                  <a:pos x="48" y="216"/>
                </a:cxn>
                <a:cxn ang="0">
                  <a:pos x="0" y="240"/>
                </a:cxn>
                <a:cxn ang="0">
                  <a:pos x="8192" y="1192"/>
                </a:cxn>
                <a:cxn ang="0">
                  <a:pos x="8196" y="1186"/>
                </a:cxn>
                <a:cxn ang="0">
                  <a:pos x="8196" y="510"/>
                </a:cxn>
                <a:cxn ang="0">
                  <a:pos x="8192" y="512"/>
                </a:cxn>
              </a:cxnLst>
              <a:rect l="0" t="0" r="r" b="b"/>
              <a:pathLst>
                <a:path w="8196" h="1192">
                  <a:moveTo>
                    <a:pt x="8192" y="512"/>
                  </a:moveTo>
                  <a:lnTo>
                    <a:pt x="8192" y="512"/>
                  </a:lnTo>
                  <a:lnTo>
                    <a:pt x="8116" y="542"/>
                  </a:lnTo>
                  <a:lnTo>
                    <a:pt x="8040" y="570"/>
                  </a:lnTo>
                  <a:lnTo>
                    <a:pt x="7960" y="596"/>
                  </a:lnTo>
                  <a:lnTo>
                    <a:pt x="7878" y="620"/>
                  </a:lnTo>
                  <a:lnTo>
                    <a:pt x="7794" y="644"/>
                  </a:lnTo>
                  <a:lnTo>
                    <a:pt x="7706" y="666"/>
                  </a:lnTo>
                  <a:lnTo>
                    <a:pt x="7616" y="684"/>
                  </a:lnTo>
                  <a:lnTo>
                    <a:pt x="7522" y="702"/>
                  </a:lnTo>
                  <a:lnTo>
                    <a:pt x="7424" y="718"/>
                  </a:lnTo>
                  <a:lnTo>
                    <a:pt x="7322" y="730"/>
                  </a:lnTo>
                  <a:lnTo>
                    <a:pt x="7216" y="742"/>
                  </a:lnTo>
                  <a:lnTo>
                    <a:pt x="7106" y="750"/>
                  </a:lnTo>
                  <a:lnTo>
                    <a:pt x="6992" y="758"/>
                  </a:lnTo>
                  <a:lnTo>
                    <a:pt x="6872" y="762"/>
                  </a:lnTo>
                  <a:lnTo>
                    <a:pt x="6748" y="762"/>
                  </a:lnTo>
                  <a:lnTo>
                    <a:pt x="6618" y="760"/>
                  </a:lnTo>
                  <a:lnTo>
                    <a:pt x="6482" y="756"/>
                  </a:lnTo>
                  <a:lnTo>
                    <a:pt x="6342" y="750"/>
                  </a:lnTo>
                  <a:lnTo>
                    <a:pt x="6196" y="740"/>
                  </a:lnTo>
                  <a:lnTo>
                    <a:pt x="6042" y="726"/>
                  </a:lnTo>
                  <a:lnTo>
                    <a:pt x="5882" y="710"/>
                  </a:lnTo>
                  <a:lnTo>
                    <a:pt x="5716" y="690"/>
                  </a:lnTo>
                  <a:lnTo>
                    <a:pt x="5544" y="668"/>
                  </a:lnTo>
                  <a:lnTo>
                    <a:pt x="5364" y="642"/>
                  </a:lnTo>
                  <a:lnTo>
                    <a:pt x="5176" y="612"/>
                  </a:lnTo>
                  <a:lnTo>
                    <a:pt x="4982" y="578"/>
                  </a:lnTo>
                  <a:lnTo>
                    <a:pt x="4778" y="540"/>
                  </a:lnTo>
                  <a:lnTo>
                    <a:pt x="4568" y="500"/>
                  </a:lnTo>
                  <a:lnTo>
                    <a:pt x="4348" y="454"/>
                  </a:lnTo>
                  <a:lnTo>
                    <a:pt x="4122" y="406"/>
                  </a:lnTo>
                  <a:lnTo>
                    <a:pt x="3886" y="354"/>
                  </a:lnTo>
                  <a:lnTo>
                    <a:pt x="3640" y="296"/>
                  </a:lnTo>
                  <a:lnTo>
                    <a:pt x="3640" y="296"/>
                  </a:lnTo>
                  <a:lnTo>
                    <a:pt x="3396" y="240"/>
                  </a:lnTo>
                  <a:lnTo>
                    <a:pt x="3160" y="192"/>
                  </a:lnTo>
                  <a:lnTo>
                    <a:pt x="2934" y="148"/>
                  </a:lnTo>
                  <a:lnTo>
                    <a:pt x="2718" y="112"/>
                  </a:lnTo>
                  <a:lnTo>
                    <a:pt x="2512" y="82"/>
                  </a:lnTo>
                  <a:lnTo>
                    <a:pt x="2314" y="56"/>
                  </a:lnTo>
                  <a:lnTo>
                    <a:pt x="2126" y="36"/>
                  </a:lnTo>
                  <a:lnTo>
                    <a:pt x="1948" y="20"/>
                  </a:lnTo>
                  <a:lnTo>
                    <a:pt x="1776" y="10"/>
                  </a:lnTo>
                  <a:lnTo>
                    <a:pt x="1616" y="2"/>
                  </a:lnTo>
                  <a:lnTo>
                    <a:pt x="1462" y="0"/>
                  </a:lnTo>
                  <a:lnTo>
                    <a:pt x="1318" y="0"/>
                  </a:lnTo>
                  <a:lnTo>
                    <a:pt x="1182" y="4"/>
                  </a:lnTo>
                  <a:lnTo>
                    <a:pt x="1054" y="10"/>
                  </a:lnTo>
                  <a:lnTo>
                    <a:pt x="934" y="20"/>
                  </a:lnTo>
                  <a:lnTo>
                    <a:pt x="822" y="30"/>
                  </a:lnTo>
                  <a:lnTo>
                    <a:pt x="716" y="44"/>
                  </a:lnTo>
                  <a:lnTo>
                    <a:pt x="620" y="58"/>
                  </a:lnTo>
                  <a:lnTo>
                    <a:pt x="530" y="74"/>
                  </a:lnTo>
                  <a:lnTo>
                    <a:pt x="450" y="92"/>
                  </a:lnTo>
                  <a:lnTo>
                    <a:pt x="374" y="108"/>
                  </a:lnTo>
                  <a:lnTo>
                    <a:pt x="308" y="126"/>
                  </a:lnTo>
                  <a:lnTo>
                    <a:pt x="248" y="144"/>
                  </a:lnTo>
                  <a:lnTo>
                    <a:pt x="194" y="160"/>
                  </a:lnTo>
                  <a:lnTo>
                    <a:pt x="148" y="176"/>
                  </a:lnTo>
                  <a:lnTo>
                    <a:pt x="108" y="192"/>
                  </a:lnTo>
                  <a:lnTo>
                    <a:pt x="48" y="216"/>
                  </a:lnTo>
                  <a:lnTo>
                    <a:pt x="12" y="234"/>
                  </a:lnTo>
                  <a:lnTo>
                    <a:pt x="0" y="240"/>
                  </a:lnTo>
                  <a:lnTo>
                    <a:pt x="0" y="1192"/>
                  </a:lnTo>
                  <a:lnTo>
                    <a:pt x="8192" y="1192"/>
                  </a:lnTo>
                  <a:lnTo>
                    <a:pt x="8192" y="1192"/>
                  </a:lnTo>
                  <a:lnTo>
                    <a:pt x="8196" y="1186"/>
                  </a:lnTo>
                  <a:lnTo>
                    <a:pt x="8196" y="1186"/>
                  </a:lnTo>
                  <a:lnTo>
                    <a:pt x="8196" y="510"/>
                  </a:lnTo>
                  <a:lnTo>
                    <a:pt x="8196" y="510"/>
                  </a:lnTo>
                  <a:lnTo>
                    <a:pt x="8192" y="512"/>
                  </a:lnTo>
                  <a:lnTo>
                    <a:pt x="8192" y="512"/>
                  </a:lnTo>
                  <a:close/>
                </a:path>
              </a:pathLst>
            </a:custGeom>
            <a:ln w="9525">
              <a:noFill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en-US"/>
            </a:p>
          </p:txBody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338328"/>
            <a:ext cx="8229600" cy="12527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163672" y="6250164"/>
            <a:ext cx="37866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>
                <a:solidFill>
                  <a:schemeClr val="tx2"/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t>2017/12/21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93638" y="6250164"/>
            <a:ext cx="378669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tx2"/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991088" y="6250163"/>
            <a:ext cx="116182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2"/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t>‹#›</a:t>
            </a:fld>
            <a:endParaRPr lang="zh-CN" alt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72067" y="2675467"/>
            <a:ext cx="7408333" cy="345069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rgbClr val="FFFFFF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74320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576263" indent="-27432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55663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4300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463040" indent="-228600" algn="l" defTabSz="914400" rtl="0" eaLnBrk="1" latinLnBrk="0" hangingPunct="1">
        <a:spcBef>
          <a:spcPct val="20000"/>
        </a:spcBef>
        <a:buClr>
          <a:schemeClr val="accent1"/>
        </a:buClr>
        <a:buSzPct val="100000"/>
        <a:buFont typeface="Symbol" pitchFamily="18" charset="2"/>
        <a:buChar char=""/>
        <a:defRPr sz="1600" kern="1200">
          <a:solidFill>
            <a:schemeClr val="tx2"/>
          </a:solidFill>
          <a:latin typeface="+mn-lt"/>
          <a:ea typeface="+mn-ea"/>
          <a:cs typeface="+mn-cs"/>
        </a:defRPr>
      </a:lvl5pPr>
      <a:lvl6pPr marL="178308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210312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242316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743200" indent="-228600" algn="l" defTabSz="914400" rtl="0" eaLnBrk="1" latinLnBrk="0" hangingPunct="1">
        <a:spcBef>
          <a:spcPts val="384"/>
        </a:spcBef>
        <a:buClr>
          <a:schemeClr val="accent1"/>
        </a:buClr>
        <a:buFont typeface="Symbol" pitchFamily="18" charset="2"/>
        <a:buChar char="*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" Target="slide6.xml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slide" Target="slide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4" Type="http://schemas.openxmlformats.org/officeDocument/2006/relationships/hyperlink" Target="file:///J:\1%20&#40486;&#29255;&#25112;&#20105;\&#33521;&#22269;&#36755;&#20837;&#20013;&#22269;&#30340;&#40486;&#29255;&#25968;&#37327;&#28608;&#22686;&#34920;.swf" TargetMode="Externa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tags" Target="../tags/tag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audio" Target="../media/audio4.wav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5.jpeg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gradFill>
          <a:gsLst>
            <a:gs pos="0">
              <a:schemeClr val="accent1">
                <a:tint val="66000"/>
                <a:satMod val="160000"/>
              </a:schemeClr>
            </a:gs>
            <a:gs pos="50000">
              <a:schemeClr val="accent1">
                <a:tint val="44500"/>
                <a:satMod val="160000"/>
              </a:schemeClr>
            </a:gs>
            <a:gs pos="100000">
              <a:schemeClr val="accent1">
                <a:tint val="23500"/>
                <a:satMod val="160000"/>
              </a:schemeClr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ChangeArrowheads="1"/>
          </p:cNvSpPr>
          <p:nvPr/>
        </p:nvSpPr>
        <p:spPr bwMode="auto">
          <a:xfrm>
            <a:off x="2812891" y="2193429"/>
            <a:ext cx="2954656" cy="92333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zh-CN" altLang="en-US" sz="5400" b="1" dirty="0" smtClean="0">
                <a:solidFill>
                  <a:srgbClr val="000000"/>
                </a:solidFill>
                <a:latin typeface="黑体" pitchFamily="49" charset="-122"/>
                <a:ea typeface="黑体" pitchFamily="49" charset="-122"/>
                <a:sym typeface="Arial" pitchFamily="34" charset="0"/>
              </a:rPr>
              <a:t>鸦片战争</a:t>
            </a:r>
          </a:p>
        </p:txBody>
      </p:sp>
    </p:spTree>
    <p:extLst>
      <p:ext uri="{BB962C8B-B14F-4D97-AF65-F5344CB8AC3E}">
        <p14:creationId xmlns:p14="http://schemas.microsoft.com/office/powerpoint/2010/main" val="493616592"/>
      </p:ext>
    </p:extLst>
  </p:cSld>
  <p:clrMapOvr>
    <a:masterClrMapping/>
  </p:clrMapOvr>
  <p:transition spd="med">
    <p:pull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313" y="476250"/>
            <a:ext cx="7848103" cy="99377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b="1" dirty="0" smtClean="0">
                <a:solidFill>
                  <a:srgbClr val="00B050"/>
                </a:solidFill>
              </a:rPr>
              <a:t>一、鸦片走私与林则徐销烟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68312" y="1448254"/>
            <a:ext cx="583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/>
              <a:t>1</a:t>
            </a:r>
            <a:r>
              <a:rPr lang="en-US" altLang="zh-CN" sz="3600" b="1" dirty="0"/>
              <a:t>.</a:t>
            </a:r>
            <a:r>
              <a:rPr lang="zh-CN" altLang="en-US" sz="3600" b="1" dirty="0" smtClean="0"/>
              <a:t>鸦片走私</a:t>
            </a:r>
            <a:endParaRPr lang="zh-CN" altLang="en-US" sz="3600" b="1" dirty="0"/>
          </a:p>
        </p:txBody>
      </p:sp>
      <p:sp>
        <p:nvSpPr>
          <p:cNvPr id="4" name="TextBox 3"/>
          <p:cNvSpPr txBox="1"/>
          <p:nvPr/>
        </p:nvSpPr>
        <p:spPr>
          <a:xfrm>
            <a:off x="899592" y="2339588"/>
            <a:ext cx="248495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）背景</a:t>
            </a:r>
          </a:p>
        </p:txBody>
      </p:sp>
    </p:spTree>
    <p:extLst>
      <p:ext uri="{BB962C8B-B14F-4D97-AF65-F5344CB8AC3E}">
        <p14:creationId xmlns:p14="http://schemas.microsoft.com/office/powerpoint/2010/main" val="122683825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2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9" name="Text Box 5"/>
          <p:cNvSpPr txBox="1">
            <a:spLocks noChangeArrowheads="1"/>
          </p:cNvSpPr>
          <p:nvPr/>
        </p:nvSpPr>
        <p:spPr bwMode="auto">
          <a:xfrm>
            <a:off x="468313" y="2708275"/>
            <a:ext cx="8459787" cy="519113"/>
          </a:xfrm>
          <a:prstGeom prst="rect">
            <a:avLst/>
          </a:prstGeom>
          <a:solidFill>
            <a:srgbClr val="CC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（</a:t>
            </a:r>
            <a:r>
              <a:rPr lang="en-US" altLang="zh-CN" sz="2800" b="1"/>
              <a:t>1</a:t>
            </a:r>
            <a:r>
              <a:rPr lang="zh-CN" altLang="en-US" sz="2800" b="1"/>
              <a:t>）</a:t>
            </a:r>
            <a:r>
              <a:rPr lang="en-US" altLang="zh-CN" sz="2800" b="1"/>
              <a:t>19</a:t>
            </a:r>
            <a:r>
              <a:rPr lang="zh-CN" altLang="en-US" sz="2800" b="1"/>
              <a:t>世纪上半期的英国是一个什么样子的状况？</a:t>
            </a:r>
          </a:p>
        </p:txBody>
      </p:sp>
      <p:sp>
        <p:nvSpPr>
          <p:cNvPr id="11270" name="Text Box 6"/>
          <p:cNvSpPr txBox="1">
            <a:spLocks noChangeArrowheads="1"/>
          </p:cNvSpPr>
          <p:nvPr/>
        </p:nvSpPr>
        <p:spPr bwMode="auto">
          <a:xfrm>
            <a:off x="468313" y="5589588"/>
            <a:ext cx="8280400" cy="519112"/>
          </a:xfrm>
          <a:prstGeom prst="rect">
            <a:avLst/>
          </a:prstGeom>
          <a:solidFill>
            <a:srgbClr val="CCFFFF">
              <a:alpha val="50195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/>
              <a:t>（</a:t>
            </a:r>
            <a:r>
              <a:rPr lang="en-US" altLang="zh-CN" sz="2800" b="1"/>
              <a:t>2</a:t>
            </a:r>
            <a:r>
              <a:rPr lang="zh-CN" altLang="en-US" sz="2800" b="1"/>
              <a:t>）中英进出口贸易中，双方的主要状况如何？</a:t>
            </a:r>
          </a:p>
        </p:txBody>
      </p:sp>
      <p:sp>
        <p:nvSpPr>
          <p:cNvPr id="11273" name="Text Box 9"/>
          <p:cNvSpPr txBox="1">
            <a:spLocks noChangeArrowheads="1"/>
          </p:cNvSpPr>
          <p:nvPr/>
        </p:nvSpPr>
        <p:spPr bwMode="auto">
          <a:xfrm>
            <a:off x="541338" y="3910806"/>
            <a:ext cx="1727200" cy="822325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 dirty="0"/>
              <a:t>最强大的资本主义国家</a:t>
            </a:r>
          </a:p>
        </p:txBody>
      </p:sp>
      <p:sp>
        <p:nvSpPr>
          <p:cNvPr id="11274" name="AutoShape 10"/>
          <p:cNvSpPr>
            <a:spLocks/>
          </p:cNvSpPr>
          <p:nvPr/>
        </p:nvSpPr>
        <p:spPr bwMode="auto">
          <a:xfrm>
            <a:off x="2268538" y="3355975"/>
            <a:ext cx="287337" cy="2089150"/>
          </a:xfrm>
          <a:prstGeom prst="leftBrace">
            <a:avLst>
              <a:gd name="adj1" fmla="val 60589"/>
              <a:gd name="adj2" fmla="val 50000"/>
            </a:avLst>
          </a:prstGeom>
          <a:noFill/>
          <a:ln w="38100">
            <a:solidFill>
              <a:schemeClr val="accent2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2770188" y="3429000"/>
            <a:ext cx="2089150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开辟国外市场</a:t>
            </a:r>
          </a:p>
        </p:txBody>
      </p:sp>
      <p:sp>
        <p:nvSpPr>
          <p:cNvPr id="11276" name="Text Box 12"/>
          <p:cNvSpPr txBox="1">
            <a:spLocks noChangeArrowheads="1"/>
          </p:cNvSpPr>
          <p:nvPr/>
        </p:nvSpPr>
        <p:spPr bwMode="auto">
          <a:xfrm>
            <a:off x="2916238" y="4076700"/>
            <a:ext cx="1727200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倾销工业品</a:t>
            </a:r>
          </a:p>
        </p:txBody>
      </p:sp>
      <p:sp>
        <p:nvSpPr>
          <p:cNvPr id="11277" name="Text Box 13"/>
          <p:cNvSpPr txBox="1">
            <a:spLocks noChangeArrowheads="1"/>
          </p:cNvSpPr>
          <p:nvPr/>
        </p:nvSpPr>
        <p:spPr bwMode="auto">
          <a:xfrm>
            <a:off x="2987675" y="4797425"/>
            <a:ext cx="1512888" cy="457200"/>
          </a:xfrm>
          <a:prstGeom prst="rect">
            <a:avLst/>
          </a:prstGeom>
          <a:gradFill rotWithShape="1">
            <a:gsLst>
              <a:gs pos="0">
                <a:schemeClr val="bg1"/>
              </a:gs>
              <a:gs pos="100000">
                <a:srgbClr val="FFFF66"/>
              </a:gs>
            </a:gsLst>
            <a:path path="shape">
              <a:fillToRect l="50000" t="50000" r="50000" b="50000"/>
            </a:path>
          </a:gra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400" b="1"/>
              <a:t>掠夺原料</a:t>
            </a:r>
          </a:p>
        </p:txBody>
      </p:sp>
      <p:sp>
        <p:nvSpPr>
          <p:cNvPr id="11280" name="AutoShape 16"/>
          <p:cNvSpPr>
            <a:spLocks noChangeArrowheads="1"/>
          </p:cNvSpPr>
          <p:nvPr/>
        </p:nvSpPr>
        <p:spPr bwMode="auto">
          <a:xfrm>
            <a:off x="5003800" y="3716338"/>
            <a:ext cx="2160588" cy="1223962"/>
          </a:xfrm>
          <a:prstGeom prst="rightArrow">
            <a:avLst>
              <a:gd name="adj1" fmla="val 50000"/>
              <a:gd name="adj2" fmla="val 44131"/>
            </a:avLst>
          </a:prstGeom>
          <a:gradFill rotWithShape="1">
            <a:gsLst>
              <a:gs pos="0">
                <a:schemeClr val="bg1"/>
              </a:gs>
              <a:gs pos="50000">
                <a:schemeClr val="accent1"/>
              </a:gs>
              <a:gs pos="100000">
                <a:schemeClr val="bg1"/>
              </a:gs>
            </a:gsLst>
            <a:lin ang="5400000" scaled="1"/>
          </a:gradFill>
          <a:ln w="9525">
            <a:solidFill>
              <a:schemeClr val="tx1"/>
            </a:solidFill>
            <a:miter lim="800000"/>
            <a:headEnd/>
            <a:tailEnd/>
          </a:ln>
          <a:effectLst/>
          <a:extLst/>
        </p:spPr>
        <p:txBody>
          <a:bodyPr wrap="none" anchor="ctr"/>
          <a:lstStyle/>
          <a:p>
            <a:pPr>
              <a:defRPr/>
            </a:pPr>
            <a:endParaRPr lang="zh-CN" altLang="en-US">
              <a:latin typeface="Arial" charset="0"/>
            </a:endParaRPr>
          </a:p>
        </p:txBody>
      </p:sp>
      <p:sp>
        <p:nvSpPr>
          <p:cNvPr id="11281" name="Text Box 17"/>
          <p:cNvSpPr txBox="1">
            <a:spLocks noChangeArrowheads="1"/>
          </p:cNvSpPr>
          <p:nvPr/>
        </p:nvSpPr>
        <p:spPr bwMode="auto">
          <a:xfrm>
            <a:off x="5076825" y="4062413"/>
            <a:ext cx="187166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FF3300"/>
                </a:solidFill>
              </a:rPr>
              <a:t>侵略矛头</a:t>
            </a:r>
          </a:p>
        </p:txBody>
      </p:sp>
      <p:sp>
        <p:nvSpPr>
          <p:cNvPr id="11282" name="WordArt 18"/>
          <p:cNvSpPr>
            <a:spLocks noChangeArrowheads="1" noChangeShapeType="1" noTextEdit="1"/>
          </p:cNvSpPr>
          <p:nvPr/>
        </p:nvSpPr>
        <p:spPr bwMode="auto">
          <a:xfrm>
            <a:off x="7197654" y="3794464"/>
            <a:ext cx="1296987" cy="935038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800080"/>
                </a:solidFill>
                <a:latin typeface="宋体"/>
                <a:ea typeface="宋体"/>
              </a:rPr>
              <a:t>中国</a:t>
            </a:r>
          </a:p>
        </p:txBody>
      </p:sp>
      <p:sp>
        <p:nvSpPr>
          <p:cNvPr id="11283" name="WordArt 19"/>
          <p:cNvSpPr>
            <a:spLocks noChangeArrowheads="1" noChangeShapeType="1" noTextEdit="1"/>
          </p:cNvSpPr>
          <p:nvPr/>
        </p:nvSpPr>
        <p:spPr bwMode="auto">
          <a:xfrm>
            <a:off x="1331911" y="764704"/>
            <a:ext cx="2160587" cy="1150938"/>
          </a:xfrm>
          <a:prstGeom prst="rect">
            <a:avLst/>
          </a:prstGeom>
        </p:spPr>
        <p:txBody>
          <a:bodyPr wrap="none" fromWordArt="1">
            <a:prstTxWarp prst="textDeflate">
              <a:avLst>
                <a:gd name="adj" fmla="val 26227"/>
              </a:avLst>
            </a:prstTxWarp>
          </a:bodyPr>
          <a:lstStyle/>
          <a:p>
            <a:pPr algn="ctr"/>
            <a:r>
              <a:rPr lang="zh-CN" altLang="en-US" sz="4000" b="1" kern="10" dirty="0">
                <a:ln w="9525">
                  <a:solidFill>
                    <a:srgbClr val="FF3300"/>
                  </a:solidFill>
                  <a:round/>
                  <a:headEnd/>
                  <a:tailEnd/>
                </a:ln>
                <a:solidFill>
                  <a:srgbClr val="0000FF"/>
                </a:solidFill>
                <a:latin typeface="隶书"/>
                <a:ea typeface="隶书"/>
              </a:rPr>
              <a:t>找一找</a:t>
            </a:r>
          </a:p>
        </p:txBody>
      </p:sp>
    </p:spTree>
    <p:extLst>
      <p:ext uri="{BB962C8B-B14F-4D97-AF65-F5344CB8AC3E}">
        <p14:creationId xmlns:p14="http://schemas.microsoft.com/office/powerpoint/2010/main" val="166404431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7" dur="500"/>
                                        <p:tgtEl>
                                          <p:spTgt spid="112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126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2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127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7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3" dur="500"/>
                                        <p:tgtEl>
                                          <p:spTgt spid="1127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5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7" dur="500"/>
                                        <p:tgtEl>
                                          <p:spTgt spid="112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39" presetID="16" presetClass="entr" presetSubtype="4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1" dur="500"/>
                                        <p:tgtEl>
                                          <p:spTgt spid="112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 nodeType="clickPar">
                      <p:stCondLst>
                        <p:cond delay="indefinite"/>
                      </p:stCondLst>
                      <p:childTnLst>
                        <p:par>
                          <p:cTn id="4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4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46" dur="500"/>
                                        <p:tgtEl>
                                          <p:spTgt spid="112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8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50" dur="500"/>
                                        <p:tgtEl>
                                          <p:spTgt spid="112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 nodeType="clickPar">
                      <p:stCondLst>
                        <p:cond delay="indefinite"/>
                      </p:stCondLst>
                      <p:childTnLst>
                        <p:par>
                          <p:cTn id="5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3" presetID="6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55" dur="500"/>
                                        <p:tgtEl>
                                          <p:spTgt spid="112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9" grpId="0" animBg="1"/>
      <p:bldP spid="11270" grpId="0" animBg="1"/>
      <p:bldP spid="11273" grpId="0" animBg="1"/>
      <p:bldP spid="11274" grpId="0" animBg="1"/>
      <p:bldP spid="11275" grpId="0" animBg="1"/>
      <p:bldP spid="11276" grpId="0" animBg="1"/>
      <p:bldP spid="11277" grpId="0" animBg="1"/>
      <p:bldP spid="11280" grpId="0" animBg="1"/>
      <p:bldP spid="11281" grpId="0"/>
      <p:bldP spid="11282" grpId="0" animBg="1"/>
      <p:bldP spid="11283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5" name="Text Box 3"/>
          <p:cNvSpPr txBox="1">
            <a:spLocks noChangeArrowheads="1"/>
          </p:cNvSpPr>
          <p:nvPr/>
        </p:nvSpPr>
        <p:spPr bwMode="auto">
          <a:xfrm>
            <a:off x="2743200" y="228600"/>
            <a:ext cx="3505200" cy="82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>
            <a:outerShdw dist="35921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algn="dist">
              <a:spcBef>
                <a:spcPct val="50000"/>
              </a:spcBef>
              <a:defRPr/>
            </a:pPr>
            <a:r>
              <a:rPr lang="zh-CN" altLang="en-US" sz="4800" b="1">
                <a:solidFill>
                  <a:srgbClr val="CC3300"/>
                </a:solidFill>
                <a:latin typeface="Verdana" pitchFamily="34" charset="0"/>
                <a:ea typeface="黑体" pitchFamily="2" charset="-122"/>
              </a:rPr>
              <a:t>中英贸易</a:t>
            </a:r>
          </a:p>
        </p:txBody>
      </p:sp>
      <p:sp>
        <p:nvSpPr>
          <p:cNvPr id="13316" name="Text Box 4"/>
          <p:cNvSpPr txBox="1">
            <a:spLocks noChangeArrowheads="1"/>
          </p:cNvSpPr>
          <p:nvPr/>
        </p:nvSpPr>
        <p:spPr bwMode="auto">
          <a:xfrm>
            <a:off x="554719" y="2219325"/>
            <a:ext cx="1066800" cy="579438"/>
          </a:xfrm>
          <a:prstGeom prst="rect">
            <a:avLst/>
          </a:prstGeom>
          <a:solidFill>
            <a:srgbClr val="C0C0C0"/>
          </a:solidFill>
          <a:ln w="9525">
            <a:noFill/>
            <a:miter lim="800000"/>
            <a:headEnd/>
            <a:tailEnd/>
          </a:ln>
          <a:effectLst>
            <a:outerShdw dist="12700" algn="ctr" rotWithShape="0">
              <a:srgbClr val="3333FF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 dirty="0">
                <a:solidFill>
                  <a:srgbClr val="4F38F6"/>
                </a:solidFill>
                <a:latin typeface="Verdana" pitchFamily="34" charset="0"/>
                <a:ea typeface="华文细黑" pitchFamily="2" charset="-122"/>
              </a:rPr>
              <a:t>中国</a:t>
            </a: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7391400" y="2286000"/>
            <a:ext cx="1066800" cy="579438"/>
          </a:xfrm>
          <a:prstGeom prst="rect">
            <a:avLst/>
          </a:prstGeom>
          <a:solidFill>
            <a:srgbClr val="C0C0C0"/>
          </a:solidFill>
          <a:ln w="9525" algn="ctr">
            <a:noFill/>
            <a:miter lim="800000"/>
            <a:headEnd/>
            <a:tailEnd/>
          </a:ln>
          <a:effectLst>
            <a:outerShdw dist="12700" algn="ctr" rotWithShape="0">
              <a:srgbClr val="3333FF"/>
            </a:outerShdw>
          </a:effectLst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200" b="1">
                <a:solidFill>
                  <a:srgbClr val="4F38F6"/>
                </a:solidFill>
                <a:latin typeface="Verdana" pitchFamily="34" charset="0"/>
                <a:ea typeface="华文细黑" pitchFamily="2" charset="-122"/>
              </a:rPr>
              <a:t>英国</a:t>
            </a:r>
          </a:p>
        </p:txBody>
      </p:sp>
      <p:sp>
        <p:nvSpPr>
          <p:cNvPr id="13318" name="Text Box 6"/>
          <p:cNvSpPr txBox="1">
            <a:spLocks noChangeArrowheads="1"/>
          </p:cNvSpPr>
          <p:nvPr/>
        </p:nvSpPr>
        <p:spPr bwMode="auto">
          <a:xfrm>
            <a:off x="2195513" y="1757363"/>
            <a:ext cx="2074862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Verdana" pitchFamily="34" charset="0"/>
                <a:ea typeface="华文细黑" pitchFamily="2" charset="-122"/>
              </a:rPr>
              <a:t>呢绒、布匹</a:t>
            </a:r>
          </a:p>
        </p:txBody>
      </p:sp>
      <p:sp>
        <p:nvSpPr>
          <p:cNvPr id="13319" name="Text Box 7"/>
          <p:cNvSpPr txBox="1">
            <a:spLocks noChangeArrowheads="1"/>
          </p:cNvSpPr>
          <p:nvPr/>
        </p:nvSpPr>
        <p:spPr bwMode="auto">
          <a:xfrm>
            <a:off x="1979613" y="2997200"/>
            <a:ext cx="3201987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>
                <a:latin typeface="Verdana" pitchFamily="34" charset="0"/>
                <a:ea typeface="华文细黑" pitchFamily="2" charset="-122"/>
              </a:rPr>
              <a:t>茶叶、生丝、瓷器</a:t>
            </a:r>
          </a:p>
        </p:txBody>
      </p:sp>
      <p:sp>
        <p:nvSpPr>
          <p:cNvPr id="13320" name="Line 8"/>
          <p:cNvSpPr>
            <a:spLocks noChangeShapeType="1"/>
          </p:cNvSpPr>
          <p:nvPr/>
        </p:nvSpPr>
        <p:spPr bwMode="auto">
          <a:xfrm flipH="1">
            <a:off x="1908175" y="2349500"/>
            <a:ext cx="4968875" cy="0"/>
          </a:xfrm>
          <a:prstGeom prst="line">
            <a:avLst/>
          </a:prstGeom>
          <a:noFill/>
          <a:ln w="50800">
            <a:solidFill>
              <a:srgbClr val="99CC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1" name="Line 9"/>
          <p:cNvSpPr>
            <a:spLocks noChangeShapeType="1"/>
          </p:cNvSpPr>
          <p:nvPr/>
        </p:nvSpPr>
        <p:spPr bwMode="auto">
          <a:xfrm>
            <a:off x="1979613" y="2851150"/>
            <a:ext cx="4968875" cy="1588"/>
          </a:xfrm>
          <a:prstGeom prst="line">
            <a:avLst/>
          </a:prstGeom>
          <a:noFill/>
          <a:ln w="50800">
            <a:solidFill>
              <a:srgbClr val="FF6600"/>
            </a:solidFill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3322" name="Rectangle 10"/>
          <p:cNvSpPr>
            <a:spLocks noChangeArrowheads="1"/>
          </p:cNvSpPr>
          <p:nvPr/>
        </p:nvSpPr>
        <p:spPr bwMode="auto">
          <a:xfrm>
            <a:off x="4356100" y="1700213"/>
            <a:ext cx="2762250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r>
              <a:rPr lang="zh-CN" altLang="en-US" sz="2800" b="1">
                <a:solidFill>
                  <a:srgbClr val="EF60F2"/>
                </a:solidFill>
                <a:latin typeface="华文细黑" pitchFamily="2" charset="-122"/>
                <a:ea typeface="华文细黑" pitchFamily="2" charset="-122"/>
              </a:rPr>
              <a:t>（很难卖出去 ）</a:t>
            </a:r>
          </a:p>
        </p:txBody>
      </p:sp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4859338" y="2997200"/>
            <a:ext cx="19621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>
                <a:solidFill>
                  <a:srgbClr val="EF60F2"/>
                </a:solidFill>
                <a:latin typeface="华文细黑" pitchFamily="2" charset="-122"/>
                <a:ea typeface="华文细黑" pitchFamily="2" charset="-122"/>
              </a:rPr>
              <a:t>（很畅销）</a:t>
            </a:r>
          </a:p>
        </p:txBody>
      </p:sp>
      <p:sp>
        <p:nvSpPr>
          <p:cNvPr id="13324" name="Text Box 12">
            <a:hlinkClick r:id="rId3" action="ppaction://hlinksldjump"/>
          </p:cNvPr>
          <p:cNvSpPr txBox="1">
            <a:spLocks noChangeArrowheads="1"/>
          </p:cNvSpPr>
          <p:nvPr/>
        </p:nvSpPr>
        <p:spPr bwMode="auto">
          <a:xfrm>
            <a:off x="395288" y="3786981"/>
            <a:ext cx="2305050" cy="57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3200" b="1" dirty="0">
                <a:latin typeface="Verdana" pitchFamily="34" charset="0"/>
                <a:ea typeface="黑体" pitchFamily="49" charset="-122"/>
              </a:rPr>
              <a:t>贸易结果：</a:t>
            </a:r>
          </a:p>
        </p:txBody>
      </p:sp>
      <p:sp>
        <p:nvSpPr>
          <p:cNvPr id="13330" name="Text Box 18"/>
          <p:cNvSpPr txBox="1">
            <a:spLocks noChangeArrowheads="1"/>
          </p:cNvSpPr>
          <p:nvPr/>
        </p:nvSpPr>
        <p:spPr bwMode="auto">
          <a:xfrm>
            <a:off x="2455863" y="3844356"/>
            <a:ext cx="3384550" cy="519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/>
            <a:r>
              <a:rPr lang="zh-CN" altLang="en-US" sz="2800" b="1" dirty="0">
                <a:solidFill>
                  <a:srgbClr val="EF60F2"/>
                </a:solidFill>
                <a:latin typeface="华文细黑" pitchFamily="2" charset="-122"/>
                <a:ea typeface="华文细黑" pitchFamily="2" charset="-122"/>
              </a:rPr>
              <a:t>许多白银流入中国。</a:t>
            </a:r>
          </a:p>
        </p:txBody>
      </p:sp>
      <p:sp>
        <p:nvSpPr>
          <p:cNvPr id="13331" name="Text Box 19"/>
          <p:cNvSpPr txBox="1">
            <a:spLocks noChangeArrowheads="1"/>
          </p:cNvSpPr>
          <p:nvPr/>
        </p:nvSpPr>
        <p:spPr bwMode="auto">
          <a:xfrm>
            <a:off x="611188" y="4602390"/>
            <a:ext cx="742950" cy="1582737"/>
          </a:xfrm>
          <a:prstGeom prst="rect">
            <a:avLst/>
          </a:prstGeom>
          <a:gradFill rotWithShape="1">
            <a:gsLst>
              <a:gs pos="0">
                <a:schemeClr val="accent1">
                  <a:alpha val="50000"/>
                </a:schemeClr>
              </a:gs>
              <a:gs pos="50000">
                <a:schemeClr val="bg1"/>
              </a:gs>
              <a:gs pos="100000">
                <a:schemeClr val="accent1">
                  <a:alpha val="50000"/>
                </a:schemeClr>
              </a:gs>
            </a:gsLst>
            <a:lin ang="0" scaled="1"/>
          </a:gradFill>
          <a:ln w="9525">
            <a:solidFill>
              <a:schemeClr val="accent1"/>
            </a:solidFill>
            <a:miter lim="800000"/>
            <a:headEnd/>
            <a:tailEnd/>
          </a:ln>
          <a:effectLst/>
          <a:extLst/>
        </p:spPr>
        <p:txBody>
          <a:bodyPr vert="eaVert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b="1">
                <a:solidFill>
                  <a:srgbClr val="FF3300"/>
                </a:solidFill>
                <a:latin typeface="Arial" charset="0"/>
              </a:rPr>
              <a:t>想一想</a:t>
            </a:r>
          </a:p>
        </p:txBody>
      </p:sp>
      <p:sp>
        <p:nvSpPr>
          <p:cNvPr id="13332" name="Text Box 20"/>
          <p:cNvSpPr txBox="1">
            <a:spLocks noChangeArrowheads="1"/>
          </p:cNvSpPr>
          <p:nvPr/>
        </p:nvSpPr>
        <p:spPr bwMode="auto">
          <a:xfrm>
            <a:off x="1619250" y="5300663"/>
            <a:ext cx="6851639" cy="588962"/>
          </a:xfrm>
          <a:prstGeom prst="rect">
            <a:avLst/>
          </a:prstGeom>
          <a:solidFill>
            <a:schemeClr val="accent1">
              <a:alpha val="50195"/>
            </a:schemeClr>
          </a:solidFill>
          <a:ln w="9525">
            <a:solidFill>
              <a:srgbClr val="00CCFF"/>
            </a:solidFill>
            <a:miter lim="800000"/>
            <a:headEnd/>
            <a:tailEnd/>
          </a:ln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/>
              <a:t>英国资产阶级是如何改变这种状况的？</a:t>
            </a:r>
          </a:p>
        </p:txBody>
      </p:sp>
      <p:sp>
        <p:nvSpPr>
          <p:cNvPr id="13333" name="WordArt 21">
            <a:hlinkClick r:id="rId4" action="ppaction://hlinksldjump"/>
          </p:cNvPr>
          <p:cNvSpPr>
            <a:spLocks noChangeArrowheads="1" noChangeShapeType="1" noTextEdit="1"/>
          </p:cNvSpPr>
          <p:nvPr/>
        </p:nvSpPr>
        <p:spPr bwMode="auto">
          <a:xfrm>
            <a:off x="6022964" y="4221163"/>
            <a:ext cx="2447925" cy="719137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4000" b="1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gradFill rotWithShape="1">
                  <a:gsLst>
                    <a:gs pos="0">
                      <a:srgbClr val="FF3300"/>
                    </a:gs>
                    <a:gs pos="100000">
                      <a:srgbClr val="0000FF"/>
                    </a:gs>
                  </a:gsLst>
                  <a:lin ang="2700000" scaled="1"/>
                </a:gradFill>
                <a:latin typeface="宋体"/>
                <a:ea typeface="宋体"/>
              </a:rPr>
              <a:t>走私鸦片</a:t>
            </a:r>
          </a:p>
        </p:txBody>
      </p:sp>
    </p:spTree>
    <p:extLst>
      <p:ext uri="{BB962C8B-B14F-4D97-AF65-F5344CB8AC3E}">
        <p14:creationId xmlns:p14="http://schemas.microsoft.com/office/powerpoint/2010/main" val="709344475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33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33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3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1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3" dur="500"/>
                                        <p:tgtEl>
                                          <p:spTgt spid="133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12" presetClass="entr" presetSubtype="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Right)">
                                      <p:cBhvr>
                                        <p:cTn id="27" dur="500"/>
                                        <p:tgtEl>
                                          <p:spTgt spid="133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 nodeType="clickPar">
                      <p:stCondLst>
                        <p:cond delay="indefinite"/>
                      </p:stCondLst>
                      <p:childTnLst>
                        <p:par>
                          <p:cTn id="32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3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5" dur="500"/>
                                        <p:tgtEl>
                                          <p:spTgt spid="133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37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39" dur="500"/>
                                        <p:tgtEl>
                                          <p:spTgt spid="133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41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47" dur="5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49" presetID="27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1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2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3" dur="80"/>
                                        <p:tgtEl>
                                          <p:spTgt spid="1333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58" dur="500"/>
                                        <p:tgtEl>
                                          <p:spTgt spid="13331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1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63" dur="500"/>
                                        <p:tgtEl>
                                          <p:spTgt spid="133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 nodeType="clickPar">
                      <p:stCondLst>
                        <p:cond delay="indefinite"/>
                      </p:stCondLst>
                      <p:childTnLst>
                        <p:par>
                          <p:cTn id="6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6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9" dur="500" fill="hold"/>
                                        <p:tgtEl>
                                          <p:spTgt spid="133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5" grpId="0"/>
      <p:bldP spid="13316" grpId="0" animBg="1"/>
      <p:bldP spid="13317" grpId="0" animBg="1"/>
      <p:bldP spid="13318" grpId="0"/>
      <p:bldP spid="13319" grpId="0"/>
      <p:bldP spid="13320" grpId="0" animBg="1"/>
      <p:bldP spid="13321" grpId="0" animBg="1"/>
      <p:bldP spid="13322" grpId="0"/>
      <p:bldP spid="13323" grpId="0"/>
      <p:bldP spid="13324" grpId="0"/>
      <p:bldP spid="13330" grpId="0"/>
      <p:bldP spid="13331" grpId="0" animBg="1"/>
      <p:bldP spid="13332" grpId="0" animBg="1"/>
      <p:bldP spid="13333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1395413" y="765175"/>
            <a:ext cx="8001000" cy="61277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r>
              <a:rPr lang="zh-CN" sz="3400" smtClean="0">
                <a:ea typeface="华文行楷" pitchFamily="2" charset="-122"/>
              </a:rPr>
              <a:t>英国输入中国的鸦片数量激增图</a:t>
            </a:r>
            <a:endParaRPr lang="zh-CN" sz="3400" dirty="0">
              <a:ea typeface="华文行楷" pitchFamily="2" charset="-122"/>
            </a:endParaRPr>
          </a:p>
        </p:txBody>
      </p:sp>
      <p:sp>
        <p:nvSpPr>
          <p:cNvPr id="3" name="Text Box 3" descr="横向砖形"/>
          <p:cNvSpPr txBox="1">
            <a:spLocks noChangeArrowheads="1"/>
          </p:cNvSpPr>
          <p:nvPr/>
        </p:nvSpPr>
        <p:spPr bwMode="auto">
          <a:xfrm>
            <a:off x="571500" y="2060575"/>
            <a:ext cx="687388" cy="1368425"/>
          </a:xfrm>
          <a:prstGeom prst="rect">
            <a:avLst/>
          </a:prstGeom>
          <a:blipFill dpi="0" rotWithShape="0">
            <a:blip r:embed="rId2">
              <a:alphaModFix amt="18000"/>
            </a:blip>
            <a:srcRect/>
            <a:tile tx="0" ty="0" sx="100000" sy="100000" flip="none" algn="tl"/>
          </a:blipFill>
          <a:ln/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>
            <a:spAutoFit/>
          </a:bodyPr>
          <a:lstStyle/>
          <a:p>
            <a:r>
              <a:rPr lang="zh-CN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方正姚体" pitchFamily="2" charset="-122"/>
              </a:rPr>
              <a:t>看一看</a:t>
            </a:r>
          </a:p>
        </p:txBody>
      </p:sp>
      <p:pic>
        <p:nvPicPr>
          <p:cNvPr id="4" name="Picture 7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3538" y="1412875"/>
            <a:ext cx="5876925" cy="48482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9735105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4" name="Text Box 6"/>
          <p:cNvSpPr txBox="1">
            <a:spLocks noChangeArrowheads="1"/>
          </p:cNvSpPr>
          <p:nvPr/>
        </p:nvSpPr>
        <p:spPr bwMode="auto">
          <a:xfrm>
            <a:off x="467544" y="481693"/>
            <a:ext cx="6840537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b="1" dirty="0" smtClean="0"/>
              <a:t>（</a:t>
            </a:r>
            <a:r>
              <a:rPr lang="en-US" altLang="zh-CN" sz="3200" b="1" dirty="0" smtClean="0"/>
              <a:t>2</a:t>
            </a:r>
            <a:r>
              <a:rPr lang="zh-CN" altLang="en-US" sz="3200" b="1" dirty="0" smtClean="0"/>
              <a:t>）鸦片</a:t>
            </a:r>
            <a:r>
              <a:rPr lang="zh-CN" altLang="en-US" sz="3200" b="1" dirty="0"/>
              <a:t>走私给中国带来的危害</a:t>
            </a:r>
          </a:p>
        </p:txBody>
      </p:sp>
      <p:sp>
        <p:nvSpPr>
          <p:cNvPr id="17415" name="WordArt 7"/>
          <p:cNvSpPr>
            <a:spLocks noChangeArrowheads="1" noChangeShapeType="1" noTextEdit="1"/>
          </p:cNvSpPr>
          <p:nvPr/>
        </p:nvSpPr>
        <p:spPr bwMode="auto">
          <a:xfrm>
            <a:off x="602719" y="1196752"/>
            <a:ext cx="1512888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000080"/>
                </a:solidFill>
                <a:latin typeface="宋体"/>
                <a:ea typeface="宋体"/>
              </a:rPr>
              <a:t>想一想</a:t>
            </a:r>
          </a:p>
        </p:txBody>
      </p:sp>
      <p:pic>
        <p:nvPicPr>
          <p:cNvPr id="17420" name="Picture 12" descr="東印度公司的鴉片倉庫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5077"/>
          <a:stretch>
            <a:fillRect/>
          </a:stretch>
        </p:blipFill>
        <p:spPr bwMode="auto">
          <a:xfrm>
            <a:off x="2675151" y="1916832"/>
            <a:ext cx="4321175" cy="3525838"/>
          </a:xfrm>
          <a:prstGeom prst="rect">
            <a:avLst/>
          </a:prstGeom>
          <a:noFill/>
          <a:ln w="9525">
            <a:solidFill>
              <a:srgbClr val="8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421" name="Rectangle 13">
            <a:hlinkClick r:id="rId4" action="ppaction://hlinkfile"/>
          </p:cNvPr>
          <p:cNvSpPr>
            <a:spLocks noChangeArrowheads="1"/>
          </p:cNvSpPr>
          <p:nvPr/>
        </p:nvSpPr>
        <p:spPr bwMode="auto">
          <a:xfrm>
            <a:off x="2702489" y="5614874"/>
            <a:ext cx="4319587" cy="579438"/>
          </a:xfrm>
          <a:prstGeom prst="rect">
            <a:avLst/>
          </a:prstGeom>
          <a:solidFill>
            <a:srgbClr val="CC99FF"/>
          </a:solidFill>
          <a:ln>
            <a:noFill/>
          </a:ln>
          <a:effectLst/>
          <a:extLst/>
        </p:spPr>
        <p:txBody>
          <a:bodyPr>
            <a:spAutoFit/>
          </a:bodyPr>
          <a:lstStyle/>
          <a:p>
            <a:pPr algn="ctr">
              <a:defRPr/>
            </a:pP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PMingLiU" pitchFamily="18" charset="-120"/>
              </a:rPr>
              <a:t>东</a:t>
            </a:r>
            <a:r>
              <a:rPr lang="zh-TW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PMingLiU" pitchFamily="18" charset="-120"/>
              </a:rPr>
              <a:t>印度公司的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PMingLiU" pitchFamily="18" charset="-120"/>
              </a:rPr>
              <a:t>鸦</a:t>
            </a:r>
            <a:r>
              <a:rPr lang="zh-TW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PMingLiU" pitchFamily="18" charset="-120"/>
              </a:rPr>
              <a:t>片</a:t>
            </a:r>
            <a:r>
              <a:rPr lang="zh-CN" altLang="en-US" sz="3200" b="1">
                <a:solidFill>
                  <a:srgbClr val="000000"/>
                </a:solidFill>
                <a:effectLst>
                  <a:outerShdw blurRad="38100" dist="38100" dir="2700000" algn="tl">
                    <a:srgbClr val="FFFFFF"/>
                  </a:outerShdw>
                </a:effectLst>
                <a:latin typeface="Arial" charset="0"/>
                <a:ea typeface="PMingLiU" pitchFamily="18" charset="-120"/>
              </a:rPr>
              <a:t>仓库</a:t>
            </a:r>
          </a:p>
        </p:txBody>
      </p:sp>
    </p:spTree>
    <p:extLst>
      <p:ext uri="{BB962C8B-B14F-4D97-AF65-F5344CB8AC3E}">
        <p14:creationId xmlns:p14="http://schemas.microsoft.com/office/powerpoint/2010/main" val="31799277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174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suction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7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74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22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4" grpId="0"/>
      <p:bldP spid="17415" grpId="0" animBg="1"/>
      <p:bldP spid="17421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90" name="Picture 6" descr="图片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5" y="476672"/>
            <a:ext cx="4448249" cy="302433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91" name="Picture 7" descr="图片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4300" y="3141663"/>
            <a:ext cx="4536132" cy="30956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2" name="Text Box 8"/>
          <p:cNvSpPr txBox="1">
            <a:spLocks noChangeArrowheads="1"/>
          </p:cNvSpPr>
          <p:nvPr/>
        </p:nvSpPr>
        <p:spPr bwMode="auto">
          <a:xfrm>
            <a:off x="5867400" y="1268413"/>
            <a:ext cx="2374900" cy="1190625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zh-CN" altLang="en-US" sz="3600" b="1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charset="0"/>
                <a:ea typeface="PMingLiU" pitchFamily="18" charset="-120"/>
              </a:rPr>
              <a:t>吸食鸦片的中国人</a:t>
            </a:r>
          </a:p>
        </p:txBody>
      </p:sp>
      <p:sp>
        <p:nvSpPr>
          <p:cNvPr id="16394" name="WordArt 10"/>
          <p:cNvSpPr>
            <a:spLocks noChangeArrowheads="1" noChangeShapeType="1" noTextEdit="1"/>
          </p:cNvSpPr>
          <p:nvPr/>
        </p:nvSpPr>
        <p:spPr bwMode="auto">
          <a:xfrm>
            <a:off x="755575" y="3520285"/>
            <a:ext cx="1584325" cy="6477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9525">
                  <a:solidFill>
                    <a:srgbClr val="FF0000"/>
                  </a:solidFill>
                  <a:round/>
                  <a:headEnd/>
                  <a:tailEnd/>
                </a:ln>
                <a:solidFill>
                  <a:srgbClr val="FF0000"/>
                </a:solidFill>
                <a:latin typeface="宋体"/>
                <a:ea typeface="宋体"/>
              </a:rPr>
              <a:t>动脑筋</a:t>
            </a:r>
          </a:p>
        </p:txBody>
      </p:sp>
      <p:sp>
        <p:nvSpPr>
          <p:cNvPr id="16395" name="AutoShape 11"/>
          <p:cNvSpPr>
            <a:spLocks noChangeArrowheads="1"/>
          </p:cNvSpPr>
          <p:nvPr/>
        </p:nvSpPr>
        <p:spPr bwMode="auto">
          <a:xfrm>
            <a:off x="468313" y="4076701"/>
            <a:ext cx="4319587" cy="2232620"/>
          </a:xfrm>
          <a:prstGeom prst="cloudCallout">
            <a:avLst>
              <a:gd name="adj1" fmla="val -49116"/>
              <a:gd name="adj2" fmla="val -48769"/>
            </a:avLst>
          </a:prstGeom>
          <a:gradFill rotWithShape="1">
            <a:gsLst>
              <a:gs pos="0">
                <a:schemeClr val="bg1"/>
              </a:gs>
              <a:gs pos="100000">
                <a:schemeClr val="accent1"/>
              </a:gs>
            </a:gsLst>
            <a:lin ang="2700000" scaled="1"/>
          </a:gradFill>
          <a:ln w="9525">
            <a:solidFill>
              <a:schemeClr val="accent1"/>
            </a:solidFill>
            <a:round/>
            <a:headEnd/>
            <a:tailEnd/>
          </a:ln>
        </p:spPr>
        <p:txBody>
          <a:bodyPr/>
          <a:lstStyle/>
          <a:p>
            <a:pPr algn="ctr"/>
            <a:r>
              <a:rPr lang="zh-CN" altLang="en-US" sz="2400" b="1"/>
              <a:t>请你把鸦片对中国的危害归纳成几条，写出来。看谁写得多哦。</a:t>
            </a:r>
          </a:p>
        </p:txBody>
      </p:sp>
      <p:sp>
        <p:nvSpPr>
          <p:cNvPr id="16393" name="Text Box 9"/>
          <p:cNvSpPr txBox="1">
            <a:spLocks noChangeArrowheads="1"/>
          </p:cNvSpPr>
          <p:nvPr/>
        </p:nvSpPr>
        <p:spPr bwMode="auto">
          <a:xfrm>
            <a:off x="4428028" y="692696"/>
            <a:ext cx="4053545" cy="5262979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18900000" scaled="1"/>
          </a:gradFill>
          <a:ln>
            <a:noFill/>
          </a:ln>
          <a:effectLst/>
          <a:ex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latin typeface="Arial" charset="0"/>
              </a:rPr>
              <a:t>(1</a:t>
            </a:r>
            <a:r>
              <a:rPr lang="en-US" altLang="zh-CN" sz="2800" b="1" dirty="0" smtClean="0">
                <a:latin typeface="Arial" charset="0"/>
              </a:rPr>
              <a:t>)</a:t>
            </a:r>
            <a:r>
              <a:rPr lang="zh-CN" altLang="en-US" sz="2800" b="1" dirty="0" smtClean="0">
                <a:latin typeface="Arial" charset="0"/>
              </a:rPr>
              <a:t>白银</a:t>
            </a:r>
            <a:r>
              <a:rPr lang="zh-CN" altLang="en-US" sz="2800" b="1" dirty="0">
                <a:latin typeface="Arial" charset="0"/>
              </a:rPr>
              <a:t>外流，造成财政危机。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latin typeface="Arial" charset="0"/>
              </a:rPr>
              <a:t>(2</a:t>
            </a:r>
            <a:r>
              <a:rPr lang="en-US" altLang="zh-CN" sz="2800" b="1" dirty="0" smtClean="0">
                <a:latin typeface="Arial" charset="0"/>
              </a:rPr>
              <a:t>)</a:t>
            </a:r>
            <a:r>
              <a:rPr lang="zh-CN" altLang="en-US" sz="2800" b="1" dirty="0" smtClean="0">
                <a:latin typeface="Arial" charset="0"/>
              </a:rPr>
              <a:t>银</a:t>
            </a:r>
            <a:r>
              <a:rPr lang="zh-CN" altLang="en-US" sz="2800" b="1" dirty="0">
                <a:latin typeface="Arial" charset="0"/>
              </a:rPr>
              <a:t>价上涨，造成“银贵钱贱”。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latin typeface="Arial" charset="0"/>
              </a:rPr>
              <a:t>(3</a:t>
            </a:r>
            <a:r>
              <a:rPr lang="en-US" altLang="zh-CN" sz="2800" b="1" dirty="0" smtClean="0">
                <a:latin typeface="Arial" charset="0"/>
              </a:rPr>
              <a:t>)</a:t>
            </a:r>
            <a:r>
              <a:rPr lang="zh-CN" altLang="en-US" sz="2800" b="1" dirty="0" smtClean="0">
                <a:latin typeface="Arial" charset="0"/>
              </a:rPr>
              <a:t>腐蚀</a:t>
            </a:r>
            <a:r>
              <a:rPr lang="zh-CN" altLang="en-US" sz="2800" b="1" dirty="0">
                <a:latin typeface="Arial" charset="0"/>
              </a:rPr>
              <a:t>统治机构，清政府更加腐败。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latin typeface="Arial" charset="0"/>
              </a:rPr>
              <a:t>(4</a:t>
            </a:r>
            <a:r>
              <a:rPr lang="en-US" altLang="zh-CN" sz="2800" b="1" dirty="0" smtClean="0">
                <a:latin typeface="Arial" charset="0"/>
              </a:rPr>
              <a:t>)</a:t>
            </a:r>
            <a:r>
              <a:rPr lang="zh-CN" altLang="en-US" sz="2800" b="1" dirty="0" smtClean="0">
                <a:latin typeface="Arial" charset="0"/>
              </a:rPr>
              <a:t>毒害</a:t>
            </a:r>
            <a:r>
              <a:rPr lang="zh-CN" altLang="en-US" sz="2800" b="1" dirty="0">
                <a:latin typeface="Arial" charset="0"/>
              </a:rPr>
              <a:t>民众身心，削弱军队战斗力。</a:t>
            </a:r>
          </a:p>
          <a:p>
            <a:pPr>
              <a:spcBef>
                <a:spcPct val="50000"/>
              </a:spcBef>
              <a:defRPr/>
            </a:pPr>
            <a:r>
              <a:rPr lang="en-US" altLang="zh-CN" sz="2800" b="1" dirty="0">
                <a:latin typeface="Arial" charset="0"/>
              </a:rPr>
              <a:t>(5</a:t>
            </a:r>
            <a:r>
              <a:rPr lang="en-US" altLang="zh-CN" sz="2800" b="1" dirty="0" smtClean="0">
                <a:latin typeface="Arial" charset="0"/>
              </a:rPr>
              <a:t>)</a:t>
            </a:r>
            <a:r>
              <a:rPr lang="zh-CN" altLang="en-US" sz="2800" b="1" dirty="0" smtClean="0">
                <a:latin typeface="Arial" charset="0"/>
              </a:rPr>
              <a:t>民风</a:t>
            </a:r>
            <a:r>
              <a:rPr lang="zh-CN" altLang="en-US" sz="2800" b="1" dirty="0">
                <a:latin typeface="Arial" charset="0"/>
              </a:rPr>
              <a:t>日下，社会萧条，滋生罪恶。</a:t>
            </a:r>
          </a:p>
        </p:txBody>
      </p:sp>
    </p:spTree>
    <p:extLst>
      <p:ext uri="{BB962C8B-B14F-4D97-AF65-F5344CB8AC3E}">
        <p14:creationId xmlns:p14="http://schemas.microsoft.com/office/powerpoint/2010/main" val="94011433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63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63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1000"/>
                            </p:stCondLst>
                            <p:childTnLst>
                              <p:par>
                                <p:cTn id="1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9" presetID="49" presetClass="entr" presetSubtype="0" decel="10000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4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9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2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63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16" presetClass="entr" presetSubtype="4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34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2" grpId="0"/>
      <p:bldP spid="16394" grpId="0" animBg="1"/>
      <p:bldP spid="16395" grpId="0" animBg="1"/>
      <p:bldP spid="16393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83567" y="692696"/>
            <a:ext cx="5832475" cy="6463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en-US" altLang="zh-CN" sz="3600" b="1" dirty="0" smtClean="0"/>
              <a:t>2</a:t>
            </a:r>
            <a:r>
              <a:rPr lang="en-US" altLang="zh-CN" sz="3600" b="1" dirty="0"/>
              <a:t>.</a:t>
            </a:r>
            <a:r>
              <a:rPr lang="zh-CN" altLang="en-US" sz="3600" b="1" dirty="0" smtClean="0"/>
              <a:t>林则徐销烟</a:t>
            </a:r>
            <a:endParaRPr lang="zh-CN" altLang="en-US" sz="3600" b="1" dirty="0"/>
          </a:p>
        </p:txBody>
      </p:sp>
      <p:pic>
        <p:nvPicPr>
          <p:cNvPr id="3" name="Picture 5" descr="林则徐像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0112" y="548679"/>
            <a:ext cx="2886759" cy="555604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 Box 11"/>
          <p:cNvSpPr txBox="1">
            <a:spLocks noChangeArrowheads="1"/>
          </p:cNvSpPr>
          <p:nvPr/>
        </p:nvSpPr>
        <p:spPr bwMode="auto">
          <a:xfrm>
            <a:off x="651991" y="1557338"/>
            <a:ext cx="4656007" cy="946150"/>
          </a:xfrm>
          <a:prstGeom prst="rect">
            <a:avLst/>
          </a:prstGeom>
          <a:solidFill>
            <a:schemeClr val="bg1">
              <a:alpha val="83136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6600FF"/>
                </a:solidFill>
              </a:rPr>
              <a:t>缉拿烟贩，强迫外商交出</a:t>
            </a:r>
            <a:r>
              <a:rPr lang="zh-CN" altLang="en-US" sz="2800" b="1" dirty="0" smtClean="0">
                <a:solidFill>
                  <a:srgbClr val="6600FF"/>
                </a:solidFill>
              </a:rPr>
              <a:t>鸦片</a:t>
            </a:r>
            <a:r>
              <a:rPr lang="en-US" altLang="zh-CN" sz="2800" b="1" dirty="0" smtClean="0">
                <a:solidFill>
                  <a:srgbClr val="6600FF"/>
                </a:solidFill>
              </a:rPr>
              <a:t>110</a:t>
            </a:r>
            <a:r>
              <a:rPr lang="zh-CN" altLang="en-US" sz="2800" b="1" dirty="0" smtClean="0">
                <a:solidFill>
                  <a:srgbClr val="6600FF"/>
                </a:solidFill>
              </a:rPr>
              <a:t>多万公斤。</a:t>
            </a:r>
            <a:endParaRPr lang="zh-CN" altLang="en-US" sz="2800" b="1" dirty="0">
              <a:solidFill>
                <a:srgbClr val="6600FF"/>
              </a:solidFill>
            </a:endParaRPr>
          </a:p>
        </p:txBody>
      </p:sp>
      <p:sp>
        <p:nvSpPr>
          <p:cNvPr id="5" name="Text Box 13"/>
          <p:cNvSpPr txBox="1">
            <a:spLocks noChangeArrowheads="1"/>
          </p:cNvSpPr>
          <p:nvPr/>
        </p:nvSpPr>
        <p:spPr bwMode="auto">
          <a:xfrm>
            <a:off x="651991" y="3104697"/>
            <a:ext cx="4585531" cy="2441575"/>
          </a:xfrm>
          <a:prstGeom prst="rect">
            <a:avLst/>
          </a:prstGeom>
          <a:solidFill>
            <a:schemeClr val="bg1">
              <a:alpha val="7882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6600FF"/>
                </a:solidFill>
              </a:rPr>
              <a:t>虎门销烟是中国人民禁烟斗争的伟大胜利，显示了中华民族反对外来侵略的坚强意志。</a:t>
            </a:r>
          </a:p>
          <a:p>
            <a:pPr eaLnBrk="1" hangingPunct="1">
              <a:spcBef>
                <a:spcPct val="50000"/>
              </a:spcBef>
            </a:pPr>
            <a:r>
              <a:rPr lang="zh-CN" altLang="en-US" sz="2800" b="1" dirty="0">
                <a:solidFill>
                  <a:srgbClr val="6600FF"/>
                </a:solidFill>
              </a:rPr>
              <a:t>林则徐是民族英雄。</a:t>
            </a:r>
          </a:p>
        </p:txBody>
      </p:sp>
      <p:sp>
        <p:nvSpPr>
          <p:cNvPr id="8" name="Rectangle 10"/>
          <p:cNvSpPr>
            <a:spLocks noChangeArrowheads="1"/>
          </p:cNvSpPr>
          <p:nvPr/>
        </p:nvSpPr>
        <p:spPr bwMode="auto">
          <a:xfrm>
            <a:off x="7257057" y="5904640"/>
            <a:ext cx="150707" cy="40017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endParaRPr lang="zh-CN" altLang="zh-CN" sz="2400">
              <a:latin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048686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 prLst="gradientSize: 0.1">
                                      <p:cBhvr>
                                        <p:cTn id="13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18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Bottom)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  <p:bldP spid="5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http://www.ypzz.cn/uploadfile/2012461723274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58579"/>
            <a:ext cx="7776864" cy="57606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41109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Text Box 3"/>
          <p:cNvSpPr txBox="1">
            <a:spLocks noChangeArrowheads="1"/>
          </p:cNvSpPr>
          <p:nvPr/>
        </p:nvSpPr>
        <p:spPr bwMode="auto">
          <a:xfrm>
            <a:off x="1507087" y="5662448"/>
            <a:ext cx="3467616" cy="5847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dirty="0">
                <a:solidFill>
                  <a:srgbClr val="000066"/>
                </a:solidFill>
                <a:effectLst/>
                <a:latin typeface="Arial" pitchFamily="34" charset="0"/>
                <a:ea typeface="华文中宋" pitchFamily="2" charset="-122"/>
              </a:rPr>
              <a:t>纽约</a:t>
            </a:r>
            <a:r>
              <a:rPr lang="zh-CN" altLang="en-US" sz="3200" dirty="0">
                <a:solidFill>
                  <a:srgbClr val="000066"/>
                </a:solidFill>
                <a:effectLst/>
                <a:latin typeface="华文中宋"/>
                <a:ea typeface="华文中宋" pitchFamily="2" charset="-122"/>
              </a:rPr>
              <a:t>·</a:t>
            </a:r>
            <a:r>
              <a:rPr lang="zh-CN" altLang="en-US" sz="3200" dirty="0">
                <a:solidFill>
                  <a:srgbClr val="000066"/>
                </a:solidFill>
                <a:effectLst/>
                <a:latin typeface="Arial" pitchFamily="34" charset="0"/>
                <a:ea typeface="华文中宋" pitchFamily="2" charset="-122"/>
              </a:rPr>
              <a:t>林则徐广场</a:t>
            </a:r>
          </a:p>
        </p:txBody>
      </p:sp>
      <p:sp>
        <p:nvSpPr>
          <p:cNvPr id="16388" name="Rectangle 4"/>
          <p:cNvSpPr>
            <a:spLocks noChangeArrowheads="1"/>
          </p:cNvSpPr>
          <p:nvPr/>
        </p:nvSpPr>
        <p:spPr bwMode="auto">
          <a:xfrm>
            <a:off x="5292080" y="1268760"/>
            <a:ext cx="3311921" cy="334245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lnSpc>
                <a:spcPct val="110000"/>
              </a:lnSpc>
            </a:pPr>
            <a:r>
              <a:rPr lang="zh-CN" alt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     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为纪念 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华文行楷" pitchFamily="2" charset="-122"/>
              </a:rPr>
              <a:t>“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虎门销烟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/>
                <a:ea typeface="华文行楷" pitchFamily="2" charset="-122"/>
              </a:rPr>
              <a:t>”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，</a:t>
            </a:r>
            <a:r>
              <a:rPr lang="zh-CN" alt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1987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年</a:t>
            </a:r>
            <a:r>
              <a:rPr lang="zh-CN" alt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月，世界联合国组织决定将</a:t>
            </a:r>
            <a:r>
              <a:rPr lang="zh-CN" alt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6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月</a:t>
            </a:r>
            <a:r>
              <a:rPr lang="zh-CN" alt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26</a:t>
            </a:r>
            <a:r>
              <a:rPr lang="zh-CN" sz="3200" dirty="0">
                <a:solidFill>
                  <a:srgbClr val="99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华文行楷" pitchFamily="2" charset="-122"/>
                <a:ea typeface="华文行楷" pitchFamily="2" charset="-122"/>
              </a:rPr>
              <a:t>日定为国际禁毒日。</a:t>
            </a: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1900" y="1268760"/>
            <a:ext cx="3648075" cy="397420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3440560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Right)">
                                      <p:cBhvr>
                                        <p:cTn id="7" dur="9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8" grpId="0" autoUpdateAnimBg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2"/>
          <p:cNvSpPr txBox="1">
            <a:spLocks noChangeArrowheads="1"/>
          </p:cNvSpPr>
          <p:nvPr/>
        </p:nvSpPr>
        <p:spPr>
          <a:xfrm>
            <a:off x="468313" y="476250"/>
            <a:ext cx="7848103" cy="99377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b="1" dirty="0" smtClean="0">
                <a:solidFill>
                  <a:srgbClr val="00B050"/>
                </a:solidFill>
              </a:rPr>
              <a:t>二、英国发动侵略战争</a:t>
            </a:r>
          </a:p>
        </p:txBody>
      </p:sp>
      <p:sp>
        <p:nvSpPr>
          <p:cNvPr id="3" name="WordArt 5"/>
          <p:cNvSpPr>
            <a:spLocks noChangeArrowheads="1" noChangeShapeType="1" noTextEdit="1"/>
          </p:cNvSpPr>
          <p:nvPr/>
        </p:nvSpPr>
        <p:spPr bwMode="auto">
          <a:xfrm>
            <a:off x="622591" y="1856243"/>
            <a:ext cx="1512887" cy="576262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b="1" kern="10" dirty="0">
                <a:ln w="9525">
                  <a:solidFill>
                    <a:srgbClr val="000000"/>
                  </a:solidFill>
                  <a:round/>
                  <a:headEnd/>
                  <a:tailEnd/>
                </a:ln>
                <a:solidFill>
                  <a:srgbClr val="FFFF00"/>
                </a:solidFill>
                <a:latin typeface="华文中宋"/>
                <a:ea typeface="华文中宋"/>
              </a:rPr>
              <a:t>议一议</a:t>
            </a:r>
          </a:p>
        </p:txBody>
      </p:sp>
      <p:sp>
        <p:nvSpPr>
          <p:cNvPr id="4" name="Text Box 6"/>
          <p:cNvSpPr txBox="1">
            <a:spLocks noChangeArrowheads="1"/>
          </p:cNvSpPr>
          <p:nvPr/>
        </p:nvSpPr>
        <p:spPr bwMode="auto">
          <a:xfrm>
            <a:off x="2699792" y="1642269"/>
            <a:ext cx="5473700" cy="1066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/>
              <a:t>有人说“鸦片战争”因林则徐禁烟而起，你同意吗？</a:t>
            </a:r>
          </a:p>
        </p:txBody>
      </p:sp>
      <p:sp>
        <p:nvSpPr>
          <p:cNvPr id="5" name="Text Box 7"/>
          <p:cNvSpPr txBox="1">
            <a:spLocks noChangeArrowheads="1"/>
          </p:cNvSpPr>
          <p:nvPr/>
        </p:nvSpPr>
        <p:spPr bwMode="auto">
          <a:xfrm>
            <a:off x="2366321" y="3035804"/>
            <a:ext cx="4895850" cy="5794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1" hangingPunct="1">
              <a:spcBef>
                <a:spcPct val="50000"/>
              </a:spcBef>
            </a:pPr>
            <a:r>
              <a:rPr lang="zh-CN" altLang="en-US" sz="3200" dirty="0"/>
              <a:t>根本目的：打开中国大门</a:t>
            </a:r>
          </a:p>
        </p:txBody>
      </p:sp>
      <p:pic>
        <p:nvPicPr>
          <p:cNvPr id="6" name="Picture 8" descr="图片1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550" y="4304621"/>
            <a:ext cx="7632700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864935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7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1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hammer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500"/>
                            </p:stCondLst>
                            <p:childTnLst>
                              <p:par>
                                <p:cTn id="15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Left)">
                                      <p:cBhvr>
                                        <p:cTn id="1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2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3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4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animBg="1"/>
      <p:bldP spid="4" grpId="0"/>
      <p:bldP spid="5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3" descr="空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962" y="649263"/>
            <a:ext cx="4501778" cy="56166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0" name="Freeform 4"/>
          <p:cNvSpPr>
            <a:spLocks/>
          </p:cNvSpPr>
          <p:nvPr/>
        </p:nvSpPr>
        <p:spPr bwMode="auto">
          <a:xfrm>
            <a:off x="1328737" y="5489575"/>
            <a:ext cx="722984" cy="559916"/>
          </a:xfrm>
          <a:custGeom>
            <a:avLst/>
            <a:gdLst>
              <a:gd name="T0" fmla="*/ 0 w 256"/>
              <a:gd name="T1" fmla="*/ 1588013371 h 288"/>
              <a:gd name="T2" fmla="*/ 926313195 w 256"/>
              <a:gd name="T3" fmla="*/ 1323345748 h 288"/>
              <a:gd name="T4" fmla="*/ 1543854585 w 256"/>
              <a:gd name="T5" fmla="*/ 794007860 h 288"/>
              <a:gd name="T6" fmla="*/ 1543854585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>
            <a:solidFill>
              <a:srgbClr val="9933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1" name="Freeform 5"/>
          <p:cNvSpPr>
            <a:spLocks/>
          </p:cNvSpPr>
          <p:nvPr/>
        </p:nvSpPr>
        <p:spPr bwMode="auto">
          <a:xfrm>
            <a:off x="2395538" y="5085184"/>
            <a:ext cx="754289" cy="606425"/>
          </a:xfrm>
          <a:custGeom>
            <a:avLst/>
            <a:gdLst>
              <a:gd name="T0" fmla="*/ 0 w 690"/>
              <a:gd name="T1" fmla="*/ 882054803 h 382"/>
              <a:gd name="T2" fmla="*/ 1144150930 w 690"/>
              <a:gd name="T3" fmla="*/ 619958438 h 382"/>
              <a:gd name="T4" fmla="*/ 1428929279 w 690"/>
              <a:gd name="T5" fmla="*/ 428426624 h 382"/>
              <a:gd name="T6" fmla="*/ 1499493629 w 690"/>
              <a:gd name="T7" fmla="*/ 380544365 h 382"/>
              <a:gd name="T8" fmla="*/ 1572577340 w 690"/>
              <a:gd name="T9" fmla="*/ 335181567 h 382"/>
              <a:gd name="T10" fmla="*/ 1738907991 w 690"/>
              <a:gd name="T11" fmla="*/ 0 h 382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690"/>
              <a:gd name="T19" fmla="*/ 0 h 382"/>
              <a:gd name="T20" fmla="*/ 690 w 690"/>
              <a:gd name="T21" fmla="*/ 382 h 382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690" h="382">
                <a:moveTo>
                  <a:pt x="0" y="350"/>
                </a:moveTo>
                <a:cubicBezTo>
                  <a:pt x="169" y="382"/>
                  <a:pt x="302" y="293"/>
                  <a:pt x="454" y="246"/>
                </a:cubicBezTo>
                <a:cubicBezTo>
                  <a:pt x="492" y="221"/>
                  <a:pt x="529" y="195"/>
                  <a:pt x="567" y="170"/>
                </a:cubicBezTo>
                <a:cubicBezTo>
                  <a:pt x="576" y="164"/>
                  <a:pt x="586" y="157"/>
                  <a:pt x="595" y="151"/>
                </a:cubicBezTo>
                <a:cubicBezTo>
                  <a:pt x="605" y="145"/>
                  <a:pt x="624" y="133"/>
                  <a:pt x="624" y="133"/>
                </a:cubicBezTo>
                <a:cubicBezTo>
                  <a:pt x="651" y="91"/>
                  <a:pt x="690" y="52"/>
                  <a:pt x="690" y="0"/>
                </a:cubicBezTo>
              </a:path>
            </a:pathLst>
          </a:custGeom>
          <a:noFill/>
          <a:ln w="63500">
            <a:solidFill>
              <a:srgbClr val="993300"/>
            </a:solidFill>
            <a:prstDash val="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9222" name="Freeform 6"/>
          <p:cNvSpPr>
            <a:spLocks/>
          </p:cNvSpPr>
          <p:nvPr/>
        </p:nvSpPr>
        <p:spPr bwMode="auto">
          <a:xfrm>
            <a:off x="3375025" y="3677071"/>
            <a:ext cx="809625" cy="1408113"/>
          </a:xfrm>
          <a:custGeom>
            <a:avLst/>
            <a:gdLst>
              <a:gd name="T0" fmla="*/ 0 w 510"/>
              <a:gd name="T1" fmla="*/ 2147483647 h 887"/>
              <a:gd name="T2" fmla="*/ 189012517 w 510"/>
              <a:gd name="T3" fmla="*/ 2091730648 h 887"/>
              <a:gd name="T4" fmla="*/ 236894730 w 510"/>
              <a:gd name="T5" fmla="*/ 2021166268 h 887"/>
              <a:gd name="T6" fmla="*/ 309980038 w 510"/>
              <a:gd name="T7" fmla="*/ 1973284089 h 887"/>
              <a:gd name="T8" fmla="*/ 451108853 w 510"/>
              <a:gd name="T9" fmla="*/ 1759069997 h 887"/>
              <a:gd name="T10" fmla="*/ 524192573 w 510"/>
              <a:gd name="T11" fmla="*/ 1688505616 h 887"/>
              <a:gd name="T12" fmla="*/ 783769398 w 510"/>
              <a:gd name="T13" fmla="*/ 1355844568 h 887"/>
              <a:gd name="T14" fmla="*/ 1023183589 w 510"/>
              <a:gd name="T15" fmla="*/ 997982352 h 887"/>
              <a:gd name="T16" fmla="*/ 1118949504 w 510"/>
              <a:gd name="T17" fmla="*/ 854334228 h 887"/>
              <a:gd name="T18" fmla="*/ 1166833255 w 510"/>
              <a:gd name="T19" fmla="*/ 783769649 h 887"/>
              <a:gd name="T20" fmla="*/ 1260078220 w 510"/>
              <a:gd name="T21" fmla="*/ 498991176 h 887"/>
              <a:gd name="T22" fmla="*/ 1260078220 w 510"/>
              <a:gd name="T23" fmla="*/ 0 h 887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0"/>
              <a:gd name="T37" fmla="*/ 0 h 887"/>
              <a:gd name="T38" fmla="*/ 510 w 510"/>
              <a:gd name="T39" fmla="*/ 887 h 887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0" h="887">
                <a:moveTo>
                  <a:pt x="0" y="887"/>
                </a:moveTo>
                <a:cubicBezTo>
                  <a:pt x="22" y="854"/>
                  <a:pt x="42" y="852"/>
                  <a:pt x="75" y="830"/>
                </a:cubicBezTo>
                <a:cubicBezTo>
                  <a:pt x="81" y="821"/>
                  <a:pt x="86" y="810"/>
                  <a:pt x="94" y="802"/>
                </a:cubicBezTo>
                <a:cubicBezTo>
                  <a:pt x="102" y="794"/>
                  <a:pt x="115" y="792"/>
                  <a:pt x="123" y="783"/>
                </a:cubicBezTo>
                <a:cubicBezTo>
                  <a:pt x="124" y="781"/>
                  <a:pt x="169" y="713"/>
                  <a:pt x="179" y="698"/>
                </a:cubicBezTo>
                <a:cubicBezTo>
                  <a:pt x="186" y="687"/>
                  <a:pt x="200" y="681"/>
                  <a:pt x="208" y="670"/>
                </a:cubicBezTo>
                <a:cubicBezTo>
                  <a:pt x="245" y="623"/>
                  <a:pt x="261" y="572"/>
                  <a:pt x="311" y="538"/>
                </a:cubicBezTo>
                <a:cubicBezTo>
                  <a:pt x="327" y="492"/>
                  <a:pt x="377" y="439"/>
                  <a:pt x="406" y="396"/>
                </a:cubicBezTo>
                <a:cubicBezTo>
                  <a:pt x="456" y="322"/>
                  <a:pt x="394" y="415"/>
                  <a:pt x="444" y="339"/>
                </a:cubicBezTo>
                <a:cubicBezTo>
                  <a:pt x="450" y="330"/>
                  <a:pt x="463" y="311"/>
                  <a:pt x="463" y="311"/>
                </a:cubicBezTo>
                <a:cubicBezTo>
                  <a:pt x="475" y="273"/>
                  <a:pt x="488" y="236"/>
                  <a:pt x="500" y="198"/>
                </a:cubicBezTo>
                <a:cubicBezTo>
                  <a:pt x="510" y="129"/>
                  <a:pt x="500" y="69"/>
                  <a:pt x="500" y="0"/>
                </a:cubicBezTo>
              </a:path>
            </a:pathLst>
          </a:custGeom>
          <a:noFill/>
          <a:ln w="63500">
            <a:solidFill>
              <a:srgbClr val="993300"/>
            </a:solidFill>
            <a:prstDash val="dash"/>
            <a:miter lim="800000"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9223" name="Freeform 7"/>
          <p:cNvSpPr>
            <a:spLocks/>
          </p:cNvSpPr>
          <p:nvPr/>
        </p:nvSpPr>
        <p:spPr bwMode="auto">
          <a:xfrm>
            <a:off x="3149826" y="1509340"/>
            <a:ext cx="1277711" cy="2167731"/>
          </a:xfrm>
          <a:custGeom>
            <a:avLst/>
            <a:gdLst>
              <a:gd name="T0" fmla="*/ 2147483647 w 1120"/>
              <a:gd name="T1" fmla="*/ 2147483647 h 1728"/>
              <a:gd name="T2" fmla="*/ 2147483647 w 1120"/>
              <a:gd name="T3" fmla="*/ 2147483647 h 1728"/>
              <a:gd name="T4" fmla="*/ 2147483647 w 1120"/>
              <a:gd name="T5" fmla="*/ 2147483647 h 1728"/>
              <a:gd name="T6" fmla="*/ 1712307551 w 1120"/>
              <a:gd name="T7" fmla="*/ 2147483647 h 1728"/>
              <a:gd name="T8" fmla="*/ 1483999184 w 1120"/>
              <a:gd name="T9" fmla="*/ 1745485541 h 1728"/>
              <a:gd name="T10" fmla="*/ 1483999184 w 1120"/>
              <a:gd name="T11" fmla="*/ 1437458874 h 1728"/>
              <a:gd name="T12" fmla="*/ 2147483647 w 1120"/>
              <a:gd name="T13" fmla="*/ 924080731 h 1728"/>
              <a:gd name="T14" fmla="*/ 2147483647 w 1120"/>
              <a:gd name="T15" fmla="*/ 513378326 h 1728"/>
              <a:gd name="T16" fmla="*/ 2054767982 w 1120"/>
              <a:gd name="T17" fmla="*/ 308026392 h 1728"/>
              <a:gd name="T18" fmla="*/ 1027384762 w 1120"/>
              <a:gd name="T19" fmla="*/ 102675967 h 1728"/>
              <a:gd name="T20" fmla="*/ 684922596 w 1120"/>
              <a:gd name="T21" fmla="*/ 205351934 h 1728"/>
              <a:gd name="T22" fmla="*/ 0 w 1120"/>
              <a:gd name="T23" fmla="*/ 0 h 1728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1120"/>
              <a:gd name="T37" fmla="*/ 0 h 1728"/>
              <a:gd name="T38" fmla="*/ 1120 w 1120"/>
              <a:gd name="T39" fmla="*/ 1728 h 1728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1120" h="1728">
                <a:moveTo>
                  <a:pt x="912" y="1728"/>
                </a:moveTo>
                <a:cubicBezTo>
                  <a:pt x="956" y="1688"/>
                  <a:pt x="1000" y="1648"/>
                  <a:pt x="1008" y="1584"/>
                </a:cubicBezTo>
                <a:cubicBezTo>
                  <a:pt x="1016" y="1520"/>
                  <a:pt x="1008" y="1432"/>
                  <a:pt x="960" y="1344"/>
                </a:cubicBezTo>
                <a:cubicBezTo>
                  <a:pt x="912" y="1256"/>
                  <a:pt x="776" y="1144"/>
                  <a:pt x="720" y="1056"/>
                </a:cubicBezTo>
                <a:cubicBezTo>
                  <a:pt x="664" y="968"/>
                  <a:pt x="640" y="880"/>
                  <a:pt x="624" y="816"/>
                </a:cubicBezTo>
                <a:cubicBezTo>
                  <a:pt x="608" y="752"/>
                  <a:pt x="568" y="736"/>
                  <a:pt x="624" y="672"/>
                </a:cubicBezTo>
                <a:cubicBezTo>
                  <a:pt x="680" y="608"/>
                  <a:pt x="880" y="504"/>
                  <a:pt x="960" y="432"/>
                </a:cubicBezTo>
                <a:cubicBezTo>
                  <a:pt x="1040" y="360"/>
                  <a:pt x="1120" y="288"/>
                  <a:pt x="1104" y="240"/>
                </a:cubicBezTo>
                <a:cubicBezTo>
                  <a:pt x="1088" y="192"/>
                  <a:pt x="976" y="176"/>
                  <a:pt x="864" y="144"/>
                </a:cubicBezTo>
                <a:cubicBezTo>
                  <a:pt x="752" y="112"/>
                  <a:pt x="528" y="56"/>
                  <a:pt x="432" y="48"/>
                </a:cubicBezTo>
                <a:cubicBezTo>
                  <a:pt x="336" y="40"/>
                  <a:pt x="360" y="104"/>
                  <a:pt x="288" y="96"/>
                </a:cubicBezTo>
                <a:cubicBezTo>
                  <a:pt x="216" y="88"/>
                  <a:pt x="48" y="16"/>
                  <a:pt x="0" y="0"/>
                </a:cubicBezTo>
              </a:path>
            </a:pathLst>
          </a:custGeom>
          <a:noFill/>
          <a:ln w="63500">
            <a:solidFill>
              <a:srgbClr val="993300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5" name="Freeform 9"/>
          <p:cNvSpPr>
            <a:spLocks/>
          </p:cNvSpPr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147483647 h 288"/>
              <a:gd name="T2" fmla="*/ 2147483647 w 256"/>
              <a:gd name="T3" fmla="*/ 2147483647 h 288"/>
              <a:gd name="T4" fmla="*/ 2147483647 w 256"/>
              <a:gd name="T5" fmla="*/ 1764216696 h 288"/>
              <a:gd name="T6" fmla="*/ 2147483647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>
            <a:solidFill>
              <a:srgbClr val="3333FF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9227" name="Rectangle 11"/>
          <p:cNvSpPr>
            <a:spLocks noGrp="1" noChangeArrowheads="1"/>
          </p:cNvSpPr>
          <p:nvPr>
            <p:ph idx="1"/>
          </p:nvPr>
        </p:nvSpPr>
        <p:spPr>
          <a:xfrm>
            <a:off x="5184775" y="3644900"/>
            <a:ext cx="3490913" cy="936625"/>
          </a:xfrm>
          <a:noFill/>
        </p:spPr>
        <p:txBody>
          <a:bodyPr>
            <a:normAutofit lnSpcReduction="10000"/>
          </a:bodyPr>
          <a:lstStyle/>
          <a:p>
            <a:pPr marL="0">
              <a:buFontTx/>
              <a:buNone/>
            </a:pPr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道光帝将林则徐撤职查办。</a:t>
            </a:r>
          </a:p>
        </p:txBody>
      </p:sp>
      <p:sp>
        <p:nvSpPr>
          <p:cNvPr id="13320" name="Rectangle 10"/>
          <p:cNvSpPr>
            <a:spLocks noGrp="1" noChangeArrowheads="1"/>
          </p:cNvSpPr>
          <p:nvPr>
            <p:ph type="title"/>
          </p:nvPr>
        </p:nvSpPr>
        <p:spPr>
          <a:xfrm>
            <a:off x="5127625" y="404664"/>
            <a:ext cx="3548831" cy="1111399"/>
          </a:xfrm>
          <a:solidFill>
            <a:srgbClr val="000000">
              <a:alpha val="61176"/>
            </a:srgbClr>
          </a:solidFill>
        </p:spPr>
        <p:txBody>
          <a:bodyPr/>
          <a:lstStyle/>
          <a:p>
            <a:pPr eaLnBrk="1" hangingPunct="1"/>
            <a:r>
              <a:rPr lang="zh-CN" altLang="en-US" sz="2400" b="1" dirty="0" smtClean="0">
                <a:solidFill>
                  <a:schemeClr val="bg1"/>
                </a:solidFill>
              </a:rPr>
              <a:t>第一阶段</a:t>
            </a:r>
            <a:br>
              <a:rPr lang="zh-CN" altLang="en-US" sz="2400" b="1" dirty="0" smtClean="0">
                <a:solidFill>
                  <a:schemeClr val="bg1"/>
                </a:solidFill>
              </a:rPr>
            </a:br>
            <a:r>
              <a:rPr lang="zh-CN" altLang="en-US" sz="24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1840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年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6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月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---1841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年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5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月</a:t>
            </a:r>
          </a:p>
        </p:txBody>
      </p:sp>
      <p:sp>
        <p:nvSpPr>
          <p:cNvPr id="9228" name="Rectangle 12"/>
          <p:cNvSpPr>
            <a:spLocks noChangeArrowheads="1"/>
          </p:cNvSpPr>
          <p:nvPr/>
        </p:nvSpPr>
        <p:spPr bwMode="auto">
          <a:xfrm>
            <a:off x="5219700" y="1700213"/>
            <a:ext cx="2016125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攻广州</a:t>
            </a:r>
          </a:p>
        </p:txBody>
      </p:sp>
      <p:sp>
        <p:nvSpPr>
          <p:cNvPr id="9229" name="Rectangle 13"/>
          <p:cNvSpPr>
            <a:spLocks noChangeArrowheads="1"/>
          </p:cNvSpPr>
          <p:nvPr/>
        </p:nvSpPr>
        <p:spPr bwMode="auto">
          <a:xfrm>
            <a:off x="5219700" y="229076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陷定海</a:t>
            </a:r>
          </a:p>
        </p:txBody>
      </p:sp>
      <p:sp>
        <p:nvSpPr>
          <p:cNvPr id="9230" name="Rectangle 14"/>
          <p:cNvSpPr>
            <a:spLocks noChangeArrowheads="1"/>
          </p:cNvSpPr>
          <p:nvPr/>
        </p:nvSpPr>
        <p:spPr bwMode="auto">
          <a:xfrm>
            <a:off x="5219700" y="293846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逼天津</a:t>
            </a:r>
          </a:p>
        </p:txBody>
      </p:sp>
    </p:spTree>
    <p:extLst>
      <p:ext uri="{BB962C8B-B14F-4D97-AF65-F5344CB8AC3E}">
        <p14:creationId xmlns:p14="http://schemas.microsoft.com/office/powerpoint/2010/main" val="420043384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92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92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92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92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2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 nodeType="clickPar">
                      <p:stCondLst>
                        <p:cond delay="indefinite"/>
                      </p:stCondLst>
                      <p:childTnLst>
                        <p:par>
                          <p:cTn id="4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1000"/>
                                        <p:tgtEl>
                                          <p:spTgt spid="92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 animBg="1"/>
      <p:bldP spid="9221" grpId="0" animBg="1"/>
      <p:bldP spid="9222" grpId="0" animBg="1"/>
      <p:bldP spid="9223" grpId="0" animBg="1"/>
      <p:bldP spid="9225" grpId="0" animBg="1"/>
      <p:bldP spid="9227" grpId="0" build="p"/>
      <p:bldP spid="9228" grpId="0"/>
      <p:bldP spid="9229" grpId="0"/>
      <p:bldP spid="9230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3" descr="空图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222" y="449188"/>
            <a:ext cx="4573786" cy="590406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39" name="Freeform 5"/>
          <p:cNvSpPr>
            <a:spLocks/>
          </p:cNvSpPr>
          <p:nvPr/>
        </p:nvSpPr>
        <p:spPr bwMode="auto">
          <a:xfrm flipV="1">
            <a:off x="2916238" y="1052513"/>
            <a:ext cx="1727200" cy="1008062"/>
          </a:xfrm>
          <a:custGeom>
            <a:avLst/>
            <a:gdLst>
              <a:gd name="T0" fmla="*/ 0 w 256"/>
              <a:gd name="T1" fmla="*/ 2147483647 h 288"/>
              <a:gd name="T2" fmla="*/ 2147483647 w 256"/>
              <a:gd name="T3" fmla="*/ 2147483647 h 288"/>
              <a:gd name="T4" fmla="*/ 2147483647 w 256"/>
              <a:gd name="T5" fmla="*/ 1764216696 h 288"/>
              <a:gd name="T6" fmla="*/ 2147483647 w 256"/>
              <a:gd name="T7" fmla="*/ 0 h 288"/>
              <a:gd name="T8" fmla="*/ 0 60000 65536"/>
              <a:gd name="T9" fmla="*/ 0 60000 65536"/>
              <a:gd name="T10" fmla="*/ 0 60000 65536"/>
              <a:gd name="T11" fmla="*/ 0 60000 65536"/>
              <a:gd name="T12" fmla="*/ 0 w 256"/>
              <a:gd name="T13" fmla="*/ 0 h 288"/>
              <a:gd name="T14" fmla="*/ 256 w 256"/>
              <a:gd name="T15" fmla="*/ 288 h 288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256" h="288">
                <a:moveTo>
                  <a:pt x="0" y="288"/>
                </a:moveTo>
                <a:cubicBezTo>
                  <a:pt x="52" y="276"/>
                  <a:pt x="104" y="264"/>
                  <a:pt x="144" y="240"/>
                </a:cubicBezTo>
                <a:cubicBezTo>
                  <a:pt x="184" y="216"/>
                  <a:pt x="224" y="184"/>
                  <a:pt x="240" y="144"/>
                </a:cubicBezTo>
                <a:cubicBezTo>
                  <a:pt x="256" y="104"/>
                  <a:pt x="240" y="24"/>
                  <a:pt x="240" y="0"/>
                </a:cubicBezTo>
              </a:path>
            </a:pathLst>
          </a:custGeom>
          <a:noFill/>
          <a:ln w="63500">
            <a:solidFill>
              <a:srgbClr val="3333FF"/>
            </a:solidFill>
            <a:prstDash val="dash"/>
            <a:round/>
            <a:headEnd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14340" name="Rectangle 6"/>
          <p:cNvSpPr>
            <a:spLocks noGrp="1" noChangeArrowheads="1"/>
          </p:cNvSpPr>
          <p:nvPr>
            <p:ph type="title"/>
          </p:nvPr>
        </p:nvSpPr>
        <p:spPr>
          <a:xfrm>
            <a:off x="5113338" y="476672"/>
            <a:ext cx="3563118" cy="1007492"/>
          </a:xfrm>
          <a:solidFill>
            <a:schemeClr val="tx1">
              <a:alpha val="56078"/>
            </a:schemeClr>
          </a:solidFill>
        </p:spPr>
        <p:txBody>
          <a:bodyPr/>
          <a:lstStyle/>
          <a:p>
            <a:pPr eaLnBrk="1" hangingPunct="1"/>
            <a:r>
              <a:rPr lang="zh-CN" altLang="en-US" sz="2800" b="1" dirty="0" smtClean="0">
                <a:solidFill>
                  <a:schemeClr val="bg1"/>
                </a:solidFill>
              </a:rPr>
              <a:t>第二阶段</a:t>
            </a:r>
            <a:br>
              <a:rPr lang="zh-CN" altLang="en-US" sz="2800" b="1" dirty="0" smtClean="0">
                <a:solidFill>
                  <a:schemeClr val="bg1"/>
                </a:solidFill>
              </a:rPr>
            </a:br>
            <a:r>
              <a:rPr lang="zh-CN" altLang="en-US" sz="2400" b="1" dirty="0" smtClean="0">
                <a:solidFill>
                  <a:schemeClr val="bg1"/>
                </a:solidFill>
              </a:rPr>
              <a:t> 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1841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年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6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月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---1842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年</a:t>
            </a:r>
            <a:r>
              <a:rPr kumimoji="1" lang="en-US" altLang="zh-CN" sz="2400" b="1" dirty="0" smtClean="0">
                <a:solidFill>
                  <a:schemeClr val="bg1"/>
                </a:solidFill>
              </a:rPr>
              <a:t>8</a:t>
            </a:r>
            <a:r>
              <a:rPr kumimoji="1" lang="zh-CN" altLang="en-US" sz="2400" b="1" dirty="0" smtClean="0">
                <a:solidFill>
                  <a:schemeClr val="bg1"/>
                </a:solidFill>
              </a:rPr>
              <a:t>月</a:t>
            </a:r>
          </a:p>
        </p:txBody>
      </p:sp>
      <p:sp>
        <p:nvSpPr>
          <p:cNvPr id="10247" name="Oval 7">
            <a:hlinkClick r:id="" action="ppaction://noaction"/>
          </p:cNvPr>
          <p:cNvSpPr>
            <a:spLocks noChangeArrowheads="1"/>
          </p:cNvSpPr>
          <p:nvPr/>
        </p:nvSpPr>
        <p:spPr bwMode="auto">
          <a:xfrm>
            <a:off x="2051720" y="5445125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48" name="Freeform 8"/>
          <p:cNvSpPr>
            <a:spLocks/>
          </p:cNvSpPr>
          <p:nvPr/>
        </p:nvSpPr>
        <p:spPr bwMode="auto">
          <a:xfrm rot="-313082">
            <a:off x="1698661" y="5494316"/>
            <a:ext cx="396875" cy="730250"/>
          </a:xfrm>
          <a:custGeom>
            <a:avLst/>
            <a:gdLst>
              <a:gd name="T0" fmla="*/ 0 w 236"/>
              <a:gd name="T1" fmla="*/ 1374394529 h 388"/>
              <a:gd name="T2" fmla="*/ 373299625 w 236"/>
              <a:gd name="T3" fmla="*/ 704907704 h 388"/>
              <a:gd name="T4" fmla="*/ 534496523 w 236"/>
              <a:gd name="T5" fmla="*/ 403816948 h 388"/>
              <a:gd name="T6" fmla="*/ 588229348 w 236"/>
              <a:gd name="T7" fmla="*/ 301090756 h 388"/>
              <a:gd name="T8" fmla="*/ 639133599 w 236"/>
              <a:gd name="T9" fmla="*/ 102726222 h 388"/>
              <a:gd name="T10" fmla="*/ 667414299 w 236"/>
              <a:gd name="T11" fmla="*/ 0 h 38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236"/>
              <a:gd name="T19" fmla="*/ 0 h 388"/>
              <a:gd name="T20" fmla="*/ 236 w 236"/>
              <a:gd name="T21" fmla="*/ 388 h 38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236" h="388">
                <a:moveTo>
                  <a:pt x="0" y="388"/>
                </a:moveTo>
                <a:cubicBezTo>
                  <a:pt x="17" y="332"/>
                  <a:pt x="80" y="234"/>
                  <a:pt x="132" y="199"/>
                </a:cubicBezTo>
                <a:cubicBezTo>
                  <a:pt x="143" y="182"/>
                  <a:pt x="174" y="137"/>
                  <a:pt x="189" y="114"/>
                </a:cubicBezTo>
                <a:cubicBezTo>
                  <a:pt x="195" y="104"/>
                  <a:pt x="208" y="85"/>
                  <a:pt x="208" y="85"/>
                </a:cubicBezTo>
                <a:cubicBezTo>
                  <a:pt x="214" y="66"/>
                  <a:pt x="220" y="48"/>
                  <a:pt x="226" y="29"/>
                </a:cubicBezTo>
                <a:cubicBezTo>
                  <a:pt x="229" y="19"/>
                  <a:pt x="236" y="0"/>
                  <a:pt x="236" y="0"/>
                </a:cubicBezTo>
              </a:path>
            </a:pathLst>
          </a:custGeom>
          <a:noFill/>
          <a:ln w="57150">
            <a:solidFill>
              <a:srgbClr val="66FF33"/>
            </a:solidFill>
            <a:miter lim="800000"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49" name="Freeform 9"/>
          <p:cNvSpPr>
            <a:spLocks/>
          </p:cNvSpPr>
          <p:nvPr/>
        </p:nvSpPr>
        <p:spPr bwMode="auto">
          <a:xfrm>
            <a:off x="2051720" y="5178425"/>
            <a:ext cx="955675" cy="266700"/>
          </a:xfrm>
          <a:custGeom>
            <a:avLst/>
            <a:gdLst>
              <a:gd name="T0" fmla="*/ 0 w 746"/>
              <a:gd name="T1" fmla="*/ 752686776 h 378"/>
              <a:gd name="T2" fmla="*/ 649887131 w 746"/>
              <a:gd name="T3" fmla="*/ 621265631 h 378"/>
              <a:gd name="T4" fmla="*/ 851746026 w 746"/>
              <a:gd name="T5" fmla="*/ 545597645 h 378"/>
              <a:gd name="T6" fmla="*/ 945290692 w 746"/>
              <a:gd name="T7" fmla="*/ 469931069 h 378"/>
              <a:gd name="T8" fmla="*/ 1068375443 w 746"/>
              <a:gd name="T9" fmla="*/ 338510012 h 378"/>
              <a:gd name="T10" fmla="*/ 1224282367 w 746"/>
              <a:gd name="T11" fmla="*/ 0 h 378"/>
              <a:gd name="T12" fmla="*/ 0 60000 65536"/>
              <a:gd name="T13" fmla="*/ 0 60000 65536"/>
              <a:gd name="T14" fmla="*/ 0 60000 65536"/>
              <a:gd name="T15" fmla="*/ 0 60000 65536"/>
              <a:gd name="T16" fmla="*/ 0 60000 65536"/>
              <a:gd name="T17" fmla="*/ 0 60000 65536"/>
              <a:gd name="T18" fmla="*/ 0 w 746"/>
              <a:gd name="T19" fmla="*/ 0 h 378"/>
              <a:gd name="T20" fmla="*/ 746 w 746"/>
              <a:gd name="T21" fmla="*/ 378 h 378"/>
            </a:gdLst>
            <a:ahLst/>
            <a:cxnLst>
              <a:cxn ang="T12">
                <a:pos x="T0" y="T1"/>
              </a:cxn>
              <a:cxn ang="T13">
                <a:pos x="T2" y="T3"/>
              </a:cxn>
              <a:cxn ang="T14">
                <a:pos x="T4" y="T5"/>
              </a:cxn>
              <a:cxn ang="T15">
                <a:pos x="T6" y="T7"/>
              </a:cxn>
              <a:cxn ang="T16">
                <a:pos x="T8" y="T9"/>
              </a:cxn>
              <a:cxn ang="T17">
                <a:pos x="T10" y="T11"/>
              </a:cxn>
            </a:cxnLst>
            <a:rect l="T18" t="T19" r="T20" b="T21"/>
            <a:pathLst>
              <a:path w="746" h="378">
                <a:moveTo>
                  <a:pt x="0" y="378"/>
                </a:moveTo>
                <a:cubicBezTo>
                  <a:pt x="151" y="369"/>
                  <a:pt x="256" y="352"/>
                  <a:pt x="396" y="312"/>
                </a:cubicBezTo>
                <a:cubicBezTo>
                  <a:pt x="435" y="301"/>
                  <a:pt x="483" y="295"/>
                  <a:pt x="519" y="274"/>
                </a:cubicBezTo>
                <a:cubicBezTo>
                  <a:pt x="539" y="263"/>
                  <a:pt x="576" y="236"/>
                  <a:pt x="576" y="236"/>
                </a:cubicBezTo>
                <a:cubicBezTo>
                  <a:pt x="608" y="189"/>
                  <a:pt x="586" y="214"/>
                  <a:pt x="651" y="170"/>
                </a:cubicBezTo>
                <a:cubicBezTo>
                  <a:pt x="701" y="136"/>
                  <a:pt x="746" y="61"/>
                  <a:pt x="746" y="0"/>
                </a:cubicBezTo>
              </a:path>
            </a:pathLst>
          </a:custGeom>
          <a:noFill/>
          <a:ln w="57150">
            <a:solidFill>
              <a:srgbClr val="66FF33"/>
            </a:solidFill>
            <a:miter lim="800000"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50" name="Freeform 10"/>
          <p:cNvSpPr>
            <a:spLocks/>
          </p:cNvSpPr>
          <p:nvPr/>
        </p:nvSpPr>
        <p:spPr bwMode="auto">
          <a:xfrm>
            <a:off x="3138033" y="3660775"/>
            <a:ext cx="833892" cy="1468211"/>
          </a:xfrm>
          <a:custGeom>
            <a:avLst/>
            <a:gdLst>
              <a:gd name="T0" fmla="*/ 0 w 519"/>
              <a:gd name="T1" fmla="*/ 2147483647 h 916"/>
              <a:gd name="T2" fmla="*/ 426303319 w 519"/>
              <a:gd name="T3" fmla="*/ 2147483647 h 916"/>
              <a:gd name="T4" fmla="*/ 497982515 w 519"/>
              <a:gd name="T5" fmla="*/ 2147483647 h 916"/>
              <a:gd name="T6" fmla="*/ 603615442 w 519"/>
              <a:gd name="T7" fmla="*/ 2147483647 h 916"/>
              <a:gd name="T8" fmla="*/ 852604697 w 519"/>
              <a:gd name="T9" fmla="*/ 2147483647 h 916"/>
              <a:gd name="T10" fmla="*/ 1033690859 w 519"/>
              <a:gd name="T11" fmla="*/ 2061184655 h 916"/>
              <a:gd name="T12" fmla="*/ 1244954528 w 519"/>
              <a:gd name="T13" fmla="*/ 1723138479 h 916"/>
              <a:gd name="T14" fmla="*/ 1316633723 w 519"/>
              <a:gd name="T15" fmla="*/ 1552619493 h 916"/>
              <a:gd name="T16" fmla="*/ 1459992115 w 519"/>
              <a:gd name="T17" fmla="*/ 1385092735 h 916"/>
              <a:gd name="T18" fmla="*/ 1675029702 w 519"/>
              <a:gd name="T19" fmla="*/ 1044054763 h 916"/>
              <a:gd name="T20" fmla="*/ 1886295313 w 519"/>
              <a:gd name="T21" fmla="*/ 535489816 h 916"/>
              <a:gd name="T22" fmla="*/ 1852341703 w 519"/>
              <a:gd name="T23" fmla="*/ 0 h 91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w 519"/>
              <a:gd name="T37" fmla="*/ 0 h 916"/>
              <a:gd name="T38" fmla="*/ 519 w 519"/>
              <a:gd name="T39" fmla="*/ 916 h 916"/>
            </a:gdLst>
            <a:ahLst/>
            <a:cxnLst>
              <a:cxn ang="T24">
                <a:pos x="T0" y="T1"/>
              </a:cxn>
              <a:cxn ang="T25">
                <a:pos x="T2" y="T3"/>
              </a:cxn>
              <a:cxn ang="T26">
                <a:pos x="T4" y="T5"/>
              </a:cxn>
              <a:cxn ang="T27">
                <a:pos x="T6" y="T7"/>
              </a:cxn>
              <a:cxn ang="T28">
                <a:pos x="T8" y="T9"/>
              </a:cxn>
              <a:cxn ang="T29">
                <a:pos x="T10" y="T11"/>
              </a:cxn>
              <a:cxn ang="T30">
                <a:pos x="T12" y="T13"/>
              </a:cxn>
              <a:cxn ang="T31">
                <a:pos x="T14" y="T15"/>
              </a:cxn>
              <a:cxn ang="T32">
                <a:pos x="T16" y="T17"/>
              </a:cxn>
              <a:cxn ang="T33">
                <a:pos x="T18" y="T19"/>
              </a:cxn>
              <a:cxn ang="T34">
                <a:pos x="T20" y="T21"/>
              </a:cxn>
              <a:cxn ang="T35">
                <a:pos x="T22" y="T23"/>
              </a:cxn>
            </a:cxnLst>
            <a:rect l="T36" t="T37" r="T38" b="T39"/>
            <a:pathLst>
              <a:path w="519" h="916">
                <a:moveTo>
                  <a:pt x="0" y="916"/>
                </a:moveTo>
                <a:cubicBezTo>
                  <a:pt x="37" y="903"/>
                  <a:pt x="76" y="900"/>
                  <a:pt x="113" y="887"/>
                </a:cubicBezTo>
                <a:cubicBezTo>
                  <a:pt x="119" y="878"/>
                  <a:pt x="123" y="866"/>
                  <a:pt x="132" y="859"/>
                </a:cubicBezTo>
                <a:cubicBezTo>
                  <a:pt x="140" y="853"/>
                  <a:pt x="153" y="857"/>
                  <a:pt x="160" y="850"/>
                </a:cubicBezTo>
                <a:cubicBezTo>
                  <a:pt x="273" y="737"/>
                  <a:pt x="145" y="829"/>
                  <a:pt x="226" y="774"/>
                </a:cubicBezTo>
                <a:cubicBezTo>
                  <a:pt x="237" y="743"/>
                  <a:pt x="274" y="689"/>
                  <a:pt x="274" y="689"/>
                </a:cubicBezTo>
                <a:cubicBezTo>
                  <a:pt x="287" y="648"/>
                  <a:pt x="311" y="614"/>
                  <a:pt x="330" y="576"/>
                </a:cubicBezTo>
                <a:cubicBezTo>
                  <a:pt x="339" y="558"/>
                  <a:pt x="339" y="537"/>
                  <a:pt x="349" y="519"/>
                </a:cubicBezTo>
                <a:cubicBezTo>
                  <a:pt x="360" y="499"/>
                  <a:pt x="387" y="463"/>
                  <a:pt x="387" y="463"/>
                </a:cubicBezTo>
                <a:cubicBezTo>
                  <a:pt x="399" y="424"/>
                  <a:pt x="421" y="384"/>
                  <a:pt x="444" y="349"/>
                </a:cubicBezTo>
                <a:cubicBezTo>
                  <a:pt x="463" y="293"/>
                  <a:pt x="482" y="236"/>
                  <a:pt x="500" y="179"/>
                </a:cubicBezTo>
                <a:cubicBezTo>
                  <a:pt x="507" y="115"/>
                  <a:pt x="519" y="60"/>
                  <a:pt x="491" y="0"/>
                </a:cubicBezTo>
              </a:path>
            </a:pathLst>
          </a:custGeom>
          <a:noFill/>
          <a:ln w="57150">
            <a:solidFill>
              <a:srgbClr val="66FF33"/>
            </a:solidFill>
            <a:miter lim="800000"/>
            <a:headEnd/>
            <a:tailEnd type="triangle" w="sm" len="med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51" name="Freeform 11"/>
          <p:cNvSpPr>
            <a:spLocks/>
          </p:cNvSpPr>
          <p:nvPr/>
        </p:nvSpPr>
        <p:spPr bwMode="auto">
          <a:xfrm>
            <a:off x="3276600" y="3200400"/>
            <a:ext cx="695325" cy="487363"/>
          </a:xfrm>
          <a:custGeom>
            <a:avLst/>
            <a:gdLst>
              <a:gd name="T0" fmla="*/ 2147483647 w 104"/>
              <a:gd name="T1" fmla="*/ 2147483647 h 95"/>
              <a:gd name="T2" fmla="*/ 2147483647 w 104"/>
              <a:gd name="T3" fmla="*/ 1763325580 h 95"/>
              <a:gd name="T4" fmla="*/ 2147483647 w 104"/>
              <a:gd name="T5" fmla="*/ 1263280722 h 95"/>
              <a:gd name="T6" fmla="*/ 0 w 104"/>
              <a:gd name="T7" fmla="*/ 0 h 95"/>
              <a:gd name="T8" fmla="*/ 0 60000 65536"/>
              <a:gd name="T9" fmla="*/ 0 60000 65536"/>
              <a:gd name="T10" fmla="*/ 0 60000 65536"/>
              <a:gd name="T11" fmla="*/ 0 60000 65536"/>
              <a:gd name="T12" fmla="*/ 0 w 104"/>
              <a:gd name="T13" fmla="*/ 0 h 95"/>
              <a:gd name="T14" fmla="*/ 104 w 104"/>
              <a:gd name="T15" fmla="*/ 95 h 95"/>
            </a:gdLst>
            <a:ahLst/>
            <a:cxnLst>
              <a:cxn ang="T8">
                <a:pos x="T0" y="T1"/>
              </a:cxn>
              <a:cxn ang="T9">
                <a:pos x="T2" y="T3"/>
              </a:cxn>
              <a:cxn ang="T10">
                <a:pos x="T4" y="T5"/>
              </a:cxn>
              <a:cxn ang="T11">
                <a:pos x="T6" y="T7"/>
              </a:cxn>
            </a:cxnLst>
            <a:rect l="T12" t="T13" r="T14" b="T15"/>
            <a:pathLst>
              <a:path w="104" h="95">
                <a:moveTo>
                  <a:pt x="104" y="95"/>
                </a:moveTo>
                <a:cubicBezTo>
                  <a:pt x="101" y="86"/>
                  <a:pt x="100" y="75"/>
                  <a:pt x="94" y="67"/>
                </a:cubicBezTo>
                <a:cubicBezTo>
                  <a:pt x="87" y="58"/>
                  <a:pt x="75" y="55"/>
                  <a:pt x="66" y="48"/>
                </a:cubicBezTo>
                <a:cubicBezTo>
                  <a:pt x="47" y="32"/>
                  <a:pt x="28" y="0"/>
                  <a:pt x="0" y="0"/>
                </a:cubicBezTo>
              </a:path>
            </a:pathLst>
          </a:custGeom>
          <a:noFill/>
          <a:ln w="57150">
            <a:solidFill>
              <a:srgbClr val="66FF33"/>
            </a:solidFill>
            <a:miter lim="800000"/>
            <a:headEnd/>
            <a:tailEnd type="triangle" w="sm" len="sm"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none"/>
          <a:lstStyle/>
          <a:p>
            <a:endParaRPr lang="zh-CN" altLang="en-US"/>
          </a:p>
        </p:txBody>
      </p:sp>
      <p:sp>
        <p:nvSpPr>
          <p:cNvPr id="10252" name="Oval 12"/>
          <p:cNvSpPr>
            <a:spLocks noChangeArrowheads="1"/>
          </p:cNvSpPr>
          <p:nvPr/>
        </p:nvSpPr>
        <p:spPr bwMode="auto">
          <a:xfrm>
            <a:off x="3048000" y="3124200"/>
            <a:ext cx="152400" cy="152400"/>
          </a:xfrm>
          <a:prstGeom prst="ellipse">
            <a:avLst/>
          </a:prstGeom>
          <a:solidFill>
            <a:srgbClr val="FF6699"/>
          </a:solidFill>
          <a:ln w="9525">
            <a:solidFill>
              <a:schemeClr val="tx1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zh-CN" altLang="en-US"/>
          </a:p>
        </p:txBody>
      </p:sp>
      <p:sp>
        <p:nvSpPr>
          <p:cNvPr id="10254" name="Rectangle 14"/>
          <p:cNvSpPr>
            <a:spLocks noChangeArrowheads="1"/>
          </p:cNvSpPr>
          <p:nvPr/>
        </p:nvSpPr>
        <p:spPr bwMode="auto">
          <a:xfrm>
            <a:off x="5292725" y="1700213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占香港</a:t>
            </a:r>
          </a:p>
        </p:txBody>
      </p:sp>
      <p:sp>
        <p:nvSpPr>
          <p:cNvPr id="10255" name="Rectangle 15"/>
          <p:cNvSpPr>
            <a:spLocks noChangeArrowheads="1"/>
          </p:cNvSpPr>
          <p:nvPr/>
        </p:nvSpPr>
        <p:spPr bwMode="auto">
          <a:xfrm>
            <a:off x="5436095" y="4330135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进吴淞</a:t>
            </a:r>
          </a:p>
        </p:txBody>
      </p:sp>
      <p:sp>
        <p:nvSpPr>
          <p:cNvPr id="10256" name="Rectangle 16"/>
          <p:cNvSpPr>
            <a:spLocks noChangeArrowheads="1"/>
          </p:cNvSpPr>
          <p:nvPr/>
        </p:nvSpPr>
        <p:spPr bwMode="auto">
          <a:xfrm>
            <a:off x="5436094" y="5054827"/>
            <a:ext cx="1255713" cy="519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2800" b="1" dirty="0">
                <a:latin typeface="Verdana" pitchFamily="34" charset="0"/>
                <a:ea typeface="黑体" pitchFamily="49" charset="-122"/>
              </a:rPr>
              <a:t>到南京</a:t>
            </a:r>
          </a:p>
        </p:txBody>
      </p:sp>
      <p:sp>
        <p:nvSpPr>
          <p:cNvPr id="5" name="矩形 4"/>
          <p:cNvSpPr/>
          <p:nvPr/>
        </p:nvSpPr>
        <p:spPr>
          <a:xfrm>
            <a:off x="5292725" y="2416314"/>
            <a:ext cx="1255713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宋体" pitchFamily="2" charset="-122"/>
              </a:rPr>
              <a:t>虎门之战 </a:t>
            </a:r>
          </a:p>
          <a:p>
            <a:r>
              <a:rPr lang="zh-CN" altLang="en-US" sz="2000" b="1" dirty="0">
                <a:latin typeface="宋体" pitchFamily="2" charset="-122"/>
              </a:rPr>
              <a:t>   </a:t>
            </a:r>
          </a:p>
        </p:txBody>
      </p:sp>
      <p:pic>
        <p:nvPicPr>
          <p:cNvPr id="19" name="图片 18" descr="关天培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6256" y="1938876"/>
            <a:ext cx="1344612" cy="2133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矩形 5"/>
          <p:cNvSpPr/>
          <p:nvPr/>
        </p:nvSpPr>
        <p:spPr>
          <a:xfrm>
            <a:off x="5291464" y="3182257"/>
            <a:ext cx="1750258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000" b="1" dirty="0">
                <a:latin typeface="宋体" pitchFamily="2" charset="-122"/>
              </a:rPr>
              <a:t>三元里人民英勇抗英</a:t>
            </a:r>
          </a:p>
        </p:txBody>
      </p:sp>
    </p:spTree>
    <p:extLst>
      <p:ext uri="{BB962C8B-B14F-4D97-AF65-F5344CB8AC3E}">
        <p14:creationId xmlns:p14="http://schemas.microsoft.com/office/powerpoint/2010/main" val="9269707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102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02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8" dur="500"/>
                                        <p:tgtEl>
                                          <p:spTgt spid="102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500"/>
                                        <p:tgtEl>
                                          <p:spTgt spid="102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18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48" dur="500"/>
                                        <p:tgtEl>
                                          <p:spTgt spid="102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102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02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0" fill="hold">
                      <p:stCondLst>
                        <p:cond delay="indefinite"/>
                      </p:stCondLst>
                      <p:childTnLst>
                        <p:par>
                          <p:cTn id="61" fill="hold">
                            <p:stCondLst>
                              <p:cond delay="0"/>
                            </p:stCondLst>
                            <p:childTnLst>
                              <p:par>
                                <p:cTn id="6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5" dur="500" fill="hold"/>
                                        <p:tgtEl>
                                          <p:spTgt spid="1025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7" grpId="0" animBg="1"/>
      <p:bldP spid="10248" grpId="0" animBg="1"/>
      <p:bldP spid="10249" grpId="0" animBg="1"/>
      <p:bldP spid="10250" grpId="0" animBg="1"/>
      <p:bldP spid="10251" grpId="0" animBg="1"/>
      <p:bldP spid="10252" grpId="0" animBg="1"/>
      <p:bldP spid="10254" grpId="0"/>
      <p:bldP spid="10255" grpId="0"/>
      <p:bldP spid="10256" grpId="0"/>
      <p:bldP spid="5" grpId="0"/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7" name="图片 87041" descr="Zs11247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572" y="476671"/>
            <a:ext cx="7704856" cy="3600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9698" name="文本框 87042"/>
          <p:cNvSpPr txBox="1">
            <a:spLocks noChangeArrowheads="1"/>
          </p:cNvSpPr>
          <p:nvPr/>
        </p:nvSpPr>
        <p:spPr bwMode="auto">
          <a:xfrm>
            <a:off x="304800" y="4648200"/>
            <a:ext cx="61722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endParaRPr lang="zh-CN" altLang="en-US" sz="2400"/>
          </a:p>
        </p:txBody>
      </p:sp>
      <p:sp>
        <p:nvSpPr>
          <p:cNvPr id="29699" name="文本框 87043"/>
          <p:cNvSpPr txBox="1">
            <a:spLocks noChangeArrowheads="1"/>
          </p:cNvSpPr>
          <p:nvPr/>
        </p:nvSpPr>
        <p:spPr bwMode="auto">
          <a:xfrm>
            <a:off x="719572" y="4077146"/>
            <a:ext cx="7956884" cy="181588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>
              <a:spcBef>
                <a:spcPct val="50000"/>
              </a:spcBef>
            </a:pPr>
            <a:r>
              <a:rPr lang="zh-CN" altLang="en-US" sz="3200" dirty="0">
                <a:ea typeface="隶书" pitchFamily="49" charset="-122"/>
              </a:rPr>
              <a:t>结合</a:t>
            </a:r>
            <a:r>
              <a:rPr lang="zh-CN" altLang="en-US" sz="3200" dirty="0" smtClean="0">
                <a:ea typeface="隶书" pitchFamily="49" charset="-122"/>
              </a:rPr>
              <a:t>书本第</a:t>
            </a:r>
            <a:r>
              <a:rPr lang="en-US" altLang="zh-CN" sz="3200" dirty="0" smtClean="0">
                <a:ea typeface="隶书" pitchFamily="49" charset="-122"/>
              </a:rPr>
              <a:t>6</a:t>
            </a:r>
            <a:r>
              <a:rPr lang="zh-CN" altLang="en-US" sz="3200" dirty="0" smtClean="0">
                <a:ea typeface="隶书" pitchFamily="49" charset="-122"/>
              </a:rPr>
              <a:t>页第二自然段内容，思考</a:t>
            </a:r>
            <a:r>
              <a:rPr lang="zh-CN" altLang="en-US" sz="3200" dirty="0">
                <a:ea typeface="隶书" pitchFamily="49" charset="-122"/>
              </a:rPr>
              <a:t>：</a:t>
            </a:r>
          </a:p>
          <a:p>
            <a:pPr>
              <a:spcBef>
                <a:spcPct val="50000"/>
              </a:spcBef>
            </a:pPr>
            <a:r>
              <a:rPr lang="zh-CN" altLang="en-US" sz="3200" dirty="0">
                <a:ea typeface="隶书" pitchFamily="49" charset="-122"/>
              </a:rPr>
              <a:t>      既然广大爱国官兵英勇抵抗，为什么中国还是失败了呢？</a:t>
            </a:r>
          </a:p>
        </p:txBody>
      </p:sp>
    </p:spTree>
    <p:extLst>
      <p:ext uri="{BB962C8B-B14F-4D97-AF65-F5344CB8AC3E}">
        <p14:creationId xmlns:p14="http://schemas.microsoft.com/office/powerpoint/2010/main" val="41708694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ChangeArrowheads="1"/>
          </p:cNvSpPr>
          <p:nvPr/>
        </p:nvSpPr>
        <p:spPr bwMode="auto">
          <a:xfrm>
            <a:off x="485779" y="2060848"/>
            <a:ext cx="8032750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政治腐败</a:t>
            </a:r>
            <a:r>
              <a:rPr lang="zh-CN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,</a:t>
            </a:r>
            <a:r>
              <a:rPr 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经济落后</a:t>
            </a:r>
            <a:r>
              <a:rPr lang="zh-CN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,</a:t>
            </a:r>
            <a:r>
              <a:rPr 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科技落后</a:t>
            </a:r>
            <a:r>
              <a:rPr lang="zh-CN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,</a:t>
            </a:r>
            <a:r>
              <a:rPr 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军事落后</a:t>
            </a:r>
            <a:r>
              <a:rPr lang="zh-CN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,</a:t>
            </a:r>
          </a:p>
          <a:p>
            <a:r>
              <a:rPr 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指挥失当</a:t>
            </a:r>
            <a:r>
              <a:rPr lang="zh-CN" altLang="zh-CN" sz="36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… …</a:t>
            </a:r>
          </a:p>
        </p:txBody>
      </p:sp>
      <p:sp>
        <p:nvSpPr>
          <p:cNvPr id="3" name="Text Box 4"/>
          <p:cNvSpPr txBox="1">
            <a:spLocks noChangeArrowheads="1"/>
          </p:cNvSpPr>
          <p:nvPr/>
        </p:nvSpPr>
        <p:spPr bwMode="auto">
          <a:xfrm>
            <a:off x="485780" y="3429000"/>
            <a:ext cx="8032750" cy="1323439"/>
          </a:xfrm>
          <a:prstGeom prst="rect">
            <a:avLst/>
          </a:prstGeom>
          <a:solidFill>
            <a:schemeClr val="bg1"/>
          </a:solidFill>
          <a:ln w="9525" cmpd="sng">
            <a:solidFill>
              <a:srgbClr val="80000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32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根本原因</a:t>
            </a:r>
            <a:r>
              <a:rPr lang="zh-CN" altLang="zh-CN" sz="2400" dirty="0">
                <a:solidFill>
                  <a:srgbClr val="00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Arial" pitchFamily="34" charset="0"/>
                <a:ea typeface="隶书" pitchFamily="49" charset="-122"/>
              </a:rPr>
              <a:t>:</a:t>
            </a:r>
            <a:r>
              <a:rPr lang="zh-CN" sz="2400" dirty="0">
                <a:solidFill>
                  <a:schemeClr val="tx1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腐朽的封建主义制度抵抗不了新兴的资本主义制度</a:t>
            </a:r>
          </a:p>
          <a:p>
            <a:endParaRPr lang="zh-CN" altLang="zh-CN" sz="2400" dirty="0">
              <a:solidFill>
                <a:srgbClr val="000000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Arial" pitchFamily="34" charset="0"/>
              <a:ea typeface="隶书" pitchFamily="49" charset="-122"/>
            </a:endParaRPr>
          </a:p>
        </p:txBody>
      </p:sp>
      <p:sp>
        <p:nvSpPr>
          <p:cNvPr id="4" name="WordArt 5" descr="白色大理石">
            <a:hlinkClick r:id="" action="ppaction://noaction"/>
          </p:cNvPr>
          <p:cNvSpPr>
            <a:spLocks noChangeArrowheads="1" noChangeShapeType="1"/>
          </p:cNvSpPr>
          <p:nvPr/>
        </p:nvSpPr>
        <p:spPr bwMode="auto">
          <a:xfrm>
            <a:off x="1219200" y="5105400"/>
            <a:ext cx="1800225" cy="792163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Plain">
              <a:avLst>
                <a:gd name="adj" fmla="val 50000"/>
              </a:avLst>
            </a:prstTxWarp>
            <a:scene3d>
              <a:camera prst="legacyObliqueRight"/>
              <a:lightRig rig="legacyFlat1" dir="r"/>
            </a:scene3d>
            <a:sp3d extrusionH="100000" prstMaterial="legacyMatte">
              <a:extrusionClr>
                <a:srgbClr val="663300"/>
              </a:extrusionClr>
            </a:sp3d>
          </a:bodyPr>
          <a:lstStyle/>
          <a:p>
            <a:pPr algn="ctr"/>
            <a:r>
              <a:rPr lang="zh-CN" altLang="en-US" sz="3600" i="1" dirty="0">
                <a:ln w="9525" cmpd="sng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/>
                <a:latin typeface="隶书"/>
                <a:ea typeface="隶书"/>
              </a:rPr>
              <a:t>教训</a:t>
            </a:r>
            <a:r>
              <a:rPr lang="en-US" altLang="zh-CN" sz="3600" i="1" dirty="0">
                <a:ln w="9525" cmpd="sng">
                  <a:round/>
                  <a:headEnd/>
                  <a:tailEnd/>
                </a:ln>
                <a:blipFill dpi="0" rotWithShape="0">
                  <a:blip r:embed="rId2"/>
                  <a:srcRect/>
                  <a:tile tx="0" ty="0" sx="100000" sy="100000" flip="none" algn="tl"/>
                </a:blipFill>
                <a:effectLst/>
                <a:latin typeface="隶书"/>
                <a:ea typeface="隶书"/>
              </a:rPr>
              <a:t>:</a:t>
            </a:r>
            <a:endParaRPr lang="zh-CN" altLang="en-US" sz="3600" i="1" dirty="0">
              <a:ln w="9525" cmpd="sng">
                <a:round/>
                <a:headEnd/>
                <a:tailEnd/>
              </a:ln>
              <a:blipFill dpi="0" rotWithShape="0">
                <a:blip r:embed="rId2"/>
                <a:srcRect/>
                <a:tile tx="0" ty="0" sx="100000" sy="100000" flip="none" algn="tl"/>
              </a:blipFill>
              <a:effectLst/>
              <a:latin typeface="隶书"/>
              <a:ea typeface="隶书"/>
            </a:endParaRPr>
          </a:p>
        </p:txBody>
      </p:sp>
      <p:sp>
        <p:nvSpPr>
          <p:cNvPr id="5" name="WordArt 6"/>
          <p:cNvSpPr>
            <a:spLocks noChangeArrowheads="1" noChangeShapeType="1"/>
          </p:cNvSpPr>
          <p:nvPr/>
        </p:nvSpPr>
        <p:spPr bwMode="auto">
          <a:xfrm>
            <a:off x="3563938" y="5084763"/>
            <a:ext cx="3744912" cy="82867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>
                <a:ln w="19050" cmpd="sng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宋体"/>
                <a:ea typeface="宋体"/>
              </a:rPr>
              <a:t>国家实力决定国际地位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55650" y="974485"/>
            <a:ext cx="576064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600" b="1" dirty="0" smtClean="0"/>
              <a:t>鸦片战争中国战败的原因：</a:t>
            </a:r>
            <a:endParaRPr lang="zh-CN" altLang="en-US" sz="3600" b="1" dirty="0"/>
          </a:p>
        </p:txBody>
      </p:sp>
    </p:spTree>
    <p:extLst>
      <p:ext uri="{BB962C8B-B14F-4D97-AF65-F5344CB8AC3E}">
        <p14:creationId xmlns:p14="http://schemas.microsoft.com/office/powerpoint/2010/main" val="6740448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75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74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utoUpdateAnimBg="0"/>
      <p:bldP spid="3" grpId="0" animBg="1" autoUpdateAnimBg="0"/>
      <p:bldP spid="4" grpId="0" animBg="1"/>
      <p:bldP spid="5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 txBox="1">
            <a:spLocks noChangeArrowheads="1"/>
          </p:cNvSpPr>
          <p:nvPr/>
        </p:nvSpPr>
        <p:spPr>
          <a:xfrm>
            <a:off x="468313" y="476250"/>
            <a:ext cx="7848103" cy="993775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zh-CN" altLang="en-US" b="1" dirty="0" smtClean="0">
                <a:solidFill>
                  <a:srgbClr val="00B050"/>
                </a:solidFill>
              </a:rPr>
              <a:t>三、</a:t>
            </a:r>
            <a:r>
              <a:rPr lang="en-US" altLang="zh-CN" b="1" dirty="0" smtClean="0">
                <a:solidFill>
                  <a:srgbClr val="00B050"/>
                </a:solidFill>
              </a:rPr>
              <a:t>《</a:t>
            </a:r>
            <a:r>
              <a:rPr lang="zh-CN" altLang="en-US" b="1" dirty="0">
                <a:solidFill>
                  <a:srgbClr val="00B050"/>
                </a:solidFill>
              </a:rPr>
              <a:t>南京条约</a:t>
            </a:r>
            <a:r>
              <a:rPr lang="en-US" altLang="zh-CN" b="1" dirty="0" smtClean="0">
                <a:solidFill>
                  <a:srgbClr val="00B050"/>
                </a:solidFill>
              </a:rPr>
              <a:t>》</a:t>
            </a:r>
            <a:r>
              <a:rPr lang="zh-CN" altLang="en-US" b="1" dirty="0" smtClean="0">
                <a:solidFill>
                  <a:srgbClr val="00B050"/>
                </a:solidFill>
              </a:rPr>
              <a:t>的签订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55576" y="1656529"/>
            <a:ext cx="460851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.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时间：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2843808" y="1770522"/>
            <a:ext cx="190468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eaLnBrk="0" hangingPunct="0"/>
            <a:r>
              <a:rPr lang="zh-CN" altLang="en-US" sz="2800" dirty="0">
                <a:solidFill>
                  <a:srgbClr val="FF0000"/>
                </a:solidFill>
                <a:ea typeface="华文行楷" pitchFamily="2" charset="-122"/>
              </a:rPr>
              <a:t>1842年8月</a:t>
            </a:r>
          </a:p>
        </p:txBody>
      </p:sp>
    </p:spTree>
    <p:extLst>
      <p:ext uri="{BB962C8B-B14F-4D97-AF65-F5344CB8AC3E}">
        <p14:creationId xmlns:p14="http://schemas.microsoft.com/office/powerpoint/2010/main" val="352844889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5601" descr="鸦片战争形势图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1450" y="417395"/>
            <a:ext cx="4676775" cy="5888749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7" name="文本框 25606"/>
          <p:cNvSpPr txBox="1"/>
          <p:nvPr/>
        </p:nvSpPr>
        <p:spPr>
          <a:xfrm>
            <a:off x="949995" y="1514475"/>
            <a:ext cx="2590800" cy="466725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①赔款2100万银元；</a:t>
            </a:r>
          </a:p>
        </p:txBody>
      </p:sp>
      <p:sp>
        <p:nvSpPr>
          <p:cNvPr id="25608" name="文本框 25607"/>
          <p:cNvSpPr txBox="1"/>
          <p:nvPr/>
        </p:nvSpPr>
        <p:spPr>
          <a:xfrm>
            <a:off x="949995" y="2422525"/>
            <a:ext cx="2209800" cy="466725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②割让香港岛；</a:t>
            </a:r>
          </a:p>
        </p:txBody>
      </p:sp>
      <p:sp>
        <p:nvSpPr>
          <p:cNvPr id="25609" name="文本框 25608"/>
          <p:cNvSpPr txBox="1"/>
          <p:nvPr/>
        </p:nvSpPr>
        <p:spPr>
          <a:xfrm>
            <a:off x="949995" y="3213100"/>
            <a:ext cx="1828800" cy="466725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③五口通商；</a:t>
            </a:r>
          </a:p>
        </p:txBody>
      </p:sp>
      <p:sp>
        <p:nvSpPr>
          <p:cNvPr id="25610" name="文本框 25609"/>
          <p:cNvSpPr txBox="1"/>
          <p:nvPr/>
        </p:nvSpPr>
        <p:spPr>
          <a:xfrm>
            <a:off x="949995" y="4005263"/>
            <a:ext cx="1828800" cy="466725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dirty="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zh-CN" altLang="en-US" sz="20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④协定关税。</a:t>
            </a:r>
          </a:p>
        </p:txBody>
      </p:sp>
      <p:sp>
        <p:nvSpPr>
          <p:cNvPr id="25618" name="文本框 25617"/>
          <p:cNvSpPr txBox="1">
            <a:spLocks noChangeArrowheads="1"/>
          </p:cNvSpPr>
          <p:nvPr/>
        </p:nvSpPr>
        <p:spPr bwMode="auto">
          <a:xfrm>
            <a:off x="5364088" y="4994502"/>
            <a:ext cx="552450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1400" b="1" u="sng" dirty="0">
                <a:solidFill>
                  <a:srgbClr val="FF3300"/>
                </a:solidFill>
              </a:rPr>
              <a:t>广州</a:t>
            </a:r>
          </a:p>
        </p:txBody>
      </p:sp>
      <p:sp>
        <p:nvSpPr>
          <p:cNvPr id="25619" name="文本框 25618"/>
          <p:cNvSpPr txBox="1">
            <a:spLocks noChangeArrowheads="1"/>
          </p:cNvSpPr>
          <p:nvPr/>
        </p:nvSpPr>
        <p:spPr bwMode="auto">
          <a:xfrm>
            <a:off x="6504213" y="4616223"/>
            <a:ext cx="54927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1400" b="1" u="sng" dirty="0">
                <a:solidFill>
                  <a:srgbClr val="FF3300"/>
                </a:solidFill>
              </a:rPr>
              <a:t>厦门</a:t>
            </a:r>
          </a:p>
        </p:txBody>
      </p:sp>
      <p:sp>
        <p:nvSpPr>
          <p:cNvPr id="25620" name="文本框 25619"/>
          <p:cNvSpPr txBox="1">
            <a:spLocks noChangeArrowheads="1"/>
          </p:cNvSpPr>
          <p:nvPr/>
        </p:nvSpPr>
        <p:spPr bwMode="auto">
          <a:xfrm>
            <a:off x="6734175" y="4255181"/>
            <a:ext cx="552450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1400" b="1" u="sng" dirty="0">
                <a:solidFill>
                  <a:srgbClr val="FF3300"/>
                </a:solidFill>
              </a:rPr>
              <a:t>福州</a:t>
            </a:r>
          </a:p>
        </p:txBody>
      </p:sp>
      <p:sp>
        <p:nvSpPr>
          <p:cNvPr id="25621" name="文本框 25620"/>
          <p:cNvSpPr txBox="1">
            <a:spLocks noChangeArrowheads="1"/>
          </p:cNvSpPr>
          <p:nvPr/>
        </p:nvSpPr>
        <p:spPr bwMode="auto">
          <a:xfrm>
            <a:off x="7132003" y="3412218"/>
            <a:ext cx="552450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1400" b="1" u="sng" dirty="0">
                <a:solidFill>
                  <a:srgbClr val="FF3300"/>
                </a:solidFill>
              </a:rPr>
              <a:t>宁波</a:t>
            </a:r>
          </a:p>
        </p:txBody>
      </p:sp>
      <p:sp>
        <p:nvSpPr>
          <p:cNvPr id="25622" name="文本框 25621"/>
          <p:cNvSpPr txBox="1">
            <a:spLocks noChangeArrowheads="1"/>
          </p:cNvSpPr>
          <p:nvPr/>
        </p:nvSpPr>
        <p:spPr bwMode="auto">
          <a:xfrm>
            <a:off x="7684453" y="2824388"/>
            <a:ext cx="549275" cy="314325"/>
          </a:xfrm>
          <a:prstGeom prst="rect">
            <a:avLst/>
          </a:prstGeom>
          <a:solidFill>
            <a:srgbClr val="FFFF00"/>
          </a:solidFill>
          <a:ln w="9525">
            <a:solidFill>
              <a:srgbClr val="FF3300"/>
            </a:solidFill>
            <a:miter lim="800000"/>
            <a:headEnd/>
            <a:tailEnd/>
          </a:ln>
          <a:extLst/>
        </p:spPr>
        <p:txBody>
          <a:bodyPr wrap="non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r>
              <a:rPr lang="zh-CN" altLang="en-US" sz="1400" b="1" u="sng" dirty="0">
                <a:solidFill>
                  <a:srgbClr val="FF3300"/>
                </a:solidFill>
              </a:rPr>
              <a:t>上海</a:t>
            </a:r>
          </a:p>
        </p:txBody>
      </p:sp>
      <p:sp>
        <p:nvSpPr>
          <p:cNvPr id="25624" name="文本框 25623"/>
          <p:cNvSpPr txBox="1"/>
          <p:nvPr/>
        </p:nvSpPr>
        <p:spPr>
          <a:xfrm>
            <a:off x="7010400" y="2638425"/>
            <a:ext cx="593725" cy="579438"/>
          </a:xfrm>
          <a:prstGeom prst="rect">
            <a:avLst/>
          </a:prstGeom>
          <a:noFill/>
          <a:ln w="9525">
            <a:noFill/>
          </a:ln>
        </p:spPr>
        <p:txBody>
          <a:bodyPr wrap="none">
            <a:spAutoFit/>
          </a:bodyPr>
          <a:lstStyle/>
          <a:p>
            <a:r>
              <a:rPr lang="zh-CN" altLang="en-US" sz="3200" b="1" noProof="1">
                <a:solidFill>
                  <a:srgbClr val="FF3300"/>
                </a:solidFill>
                <a:effectLst>
                  <a:outerShdw blurRad="38100" dist="38100" dir="2700000">
                    <a:srgbClr val="000000"/>
                  </a:outerShdw>
                </a:effectLst>
                <a:cs typeface="+mn-ea"/>
              </a:rPr>
              <a:t>＊</a:t>
            </a:r>
            <a:endParaRPr lang="zh-CN" altLang="en-US" sz="3200" b="1" noProof="1">
              <a:solidFill>
                <a:srgbClr val="FF3300"/>
              </a:solidFill>
              <a:effectLst>
                <a:outerShdw blurRad="38100" dist="38100" dir="2700000">
                  <a:srgbClr val="000000"/>
                </a:outerShdw>
              </a:effectLst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5576" y="692696"/>
            <a:ext cx="322587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2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.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主要内容：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84069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560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 nodeType="clickPar">
                      <p:stCondLst>
                        <p:cond delay="indefinite"/>
                      </p:stCondLst>
                      <p:childTnLst>
                        <p:par>
                          <p:cTn id="1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2562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 vol="70000">
                                        <p:cTn display="0" masterRel="sameClick">
                                          <p:stCondLst>
                                            <p:cond evt="begin" delay="0">
                                              <p:tn val="11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2" name="gunshot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9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4" dur="500"/>
                                        <p:tgtEl>
                                          <p:spTgt spid="256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9" dur="500"/>
                                        <p:tgtEl>
                                          <p:spTgt spid="256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 nodeType="clickPar">
                      <p:stCondLst>
                        <p:cond delay="indefinite"/>
                      </p:stCondLst>
                      <p:childTnLst>
                        <p:par>
                          <p:cTn id="3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2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256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32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256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0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 nodeType="clickPar">
                      <p:stCondLst>
                        <p:cond delay="indefinite"/>
                      </p:stCondLst>
                      <p:childTnLst>
                        <p:par>
                          <p:cTn id="47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8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256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48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 nodeType="clickPar">
                      <p:stCondLst>
                        <p:cond delay="indefinite"/>
                      </p:stCondLst>
                      <p:childTnLst>
                        <p:par>
                          <p:cTn id="5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6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56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6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 nodeType="clickPar">
                      <p:stCondLst>
                        <p:cond delay="indefinite"/>
                      </p:stCondLst>
                      <p:childTnLst>
                        <p:par>
                          <p:cTn id="6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4" presetID="23" presetClass="entr" presetSubtype="3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7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9" dur="500" fill="hold"/>
                                        <p:tgtEl>
                                          <p:spTgt spid="256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64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EXPLODE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 nodeType="clickPar">
                      <p:stCondLst>
                        <p:cond delay="indefinite"/>
                      </p:stCondLst>
                      <p:childTnLst>
                        <p:par>
                          <p:cTn id="7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72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4" dur="500"/>
                                        <p:tgtEl>
                                          <p:spTgt spid="256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7" grpId="0" animBg="1"/>
      <p:bldP spid="25608" grpId="0" animBg="1"/>
      <p:bldP spid="25609" grpId="0" animBg="1"/>
      <p:bldP spid="25610" grpId="0" animBg="1"/>
      <p:bldP spid="25618" grpId="0" animBg="1"/>
      <p:bldP spid="25619" grpId="0" animBg="1"/>
      <p:bldP spid="25620" grpId="0" animBg="1"/>
      <p:bldP spid="25621" grpId="0" animBg="1"/>
      <p:bldP spid="25622" grpId="0" animBg="1"/>
      <p:bldP spid="2562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5576" y="692696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ct val="50000"/>
              </a:spcBef>
            </a:pP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3</a:t>
            </a:r>
            <a:r>
              <a:rPr lang="en-US" altLang="zh-CN" sz="3600" b="1" dirty="0">
                <a:latin typeface="Arial" pitchFamily="34" charset="0"/>
                <a:ea typeface="宋体" pitchFamily="2" charset="-122"/>
              </a:rPr>
              <a:t>.</a:t>
            </a: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《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南京条约</a:t>
            </a:r>
            <a:r>
              <a:rPr lang="en-US" altLang="zh-CN" sz="3600" b="1" dirty="0" smtClean="0">
                <a:latin typeface="Arial" pitchFamily="34" charset="0"/>
                <a:ea typeface="宋体" pitchFamily="2" charset="-122"/>
              </a:rPr>
              <a:t>》</a:t>
            </a:r>
            <a:r>
              <a:rPr lang="zh-CN" altLang="en-US" sz="3600" b="1" dirty="0" smtClean="0">
                <a:latin typeface="Arial" pitchFamily="34" charset="0"/>
                <a:ea typeface="宋体" pitchFamily="2" charset="-122"/>
              </a:rPr>
              <a:t>附件</a:t>
            </a:r>
            <a:endParaRPr lang="zh-CN" altLang="en-US" sz="36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55576" y="1547337"/>
            <a:ext cx="43204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1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）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《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虎门条约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》</a:t>
            </a:r>
            <a:endParaRPr lang="zh-CN" altLang="en-US" sz="3200" b="1" dirty="0">
              <a:latin typeface="Arial" pitchFamily="34" charset="0"/>
              <a:ea typeface="宋体" pitchFamily="2" charset="-122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899592" y="2420888"/>
            <a:ext cx="763284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/>
              <a:t>通过</a:t>
            </a:r>
            <a:r>
              <a:rPr lang="en-US" altLang="zh-CN" sz="2800" b="1" dirty="0" smtClean="0"/>
              <a:t>《</a:t>
            </a:r>
            <a:r>
              <a:rPr lang="zh-CN" altLang="en-US" sz="2800" b="1" dirty="0" smtClean="0"/>
              <a:t>虎门条约</a:t>
            </a:r>
            <a:r>
              <a:rPr lang="en-US" altLang="zh-CN" sz="2800" b="1" dirty="0" smtClean="0"/>
              <a:t>》</a:t>
            </a:r>
            <a:r>
              <a:rPr lang="zh-CN" altLang="en-US" sz="2800" b="1" dirty="0" smtClean="0"/>
              <a:t>，英国获得了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领事裁判权</a:t>
            </a:r>
            <a:r>
              <a:rPr lang="zh-CN" altLang="en-US" sz="2800" b="1" dirty="0" smtClean="0"/>
              <a:t>和</a:t>
            </a:r>
            <a:r>
              <a:rPr lang="zh-CN" altLang="en-US" sz="2800" b="1" dirty="0">
                <a:solidFill>
                  <a:srgbClr val="FF0000"/>
                </a:solidFill>
              </a:rPr>
              <a:t>片面</a:t>
            </a:r>
            <a:r>
              <a:rPr lang="zh-CN" altLang="en-US" sz="2800" b="1" dirty="0" smtClean="0">
                <a:solidFill>
                  <a:srgbClr val="FF0000"/>
                </a:solidFill>
              </a:rPr>
              <a:t>最惠国待遇</a:t>
            </a:r>
            <a:r>
              <a:rPr lang="zh-CN" altLang="en-US" sz="2800" b="1" dirty="0" smtClean="0"/>
              <a:t>。</a:t>
            </a:r>
            <a:endParaRPr lang="zh-CN" altLang="en-US" sz="2800" b="1" dirty="0"/>
          </a:p>
        </p:txBody>
      </p:sp>
      <p:sp>
        <p:nvSpPr>
          <p:cNvPr id="5" name="TextBox 4"/>
          <p:cNvSpPr txBox="1"/>
          <p:nvPr/>
        </p:nvSpPr>
        <p:spPr>
          <a:xfrm>
            <a:off x="731483" y="3832267"/>
            <a:ext cx="7776864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（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2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）中美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《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望厦条约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》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，中法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《</a:t>
            </a:r>
            <a:r>
              <a:rPr lang="zh-CN" altLang="en-US" sz="3200" b="1" dirty="0">
                <a:latin typeface="Arial" pitchFamily="34" charset="0"/>
                <a:ea typeface="宋体" pitchFamily="2" charset="-122"/>
              </a:rPr>
              <a:t>黄埔条约</a:t>
            </a:r>
            <a:r>
              <a:rPr lang="en-US" altLang="zh-CN" sz="3200" b="1" dirty="0" smtClean="0">
                <a:latin typeface="Arial" pitchFamily="34" charset="0"/>
                <a:ea typeface="宋体" pitchFamily="2" charset="-122"/>
              </a:rPr>
              <a:t>》</a:t>
            </a:r>
            <a:r>
              <a:rPr lang="zh-CN" altLang="en-US" sz="3200" b="1" dirty="0" smtClean="0">
                <a:latin typeface="Arial" pitchFamily="34" charset="0"/>
                <a:ea typeface="宋体" pitchFamily="2" charset="-122"/>
              </a:rPr>
              <a:t>的签订，使侵略权益进一步扩大</a:t>
            </a:r>
            <a:endParaRPr lang="zh-CN" altLang="en-US" sz="3200" b="1" dirty="0">
              <a:latin typeface="Arial" pitchFamily="34" charset="0"/>
              <a:ea typeface="宋体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960650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7" name="矩形 26626"/>
          <p:cNvSpPr>
            <a:spLocks noChangeArrowheads="1" noChangeShapeType="1" noTextEdit="1"/>
          </p:cNvSpPr>
          <p:nvPr/>
        </p:nvSpPr>
        <p:spPr bwMode="auto">
          <a:xfrm>
            <a:off x="869950" y="1844824"/>
            <a:ext cx="1828800" cy="4572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zh-CN" altLang="en-US" sz="3600" kern="10" dirty="0">
                <a:ln w="19050">
                  <a:solidFill>
                    <a:srgbClr val="99CCFF"/>
                  </a:solidFill>
                  <a:round/>
                  <a:headEnd/>
                  <a:tailEnd/>
                </a:ln>
                <a:solidFill>
                  <a:srgbClr val="0066CC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华文隶书"/>
                <a:ea typeface="华文隶书"/>
              </a:rPr>
              <a:t>鸦片战争</a:t>
            </a:r>
          </a:p>
        </p:txBody>
      </p:sp>
      <p:sp>
        <p:nvSpPr>
          <p:cNvPr id="26628" name="文本框 26627"/>
          <p:cNvSpPr txBox="1"/>
          <p:nvPr/>
        </p:nvSpPr>
        <p:spPr>
          <a:xfrm>
            <a:off x="3059832" y="1657499"/>
            <a:ext cx="5029200" cy="831850"/>
          </a:xfrm>
          <a:prstGeom prst="rect">
            <a:avLst/>
          </a:prstGeom>
          <a:solidFill>
            <a:schemeClr val="tx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是中国半殖民地半封建社会的开端,</a:t>
            </a:r>
          </a:p>
          <a:p>
            <a:pPr eaLnBrk="0" hangingPunct="0"/>
            <a:r>
              <a:rPr lang="zh-CN" altLang="en-US" sz="2400" b="1" dirty="0">
                <a:solidFill>
                  <a:schemeClr val="bg1"/>
                </a:solidFill>
                <a:effectLst>
                  <a:outerShdw blurRad="38100" dist="38100" dir="2700000" algn="tl">
                    <a:srgbClr val="808080"/>
                  </a:outerShdw>
                </a:effectLst>
                <a:ea typeface="方正姚体" pitchFamily="2" charset="-122"/>
              </a:rPr>
              <a:t>是中国近代史的开端。</a:t>
            </a:r>
          </a:p>
        </p:txBody>
      </p:sp>
      <p:sp>
        <p:nvSpPr>
          <p:cNvPr id="26632" name="文本框 26631"/>
          <p:cNvSpPr txBox="1">
            <a:spLocks noChangeArrowheads="1"/>
          </p:cNvSpPr>
          <p:nvPr/>
        </p:nvSpPr>
        <p:spPr bwMode="auto">
          <a:xfrm>
            <a:off x="608943" y="3908425"/>
            <a:ext cx="1171733" cy="461665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 dirty="0" smtClean="0">
                <a:solidFill>
                  <a:schemeClr val="bg1"/>
                </a:solidFill>
                <a:ea typeface="华文行楷" pitchFamily="2" charset="-122"/>
              </a:rPr>
              <a:t>中国</a:t>
            </a:r>
            <a:r>
              <a:rPr lang="zh-CN" altLang="en-US" sz="2400" dirty="0">
                <a:solidFill>
                  <a:schemeClr val="bg1"/>
                </a:solidFill>
                <a:ea typeface="华文行楷" pitchFamily="2" charset="-122"/>
              </a:rPr>
              <a:t>的</a:t>
            </a:r>
          </a:p>
        </p:txBody>
      </p:sp>
      <p:sp>
        <p:nvSpPr>
          <p:cNvPr id="26633" name="左大括号 26632"/>
          <p:cNvSpPr>
            <a:spLocks/>
          </p:cNvSpPr>
          <p:nvPr/>
        </p:nvSpPr>
        <p:spPr bwMode="auto">
          <a:xfrm>
            <a:off x="1835150" y="3733800"/>
            <a:ext cx="76200" cy="914400"/>
          </a:xfrm>
          <a:prstGeom prst="leftBrace">
            <a:avLst>
              <a:gd name="adj1" fmla="val 100000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34" name="文本框 26633"/>
          <p:cNvSpPr txBox="1"/>
          <p:nvPr/>
        </p:nvSpPr>
        <p:spPr>
          <a:xfrm>
            <a:off x="1908175" y="3284538"/>
            <a:ext cx="1958975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姚体" pitchFamily="2" charset="-122"/>
              </a:rPr>
              <a:t>A.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舒体" pitchFamily="2" charset="-122"/>
              </a:rPr>
              <a:t>领土主权</a:t>
            </a:r>
          </a:p>
        </p:txBody>
      </p:sp>
      <p:sp>
        <p:nvSpPr>
          <p:cNvPr id="26635" name="文本框 26634"/>
          <p:cNvSpPr txBox="1"/>
          <p:nvPr/>
        </p:nvSpPr>
        <p:spPr>
          <a:xfrm>
            <a:off x="1979613" y="3716338"/>
            <a:ext cx="1744662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舒体" pitchFamily="2" charset="-122"/>
              </a:rPr>
              <a:t>B.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舒体" pitchFamily="2" charset="-122"/>
              </a:rPr>
              <a:t>司法主权</a:t>
            </a:r>
          </a:p>
        </p:txBody>
      </p:sp>
      <p:sp>
        <p:nvSpPr>
          <p:cNvPr id="26636" name="文本框 26635"/>
          <p:cNvSpPr txBox="1"/>
          <p:nvPr/>
        </p:nvSpPr>
        <p:spPr>
          <a:xfrm>
            <a:off x="1908175" y="4149725"/>
            <a:ext cx="1871663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姚体" pitchFamily="2" charset="-122"/>
              </a:rPr>
              <a:t>C.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舒体" pitchFamily="2" charset="-122"/>
              </a:rPr>
              <a:t>关税主权</a:t>
            </a:r>
          </a:p>
        </p:txBody>
      </p:sp>
      <p:sp>
        <p:nvSpPr>
          <p:cNvPr id="26637" name="文本框 26636"/>
          <p:cNvSpPr txBox="1"/>
          <p:nvPr/>
        </p:nvSpPr>
        <p:spPr>
          <a:xfrm>
            <a:off x="1908175" y="4556125"/>
            <a:ext cx="1887538" cy="457200"/>
          </a:xfrm>
          <a:prstGeom prst="rect">
            <a:avLst/>
          </a:prstGeom>
          <a:noFill/>
          <a:ln w="9525">
            <a:noFill/>
          </a:ln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400">
                <a:solidFill>
                  <a:schemeClr val="bg1"/>
                </a:solidFill>
                <a:ea typeface="华文行楷" pitchFamily="2" charset="-122"/>
              </a:rPr>
              <a:t> </a:t>
            </a:r>
            <a:r>
              <a:rPr lang="en-US" altLang="zh-CN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姚体" pitchFamily="2" charset="-122"/>
              </a:rPr>
              <a:t>D.</a:t>
            </a:r>
            <a:r>
              <a:rPr lang="zh-CN" altLang="en-US" sz="2400" b="1">
                <a:effectLst>
                  <a:outerShdw blurRad="38100" dist="38100" dir="2700000" algn="tl">
                    <a:srgbClr val="FFFFFF"/>
                  </a:outerShdw>
                </a:effectLst>
                <a:ea typeface="方正舒体" pitchFamily="2" charset="-122"/>
              </a:rPr>
              <a:t>贸易主权</a:t>
            </a:r>
          </a:p>
        </p:txBody>
      </p:sp>
      <p:sp>
        <p:nvSpPr>
          <p:cNvPr id="26638" name="文本框 26637"/>
          <p:cNvSpPr txBox="1">
            <a:spLocks noChangeArrowheads="1"/>
          </p:cNvSpPr>
          <p:nvPr/>
        </p:nvSpPr>
        <p:spPr bwMode="auto">
          <a:xfrm>
            <a:off x="4067175" y="3908425"/>
            <a:ext cx="1728788" cy="528638"/>
          </a:xfrm>
          <a:prstGeom prst="rect">
            <a:avLst/>
          </a:prstGeom>
          <a:solidFill>
            <a:schemeClr val="accent2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>
                <a:solidFill>
                  <a:schemeClr val="bg1"/>
                </a:solidFill>
                <a:ea typeface="华文行楷" pitchFamily="2" charset="-122"/>
              </a:rPr>
              <a:t> 遭到破坏</a:t>
            </a:r>
          </a:p>
        </p:txBody>
      </p:sp>
      <p:sp>
        <p:nvSpPr>
          <p:cNvPr id="26639" name="左大括号 26638"/>
          <p:cNvSpPr>
            <a:spLocks/>
          </p:cNvSpPr>
          <p:nvPr/>
        </p:nvSpPr>
        <p:spPr bwMode="auto">
          <a:xfrm flipH="1">
            <a:off x="3708400" y="3716338"/>
            <a:ext cx="152400" cy="936625"/>
          </a:xfrm>
          <a:prstGeom prst="leftBrace">
            <a:avLst>
              <a:gd name="adj1" fmla="val 51158"/>
              <a:gd name="adj2" fmla="val 50000"/>
            </a:avLst>
          </a:prstGeom>
          <a:noFill/>
          <a:ln w="9525">
            <a:solidFill>
              <a:schemeClr val="tx1"/>
            </a:solidFill>
            <a:round/>
            <a:headEnd/>
            <a:tailEnd/>
          </a:ln>
          <a:effectLst>
            <a:outerShdw dist="107763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6640" name="任意多边形 26639"/>
          <p:cNvSpPr>
            <a:spLocks noChangeArrowheads="1"/>
          </p:cNvSpPr>
          <p:nvPr/>
        </p:nvSpPr>
        <p:spPr bwMode="auto">
          <a:xfrm>
            <a:off x="5868988" y="3933825"/>
            <a:ext cx="533400" cy="485775"/>
          </a:xfrm>
          <a:custGeom>
            <a:avLst/>
            <a:gdLst>
              <a:gd name="T0" fmla="*/ 16200 w 21600"/>
              <a:gd name="T1" fmla="*/ 0 h 21600"/>
              <a:gd name="T2" fmla="*/ 16200 w 21600"/>
              <a:gd name="T3" fmla="*/ 5400 h 21600"/>
              <a:gd name="T4" fmla="*/ 3375 w 21600"/>
              <a:gd name="T5" fmla="*/ 5400 h 21600"/>
              <a:gd name="T6" fmla="*/ 3375 w 21600"/>
              <a:gd name="T7" fmla="*/ 16200 h 21600"/>
              <a:gd name="T8" fmla="*/ 16200 w 21600"/>
              <a:gd name="T9" fmla="*/ 16200 h 21600"/>
              <a:gd name="T10" fmla="*/ 16200 w 21600"/>
              <a:gd name="T11" fmla="*/ 21600 h 21600"/>
              <a:gd name="T12" fmla="*/ 21600 w 21600"/>
              <a:gd name="T13" fmla="*/ 10800 h 21600"/>
              <a:gd name="T14" fmla="*/ 1350 w 21600"/>
              <a:gd name="T15" fmla="*/ 5400 h 21600"/>
              <a:gd name="T16" fmla="*/ 1350 w 21600"/>
              <a:gd name="T17" fmla="*/ 16200 h 21600"/>
              <a:gd name="T18" fmla="*/ 2700 w 21600"/>
              <a:gd name="T19" fmla="*/ 16200 h 21600"/>
              <a:gd name="T20" fmla="*/ 2700 w 21600"/>
              <a:gd name="T21" fmla="*/ 5400 h 21600"/>
              <a:gd name="T22" fmla="*/ 0 w 21600"/>
              <a:gd name="T23" fmla="*/ 5400 h 21600"/>
              <a:gd name="T24" fmla="*/ 0 w 21600"/>
              <a:gd name="T25" fmla="*/ 16200 h 21600"/>
              <a:gd name="T26" fmla="*/ 675 w 21600"/>
              <a:gd name="T27" fmla="*/ 16200 h 21600"/>
              <a:gd name="T28" fmla="*/ 675 w 21600"/>
              <a:gd name="T29" fmla="*/ 5400 h 2160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</a:cxnLst>
            <a:rect l="0" t="0" r="r" b="b"/>
            <a:pathLst>
              <a:path w="21600" h="21600">
                <a:moveTo>
                  <a:pt x="16200" y="0"/>
                </a:moveTo>
                <a:lnTo>
                  <a:pt x="16200" y="5400"/>
                </a:lnTo>
                <a:lnTo>
                  <a:pt x="3375" y="5400"/>
                </a:lnTo>
                <a:lnTo>
                  <a:pt x="3375" y="16200"/>
                </a:lnTo>
                <a:lnTo>
                  <a:pt x="16200" y="16200"/>
                </a:lnTo>
                <a:lnTo>
                  <a:pt x="16200" y="21600"/>
                </a:lnTo>
                <a:lnTo>
                  <a:pt x="21600" y="10800"/>
                </a:lnTo>
                <a:close/>
              </a:path>
              <a:path w="21600" h="21600">
                <a:moveTo>
                  <a:pt x="1350" y="5400"/>
                </a:moveTo>
                <a:lnTo>
                  <a:pt x="1350" y="16200"/>
                </a:lnTo>
                <a:lnTo>
                  <a:pt x="2700" y="16200"/>
                </a:lnTo>
                <a:lnTo>
                  <a:pt x="2700" y="5400"/>
                </a:lnTo>
                <a:close/>
              </a:path>
              <a:path w="21600" h="21600">
                <a:moveTo>
                  <a:pt x="0" y="5400"/>
                </a:moveTo>
                <a:lnTo>
                  <a:pt x="0" y="16200"/>
                </a:lnTo>
                <a:lnTo>
                  <a:pt x="675" y="16200"/>
                </a:lnTo>
                <a:lnTo>
                  <a:pt x="675" y="5400"/>
                </a:lnTo>
                <a:close/>
              </a:path>
            </a:pathLst>
          </a:cu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>
            <a:outerShdw dist="107763" dir="2700000" algn="ctr" rotWithShape="0">
              <a:schemeClr val="bg2"/>
            </a:outerShdw>
          </a:effectLst>
        </p:spPr>
        <p:txBody>
          <a:bodyPr/>
          <a:lstStyle/>
          <a:p>
            <a:endParaRPr lang="zh-CN" altLang="en-US"/>
          </a:p>
        </p:txBody>
      </p:sp>
      <p:sp>
        <p:nvSpPr>
          <p:cNvPr id="26641" name="文本框 26640"/>
          <p:cNvSpPr txBox="1"/>
          <p:nvPr/>
        </p:nvSpPr>
        <p:spPr>
          <a:xfrm>
            <a:off x="6402389" y="3716338"/>
            <a:ext cx="2202060" cy="1384995"/>
          </a:xfrm>
          <a:prstGeom prst="rect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chemeClr val="bg2"/>
            </a:outerShdw>
          </a:effectLst>
        </p:spPr>
        <p:txBody>
          <a:bodyPr wrap="square">
            <a:spAutoFit/>
          </a:bodyPr>
          <a:lstStyle>
            <a:lvl1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1pPr>
            <a:lvl2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2pPr>
            <a:lvl3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3pPr>
            <a:lvl4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4pPr>
            <a:lvl5pPr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5pPr>
            <a:lvl6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6pPr>
            <a:lvl7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7pPr>
            <a:lvl8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8pPr>
            <a:lvl9pPr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1"/>
                </a:solidFill>
                <a:latin typeface="Times New Roman" pitchFamily="18" charset="0"/>
                <a:ea typeface="宋体" pitchFamily="2" charset="-122"/>
              </a:defRPr>
            </a:lvl9pPr>
          </a:lstStyle>
          <a:p>
            <a:pPr eaLnBrk="0" hangingPunct="0"/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方正姚体" pitchFamily="2" charset="-122"/>
              </a:rPr>
              <a:t>中国开始</a:t>
            </a:r>
            <a:r>
              <a:rPr lang="zh-CN" altLang="en-US" sz="28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方正姚体" pitchFamily="2" charset="-122"/>
              </a:rPr>
              <a:t>沦为半殖民地</a:t>
            </a:r>
            <a:r>
              <a:rPr lang="zh-CN" altLang="en-US" sz="28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/>
                  </a:outerShdw>
                </a:effectLst>
                <a:ea typeface="方正姚体" pitchFamily="2" charset="-122"/>
              </a:rPr>
              <a:t>国家</a:t>
            </a:r>
          </a:p>
        </p:txBody>
      </p:sp>
      <p:sp>
        <p:nvSpPr>
          <p:cNvPr id="15" name="Rectangle 4"/>
          <p:cNvSpPr txBox="1">
            <a:spLocks noChangeArrowheads="1"/>
          </p:cNvSpPr>
          <p:nvPr/>
        </p:nvSpPr>
        <p:spPr>
          <a:xfrm>
            <a:off x="644756" y="457200"/>
            <a:ext cx="1943894" cy="792163"/>
          </a:xfrm>
          <a:prstGeom prst="rect">
            <a:avLst/>
          </a:prstGeom>
        </p:spPr>
        <p:txBody>
          <a:bodyPr/>
          <a:lstStyle>
            <a:lvl1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2pPr>
            <a:lvl3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3pPr>
            <a:lvl4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4pPr>
            <a:lvl5pPr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buFont typeface="Arial" pitchFamily="34" charset="0"/>
              <a:defRPr sz="4400">
                <a:solidFill>
                  <a:schemeClr val="tx2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algn="l"/>
            <a:r>
              <a:rPr lang="en-US" altLang="zh-CN" sz="3600" b="1" dirty="0" smtClean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rPr>
              <a:t>4</a:t>
            </a:r>
            <a:r>
              <a:rPr lang="en-US" altLang="zh-CN" sz="3600" b="1" dirty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rPr>
              <a:t>.</a:t>
            </a:r>
            <a:r>
              <a:rPr lang="zh-CN" altLang="en-US" sz="3600" b="1" dirty="0" smtClean="0">
                <a:solidFill>
                  <a:schemeClr val="tx1"/>
                </a:solidFill>
                <a:latin typeface="Arial" pitchFamily="34" charset="0"/>
                <a:ea typeface="宋体" pitchFamily="2" charset="-122"/>
                <a:cs typeface="+mn-cs"/>
              </a:rPr>
              <a:t>影响</a:t>
            </a:r>
            <a:endParaRPr lang="zh-CN" altLang="en-US" sz="3600" b="1" dirty="0">
              <a:solidFill>
                <a:schemeClr val="tx1"/>
              </a:solidFill>
              <a:latin typeface="Arial" pitchFamily="34" charset="0"/>
              <a:ea typeface="宋体" pitchFamily="2" charset="-122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80908563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266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" dur="500"/>
                                        <p:tgtEl>
                                          <p:spTgt spid="266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266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500"/>
                                        <p:tgtEl>
                                          <p:spTgt spid="266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500"/>
                                        <p:tgtEl>
                                          <p:spTgt spid="266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 nodeType="clickPar">
                      <p:stCondLst>
                        <p:cond delay="indefinite"/>
                      </p:stCondLst>
                      <p:childTnLst>
                        <p:par>
                          <p:cTn id="2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2" dur="500"/>
                                        <p:tgtEl>
                                          <p:spTgt spid="266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 nodeType="clickPar">
                      <p:stCondLst>
                        <p:cond delay="indefinite"/>
                      </p:stCondLst>
                      <p:childTnLst>
                        <p:par>
                          <p:cTn id="3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500"/>
                                        <p:tgtEl>
                                          <p:spTgt spid="266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0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500"/>
                                        <p:tgtEl>
                                          <p:spTgt spid="266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 nodeType="clickPar">
                      <p:stCondLst>
                        <p:cond delay="indefinite"/>
                      </p:stCondLst>
                      <p:childTnLst>
                        <p:par>
                          <p:cTn id="4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5" presetID="16" presetClass="entr" presetSubtype="42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47" dur="500"/>
                                        <p:tgtEl>
                                          <p:spTgt spid="266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 nodeType="clickPar">
                      <p:stCondLst>
                        <p:cond delay="indefinite"/>
                      </p:stCondLst>
                      <p:childTnLst>
                        <p:par>
                          <p:cTn id="4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2" dur="500"/>
                                        <p:tgtEl>
                                          <p:spTgt spid="266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 nodeType="clickPar">
                      <p:stCondLst>
                        <p:cond delay="indefinite"/>
                      </p:stCondLst>
                      <p:childTnLst>
                        <p:par>
                          <p:cTn id="5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7" dur="500"/>
                                        <p:tgtEl>
                                          <p:spTgt spid="266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 nodeType="clickPar">
                      <p:stCondLst>
                        <p:cond delay="indefinite"/>
                      </p:stCondLst>
                      <p:childTnLst>
                        <p:par>
                          <p:cTn id="5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500"/>
                                        <p:tgtEl>
                                          <p:spTgt spid="266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6" presetClass="entr" presetSubtype="37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67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27" grpId="0" animBg="1"/>
      <p:bldP spid="26628" grpId="0" animBg="1"/>
      <p:bldP spid="26632" grpId="0" animBg="1"/>
      <p:bldP spid="26634" grpId="0"/>
      <p:bldP spid="26635" grpId="0"/>
      <p:bldP spid="26636" grpId="0"/>
      <p:bldP spid="26637" grpId="0"/>
      <p:bldP spid="26638" grpId="0" animBg="1"/>
      <p:bldP spid="26641" grpId="0" animBg="1"/>
      <p:bldP spid="15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6867" name="Group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9536675"/>
              </p:ext>
            </p:extLst>
          </p:nvPr>
        </p:nvGraphicFramePr>
        <p:xfrm>
          <a:off x="654146" y="620688"/>
          <a:ext cx="7878294" cy="4404317"/>
        </p:xfrm>
        <a:graphic>
          <a:graphicData uri="http://schemas.openxmlformats.org/drawingml/2006/table">
            <a:tbl>
              <a:tblPr/>
              <a:tblGrid>
                <a:gridCol w="1469582"/>
                <a:gridCol w="1865229"/>
                <a:gridCol w="4543483"/>
              </a:tblGrid>
              <a:tr h="5830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宋体" pitchFamily="2" charset="-122"/>
                      </a:endParaRP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楷体_GB2312" pitchFamily="1" charset="-122"/>
                        </a:rPr>
                        <a:t>战    前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楷体_GB2312" pitchFamily="1" charset="-122"/>
                        </a:rPr>
                        <a:t>战           后</a:t>
                      </a: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7709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楷体_GB2312" pitchFamily="1" charset="-122"/>
                        </a:rPr>
                        <a:t>社会性质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203041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sz="2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楷体_GB2312" pitchFamily="1" charset="-122"/>
                        </a:rPr>
                        <a:t>社会主要  矛盾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  <a:tr h="101994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r>
                        <a:rPr kumimoji="0" lang="zh-CN" sz="22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Verdana" pitchFamily="34" charset="0"/>
                          <a:ea typeface="楷体_GB2312" pitchFamily="1" charset="-122"/>
                        </a:rPr>
                        <a:t>革命任务</a:t>
                      </a:r>
                    </a:p>
                  </a:txBody>
                  <a:tcPr anchor="ctr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accent2"/>
                        </a:buClr>
                        <a:buSzTx/>
                        <a:buFont typeface="Wingdings" pitchFamily="2" charset="2"/>
                        <a:buNone/>
                        <a:tabLst/>
                      </a:pPr>
                      <a:endParaRPr kumimoji="0" lang="zh-CN" altLang="zh-CN" sz="2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Verdana" pitchFamily="34" charset="0"/>
                        <a:ea typeface="楷体_GB2312" pitchFamily="1" charset="-122"/>
                      </a:endParaRPr>
                    </a:p>
                  </a:txBody>
                  <a:tcPr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CC"/>
                    </a:solidFill>
                  </a:tcPr>
                </a:tc>
              </a:tr>
            </a:tbl>
          </a:graphicData>
        </a:graphic>
      </p:graphicFrame>
      <p:sp>
        <p:nvSpPr>
          <p:cNvPr id="36890" name="Rectangle 26"/>
          <p:cNvSpPr>
            <a:spLocks noChangeArrowheads="1"/>
          </p:cNvSpPr>
          <p:nvPr/>
        </p:nvSpPr>
        <p:spPr bwMode="auto">
          <a:xfrm>
            <a:off x="2216016" y="1317193"/>
            <a:ext cx="182245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封建社会</a:t>
            </a:r>
          </a:p>
        </p:txBody>
      </p:sp>
      <p:sp>
        <p:nvSpPr>
          <p:cNvPr id="36891" name="Rectangle 27"/>
          <p:cNvSpPr>
            <a:spLocks noChangeArrowheads="1"/>
          </p:cNvSpPr>
          <p:nvPr/>
        </p:nvSpPr>
        <p:spPr bwMode="auto">
          <a:xfrm>
            <a:off x="4909961" y="1340768"/>
            <a:ext cx="3343275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u="sng" dirty="0">
                <a:solidFill>
                  <a:srgbClr val="FF3300"/>
                </a:solidFill>
                <a:effectLst/>
                <a:latin typeface="Times New Roman" pitchFamily="18" charset="0"/>
                <a:ea typeface="楷体_GB2312" pitchFamily="1" charset="-122"/>
              </a:rPr>
              <a:t>半殖民地半封建社会</a:t>
            </a:r>
          </a:p>
        </p:txBody>
      </p:sp>
      <p:sp>
        <p:nvSpPr>
          <p:cNvPr id="36892" name="Rectangle 28"/>
          <p:cNvSpPr>
            <a:spLocks noChangeArrowheads="1"/>
          </p:cNvSpPr>
          <p:nvPr/>
        </p:nvSpPr>
        <p:spPr bwMode="auto">
          <a:xfrm>
            <a:off x="2029459" y="2137390"/>
            <a:ext cx="1931476" cy="156966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地主阶级与</a:t>
            </a:r>
            <a:r>
              <a:rPr lang="zh-CN" sz="2400" dirty="0" smtClean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农民阶级</a:t>
            </a:r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的</a:t>
            </a:r>
            <a:r>
              <a:rPr lang="zh-CN" sz="2400" dirty="0" smtClean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矛盾（</a:t>
            </a:r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即</a:t>
            </a:r>
            <a:r>
              <a:rPr lang="zh-CN" sz="2400" dirty="0">
                <a:solidFill>
                  <a:srgbClr val="FF3300"/>
                </a:solidFill>
                <a:effectLst/>
                <a:latin typeface="Times New Roman" pitchFamily="18" charset="0"/>
                <a:ea typeface="楷体_GB2312" pitchFamily="1" charset="-122"/>
              </a:rPr>
              <a:t>阶级矛盾</a:t>
            </a:r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）</a:t>
            </a:r>
          </a:p>
        </p:txBody>
      </p:sp>
      <p:sp>
        <p:nvSpPr>
          <p:cNvPr id="36893" name="Rectangle 29"/>
          <p:cNvSpPr>
            <a:spLocks noChangeArrowheads="1"/>
          </p:cNvSpPr>
          <p:nvPr/>
        </p:nvSpPr>
        <p:spPr bwMode="auto">
          <a:xfrm>
            <a:off x="4073423" y="2440213"/>
            <a:ext cx="4503121" cy="120032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增加了中华民族与资本主义列强的</a:t>
            </a:r>
            <a:r>
              <a:rPr lang="zh-CN" sz="2400" dirty="0" smtClean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矛盾（</a:t>
            </a:r>
            <a:r>
              <a:rPr lang="zh-CN" sz="24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既有阶级矛盾又有民族矛盾）</a:t>
            </a:r>
          </a:p>
        </p:txBody>
      </p:sp>
      <p:sp>
        <p:nvSpPr>
          <p:cNvPr id="36894" name="Rectangle 30"/>
          <p:cNvSpPr>
            <a:spLocks noChangeArrowheads="1"/>
          </p:cNvSpPr>
          <p:nvPr/>
        </p:nvSpPr>
        <p:spPr bwMode="auto">
          <a:xfrm>
            <a:off x="2105165" y="4049961"/>
            <a:ext cx="1780064" cy="76944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 algn="ctr"/>
            <a:r>
              <a:rPr lang="zh-CN" sz="2200" dirty="0">
                <a:solidFill>
                  <a:schemeClr val="accent2"/>
                </a:solidFill>
                <a:effectLst/>
                <a:latin typeface="Times New Roman" pitchFamily="18" charset="0"/>
                <a:ea typeface="楷体_GB2312" pitchFamily="1" charset="-122"/>
              </a:rPr>
              <a:t>反</a:t>
            </a:r>
            <a:r>
              <a:rPr lang="zh-CN" sz="22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对本国</a:t>
            </a:r>
            <a:r>
              <a:rPr lang="zh-CN" sz="2200" dirty="0">
                <a:solidFill>
                  <a:schemeClr val="accent2"/>
                </a:solidFill>
                <a:effectLst/>
                <a:latin typeface="Times New Roman" pitchFamily="18" charset="0"/>
                <a:ea typeface="楷体_GB2312" pitchFamily="1" charset="-122"/>
              </a:rPr>
              <a:t>封</a:t>
            </a:r>
            <a:r>
              <a:rPr lang="zh-CN" sz="22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建统治</a:t>
            </a:r>
          </a:p>
        </p:txBody>
      </p:sp>
      <p:sp>
        <p:nvSpPr>
          <p:cNvPr id="36895" name="Rectangle 31"/>
          <p:cNvSpPr>
            <a:spLocks noChangeArrowheads="1"/>
          </p:cNvSpPr>
          <p:nvPr/>
        </p:nvSpPr>
        <p:spPr bwMode="auto">
          <a:xfrm>
            <a:off x="4306927" y="4078683"/>
            <a:ext cx="4537075" cy="1187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dirty="0">
                <a:solidFill>
                  <a:srgbClr val="FF3300"/>
                </a:solidFill>
                <a:effectLst/>
                <a:latin typeface="Times New Roman" pitchFamily="18" charset="0"/>
                <a:ea typeface="楷体_GB2312" pitchFamily="1" charset="-122"/>
              </a:rPr>
              <a:t>既</a:t>
            </a:r>
            <a:r>
              <a:rPr lang="zh-CN" sz="22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反对</a:t>
            </a:r>
            <a:r>
              <a:rPr lang="zh-CN" sz="2200" dirty="0">
                <a:solidFill>
                  <a:schemeClr val="tx1"/>
                </a:solidFill>
                <a:effectLst/>
              </a:rPr>
              <a:t>本国封建统治，</a:t>
            </a:r>
          </a:p>
          <a:p>
            <a:r>
              <a:rPr lang="zh-CN" sz="2400" dirty="0">
                <a:solidFill>
                  <a:srgbClr val="FF3300"/>
                </a:solidFill>
                <a:effectLst/>
                <a:latin typeface="Times New Roman" pitchFamily="18" charset="0"/>
                <a:ea typeface="楷体_GB2312" pitchFamily="1" charset="-122"/>
              </a:rPr>
              <a:t>又</a:t>
            </a:r>
            <a:r>
              <a:rPr lang="zh-CN" sz="2200" dirty="0">
                <a:solidFill>
                  <a:schemeClr val="tx1"/>
                </a:solidFill>
                <a:effectLst/>
                <a:latin typeface="Times New Roman" pitchFamily="18" charset="0"/>
                <a:ea typeface="楷体_GB2312" pitchFamily="1" charset="-122"/>
              </a:rPr>
              <a:t>反对</a:t>
            </a:r>
            <a:r>
              <a:rPr lang="zh-CN" sz="2200" dirty="0">
                <a:solidFill>
                  <a:schemeClr val="tx1"/>
                </a:solidFill>
                <a:effectLst/>
              </a:rPr>
              <a:t>外国资本主义</a:t>
            </a:r>
            <a:r>
              <a:rPr lang="zh-CN" sz="2200" dirty="0">
                <a:solidFill>
                  <a:schemeClr val="accent2"/>
                </a:solidFill>
                <a:effectLst/>
              </a:rPr>
              <a:t>侵略</a:t>
            </a:r>
          </a:p>
          <a:p>
            <a:endParaRPr lang="zh-CN" altLang="zh-CN" sz="2400" dirty="0">
              <a:solidFill>
                <a:schemeClr val="accent2"/>
              </a:solidFill>
              <a:effectLst/>
              <a:latin typeface="Times New Roman" pitchFamily="18" charset="0"/>
              <a:ea typeface="楷体_GB2312" pitchFamily="1" charset="-122"/>
            </a:endParaRPr>
          </a:p>
        </p:txBody>
      </p:sp>
      <p:sp>
        <p:nvSpPr>
          <p:cNvPr id="36896" name="Rectangle 32"/>
          <p:cNvSpPr>
            <a:spLocks noChangeArrowheads="1"/>
          </p:cNvSpPr>
          <p:nvPr/>
        </p:nvSpPr>
        <p:spPr bwMode="auto">
          <a:xfrm>
            <a:off x="4065106" y="2079568"/>
            <a:ext cx="4800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r>
              <a:rPr lang="zh-CN" sz="2400" dirty="0">
                <a:solidFill>
                  <a:srgbClr val="FF33CC"/>
                </a:solidFill>
                <a:effectLst/>
                <a:latin typeface="Times New Roman" pitchFamily="18" charset="0"/>
                <a:ea typeface="楷体_GB2312" pitchFamily="1" charset="-122"/>
              </a:rPr>
              <a:t>中华民族与资本主义列强的矛盾</a:t>
            </a:r>
            <a:r>
              <a:rPr lang="zh-CN" altLang="zh-CN" sz="2400" dirty="0">
                <a:solidFill>
                  <a:srgbClr val="FF33CC"/>
                </a:solidFill>
                <a:effectLst/>
                <a:latin typeface="Times New Roman" pitchFamily="18" charset="0"/>
                <a:ea typeface="楷体_GB2312" pitchFamily="1" charset="-122"/>
              </a:rPr>
              <a:t>,</a:t>
            </a:r>
          </a:p>
        </p:txBody>
      </p:sp>
      <p:sp>
        <p:nvSpPr>
          <p:cNvPr id="36897" name="Rectangle 33" descr="纸莎草纸"/>
          <p:cNvSpPr>
            <a:spLocks noChangeArrowheads="1"/>
          </p:cNvSpPr>
          <p:nvPr/>
        </p:nvSpPr>
        <p:spPr bwMode="auto">
          <a:xfrm>
            <a:off x="683468" y="5445919"/>
            <a:ext cx="7743825" cy="641350"/>
          </a:xfrm>
          <a:prstGeom prst="rect">
            <a:avLst/>
          </a:prstGeom>
          <a:blipFill dpi="0" rotWithShape="0">
            <a:blip r:embed="rId2"/>
            <a:srcRect/>
            <a:tile tx="0" ty="0" sx="100000" sy="100000" flip="none" algn="tl"/>
          </a:blipFill>
          <a:ln>
            <a:noFill/>
          </a:ln>
          <a:effectLst>
            <a:prstShdw prst="shdw17" dist="17961" dir="2700000">
              <a:srgbClr val="FFCC99">
                <a:gamma/>
                <a:shade val="60000"/>
                <a:invGamma/>
              </a:srgbClr>
            </a:prst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zh-CN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1" charset="-122"/>
              </a:rPr>
              <a:t>中国近代史开始（</a:t>
            </a:r>
            <a:r>
              <a:rPr lang="zh-CN" altLang="zh-CN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1" charset="-122"/>
              </a:rPr>
              <a:t>1840</a:t>
            </a:r>
            <a:r>
              <a:rPr lang="zh-CN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1" charset="-122"/>
              </a:rPr>
              <a:t>年</a:t>
            </a:r>
            <a:r>
              <a:rPr lang="zh-CN" altLang="zh-CN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1" charset="-122"/>
              </a:rPr>
              <a:t>-1949</a:t>
            </a:r>
            <a:r>
              <a:rPr lang="zh-CN" sz="3600" dirty="0">
                <a:solidFill>
                  <a:schemeClr val="accent2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imes New Roman" pitchFamily="18" charset="0"/>
                <a:ea typeface="楷体_GB2312" pitchFamily="1" charset="-122"/>
              </a:rPr>
              <a:t>年）</a:t>
            </a:r>
          </a:p>
        </p:txBody>
      </p:sp>
      <p:sp>
        <p:nvSpPr>
          <p:cNvPr id="36899" name="Line 35"/>
          <p:cNvSpPr>
            <a:spLocks noChangeShapeType="1"/>
          </p:cNvSpPr>
          <p:nvPr/>
        </p:nvSpPr>
        <p:spPr bwMode="auto">
          <a:xfrm>
            <a:off x="3885229" y="5086349"/>
            <a:ext cx="0" cy="359569"/>
          </a:xfrm>
          <a:prstGeom prst="line">
            <a:avLst/>
          </a:prstGeom>
          <a:noFill/>
          <a:ln w="63500" cmpd="sng">
            <a:solidFill>
              <a:schemeClr val="accent2"/>
            </a:solidFill>
            <a:round/>
            <a:headEnd/>
            <a:tailEnd type="stealth" w="med" len="med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47783373"/>
      </p:ext>
    </p:extLst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7" dur="500"/>
                                        <p:tgtEl>
                                          <p:spTgt spid="36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36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7" dur="500"/>
                                        <p:tgtEl>
                                          <p:spTgt spid="36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 nodeType="clickPar">
                      <p:stCondLst>
                        <p:cond delay="indefinite"/>
                      </p:stCondLst>
                      <p:childTnLst>
                        <p:par>
                          <p:cTn id="19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22" dur="500"/>
                                        <p:tgtEl>
                                          <p:spTgt spid="36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 nodeType="clickPar">
                      <p:stCondLst>
                        <p:cond delay="indefinite"/>
                      </p:stCondLst>
                      <p:childTnLst>
                        <p:par>
                          <p:cTn id="2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23" presetClass="entr" presetSubtype="27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2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nextClick" afterEffect="1"/>
                                        <p:tgtEl>
                                          <p:spTgt spid="36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 nodeType="clickPar">
                      <p:stCondLst>
                        <p:cond delay="indefinite"/>
                      </p:stCondLst>
                      <p:childTnLst>
                        <p:par>
                          <p:cTn id="3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3" dur="500"/>
                                        <p:tgtEl>
                                          <p:spTgt spid="36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 nodeType="clickPar">
                      <p:stCondLst>
                        <p:cond delay="indefinite"/>
                      </p:stCondLst>
                      <p:childTnLst>
                        <p:par>
                          <p:cTn id="3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6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38" dur="500"/>
                                        <p:tgtEl>
                                          <p:spTgt spid="368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3" dur="500"/>
                                        <p:tgtEl>
                                          <p:spTgt spid="36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6" presetID="2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36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90" grpId="0" autoUpdateAnimBg="0"/>
      <p:bldP spid="36891" grpId="0" autoUpdateAnimBg="0"/>
      <p:bldP spid="36892" grpId="0" autoUpdateAnimBg="0"/>
      <p:bldP spid="36893" grpId="0" autoUpdateAnimBg="0"/>
      <p:bldP spid="36894" grpId="0" autoUpdateAnimBg="0"/>
      <p:bldP spid="36895" grpId="0" autoUpdateAnimBg="0"/>
      <p:bldP spid="36896" grpId="0" autoUpdateAnimBg="0"/>
      <p:bldP spid="36897" grpId="0" animBg="1" autoUpdateAnimBg="0"/>
      <p:bldP spid="36899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ext Box 2"/>
          <p:cNvSpPr txBox="1">
            <a:spLocks noChangeArrowheads="1"/>
          </p:cNvSpPr>
          <p:nvPr/>
        </p:nvSpPr>
        <p:spPr bwMode="auto">
          <a:xfrm>
            <a:off x="360589" y="2101850"/>
            <a:ext cx="26225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algn="ctr"/>
            <a:r>
              <a:rPr lang="zh-CN" sz="2400" dirty="0">
                <a:solidFill>
                  <a:srgbClr val="000099"/>
                </a:solidFill>
                <a:effectLst/>
                <a:latin typeface="Arial" pitchFamily="34" charset="0"/>
                <a:ea typeface="华文中宋" pitchFamily="2" charset="-122"/>
              </a:rPr>
              <a:t>英国</a:t>
            </a:r>
          </a:p>
          <a:p>
            <a:pPr algn="ctr"/>
            <a:r>
              <a:rPr lang="zh-CN" sz="2400" dirty="0">
                <a:solidFill>
                  <a:srgbClr val="000099"/>
                </a:solidFill>
                <a:effectLst/>
                <a:latin typeface="Arial" pitchFamily="34" charset="0"/>
                <a:ea typeface="华文中宋" pitchFamily="2" charset="-122"/>
              </a:rPr>
              <a:t>（资本主义强国）</a:t>
            </a:r>
          </a:p>
        </p:txBody>
      </p:sp>
      <p:sp>
        <p:nvSpPr>
          <p:cNvPr id="39939" name="Text Box 3"/>
          <p:cNvSpPr txBox="1">
            <a:spLocks noChangeArrowheads="1"/>
          </p:cNvSpPr>
          <p:nvPr/>
        </p:nvSpPr>
        <p:spPr bwMode="auto">
          <a:xfrm>
            <a:off x="360589" y="4005263"/>
            <a:ext cx="3016250" cy="822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/>
            <a:r>
              <a:rPr lang="zh-CN" sz="2400" dirty="0">
                <a:solidFill>
                  <a:srgbClr val="000099"/>
                </a:solidFill>
                <a:effectLst/>
                <a:latin typeface="Arial" pitchFamily="34" charset="0"/>
                <a:ea typeface="华文中宋" pitchFamily="2" charset="-122"/>
              </a:rPr>
              <a:t>中国</a:t>
            </a:r>
          </a:p>
          <a:p>
            <a:pPr algn="ctr"/>
            <a:r>
              <a:rPr lang="zh-CN" sz="2400" dirty="0">
                <a:solidFill>
                  <a:srgbClr val="000099"/>
                </a:solidFill>
                <a:effectLst/>
                <a:latin typeface="Arial" pitchFamily="34" charset="0"/>
                <a:ea typeface="华文中宋" pitchFamily="2" charset="-122"/>
              </a:rPr>
              <a:t>（落后的封建王朝）</a:t>
            </a:r>
          </a:p>
        </p:txBody>
      </p:sp>
      <p:sp>
        <p:nvSpPr>
          <p:cNvPr id="39940" name="Text Box 4"/>
          <p:cNvSpPr txBox="1">
            <a:spLocks noChangeArrowheads="1"/>
          </p:cNvSpPr>
          <p:nvPr/>
        </p:nvSpPr>
        <p:spPr bwMode="auto">
          <a:xfrm>
            <a:off x="3911600" y="1685925"/>
            <a:ext cx="67151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sz="3200">
                <a:solidFill>
                  <a:srgbClr val="006600"/>
                </a:solidFill>
                <a:effectLst/>
                <a:latin typeface="Arial" pitchFamily="34" charset="0"/>
                <a:ea typeface="华文新魏" pitchFamily="2" charset="-122"/>
              </a:rPr>
              <a:t>走私鸦片</a:t>
            </a:r>
          </a:p>
        </p:txBody>
      </p:sp>
      <p:sp>
        <p:nvSpPr>
          <p:cNvPr id="39941" name="Text Box 5"/>
          <p:cNvSpPr txBox="1">
            <a:spLocks noChangeArrowheads="1"/>
          </p:cNvSpPr>
          <p:nvPr/>
        </p:nvSpPr>
        <p:spPr bwMode="auto">
          <a:xfrm>
            <a:off x="5208588" y="1685925"/>
            <a:ext cx="671512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sz="3200">
                <a:solidFill>
                  <a:srgbClr val="006600"/>
                </a:solidFill>
                <a:effectLst/>
                <a:latin typeface="Arial" pitchFamily="34" charset="0"/>
                <a:ea typeface="华文新魏" pitchFamily="2" charset="-122"/>
              </a:rPr>
              <a:t>挑起战争</a:t>
            </a:r>
          </a:p>
        </p:txBody>
      </p:sp>
      <p:sp>
        <p:nvSpPr>
          <p:cNvPr id="39942" name="Text Box 6"/>
          <p:cNvSpPr txBox="1">
            <a:spLocks noChangeArrowheads="1"/>
          </p:cNvSpPr>
          <p:nvPr/>
        </p:nvSpPr>
        <p:spPr bwMode="auto">
          <a:xfrm>
            <a:off x="3876675" y="3716338"/>
            <a:ext cx="67151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sz="3200">
                <a:solidFill>
                  <a:srgbClr val="663300"/>
                </a:solidFill>
                <a:effectLst/>
                <a:latin typeface="Arial" pitchFamily="34" charset="0"/>
                <a:ea typeface="华文新魏" pitchFamily="2" charset="-122"/>
              </a:rPr>
              <a:t>虎门销烟</a:t>
            </a:r>
          </a:p>
        </p:txBody>
      </p:sp>
      <p:sp>
        <p:nvSpPr>
          <p:cNvPr id="39943" name="Text Box 7"/>
          <p:cNvSpPr txBox="1">
            <a:spLocks noChangeArrowheads="1"/>
          </p:cNvSpPr>
          <p:nvPr/>
        </p:nvSpPr>
        <p:spPr bwMode="auto">
          <a:xfrm>
            <a:off x="5165725" y="3702050"/>
            <a:ext cx="671513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sz="3200">
                <a:solidFill>
                  <a:srgbClr val="663300"/>
                </a:solidFill>
                <a:effectLst/>
                <a:latin typeface="Arial" pitchFamily="34" charset="0"/>
                <a:ea typeface="华文新魏" pitchFamily="2" charset="-122"/>
              </a:rPr>
              <a:t>战败求和</a:t>
            </a:r>
          </a:p>
        </p:txBody>
      </p:sp>
      <p:sp>
        <p:nvSpPr>
          <p:cNvPr id="39944" name="Text Box 8"/>
          <p:cNvSpPr txBox="1">
            <a:spLocks noChangeArrowheads="1"/>
          </p:cNvSpPr>
          <p:nvPr/>
        </p:nvSpPr>
        <p:spPr bwMode="auto">
          <a:xfrm>
            <a:off x="6357977" y="2420938"/>
            <a:ext cx="553998" cy="20063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altLang="zh-CN" sz="2400" dirty="0">
                <a:solidFill>
                  <a:srgbClr val="FF0000"/>
                </a:solidFill>
                <a:effectLst/>
                <a:latin typeface="Arial" pitchFamily="34" charset="0"/>
                <a:ea typeface="华文新魏" pitchFamily="2" charset="-122"/>
              </a:rPr>
              <a:t>《</a:t>
            </a:r>
            <a:r>
              <a:rPr lang="zh-CN" sz="2400" dirty="0">
                <a:solidFill>
                  <a:srgbClr val="FF0000"/>
                </a:solidFill>
                <a:effectLst/>
                <a:latin typeface="Arial" pitchFamily="34" charset="0"/>
                <a:ea typeface="华文新魏" pitchFamily="2" charset="-122"/>
              </a:rPr>
              <a:t>南京条约</a:t>
            </a:r>
            <a:r>
              <a:rPr lang="zh-CN" altLang="zh-CN" sz="2400" dirty="0">
                <a:solidFill>
                  <a:srgbClr val="FF0000"/>
                </a:solidFill>
                <a:effectLst/>
                <a:latin typeface="Arial" pitchFamily="34" charset="0"/>
                <a:ea typeface="华文新魏" pitchFamily="2" charset="-122"/>
              </a:rPr>
              <a:t>》</a:t>
            </a:r>
          </a:p>
        </p:txBody>
      </p:sp>
      <p:sp>
        <p:nvSpPr>
          <p:cNvPr id="39945" name="Text Box 9"/>
          <p:cNvSpPr txBox="1">
            <a:spLocks noChangeArrowheads="1"/>
          </p:cNvSpPr>
          <p:nvPr/>
        </p:nvSpPr>
        <p:spPr bwMode="auto">
          <a:xfrm>
            <a:off x="7323574" y="744692"/>
            <a:ext cx="1169551" cy="561467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pPr algn="ctr"/>
            <a:r>
              <a:rPr lang="zh-CN" sz="3200" dirty="0">
                <a:solidFill>
                  <a:srgbClr val="800000"/>
                </a:solidFill>
                <a:effectLst/>
                <a:latin typeface="Arial" pitchFamily="34" charset="0"/>
                <a:ea typeface="华文新魏" pitchFamily="2" charset="-122"/>
              </a:rPr>
              <a:t>中国近代史的开端</a:t>
            </a:r>
          </a:p>
          <a:p>
            <a:pPr algn="ctr"/>
            <a:r>
              <a:rPr lang="zh-CN" sz="3200" dirty="0">
                <a:solidFill>
                  <a:srgbClr val="800000"/>
                </a:solidFill>
                <a:effectLst/>
                <a:latin typeface="Arial" pitchFamily="34" charset="0"/>
                <a:ea typeface="华文新魏" pitchFamily="2" charset="-122"/>
              </a:rPr>
              <a:t>开始沦为半殖民地半封建社会</a:t>
            </a:r>
          </a:p>
        </p:txBody>
      </p:sp>
      <p:sp>
        <p:nvSpPr>
          <p:cNvPr id="39946" name="Line 10"/>
          <p:cNvSpPr>
            <a:spLocks noChangeShapeType="1"/>
          </p:cNvSpPr>
          <p:nvPr/>
        </p:nvSpPr>
        <p:spPr bwMode="auto">
          <a:xfrm>
            <a:off x="4573588" y="2563813"/>
            <a:ext cx="574675" cy="1587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39947" name="Line 11"/>
          <p:cNvSpPr>
            <a:spLocks noChangeShapeType="1"/>
          </p:cNvSpPr>
          <p:nvPr/>
        </p:nvSpPr>
        <p:spPr bwMode="auto">
          <a:xfrm>
            <a:off x="4573588" y="4508500"/>
            <a:ext cx="430212" cy="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grpSp>
        <p:nvGrpSpPr>
          <p:cNvPr id="39948" name="Group 12"/>
          <p:cNvGrpSpPr>
            <a:grpSpLocks/>
          </p:cNvGrpSpPr>
          <p:nvPr/>
        </p:nvGrpSpPr>
        <p:grpSpPr bwMode="auto">
          <a:xfrm>
            <a:off x="5940425" y="2565400"/>
            <a:ext cx="431800" cy="2016125"/>
            <a:chOff x="0" y="0"/>
            <a:chExt cx="272" cy="1270"/>
          </a:xfrm>
        </p:grpSpPr>
        <p:sp>
          <p:nvSpPr>
            <p:cNvPr id="39949" name="Line 13"/>
            <p:cNvSpPr>
              <a:spLocks noChangeShapeType="1"/>
            </p:cNvSpPr>
            <p:nvPr/>
          </p:nvSpPr>
          <p:spPr bwMode="auto">
            <a:xfrm>
              <a:off x="0" y="0"/>
              <a:ext cx="136" cy="0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0" name="Line 14"/>
            <p:cNvSpPr>
              <a:spLocks noChangeShapeType="1"/>
            </p:cNvSpPr>
            <p:nvPr/>
          </p:nvSpPr>
          <p:spPr bwMode="auto">
            <a:xfrm>
              <a:off x="136" y="0"/>
              <a:ext cx="0" cy="1270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1" name="Line 15"/>
            <p:cNvSpPr>
              <a:spLocks noChangeShapeType="1"/>
            </p:cNvSpPr>
            <p:nvPr/>
          </p:nvSpPr>
          <p:spPr bwMode="auto">
            <a:xfrm>
              <a:off x="0" y="1270"/>
              <a:ext cx="136" cy="0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39952" name="Line 16"/>
            <p:cNvSpPr>
              <a:spLocks noChangeShapeType="1"/>
            </p:cNvSpPr>
            <p:nvPr/>
          </p:nvSpPr>
          <p:spPr bwMode="auto">
            <a:xfrm>
              <a:off x="136" y="635"/>
              <a:ext cx="136" cy="0"/>
            </a:xfrm>
            <a:prstGeom prst="line">
              <a:avLst/>
            </a:prstGeom>
            <a:noFill/>
            <a:ln w="57150" cmpd="sng">
              <a:solidFill>
                <a:srgbClr val="0000FF"/>
              </a:solidFill>
              <a:round/>
              <a:headEnd/>
              <a:tailEnd/>
            </a:ln>
            <a:effectLst/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39953" name="Line 17"/>
          <p:cNvSpPr>
            <a:spLocks noChangeShapeType="1"/>
          </p:cNvSpPr>
          <p:nvPr/>
        </p:nvSpPr>
        <p:spPr bwMode="auto">
          <a:xfrm>
            <a:off x="6804025" y="3573463"/>
            <a:ext cx="576263" cy="0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pic>
        <p:nvPicPr>
          <p:cNvPr id="39954" name="Picture 18" descr="图片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4408" y="5477360"/>
            <a:ext cx="735012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9959" name="Text Box 23"/>
          <p:cNvSpPr txBox="1">
            <a:spLocks noChangeArrowheads="1"/>
          </p:cNvSpPr>
          <p:nvPr/>
        </p:nvSpPr>
        <p:spPr bwMode="auto">
          <a:xfrm>
            <a:off x="2874963" y="1685925"/>
            <a:ext cx="671512" cy="17430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eaVert" wrap="none">
            <a:spAutoFit/>
          </a:bodyPr>
          <a:lstStyle/>
          <a:p>
            <a:r>
              <a:rPr lang="zh-CN" sz="3200">
                <a:solidFill>
                  <a:srgbClr val="006600"/>
                </a:solidFill>
                <a:effectLst/>
                <a:latin typeface="Arial" pitchFamily="34" charset="0"/>
                <a:ea typeface="华文新魏" pitchFamily="2" charset="-122"/>
              </a:rPr>
              <a:t>正当贸易</a:t>
            </a:r>
          </a:p>
        </p:txBody>
      </p:sp>
      <p:sp>
        <p:nvSpPr>
          <p:cNvPr id="39960" name="Line 24"/>
          <p:cNvSpPr>
            <a:spLocks noChangeShapeType="1"/>
          </p:cNvSpPr>
          <p:nvPr/>
        </p:nvSpPr>
        <p:spPr bwMode="auto">
          <a:xfrm>
            <a:off x="3379788" y="2565400"/>
            <a:ext cx="574675" cy="1588"/>
          </a:xfrm>
          <a:prstGeom prst="line">
            <a:avLst/>
          </a:prstGeom>
          <a:noFill/>
          <a:ln w="57150" cmpd="sng">
            <a:solidFill>
              <a:srgbClr val="0000FF"/>
            </a:solidFill>
            <a:round/>
            <a:headEnd/>
            <a:tailEnd type="stealth" w="med" len="lg"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zh-CN" altLang="en-US"/>
          </a:p>
        </p:txBody>
      </p:sp>
      <p:sp>
        <p:nvSpPr>
          <p:cNvPr id="25" name="文本框 4103"/>
          <p:cNvSpPr txBox="1">
            <a:spLocks noChangeArrowheads="1"/>
          </p:cNvSpPr>
          <p:nvPr/>
        </p:nvSpPr>
        <p:spPr bwMode="auto">
          <a:xfrm>
            <a:off x="686027" y="476672"/>
            <a:ext cx="2297112" cy="58734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0170" tIns="46990" rIns="90170" bIns="46990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1pPr>
            <a:lvl2pPr>
              <a:defRPr sz="28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2pPr>
            <a:lvl3pPr>
              <a:defRPr sz="24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3pPr>
            <a:lvl4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4pPr>
            <a:lvl5pPr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5pPr>
            <a:lvl6pPr rtl="0">
              <a:buFont typeface="Arial" pitchFamily="34" charset="0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6pPr>
            <a:lvl7pPr rtl="0">
              <a:buFont typeface="Arial" pitchFamily="34" charset="0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7pPr>
            <a:lvl8pPr rtl="0">
              <a:buFont typeface="Arial" pitchFamily="34" charset="0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8pPr>
            <a:lvl9pPr rtl="0">
              <a:buFont typeface="Arial" pitchFamily="34" charset="0"/>
              <a:defRPr sz="2000">
                <a:solidFill>
                  <a:schemeClr val="tx1"/>
                </a:solidFill>
                <a:latin typeface="Arial" pitchFamily="34" charset="0"/>
                <a:ea typeface="宋体" pitchFamily="2" charset="-122"/>
              </a:defRPr>
            </a:lvl9pPr>
          </a:lstStyle>
          <a:p>
            <a:pPr eaLnBrk="0" hangingPunct="0">
              <a:buFontTx/>
              <a:buNone/>
            </a:pPr>
            <a:r>
              <a:rPr lang="zh-CN" altLang="zh-CN" b="1" dirty="0">
                <a:solidFill>
                  <a:srgbClr val="006666"/>
                </a:solidFill>
                <a:ea typeface="方正姚体" pitchFamily="2" charset="-122"/>
              </a:rPr>
              <a:t>课堂小结</a:t>
            </a:r>
          </a:p>
        </p:txBody>
      </p:sp>
    </p:spTree>
    <p:extLst>
      <p:ext uri="{BB962C8B-B14F-4D97-AF65-F5344CB8AC3E}">
        <p14:creationId xmlns:p14="http://schemas.microsoft.com/office/powerpoint/2010/main" val="3903846925"/>
      </p:ext>
    </p:extLst>
  </p:cSld>
  <p:clrMapOvr>
    <a:masterClrMapping/>
  </p:clrMapOvr>
  <p:transition spd="slow"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7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700" fill="hold"/>
                                        <p:tgtEl>
                                          <p:spTgt spid="399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700"/>
                                        <p:tgtEl>
                                          <p:spTgt spid="399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53" presetClass="entr" presetSubtype="0" fill="hold" grpId="0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7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700" fill="hold"/>
                                        <p:tgtEl>
                                          <p:spTgt spid="3993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700"/>
                                        <p:tgtEl>
                                          <p:spTgt spid="399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 nodeType="clickPar">
                      <p:stCondLst>
                        <p:cond delay="indefinite"/>
                      </p:stCondLst>
                      <p:childTnLst>
                        <p:par>
                          <p:cTn id="1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9" dur="500"/>
                                        <p:tgtEl>
                                          <p:spTgt spid="399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2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24" dur="700"/>
                                        <p:tgtEl>
                                          <p:spTgt spid="399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 nodeType="clickPar">
                      <p:stCondLst>
                        <p:cond delay="indefinite"/>
                      </p:stCondLst>
                      <p:childTnLst>
                        <p:par>
                          <p:cTn id="26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27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800"/>
                                        <p:tgtEl>
                                          <p:spTgt spid="3994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8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800" fill="hold"/>
                                        <p:tgtEl>
                                          <p:spTgt spid="3994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34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800"/>
                                        <p:tgtEl>
                                          <p:spTgt spid="3994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8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800" fill="hold"/>
                                        <p:tgtEl>
                                          <p:spTgt spid="3994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 nodeType="clickPar">
                      <p:stCondLst>
                        <p:cond delay="indefinite"/>
                      </p:stCondLst>
                      <p:childTnLst>
                        <p:par>
                          <p:cTn id="4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43" dur="700"/>
                                        <p:tgtEl>
                                          <p:spTgt spid="399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40" presetClass="entr" presetSubtype="0" fill="hold" grpId="0" nodeType="withEffect">
                                  <p:stCondLst>
                                    <p:cond delay="7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800"/>
                                        <p:tgtEl>
                                          <p:spTgt spid="3994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7" dur="8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800" fill="hold"/>
                                        <p:tgtEl>
                                          <p:spTgt spid="399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 nodeType="clickPar">
                      <p:stCondLst>
                        <p:cond delay="indefinite"/>
                      </p:stCondLst>
                      <p:childTnLst>
                        <p:par>
                          <p:cTn id="5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1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53" dur="700"/>
                                        <p:tgtEl>
                                          <p:spTgt spid="399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40" presetClass="entr" presetSubtype="0" fill="hold" grpId="0" nodeType="withEffect">
                                  <p:stCondLst>
                                    <p:cond delay="6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800"/>
                                        <p:tgtEl>
                                          <p:spTgt spid="399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7" dur="8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800" fill="hold"/>
                                        <p:tgtEl>
                                          <p:spTgt spid="399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 nodeType="clickPar">
                      <p:stCondLst>
                        <p:cond delay="indefinite"/>
                      </p:stCondLst>
                      <p:childTnLst>
                        <p:par>
                          <p:cTn id="60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1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63" dur="1100"/>
                                        <p:tgtEl>
                                          <p:spTgt spid="399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14" presetClass="entr" presetSubtype="1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66" dur="700"/>
                                        <p:tgtEl>
                                          <p:spTgt spid="399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7" fill="hold" nodeType="clickPar">
                      <p:stCondLst>
                        <p:cond delay="indefinite"/>
                      </p:stCondLst>
                      <p:childTnLst>
                        <p:par>
                          <p:cTn id="68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69" presetID="18" presetClass="entr" presetSubtype="3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Right)">
                                      <p:cBhvr>
                                        <p:cTn id="71" dur="700"/>
                                        <p:tgtEl>
                                          <p:spTgt spid="399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14" presetClass="entr" presetSubtype="10" fill="hold" grpId="0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4" dur="800"/>
                                        <p:tgtEl>
                                          <p:spTgt spid="399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9938" grpId="0" autoUpdateAnimBg="0"/>
      <p:bldP spid="39939" grpId="0" autoUpdateAnimBg="0"/>
      <p:bldP spid="39940" grpId="0" autoUpdateAnimBg="0"/>
      <p:bldP spid="39941" grpId="0" autoUpdateAnimBg="0"/>
      <p:bldP spid="39942" grpId="0" autoUpdateAnimBg="0"/>
      <p:bldP spid="39943" grpId="0" autoUpdateAnimBg="0"/>
      <p:bldP spid="39944" grpId="0" autoUpdateAnimBg="0"/>
      <p:bldP spid="39945" grpId="0" autoUpdateAnimBg="0"/>
      <p:bldP spid="39946" grpId="0" animBg="1"/>
      <p:bldP spid="39947" grpId="0" animBg="1"/>
      <p:bldP spid="39953" grpId="0" animBg="1"/>
      <p:bldP spid="39959" grpId="0" autoUpdateAnimBg="0"/>
      <p:bldP spid="3996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3"/>
</p:tagLst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波形">
  <a:themeElements>
    <a:clrScheme name="波形">
      <a:dk1>
        <a:sysClr val="windowText" lastClr="000000"/>
      </a:dk1>
      <a:lt1>
        <a:sysClr val="window" lastClr="C7EDCC"/>
      </a:lt1>
      <a:dk2>
        <a:srgbClr val="073E87"/>
      </a:dk2>
      <a:lt2>
        <a:srgbClr val="C6E7FC"/>
      </a:lt2>
      <a:accent1>
        <a:srgbClr val="31B6FD"/>
      </a:accent1>
      <a:accent2>
        <a:srgbClr val="4584D3"/>
      </a:accent2>
      <a:accent3>
        <a:srgbClr val="5BD078"/>
      </a:accent3>
      <a:accent4>
        <a:srgbClr val="A5D028"/>
      </a:accent4>
      <a:accent5>
        <a:srgbClr val="F5C040"/>
      </a:accent5>
      <a:accent6>
        <a:srgbClr val="05E0DB"/>
      </a:accent6>
      <a:hlink>
        <a:srgbClr val="0080FF"/>
      </a:hlink>
      <a:folHlink>
        <a:srgbClr val="5EAEFF"/>
      </a:folHlink>
    </a:clrScheme>
    <a:fontScheme name="波形">
      <a:majorFont>
        <a:latin typeface="Candara"/>
        <a:ea typeface=""/>
        <a:cs typeface=""/>
        <a:font script="Jpan" typeface="HGP明朝E"/>
        <a:font script="Hang" typeface="HY그래픽M"/>
        <a:font script="Hans" typeface="华文新魏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andara"/>
        <a:ea typeface=""/>
        <a:cs typeface=""/>
        <a:font script="Jpan" typeface="HGP明朝E"/>
        <a:font script="Hang" typeface="HY그래픽M"/>
        <a:font script="Hans" typeface="华文楷体"/>
        <a:font script="Hant" typeface="標楷體"/>
        <a:font script="Arab" typeface="Arial"/>
        <a:font script="Hebr" typeface="Arial"/>
        <a:font script="Thai" typeface="Kodchiang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波形">
      <a:fillStyleLst>
        <a:solidFill>
          <a:schemeClr val="phClr"/>
        </a:solidFill>
        <a:gradFill rotWithShape="1">
          <a:gsLst>
            <a:gs pos="0">
              <a:schemeClr val="phClr">
                <a:tint val="0"/>
              </a:schemeClr>
            </a:gs>
            <a:gs pos="44000">
              <a:schemeClr val="phClr">
                <a:tint val="60000"/>
                <a:satMod val="120000"/>
              </a:schemeClr>
            </a:gs>
            <a:gs pos="100000">
              <a:schemeClr val="phClr">
                <a:tint val="90000"/>
                <a:alpha val="100000"/>
                <a:lumMod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20000"/>
                <a:lumMod val="120000"/>
              </a:schemeClr>
            </a:gs>
            <a:gs pos="100000">
              <a:schemeClr val="phClr">
                <a:shade val="89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lumMod val="8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prstMaterial="flat">
            <a:bevelT w="12700" h="12700"/>
          </a:sp3d>
        </a:effectStyle>
        <a:effectStyle>
          <a:effectLst>
            <a:outerShdw blurRad="50800" dist="25400" dir="5400000" rotWithShape="0">
              <a:srgbClr val="000000">
                <a:alpha val="38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6360000"/>
            </a:lightRig>
          </a:scene3d>
          <a:sp3d contourW="19050" prstMaterial="flat">
            <a:bevelT w="63500" h="63500"/>
            <a:contourClr>
              <a:schemeClr val="phClr">
                <a:shade val="25000"/>
                <a:satMod val="18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40000">
              <a:schemeClr val="phClr">
                <a:tint val="94000"/>
                <a:shade val="94000"/>
                <a:alpha val="100000"/>
                <a:satMod val="114000"/>
                <a:lumMod val="114000"/>
              </a:schemeClr>
            </a:gs>
            <a:gs pos="74000">
              <a:schemeClr val="phClr">
                <a:tint val="94000"/>
                <a:shade val="94000"/>
                <a:satMod val="128000"/>
                <a:lumMod val="100000"/>
              </a:schemeClr>
            </a:gs>
            <a:gs pos="100000">
              <a:schemeClr val="phClr">
                <a:tint val="98000"/>
                <a:shade val="100000"/>
                <a:hueMod val="98000"/>
                <a:satMod val="100000"/>
                <a:lumMod val="74000"/>
              </a:schemeClr>
            </a:gs>
          </a:gsLst>
          <a:path path="circle">
            <a:fillToRect l="20000" t="-40000" r="20000" b="14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tint val="96000"/>
                <a:satMod val="130000"/>
                <a:lumMod val="50000"/>
              </a:schemeClr>
              <a:schemeClr val="phClr">
                <a:tint val="96000"/>
                <a:satMod val="114000"/>
                <a:lumMod val="114000"/>
              </a:schemeClr>
            </a:duotone>
          </a:blip>
          <a:stretch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152</TotalTime>
  <Words>646</Words>
  <Application>Microsoft Office PowerPoint</Application>
  <PresentationFormat>全屏显示(4:3)</PresentationFormat>
  <Paragraphs>124</Paragraphs>
  <Slides>21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21</vt:i4>
      </vt:variant>
    </vt:vector>
  </HeadingPairs>
  <TitlesOfParts>
    <vt:vector size="22" baseType="lpstr">
      <vt:lpstr>波形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第一阶段  1840年6月---1841年5月</vt:lpstr>
      <vt:lpstr>第二阶段  1841年6月---1842年8月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Administrator</dc:creator>
  <cp:lastModifiedBy>admin</cp:lastModifiedBy>
  <cp:revision>15</cp:revision>
  <dcterms:created xsi:type="dcterms:W3CDTF">2017-07-02T01:55:23Z</dcterms:created>
  <dcterms:modified xsi:type="dcterms:W3CDTF">2017-12-21T01:20:10Z</dcterms:modified>
</cp:coreProperties>
</file>