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5"/>
  </p:notesMasterIdLst>
  <p:sldIdLst>
    <p:sldId id="1215" r:id="rId2"/>
    <p:sldId id="1301" r:id="rId3"/>
    <p:sldId id="1302" r:id="rId4"/>
    <p:sldId id="1303" r:id="rId5"/>
    <p:sldId id="1304" r:id="rId6"/>
    <p:sldId id="1305" r:id="rId7"/>
    <p:sldId id="1306" r:id="rId8"/>
    <p:sldId id="1307" r:id="rId9"/>
    <p:sldId id="1308" r:id="rId10"/>
    <p:sldId id="1309" r:id="rId11"/>
    <p:sldId id="1310" r:id="rId12"/>
    <p:sldId id="1283" r:id="rId13"/>
    <p:sldId id="1278" r:id="rId14"/>
    <p:sldId id="1274" r:id="rId15"/>
    <p:sldId id="1289" r:id="rId16"/>
    <p:sldId id="1276" r:id="rId17"/>
    <p:sldId id="1279" r:id="rId18"/>
    <p:sldId id="1291" r:id="rId19"/>
    <p:sldId id="1280" r:id="rId20"/>
    <p:sldId id="1295" r:id="rId21"/>
    <p:sldId id="1294" r:id="rId22"/>
    <p:sldId id="1293" r:id="rId23"/>
    <p:sldId id="1266" r:id="rId24"/>
    <p:sldId id="1297" r:id="rId25"/>
    <p:sldId id="1296" r:id="rId26"/>
    <p:sldId id="1298" r:id="rId27"/>
    <p:sldId id="1267" r:id="rId28"/>
    <p:sldId id="1263" r:id="rId29"/>
    <p:sldId id="1269" r:id="rId30"/>
    <p:sldId id="1270" r:id="rId31"/>
    <p:sldId id="1281" r:id="rId32"/>
    <p:sldId id="1282" r:id="rId33"/>
    <p:sldId id="1300" r:id="rId3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  <p:cmAuthor id="2" name="FtpDown" initials="F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1BD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主题样式 1 - 强调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0"/>
    <p:restoredTop sz="94595" autoAdjust="0"/>
  </p:normalViewPr>
  <p:slideViewPr>
    <p:cSldViewPr snapToGrid="0" snapToObjects="1">
      <p:cViewPr>
        <p:scale>
          <a:sx n="87" d="100"/>
          <a:sy n="87" d="100"/>
        </p:scale>
        <p:origin x="-1464" y="-4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2018/11/22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6280" y="1143000"/>
            <a:ext cx="548544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99253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2110"/>
            <a:ext cx="6858000" cy="1791418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613"/>
            <a:ext cx="6858000" cy="1242320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670" indent="0" algn="ctr">
              <a:buNone/>
              <a:defRPr sz="1200"/>
            </a:lvl7pPr>
            <a:lvl8pPr marL="2401570" indent="0" algn="ctr">
              <a:buNone/>
              <a:defRPr sz="1200"/>
            </a:lvl8pPr>
            <a:lvl9pPr marL="2744470" indent="0" algn="ctr">
              <a:buNone/>
              <a:defRPr sz="12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818"/>
            <a:ext cx="7886700" cy="214041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3478"/>
            <a:ext cx="7886700" cy="1125592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6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15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44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768"/>
            <a:ext cx="3886200" cy="3264813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768"/>
            <a:ext cx="3886200" cy="3264813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2018/11/22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2018/11/22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fld id="{22D2BF64-7A72-4C3B-9B18-99535B72014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954"/>
            <a:ext cx="7886700" cy="994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768"/>
            <a:ext cx="7886700" cy="3264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9175"/>
            <a:ext cx="2057400" cy="27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8865F-B440-734B-8DEF-4F67C49B9951}" type="datetimeFigureOut">
              <a:rPr kumimoji="1" lang="zh-CN" altLang="en-US" smtClean="0"/>
              <a:pPr/>
              <a:t>2018/11/22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9175"/>
            <a:ext cx="3086100" cy="27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9175"/>
            <a:ext cx="2057400" cy="27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62" r:id="rId7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72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301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30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9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67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157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447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&#8220;&#40657;&#33394;&#26143;&#26399;&#22235;&#8221;.avi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-30144" y="1237088"/>
            <a:ext cx="8922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第</a:t>
            </a:r>
            <a:r>
              <a:rPr kumimoji="1" lang="en-US" altLang="zh-CN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13</a:t>
            </a:r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课</a:t>
            </a:r>
            <a:endParaRPr kumimoji="1" lang="en-US" altLang="zh-CN" sz="5400" dirty="0" smtClean="0">
              <a:latin typeface="华文琥珀" panose="02010800040101010101" charset="-122"/>
              <a:ea typeface="华文琥珀" panose="02010800040101010101" charset="-122"/>
              <a:cs typeface="华文琥珀" panose="02010800040101010101" charset="-122"/>
            </a:endParaRPr>
          </a:p>
          <a:p>
            <a:pPr algn="ctr"/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罗斯福新政</a:t>
            </a:r>
            <a:endParaRPr kumimoji="1" lang="zh-CN" altLang="en-US" sz="5400" dirty="0">
              <a:latin typeface="华文琥珀" panose="02010800040101010101" charset="-122"/>
              <a:ea typeface="华文琥珀" panose="02010800040101010101" charset="-122"/>
              <a:cs typeface="华文琥珀" panose="020108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0"/>
            <a:ext cx="8229600" cy="2286000"/>
          </a:xfrm>
          <a:noFill/>
          <a:ln w="38100">
            <a:solidFill>
              <a:srgbClr val="0000FF"/>
            </a:solidFill>
          </a:ln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b="1" smtClean="0"/>
              <a:t>          </a:t>
            </a:r>
            <a:r>
              <a:rPr lang="zh-CN" altLang="en-US" b="1" smtClean="0"/>
              <a:t>乔治是一名普通的美国公民，是个爱做梦的青年人，他时常把自己某一阶段的梦想写进日记本。翻开他的日记，你会发现</a:t>
            </a:r>
            <a:r>
              <a:rPr lang="en-US" altLang="zh-CN" b="1" smtClean="0"/>
              <a:t>20</a:t>
            </a:r>
            <a:r>
              <a:rPr lang="zh-CN" altLang="en-US" b="1" smtClean="0"/>
              <a:t>世纪二三十年代，他的梦想一变再变，这段时间到底发生了什么？</a:t>
            </a:r>
          </a:p>
        </p:txBody>
      </p:sp>
      <p:sp>
        <p:nvSpPr>
          <p:cNvPr id="5123" name="WordArt 4"/>
          <p:cNvSpPr>
            <a:spLocks noChangeArrowheads="1" noChangeShapeType="1" noTextEdit="1"/>
          </p:cNvSpPr>
          <p:nvPr/>
        </p:nvSpPr>
        <p:spPr bwMode="auto">
          <a:xfrm>
            <a:off x="304800" y="171450"/>
            <a:ext cx="1828800" cy="7715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情景导入</a:t>
            </a:r>
          </a:p>
        </p:txBody>
      </p:sp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457200" y="3257550"/>
            <a:ext cx="8686800" cy="1314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zh-CN" alt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</a:rPr>
              <a:t>一页知危机</a:t>
            </a:r>
          </a:p>
          <a:p>
            <a:pPr algn="ctr" eaLnBrk="1" hangingPunct="1">
              <a:defRPr/>
            </a:pPr>
            <a:r>
              <a:rPr lang="zh-CN" alt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</a:rPr>
              <a:t>        </a:t>
            </a:r>
            <a:r>
              <a:rPr lang="en-US" altLang="zh-CN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</a:rPr>
              <a:t>——30</a:t>
            </a:r>
            <a:r>
              <a:rPr lang="zh-CN" altLang="en-U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</a:rPr>
              <a:t>年代的大危机</a:t>
            </a:r>
          </a:p>
        </p:txBody>
      </p:sp>
      <p:pic>
        <p:nvPicPr>
          <p:cNvPr id="2" name="Picture 7" descr="01fe8cc802bbc9a67532be91c9a4_1131_9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3257550"/>
            <a:ext cx="25908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756408_174001073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4300"/>
            <a:ext cx="45720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8"/>
          <p:cNvSpPr txBox="1">
            <a:spLocks noChangeArrowheads="1"/>
          </p:cNvSpPr>
          <p:nvPr/>
        </p:nvSpPr>
        <p:spPr bwMode="auto">
          <a:xfrm>
            <a:off x="685800" y="1600200"/>
            <a:ext cx="27432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1924.2.1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I want a car!</a:t>
            </a:r>
          </a:p>
        </p:txBody>
      </p:sp>
      <p:sp>
        <p:nvSpPr>
          <p:cNvPr id="6148" name="Text Box 9"/>
          <p:cNvSpPr txBox="1">
            <a:spLocks noChangeArrowheads="1"/>
          </p:cNvSpPr>
          <p:nvPr/>
        </p:nvSpPr>
        <p:spPr bwMode="auto">
          <a:xfrm>
            <a:off x="685800" y="685800"/>
            <a:ext cx="2209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990099"/>
                </a:solidFill>
                <a:latin typeface="幼圆" pitchFamily="49" charset="-122"/>
                <a:ea typeface="幼圆" pitchFamily="49" charset="-122"/>
              </a:rPr>
              <a:t>Dream 1:</a:t>
            </a:r>
          </a:p>
        </p:txBody>
      </p:sp>
      <p:sp>
        <p:nvSpPr>
          <p:cNvPr id="6149" name="Text Box 10"/>
          <p:cNvSpPr txBox="1">
            <a:spLocks noChangeArrowheads="1"/>
          </p:cNvSpPr>
          <p:nvPr/>
        </p:nvSpPr>
        <p:spPr bwMode="auto">
          <a:xfrm>
            <a:off x="4343400" y="228600"/>
            <a:ext cx="4419600" cy="1384995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乔治赶上了好时机，家庭收入稳步增加，他想多存一些钱为家庭添置一辆车。</a:t>
            </a:r>
          </a:p>
        </p:txBody>
      </p:sp>
      <p:sp>
        <p:nvSpPr>
          <p:cNvPr id="6150" name="Line 11"/>
          <p:cNvSpPr>
            <a:spLocks noChangeShapeType="1"/>
          </p:cNvSpPr>
          <p:nvPr/>
        </p:nvSpPr>
        <p:spPr bwMode="auto">
          <a:xfrm>
            <a:off x="6324600" y="628650"/>
            <a:ext cx="1066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4419600" y="1428750"/>
            <a:ext cx="47244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战后短暂萧条后，美国经济出现十年经济繁荣景象。</a:t>
            </a:r>
          </a:p>
          <a:p>
            <a:pPr eaLnBrk="1" hangingPunct="1">
              <a:spcBef>
                <a:spcPct val="50000"/>
              </a:spcBef>
            </a:pPr>
            <a:endParaRPr lang="zh-CN" altLang="en-US" sz="2800" b="1"/>
          </a:p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       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34000" y="3371850"/>
            <a:ext cx="3657600" cy="1815882"/>
          </a:xfrm>
          <a:prstGeom prst="rect">
            <a:avLst/>
          </a:prstGeom>
          <a:solidFill>
            <a:schemeClr val="bg1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宋体" pitchFamily="2" charset="-122"/>
              </a:rPr>
              <a:t>资料</a:t>
            </a:r>
            <a:r>
              <a:rPr lang="en-US" altLang="zh-CN" sz="2800" b="1">
                <a:latin typeface="宋体" pitchFamily="2" charset="-122"/>
              </a:rPr>
              <a:t>2</a:t>
            </a:r>
            <a:r>
              <a:rPr lang="zh-CN" altLang="en-US" sz="2800" b="1">
                <a:latin typeface="宋体" pitchFamily="2" charset="-122"/>
              </a:rPr>
              <a:t>：美国</a:t>
            </a:r>
            <a:r>
              <a:rPr lang="en-US" altLang="zh-CN" sz="2800" b="1">
                <a:latin typeface="宋体" pitchFamily="2" charset="-122"/>
              </a:rPr>
              <a:t>1919</a:t>
            </a:r>
            <a:r>
              <a:rPr lang="zh-CN" altLang="en-US" sz="2800" b="1">
                <a:latin typeface="宋体" pitchFamily="2" charset="-122"/>
              </a:rPr>
              <a:t>年国民生产总值为</a:t>
            </a:r>
            <a:r>
              <a:rPr lang="en-US" altLang="zh-CN" sz="2800" b="1">
                <a:latin typeface="宋体" pitchFamily="2" charset="-122"/>
              </a:rPr>
              <a:t>742</a:t>
            </a:r>
            <a:r>
              <a:rPr lang="zh-CN" altLang="en-US" sz="2800" b="1">
                <a:latin typeface="宋体" pitchFamily="2" charset="-122"/>
              </a:rPr>
              <a:t>亿美元增长到</a:t>
            </a:r>
            <a:r>
              <a:rPr lang="en-US" altLang="zh-CN" sz="2800" b="1">
                <a:latin typeface="宋体" pitchFamily="2" charset="-122"/>
              </a:rPr>
              <a:t>1929</a:t>
            </a:r>
            <a:r>
              <a:rPr lang="zh-CN" altLang="en-US" sz="2800" b="1">
                <a:latin typeface="宋体" pitchFamily="2" charset="-122"/>
              </a:rPr>
              <a:t>年达到</a:t>
            </a:r>
            <a:r>
              <a:rPr lang="en-US" altLang="zh-CN" sz="2800" b="1">
                <a:latin typeface="宋体" pitchFamily="2" charset="-122"/>
              </a:rPr>
              <a:t>1031</a:t>
            </a:r>
            <a:r>
              <a:rPr lang="zh-CN" altLang="en-US" sz="2800" b="1">
                <a:latin typeface="宋体" pitchFamily="2" charset="-122"/>
              </a:rPr>
              <a:t>亿美元。 </a:t>
            </a:r>
          </a:p>
        </p:txBody>
      </p:sp>
      <p:pic>
        <p:nvPicPr>
          <p:cNvPr id="6161" name="Picture 2" descr="E:\resource\9s23\01\jpg\0400102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3075385"/>
            <a:ext cx="4343400" cy="2068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2" name="Rectangle 18"/>
          <p:cNvSpPr>
            <a:spLocks noChangeArrowheads="1"/>
          </p:cNvSpPr>
          <p:nvPr/>
        </p:nvSpPr>
        <p:spPr bwMode="auto">
          <a:xfrm>
            <a:off x="152401" y="3200400"/>
            <a:ext cx="468313" cy="138499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/>
              <a:t>资料</a:t>
            </a:r>
            <a:r>
              <a:rPr lang="en-US" altLang="zh-CN" sz="2800" b="1"/>
              <a:t>1</a:t>
            </a:r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228600" y="0"/>
            <a:ext cx="304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 b="1" i="1" dirty="0" smtClean="0">
                <a:solidFill>
                  <a:schemeClr val="accent2"/>
                </a:solidFill>
              </a:rPr>
              <a:t>、短暂</a:t>
            </a:r>
            <a:r>
              <a:rPr lang="zh-CN" altLang="en-US" sz="3200" b="1" i="1" dirty="0">
                <a:solidFill>
                  <a:schemeClr val="accent2"/>
                </a:solidFill>
              </a:rPr>
              <a:t>的繁荣</a:t>
            </a:r>
          </a:p>
        </p:txBody>
      </p:sp>
      <p:sp>
        <p:nvSpPr>
          <p:cNvPr id="6164" name="Oval 20"/>
          <p:cNvSpPr>
            <a:spLocks noChangeArrowheads="1"/>
          </p:cNvSpPr>
          <p:nvPr/>
        </p:nvSpPr>
        <p:spPr bwMode="auto">
          <a:xfrm>
            <a:off x="914400" y="0"/>
            <a:ext cx="1219200" cy="51435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5181600" y="2358629"/>
            <a:ext cx="10727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/>
              <a:t>原因</a:t>
            </a:r>
            <a:r>
              <a:rPr lang="en-US" altLang="zh-CN" sz="2800" b="1"/>
              <a:t>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/>
      <p:bldP spid="6" grpId="0" animBg="1"/>
      <p:bldP spid="6162" grpId="0" animBg="1"/>
      <p:bldP spid="6163" grpId="0"/>
      <p:bldP spid="6164" grpId="0" animBg="1"/>
      <p:bldP spid="616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628901"/>
            <a:ext cx="8534400" cy="1165622"/>
          </a:xfrm>
          <a:noFill/>
          <a:ln w="38100">
            <a:solidFill>
              <a:srgbClr val="FF00FF"/>
            </a:solidFill>
          </a:ln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US" altLang="zh-CN" sz="2800" b="1" smtClean="0"/>
              <a:t>  </a:t>
            </a:r>
            <a:r>
              <a:rPr lang="zh-CN" altLang="en-US" sz="2800" b="1" smtClean="0"/>
              <a:t>材料</a:t>
            </a:r>
            <a:r>
              <a:rPr lang="en-US" altLang="zh-CN" sz="2800" b="1" smtClean="0"/>
              <a:t>2</a:t>
            </a:r>
            <a:r>
              <a:rPr lang="zh-CN" altLang="en-US" sz="2800" b="1" smtClean="0"/>
              <a:t>：</a:t>
            </a:r>
            <a:r>
              <a:rPr lang="en-US" altLang="zh-CN" sz="2800" b="1" smtClean="0"/>
              <a:t>1920</a:t>
            </a:r>
            <a:r>
              <a:rPr lang="zh-CN" altLang="en-US" sz="2800" b="1" smtClean="0"/>
              <a:t>～</a:t>
            </a:r>
            <a:r>
              <a:rPr lang="en-US" altLang="zh-CN" sz="2800" b="1" smtClean="0"/>
              <a:t>1929</a:t>
            </a:r>
            <a:r>
              <a:rPr lang="zh-CN" altLang="en-US" sz="2800" b="1" smtClean="0"/>
              <a:t>年，美国工人的工资增长</a:t>
            </a:r>
            <a:r>
              <a:rPr lang="en-US" altLang="zh-CN" sz="2800" b="1" smtClean="0"/>
              <a:t>2</a:t>
            </a:r>
            <a:r>
              <a:rPr lang="zh-CN" altLang="en-US" sz="2800" b="1" smtClean="0"/>
              <a:t>％，而工厂中生产率却增长</a:t>
            </a:r>
            <a:r>
              <a:rPr lang="en-US" altLang="zh-CN" sz="2800" b="1" smtClean="0"/>
              <a:t>55</a:t>
            </a:r>
            <a:r>
              <a:rPr lang="zh-CN" altLang="en-US" sz="2800" b="1" smtClean="0"/>
              <a:t>％。居民收入总和不断增加，但财富的</a:t>
            </a:r>
            <a:r>
              <a:rPr lang="en-US" altLang="zh-CN" sz="2800" b="1" smtClean="0"/>
              <a:t>3/5</a:t>
            </a:r>
            <a:r>
              <a:rPr lang="zh-CN" altLang="en-US" sz="2800" b="1" smtClean="0"/>
              <a:t>由只占人口总数的</a:t>
            </a:r>
            <a:r>
              <a:rPr lang="en-US" altLang="zh-CN" sz="2800" b="1" smtClean="0"/>
              <a:t>2%</a:t>
            </a:r>
            <a:r>
              <a:rPr lang="zh-CN" altLang="en-US" sz="2800" b="1" smtClean="0"/>
              <a:t>的人拥有。</a:t>
            </a:r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381000" y="857251"/>
            <a:ext cx="8534400" cy="2246769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en-US" sz="2800" b="1">
                <a:latin typeface="宋体" pitchFamily="2" charset="-122"/>
              </a:rPr>
              <a:t>资料</a:t>
            </a:r>
            <a:r>
              <a:rPr lang="en-US" altLang="zh-CN" sz="2800" b="1">
                <a:latin typeface="宋体" pitchFamily="2" charset="-122"/>
              </a:rPr>
              <a:t>1</a:t>
            </a:r>
            <a:r>
              <a:rPr lang="zh-CN" altLang="en-US" sz="2800" b="1">
                <a:latin typeface="宋体" pitchFamily="2" charset="-122"/>
              </a:rPr>
              <a:t>：</a:t>
            </a:r>
            <a:r>
              <a:rPr lang="en-US" altLang="zh-CN" sz="2800" b="1">
                <a:latin typeface="宋体" pitchFamily="2" charset="-122"/>
              </a:rPr>
              <a:t>20</a:t>
            </a:r>
            <a:r>
              <a:rPr lang="zh-CN" altLang="en-US" sz="2800" b="1">
                <a:latin typeface="宋体" pitchFamily="2" charset="-122"/>
              </a:rPr>
              <a:t>世纪</a:t>
            </a:r>
            <a:r>
              <a:rPr lang="en-US" altLang="zh-CN" sz="2800" b="1">
                <a:latin typeface="宋体" pitchFamily="2" charset="-122"/>
              </a:rPr>
              <a:t>20</a:t>
            </a:r>
            <a:r>
              <a:rPr lang="zh-CN" altLang="en-US" sz="2800" b="1">
                <a:latin typeface="宋体" pitchFamily="2" charset="-122"/>
              </a:rPr>
              <a:t>年代，汽车的生产方式不断改进。以福特汽车公司为例，它所采用的流水线生产方式，使生产一台车的时间由</a:t>
            </a:r>
            <a:r>
              <a:rPr lang="en-US" altLang="zh-CN" sz="2800" b="1">
                <a:latin typeface="宋体" pitchFamily="2" charset="-122"/>
              </a:rPr>
              <a:t>14</a:t>
            </a:r>
            <a:r>
              <a:rPr lang="zh-CN" altLang="en-US" sz="2800" b="1">
                <a:latin typeface="宋体" pitchFamily="2" charset="-122"/>
              </a:rPr>
              <a:t>小时减少为</a:t>
            </a:r>
            <a:r>
              <a:rPr lang="en-US" altLang="zh-CN" sz="2800" b="1">
                <a:latin typeface="宋体" pitchFamily="2" charset="-122"/>
              </a:rPr>
              <a:t>1.5</a:t>
            </a:r>
            <a:r>
              <a:rPr lang="zh-CN" altLang="en-US" sz="2800" b="1">
                <a:latin typeface="宋体" pitchFamily="2" charset="-122"/>
              </a:rPr>
              <a:t>小时。在当时的美国，汽车不仅仅是一种交通工具，也成为身份和地位的象征。</a:t>
            </a: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228600" y="3771900"/>
            <a:ext cx="7391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这两则材料反映当时美国社会存在什么问题？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0" y="4457700"/>
            <a:ext cx="6934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面对这种情况，政府出台了什么政策？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6248400" y="4457700"/>
            <a:ext cx="2895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chemeClr val="accent2"/>
                </a:solidFill>
              </a:rPr>
              <a:t>提倡分期付款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228600" y="4057650"/>
            <a:ext cx="4114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提示：从生产和消费关系看</a:t>
            </a: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4724400" y="4057650"/>
            <a:ext cx="23391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>
                <a:solidFill>
                  <a:srgbClr val="FF0000"/>
                </a:solidFill>
              </a:rPr>
              <a:t>生产相对过剩</a:t>
            </a:r>
          </a:p>
        </p:txBody>
      </p:sp>
      <p:sp>
        <p:nvSpPr>
          <p:cNvPr id="7177" name="WordArt 15"/>
          <p:cNvSpPr>
            <a:spLocks noChangeArrowheads="1" noChangeShapeType="1" noTextEdit="1"/>
          </p:cNvSpPr>
          <p:nvPr/>
        </p:nvSpPr>
        <p:spPr bwMode="auto">
          <a:xfrm>
            <a:off x="304800" y="400050"/>
            <a:ext cx="11430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探究</a:t>
            </a:r>
          </a:p>
        </p:txBody>
      </p:sp>
      <p:sp>
        <p:nvSpPr>
          <p:cNvPr id="7178" name="Text Box 17"/>
          <p:cNvSpPr txBox="1">
            <a:spLocks noChangeArrowheads="1"/>
          </p:cNvSpPr>
          <p:nvPr/>
        </p:nvSpPr>
        <p:spPr bwMode="auto">
          <a:xfrm>
            <a:off x="228600" y="0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 b="1" i="1" dirty="0" smtClean="0">
                <a:solidFill>
                  <a:schemeClr val="accent2"/>
                </a:solidFill>
              </a:rPr>
              <a:t>经济危机</a:t>
            </a:r>
            <a:r>
              <a:rPr lang="zh-CN" altLang="en-US" sz="3200" b="1" i="1" dirty="0">
                <a:solidFill>
                  <a:schemeClr val="accent2"/>
                </a:solidFill>
              </a:rPr>
              <a:t>原因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" grpId="0"/>
      <p:bldP spid="9227" grpId="0"/>
      <p:bldP spid="9228" grpId="0"/>
      <p:bldP spid="92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028950"/>
            <a:ext cx="4343400" cy="2114550"/>
          </a:xfrm>
          <a:noFill/>
          <a:ln w="38100">
            <a:solidFill>
              <a:srgbClr val="FF00FF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b="1" smtClean="0"/>
              <a:t>  1926</a:t>
            </a:r>
            <a:r>
              <a:rPr lang="zh-CN" altLang="en-US" b="1" smtClean="0"/>
              <a:t>年，美国市场</a:t>
            </a:r>
            <a:r>
              <a:rPr lang="en-US" altLang="zh-CN" b="1" smtClean="0">
                <a:solidFill>
                  <a:srgbClr val="FF0000"/>
                </a:solidFill>
              </a:rPr>
              <a:t>70%</a:t>
            </a:r>
            <a:r>
              <a:rPr lang="zh-CN" altLang="en-US" b="1" smtClean="0"/>
              <a:t>的汽车是以分期付款形式购买的，</a:t>
            </a:r>
            <a:r>
              <a:rPr lang="en-US" altLang="zh-CN" b="1" smtClean="0"/>
              <a:t>1929</a:t>
            </a:r>
            <a:r>
              <a:rPr lang="zh-CN" altLang="en-US" b="1" smtClean="0"/>
              <a:t>年，美国平均</a:t>
            </a:r>
            <a:r>
              <a:rPr lang="en-US" altLang="zh-CN" b="1" smtClean="0">
                <a:solidFill>
                  <a:srgbClr val="FF0000"/>
                </a:solidFill>
              </a:rPr>
              <a:t>5</a:t>
            </a:r>
            <a:r>
              <a:rPr lang="zh-CN" altLang="en-US" b="1" smtClean="0"/>
              <a:t>个人就拥有一辆小汽车。</a:t>
            </a:r>
          </a:p>
        </p:txBody>
      </p:sp>
      <p:pic>
        <p:nvPicPr>
          <p:cNvPr id="5" name="Picture 7" descr="040010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9600" y="57150"/>
            <a:ext cx="4572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152400" y="971550"/>
            <a:ext cx="42672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/>
              <a:t>积极影响：解决了人们资金短缺和企业产品销售等问题；</a:t>
            </a:r>
          </a:p>
          <a:p>
            <a:r>
              <a:rPr lang="zh-CN" altLang="en-US" sz="2800" b="1"/>
              <a:t>消极影响：同时也会让企业和银行面临贷款人还款能力不足的危机。</a:t>
            </a:r>
          </a:p>
        </p:txBody>
      </p:sp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228600" y="114300"/>
            <a:ext cx="40386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 b="1"/>
              <a:t>请尝试评价“分期付款”这种消费方式</a:t>
            </a:r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 bwMode="auto">
          <a:xfrm>
            <a:off x="4495800" y="4686300"/>
            <a:ext cx="1219200" cy="171450"/>
          </a:xfrm>
          <a:prstGeom prst="rightArrow">
            <a:avLst>
              <a:gd name="adj1" fmla="val 50000"/>
              <a:gd name="adj2" fmla="val 1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6019800" y="4457700"/>
            <a:ext cx="2743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分期付款膨胀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nimBg="1"/>
      <p:bldP spid="10245" grpId="0"/>
      <p:bldP spid="10247" grpId="0" animBg="1"/>
      <p:bldP spid="102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756408_174001073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4300"/>
            <a:ext cx="45720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85800" y="1600200"/>
            <a:ext cx="2743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1927.3.17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I want to be a rich man !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85800" y="685800"/>
            <a:ext cx="2209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990099"/>
                </a:solidFill>
                <a:latin typeface="幼圆" pitchFamily="49" charset="-122"/>
                <a:ea typeface="幼圆" pitchFamily="49" charset="-122"/>
              </a:rPr>
              <a:t>Dream 2: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>
          <a:xfrm>
            <a:off x="4267200" y="171450"/>
            <a:ext cx="4724400" cy="2743200"/>
          </a:xfrm>
          <a:noFill/>
          <a:ln w="38100">
            <a:solidFill>
              <a:srgbClr val="0000FF"/>
            </a:solidFill>
          </a:ln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200" b="1" smtClean="0"/>
              <a:t>    </a:t>
            </a:r>
            <a:r>
              <a:rPr lang="zh-CN" altLang="en-US" sz="3200" b="1" smtClean="0"/>
              <a:t>乔治通过分期付款的方式购买了一辆福特轿车。经同事介绍，最近有一只股票涨势很好，乔治做起了发财梦，但手头没有多余的钱，于是他决定贷款</a:t>
            </a:r>
            <a:r>
              <a:rPr lang="en-US" altLang="zh-CN" sz="3200" b="1" smtClean="0"/>
              <a:t>……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4572000" y="3028950"/>
            <a:ext cx="4114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乔治的发财梦因何而来？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4572000" y="3543300"/>
            <a:ext cx="3810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越来越多的人参与股票投机带来什么问题？</a:t>
            </a:r>
          </a:p>
        </p:txBody>
      </p:sp>
      <p:sp>
        <p:nvSpPr>
          <p:cNvPr id="9224" name="Text Box 9"/>
          <p:cNvSpPr txBox="1">
            <a:spLocks noChangeArrowheads="1"/>
          </p:cNvSpPr>
          <p:nvPr/>
        </p:nvSpPr>
        <p:spPr bwMode="auto">
          <a:xfrm>
            <a:off x="1143000" y="3829050"/>
            <a:ext cx="3200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 b="1"/>
              <a:t>阅读书本</a:t>
            </a:r>
            <a:r>
              <a:rPr lang="en-US" altLang="zh-CN" sz="3200" b="1"/>
              <a:t>P41</a:t>
            </a:r>
            <a:r>
              <a:rPr lang="zh-CN" altLang="en-US" sz="3200" b="1"/>
              <a:t>第一段回答：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4953000" y="4400550"/>
            <a:ext cx="3429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股市泡沫严重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/>
      <p:bldP spid="71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724400" y="205978"/>
            <a:ext cx="3962400" cy="2537222"/>
          </a:xfrm>
          <a:noFill/>
          <a:ln w="38100">
            <a:solidFill>
              <a:srgbClr val="0000FF"/>
            </a:solidFill>
          </a:ln>
        </p:spPr>
        <p:txBody>
          <a:bodyPr>
            <a:normAutofit fontScale="90000"/>
          </a:bodyPr>
          <a:lstStyle/>
          <a:p>
            <a:pPr algn="l" eaLnBrk="1" hangingPunct="1"/>
            <a:r>
              <a:rPr lang="zh-CN" altLang="en-US" sz="3200" b="1" smtClean="0"/>
              <a:t>这天，乔治经历了他自出生以来最最绝望的一天，而几乎全体美国人与他有相同的感受，人们都称这天为“黑色星期四”。</a:t>
            </a:r>
          </a:p>
        </p:txBody>
      </p:sp>
      <p:pic>
        <p:nvPicPr>
          <p:cNvPr id="10243" name="Picture 5" descr="756408_174001073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8600"/>
            <a:ext cx="45720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685800" y="1485901"/>
            <a:ext cx="2743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1929.10.24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I want to die!</a:t>
            </a:r>
          </a:p>
        </p:txBody>
      </p:sp>
      <p:sp>
        <p:nvSpPr>
          <p:cNvPr id="10245" name="Text Box 7"/>
          <p:cNvSpPr txBox="1">
            <a:spLocks noChangeArrowheads="1"/>
          </p:cNvSpPr>
          <p:nvPr/>
        </p:nvSpPr>
        <p:spPr bwMode="auto">
          <a:xfrm>
            <a:off x="685800" y="571500"/>
            <a:ext cx="2209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990099"/>
                </a:solidFill>
                <a:latin typeface="幼圆" pitchFamily="49" charset="-122"/>
                <a:ea typeface="幼圆" pitchFamily="49" charset="-122"/>
              </a:rPr>
              <a:t>Dream 3: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4876800" y="3028950"/>
            <a:ext cx="4267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 b="1"/>
              <a:t>乔治为何会绝望？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5029200" y="4000501"/>
            <a:ext cx="35814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纽约股市崩溃</a:t>
            </a:r>
            <a:r>
              <a:rPr lang="en-US" altLang="zh-CN" sz="2800" b="1">
                <a:solidFill>
                  <a:srgbClr val="FF0000"/>
                </a:solidFill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</a:rPr>
              <a:t>经济危机的</a:t>
            </a:r>
            <a:r>
              <a:rPr lang="zh-CN" altLang="en-US" sz="3200" b="1" u="sng">
                <a:solidFill>
                  <a:srgbClr val="990099"/>
                </a:solidFill>
              </a:rPr>
              <a:t>导火线</a:t>
            </a:r>
          </a:p>
        </p:txBody>
      </p:sp>
      <p:sp>
        <p:nvSpPr>
          <p:cNvPr id="10248" name="Text Box 12"/>
          <p:cNvSpPr txBox="1">
            <a:spLocks noChangeArrowheads="1"/>
          </p:cNvSpPr>
          <p:nvPr/>
        </p:nvSpPr>
        <p:spPr bwMode="auto">
          <a:xfrm>
            <a:off x="228600" y="0"/>
            <a:ext cx="304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 b="1" i="1">
                <a:solidFill>
                  <a:schemeClr val="accent2"/>
                </a:solidFill>
              </a:rPr>
              <a:t>三、经济危机</a:t>
            </a:r>
          </a:p>
        </p:txBody>
      </p:sp>
      <p:pic>
        <p:nvPicPr>
          <p:cNvPr id="10249" name="Picture 2" descr="yl-115 黑色星期四的华尔街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/>
          <a:srcRect l="2542" t="3906" r="5197" b="3558"/>
          <a:stretch>
            <a:fillRect/>
          </a:stretch>
        </p:blipFill>
        <p:spPr bwMode="auto">
          <a:xfrm>
            <a:off x="228600" y="2706291"/>
            <a:ext cx="4419600" cy="2253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" grpId="0"/>
      <p:bldP spid="112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4"/>
          <p:cNvSpPr>
            <a:spLocks noChangeArrowheads="1"/>
          </p:cNvSpPr>
          <p:nvPr/>
        </p:nvSpPr>
        <p:spPr bwMode="auto">
          <a:xfrm>
            <a:off x="838200" y="628650"/>
            <a:ext cx="7696200" cy="3453253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latin typeface="宋体" pitchFamily="2" charset="-122"/>
              </a:rPr>
              <a:t>材料</a:t>
            </a:r>
            <a:r>
              <a:rPr lang="en-US" altLang="zh-CN" sz="2800" b="1">
                <a:latin typeface="宋体" pitchFamily="2" charset="-122"/>
              </a:rPr>
              <a:t>:</a:t>
            </a:r>
            <a:r>
              <a:rPr lang="zh-CN" altLang="zh-CN" sz="2800" b="1">
                <a:latin typeface="宋体" pitchFamily="2" charset="-122"/>
              </a:rPr>
              <a:t>1929年10月，华尔街股票市场崩溃，股价暴跌，一些主要股票的市值下跌了近40%。股票的暴跌引发了美国严重的经济危机，先后有10万多家企业破产，半数银行倒闭，失业工人占全国工人的1/3以上。农业也出现危机，“过剩”的农产品堆积如山，使100余万农户破产。</a:t>
            </a:r>
          </a:p>
        </p:txBody>
      </p:sp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533400" y="3657600"/>
            <a:ext cx="83058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  </a:t>
            </a:r>
            <a:r>
              <a:rPr lang="zh-CN" altLang="en-US" sz="3200" b="1"/>
              <a:t>小组合作：请根据材料和阅读卡，用简洁的语言概括经济危机的表现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(</a:t>
            </a:r>
            <a:r>
              <a:rPr lang="zh-CN" altLang="en-US" sz="3200" b="1"/>
              <a:t>四人小组讨论，代表发言</a:t>
            </a:r>
            <a:r>
              <a:rPr lang="en-US" altLang="zh-CN" sz="3200" b="1"/>
              <a:t>)</a:t>
            </a:r>
          </a:p>
        </p:txBody>
      </p:sp>
      <p:sp>
        <p:nvSpPr>
          <p:cNvPr id="11268" name="WordArt 8"/>
          <p:cNvSpPr>
            <a:spLocks noChangeArrowheads="1" noChangeShapeType="1" noTextEdit="1"/>
          </p:cNvSpPr>
          <p:nvPr/>
        </p:nvSpPr>
        <p:spPr bwMode="auto">
          <a:xfrm>
            <a:off x="0" y="3314700"/>
            <a:ext cx="11430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探究</a:t>
            </a:r>
          </a:p>
        </p:txBody>
      </p:sp>
      <p:sp>
        <p:nvSpPr>
          <p:cNvPr id="11269" name="Text Box 9"/>
          <p:cNvSpPr txBox="1">
            <a:spLocks noChangeArrowheads="1"/>
          </p:cNvSpPr>
          <p:nvPr/>
        </p:nvSpPr>
        <p:spPr bwMode="auto">
          <a:xfrm>
            <a:off x="381000" y="114300"/>
            <a:ext cx="3810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8000"/>
                </a:solidFill>
              </a:rPr>
              <a:t>经济危机的表现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20061026103927f7b9b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343400" y="1885950"/>
            <a:ext cx="4038600" cy="2026444"/>
          </a:xfrm>
          <a:noFill/>
        </p:spPr>
      </p:pic>
      <p:pic>
        <p:nvPicPr>
          <p:cNvPr id="12291" name="Picture 8" descr="756408_174001073_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0" y="0"/>
            <a:ext cx="45720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4191000" y="3429000"/>
            <a:ext cx="4419600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2400" b="1"/>
              <a:t>100</a:t>
            </a:r>
            <a:r>
              <a:rPr lang="zh-CN" altLang="en-US" sz="2400" b="1"/>
              <a:t>美元可以买下这辆轿车，在股市上丧失了一切，需要现钞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066800" y="4057650"/>
            <a:ext cx="5638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 b="1"/>
              <a:t>你认为他会成功吗？说明理由</a:t>
            </a:r>
          </a:p>
        </p:txBody>
      </p:sp>
      <p:sp>
        <p:nvSpPr>
          <p:cNvPr id="12294" name="Rectangle 7"/>
          <p:cNvSpPr>
            <a:spLocks noChangeArrowheads="1"/>
          </p:cNvSpPr>
          <p:nvPr/>
        </p:nvSpPr>
        <p:spPr bwMode="auto">
          <a:xfrm>
            <a:off x="3657600" y="114301"/>
            <a:ext cx="5486400" cy="2246769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乔治所工作的煤矿厂在这次危机中倒闭，他成为了众多失业人口中的一员，他需要现金购买生活用品，他不知道一家人还能撑多久，他想只能</a:t>
            </a:r>
            <a:r>
              <a:rPr lang="en-US" altLang="zh-CN" sz="2800" b="1"/>
              <a:t>……</a:t>
            </a:r>
          </a:p>
        </p:txBody>
      </p:sp>
      <p:sp>
        <p:nvSpPr>
          <p:cNvPr id="12295" name="Text Box 9"/>
          <p:cNvSpPr txBox="1">
            <a:spLocks noChangeArrowheads="1"/>
          </p:cNvSpPr>
          <p:nvPr/>
        </p:nvSpPr>
        <p:spPr bwMode="auto">
          <a:xfrm>
            <a:off x="685800" y="1600200"/>
            <a:ext cx="2743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1929.12.20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/>
              <a:t>I want job and cash!</a:t>
            </a:r>
          </a:p>
        </p:txBody>
      </p:sp>
      <p:sp>
        <p:nvSpPr>
          <p:cNvPr id="12296" name="Text Box 10"/>
          <p:cNvSpPr txBox="1">
            <a:spLocks noChangeArrowheads="1"/>
          </p:cNvSpPr>
          <p:nvPr/>
        </p:nvSpPr>
        <p:spPr bwMode="auto">
          <a:xfrm>
            <a:off x="685800" y="685800"/>
            <a:ext cx="2209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990099"/>
                </a:solidFill>
                <a:latin typeface="幼圆" pitchFamily="49" charset="-122"/>
                <a:ea typeface="幼圆" pitchFamily="49" charset="-122"/>
              </a:rPr>
              <a:t>Dream 4: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533400" y="4572000"/>
            <a:ext cx="838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可能不会，经济危机使大部分人身陷困境，无力购买</a:t>
            </a:r>
          </a:p>
        </p:txBody>
      </p:sp>
      <p:sp>
        <p:nvSpPr>
          <p:cNvPr id="12298" name="Text Box 12"/>
          <p:cNvSpPr txBox="1">
            <a:spLocks noChangeArrowheads="1"/>
          </p:cNvSpPr>
          <p:nvPr/>
        </p:nvSpPr>
        <p:spPr bwMode="auto">
          <a:xfrm>
            <a:off x="4038600" y="2571750"/>
            <a:ext cx="3276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17413" grpId="0"/>
      <p:bldP spid="174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9204010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143000"/>
            <a:ext cx="3810000" cy="3371850"/>
          </a:xfrm>
          <a:noFill/>
          <a:ln>
            <a:solidFill>
              <a:srgbClr val="FFFF00"/>
            </a:solidFill>
          </a:ln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648200" y="1143000"/>
            <a:ext cx="3886200" cy="2677656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>
                <a:latin typeface="宋体" pitchFamily="2" charset="-122"/>
              </a:rPr>
              <a:t>我会三项技能，我会说三国语言，我已经有三年工龄了，我有三个孩子，我已经失业三个月了，我现在仅仅需要一份工作。</a:t>
            </a: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4876800" y="3714750"/>
            <a:ext cx="3962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生活困苦、心情焦急、就业艰难</a:t>
            </a:r>
          </a:p>
        </p:txBody>
      </p:sp>
      <p:sp>
        <p:nvSpPr>
          <p:cNvPr id="13317" name="Text Box 15"/>
          <p:cNvSpPr txBox="1">
            <a:spLocks noChangeArrowheads="1"/>
          </p:cNvSpPr>
          <p:nvPr/>
        </p:nvSpPr>
        <p:spPr bwMode="auto">
          <a:xfrm>
            <a:off x="609600" y="228600"/>
            <a:ext cx="7162800" cy="95410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乔治想向在英国的表弟借钱，却得知表弟在英国也因为经济危机而失业了</a:t>
            </a:r>
            <a:r>
              <a:rPr lang="en-US" altLang="zh-CN" sz="2800" b="1"/>
              <a:t>……</a:t>
            </a:r>
          </a:p>
        </p:txBody>
      </p:sp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4673600" y="3257550"/>
            <a:ext cx="44935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/>
              <a:t>请感受当时英国失业者状况</a:t>
            </a:r>
          </a:p>
        </p:txBody>
      </p:sp>
      <p:sp>
        <p:nvSpPr>
          <p:cNvPr id="8215" name="Oval 23"/>
          <p:cNvSpPr>
            <a:spLocks noChangeArrowheads="1"/>
          </p:cNvSpPr>
          <p:nvPr/>
        </p:nvSpPr>
        <p:spPr bwMode="auto">
          <a:xfrm>
            <a:off x="2514600" y="228600"/>
            <a:ext cx="838200" cy="40005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8216" name="Oval 24"/>
          <p:cNvSpPr>
            <a:spLocks noChangeArrowheads="1"/>
          </p:cNvSpPr>
          <p:nvPr/>
        </p:nvSpPr>
        <p:spPr bwMode="auto">
          <a:xfrm>
            <a:off x="2438400" y="571500"/>
            <a:ext cx="1524000" cy="40005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8217" name="Rectangle 25"/>
          <p:cNvSpPr>
            <a:spLocks noChangeArrowheads="1"/>
          </p:cNvSpPr>
          <p:nvPr/>
        </p:nvSpPr>
        <p:spPr bwMode="auto">
          <a:xfrm>
            <a:off x="1066800" y="1200150"/>
            <a:ext cx="6629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zh-CN" altLang="en-US" sz="3200" b="1"/>
              <a:t>这场经济危机重创了美国，并迅速席卷了</a:t>
            </a:r>
            <a:r>
              <a:rPr lang="zh-CN" altLang="en-US" sz="3200" b="1">
                <a:solidFill>
                  <a:srgbClr val="FF0000"/>
                </a:solidFill>
              </a:rPr>
              <a:t>整个资本主义世界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zh-CN" altLang="en-US" sz="3200" b="1"/>
              <a:t>结合</a:t>
            </a:r>
            <a:r>
              <a:rPr lang="en-US" altLang="zh-CN" sz="3200" b="1"/>
              <a:t>20</a:t>
            </a:r>
            <a:r>
              <a:rPr lang="zh-CN" altLang="en-US" sz="3200" b="1"/>
              <a:t>世纪初的世界格局，思考：为什么经济危机会迅速蔓延并演变成世界性的经济危机</a:t>
            </a:r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1752600" y="3257550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20</a:t>
            </a:r>
            <a:r>
              <a:rPr lang="zh-CN" altLang="en-US" sz="2800" b="1">
                <a:solidFill>
                  <a:srgbClr val="FF0000"/>
                </a:solidFill>
              </a:rPr>
              <a:t>世纪初，世界市场最终形成，各国经济相互依存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206" grpId="0"/>
      <p:bldP spid="8206" grpId="1"/>
      <p:bldP spid="8214" grpId="0"/>
      <p:bldP spid="8215" grpId="0" animBg="1"/>
      <p:bldP spid="8216" grpId="0" animBg="1"/>
      <p:bldP spid="8217" grpId="0"/>
      <p:bldP spid="82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81013" y="1072754"/>
            <a:ext cx="80772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>
                <a:latin typeface="Times New Roman" pitchFamily="18" charset="0"/>
                <a:ea typeface="幼圆" pitchFamily="49" charset="-122"/>
              </a:rPr>
              <a:t>         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材料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：从美国爆发的经济危机迅速波及到了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所有的资本主义国家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，并影响到</a:t>
            </a:r>
            <a:r>
              <a:rPr lang="zh-CN" altLang="en-US" sz="2800" b="1"/>
              <a:t>工业、农业、商业和金融业等行业。</a:t>
            </a:r>
            <a:endParaRPr lang="zh-CN" altLang="en-US" sz="2800" b="1">
              <a:solidFill>
                <a:srgbClr val="FE8D84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427038" y="3353991"/>
            <a:ext cx="82296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材料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：资本主义世界生产减少了</a:t>
            </a:r>
            <a:r>
              <a:rPr lang="en-US" altLang="zh-CN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36%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，失业工人</a:t>
            </a:r>
            <a:r>
              <a:rPr lang="en-US" altLang="zh-CN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3000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多万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几百万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农民破产，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上万家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银行倒闭。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1933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年与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1929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年相比，整个资本主义世界工业生产下降了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1/3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以上；资本主义世界贸易总额缩减了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2/3</a:t>
            </a:r>
          </a:p>
          <a:p>
            <a:endParaRPr lang="en-US" altLang="zh-CN" sz="2800" b="1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503238" y="2050256"/>
            <a:ext cx="79248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材料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：一般的经济危机持续一年最多不过两年，而这次危机从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1929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年到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1933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年，持续了</a:t>
            </a:r>
            <a:r>
              <a:rPr lang="en-US" altLang="zh-CN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5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个年头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，有的国家甚至更长一点。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 rot="-724087">
            <a:off x="4038601" y="1112907"/>
            <a:ext cx="4562475" cy="707886"/>
          </a:xfrm>
          <a:prstGeom prst="rect">
            <a:avLst/>
          </a:prstGeom>
          <a:solidFill>
            <a:srgbClr val="FFFF00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4000" b="1">
                <a:latin typeface="Comic Sans MS" pitchFamily="66" charset="0"/>
                <a:ea typeface="华文细黑" pitchFamily="2" charset="-122"/>
              </a:rPr>
              <a:t>波及范围特别广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 rot="-724087">
            <a:off x="5105400" y="3227457"/>
            <a:ext cx="3614738" cy="707886"/>
          </a:xfrm>
          <a:prstGeom prst="rect">
            <a:avLst/>
          </a:prstGeom>
          <a:solidFill>
            <a:srgbClr val="FFFF00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4000" b="1">
                <a:latin typeface="Comic Sans MS" pitchFamily="66" charset="0"/>
                <a:ea typeface="华文细黑" pitchFamily="2" charset="-122"/>
              </a:rPr>
              <a:t>破坏性特别大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 rot="-724087">
            <a:off x="4343401" y="2179707"/>
            <a:ext cx="4587875" cy="707886"/>
          </a:xfrm>
          <a:prstGeom prst="rect">
            <a:avLst/>
          </a:prstGeom>
          <a:solidFill>
            <a:srgbClr val="FFFF00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4000" b="1">
                <a:latin typeface="Comic Sans MS" pitchFamily="66" charset="0"/>
                <a:ea typeface="华文细黑" pitchFamily="2" charset="-122"/>
              </a:rPr>
              <a:t>持续时间比较长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762000" y="571500"/>
            <a:ext cx="6629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1">
                <a:latin typeface="黑体" pitchFamily="2" charset="-122"/>
                <a:ea typeface="黑体" pitchFamily="2" charset="-122"/>
              </a:rPr>
              <a:t>根据材料概括经济危机的特点</a:t>
            </a:r>
          </a:p>
        </p:txBody>
      </p:sp>
      <p:sp>
        <p:nvSpPr>
          <p:cNvPr id="14345" name="Text Box 10"/>
          <p:cNvSpPr txBox="1">
            <a:spLocks noChangeArrowheads="1"/>
          </p:cNvSpPr>
          <p:nvPr/>
        </p:nvSpPr>
        <p:spPr bwMode="auto">
          <a:xfrm>
            <a:off x="381000" y="114300"/>
            <a:ext cx="3810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8000"/>
                </a:solidFill>
              </a:rPr>
              <a:t>经济危机的特点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 autoUpdateAnimBg="0"/>
      <p:bldP spid="19462" grpId="0" animBg="1" autoUpdateAnimBg="0"/>
      <p:bldP spid="19463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WordArt 2"/>
          <p:cNvSpPr>
            <a:spLocks noChangeArrowheads="1" noChangeShapeType="1" noTextEdit="1"/>
          </p:cNvSpPr>
          <p:nvPr/>
        </p:nvSpPr>
        <p:spPr bwMode="auto">
          <a:xfrm>
            <a:off x="3775075" y="2677537"/>
            <a:ext cx="2016125" cy="140374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altLang="zh-CN" sz="360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PK</a:t>
            </a:r>
            <a:endParaRPr lang="zh-CN" altLang="en-US" sz="360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/>
              <a:ea typeface="宋体"/>
            </a:endParaRPr>
          </a:p>
        </p:txBody>
      </p:sp>
      <p:pic>
        <p:nvPicPr>
          <p:cNvPr id="14339" name="Picture 4" descr="胡佛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514600"/>
            <a:ext cx="24765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5" descr="pic_738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2514600"/>
            <a:ext cx="23749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4" name="AutoShape 6"/>
          <p:cNvSpPr>
            <a:spLocks noChangeArrowheads="1"/>
          </p:cNvSpPr>
          <p:nvPr/>
        </p:nvSpPr>
        <p:spPr bwMode="auto">
          <a:xfrm>
            <a:off x="5791200" y="114300"/>
            <a:ext cx="3352800" cy="2000250"/>
          </a:xfrm>
          <a:prstGeom prst="cloudCallout">
            <a:avLst>
              <a:gd name="adj1" fmla="val -33523"/>
              <a:gd name="adj2" fmla="val 75653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zh-CN" altLang="zh-CN" sz="1800">
              <a:latin typeface="Arial" pitchFamily="34" charset="0"/>
            </a:endParaRPr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6248400" y="414048"/>
            <a:ext cx="2895600" cy="138499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如果竞选成功，我保证将为美国人民实行新政</a:t>
            </a:r>
            <a:r>
              <a:rPr lang="en-US" altLang="zh-CN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!</a:t>
            </a:r>
            <a:r>
              <a:rPr lang="en-US" altLang="zh-CN" sz="28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14343" name="Text Box 8"/>
          <p:cNvSpPr txBox="1">
            <a:spLocks noChangeArrowheads="1"/>
          </p:cNvSpPr>
          <p:nvPr/>
        </p:nvSpPr>
        <p:spPr bwMode="auto">
          <a:xfrm>
            <a:off x="-4364" y="2374106"/>
            <a:ext cx="615553" cy="2769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square">
            <a:spAutoFit/>
          </a:bodyPr>
          <a:lstStyle/>
          <a:p>
            <a:r>
              <a:rPr lang="zh-CN" altLang="en-US" sz="2800" b="1" dirty="0">
                <a:solidFill>
                  <a:srgbClr val="1B1BD1"/>
                </a:solidFill>
                <a:latin typeface="Arial" pitchFamily="34" charset="0"/>
              </a:rPr>
              <a:t>胡佛</a:t>
            </a:r>
            <a:r>
              <a:rPr lang="en-US" altLang="zh-CN" sz="2800" b="1" dirty="0">
                <a:solidFill>
                  <a:srgbClr val="1B1BD1"/>
                </a:solidFill>
                <a:latin typeface="Arial" pitchFamily="34" charset="0"/>
              </a:rPr>
              <a:t>( </a:t>
            </a:r>
            <a:r>
              <a:rPr lang="zh-CN" altLang="en-US" sz="2800" b="1" dirty="0">
                <a:solidFill>
                  <a:srgbClr val="1B1BD1"/>
                </a:solidFill>
                <a:latin typeface="Arial" pitchFamily="34" charset="0"/>
              </a:rPr>
              <a:t>饥饿总统</a:t>
            </a:r>
            <a:r>
              <a:rPr lang="en-US" altLang="zh-CN" sz="2800" b="1" dirty="0">
                <a:solidFill>
                  <a:srgbClr val="1B1BD1"/>
                </a:solidFill>
                <a:latin typeface="Arial" pitchFamily="34" charset="0"/>
              </a:rPr>
              <a:t>)</a:t>
            </a:r>
          </a:p>
        </p:txBody>
      </p:sp>
      <p:sp>
        <p:nvSpPr>
          <p:cNvPr id="14344" name="Text Box 9"/>
          <p:cNvSpPr txBox="1">
            <a:spLocks noChangeArrowheads="1"/>
          </p:cNvSpPr>
          <p:nvPr/>
        </p:nvSpPr>
        <p:spPr bwMode="auto">
          <a:xfrm>
            <a:off x="8498642" y="2628900"/>
            <a:ext cx="677108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sz="3200" b="1" dirty="0">
                <a:solidFill>
                  <a:srgbClr val="1B1BD1"/>
                </a:solidFill>
                <a:latin typeface="Arial" pitchFamily="34" charset="0"/>
              </a:rPr>
              <a:t>罗斯福</a:t>
            </a:r>
          </a:p>
        </p:txBody>
      </p:sp>
      <p:sp>
        <p:nvSpPr>
          <p:cNvPr id="94218" name="AutoShape 10"/>
          <p:cNvSpPr>
            <a:spLocks noChangeArrowheads="1"/>
          </p:cNvSpPr>
          <p:nvPr/>
        </p:nvSpPr>
        <p:spPr bwMode="auto">
          <a:xfrm>
            <a:off x="0" y="228600"/>
            <a:ext cx="4191000" cy="1943100"/>
          </a:xfrm>
          <a:prstGeom prst="cloudCallout">
            <a:avLst>
              <a:gd name="adj1" fmla="val -26287"/>
              <a:gd name="adj2" fmla="val 78861"/>
            </a:avLst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zh-CN" altLang="zh-CN" sz="1800">
              <a:solidFill>
                <a:srgbClr val="9966FF"/>
              </a:solidFill>
              <a:latin typeface="Arial" pitchFamily="34" charset="0"/>
            </a:endParaRPr>
          </a:p>
        </p:txBody>
      </p:sp>
      <p:sp>
        <p:nvSpPr>
          <p:cNvPr id="94219" name="Text Box 11"/>
          <p:cNvSpPr txBox="1">
            <a:spLocks noChangeArrowheads="1"/>
          </p:cNvSpPr>
          <p:nvPr/>
        </p:nvSpPr>
        <p:spPr bwMode="auto">
          <a:xfrm>
            <a:off x="511175" y="598714"/>
            <a:ext cx="3657600" cy="120032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CC"/>
                </a:solidFill>
                <a:ea typeface="黑体" pitchFamily="49" charset="-122"/>
              </a:rPr>
              <a:t>最好的经济是完全自由的市场经济，最好的政府是不干预经济的政府</a:t>
            </a:r>
            <a:r>
              <a:rPr lang="zh-CN" altLang="en-US" sz="2400" b="1" dirty="0">
                <a:solidFill>
                  <a:srgbClr val="000099"/>
                </a:solidFill>
                <a:ea typeface="黑体" pitchFamily="49" charset="-122"/>
              </a:rPr>
              <a:t>。</a:t>
            </a:r>
          </a:p>
        </p:txBody>
      </p:sp>
      <p:sp>
        <p:nvSpPr>
          <p:cNvPr id="94220" name="AutoShape 12"/>
          <p:cNvSpPr>
            <a:spLocks noChangeArrowheads="1"/>
          </p:cNvSpPr>
          <p:nvPr/>
        </p:nvSpPr>
        <p:spPr bwMode="auto">
          <a:xfrm>
            <a:off x="3059113" y="3600451"/>
            <a:ext cx="1066800" cy="364331"/>
          </a:xfrm>
          <a:custGeom>
            <a:avLst/>
            <a:gdLst/>
            <a:ahLst/>
            <a:cxnLst>
              <a:cxn ang="0">
                <a:pos x="16200" y="0"/>
              </a:cxn>
              <a:cxn ang="0">
                <a:pos x="16200" y="5400"/>
              </a:cxn>
              <a:cxn ang="0">
                <a:pos x="3375" y="5400"/>
              </a:cxn>
              <a:cxn ang="0">
                <a:pos x="3375" y="16200"/>
              </a:cxn>
              <a:cxn ang="0">
                <a:pos x="16200" y="16200"/>
              </a:cxn>
              <a:cxn ang="0">
                <a:pos x="16200" y="21600"/>
              </a:cxn>
              <a:cxn ang="0">
                <a:pos x="21600" y="10800"/>
              </a:cxn>
              <a:cxn ang="0">
                <a:pos x="1350" y="5400"/>
              </a:cxn>
              <a:cxn ang="0">
                <a:pos x="1350" y="16200"/>
              </a:cxn>
              <a:cxn ang="0">
                <a:pos x="2700" y="16200"/>
              </a:cxn>
              <a:cxn ang="0">
                <a:pos x="2700" y="5400"/>
              </a:cxn>
              <a:cxn ang="0">
                <a:pos x="0" y="5400"/>
              </a:cxn>
              <a:cxn ang="0">
                <a:pos x="0" y="16200"/>
              </a:cxn>
              <a:cxn ang="0">
                <a:pos x="675" y="16200"/>
              </a:cxn>
              <a:cxn ang="0">
                <a:pos x="675" y="5400"/>
              </a:cxn>
            </a:cxnLst>
            <a:rect l="0" t="0" r="r" b="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4221" name="AutoShape 13"/>
          <p:cNvSpPr>
            <a:spLocks noChangeArrowheads="1"/>
          </p:cNvSpPr>
          <p:nvPr/>
        </p:nvSpPr>
        <p:spPr bwMode="auto">
          <a:xfrm rot="10800000">
            <a:off x="5018088" y="3579019"/>
            <a:ext cx="1066800" cy="364331"/>
          </a:xfrm>
          <a:custGeom>
            <a:avLst/>
            <a:gdLst/>
            <a:ahLst/>
            <a:cxnLst>
              <a:cxn ang="0">
                <a:pos x="16200" y="0"/>
              </a:cxn>
              <a:cxn ang="0">
                <a:pos x="16200" y="5400"/>
              </a:cxn>
              <a:cxn ang="0">
                <a:pos x="3375" y="5400"/>
              </a:cxn>
              <a:cxn ang="0">
                <a:pos x="3375" y="16200"/>
              </a:cxn>
              <a:cxn ang="0">
                <a:pos x="16200" y="16200"/>
              </a:cxn>
              <a:cxn ang="0">
                <a:pos x="16200" y="21600"/>
              </a:cxn>
              <a:cxn ang="0">
                <a:pos x="21600" y="10800"/>
              </a:cxn>
              <a:cxn ang="0">
                <a:pos x="1350" y="5400"/>
              </a:cxn>
              <a:cxn ang="0">
                <a:pos x="1350" y="16200"/>
              </a:cxn>
              <a:cxn ang="0">
                <a:pos x="2700" y="16200"/>
              </a:cxn>
              <a:cxn ang="0">
                <a:pos x="2700" y="5400"/>
              </a:cxn>
              <a:cxn ang="0">
                <a:pos x="0" y="5400"/>
              </a:cxn>
              <a:cxn ang="0">
                <a:pos x="0" y="16200"/>
              </a:cxn>
              <a:cxn ang="0">
                <a:pos x="675" y="16200"/>
              </a:cxn>
              <a:cxn ang="0">
                <a:pos x="675" y="5400"/>
              </a:cxn>
            </a:cxnLst>
            <a:rect l="0" t="0" r="r" b="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4223" name="Text Box 15"/>
          <p:cNvSpPr txBox="1">
            <a:spLocks noChangeArrowheads="1"/>
          </p:cNvSpPr>
          <p:nvPr/>
        </p:nvSpPr>
        <p:spPr bwMode="auto">
          <a:xfrm>
            <a:off x="2339975" y="2031206"/>
            <a:ext cx="4354077" cy="646331"/>
          </a:xfrm>
          <a:prstGeom prst="rect">
            <a:avLst/>
          </a:prstGeom>
          <a:solidFill>
            <a:srgbClr val="9900CC"/>
          </a:solidFill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zh-CN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</a:rPr>
              <a:t>1575</a:t>
            </a:r>
            <a:r>
              <a:rPr lang="zh-CN" altLang="en-US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</a:rPr>
              <a:t>万票</a:t>
            </a:r>
            <a:r>
              <a:rPr lang="en-US" altLang="zh-CN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</a:rPr>
              <a:t>—2280</a:t>
            </a:r>
            <a:r>
              <a:rPr lang="zh-CN" altLang="en-US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</a:rPr>
              <a:t>万票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4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4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4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4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4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4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4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4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4" grpId="0" animBg="1"/>
      <p:bldP spid="94215" grpId="0"/>
      <p:bldP spid="94218" grpId="0" animBg="1"/>
      <p:bldP spid="94219" grpId="0"/>
      <p:bldP spid="94220" grpId="0" animBg="1"/>
      <p:bldP spid="94221" grpId="0" animBg="1"/>
      <p:bldP spid="942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23" name="Text Box 15"/>
          <p:cNvSpPr txBox="1">
            <a:spLocks noChangeArrowheads="1"/>
          </p:cNvSpPr>
          <p:nvPr/>
        </p:nvSpPr>
        <p:spPr bwMode="auto">
          <a:xfrm>
            <a:off x="4049485" y="1010842"/>
            <a:ext cx="4648200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◎他是一位杰出的美国总统；</a:t>
            </a:r>
            <a:endParaRPr lang="en-US" altLang="zh-CN" sz="2400" b="1" dirty="0">
              <a:solidFill>
                <a:srgbClr val="002060"/>
              </a:solidFill>
              <a:latin typeface="宋体" pitchFamily="2" charset="-122"/>
              <a:ea typeface="宋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◎他是唯一一位连任四届的美国总统</a:t>
            </a:r>
            <a:r>
              <a:rPr lang="en-US" altLang="zh-CN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(1933-1945)</a:t>
            </a: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；</a:t>
            </a:r>
            <a:endParaRPr lang="en-US" altLang="zh-CN" sz="2400" b="1" dirty="0">
              <a:solidFill>
                <a:srgbClr val="002060"/>
              </a:solidFill>
              <a:latin typeface="宋体" pitchFamily="2" charset="-122"/>
              <a:ea typeface="宋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◎他是唯一一位坐在轮椅上的美国总统；</a:t>
            </a:r>
            <a:endParaRPr lang="en-US" altLang="zh-CN" sz="2400" b="1" dirty="0">
              <a:solidFill>
                <a:srgbClr val="002060"/>
              </a:solidFill>
              <a:latin typeface="宋体" pitchFamily="2" charset="-122"/>
              <a:ea typeface="宋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◎他被人们喻为</a:t>
            </a: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  <a:cs typeface="Arial" pitchFamily="34" charset="0"/>
              </a:rPr>
              <a:t>“</a:t>
            </a: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狮子”和“狐狸</a:t>
            </a:r>
            <a:r>
              <a:rPr lang="en-US" altLang="zh-CN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en-US" sz="2400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</a:rPr>
              <a:t>他是继华盛顿林肯后最受美国和世界公众欢迎的美国总统。</a:t>
            </a:r>
          </a:p>
        </p:txBody>
      </p:sp>
      <p:pic>
        <p:nvPicPr>
          <p:cNvPr id="94230" name="Picture 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4987" y="1010842"/>
            <a:ext cx="3351213" cy="3326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33" name="Rectangle 25"/>
          <p:cNvSpPr>
            <a:spLocks noChangeArrowheads="1"/>
          </p:cNvSpPr>
          <p:nvPr/>
        </p:nvSpPr>
        <p:spPr bwMode="auto">
          <a:xfrm>
            <a:off x="228600" y="4500562"/>
            <a:ext cx="3657600" cy="40011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1B1BD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富兰克林</a:t>
            </a:r>
            <a:r>
              <a:rPr lang="en-US" altLang="zh-CN" sz="2000" dirty="0">
                <a:solidFill>
                  <a:srgbClr val="1B1BD1"/>
                </a:solidFill>
                <a:ea typeface="黑体" pitchFamily="49" charset="-122"/>
                <a:cs typeface="Times New Roman" pitchFamily="18" charset="0"/>
              </a:rPr>
              <a:t>•</a:t>
            </a:r>
            <a:r>
              <a:rPr lang="zh-CN" altLang="en-US" sz="2000" dirty="0">
                <a:solidFill>
                  <a:srgbClr val="1B1BD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罗斯福 </a:t>
            </a:r>
            <a:r>
              <a:rPr lang="en-US" altLang="zh-CN" sz="2000" dirty="0">
                <a:solidFill>
                  <a:srgbClr val="1B1BD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(1882--1945)</a:t>
            </a:r>
            <a:endParaRPr lang="zh-CN" altLang="en-US" sz="2000" dirty="0">
              <a:solidFill>
                <a:srgbClr val="1B1BD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46317" y="1700895"/>
            <a:ext cx="8153399" cy="23698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 cmpd="sng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sz="2800" b="1" dirty="0"/>
              <a:t>　　</a:t>
            </a:r>
            <a:r>
              <a:rPr lang="zh-CN" altLang="zh-CN" sz="2800" b="1" dirty="0"/>
              <a:t>First of all , let me assert my firm belief that the only thing we have to fear is fear itself.</a:t>
            </a:r>
          </a:p>
          <a:p>
            <a:r>
              <a:rPr lang="zh-CN" altLang="zh-CN" sz="3200" b="1" dirty="0">
                <a:solidFill>
                  <a:srgbClr val="800000"/>
                </a:solidFill>
                <a:ea typeface="隶书" pitchFamily="49" charset="-122"/>
              </a:rPr>
              <a:t>       </a:t>
            </a:r>
            <a:r>
              <a:rPr lang="zh-CN" sz="3200" b="1" dirty="0">
                <a:solidFill>
                  <a:srgbClr val="800000"/>
                </a:solidFill>
                <a:ea typeface="隶书" pitchFamily="49" charset="-122"/>
              </a:rPr>
              <a:t>我首先表明我的坚定信念：我们唯一值得恐惧的就是恐惧本身</a:t>
            </a:r>
            <a:r>
              <a:rPr lang="zh-CN" sz="3200" b="1" dirty="0" smtClean="0">
                <a:solidFill>
                  <a:srgbClr val="800000"/>
                </a:solidFill>
                <a:ea typeface="隶书" pitchFamily="49" charset="-122"/>
              </a:rPr>
              <a:t>。</a:t>
            </a:r>
            <a:endParaRPr lang="zh-CN" sz="3200" b="1" dirty="0">
              <a:solidFill>
                <a:srgbClr val="800000"/>
              </a:solidFill>
              <a:ea typeface="隶书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185057"/>
            <a:ext cx="9133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1B1BD1"/>
                </a:solidFill>
              </a:rPr>
              <a:t>罗斯福新政的前提：</a:t>
            </a:r>
            <a:endParaRPr lang="en-US" altLang="zh-CN" sz="2400" b="1" dirty="0" smtClean="0">
              <a:solidFill>
                <a:srgbClr val="1B1BD1"/>
              </a:solidFill>
            </a:endParaRPr>
          </a:p>
          <a:p>
            <a:r>
              <a:rPr lang="en-US" altLang="zh-CN" sz="2400" b="1" dirty="0" smtClean="0">
                <a:solidFill>
                  <a:srgbClr val="1B1BD1"/>
                </a:solidFill>
              </a:rPr>
              <a:t>_________</a:t>
            </a:r>
            <a:r>
              <a:rPr lang="zh-CN" altLang="en-US" sz="2400" b="1" dirty="0" smtClean="0">
                <a:solidFill>
                  <a:srgbClr val="1B1BD1"/>
                </a:solidFill>
              </a:rPr>
              <a:t>，富兰克林</a:t>
            </a:r>
            <a:r>
              <a:rPr lang="en-US" altLang="zh-CN" sz="2400" b="1" dirty="0" smtClean="0">
                <a:solidFill>
                  <a:srgbClr val="1B1BD1"/>
                </a:solidFill>
              </a:rPr>
              <a:t>·</a:t>
            </a:r>
            <a:r>
              <a:rPr lang="zh-CN" altLang="en-US" sz="2400" b="1" dirty="0" smtClean="0">
                <a:solidFill>
                  <a:srgbClr val="1B1BD1"/>
                </a:solidFill>
              </a:rPr>
              <a:t>罗斯福就任美国总统，宣布实施</a:t>
            </a:r>
            <a:r>
              <a:rPr lang="en-US" altLang="zh-CN" sz="2400" b="1" dirty="0" smtClean="0">
                <a:solidFill>
                  <a:srgbClr val="1B1BD1"/>
                </a:solidFill>
              </a:rPr>
              <a:t>_______</a:t>
            </a:r>
            <a:endParaRPr lang="zh-CN" altLang="en-US" sz="2400" b="1" dirty="0">
              <a:solidFill>
                <a:srgbClr val="1B1BD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1255" y="598717"/>
            <a:ext cx="2721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</a:rPr>
              <a:t>1933</a:t>
            </a:r>
            <a:r>
              <a:rPr lang="zh-CN" altLang="en-US" sz="2000" dirty="0" smtClean="0">
                <a:solidFill>
                  <a:srgbClr val="FF0000"/>
                </a:solidFill>
              </a:rPr>
              <a:t>年</a:t>
            </a:r>
            <a:r>
              <a:rPr lang="en-US" altLang="zh-CN" sz="2000" dirty="0" smtClean="0">
                <a:solidFill>
                  <a:srgbClr val="FF0000"/>
                </a:solidFill>
              </a:rPr>
              <a:t>3</a:t>
            </a:r>
            <a:r>
              <a:rPr lang="zh-CN" altLang="en-US" sz="2000" dirty="0" smtClean="0">
                <a:solidFill>
                  <a:srgbClr val="FF0000"/>
                </a:solidFill>
              </a:rPr>
              <a:t>月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73712" y="551062"/>
            <a:ext cx="2721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“新政”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3" grpId="0"/>
      <p:bldP spid="6" grpId="0" animBg="1" autoUpdateAnimBg="0"/>
      <p:bldP spid="6" grpId="1" animBg="1"/>
      <p:bldP spid="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7" name="Group 3"/>
          <p:cNvGraphicFramePr>
            <a:graphicFrameLocks noGrp="1"/>
          </p:cNvGraphicFramePr>
          <p:nvPr>
            <p:ph idx="1"/>
          </p:nvPr>
        </p:nvGraphicFramePr>
        <p:xfrm>
          <a:off x="468313" y="1009650"/>
          <a:ext cx="8229600" cy="4040758"/>
        </p:xfrm>
        <a:graphic>
          <a:graphicData uri="http://schemas.openxmlformats.org/drawingml/2006/table">
            <a:tbl>
              <a:tblPr/>
              <a:tblGrid>
                <a:gridCol w="1755775"/>
                <a:gridCol w="2060575"/>
                <a:gridCol w="4413250"/>
              </a:tblGrid>
              <a:tr h="48695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问题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措施</a:t>
                      </a: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86764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股市崩溃</a:t>
                      </a:r>
                      <a:endParaRPr kumimoji="0" lang="zh-CN" alt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银行倒闭</a:t>
                      </a:r>
                      <a:endParaRPr kumimoji="0" lang="zh-CN" altLang="en-US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宋黑简体" pitchFamily="2" charset="-122"/>
                        <a:ea typeface="方正宋黑简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63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生产过剩</a:t>
                      </a:r>
                      <a:endParaRPr kumimoji="0" lang="zh-CN" alt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企业破产</a:t>
                      </a:r>
                      <a:endParaRPr kumimoji="0" lang="zh-CN" altLang="en-US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宋黑简体" pitchFamily="2" charset="-122"/>
                        <a:ea typeface="方正宋黑简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764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农产品</a:t>
                      </a:r>
                      <a:endParaRPr kumimoji="0" lang="zh-CN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价格猛跌</a:t>
                      </a:r>
                      <a:endParaRPr kumimoji="0" lang="zh-CN" altLang="en-US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宋黑简体" pitchFamily="2" charset="-122"/>
                        <a:ea typeface="方正宋黑简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764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失业剧增</a:t>
                      </a:r>
                      <a:endParaRPr kumimoji="0" lang="zh-CN" alt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  <a:cs typeface="Times New Roman" pitchFamily="18" charset="0"/>
                        </a:rPr>
                        <a:t>矛盾重重</a:t>
                      </a:r>
                      <a:endParaRPr kumimoji="0" lang="zh-CN" altLang="en-US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宋黑简体" pitchFamily="2" charset="-122"/>
                        <a:ea typeface="方正宋黑简体" pitchFamily="2" charset="-122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32" name="Rectangle 28"/>
          <p:cNvSpPr>
            <a:spLocks noChangeArrowheads="1"/>
          </p:cNvSpPr>
          <p:nvPr/>
        </p:nvSpPr>
        <p:spPr bwMode="auto">
          <a:xfrm>
            <a:off x="4500564" y="1734741"/>
            <a:ext cx="3887787" cy="485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整顿银行，恢复银行信用</a:t>
            </a:r>
          </a:p>
        </p:txBody>
      </p:sp>
      <p:sp>
        <p:nvSpPr>
          <p:cNvPr id="21533" name="Rectangle 29"/>
          <p:cNvSpPr>
            <a:spLocks noChangeArrowheads="1"/>
          </p:cNvSpPr>
          <p:nvPr/>
        </p:nvSpPr>
        <p:spPr bwMode="auto">
          <a:xfrm>
            <a:off x="4088714" y="2254794"/>
            <a:ext cx="4515536" cy="116085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/>
            <a:r>
              <a:rPr lang="en-US" altLang="zh-CN" sz="2000" b="1" dirty="0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《</a:t>
            </a:r>
            <a:r>
              <a:rPr lang="zh-CN" altLang="en-US" sz="2000" b="1" dirty="0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国家工业复兴法</a:t>
            </a:r>
            <a:r>
              <a:rPr lang="en-US" altLang="zh-CN" sz="2000" b="1" dirty="0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》</a:t>
            </a:r>
            <a:r>
              <a:rPr lang="zh-CN" altLang="en-US" sz="2000" b="1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，规定工资工时、价格规模、市场分配等，</a:t>
            </a:r>
            <a:r>
              <a:rPr lang="zh-CN" altLang="en-US" sz="2000" b="1" dirty="0">
                <a:solidFill>
                  <a:srgbClr val="CC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防止盲目竞争</a:t>
            </a:r>
          </a:p>
        </p:txBody>
      </p:sp>
      <p:sp>
        <p:nvSpPr>
          <p:cNvPr id="21534" name="Rectangle 30"/>
          <p:cNvSpPr>
            <a:spLocks noChangeArrowheads="1"/>
          </p:cNvSpPr>
          <p:nvPr/>
        </p:nvSpPr>
        <p:spPr bwMode="auto">
          <a:xfrm>
            <a:off x="4356100" y="3381375"/>
            <a:ext cx="4248150" cy="7679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减耕减产，政府收购剩余产品</a:t>
            </a:r>
          </a:p>
        </p:txBody>
      </p:sp>
      <p:sp>
        <p:nvSpPr>
          <p:cNvPr id="21535" name="Rectangle 31"/>
          <p:cNvSpPr>
            <a:spLocks noChangeArrowheads="1"/>
          </p:cNvSpPr>
          <p:nvPr/>
        </p:nvSpPr>
        <p:spPr bwMode="auto">
          <a:xfrm>
            <a:off x="4500564" y="4245769"/>
            <a:ext cx="4103687" cy="5941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兴建公共工程，以工代赈</a:t>
            </a:r>
          </a:p>
        </p:txBody>
      </p:sp>
      <p:sp>
        <p:nvSpPr>
          <p:cNvPr id="21536" name="Rectangle 32"/>
          <p:cNvSpPr>
            <a:spLocks noChangeArrowheads="1"/>
          </p:cNvSpPr>
          <p:nvPr/>
        </p:nvSpPr>
        <p:spPr bwMode="auto">
          <a:xfrm>
            <a:off x="2195513" y="1734741"/>
            <a:ext cx="2087562" cy="485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整顿财政金融</a:t>
            </a:r>
          </a:p>
        </p:txBody>
      </p:sp>
      <p:sp>
        <p:nvSpPr>
          <p:cNvPr id="21537" name="Rectangle 33"/>
          <p:cNvSpPr>
            <a:spLocks noChangeArrowheads="1"/>
          </p:cNvSpPr>
          <p:nvPr/>
        </p:nvSpPr>
        <p:spPr bwMode="auto">
          <a:xfrm>
            <a:off x="2195514" y="2537907"/>
            <a:ext cx="2160587" cy="5667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/>
            <a:r>
              <a:rPr lang="zh-CN" altLang="en-US" sz="2400" b="1" dirty="0" smtClean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加强对工业的计划指导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</p:txBody>
      </p:sp>
      <p:sp>
        <p:nvSpPr>
          <p:cNvPr id="21538" name="Rectangle 34"/>
          <p:cNvSpPr>
            <a:spLocks noChangeArrowheads="1"/>
          </p:cNvSpPr>
          <p:nvPr/>
        </p:nvSpPr>
        <p:spPr bwMode="auto">
          <a:xfrm>
            <a:off x="2195514" y="3381375"/>
            <a:ext cx="2160587" cy="7679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调整</a:t>
            </a:r>
            <a:r>
              <a:rPr lang="zh-CN" altLang="en-US" sz="2400" b="1" dirty="0" smtClean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农业政策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</p:txBody>
      </p:sp>
      <p:sp>
        <p:nvSpPr>
          <p:cNvPr id="21539" name="Rectangle 35"/>
          <p:cNvSpPr>
            <a:spLocks noChangeArrowheads="1"/>
          </p:cNvSpPr>
          <p:nvPr/>
        </p:nvSpPr>
        <p:spPr bwMode="auto">
          <a:xfrm>
            <a:off x="2268538" y="4245769"/>
            <a:ext cx="2087562" cy="5941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 dirty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增加就业机会</a:t>
            </a:r>
          </a:p>
        </p:txBody>
      </p:sp>
      <p:sp>
        <p:nvSpPr>
          <p:cNvPr id="21540" name="Rectangle 36"/>
          <p:cNvSpPr>
            <a:spLocks noChangeArrowheads="1"/>
          </p:cNvSpPr>
          <p:nvPr/>
        </p:nvSpPr>
        <p:spPr bwMode="auto">
          <a:xfrm>
            <a:off x="1134719" y="2835224"/>
            <a:ext cx="2160587" cy="3238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/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（核心）</a:t>
            </a:r>
          </a:p>
        </p:txBody>
      </p:sp>
      <p:sp>
        <p:nvSpPr>
          <p:cNvPr id="14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8540750" cy="857250"/>
          </a:xfrm>
        </p:spPr>
        <p:txBody>
          <a:bodyPr>
            <a:normAutofit/>
          </a:bodyPr>
          <a:lstStyle/>
          <a:p>
            <a:pPr algn="l" eaLnBrk="1" hangingPunct="1"/>
            <a:r>
              <a:rPr lang="zh-CN" altLang="en-US" sz="3200" b="1" dirty="0" smtClean="0">
                <a:solidFill>
                  <a:srgbClr val="1B1BD1"/>
                </a:solidFill>
                <a:latin typeface="黑体" pitchFamily="49" charset="-122"/>
                <a:ea typeface="黑体" pitchFamily="49" charset="-122"/>
              </a:rPr>
              <a:t>罗斯福新政的措施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68486" y="511629"/>
            <a:ext cx="4935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目的：缓解经济危机，维护资本主义统治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21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2" grpId="0"/>
      <p:bldP spid="21533" grpId="0"/>
      <p:bldP spid="21534" grpId="0"/>
      <p:bldP spid="21535" grpId="0"/>
      <p:bldP spid="21536" grpId="0"/>
      <p:bldP spid="21537" grpId="0"/>
      <p:bldP spid="21538" grpId="0"/>
      <p:bldP spid="21539" grpId="0"/>
      <p:bldP spid="21540" grpId="0"/>
      <p:bldP spid="21540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371" y="1741714"/>
            <a:ext cx="62157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/>
              <a:t>整顿金融体系</a:t>
            </a:r>
            <a:endParaRPr lang="en-US" altLang="zh-CN" sz="4000" dirty="0" smtClean="0"/>
          </a:p>
          <a:p>
            <a:pPr algn="ctr"/>
            <a:endParaRPr lang="en-US" altLang="zh-CN" sz="4000" dirty="0" smtClean="0"/>
          </a:p>
          <a:p>
            <a:pPr algn="ctr"/>
            <a:r>
              <a:rPr lang="zh-CN" altLang="en-US" sz="4000" dirty="0" smtClean="0"/>
              <a:t>恢复银行信用，稳定人心</a:t>
            </a:r>
            <a:endParaRPr lang="zh-CN" altLang="en-U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28600" y="2492829"/>
            <a:ext cx="8686800" cy="2349361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  <p:txBody>
          <a:bodyPr>
            <a:spAutoFit/>
          </a:bodyPr>
          <a:lstStyle/>
          <a:p>
            <a:pPr eaLnBrk="1" hangingPunct="1">
              <a:lnSpc>
                <a:spcPts val="4400"/>
              </a:lnSpc>
              <a:defRPr/>
            </a:pPr>
            <a:r>
              <a:rPr lang="zh-CN" altLang="en-US" sz="2000" noProof="1">
                <a:solidFill>
                  <a:srgbClr val="FFFF00"/>
                </a:solidFill>
                <a:latin typeface="Tahoma" panose="020B0604030504040204" pitchFamily="34" charset="0"/>
                <a:cs typeface="+mn-ea"/>
              </a:rPr>
              <a:t>　　</a:t>
            </a:r>
            <a:r>
              <a:rPr lang="zh-CN" altLang="en-US" sz="2800" noProof="1"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在华盛顿的</a:t>
            </a:r>
            <a:r>
              <a:rPr lang="zh-CN" altLang="en-US" sz="2800" noProof="1">
                <a:solidFill>
                  <a:srgbClr val="1B1BD1"/>
                </a:solidFill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罗斯福</a:t>
            </a:r>
            <a:r>
              <a:rPr lang="zh-CN" altLang="en-US" sz="2800" noProof="1"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广场，我们可以看到这样一个</a:t>
            </a:r>
            <a:r>
              <a:rPr lang="zh-CN" altLang="en-US" sz="2800" noProof="1">
                <a:solidFill>
                  <a:srgbClr val="002060"/>
                </a:solidFill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塑像：一个穿着平常服装的平民，坐在房间一角，侧着脑袋，正全神贯注地听着。</a:t>
            </a:r>
            <a:r>
              <a:rPr lang="zh-CN" altLang="en-US" sz="2800" noProof="1"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他在听什么呢？他是在听</a:t>
            </a:r>
            <a:r>
              <a:rPr lang="zh-CN" altLang="en-US" sz="2800" noProof="1">
                <a:solidFill>
                  <a:srgbClr val="1B1BD1"/>
                </a:solidFill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罗斯福的“炉边谈话”</a:t>
            </a:r>
            <a:r>
              <a:rPr lang="zh-CN" altLang="en-US" sz="2800" noProof="1">
                <a:latin typeface="黑体" panose="02010600030101010101" pitchFamily="49" charset="-122"/>
                <a:ea typeface="黑体" panose="02010600030101010101" pitchFamily="49" charset="-122"/>
                <a:cs typeface="+mn-ea"/>
              </a:rPr>
              <a:t>。</a:t>
            </a:r>
            <a:endParaRPr lang="zh-CN" altLang="en-US" sz="2800" noProof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pic>
        <p:nvPicPr>
          <p:cNvPr id="3076" name="图片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9657" y="337798"/>
            <a:ext cx="4064000" cy="2021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huo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39579" y="3977802"/>
            <a:ext cx="904421" cy="116569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9" name="Rectangle 7"/>
          <p:cNvSpPr>
            <a:spLocks noChangeArrowheads="1"/>
          </p:cNvSpPr>
          <p:nvPr/>
        </p:nvSpPr>
        <p:spPr bwMode="auto">
          <a:xfrm>
            <a:off x="3701144" y="2637914"/>
            <a:ext cx="5334000" cy="230832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3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13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日人们开始排起长龙到银行存钱，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月银行存款额超过了提取额。大约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13500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多家</a:t>
            </a:r>
            <a:r>
              <a:rPr lang="zh-CN" altLang="en-US" sz="2400" dirty="0">
                <a:solidFill>
                  <a:srgbClr val="1B1BD1"/>
                </a:solidFill>
                <a:latin typeface="黑体" pitchFamily="49" charset="-122"/>
                <a:ea typeface="黑体" pitchFamily="49" charset="-122"/>
              </a:rPr>
              <a:t>银行复业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，纽约股票交易所也重新响起了电锣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声，道琼斯股票行情发报机传出了这样的一句话：</a:t>
            </a:r>
            <a:r>
              <a:rPr lang="zh-CN" altLang="en-US" sz="2400" dirty="0">
                <a:solidFill>
                  <a:srgbClr val="1B1BD1"/>
                </a:solidFill>
                <a:latin typeface="黑体" pitchFamily="49" charset="-122"/>
                <a:ea typeface="黑体" pitchFamily="49" charset="-122"/>
              </a:rPr>
              <a:t>“幸福的日子又来到了！” </a:t>
            </a:r>
          </a:p>
        </p:txBody>
      </p:sp>
      <p:pic>
        <p:nvPicPr>
          <p:cNvPr id="11" name="Picture 2" descr="INDEX_~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942" y="2692344"/>
            <a:ext cx="3429000" cy="2168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28600" y="161032"/>
            <a:ext cx="8763000" cy="2308324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/>
              <a:t>“我的朋友们，你们把钱存在银行里，银行并不是把这笔钱放在保险库里。银行是把你们的钱用于许多不同形式的投资，换句话说，银行把钱用来使工农业的轮子保持运转。</a:t>
            </a:r>
            <a:r>
              <a:rPr lang="en-US" altLang="zh-CN" sz="2400" b="1" dirty="0"/>
              <a:t>……</a:t>
            </a:r>
            <a:r>
              <a:rPr lang="zh-CN" altLang="en-US" sz="2400" b="1" dirty="0"/>
              <a:t>在正常情况下，（银行留存的）钱是完全足够普通公民对现款的需要的。把钱存在重新开业的银行里比放在褥子底下更</a:t>
            </a:r>
            <a:r>
              <a:rPr lang="zh-CN" altLang="en-US" sz="2400" b="1" dirty="0">
                <a:solidFill>
                  <a:srgbClr val="1B1BD1"/>
                </a:solidFill>
              </a:rPr>
              <a:t>安全</a:t>
            </a:r>
            <a:r>
              <a:rPr lang="zh-CN" altLang="en-US" sz="2400" b="1" dirty="0"/>
              <a:t>。”</a:t>
            </a:r>
          </a:p>
          <a:p>
            <a:pPr algn="r" eaLnBrk="1" hangingPunct="1"/>
            <a:r>
              <a:rPr lang="en-US" altLang="zh-CN" sz="2400" b="1" dirty="0"/>
              <a:t>——1933.3.12</a:t>
            </a:r>
            <a:r>
              <a:rPr lang="zh-CN" altLang="en-US" sz="2400" b="1" dirty="0"/>
              <a:t>罗斯福第一次“炉边谈话”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0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9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371" y="1741714"/>
            <a:ext cx="62157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/>
              <a:t>通过</a:t>
            </a:r>
            <a:r>
              <a:rPr lang="en-US" altLang="zh-CN" sz="4000" dirty="0" smtClean="0"/>
              <a:t>《</a:t>
            </a:r>
            <a:r>
              <a:rPr lang="zh-CN" altLang="en-US" sz="4000" dirty="0" smtClean="0"/>
              <a:t>国家工业复兴法</a:t>
            </a:r>
            <a:r>
              <a:rPr lang="en-US" altLang="zh-CN" sz="4000" dirty="0" smtClean="0"/>
              <a:t>》</a:t>
            </a:r>
          </a:p>
          <a:p>
            <a:pPr algn="ctr"/>
            <a:r>
              <a:rPr lang="zh-CN" altLang="en-US" sz="4000" dirty="0" smtClean="0"/>
              <a:t>加强对工业的</a:t>
            </a:r>
            <a:r>
              <a:rPr lang="zh-CN" altLang="en-US" sz="4000" dirty="0" smtClean="0">
                <a:solidFill>
                  <a:srgbClr val="FF0000"/>
                </a:solidFill>
              </a:rPr>
              <a:t>计划指导</a:t>
            </a:r>
            <a:endParaRPr lang="en-US" altLang="zh-CN" sz="4000" dirty="0" smtClean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 smtClean="0"/>
              <a:t>防止盲目竞争</a:t>
            </a:r>
            <a:endParaRPr lang="zh-CN" altLang="en-U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5"/>
          <p:cNvGrpSpPr/>
          <p:nvPr/>
        </p:nvGrpSpPr>
        <p:grpSpPr>
          <a:xfrm>
            <a:off x="304801" y="1158904"/>
            <a:ext cx="8507289" cy="2433382"/>
            <a:chOff x="228600" y="152400"/>
            <a:chExt cx="8686801" cy="4581578"/>
          </a:xfrm>
          <a:solidFill>
            <a:schemeClr val="bg1"/>
          </a:solidFill>
        </p:grpSpPr>
        <p:pic>
          <p:nvPicPr>
            <p:cNvPr id="5" name="Picture 7" descr="NewDealNRA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52400"/>
              <a:ext cx="3246438" cy="38957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hanging-poster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86200" y="152400"/>
              <a:ext cx="4800600" cy="38814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 Box 10"/>
            <p:cNvSpPr txBox="1">
              <a:spLocks noChangeArrowheads="1"/>
            </p:cNvSpPr>
            <p:nvPr/>
          </p:nvSpPr>
          <p:spPr bwMode="auto">
            <a:xfrm>
              <a:off x="3729956" y="4038599"/>
              <a:ext cx="5185445" cy="69537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kern="0" dirty="0">
                  <a:solidFill>
                    <a:sysClr val="windowText" lastClr="000000"/>
                  </a:solidFill>
                  <a:latin typeface="Arial" charset="0"/>
                </a:rPr>
                <a:t>一家餐馆正在自家的餐馆大门上贴</a:t>
              </a:r>
              <a:r>
                <a:rPr lang="zh-CN" altLang="en-US" b="1" kern="0" dirty="0">
                  <a:solidFill>
                    <a:sysClr val="windowText" lastClr="000000"/>
                  </a:solidFill>
                  <a:latin typeface="宋体" panose="02010600030101010101" pitchFamily="2" charset="-122"/>
                </a:rPr>
                <a:t>“</a:t>
              </a:r>
              <a:r>
                <a:rPr lang="zh-CN" altLang="en-US" b="1" kern="0" dirty="0">
                  <a:solidFill>
                    <a:sysClr val="windowText" lastClr="000000"/>
                  </a:solidFill>
                  <a:latin typeface="Arial" charset="0"/>
                </a:rPr>
                <a:t>蓝鹰</a:t>
              </a:r>
              <a:r>
                <a:rPr lang="zh-CN" altLang="en-US" b="1" kern="0" dirty="0">
                  <a:solidFill>
                    <a:sysClr val="windowText" lastClr="000000"/>
                  </a:solidFill>
                  <a:latin typeface="宋体" panose="02010600030101010101" pitchFamily="2" charset="-122"/>
                </a:rPr>
                <a:t>”</a:t>
              </a:r>
              <a:r>
                <a:rPr lang="zh-CN" altLang="en-US" b="1" kern="0" dirty="0">
                  <a:solidFill>
                    <a:sysClr val="windowText" lastClr="000000"/>
                  </a:solidFill>
                  <a:latin typeface="Arial" charset="0"/>
                </a:rPr>
                <a:t>标志</a:t>
              </a:r>
            </a:p>
          </p:txBody>
        </p:sp>
      </p:grpSp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304801" y="3592286"/>
            <a:ext cx="8507290" cy="137268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工业产值</a:t>
            </a:r>
            <a:r>
              <a:rPr lang="en-US" altLang="zh-CN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1935</a:t>
            </a:r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年比</a:t>
            </a:r>
            <a:r>
              <a:rPr lang="en-US" altLang="zh-CN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1933</a:t>
            </a:r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年几乎翻了一番。</a:t>
            </a:r>
            <a:r>
              <a:rPr lang="en-US" altLang="zh-CN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1936</a:t>
            </a:r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年底，工业总产量超过危机前的年平均数。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221724"/>
            <a:ext cx="8642350" cy="937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400" b="1" dirty="0">
                <a:latin typeface="宋体" pitchFamily="2" charset="-122"/>
              </a:rPr>
              <a:t>    </a:t>
            </a:r>
            <a:r>
              <a:rPr kumimoji="1" lang="zh-CN" altLang="en-US" sz="2400" b="1" dirty="0">
                <a:latin typeface="宋体" pitchFamily="2" charset="-122"/>
              </a:rPr>
              <a:t>凡是接受法规的企业，一律发给印有“我们尽我们的职责”的蓝鹰标志。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371" y="1741714"/>
            <a:ext cx="6215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/>
              <a:t>调整农业政策</a:t>
            </a:r>
            <a:endParaRPr lang="zh-CN" altLang="en-U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163286" y="631371"/>
            <a:ext cx="4343400" cy="290271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lnSpc>
                <a:spcPts val="4500"/>
              </a:lnSpc>
              <a:spcBef>
                <a:spcPts val="0"/>
              </a:spcBef>
              <a:defRPr/>
            </a:pP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1933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制定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农业调整法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并据此成立农业调整署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其措施为：减少耕地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缩小现有的耕地面积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屠宰大批牲畜</a:t>
            </a:r>
            <a:r>
              <a:rPr lang="en-US" altLang="zh-CN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由政府来补贴农民的经济损失。</a:t>
            </a:r>
            <a:endParaRPr lang="zh-CN" altLang="en-US" sz="2400" dirty="0">
              <a:ea typeface="华文细黑" pitchFamily="2" charset="-122"/>
            </a:endParaRPr>
          </a:p>
        </p:txBody>
      </p:sp>
      <p:pic>
        <p:nvPicPr>
          <p:cNvPr id="8" name="Picture 9" descr="06058"/>
          <p:cNvPicPr>
            <a:picLocks noChangeAspect="1" noChangeArrowheads="1"/>
          </p:cNvPicPr>
          <p:nvPr/>
        </p:nvPicPr>
        <p:blipFill>
          <a:blip r:embed="rId2">
            <a:lum bright="18000"/>
          </a:blip>
          <a:srcRect l="3125" t="12500" r="2083"/>
          <a:stretch>
            <a:fillRect/>
          </a:stretch>
        </p:blipFill>
        <p:spPr bwMode="auto">
          <a:xfrm>
            <a:off x="4648200" y="769119"/>
            <a:ext cx="4267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419100" y="3842657"/>
            <a:ext cx="8458200" cy="95410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农民的现金收入从</a:t>
            </a:r>
            <a:r>
              <a:rPr lang="en-US" altLang="zh-CN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1932</a:t>
            </a: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年的</a:t>
            </a:r>
            <a:r>
              <a:rPr lang="en-US" altLang="zh-CN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40</a:t>
            </a: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亿美元增加到</a:t>
            </a:r>
            <a:r>
              <a:rPr lang="en-US" altLang="zh-CN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1935</a:t>
            </a: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年的近</a:t>
            </a:r>
            <a:r>
              <a:rPr lang="en-US" altLang="zh-CN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70</a:t>
            </a: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亿美元。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371" y="1741714"/>
            <a:ext cx="6215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/>
              <a:t>推行以工代赈</a:t>
            </a:r>
            <a:endParaRPr lang="zh-CN" altLang="en-U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K12SC0000009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364163" cy="51435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5562601" y="171450"/>
            <a:ext cx="3203575" cy="700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sz="3200" b="1" dirty="0" smtClean="0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以工代赈</a:t>
            </a:r>
            <a:endParaRPr lang="zh-CN" sz="3200" b="1" dirty="0">
              <a:solidFill>
                <a:srgbClr val="FF33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5758538" y="2073732"/>
            <a:ext cx="32004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 dirty="0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增加就业</a:t>
            </a:r>
          </a:p>
          <a:p>
            <a:pPr>
              <a:spcBef>
                <a:spcPct val="50000"/>
              </a:spcBef>
            </a:pPr>
            <a:r>
              <a:rPr lang="zh-CN" sz="2400" b="1" dirty="0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刺激消费</a:t>
            </a:r>
          </a:p>
          <a:p>
            <a:pPr>
              <a:spcBef>
                <a:spcPct val="50000"/>
              </a:spcBef>
            </a:pPr>
            <a:r>
              <a:rPr lang="zh-CN" sz="2400" b="1" dirty="0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稳定社会</a:t>
            </a:r>
          </a:p>
          <a:p>
            <a:pPr>
              <a:spcBef>
                <a:spcPct val="50000"/>
              </a:spcBef>
            </a:pPr>
            <a:r>
              <a:rPr lang="zh-CN" sz="2400" b="1" dirty="0">
                <a:solidFill>
                  <a:srgbClr val="FF0000"/>
                </a:solidFill>
                <a:latin typeface="Times New Roman" pitchFamily="18" charset="0"/>
                <a:ea typeface="方正姚体" pitchFamily="2" charset="-122"/>
              </a:rPr>
              <a:t>完善设施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5486400" y="1028701"/>
            <a:ext cx="295465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 dirty="0"/>
              <a:t>国会拨款７</a:t>
            </a:r>
            <a:r>
              <a:rPr lang="zh-CN" altLang="zh-CN" sz="2400" b="1" dirty="0"/>
              <a:t>.5</a:t>
            </a:r>
            <a:r>
              <a:rPr lang="zh-CN" sz="2400" b="1" dirty="0"/>
              <a:t>亿美元</a:t>
            </a:r>
          </a:p>
          <a:p>
            <a:pPr>
              <a:spcBef>
                <a:spcPct val="50000"/>
              </a:spcBef>
            </a:pPr>
            <a:r>
              <a:rPr lang="zh-CN" sz="2400" b="1" dirty="0"/>
              <a:t>建造田纳西水利工程</a:t>
            </a: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562601" y="4508726"/>
            <a:ext cx="2547244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缓和阶级矛盾</a:t>
            </a:r>
            <a:endParaRPr lang="zh-CN" altLang="en-US" sz="2800" b="1" dirty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utoUpdateAnimBg="0"/>
      <p:bldP spid="29700" grpId="0" autoUpdateAnimBg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371" y="1741714"/>
            <a:ext cx="6215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/>
              <a:t>社会福利</a:t>
            </a:r>
            <a:endParaRPr lang="zh-CN" altLang="en-U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" y="204787"/>
            <a:ext cx="8207375" cy="1614488"/>
          </a:xfrm>
        </p:spPr>
        <p:txBody>
          <a:bodyPr/>
          <a:lstStyle/>
          <a:p>
            <a:r>
              <a:rPr lang="zh-CN" altLang="en-US" sz="3600" b="1" smtClean="0">
                <a:solidFill>
                  <a:srgbClr val="89116A"/>
                </a:solidFill>
                <a:ea typeface="宋体" pitchFamily="2" charset="-122"/>
              </a:rPr>
              <a:t/>
            </a:r>
            <a:br>
              <a:rPr lang="zh-CN" altLang="en-US" sz="3600" b="1" smtClean="0">
                <a:solidFill>
                  <a:srgbClr val="89116A"/>
                </a:solidFill>
                <a:ea typeface="宋体" pitchFamily="2" charset="-122"/>
              </a:rPr>
            </a:br>
            <a:endParaRPr lang="zh-CN" altLang="en-US" sz="3600" b="1" smtClean="0">
              <a:solidFill>
                <a:srgbClr val="89116A"/>
              </a:solidFill>
              <a:ea typeface="宋体" pitchFamily="2" charset="-122"/>
            </a:endParaRPr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304800" y="3147066"/>
            <a:ext cx="4724400" cy="178510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ts val="3300"/>
              </a:lnSpc>
              <a:defRPr/>
            </a:pPr>
            <a:r>
              <a:rPr lang="en-US" altLang="zh-CN" sz="2400" b="1" dirty="0">
                <a:latin typeface="Arial" charset="0"/>
              </a:rPr>
              <a:t>    1935</a:t>
            </a:r>
            <a:r>
              <a:rPr lang="zh-CN" altLang="en-US" sz="2400" b="1" dirty="0">
                <a:latin typeface="Arial" charset="0"/>
              </a:rPr>
              <a:t>的</a:t>
            </a:r>
            <a:r>
              <a:rPr lang="en-US" altLang="zh-CN" sz="2400" b="1" dirty="0">
                <a:latin typeface="Arial" charset="0"/>
              </a:rPr>
              <a:t>《</a:t>
            </a:r>
            <a:r>
              <a:rPr lang="zh-CN" altLang="en-US" sz="2400" b="1" dirty="0">
                <a:latin typeface="Arial" charset="0"/>
              </a:rPr>
              <a:t>社会保障法</a:t>
            </a:r>
            <a:r>
              <a:rPr lang="en-US" altLang="zh-CN" sz="2400" b="1" dirty="0">
                <a:latin typeface="Arial" charset="0"/>
              </a:rPr>
              <a:t>》</a:t>
            </a:r>
            <a:r>
              <a:rPr lang="zh-CN" altLang="en-US" sz="2400" b="1" dirty="0">
                <a:latin typeface="Arial" charset="0"/>
              </a:rPr>
              <a:t>：政府实行养老金和失业保险制度，对儿童、残疾人、无谋生能力者提供救济。</a:t>
            </a:r>
            <a:endParaRPr lang="zh-CN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6588125" y="3802856"/>
            <a:ext cx="1944688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Line 5"/>
          <p:cNvSpPr>
            <a:spLocks noChangeShapeType="1"/>
          </p:cNvSpPr>
          <p:nvPr/>
        </p:nvSpPr>
        <p:spPr bwMode="auto">
          <a:xfrm>
            <a:off x="684213" y="4126706"/>
            <a:ext cx="107950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10" name="Picture 7" descr="00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r="8" b="-21"/>
          <a:stretch>
            <a:fillRect/>
          </a:stretch>
        </p:blipFill>
        <p:spPr>
          <a:xfrm>
            <a:off x="5269820" y="1119188"/>
            <a:ext cx="3489325" cy="3068241"/>
          </a:xfrm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228600" y="204787"/>
            <a:ext cx="4800600" cy="2875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ts val="33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latin typeface="宋体" pitchFamily="2" charset="-122"/>
              </a:rPr>
              <a:t>“一个政府如果对老者和病人不能照顾，不能为壮者提供工作，不能把年轻人注入工业体系之中，听任无保障的阴影笼罩每个家庭，那就不是一个能够存在下去，或是应该存在下去的政府”。</a:t>
            </a:r>
          </a:p>
          <a:p>
            <a:pPr algn="r">
              <a:lnSpc>
                <a:spcPts val="3300"/>
              </a:lnSpc>
              <a:spcBef>
                <a:spcPts val="0"/>
              </a:spcBef>
              <a:defRPr/>
            </a:pPr>
            <a:r>
              <a:rPr lang="zh-CN" altLang="en-US" sz="2400" b="1" kern="0" dirty="0">
                <a:latin typeface="宋体" pitchFamily="2" charset="-122"/>
              </a:rPr>
              <a:t>         ——罗斯福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44386"/>
          <p:cNvSpPr>
            <a:spLocks noChangeArrowheads="1"/>
          </p:cNvSpPr>
          <p:nvPr/>
        </p:nvSpPr>
        <p:spPr bwMode="auto">
          <a:xfrm>
            <a:off x="1719943" y="0"/>
            <a:ext cx="5334000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如何评价罗斯福新政？</a:t>
            </a:r>
          </a:p>
        </p:txBody>
      </p:sp>
      <p:sp>
        <p:nvSpPr>
          <p:cNvPr id="144393" name="Rectangle 6"/>
          <p:cNvSpPr>
            <a:spLocks noChangeArrowheads="1"/>
          </p:cNvSpPr>
          <p:nvPr/>
        </p:nvSpPr>
        <p:spPr bwMode="auto">
          <a:xfrm>
            <a:off x="1136650" y="4343400"/>
            <a:ext cx="7162800" cy="584775"/>
          </a:xfrm>
          <a:prstGeom prst="rect">
            <a:avLst/>
          </a:prstGeom>
          <a:noFill/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促使社会生产力恢复，经济形势好转。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1294306"/>
            <a:ext cx="4718050" cy="3092054"/>
            <a:chOff x="2518" y="574"/>
            <a:chExt cx="3233" cy="1874"/>
          </a:xfrm>
        </p:grpSpPr>
        <p:pic>
          <p:nvPicPr>
            <p:cNvPr id="24584" name="Picture 6"/>
            <p:cNvPicPr>
              <a:picLocks noChangeAspect="1" noChangeArrowheads="1"/>
            </p:cNvPicPr>
            <p:nvPr/>
          </p:nvPicPr>
          <p:blipFill>
            <a:blip r:embed="rId2"/>
            <a:srcRect l="2626" t="19116" r="6076" b="4630"/>
            <a:stretch>
              <a:fillRect/>
            </a:stretch>
          </p:blipFill>
          <p:spPr bwMode="auto">
            <a:xfrm>
              <a:off x="2518" y="897"/>
              <a:ext cx="3233" cy="1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5" name="Text Box 7"/>
            <p:cNvSpPr txBox="1">
              <a:spLocks noChangeArrowheads="1"/>
            </p:cNvSpPr>
            <p:nvPr/>
          </p:nvSpPr>
          <p:spPr bwMode="auto">
            <a:xfrm>
              <a:off x="3458" y="574"/>
              <a:ext cx="1451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996600"/>
                  </a:solidFill>
                  <a:latin typeface="Times New Roman" pitchFamily="18" charset="0"/>
                  <a:ea typeface="黑体" pitchFamily="49" charset="-122"/>
                </a:rPr>
                <a:t>生产恢复图</a:t>
              </a:r>
              <a:endParaRPr lang="zh-CN" altLang="en-US" sz="2800">
                <a:solidFill>
                  <a:srgbClr val="9966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5005388" y="1355029"/>
            <a:ext cx="4138612" cy="3031331"/>
            <a:chOff x="2784" y="2448"/>
            <a:chExt cx="2976" cy="1824"/>
          </a:xfrm>
        </p:grpSpPr>
        <p:pic>
          <p:nvPicPr>
            <p:cNvPr id="24582" name="Picture 9"/>
            <p:cNvPicPr>
              <a:picLocks noChangeAspect="1" noChangeArrowheads="1"/>
            </p:cNvPicPr>
            <p:nvPr/>
          </p:nvPicPr>
          <p:blipFill>
            <a:blip r:embed="rId3"/>
            <a:srcRect l="1791" t="18443" r="4449" b="5203"/>
            <a:stretch>
              <a:fillRect/>
            </a:stretch>
          </p:blipFill>
          <p:spPr bwMode="auto">
            <a:xfrm>
              <a:off x="2784" y="2750"/>
              <a:ext cx="2976" cy="1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3" name="Text Box 10"/>
            <p:cNvSpPr txBox="1">
              <a:spLocks noChangeArrowheads="1"/>
            </p:cNvSpPr>
            <p:nvPr/>
          </p:nvSpPr>
          <p:spPr bwMode="auto">
            <a:xfrm>
              <a:off x="3360" y="2448"/>
              <a:ext cx="1728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996600"/>
                  </a:solidFill>
                  <a:latin typeface="Times New Roman" pitchFamily="18" charset="0"/>
                  <a:ea typeface="黑体" pitchFamily="49" charset="-122"/>
                </a:rPr>
                <a:t>失业率下降图</a:t>
              </a:r>
            </a:p>
          </p:txBody>
        </p:sp>
      </p:grpSp>
      <p:sp>
        <p:nvSpPr>
          <p:cNvPr id="10" name="矩形 9"/>
          <p:cNvSpPr/>
          <p:nvPr/>
        </p:nvSpPr>
        <p:spPr>
          <a:xfrm>
            <a:off x="315685" y="550319"/>
            <a:ext cx="8088085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zh-CN" altLang="en-US" sz="2400" b="1" dirty="0" smtClean="0">
                <a:latin typeface="宋体" pitchFamily="2" charset="-122"/>
              </a:rPr>
              <a:t>罗斯福就任不到</a:t>
            </a:r>
            <a:r>
              <a:rPr lang="en-US" altLang="zh-CN" sz="2400" b="1" dirty="0" smtClean="0">
                <a:latin typeface="宋体" pitchFamily="2" charset="-122"/>
              </a:rPr>
              <a:t>11</a:t>
            </a:r>
            <a:r>
              <a:rPr lang="zh-CN" altLang="en-US" sz="2400" b="1" dirty="0" smtClean="0">
                <a:latin typeface="宋体" pitchFamily="2" charset="-122"/>
              </a:rPr>
              <a:t>天，全国四分之三的银行重新开业，股票价格上涨</a:t>
            </a:r>
            <a:r>
              <a:rPr lang="en-US" altLang="zh-CN" sz="2400" b="1" dirty="0" smtClean="0">
                <a:latin typeface="宋体" pitchFamily="2" charset="-122"/>
              </a:rPr>
              <a:t>15</a:t>
            </a:r>
            <a:r>
              <a:rPr lang="zh-CN" altLang="en-US" sz="2400" b="1" dirty="0" smtClean="0">
                <a:latin typeface="宋体" pitchFamily="2" charset="-122"/>
              </a:rPr>
              <a:t>％，金融恐慌基本结束。</a:t>
            </a:r>
            <a:endParaRPr lang="zh-CN" altLang="en-US" sz="2400" b="1" dirty="0">
              <a:latin typeface="宋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9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3915" y="706045"/>
            <a:ext cx="8371114" cy="3264813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b="1" dirty="0">
                <a:ea typeface="华文新魏" pitchFamily="2" charset="-122"/>
              </a:rPr>
              <a:t>        </a:t>
            </a:r>
            <a:r>
              <a:rPr lang="zh-CN" altLang="en-US" b="1" dirty="0" smtClean="0">
                <a:ea typeface="华文新魏" pitchFamily="2" charset="-122"/>
              </a:rPr>
              <a:t>  </a:t>
            </a:r>
            <a:r>
              <a:rPr lang="zh-CN" altLang="en-US" sz="2800" b="1" dirty="0"/>
              <a:t>柯立芝总统（</a:t>
            </a:r>
            <a:r>
              <a:rPr lang="en-US" altLang="zh-CN" sz="2800" b="1" dirty="0"/>
              <a:t>1923</a:t>
            </a:r>
            <a:r>
              <a:rPr lang="zh-CN" altLang="en-US" sz="2800" b="1" dirty="0"/>
              <a:t>－</a:t>
            </a:r>
            <a:r>
              <a:rPr lang="en-US" altLang="zh-CN" sz="2800" b="1" dirty="0"/>
              <a:t>1928</a:t>
            </a:r>
            <a:r>
              <a:rPr lang="zh-CN" altLang="en-US" sz="2800" b="1" dirty="0"/>
              <a:t>）提出“美国人的事业就是做生意”，提出美国的基本原则是不干涉大企业经济，“我倾向于减少而不是扩大（联邦）政府对人民的企业活动施加的约束和控制”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pPr>
              <a:buFontTx/>
              <a:buNone/>
            </a:pPr>
            <a:r>
              <a:rPr lang="en-US" altLang="zh-CN" sz="2800" b="1" dirty="0" smtClean="0"/>
              <a:t>        </a:t>
            </a:r>
            <a:r>
              <a:rPr lang="zh-CN" altLang="en-US" sz="2800" b="1" dirty="0" smtClean="0"/>
              <a:t>胡佛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1929</a:t>
            </a:r>
            <a:r>
              <a:rPr lang="zh-CN" altLang="en-US" sz="2800" b="1" dirty="0"/>
              <a:t>－</a:t>
            </a:r>
            <a:r>
              <a:rPr lang="en-US" altLang="zh-CN" sz="2800" b="1" dirty="0"/>
              <a:t>1932</a:t>
            </a:r>
            <a:r>
              <a:rPr lang="zh-CN" altLang="en-US" sz="2800" b="1" dirty="0"/>
              <a:t>）的就职演说中表示要继续奉行前任的政策。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457201" y="3139861"/>
            <a:ext cx="820782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“</a:t>
            </a:r>
            <a:r>
              <a:rPr lang="zh-CN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新”：改变了传统的自由放任的</a:t>
            </a:r>
            <a:r>
              <a:rPr lang="zh-CN" sz="24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政策</a:t>
            </a:r>
            <a:r>
              <a:rPr lang="zh-CN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，加强了国家对经济的干预。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1" y="4147457"/>
            <a:ext cx="8371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深远影响：开创资本主义国家干预经济的新模式，即国家垄断资本主义。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" name="矩形 144386"/>
          <p:cNvSpPr>
            <a:spLocks noChangeArrowheads="1"/>
          </p:cNvSpPr>
          <p:nvPr/>
        </p:nvSpPr>
        <p:spPr bwMode="auto">
          <a:xfrm>
            <a:off x="1719943" y="0"/>
            <a:ext cx="5334000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如何评价罗斯福新政？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27480" y="623210"/>
            <a:ext cx="833755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sz="2400" dirty="0">
                <a:latin typeface="华文新魏" pitchFamily="2" charset="-122"/>
                <a:ea typeface="华文新魏" pitchFamily="2" charset="-122"/>
              </a:rPr>
              <a:t>　　作为一个国家，我们拒绝了任何</a:t>
            </a:r>
            <a:r>
              <a:rPr lang="zh-CN" sz="2400" u="sng" dirty="0">
                <a:latin typeface="华文新魏" pitchFamily="2" charset="-122"/>
                <a:ea typeface="华文新魏" pitchFamily="2" charset="-122"/>
              </a:rPr>
              <a:t>彻底的革命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计划。为了永远地纠正我们经济制度中的严重缺点，</a:t>
            </a:r>
            <a:r>
              <a:rPr lang="zh-CN" sz="2400" u="sng" dirty="0">
                <a:latin typeface="华文新魏" pitchFamily="2" charset="-122"/>
                <a:ea typeface="华文新魏" pitchFamily="2" charset="-122"/>
              </a:rPr>
              <a:t>我们依靠的是旧民主秩序的新应用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。 </a:t>
            </a:r>
          </a:p>
          <a:p>
            <a:pPr algn="r"/>
            <a:r>
              <a:rPr lang="zh-CN" altLang="zh-CN" sz="2400" dirty="0">
                <a:ea typeface="华文新魏" pitchFamily="2" charset="-122"/>
              </a:rPr>
              <a:t>——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罗斯福</a:t>
            </a:r>
          </a:p>
          <a:p>
            <a:r>
              <a:rPr lang="zh-CN" altLang="zh-CN" sz="2400" dirty="0">
                <a:latin typeface="华文新魏" pitchFamily="2" charset="-122"/>
                <a:ea typeface="华文新魏" pitchFamily="2" charset="-122"/>
              </a:rPr>
              <a:t>⒈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所谓</a:t>
            </a:r>
            <a:r>
              <a:rPr lang="zh-CN" sz="2400" dirty="0">
                <a:ea typeface="华文新魏" pitchFamily="2" charset="-122"/>
              </a:rPr>
              <a:t>“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彻底的革命</a:t>
            </a:r>
            <a:r>
              <a:rPr lang="zh-CN" sz="2400" dirty="0">
                <a:ea typeface="华文新魏" pitchFamily="2" charset="-122"/>
              </a:rPr>
              <a:t>”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是指什么？</a:t>
            </a:r>
          </a:p>
          <a:p>
            <a:r>
              <a:rPr lang="zh-CN" sz="2400" dirty="0">
                <a:latin typeface="华文新魏" pitchFamily="2" charset="-122"/>
                <a:ea typeface="华文新魏" pitchFamily="2" charset="-122"/>
              </a:rPr>
              <a:t>答：</a:t>
            </a:r>
            <a:r>
              <a:rPr lang="zh-CN" sz="24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推翻资本主义制度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。</a:t>
            </a:r>
          </a:p>
          <a:p>
            <a:r>
              <a:rPr lang="zh-CN" altLang="zh-CN" sz="2400" dirty="0">
                <a:latin typeface="华文新魏" pitchFamily="2" charset="-122"/>
                <a:ea typeface="华文新魏" pitchFamily="2" charset="-122"/>
              </a:rPr>
              <a:t>2.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对旧民主秩序的新应用，我们如何理解？</a:t>
            </a:r>
          </a:p>
          <a:p>
            <a:r>
              <a:rPr lang="zh-CN" sz="2400" dirty="0">
                <a:latin typeface="华文新魏" pitchFamily="2" charset="-122"/>
                <a:ea typeface="华文新魏" pitchFamily="2" charset="-122"/>
              </a:rPr>
              <a:t>答：</a:t>
            </a:r>
            <a:r>
              <a:rPr lang="zh-CN" sz="24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在资本主义制度内部进行调整，加强国家对经济的干预和指导。</a:t>
            </a:r>
          </a:p>
          <a:p>
            <a:r>
              <a:rPr lang="zh-CN" altLang="zh-CN" sz="2400" dirty="0">
                <a:latin typeface="华文新魏" pitchFamily="2" charset="-122"/>
                <a:ea typeface="华文新魏" pitchFamily="2" charset="-122"/>
              </a:rPr>
              <a:t>3.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由此可见，罗斯福新政的前提是什么？</a:t>
            </a:r>
          </a:p>
          <a:p>
            <a:r>
              <a:rPr lang="zh-CN" sz="2400" dirty="0">
                <a:latin typeface="华文新魏" pitchFamily="2" charset="-122"/>
                <a:ea typeface="华文新魏" pitchFamily="2" charset="-122"/>
              </a:rPr>
              <a:t>答：</a:t>
            </a:r>
            <a:r>
              <a:rPr lang="zh-CN" sz="24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维护资本主义制度</a:t>
            </a:r>
            <a:r>
              <a:rPr lang="zh-CN" sz="2400" dirty="0">
                <a:latin typeface="华文新魏" pitchFamily="2" charset="-122"/>
                <a:ea typeface="华文新魏" pitchFamily="2" charset="-122"/>
              </a:rPr>
              <a:t>。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85062" y="0"/>
            <a:ext cx="6477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sz="32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罗斯福新政的实质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65316" y="2046526"/>
            <a:ext cx="8956298" cy="64633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sz="36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维护资本主义制度前提下所作出的政策调整</a:t>
            </a:r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58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autoUpdateAnimBg="0"/>
      <p:bldP spid="35844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富兰克林·罗斯福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692944"/>
            <a:ext cx="1676400" cy="1678781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39939" name="WordArt 3"/>
          <p:cNvSpPr>
            <a:spLocks noChangeArrowheads="1" noChangeShapeType="1"/>
          </p:cNvSpPr>
          <p:nvPr/>
        </p:nvSpPr>
        <p:spPr bwMode="auto">
          <a:xfrm>
            <a:off x="304800" y="0"/>
            <a:ext cx="2247900" cy="6524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4400" b="1">
                <a:ln w="9525" cmpd="sng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拓展联系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890713" y="728662"/>
            <a:ext cx="5410200" cy="1200329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latin typeface="黑体" pitchFamily="49" charset="-122"/>
                <a:ea typeface="黑体" pitchFamily="49" charset="-122"/>
              </a:rPr>
              <a:t>有人说，</a:t>
            </a:r>
            <a:r>
              <a:rPr lang="zh-CN" altLang="zh-CN" sz="2400" b="1">
                <a:latin typeface="黑体" pitchFamily="49" charset="-122"/>
                <a:ea typeface="黑体" pitchFamily="49" charset="-122"/>
              </a:rPr>
              <a:t>20</a:t>
            </a:r>
            <a:r>
              <a:rPr lang="zh-CN" sz="2400" b="1">
                <a:latin typeface="黑体" pitchFamily="49" charset="-122"/>
                <a:ea typeface="黑体" pitchFamily="49" charset="-122"/>
              </a:rPr>
              <a:t>世纪出现了两大改革家，一个挽救了现代资本主义，一个挽救了现代社会主义。他们是谁？有何突出成就？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792163" y="2603897"/>
            <a:ext cx="7561262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zh-CN" sz="24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罗斯福通过新政使美国走上国家垄断资本主义道路，对西方资本主义产生了深远影响；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774701" y="3639741"/>
            <a:ext cx="7559675" cy="830997"/>
          </a:xfrm>
          <a:prstGeom prst="rect">
            <a:avLst/>
          </a:prstGeom>
          <a:solidFill>
            <a:srgbClr val="FFFF99"/>
          </a:solidFill>
          <a:ln w="9525" cmpd="sng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zh-CN" sz="24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邓小平通过改革开放使中国走上有中国特色的社会主义道路，取得了翻天覆地的变化。</a:t>
            </a:r>
          </a:p>
        </p:txBody>
      </p:sp>
      <p:pic>
        <p:nvPicPr>
          <p:cNvPr id="39943" name="Picture 7" descr="szqh0121097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0913" y="652463"/>
            <a:ext cx="1828800" cy="1614488"/>
          </a:xfrm>
          <a:prstGeom prst="rect">
            <a:avLst/>
          </a:prstGeom>
          <a:noFill/>
          <a:ln w="12700" cmpd="sng">
            <a:solidFill>
              <a:srgbClr val="000099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animBg="1" autoUpdateAnimBg="0"/>
      <p:bldP spid="39942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富兰克林·罗斯福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692944"/>
            <a:ext cx="1676400" cy="1678781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817914" y="658582"/>
            <a:ext cx="5562600" cy="107721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>
                <a:latin typeface="黑体" pitchFamily="49" charset="-122"/>
                <a:ea typeface="黑体" pitchFamily="49" charset="-122"/>
              </a:rPr>
              <a:t>他们身上有哪些共同的地方？从中可以获得什么启示？</a:t>
            </a:r>
          </a:p>
        </p:txBody>
      </p:sp>
      <p:pic>
        <p:nvPicPr>
          <p:cNvPr id="40964" name="Picture 4" descr="szqh0121097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0913" y="728662"/>
            <a:ext cx="1828800" cy="1614488"/>
          </a:xfrm>
          <a:prstGeom prst="rect">
            <a:avLst/>
          </a:prstGeom>
          <a:noFill/>
          <a:ln w="12700" cmpd="sng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1915882" y="1771650"/>
            <a:ext cx="2743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zh-CN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共同之处：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600201" y="2686050"/>
            <a:ext cx="71104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dirty="0">
                <a:latin typeface="黑体" pitchFamily="49" charset="-122"/>
                <a:ea typeface="黑体" pitchFamily="49" charset="-122"/>
              </a:rPr>
              <a:t>敢于直面困难，愈挫愈坚，坚韧不拔的意志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600201" y="3028950"/>
            <a:ext cx="59039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>
                <a:latin typeface="黑体" pitchFamily="49" charset="-122"/>
                <a:ea typeface="黑体" pitchFamily="49" charset="-122"/>
              </a:rPr>
              <a:t>勇于创新，善于借鉴，大胆尝试</a:t>
            </a: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1600201" y="3429000"/>
            <a:ext cx="62769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>
                <a:latin typeface="黑体" pitchFamily="49" charset="-122"/>
                <a:ea typeface="黑体" pitchFamily="49" charset="-122"/>
              </a:rPr>
              <a:t>以国家的前途、人民的幸福为己任</a:t>
            </a:r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1600192" y="2286000"/>
            <a:ext cx="5638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dirty="0">
                <a:latin typeface="黑体" pitchFamily="49" charset="-122"/>
                <a:ea typeface="黑体" pitchFamily="49" charset="-122"/>
              </a:rPr>
              <a:t>都注重计划与市场相结合</a:t>
            </a:r>
          </a:p>
        </p:txBody>
      </p:sp>
      <p:sp>
        <p:nvSpPr>
          <p:cNvPr id="40970" name="WordArt 10"/>
          <p:cNvSpPr>
            <a:spLocks noChangeArrowheads="1" noChangeShapeType="1"/>
          </p:cNvSpPr>
          <p:nvPr/>
        </p:nvSpPr>
        <p:spPr bwMode="auto">
          <a:xfrm>
            <a:off x="304800" y="0"/>
            <a:ext cx="2247900" cy="6524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4400">
                <a:ln w="9525" cmpd="sng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拓展联系</a:t>
            </a:r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97966" y="3924304"/>
            <a:ext cx="152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zh-CN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启示：</a:t>
            </a:r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 bwMode="auto">
          <a:xfrm>
            <a:off x="1641016" y="3981454"/>
            <a:ext cx="73661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sz="28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不同社会制度的国家可以相互借鉴，相互学习</a:t>
            </a:r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1698166" y="4381504"/>
            <a:ext cx="59298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sz="28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经济体制改革要结合国情，与时俱进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 autoUpdateAnimBg="0"/>
      <p:bldP spid="40966" grpId="0" autoUpdateAnimBg="0"/>
      <p:bldP spid="40967" grpId="0" autoUpdateAnimBg="0"/>
      <p:bldP spid="40968" grpId="0" autoUpdateAnimBg="0"/>
      <p:bldP spid="40969" grpId="0" autoUpdateAnimBg="0"/>
      <p:bldP spid="40971" grpId="0" autoUpdateAnimBg="0"/>
      <p:bldP spid="40972" grpId="0" autoUpdateAnimBg="0"/>
      <p:bldP spid="40973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908174" y="200014"/>
            <a:ext cx="58610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1B1BD1"/>
                </a:solidFill>
              </a:rPr>
              <a:t>比较</a:t>
            </a:r>
            <a:r>
              <a:rPr lang="zh-CN" altLang="en-US" sz="2800" b="1" dirty="0" smtClean="0">
                <a:solidFill>
                  <a:srgbClr val="1B1BD1"/>
                </a:solidFill>
              </a:rPr>
              <a:t>华盛顿、林肯、罗斯福</a:t>
            </a:r>
            <a:endParaRPr lang="zh-CN" altLang="en-US" sz="2800" b="1" dirty="0">
              <a:solidFill>
                <a:srgbClr val="1B1BD1"/>
              </a:solidFill>
            </a:endParaRPr>
          </a:p>
        </p:txBody>
      </p:sp>
      <p:graphicFrame>
        <p:nvGraphicFramePr>
          <p:cNvPr id="100356" name="Group 4"/>
          <p:cNvGraphicFramePr>
            <a:graphicFrameLocks noGrp="1"/>
          </p:cNvGraphicFramePr>
          <p:nvPr/>
        </p:nvGraphicFramePr>
        <p:xfrm>
          <a:off x="468312" y="897732"/>
          <a:ext cx="8497887" cy="3891982"/>
        </p:xfrm>
        <a:graphic>
          <a:graphicData uri="http://schemas.openxmlformats.org/drawingml/2006/table">
            <a:tbl>
              <a:tblPr/>
              <a:tblGrid>
                <a:gridCol w="1390327">
                  <a:extLst>
                    <a:ext uri="{9D8B030D-6E8A-4147-A177-3AD203B41FA5}"/>
                  </a:extLst>
                </a:gridCol>
                <a:gridCol w="2430332">
                  <a:extLst>
                    <a:ext uri="{9D8B030D-6E8A-4147-A177-3AD203B41FA5}"/>
                  </a:extLst>
                </a:gridCol>
                <a:gridCol w="1646445">
                  <a:extLst>
                    <a:ext uri="{9D8B030D-6E8A-4147-A177-3AD203B41FA5}"/>
                  </a:extLst>
                </a:gridCol>
                <a:gridCol w="3030783">
                  <a:extLst>
                    <a:ext uri="{9D8B030D-6E8A-4147-A177-3AD203B41FA5}"/>
                  </a:extLst>
                </a:gridCol>
              </a:tblGrid>
              <a:tr h="7990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人物</a:t>
                      </a: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当时解决的主要问题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重大事件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主要影响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165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432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10331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8702" name="Text Box 31"/>
          <p:cNvSpPr txBox="1">
            <a:spLocks noChangeArrowheads="1"/>
          </p:cNvSpPr>
          <p:nvPr/>
        </p:nvSpPr>
        <p:spPr bwMode="auto">
          <a:xfrm>
            <a:off x="539750" y="1924050"/>
            <a:ext cx="1295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华盛顿</a:t>
            </a:r>
          </a:p>
        </p:txBody>
      </p:sp>
      <p:sp>
        <p:nvSpPr>
          <p:cNvPr id="100384" name="Text Box 32"/>
          <p:cNvSpPr txBox="1">
            <a:spLocks noChangeArrowheads="1"/>
          </p:cNvSpPr>
          <p:nvPr/>
        </p:nvSpPr>
        <p:spPr bwMode="auto">
          <a:xfrm>
            <a:off x="2124075" y="1762125"/>
            <a:ext cx="1752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摆脱英国的殖民统治</a:t>
            </a:r>
          </a:p>
        </p:txBody>
      </p:sp>
      <p:sp>
        <p:nvSpPr>
          <p:cNvPr id="100385" name="Text Box 33"/>
          <p:cNvSpPr txBox="1">
            <a:spLocks noChangeArrowheads="1"/>
          </p:cNvSpPr>
          <p:nvPr/>
        </p:nvSpPr>
        <p:spPr bwMode="auto">
          <a:xfrm>
            <a:off x="4287840" y="1977629"/>
            <a:ext cx="152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独立战争</a:t>
            </a:r>
          </a:p>
        </p:txBody>
      </p:sp>
      <p:sp>
        <p:nvSpPr>
          <p:cNvPr id="100386" name="Text Box 34"/>
          <p:cNvSpPr txBox="1">
            <a:spLocks noChangeArrowheads="1"/>
          </p:cNvSpPr>
          <p:nvPr/>
        </p:nvSpPr>
        <p:spPr bwMode="auto">
          <a:xfrm>
            <a:off x="5940426" y="1924050"/>
            <a:ext cx="22129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取得民族独立</a:t>
            </a:r>
            <a:endParaRPr lang="en-US" altLang="zh-CN" sz="2400" b="1" dirty="0"/>
          </a:p>
        </p:txBody>
      </p:sp>
      <p:sp>
        <p:nvSpPr>
          <p:cNvPr id="28706" name="Text Box 35"/>
          <p:cNvSpPr txBox="1">
            <a:spLocks noChangeArrowheads="1"/>
          </p:cNvSpPr>
          <p:nvPr/>
        </p:nvSpPr>
        <p:spPr bwMode="auto">
          <a:xfrm>
            <a:off x="684213" y="2895600"/>
            <a:ext cx="1066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林肯</a:t>
            </a:r>
          </a:p>
        </p:txBody>
      </p:sp>
      <p:sp>
        <p:nvSpPr>
          <p:cNvPr id="100388" name="Text Box 36"/>
          <p:cNvSpPr txBox="1">
            <a:spLocks noChangeArrowheads="1"/>
          </p:cNvSpPr>
          <p:nvPr/>
        </p:nvSpPr>
        <p:spPr bwMode="auto">
          <a:xfrm>
            <a:off x="1908174" y="2843048"/>
            <a:ext cx="244633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废除黑人奴隶制度</a:t>
            </a:r>
            <a:r>
              <a:rPr lang="en-US" altLang="zh-CN" sz="2400" b="1" dirty="0"/>
              <a:t>,</a:t>
            </a:r>
            <a:r>
              <a:rPr lang="zh-CN" altLang="en-US" sz="2400" b="1" dirty="0"/>
              <a:t>维护国家统一</a:t>
            </a:r>
          </a:p>
        </p:txBody>
      </p:sp>
      <p:sp>
        <p:nvSpPr>
          <p:cNvPr id="100389" name="Text Box 37"/>
          <p:cNvSpPr txBox="1">
            <a:spLocks noChangeArrowheads="1"/>
          </p:cNvSpPr>
          <p:nvPr/>
        </p:nvSpPr>
        <p:spPr bwMode="auto">
          <a:xfrm>
            <a:off x="4309612" y="3003947"/>
            <a:ext cx="152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南北战争</a:t>
            </a:r>
          </a:p>
        </p:txBody>
      </p:sp>
      <p:sp>
        <p:nvSpPr>
          <p:cNvPr id="100390" name="Text Box 38"/>
          <p:cNvSpPr txBox="1">
            <a:spLocks noChangeArrowheads="1"/>
          </p:cNvSpPr>
          <p:nvPr/>
        </p:nvSpPr>
        <p:spPr bwMode="auto">
          <a:xfrm>
            <a:off x="5951537" y="2787253"/>
            <a:ext cx="28209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维护了国家统一</a:t>
            </a:r>
            <a:r>
              <a:rPr lang="en-US" altLang="zh-CN" sz="2400" b="1" dirty="0"/>
              <a:t>,</a:t>
            </a:r>
            <a:r>
              <a:rPr lang="zh-CN" altLang="en-US" sz="2400" b="1" dirty="0"/>
              <a:t>废除了黑人奴隶制度</a:t>
            </a:r>
            <a:endParaRPr lang="en-US" altLang="zh-CN" sz="2400" b="1" dirty="0"/>
          </a:p>
        </p:txBody>
      </p:sp>
      <p:sp>
        <p:nvSpPr>
          <p:cNvPr id="28710" name="Text Box 39"/>
          <p:cNvSpPr txBox="1">
            <a:spLocks noChangeArrowheads="1"/>
          </p:cNvSpPr>
          <p:nvPr/>
        </p:nvSpPr>
        <p:spPr bwMode="auto">
          <a:xfrm>
            <a:off x="539750" y="3921919"/>
            <a:ext cx="1219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</a:rPr>
              <a:t>罗斯福</a:t>
            </a:r>
          </a:p>
        </p:txBody>
      </p:sp>
      <p:sp>
        <p:nvSpPr>
          <p:cNvPr id="100392" name="Text Box 40"/>
          <p:cNvSpPr txBox="1">
            <a:spLocks noChangeArrowheads="1"/>
          </p:cNvSpPr>
          <p:nvPr/>
        </p:nvSpPr>
        <p:spPr bwMode="auto">
          <a:xfrm>
            <a:off x="1883459" y="3944204"/>
            <a:ext cx="2590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 smtClean="0"/>
              <a:t>缓解经济危机</a:t>
            </a:r>
            <a:endParaRPr lang="zh-CN" altLang="en-US" sz="2400" b="1" dirty="0"/>
          </a:p>
        </p:txBody>
      </p:sp>
      <p:sp>
        <p:nvSpPr>
          <p:cNvPr id="100393" name="Text Box 41"/>
          <p:cNvSpPr txBox="1">
            <a:spLocks noChangeArrowheads="1"/>
          </p:cNvSpPr>
          <p:nvPr/>
        </p:nvSpPr>
        <p:spPr bwMode="auto">
          <a:xfrm>
            <a:off x="4231598" y="3933318"/>
            <a:ext cx="1828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罗斯福新政</a:t>
            </a:r>
          </a:p>
        </p:txBody>
      </p:sp>
      <p:sp>
        <p:nvSpPr>
          <p:cNvPr id="100394" name="Text Box 42"/>
          <p:cNvSpPr txBox="1">
            <a:spLocks noChangeArrowheads="1"/>
          </p:cNvSpPr>
          <p:nvPr/>
        </p:nvSpPr>
        <p:spPr bwMode="auto">
          <a:xfrm>
            <a:off x="5951538" y="3771393"/>
            <a:ext cx="301466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</a:rPr>
              <a:t>开创了政府干预经济的先河</a:t>
            </a:r>
            <a:r>
              <a:rPr lang="en-US" altLang="zh-CN" sz="2400" b="1" dirty="0">
                <a:solidFill>
                  <a:srgbClr val="FF0000"/>
                </a:solidFill>
              </a:rPr>
              <a:t>;</a:t>
            </a:r>
            <a:r>
              <a:rPr lang="zh-CN" altLang="en-US" sz="2400" b="1" dirty="0">
                <a:solidFill>
                  <a:srgbClr val="FF0000"/>
                </a:solidFill>
              </a:rPr>
              <a:t>度过了危机。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0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0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0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0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85" grpId="0"/>
      <p:bldP spid="100386" grpId="0"/>
      <p:bldP spid="100388" grpId="0"/>
      <p:bldP spid="100389" grpId="0"/>
      <p:bldP spid="100390" grpId="0"/>
      <p:bldP spid="100392" grpId="0"/>
      <p:bldP spid="100393" grpId="0"/>
      <p:bldP spid="10039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13464" y="1578422"/>
            <a:ext cx="523188" cy="1502960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vert="eaVert" wrap="none" lIns="91424" tIns="45712" rIns="91424" bIns="45712">
            <a:spAutoFit/>
          </a:bodyPr>
          <a:lstStyle/>
          <a:p>
            <a:pPr algn="ctr"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罗斯福新政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762126" y="371465"/>
            <a:ext cx="1014413" cy="430871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背景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838325" y="1433166"/>
            <a:ext cx="838200" cy="769425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内容措施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3429000" y="843119"/>
            <a:ext cx="3206750" cy="1785088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整顿金融体系</a:t>
            </a:r>
          </a:p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加强对工业的计划指导</a:t>
            </a:r>
          </a:p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调整农业政策</a:t>
            </a:r>
          </a:p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推行“以工代赈”</a:t>
            </a:r>
            <a:endParaRPr lang="en-US" altLang="zh-CN" sz="2200" b="1" dirty="0">
              <a:latin typeface="+mn-ea"/>
              <a:ea typeface="+mn-ea"/>
            </a:endParaRPr>
          </a:p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社会福利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3429001" y="331495"/>
            <a:ext cx="1595276" cy="430871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wrap="none"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经济大危机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828801" y="3801319"/>
            <a:ext cx="854075" cy="430871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影响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3570514" y="3265198"/>
            <a:ext cx="5181600" cy="769425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积极方面：使美国度过了经济大危机，对资本主义世界产生了深远影响。</a:t>
            </a:r>
          </a:p>
        </p:txBody>
      </p:sp>
      <p:sp>
        <p:nvSpPr>
          <p:cNvPr id="24586" name="Line 10"/>
          <p:cNvSpPr>
            <a:spLocks noChangeShapeType="1"/>
          </p:cNvSpPr>
          <p:nvPr/>
        </p:nvSpPr>
        <p:spPr bwMode="auto">
          <a:xfrm flipV="1">
            <a:off x="2819401" y="573533"/>
            <a:ext cx="511175" cy="8335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>
            <a:off x="2736850" y="1771303"/>
            <a:ext cx="609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 flipV="1">
            <a:off x="2660650" y="3629870"/>
            <a:ext cx="920750" cy="311944"/>
          </a:xfrm>
          <a:prstGeom prst="line">
            <a:avLst/>
          </a:prstGeom>
          <a:ln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</a:endParaRPr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>
            <a:off x="1517650" y="627114"/>
            <a:ext cx="0" cy="337304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0" name="Line 14"/>
          <p:cNvSpPr>
            <a:spLocks noChangeShapeType="1"/>
          </p:cNvSpPr>
          <p:nvPr/>
        </p:nvSpPr>
        <p:spPr bwMode="auto">
          <a:xfrm>
            <a:off x="1517650" y="627113"/>
            <a:ext cx="228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1" name="Line 15"/>
          <p:cNvSpPr>
            <a:spLocks noChangeShapeType="1"/>
          </p:cNvSpPr>
          <p:nvPr/>
        </p:nvSpPr>
        <p:spPr bwMode="auto">
          <a:xfrm>
            <a:off x="1517650" y="4000153"/>
            <a:ext cx="228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2" name="Line 16"/>
          <p:cNvSpPr>
            <a:spLocks noChangeShapeType="1"/>
          </p:cNvSpPr>
          <p:nvPr/>
        </p:nvSpPr>
        <p:spPr bwMode="auto">
          <a:xfrm>
            <a:off x="1136650" y="2342803"/>
            <a:ext cx="3810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1822451" y="2710198"/>
            <a:ext cx="854075" cy="430871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特点</a:t>
            </a:r>
          </a:p>
        </p:txBody>
      </p:sp>
      <p:sp>
        <p:nvSpPr>
          <p:cNvPr id="24594" name="Line 18"/>
          <p:cNvSpPr>
            <a:spLocks noChangeShapeType="1"/>
          </p:cNvSpPr>
          <p:nvPr/>
        </p:nvSpPr>
        <p:spPr bwMode="auto">
          <a:xfrm>
            <a:off x="1517650" y="2857153"/>
            <a:ext cx="228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5" name="Line 19"/>
          <p:cNvSpPr>
            <a:spLocks noChangeShapeType="1"/>
          </p:cNvSpPr>
          <p:nvPr/>
        </p:nvSpPr>
        <p:spPr bwMode="auto">
          <a:xfrm>
            <a:off x="1517650" y="1771303"/>
            <a:ext cx="228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3330576" y="2710198"/>
            <a:ext cx="3908425" cy="430871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国家加强对经济的干预和指导</a:t>
            </a:r>
          </a:p>
        </p:txBody>
      </p:sp>
      <p:sp>
        <p:nvSpPr>
          <p:cNvPr id="24597" name="Line 21"/>
          <p:cNvSpPr>
            <a:spLocks noChangeShapeType="1"/>
          </p:cNvSpPr>
          <p:nvPr/>
        </p:nvSpPr>
        <p:spPr bwMode="auto">
          <a:xfrm>
            <a:off x="2736850" y="2931824"/>
            <a:ext cx="609600" cy="0"/>
          </a:xfrm>
          <a:prstGeom prst="line">
            <a:avLst/>
          </a:prstGeom>
          <a:noFill/>
          <a:ln w="31750" cmpd="sng">
            <a:solidFill>
              <a:schemeClr val="tx1"/>
            </a:solidFill>
            <a:round/>
          </a:ln>
          <a:effectLst/>
        </p:spPr>
        <p:txBody>
          <a:bodyPr wrap="none" lIns="91424" tIns="45712" rIns="91424" bIns="45712" anchor="ctr"/>
          <a:lstStyle/>
          <a:p>
            <a:pPr eaLnBrk="1" hangingPunct="1">
              <a:defRPr/>
            </a:pPr>
            <a:endParaRPr lang="zh-CN" altLang="en-US" sz="2200" dirty="0">
              <a:latin typeface="+mn-ea"/>
              <a:ea typeface="+mn-ea"/>
            </a:endParaRPr>
          </a:p>
        </p:txBody>
      </p:sp>
      <p:sp>
        <p:nvSpPr>
          <p:cNvPr id="24598" name="Rectangle 22"/>
          <p:cNvSpPr>
            <a:spLocks noChangeArrowheads="1"/>
          </p:cNvSpPr>
          <p:nvPr/>
        </p:nvSpPr>
        <p:spPr bwMode="auto">
          <a:xfrm>
            <a:off x="3570514" y="4141500"/>
            <a:ext cx="5334000" cy="7694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ffectLst/>
        </p:spPr>
        <p:txBody>
          <a:bodyPr lIns="91424" tIns="45712" rIns="91424" bIns="45712">
            <a:spAutoFit/>
          </a:bodyPr>
          <a:lstStyle/>
          <a:p>
            <a:pPr eaLnBrk="1" hangingPunct="1">
              <a:defRPr/>
            </a:pPr>
            <a:r>
              <a:rPr lang="zh-CN" altLang="en-US" sz="2200" b="1" dirty="0">
                <a:latin typeface="+mn-ea"/>
                <a:ea typeface="+mn-ea"/>
              </a:rPr>
              <a:t>局限性：没有改变资本主义的本质，无法解决美国社会的根本矛盾。</a:t>
            </a:r>
          </a:p>
        </p:txBody>
      </p:sp>
      <p:cxnSp>
        <p:nvCxnSpPr>
          <p:cNvPr id="25" name="直接连接符 24"/>
          <p:cNvCxnSpPr>
            <a:stCxn id="24584" idx="3"/>
            <a:endCxn id="24598" idx="1"/>
          </p:cNvCxnSpPr>
          <p:nvPr/>
        </p:nvCxnSpPr>
        <p:spPr bwMode="auto">
          <a:xfrm>
            <a:off x="2682876" y="4016755"/>
            <a:ext cx="887638" cy="509458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  <p:bldP spid="24580" grpId="0" animBg="1"/>
      <p:bldP spid="2459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426" y="108437"/>
            <a:ext cx="1841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大家来找茬</a:t>
            </a:r>
            <a:endParaRPr lang="zh-CN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3507844" y="98389"/>
            <a:ext cx="162095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华文行楷" pitchFamily="2" charset="-122"/>
                <a:ea typeface="华文行楷" pitchFamily="2" charset="-122"/>
              </a:rPr>
              <a:t>火眼金睛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7426" y="643475"/>
            <a:ext cx="86700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/>
              <a:t>1.1929</a:t>
            </a:r>
            <a:r>
              <a:rPr lang="zh-CN" altLang="en-US" sz="2000" b="1" dirty="0" smtClean="0"/>
              <a:t>年从美国开始的经济危机的特点时间长，范围广，破坏性大，波及全球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2.</a:t>
            </a:r>
            <a:r>
              <a:rPr lang="zh-CN" altLang="en-US" sz="2000" b="1" dirty="0" smtClean="0"/>
              <a:t>经济大危机爆发的根本原因是资本家盲目扩大生产，生产处于无政府状态，导致生产相对过剩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3.</a:t>
            </a:r>
            <a:r>
              <a:rPr lang="zh-CN" altLang="en-US" sz="2000" b="1" dirty="0" smtClean="0"/>
              <a:t>胡佛在经济方面的主张是自由放任，这符合当时的美国国情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4. 1933</a:t>
            </a:r>
            <a:r>
              <a:rPr lang="zh-CN" altLang="en-US" sz="2000" b="1" dirty="0" smtClean="0"/>
              <a:t>年</a:t>
            </a:r>
            <a:r>
              <a:rPr lang="en-US" altLang="zh-CN" sz="2000" b="1" dirty="0" smtClean="0"/>
              <a:t>3</a:t>
            </a:r>
            <a:r>
              <a:rPr lang="zh-CN" altLang="en-US" sz="2000" b="1" dirty="0" smtClean="0"/>
              <a:t>月，罗斯福就任美国总统，宣布实施“新政”，目的是应付日益严峻的经济危机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5.</a:t>
            </a:r>
            <a:r>
              <a:rPr lang="zh-CN" altLang="en-US" sz="2000" b="1" dirty="0" smtClean="0"/>
              <a:t>罗斯福新政的核心是加强对经济的计划指导，其中关于最低工资和工时的规定，有利于缓和阶级矛盾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6.</a:t>
            </a:r>
            <a:r>
              <a:rPr lang="zh-CN" altLang="en-US" sz="2000" b="1" dirty="0" smtClean="0"/>
              <a:t>“以工代赈”着眼于民生问题，有利于缓和阶级矛盾，促进资本主义的发展，具有创新性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7.</a:t>
            </a:r>
            <a:r>
              <a:rPr lang="zh-CN" altLang="en-US" sz="2000" b="1" dirty="0" smtClean="0"/>
              <a:t>罗斯福新政的实质是维护资本主义制度前提下所作出的政策调整，是对生产力的调整</a:t>
            </a:r>
            <a:endParaRPr lang="en-US" altLang="zh-CN" sz="2000" b="1" dirty="0" smtClean="0"/>
          </a:p>
          <a:p>
            <a:r>
              <a:rPr lang="en-US" altLang="zh-CN" sz="2000" b="1" dirty="0" smtClean="0"/>
              <a:t>8.</a:t>
            </a:r>
            <a:r>
              <a:rPr lang="zh-CN" altLang="en-US" sz="2000" b="1" dirty="0" smtClean="0"/>
              <a:t>罗斯福新政从根本上解决了经济危机，开创了国家垄断资本主义的新模式</a:t>
            </a:r>
            <a:endParaRPr lang="en-US" altLang="zh-CN" sz="2000" b="1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2638</TotalTime>
  <Words>2216</Words>
  <PresentationFormat>全屏显示(16:9)</PresentationFormat>
  <Paragraphs>217</Paragraphs>
  <Slides>33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Office 主题</vt:lpstr>
      <vt:lpstr>幻灯片 1</vt:lpstr>
      <vt:lpstr>幻灯片 2</vt:lpstr>
      <vt:lpstr>幻灯片 3</vt:lpstr>
      <vt:lpstr>幻灯片 4</vt:lpstr>
      <vt:lpstr>幻灯片 5</vt:lpstr>
      <vt:lpstr>    乔治通过分期付款的方式购买了一辆福特轿车。经同事介绍，最近有一只股票涨势很好，乔治做起了发财梦，但手头没有多余的钱，于是他决定贷款……</vt:lpstr>
      <vt:lpstr>这天，乔治经历了他自出生以来最最绝望的一天，而几乎全体美国人与他有相同的感受，人们都称这天为“黑色星期四”。</vt:lpstr>
      <vt:lpstr>幻灯片 8</vt:lpstr>
      <vt:lpstr>幻灯片 9</vt:lpstr>
      <vt:lpstr>幻灯片 10</vt:lpstr>
      <vt:lpstr>幻灯片 11</vt:lpstr>
      <vt:lpstr>幻灯片 12</vt:lpstr>
      <vt:lpstr>幻灯片 13</vt:lpstr>
      <vt:lpstr>罗斯福新政的措施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 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2018-09-02T11:41:00Z</dcterms:created>
  <dcterms:modified xsi:type="dcterms:W3CDTF">2018-11-22T03:12:16Z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