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wdp" ContentType="image/vnd.ms-photo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56" r:id="rId3"/>
    <p:sldId id="277" r:id="rId4"/>
    <p:sldId id="305" r:id="rId5"/>
    <p:sldId id="306" r:id="rId6"/>
    <p:sldId id="307" r:id="rId7"/>
    <p:sldId id="309" r:id="rId8"/>
    <p:sldId id="310" r:id="rId9"/>
    <p:sldId id="258" r:id="rId10"/>
    <p:sldId id="331" r:id="rId11"/>
    <p:sldId id="308" r:id="rId12"/>
    <p:sldId id="332" r:id="rId13"/>
    <p:sldId id="333" r:id="rId14"/>
    <p:sldId id="334" r:id="rId15"/>
    <p:sldId id="261" r:id="rId16"/>
    <p:sldId id="259" r:id="rId17"/>
    <p:sldId id="355" r:id="rId18"/>
    <p:sldId id="262" r:id="rId19"/>
    <p:sldId id="372" r:id="rId20"/>
    <p:sldId id="373" r:id="rId21"/>
    <p:sldId id="374" r:id="rId22"/>
    <p:sldId id="375" r:id="rId23"/>
    <p:sldId id="376" r:id="rId24"/>
    <p:sldId id="266" r:id="rId25"/>
    <p:sldId id="274" r:id="rId26"/>
    <p:sldId id="377" r:id="rId27"/>
    <p:sldId id="378" r:id="rId28"/>
    <p:sldId id="379" r:id="rId29"/>
    <p:sldId id="385" r:id="rId30"/>
    <p:sldId id="386" r:id="rId31"/>
    <p:sldId id="387" r:id="rId32"/>
    <p:sldId id="265" r:id="rId33"/>
    <p:sldId id="388" r:id="rId34"/>
    <p:sldId id="389" r:id="rId35"/>
    <p:sldId id="275" r:id="rId36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121970-EB90-4489-BA49-79F85CB4DB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3.xml"/><Relationship Id="rId7" Type="http://schemas.microsoft.com/office/2007/relationships/hdphoto" Target="../media/image4.wdp"/><Relationship Id="rId6" Type="http://schemas.openxmlformats.org/officeDocument/2006/relationships/image" Target="../media/image3.png"/><Relationship Id="rId5" Type="http://schemas.openxmlformats.org/officeDocument/2006/relationships/tags" Target="../tags/tag2.xml"/><Relationship Id="rId4" Type="http://schemas.openxmlformats.org/officeDocument/2006/relationships/image" Target="../media/image2.png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3" Type="http://schemas.openxmlformats.org/officeDocument/2006/relationships/tags" Target="../tags/tag4.xm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7.xml"/><Relationship Id="rId7" Type="http://schemas.microsoft.com/office/2007/relationships/hdphoto" Target="../media/image4.wdp"/><Relationship Id="rId6" Type="http://schemas.openxmlformats.org/officeDocument/2006/relationships/image" Target="../media/image3.png"/><Relationship Id="rId5" Type="http://schemas.openxmlformats.org/officeDocument/2006/relationships/tags" Target="../tags/tag6.xml"/><Relationship Id="rId4" Type="http://schemas.openxmlformats.org/officeDocument/2006/relationships/image" Target="../media/image2.png"/><Relationship Id="rId3" Type="http://schemas.openxmlformats.org/officeDocument/2006/relationships/image" Target="../media/image1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_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5" t="13249" r="19544" b="77307"/>
          <a:stretch>
            <a:fillRect/>
          </a:stretch>
        </p:blipFill>
        <p:spPr>
          <a:xfrm>
            <a:off x="9663136" y="185742"/>
            <a:ext cx="2290421" cy="223143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329" y="3048226"/>
            <a:ext cx="4572215" cy="3807688"/>
          </a:xfrm>
          <a:prstGeom prst="rect">
            <a:avLst/>
          </a:prstGeom>
        </p:spPr>
      </p:pic>
      <p:pic>
        <p:nvPicPr>
          <p:cNvPr id="9" name="PA_图片 1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72" y="1607055"/>
            <a:ext cx="2763668" cy="1503889"/>
          </a:xfrm>
          <a:prstGeom prst="rect">
            <a:avLst/>
          </a:prstGeom>
        </p:spPr>
      </p:pic>
      <p:pic>
        <p:nvPicPr>
          <p:cNvPr id="10" name="PA_图片 1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565" y="2563568"/>
            <a:ext cx="2763668" cy="150388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841008" y="2429129"/>
            <a:ext cx="6822127" cy="983520"/>
          </a:xfrm>
        </p:spPr>
        <p:txBody>
          <a:bodyPr anchor="t">
            <a:noAutofit/>
          </a:bodyPr>
          <a:lstStyle>
            <a:lvl1pPr algn="dist">
              <a:defRPr sz="4400">
                <a:solidFill>
                  <a:srgbClr val="000000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27" y="1785096"/>
            <a:ext cx="1300546" cy="2943778"/>
          </a:xfrm>
          <a:prstGeom prst="rect">
            <a:avLst/>
          </a:prstGeom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949102" y="4873558"/>
            <a:ext cx="6293796" cy="885216"/>
          </a:xfrm>
        </p:spPr>
        <p:txBody>
          <a:bodyPr vert="horz" anchor="t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PA_图片 1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5" t="13249" r="19544" b="77307"/>
          <a:stretch>
            <a:fillRect/>
          </a:stretch>
        </p:blipFill>
        <p:spPr>
          <a:xfrm>
            <a:off x="9663136" y="185742"/>
            <a:ext cx="2290421" cy="223143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329" y="3048226"/>
            <a:ext cx="4572215" cy="3807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97029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_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5" t="13249" r="19544" b="77307"/>
          <a:stretch>
            <a:fillRect/>
          </a:stretch>
        </p:blipFill>
        <p:spPr>
          <a:xfrm>
            <a:off x="9663136" y="185742"/>
            <a:ext cx="2290421" cy="223143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329" y="3048226"/>
            <a:ext cx="4572215" cy="3807688"/>
          </a:xfrm>
          <a:prstGeom prst="rect">
            <a:avLst/>
          </a:prstGeom>
        </p:spPr>
      </p:pic>
      <p:pic>
        <p:nvPicPr>
          <p:cNvPr id="8" name="PA_图片 1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72" y="1607055"/>
            <a:ext cx="2763668" cy="1503889"/>
          </a:xfrm>
          <a:prstGeom prst="rect">
            <a:avLst/>
          </a:prstGeom>
        </p:spPr>
      </p:pic>
      <p:pic>
        <p:nvPicPr>
          <p:cNvPr id="9" name="PA_图片 1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565" y="2563568"/>
            <a:ext cx="2763668" cy="150388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035569" y="2344366"/>
            <a:ext cx="6509982" cy="1081791"/>
          </a:xfrm>
        </p:spPr>
        <p:txBody>
          <a:bodyPr anchor="t">
            <a:normAutofit/>
          </a:bodyPr>
          <a:lstStyle>
            <a:lvl1pPr algn="dist">
              <a:defRPr sz="48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13" hasCustomPrompt="1"/>
          </p:nvPr>
        </p:nvSpPr>
        <p:spPr>
          <a:xfrm>
            <a:off x="5020154" y="3492500"/>
            <a:ext cx="2528888" cy="4763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PA_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56" t="14249" r="19544" b="77307"/>
          <a:stretch>
            <a:fillRect/>
          </a:stretch>
        </p:blipFill>
        <p:spPr>
          <a:xfrm>
            <a:off x="-9728" y="-9729"/>
            <a:ext cx="1171556" cy="1177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350230" y="365125"/>
            <a:ext cx="100357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405026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tags" Target="../tags/tag12.xml"/><Relationship Id="rId14" Type="http://schemas.openxmlformats.org/officeDocument/2006/relationships/image" Target="../media/image1.png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435DB-8067-43DA-A507-0145CCD5F2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479FA-A42E-4EFE-AEE4-DBB86B78E0A1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PA_图片 10"/>
          <p:cNvPicPr>
            <a:picLocks noChangeAspect="1"/>
          </p:cNvPicPr>
          <p:nvPr>
            <p:custDataLst>
              <p:tags r:id="rId13"/>
            </p:custDataLst>
          </p:nvPr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04" t="15295" r="19544" b="77307"/>
          <a:stretch>
            <a:fillRect/>
          </a:stretch>
        </p:blipFill>
        <p:spPr>
          <a:xfrm>
            <a:off x="0" y="-1"/>
            <a:ext cx="1278565" cy="1031713"/>
          </a:xfrm>
          <a:prstGeom prst="rect">
            <a:avLst/>
          </a:prstGeom>
        </p:spPr>
      </p:pic>
      <p:sp>
        <p:nvSpPr>
          <p:cNvPr id="8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.xml"/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6.xml"/><Relationship Id="rId3" Type="http://schemas.openxmlformats.org/officeDocument/2006/relationships/image" Target="../media/image10.png"/><Relationship Id="rId2" Type="http://schemas.openxmlformats.org/officeDocument/2006/relationships/image" Target="../media/image8.wmf"/><Relationship Id="rId1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Relationship Id="rId3" Type="http://schemas.openxmlformats.org/officeDocument/2006/relationships/image" Target="../media/image11.png"/><Relationship Id="rId2" Type="http://schemas.openxmlformats.org/officeDocument/2006/relationships/image" Target="../media/image8.wmf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4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0.xml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8.xml"/><Relationship Id="rId1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8.xml"/><Relationship Id="rId1" Type="http://schemas.openxmlformats.org/officeDocument/2006/relationships/tags" Target="../tags/tag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1621155" y="2247900"/>
            <a:ext cx="8519795" cy="1560830"/>
          </a:xfrm>
        </p:spPr>
        <p:txBody>
          <a:bodyPr/>
          <a:p>
            <a:pPr algn="ctr"/>
            <a:r>
              <a:rPr lang="zh-CN" altLang="en-US" sz="3600" b="1"/>
              <a:t>第</a:t>
            </a:r>
            <a:r>
              <a:rPr lang="en-US" altLang="zh-CN" sz="3600" b="1"/>
              <a:t>20</a:t>
            </a:r>
            <a:r>
              <a:rPr lang="zh-CN" altLang="en-US" sz="3600" b="1"/>
              <a:t>课</a:t>
            </a:r>
            <a:br>
              <a:rPr lang="zh-CN" altLang="en-US" sz="3600" b="1"/>
            </a:br>
            <a:r>
              <a:rPr lang="zh-CN" altLang="en-US" sz="3600" b="1"/>
              <a:t>北洋军阀统治时期的政治、经济与文化</a:t>
            </a:r>
            <a:endParaRPr lang="zh-CN" altLang="en-US" sz="3600" b="1"/>
          </a:p>
        </p:txBody>
      </p:sp>
      <p:sp>
        <p:nvSpPr>
          <p:cNvPr id="5" name="圆角矩形 4"/>
          <p:cNvSpPr/>
          <p:nvPr/>
        </p:nvSpPr>
        <p:spPr>
          <a:xfrm>
            <a:off x="3689985" y="4434205"/>
            <a:ext cx="4811395" cy="171259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课程标准：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en-US" altLang="zh-CN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、了解北洋军阀的统治；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en-US" altLang="zh-CN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、新文化运动及其影响。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985520" y="1097915"/>
            <a:ext cx="3249295" cy="49593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96365" y="1784985"/>
            <a:ext cx="361950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过程：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1</a:t>
            </a:r>
            <a:r>
              <a:rPr lang="zh-CN" altLang="en-US" sz="2400"/>
              <a:t>）对内独裁统治；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2</a:t>
            </a:r>
            <a:r>
              <a:rPr lang="zh-CN" altLang="en-US" sz="2400"/>
              <a:t>）对外出卖国家；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3</a:t>
            </a:r>
            <a:r>
              <a:rPr lang="zh-CN" altLang="en-US" sz="2400"/>
              <a:t>）倒行逆施称帝。</a:t>
            </a:r>
            <a:endParaRPr lang="zh-CN" altLang="en-US" sz="2400"/>
          </a:p>
        </p:txBody>
      </p:sp>
      <p:pic>
        <p:nvPicPr>
          <p:cNvPr id="11" name="内容占位符 10" descr="7)WE6NP4P@TYMHS`@OE$A(O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69155" y="1351915"/>
            <a:ext cx="7108825" cy="45916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985520" y="1097915"/>
            <a:ext cx="3249295" cy="49593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96365" y="1784985"/>
            <a:ext cx="361950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过程：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1</a:t>
            </a:r>
            <a:r>
              <a:rPr lang="zh-CN" altLang="en-US" sz="2400"/>
              <a:t>）对内独裁统治；</a:t>
            </a:r>
            <a:endParaRPr lang="zh-CN" altLang="en-US" sz="2400"/>
          </a:p>
          <a:p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5539105" y="2648585"/>
            <a:ext cx="5778500" cy="30460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2400"/>
              <a:t>概况：</a:t>
            </a:r>
            <a:endParaRPr lang="zh-CN" altLang="en-US" sz="2800"/>
          </a:p>
          <a:p>
            <a:r>
              <a:rPr lang="zh-CN" altLang="en-US" sz="2400">
                <a:latin typeface="Calibri" panose="020F0502020204030204" charset="0"/>
              </a:rPr>
              <a:t>①</a:t>
            </a:r>
            <a:r>
              <a:rPr lang="en-US" altLang="zh-CN" sz="2400">
                <a:latin typeface="Calibri" panose="020F0502020204030204" charset="0"/>
              </a:rPr>
              <a:t>1912</a:t>
            </a:r>
            <a:r>
              <a:rPr lang="zh-CN" altLang="en-US" sz="2400">
                <a:latin typeface="Calibri" panose="020F0502020204030204" charset="0"/>
              </a:rPr>
              <a:t>年</a:t>
            </a:r>
            <a:r>
              <a:rPr lang="en-US" altLang="zh-CN" sz="2400">
                <a:latin typeface="Calibri" panose="020F0502020204030204" charset="0"/>
              </a:rPr>
              <a:t>3</a:t>
            </a:r>
            <a:r>
              <a:rPr lang="zh-CN" altLang="en-US" sz="2400">
                <a:latin typeface="Calibri" panose="020F0502020204030204" charset="0"/>
              </a:rPr>
              <a:t>月</a:t>
            </a:r>
            <a:r>
              <a:rPr lang="en-US" altLang="zh-CN" sz="2400">
                <a:latin typeface="Calibri" panose="020F0502020204030204" charset="0"/>
              </a:rPr>
              <a:t>10</a:t>
            </a:r>
            <a:r>
              <a:rPr lang="zh-CN" altLang="en-US" sz="2400">
                <a:latin typeface="Calibri" panose="020F0502020204030204" charset="0"/>
              </a:rPr>
              <a:t>日袁世凯在北京宣誓就职大总统，随后展开独揽大权的活动；</a:t>
            </a:r>
            <a:endParaRPr lang="zh-CN" altLang="en-US" sz="2400">
              <a:latin typeface="Calibri" panose="020F0502020204030204" charset="0"/>
            </a:endParaRPr>
          </a:p>
          <a:p>
            <a:r>
              <a:rPr lang="zh-CN" altLang="en-US" sz="2400">
                <a:latin typeface="Calibri" panose="020F0502020204030204" charset="0"/>
              </a:rPr>
              <a:t>②</a:t>
            </a:r>
            <a:r>
              <a:rPr lang="en-US" altLang="zh-CN" sz="2400">
                <a:latin typeface="Calibri" panose="020F0502020204030204" charset="0"/>
              </a:rPr>
              <a:t>1913</a:t>
            </a:r>
            <a:r>
              <a:rPr lang="zh-CN" altLang="en-US" sz="2400">
                <a:latin typeface="Calibri" panose="020F0502020204030204" charset="0"/>
              </a:rPr>
              <a:t>年</a:t>
            </a:r>
            <a:r>
              <a:rPr lang="en-US" altLang="zh-CN" sz="2400">
                <a:latin typeface="Calibri" panose="020F0502020204030204" charset="0"/>
              </a:rPr>
              <a:t>11</a:t>
            </a:r>
            <a:r>
              <a:rPr lang="zh-CN" altLang="en-US" sz="2400">
                <a:latin typeface="Calibri" panose="020F0502020204030204" charset="0"/>
              </a:rPr>
              <a:t>月解散中国国民党；</a:t>
            </a:r>
            <a:endParaRPr lang="zh-CN" altLang="en-US" sz="2400">
              <a:latin typeface="Calibri" panose="020F0502020204030204" charset="0"/>
            </a:endParaRPr>
          </a:p>
          <a:p>
            <a:r>
              <a:rPr lang="en-US" altLang="zh-CN" sz="2400">
                <a:latin typeface="Calibri" panose="020F0502020204030204" charset="0"/>
              </a:rPr>
              <a:t>③1914</a:t>
            </a:r>
            <a:r>
              <a:rPr lang="zh-CN" altLang="en-US" sz="2400">
                <a:latin typeface="Calibri" panose="020F0502020204030204" charset="0"/>
              </a:rPr>
              <a:t>年</a:t>
            </a:r>
            <a:r>
              <a:rPr lang="en-US" altLang="zh-CN" sz="2400">
                <a:latin typeface="Calibri" panose="020F0502020204030204" charset="0"/>
              </a:rPr>
              <a:t>5</a:t>
            </a:r>
            <a:r>
              <a:rPr lang="zh-CN" altLang="en-US" sz="2400">
                <a:latin typeface="Calibri" panose="020F0502020204030204" charset="0"/>
              </a:rPr>
              <a:t>月公布《中华民国约法》，改责任内阁制为总统制；</a:t>
            </a:r>
            <a:endParaRPr lang="zh-CN" altLang="en-US" sz="2400">
              <a:latin typeface="Calibri" panose="020F0502020204030204" charset="0"/>
            </a:endParaRPr>
          </a:p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sym typeface="+mn-ea"/>
              </a:rPr>
              <a:t>④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sym typeface="+mn-ea"/>
              </a:rPr>
              <a:t>1914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sym typeface="+mn-ea"/>
              </a:rPr>
              <a:t>年底颁布的《修正大总统选举法》又规定总统任期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sym typeface="+mn-ea"/>
              </a:rPr>
              <a:t>10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sym typeface="+mn-ea"/>
              </a:rPr>
              <a:t>年，可连选连任。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14400" imgH="215900" progId="Equation.KSEE3">
                  <p:embed/>
                </p:oleObj>
              </mc:Choice>
              <mc:Fallback>
                <p:oleObj name="" r:id="rId1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直接连接符 8"/>
          <p:cNvCxnSpPr/>
          <p:nvPr/>
        </p:nvCxnSpPr>
        <p:spPr>
          <a:xfrm>
            <a:off x="1744980" y="3071495"/>
            <a:ext cx="265049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4332605" y="3103245"/>
            <a:ext cx="1206500" cy="6819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53435"/>
            <a:ext cx="3741420" cy="274828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744980" y="6101715"/>
            <a:ext cx="22879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袁世凯就职宣言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985520" y="1097915"/>
            <a:ext cx="3249295" cy="49593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96365" y="1784985"/>
            <a:ext cx="361950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过程：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1</a:t>
            </a:r>
            <a:r>
              <a:rPr lang="zh-CN" altLang="en-US" sz="2400"/>
              <a:t>）对内独裁统治；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2</a:t>
            </a:r>
            <a:r>
              <a:rPr lang="zh-CN" altLang="en-US" sz="2400"/>
              <a:t>）对外出卖国家；</a:t>
            </a:r>
            <a:endParaRPr lang="zh-CN" altLang="en-US" sz="2400"/>
          </a:p>
          <a:p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985520" y="4500245"/>
            <a:ext cx="10461625" cy="1568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2400"/>
              <a:t>概况：</a:t>
            </a:r>
            <a:endParaRPr lang="zh-CN" altLang="en-US" sz="2800"/>
          </a:p>
          <a:p>
            <a:r>
              <a:rPr lang="zh-CN" altLang="en-US" sz="2400">
                <a:latin typeface="Calibri" panose="020F0502020204030204" charset="0"/>
              </a:rPr>
              <a:t>①接受日本把中国的部分领土已经政治、军事、财政等置于控制之下的</a:t>
            </a:r>
            <a:r>
              <a:rPr lang="en-US" altLang="zh-CN" sz="2400">
                <a:latin typeface="Calibri" panose="020F0502020204030204" charset="0"/>
              </a:rPr>
              <a:t>“</a:t>
            </a:r>
            <a:r>
              <a:rPr lang="zh-CN" altLang="en-US" sz="2400">
                <a:latin typeface="Calibri" panose="020F0502020204030204" charset="0"/>
              </a:rPr>
              <a:t>二十一条</a:t>
            </a:r>
            <a:r>
              <a:rPr lang="en-US" altLang="zh-CN" sz="2400">
                <a:latin typeface="Calibri" panose="020F0502020204030204" charset="0"/>
              </a:rPr>
              <a:t>”</a:t>
            </a:r>
            <a:r>
              <a:rPr lang="zh-CN" altLang="en-US" sz="2400">
                <a:latin typeface="Calibri" panose="020F0502020204030204" charset="0"/>
              </a:rPr>
              <a:t>的大部分内容；</a:t>
            </a:r>
            <a:endParaRPr lang="zh-CN" altLang="en-US" sz="2400">
              <a:latin typeface="Calibri" panose="020F0502020204030204" charset="0"/>
            </a:endParaRPr>
          </a:p>
          <a:p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②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1915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年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5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月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25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日被迫签订不平等的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“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中日民四条约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”</a:t>
            </a:r>
            <a:endParaRPr lang="en-US" altLang="zh-CN" sz="2400">
              <a:latin typeface="Calibri" panose="020F0502020204030204" charset="0"/>
              <a:ea typeface="黑体" panose="02010609060101010101" charset="-122"/>
              <a:sym typeface="+mn-ea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14400" imgH="215900" progId="Equation.KSEE3">
                  <p:embed/>
                </p:oleObj>
              </mc:Choice>
              <mc:Fallback>
                <p:oleObj name="" r:id="rId1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直接连接符 8"/>
          <p:cNvCxnSpPr/>
          <p:nvPr/>
        </p:nvCxnSpPr>
        <p:spPr>
          <a:xfrm>
            <a:off x="1666240" y="3674110"/>
            <a:ext cx="265049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 flipH="1">
            <a:off x="2475230" y="3721735"/>
            <a:ext cx="587375" cy="7785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 descr="NZ4_}I)L0F0(UB8~GDKYDQU"/>
          <p:cNvPicPr>
            <a:picLocks noChangeAspect="1"/>
          </p:cNvPicPr>
          <p:nvPr/>
        </p:nvPicPr>
        <p:blipFill>
          <a:blip r:embed="rId3">
            <a:clrChange>
              <a:clrFrom>
                <a:srgbClr val="C6CACA">
                  <a:alpha val="100000"/>
                </a:srgbClr>
              </a:clrFrom>
              <a:clrTo>
                <a:srgbClr val="C6CACA">
                  <a:alpha val="100000"/>
                  <a:alpha val="0"/>
                </a:srgbClr>
              </a:clrTo>
            </a:clrChange>
          </a:blip>
          <a:srcRect b="11956"/>
          <a:stretch>
            <a:fillRect/>
          </a:stretch>
        </p:blipFill>
        <p:spPr>
          <a:xfrm>
            <a:off x="6442075" y="814070"/>
            <a:ext cx="5167630" cy="32778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690995" y="4091940"/>
            <a:ext cx="4669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袁世凯政府与日本驻华使签署《二十一条》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985520" y="1097915"/>
            <a:ext cx="3249295" cy="49593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96365" y="1784985"/>
            <a:ext cx="361950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过程：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1</a:t>
            </a:r>
            <a:r>
              <a:rPr lang="zh-CN" altLang="en-US" sz="2400"/>
              <a:t>）对内独裁统治；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2</a:t>
            </a:r>
            <a:r>
              <a:rPr lang="zh-CN" altLang="en-US" sz="2400"/>
              <a:t>）对外出卖国家；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</a:t>
            </a:r>
            <a:r>
              <a:rPr lang="en-US" altLang="zh-CN" sz="2400"/>
              <a:t>3</a:t>
            </a:r>
            <a:r>
              <a:rPr lang="zh-CN" altLang="en-US" sz="2400"/>
              <a:t>）倒行逆施称帝</a:t>
            </a:r>
            <a:endParaRPr lang="zh-CN" altLang="en-US" sz="2400"/>
          </a:p>
          <a:p>
            <a:endParaRPr lang="zh-CN" altLang="en-US" sz="2400"/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8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914400" imgH="215900" progId="Equation.KSEE3">
                  <p:embed/>
                </p:oleObj>
              </mc:Choice>
              <mc:Fallback>
                <p:oleObj name="" r:id="rId1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38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直接连接符 8"/>
          <p:cNvCxnSpPr/>
          <p:nvPr/>
        </p:nvCxnSpPr>
        <p:spPr>
          <a:xfrm>
            <a:off x="1584325" y="4500245"/>
            <a:ext cx="265049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3633470" y="4547870"/>
            <a:ext cx="1508760" cy="7594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 descr="`)0V[V1Y8A[RQ%TRZ9VX7`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8835" y="1097915"/>
            <a:ext cx="5161915" cy="366966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266315" y="5325745"/>
            <a:ext cx="7989570" cy="1198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1915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年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10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月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6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日，参政院召开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“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国民代表大会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”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，表示一律赞成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“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君主立宪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”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，袁世凯接受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“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劝进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”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当上皇上，以</a:t>
            </a:r>
            <a:r>
              <a:rPr lang="en-US" altLang="zh-CN" sz="2400">
                <a:latin typeface="Calibri" panose="020F0502020204030204" charset="0"/>
                <a:ea typeface="黑体" panose="02010609060101010101" charset="-122"/>
                <a:sym typeface="+mn-ea"/>
              </a:rPr>
              <a:t>1916</a:t>
            </a:r>
            <a:r>
              <a:rPr lang="zh-CN" altLang="en-US" sz="2400">
                <a:latin typeface="Calibri" panose="020F0502020204030204" charset="0"/>
                <a:ea typeface="黑体" panose="02010609060101010101" charset="-122"/>
                <a:sym typeface="+mn-ea"/>
              </a:rPr>
              <a:t>年为洪宪元年。</a:t>
            </a:r>
            <a:endParaRPr lang="zh-CN" altLang="en-US" sz="2400">
              <a:latin typeface="Calibri" panose="020F0502020204030204" charset="0"/>
              <a:ea typeface="黑体" panose="02010609060101010101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8488680" cy="110045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、革命派的反抗斗争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4660" y="2198370"/>
            <a:ext cx="3842385" cy="4379595"/>
          </a:xfrm>
          <a:prstGeom prst="rect">
            <a:avLst/>
          </a:prstGeom>
        </p:spPr>
      </p:pic>
      <p:sp>
        <p:nvSpPr>
          <p:cNvPr id="3" name="内容占位符 8"/>
          <p:cNvSpPr>
            <a:spLocks noGrp="1"/>
          </p:cNvSpPr>
          <p:nvPr/>
        </p:nvSpPr>
        <p:spPr>
          <a:xfrm>
            <a:off x="6027420" y="2315845"/>
            <a:ext cx="5123180" cy="36245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0000" tIns="46800" rIns="90000" bIns="46800" rtlCol="0"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1912年</a:t>
            </a:r>
            <a:r>
              <a:rPr 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，在宋教仁的努力下</a:t>
            </a:r>
            <a:r>
              <a: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同盟会与其他几个团体改组成为国民党，准备参加第一届中国国会两院议员大选。1913年3月20日，宋教仁应袁世凯之邀从上海奔赴北京，在上海车站被刺杀，后送往医院不治身亡。</a:t>
            </a:r>
            <a:r>
              <a:rPr 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经查，刺杀宋教仁的幕后黑手竟然是袁世凯的亲信，并直接牵扯到袁世凯本人。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32535" y="2430145"/>
            <a:ext cx="40259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被刺杀身亡的宋教仁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一、袁世凯复辟帝制与护国战争；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113155"/>
            <a:ext cx="9616440" cy="5194300"/>
          </a:xfrm>
        </p:spPr>
        <p:txBody>
          <a:bodyPr>
            <a:normAutofit fontScale="90000"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、袁世凯复辟帝制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、革命派的反抗斗争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    （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en-US" altLang="zh-CN"/>
              <a:t>1913</a:t>
            </a:r>
            <a:r>
              <a:rPr lang="zh-CN" altLang="en-US"/>
              <a:t>年，宋教仁改组同盟会为国民党；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    （</a:t>
            </a:r>
            <a:r>
              <a:rPr lang="en-US" altLang="zh-CN"/>
              <a:t>2</a:t>
            </a:r>
            <a:r>
              <a:rPr lang="zh-CN" altLang="en-US"/>
              <a:t>）</a:t>
            </a:r>
            <a:r>
              <a:rPr lang="en-US" altLang="zh-CN"/>
              <a:t>1913</a:t>
            </a:r>
            <a:r>
              <a:rPr lang="zh-CN" altLang="en-US"/>
              <a:t>年，二次革命孙中山组织中华革命党讨袁；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    （</a:t>
            </a:r>
            <a:r>
              <a:rPr lang="en-US" altLang="zh-CN"/>
              <a:t>3</a:t>
            </a:r>
            <a:r>
              <a:rPr lang="zh-CN" altLang="en-US"/>
              <a:t>）</a:t>
            </a:r>
            <a:r>
              <a:rPr lang="en-US" altLang="zh-CN"/>
              <a:t>1915</a:t>
            </a:r>
            <a:r>
              <a:rPr lang="zh-CN" altLang="en-US"/>
              <a:t>年护国战争</a:t>
            </a:r>
            <a:endParaRPr lang="zh-CN" altLang="en-US"/>
          </a:p>
          <a:p>
            <a:pPr marL="0" indent="0">
              <a:buNone/>
            </a:pPr>
            <a:r>
              <a:rPr lang="zh-CN" altLang="en-US">
                <a:latin typeface="Calibri" panose="020F0502020204030204" charset="0"/>
              </a:rPr>
              <a:t>                         ①时间：</a:t>
            </a:r>
            <a:r>
              <a:rPr lang="en-US" altLang="zh-CN">
                <a:latin typeface="Calibri" panose="020F0502020204030204" charset="0"/>
              </a:rPr>
              <a:t>1915</a:t>
            </a:r>
            <a:r>
              <a:rPr lang="zh-CN" altLang="en-US">
                <a:latin typeface="Calibri" panose="020F0502020204030204" charset="0"/>
              </a:rPr>
              <a:t>年</a:t>
            </a:r>
            <a:r>
              <a:rPr lang="en-US" altLang="zh-CN">
                <a:latin typeface="Calibri" panose="020F0502020204030204" charset="0"/>
              </a:rPr>
              <a:t>12</a:t>
            </a:r>
            <a:r>
              <a:rPr lang="zh-CN" altLang="en-US">
                <a:latin typeface="Calibri" panose="020F0502020204030204" charset="0"/>
              </a:rPr>
              <a:t>月</a:t>
            </a:r>
            <a:r>
              <a:rPr lang="en-US" altLang="zh-CN">
                <a:latin typeface="Calibri" panose="020F0502020204030204" charset="0"/>
              </a:rPr>
              <a:t>25</a:t>
            </a:r>
            <a:r>
              <a:rPr lang="zh-CN" altLang="en-US">
                <a:latin typeface="Calibri" panose="020F0502020204030204" charset="0"/>
              </a:rPr>
              <a:t>日</a:t>
            </a:r>
            <a:endParaRPr lang="zh-CN" altLang="en-US">
              <a:latin typeface="Calibri" panose="020F0502020204030204" charset="0"/>
            </a:endParaRPr>
          </a:p>
          <a:p>
            <a:pPr marL="0" indent="0">
              <a:buNone/>
            </a:pPr>
            <a:r>
              <a:rPr lang="zh-CN" altLang="en-US">
                <a:latin typeface="Calibri" panose="020F0502020204030204" charset="0"/>
              </a:rPr>
              <a:t>                         ②主要人物：唐继尧、蔡锷、李烈钧</a:t>
            </a:r>
            <a:endParaRPr lang="zh-CN" altLang="en-US">
              <a:latin typeface="Calibri" panose="020F0502020204030204" charset="0"/>
            </a:endParaRPr>
          </a:p>
          <a:p>
            <a:pPr marL="0" indent="0">
              <a:buNone/>
            </a:pPr>
            <a:r>
              <a:rPr lang="zh-CN" altLang="en-US">
                <a:latin typeface="Calibri" panose="020F0502020204030204" charset="0"/>
              </a:rPr>
              <a:t>                         ③经过：在云南宣布独立，组织护国军北上讨袁，不少省</a:t>
            </a:r>
            <a:endParaRPr lang="zh-CN" altLang="en-US">
              <a:latin typeface="Calibri" panose="020F0502020204030204" charset="0"/>
            </a:endParaRPr>
          </a:p>
          <a:p>
            <a:pPr marL="0" indent="0">
              <a:buNone/>
            </a:pPr>
            <a:r>
              <a:rPr lang="zh-CN" altLang="en-US">
                <a:latin typeface="Calibri" panose="020F0502020204030204" charset="0"/>
              </a:rPr>
              <a:t>                                            份积极响应，宣告独立</a:t>
            </a:r>
            <a:endParaRPr lang="zh-CN" altLang="en-US">
              <a:latin typeface="Calibri" panose="020F0502020204030204" charset="0"/>
            </a:endParaRPr>
          </a:p>
          <a:p>
            <a:pPr marL="0" indent="0">
              <a:buNone/>
            </a:pPr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            ④结果：</a:t>
            </a:r>
            <a:r>
              <a:rPr lang="zh-CN" altLang="en-US"/>
              <a:t>袁世凯于</a:t>
            </a:r>
            <a:r>
              <a:rPr lang="en-US" altLang="zh-CN"/>
              <a:t>1916</a:t>
            </a:r>
            <a:r>
              <a:rPr lang="zh-CN" altLang="en-US"/>
              <a:t>年</a:t>
            </a:r>
            <a:r>
              <a:rPr lang="en-US" altLang="zh-CN"/>
              <a:t>3</a:t>
            </a:r>
            <a:r>
              <a:rPr lang="zh-CN" altLang="en-US"/>
              <a:t>月</a:t>
            </a:r>
            <a:r>
              <a:rPr lang="en-US" altLang="zh-CN"/>
              <a:t>22</a:t>
            </a:r>
            <a:r>
              <a:rPr lang="zh-CN" altLang="en-US"/>
              <a:t>日宣布取消帝制，恢复中华民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                            国年号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5200" y="4534535"/>
            <a:ext cx="6214110" cy="579755"/>
          </a:xfrm>
        </p:spPr>
        <p:txBody>
          <a:bodyPr>
            <a:no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根据材料分析袁世凯复辟失败的原因？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584200" y="762635"/>
            <a:ext cx="10515600" cy="4351338"/>
          </a:xfrm>
        </p:spPr>
        <p:txBody>
          <a:bodyPr>
            <a:normAutofit fontScale="90000" lnSpcReduction="20000"/>
          </a:bodyPr>
          <a:p>
            <a:pPr marL="0" indent="0">
              <a:buNone/>
            </a:pPr>
            <a:r>
              <a:rPr lang="zh-CN" altLang="en-US"/>
              <a:t>材料</a:t>
            </a:r>
            <a:r>
              <a:rPr lang="en-US" altLang="zh-CN"/>
              <a:t>1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   任凭你像尧舜那样贤圣，像秦始皇、明太祖那样强暴，像曹操、司马懿那样狡猾，再要想做中国皇帝，乃永远没有人答应</a:t>
            </a:r>
            <a:r>
              <a:rPr lang="zh-CN" altLang="en-US"/>
              <a:t>。</a:t>
            </a:r>
            <a:endParaRPr lang="zh-CN" altLang="en-US"/>
          </a:p>
          <a:p>
            <a:pPr marL="0" indent="0" algn="r">
              <a:buNone/>
            </a:pPr>
            <a:r>
              <a:rPr lang="en-US" altLang="zh-CN"/>
              <a:t>——</a:t>
            </a:r>
            <a:r>
              <a:rPr lang="zh-CN" altLang="en-US"/>
              <a:t>梁启超《五十年中国进化论》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材料</a:t>
            </a:r>
            <a:r>
              <a:rPr lang="en-US" altLang="zh-CN"/>
              <a:t>2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孙中山发表《讨袁檄文》，号召全国人民</a:t>
            </a:r>
            <a:r>
              <a:rPr lang="en-US" altLang="zh-CN"/>
              <a:t>“</a:t>
            </a:r>
            <a:r>
              <a:rPr lang="zh-CN" altLang="en-US"/>
              <a:t>戮此民贼，以拯吾民</a:t>
            </a:r>
            <a:r>
              <a:rPr lang="en-US" altLang="zh-CN"/>
              <a:t>”</a:t>
            </a:r>
            <a:r>
              <a:rPr lang="zh-CN" altLang="en-US"/>
              <a:t>。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材料</a:t>
            </a:r>
            <a:r>
              <a:rPr lang="en-US" altLang="zh-CN"/>
              <a:t>3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日本…外交既已妥恰,当再严词警告中国政府,延缓帝制,如不听,则出兵自由行动,派驻中国要地。</a:t>
            </a:r>
            <a:endParaRPr lang="en-US" altLang="zh-CN"/>
          </a:p>
          <a:p>
            <a:pPr marL="0" indent="0" algn="r">
              <a:buNone/>
            </a:pPr>
            <a:r>
              <a:rPr lang="en-US" altLang="zh-CN"/>
              <a:t> ——林明德《日本与洪宪帝制》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1078230" y="5114290"/>
            <a:ext cx="898398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chemeClr val="tx1"/>
                </a:solidFill>
              </a:rPr>
              <a:t>1、</a:t>
            </a:r>
            <a:r>
              <a:rPr lang="zh-CN" altLang="en-US" sz="2400">
                <a:sym typeface="+mn-ea"/>
              </a:rPr>
              <a:t>民主观念深入人心 ，</a:t>
            </a:r>
            <a:r>
              <a:rPr lang="zh-CN" altLang="en-US" sz="2400">
                <a:solidFill>
                  <a:schemeClr val="tx1"/>
                </a:solidFill>
              </a:rPr>
              <a:t>袁世凯称帝不符合历史发展的潮流； </a:t>
            </a:r>
            <a:endParaRPr lang="zh-CN" altLang="en-US" sz="2400">
              <a:solidFill>
                <a:schemeClr val="tx1"/>
              </a:solidFill>
            </a:endParaRPr>
          </a:p>
          <a:p>
            <a:r>
              <a:rPr lang="zh-CN" altLang="en-US" sz="2400">
                <a:solidFill>
                  <a:schemeClr val="tx1"/>
                </a:solidFill>
              </a:rPr>
              <a:t>2、孙中山领导的全国人民反袁斗争轰轰烈烈的进行 </a:t>
            </a:r>
            <a:endParaRPr lang="zh-CN" altLang="en-US" sz="2400">
              <a:solidFill>
                <a:schemeClr val="tx1"/>
              </a:solidFill>
            </a:endParaRPr>
          </a:p>
          <a:p>
            <a:r>
              <a:rPr lang="zh-CN" altLang="en-US" sz="2400">
                <a:solidFill>
                  <a:schemeClr val="tx1"/>
                </a:solidFill>
              </a:rPr>
              <a:t>3、帝国主义对其丧失信心 </a:t>
            </a:r>
            <a:endParaRPr lang="zh-CN" altLang="en-US" sz="2400">
              <a:solidFill>
                <a:schemeClr val="tx1"/>
              </a:solidFill>
            </a:endParaRPr>
          </a:p>
          <a:p>
            <a:r>
              <a:rPr lang="en-US" altLang="zh-CN" sz="2400">
                <a:solidFill>
                  <a:schemeClr val="tx1"/>
                </a:solidFill>
              </a:rPr>
              <a:t>4</a:t>
            </a:r>
            <a:r>
              <a:rPr lang="zh-CN" altLang="en-US" sz="2400">
                <a:solidFill>
                  <a:schemeClr val="tx1"/>
                </a:solidFill>
              </a:rPr>
              <a:t>、缺乏群众基础以及北洋军阀内部矛盾 </a:t>
            </a:r>
            <a:endParaRPr lang="zh-CN" altLang="en-US" sz="240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3266440" cy="100457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）概况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2" name="图片 1" descr="2019-11-14 19:59:42.415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0620" y="1146810"/>
            <a:ext cx="4438650" cy="45650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18920" y="2363470"/>
            <a:ext cx="424624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/>
              <a:t>袁世凯称帝失败，不久死去，北洋军阀中再也找不出一个能统御整个北洋派的人。北洋军阀内部派系纷争，很快发展成为军阀混战、军阀割据的局面。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9939655" cy="578675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）概况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r>
              <a:rPr lang="zh-CN" altLang="en-US"/>
              <a:t> （</a:t>
            </a:r>
            <a:r>
              <a:rPr lang="en-US" altLang="zh-CN"/>
              <a:t>2</a:t>
            </a:r>
            <a:r>
              <a:rPr lang="zh-CN" altLang="en-US"/>
              <a:t>）结果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各军阀凭借手中掌握的军队，争权夺利，先后爆发直皖、直奉军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阀混战，导致北京政权实际上由不同时期的军阀所控制。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832610" y="2259965"/>
          <a:ext cx="8790940" cy="217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/>
                <a:gridCol w="1681480"/>
                <a:gridCol w="1583690"/>
                <a:gridCol w="4458970"/>
              </a:tblGrid>
              <a:tr h="7594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派系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代表人物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支持国家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占据区域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3333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直系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冯国璋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英美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直隶及长江中下游的苏、赣、鄂等省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5118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皖系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段祺瑞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日本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据有皖、浙、闽、鲁、陕各省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5118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奉系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张作霖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  <a:sym typeface="+mn-ea"/>
                        </a:rPr>
                        <a:t>日本</a:t>
                      </a:r>
                      <a:endParaRPr lang="zh-CN" altLang="en-US" sz="20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占据东北三省</a:t>
                      </a:r>
                      <a:endParaRPr lang="zh-CN" altLang="en-US" sz="2000">
                        <a:solidFill>
                          <a:schemeClr val="tx1"/>
                        </a:solidFill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9939655" cy="193103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、府院之争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7705" y="2345690"/>
            <a:ext cx="2495550" cy="35604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75815" y="6055995"/>
            <a:ext cx="23774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总统府</a:t>
            </a:r>
            <a:r>
              <a:rPr lang="en-US" altLang="zh-CN" sz="2400"/>
              <a:t>—</a:t>
            </a:r>
            <a:r>
              <a:rPr lang="zh-CN" altLang="en-US" sz="2400"/>
              <a:t>黎元洪</a:t>
            </a:r>
            <a:endParaRPr lang="zh-CN" altLang="en-US" sz="2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1150" y="2413635"/>
            <a:ext cx="2396490" cy="34925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775575" y="6055995"/>
            <a:ext cx="27235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国务院内阁总理</a:t>
            </a:r>
            <a:r>
              <a:rPr lang="en-US" altLang="zh-CN" sz="2400"/>
              <a:t>—</a:t>
            </a:r>
            <a:r>
              <a:rPr lang="zh-CN" altLang="en-US" sz="2400"/>
              <a:t>段祺瑞</a:t>
            </a:r>
            <a:endParaRPr lang="zh-CN" altLang="en-US" sz="2400"/>
          </a:p>
        </p:txBody>
      </p:sp>
      <p:sp>
        <p:nvSpPr>
          <p:cNvPr id="7" name="左右箭头 6"/>
          <p:cNvSpPr/>
          <p:nvPr/>
        </p:nvSpPr>
        <p:spPr>
          <a:xfrm>
            <a:off x="4497705" y="3878580"/>
            <a:ext cx="3475990" cy="64262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827270" y="3510280"/>
            <a:ext cx="28168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1917年“府院之争”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9939655" cy="193103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、府院之争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、张勋复辟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87420" y="1955800"/>
            <a:ext cx="2743200" cy="393382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370070" y="5889625"/>
            <a:ext cx="9779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2400" b="1"/>
              <a:t>张勋</a:t>
            </a:r>
            <a:endParaRPr sz="2400" b="1"/>
          </a:p>
        </p:txBody>
      </p:sp>
      <p:sp>
        <p:nvSpPr>
          <p:cNvPr id="12" name="文本框 11"/>
          <p:cNvSpPr txBox="1"/>
          <p:nvPr/>
        </p:nvSpPr>
        <p:spPr>
          <a:xfrm>
            <a:off x="6968490" y="1955800"/>
            <a:ext cx="460248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400"/>
              <a:t>背景：</a:t>
            </a:r>
            <a:endParaRPr lang="zh-CN" sz="2400"/>
          </a:p>
          <a:p>
            <a:r>
              <a:rPr lang="zh-CN" sz="2400">
                <a:latin typeface="Calibri" panose="020F0502020204030204" charset="0"/>
              </a:rPr>
              <a:t>①军阀割据的局面 出现；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>
                <a:latin typeface="Calibri" panose="020F0502020204030204" charset="0"/>
              </a:rPr>
              <a:t>②府院之争。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>
                <a:latin typeface="Calibri" panose="020F0502020204030204" charset="0"/>
              </a:rPr>
              <a:t>概况：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/>
              <a:t>张勋以调解府院之争为名，率兵入京，解散了国会，拥清废帝溥仪复辟。</a:t>
            </a:r>
            <a:endParaRPr lang="zh-CN" sz="2400"/>
          </a:p>
          <a:p>
            <a:r>
              <a:rPr lang="zh-CN" sz="2400"/>
              <a:t>结果：</a:t>
            </a:r>
            <a:endParaRPr lang="zh-CN" sz="2400"/>
          </a:p>
          <a:p>
            <a:r>
              <a:rPr lang="zh-CN" sz="2400"/>
              <a:t>失败</a:t>
            </a:r>
            <a:endParaRPr lang="zh-CN" sz="24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3563620" cy="2275840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、府院之争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、张勋复辟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、护法运动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76325" y="3220720"/>
            <a:ext cx="1074166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400">
                <a:latin typeface="Calibri" panose="020F0502020204030204" charset="0"/>
              </a:rPr>
              <a:t>背景：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>
                <a:latin typeface="Calibri" panose="020F0502020204030204" charset="0"/>
              </a:rPr>
              <a:t>张勋复辟失败后，冯国璋代行大总统职权，段祺瑞以</a:t>
            </a:r>
            <a:r>
              <a:rPr lang="en-US" altLang="zh-CN" sz="2400">
                <a:latin typeface="Calibri" panose="020F0502020204030204" charset="0"/>
              </a:rPr>
              <a:t>“</a:t>
            </a:r>
            <a:r>
              <a:rPr lang="zh-CN" sz="2400">
                <a:latin typeface="Calibri" panose="020F0502020204030204" charset="0"/>
              </a:rPr>
              <a:t>再造共和”的姿态，回到北京就任国务总理。但他公然破坏《中华民国临时约法》，拒绝恢复国会。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>
                <a:latin typeface="Calibri" panose="020F0502020204030204" charset="0"/>
              </a:rPr>
              <a:t>经过：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>
                <a:latin typeface="Calibri" panose="020F0502020204030204" charset="0"/>
              </a:rPr>
              <a:t>1917年8月，在广州召开非常会议，决定成立“中华民国军政府”，举孙中山为大元帅。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/>
              <a:t>结果：</a:t>
            </a:r>
            <a:endParaRPr lang="zh-CN" sz="2400"/>
          </a:p>
          <a:p>
            <a:r>
              <a:rPr lang="zh-CN" sz="2400"/>
              <a:t>          借孙中山的名望争权夺势的西南军阀，却千方百计排挤孙中山。孙中山愤而辞去大元帅之职，护法运动失败</a:t>
            </a:r>
            <a:endParaRPr lang="zh-CN" sz="24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DF5E0">
                  <a:alpha val="100000"/>
                </a:srgbClr>
              </a:clrFrom>
              <a:clrTo>
                <a:srgbClr val="FDF5E0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55740" y="365125"/>
            <a:ext cx="4184015" cy="32600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2420" cy="732790"/>
          </a:xfrm>
        </p:spPr>
        <p:txBody>
          <a:bodyPr/>
          <a:p>
            <a:r>
              <a:rPr lang="zh-CN" altLang="en-US" sz="2800" dirty="0">
                <a:sym typeface="+mn-ea"/>
              </a:rPr>
              <a:t>二、北洋时期的军阀割据；</a:t>
            </a:r>
            <a:endParaRPr lang="zh-CN" altLang="en-US" sz="2800" dirty="0">
              <a:sym typeface="+mn-ea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3563620" cy="291782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、军阀割据的形成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、府院之争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、张勋复辟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、护法运动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5</a:t>
            </a:r>
            <a:r>
              <a:rPr lang="zh-CN" altLang="en-US"/>
              <a:t>、中国参加一战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380490" y="4015740"/>
            <a:ext cx="1074166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400">
                <a:latin typeface="Calibri" panose="020F0502020204030204" charset="0"/>
              </a:rPr>
              <a:t>背景：</a:t>
            </a:r>
            <a:endParaRPr lang="zh-CN" sz="2400">
              <a:latin typeface="Calibri" panose="020F0502020204030204" charset="0"/>
            </a:endParaRPr>
          </a:p>
          <a:p>
            <a:r>
              <a:rPr lang="zh-CN" sz="2400"/>
              <a:t>为争取国际地位，抑制日本在华势力的发展，</a:t>
            </a:r>
            <a:r>
              <a:rPr lang="en-US" altLang="zh-CN" sz="2400"/>
              <a:t>1917</a:t>
            </a:r>
            <a:r>
              <a:rPr lang="zh-CN" altLang="en-US" sz="2400"/>
              <a:t>年中国向德、奥两国宣战，加入第一次世界大战的协约国方面。</a:t>
            </a:r>
            <a:endParaRPr lang="zh-CN" altLang="en-US" sz="2400"/>
          </a:p>
          <a:p>
            <a:r>
              <a:rPr lang="zh-CN" altLang="en-US" sz="2400"/>
              <a:t>措施：</a:t>
            </a:r>
            <a:endParaRPr lang="zh-CN" altLang="en-US" sz="2400"/>
          </a:p>
          <a:p>
            <a:r>
              <a:rPr lang="zh-CN" altLang="en-US" sz="2400">
                <a:latin typeface="Calibri" panose="020F0502020204030204" charset="0"/>
              </a:rPr>
              <a:t>①</a:t>
            </a:r>
            <a:r>
              <a:rPr lang="zh-CN" altLang="en-US" sz="2400"/>
              <a:t>收回</a:t>
            </a:r>
            <a:r>
              <a:rPr lang="zh-CN" altLang="en-US" sz="2400">
                <a:sym typeface="+mn-ea"/>
              </a:rPr>
              <a:t>德、奥在天津、汉口的租界，撤销两国的领事裁判权；</a:t>
            </a:r>
            <a:endParaRPr lang="zh-CN" altLang="en-US" sz="2400">
              <a:sym typeface="+mn-ea"/>
            </a:endParaRPr>
          </a:p>
          <a:p>
            <a:r>
              <a:rPr lang="zh-CN" altLang="en-US" sz="2400">
                <a:latin typeface="Calibri" panose="020F0502020204030204" charset="0"/>
              </a:rPr>
              <a:t>②十几万中国劳工前往欧洲前线，为协约国取得胜利做出了贡献。</a:t>
            </a:r>
            <a:endParaRPr lang="zh-CN" altLang="en-US" sz="2400">
              <a:latin typeface="Calibri" panose="020F0502020204030204" charset="0"/>
            </a:endParaRPr>
          </a:p>
        </p:txBody>
      </p:sp>
      <p:pic>
        <p:nvPicPr>
          <p:cNvPr id="4" name="图片 3" descr="2019-11-14 20:48:24.306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75250" y="1097915"/>
            <a:ext cx="6368415" cy="291846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230620" y="880745"/>
            <a:ext cx="48863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000" b="1">
                <a:solidFill>
                  <a:srgbClr val="FF0000"/>
                </a:solidFill>
              </a:rPr>
              <a:t>第一次世界大战时期在欧洲的华工</a:t>
            </a:r>
            <a:endParaRPr lang="zh-CN" sz="20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sp>
        <p:nvSpPr>
          <p:cNvPr id="20482" name="矩形 20481"/>
          <p:cNvSpPr/>
          <p:nvPr/>
        </p:nvSpPr>
        <p:spPr>
          <a:xfrm>
            <a:off x="1201420" y="1237615"/>
            <a:ext cx="9837420" cy="4125595"/>
          </a:xfrm>
          <a:prstGeom prst="rect">
            <a:avLst/>
          </a:prstGeom>
          <a:noFill/>
          <a:ln w="12700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1: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辛亥革命推翻了封建专制统治，建立了中华民国，为民族资本主义的发展扫清了一些障碍。 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：奖励和保护工商业，鼓励人民兴办实业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鼓励华侨在国内投资，设立实业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……</a:t>
            </a:r>
            <a:endParaRPr lang="en-US" altLang="zh-CN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 algn="r">
              <a:lnSpc>
                <a:spcPct val="90000"/>
              </a:lnSpc>
              <a:buNone/>
            </a:pP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摘自南京临时政府的法令和措施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 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1915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年，日本提出灭亡中国的“二十一条”后，全国掀起了抵制日货、提倡国货的爱国运动。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 algn="r">
              <a:lnSpc>
                <a:spcPct val="90000"/>
              </a:lnSpc>
              <a:buNone/>
            </a:pP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——《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中国近代现代史上册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endParaRPr lang="en-US" altLang="zh-CN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：一战爆发后，英国对华输出减少了约 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／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。法国减少到不足战前的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／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 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德国货则完全停止了出口。 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 algn="r">
              <a:lnSpc>
                <a:spcPct val="90000"/>
              </a:lnSpc>
              <a:buNone/>
            </a:pP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——《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中国近代史教程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endParaRPr lang="en-US" altLang="zh-CN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endParaRPr lang="en-US" altLang="zh-CN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endParaRPr lang="en-US" altLang="zh-CN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内容占位符 4"/>
          <p:cNvSpPr>
            <a:spLocks noGrp="1"/>
          </p:cNvSpPr>
          <p:nvPr/>
        </p:nvSpPr>
        <p:spPr>
          <a:xfrm>
            <a:off x="1736725" y="5560695"/>
            <a:ext cx="8719185" cy="506730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根据材料分析民国初年中国资本主义经济发展的原因？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sz="28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sp>
        <p:nvSpPr>
          <p:cNvPr id="20482" name="矩形 20481"/>
          <p:cNvSpPr/>
          <p:nvPr/>
        </p:nvSpPr>
        <p:spPr>
          <a:xfrm>
            <a:off x="985520" y="2185670"/>
            <a:ext cx="9063355" cy="3088640"/>
          </a:xfrm>
          <a:prstGeom prst="rect">
            <a:avLst/>
          </a:prstGeom>
          <a:noFill/>
          <a:ln w="12700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Calibri" panose="020F0502020204030204" charset="0"/>
                <a:ea typeface="黑体" panose="02010609060101010101" charset="-122"/>
                <a:cs typeface="黑体" panose="02010609060101010101" charset="-122"/>
              </a:rPr>
              <a:t>①内因：</a:t>
            </a:r>
            <a:endParaRPr lang="zh-CN" altLang="en-US" sz="2400">
              <a:solidFill>
                <a:schemeClr val="tx1"/>
              </a:solidFill>
              <a:latin typeface="Calibri" panose="020F0502020204030204" charset="0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辛亥革命的促进作用；民国临时政府采取奖励实业的措施；群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众性反帝爱国运动（特别是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1915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年因反对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二十一条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掀起的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抵制日货、提倡国货运动）的推动； 实业救国思潮的影响。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Calibri" panose="020F0502020204030204" charset="0"/>
                <a:ea typeface="黑体" panose="02010609060101010101" charset="-122"/>
                <a:cs typeface="黑体" panose="02010609060101010101" charset="-122"/>
              </a:rPr>
              <a:t>②外因：</a:t>
            </a:r>
            <a:endParaRPr lang="zh-CN" altLang="en-US" sz="2400">
              <a:solidFill>
                <a:schemeClr val="tx1"/>
              </a:solidFill>
              <a:latin typeface="Calibri" panose="020F0502020204030204" charset="0"/>
              <a:ea typeface="黑体" panose="02010609060101010101" charset="-122"/>
              <a:cs typeface="黑体" panose="02010609060101010101" charset="-122"/>
            </a:endParaRPr>
          </a:p>
          <a:p>
            <a:pPr marL="0" lvl="0" indent="565150">
              <a:lnSpc>
                <a:spcPct val="90000"/>
              </a:lnSpc>
              <a:buNone/>
            </a:pPr>
            <a:r>
              <a:rPr lang="zh-CN" altLang="en-US" sz="2400">
                <a:solidFill>
                  <a:schemeClr val="tx1"/>
                </a:solidFill>
                <a:latin typeface="Calibri" panose="020F0502020204030204" charset="0"/>
                <a:ea typeface="黑体" panose="02010609060101010101" charset="-122"/>
                <a:cs typeface="黑体" panose="02010609060101010101" charset="-122"/>
              </a:rPr>
              <a:t>“一战”期间,欧洲列强暂时放松对华经济侵略（主要原因）</a:t>
            </a:r>
            <a:endParaRPr lang="zh-CN" altLang="en-US" sz="2400">
              <a:solidFill>
                <a:schemeClr val="tx1"/>
              </a:solidFill>
              <a:latin typeface="Calibri" panose="020F0502020204030204" charset="0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108775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、民国初年中国资本主义经济的发展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（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zh-CN" altLang="en-US">
                <a:sym typeface="+mn-ea"/>
              </a:rPr>
              <a:t>原因</a:t>
            </a:r>
            <a:endParaRPr lang="zh-CN" altLang="en-US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grpSp>
        <p:nvGrpSpPr>
          <p:cNvPr id="17416" name="组合 80904"/>
          <p:cNvGrpSpPr/>
          <p:nvPr/>
        </p:nvGrpSpPr>
        <p:grpSpPr>
          <a:xfrm>
            <a:off x="1524000" y="2406676"/>
            <a:ext cx="9144000" cy="2616174"/>
            <a:chOff x="0" y="2731"/>
            <a:chExt cx="5760" cy="1601"/>
          </a:xfrm>
        </p:grpSpPr>
        <p:grpSp>
          <p:nvGrpSpPr>
            <p:cNvPr id="17417" name="组合 80905"/>
            <p:cNvGrpSpPr/>
            <p:nvPr/>
          </p:nvGrpSpPr>
          <p:grpSpPr>
            <a:xfrm>
              <a:off x="304" y="2977"/>
              <a:ext cx="5456" cy="1324"/>
              <a:chOff x="340" y="2813"/>
              <a:chExt cx="5456" cy="1324"/>
            </a:xfrm>
          </p:grpSpPr>
          <p:graphicFrame>
            <p:nvGraphicFramePr>
              <p:cNvPr id="17418" name="对象 80906"/>
              <p:cNvGraphicFramePr/>
              <p:nvPr/>
            </p:nvGraphicFramePr>
            <p:xfrm>
              <a:off x="516" y="2813"/>
              <a:ext cx="5280" cy="13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2962275" imgH="742950" progId="Paint.Picture">
                      <p:embed/>
                    </p:oleObj>
                  </mc:Choice>
                  <mc:Fallback>
                    <p:oleObj name="" r:id="rId1" imgW="2962275" imgH="742950" progId="Paint.Picture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516" y="2813"/>
                            <a:ext cx="5280" cy="132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7419" name="文本框 80907"/>
              <p:cNvSpPr txBox="1"/>
              <p:nvPr/>
            </p:nvSpPr>
            <p:spPr>
              <a:xfrm>
                <a:off x="340" y="2840"/>
                <a:ext cx="5136" cy="2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000" b="1" dirty="0">
                    <a:solidFill>
                      <a:srgbClr val="FF0000"/>
                    </a:solidFill>
                    <a:latin typeface="黑体" panose="02010609060101010101" charset="-122"/>
                    <a:ea typeface="黑体" panose="02010609060101010101" charset="-122"/>
                  </a:rPr>
                  <a:t>1912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黑体" panose="02010609060101010101" charset="-122"/>
                    <a:ea typeface="黑体" panose="02010609060101010101" charset="-122"/>
                  </a:rPr>
                  <a:t>年荣宗敬、荣德生在上海创办的福新面粉厂</a:t>
                </a:r>
                <a:endParaRPr lang="zh-CN" altLang="en-US" sz="20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</p:grpSp>
        <p:grpSp>
          <p:nvGrpSpPr>
            <p:cNvPr id="17420" name="组合 80908"/>
            <p:cNvGrpSpPr/>
            <p:nvPr/>
          </p:nvGrpSpPr>
          <p:grpSpPr>
            <a:xfrm>
              <a:off x="0" y="2795"/>
              <a:ext cx="1179" cy="1537"/>
              <a:chOff x="158" y="164"/>
              <a:chExt cx="2404" cy="2973"/>
            </a:xfrm>
          </p:grpSpPr>
          <p:pic>
            <p:nvPicPr>
              <p:cNvPr id="17421" name="图片 80909" descr="荣宗敬（1873—1938）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8" y="164"/>
                <a:ext cx="2217" cy="294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7422" name="文本框 80910"/>
              <p:cNvSpPr txBox="1"/>
              <p:nvPr/>
            </p:nvSpPr>
            <p:spPr>
              <a:xfrm>
                <a:off x="205" y="2703"/>
                <a:ext cx="2357" cy="4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solidFill>
                      <a:schemeClr val="hlink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  </a:t>
                </a:r>
                <a:r>
                  <a:rPr lang="zh-CN" altLang="en-US" b="1" dirty="0">
                    <a:solidFill>
                      <a:srgbClr val="FF0000"/>
                    </a:solidFill>
                    <a:latin typeface="Arial" panose="020B0604020202020204" pitchFamily="34" charset="0"/>
                    <a:ea typeface="黑体" panose="02010609060101010101" charset="-122"/>
                  </a:rPr>
                  <a:t>荣宗敬</a:t>
                </a:r>
                <a:endPara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charset="-122"/>
                </a:endParaRPr>
              </a:p>
            </p:txBody>
          </p:sp>
        </p:grpSp>
        <p:grpSp>
          <p:nvGrpSpPr>
            <p:cNvPr id="17423" name="组合 80911"/>
            <p:cNvGrpSpPr/>
            <p:nvPr/>
          </p:nvGrpSpPr>
          <p:grpSpPr>
            <a:xfrm>
              <a:off x="4493" y="2731"/>
              <a:ext cx="1111" cy="1570"/>
              <a:chOff x="3181" y="1379"/>
              <a:chExt cx="1273" cy="1617"/>
            </a:xfrm>
          </p:grpSpPr>
          <p:pic>
            <p:nvPicPr>
              <p:cNvPr id="17424" name="图片 80912" descr="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81" y="1379"/>
                <a:ext cx="1273" cy="161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7425" name="文本框 80913"/>
              <p:cNvSpPr txBox="1"/>
              <p:nvPr/>
            </p:nvSpPr>
            <p:spPr>
              <a:xfrm>
                <a:off x="3696" y="2784"/>
                <a:ext cx="624" cy="2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r>
                  <a:rPr lang="zh-CN" altLang="en-US" sz="16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荣德生</a:t>
                </a:r>
                <a:endParaRPr lang="zh-CN" altLang="en-US" sz="1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186182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、民国初年中国资本主义经济的发展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（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zh-CN" altLang="en-US">
                <a:sym typeface="+mn-ea"/>
              </a:rPr>
              <a:t>原因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   （</a:t>
            </a: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）表现</a:t>
            </a:r>
            <a:endParaRPr lang="zh-CN" altLang="en-US">
              <a:sym typeface="+mn-ea"/>
            </a:endParaRPr>
          </a:p>
        </p:txBody>
      </p:sp>
      <p:sp>
        <p:nvSpPr>
          <p:cNvPr id="2" name="内容占位符 4"/>
          <p:cNvSpPr>
            <a:spLocks noGrp="1"/>
          </p:cNvSpPr>
          <p:nvPr/>
        </p:nvSpPr>
        <p:spPr>
          <a:xfrm>
            <a:off x="1482725" y="5036820"/>
            <a:ext cx="10020300" cy="1856105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①中国民族工业得到迅速发展，发展速度和规模甚至超过以往半个世纪所取得的成就；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②以荣宗敬、荣德生兄弟开办的面粉厂、纱厂等为代表的轻工业系统的民族资本主义的发展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253682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、民国初年中国资本主义经济的发展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（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zh-CN" altLang="en-US">
                <a:sym typeface="+mn-ea"/>
              </a:rPr>
              <a:t>原因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   （</a:t>
            </a: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）表现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zh-CN" altLang="en-US">
                <a:sym typeface="+mn-ea"/>
              </a:rPr>
              <a:t>   （</a:t>
            </a:r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）影响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sp>
        <p:nvSpPr>
          <p:cNvPr id="2" name="内容占位符 4"/>
          <p:cNvSpPr>
            <a:spLocks noGrp="1"/>
          </p:cNvSpPr>
          <p:nvPr/>
        </p:nvSpPr>
        <p:spPr>
          <a:xfrm>
            <a:off x="1647190" y="3141980"/>
            <a:ext cx="10020300" cy="967105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随着民族工业的迅速发展，中国产业工人的人数也急剧增加，成为不可忽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视的社会力量。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113728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、民国初年中国资本主义经济的发展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、社会生活的新气象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pic>
        <p:nvPicPr>
          <p:cNvPr id="104452" name="Picture 4" descr="梳长辫"/>
          <p:cNvPicPr>
            <a:picLocks noChangeAspect="1"/>
          </p:cNvPicPr>
          <p:nvPr>
            <p:ph type="body" idx="4294967295"/>
          </p:nvPr>
        </p:nvPicPr>
        <p:blipFill>
          <a:blip r:embed="rId1">
            <a:lum bright="-17999"/>
          </a:blip>
          <a:srcRect/>
          <a:stretch>
            <a:fillRect/>
          </a:stretch>
        </p:blipFill>
        <p:spPr>
          <a:xfrm>
            <a:off x="1472565" y="2261870"/>
            <a:ext cx="3429000" cy="2334895"/>
          </a:xfrm>
        </p:spPr>
      </p:pic>
      <p:sp>
        <p:nvSpPr>
          <p:cNvPr id="104456" name="Rectangle 8"/>
          <p:cNvSpPr/>
          <p:nvPr/>
        </p:nvSpPr>
        <p:spPr>
          <a:xfrm>
            <a:off x="1231900" y="4750753"/>
            <a:ext cx="3669030" cy="163004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2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清兵入关，强令男子剃发蓄辫，辫子成了民族压迫的标志，被外人贻笑为“豚尾”、“半边和尚”。成为外国人侮辱中国人的口头语。 </a:t>
            </a:r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4453" name="Picture 5" descr="剪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0995" y="1768475"/>
            <a:ext cx="2310765" cy="32683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454" name="Text Box 6"/>
          <p:cNvSpPr txBox="1"/>
          <p:nvPr/>
        </p:nvSpPr>
        <p:spPr>
          <a:xfrm>
            <a:off x="7999730" y="5036820"/>
            <a:ext cx="227203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000" b="1" dirty="0">
                <a:latin typeface="Times New Roman" panose="02020603050405020304" pitchFamily="18" charset="0"/>
              </a:rPr>
              <a:t>城市少年好事徒，手持快剪伺于途。瞥见豚尾及锋试，道旁观者拍手呼。</a:t>
            </a:r>
            <a:endParaRPr lang="zh-CN" altLang="en-US" sz="2000" b="1" dirty="0">
              <a:latin typeface="Times New Roman" panose="02020603050405020304" pitchFamily="18" charset="0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5408295" y="3188970"/>
            <a:ext cx="1908810" cy="4279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6" grpId="0"/>
      <p:bldP spid="104454" grpId="0"/>
      <p:bldP spid="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三、民国初年经济、社会生活的新气象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113728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、民国初年中国资本主义经济的发展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、社会生活的新气象</a:t>
            </a:r>
            <a:endParaRPr lang="zh-CN" altLang="en-US">
              <a:sym typeface="+mn-ea"/>
            </a:endParaRPr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sp>
        <p:nvSpPr>
          <p:cNvPr id="2" name="内容占位符 4"/>
          <p:cNvSpPr>
            <a:spLocks noGrp="1"/>
          </p:cNvSpPr>
          <p:nvPr/>
        </p:nvSpPr>
        <p:spPr>
          <a:xfrm>
            <a:off x="2073910" y="2072640"/>
            <a:ext cx="8044180" cy="2712720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表现：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      改用阳历，紧接着又颁布了剪发辫、易服饰和废止缠足的法律；还颁布法令，革除“大人”“老爷”等清朝官场的称呼。</a:t>
            </a:r>
            <a:endParaRPr lang="zh-CN" altLang="en-US">
              <a:solidFill>
                <a:schemeClr val="tx1"/>
              </a:solidFill>
              <a:latin typeface="Calibri" panose="020F05020202040302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5122" name="文本框 3"/>
          <p:cNvSpPr txBox="1"/>
          <p:nvPr/>
        </p:nvSpPr>
        <p:spPr>
          <a:xfrm>
            <a:off x="1408430" y="1243330"/>
            <a:ext cx="914400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“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由辛亥革命所唤起的中国社会的希望，同民国初年中国社会黑暗之间形成一种巨大的落差，巨大的落差产生了巨大的波潮，于是而有新文化运动。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r"/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—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陈旭麓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近代中国社会的新陈代谢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“希望”、“黑暗”在政治上，思想上的表现分别指的是什么？</a:t>
            </a:r>
            <a:endParaRPr lang="en-US" altLang="zh-CN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291" name="Rectangle 9"/>
          <p:cNvSpPr/>
          <p:nvPr/>
        </p:nvSpPr>
        <p:spPr>
          <a:xfrm>
            <a:off x="1524000" y="3945573"/>
            <a:ext cx="9467850" cy="2491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政治：（希望）辛亥革命，推翻了清王朝的统治后民族资产阶级要求实行民主政治；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  （黑暗）袁世凯企图复辟帝制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文化：（希望）辛亥革命后民主自由平等思想进一步传播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  （黑暗）但袁世凯掀起“尊孔复古”逆流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51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5122" name="文本框 3"/>
          <p:cNvSpPr txBox="1"/>
          <p:nvPr/>
        </p:nvSpPr>
        <p:spPr>
          <a:xfrm>
            <a:off x="1408430" y="1671955"/>
            <a:ext cx="914400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“由辛亥革命所唤起的中国社会的希望，同民国初年中国社会黑暗之间形成一种巨大的落差，巨大的落差产生了巨大的波潮，于是而有新文化运动。”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r"/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—陈旭麓《近代中国社会的新陈代谢》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中国民族工业的基础，就是在这一时期基本奠定的……国内学者认为工业增长率在 1912-1920年间达到13.4%…… 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r"/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          —吴晓波《跌荡一百年》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“落差”产生的根本原因是什么？</a:t>
            </a:r>
            <a:endParaRPr lang="en-US" altLang="zh-CN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291" name="Rectangle 9"/>
          <p:cNvSpPr/>
          <p:nvPr/>
        </p:nvSpPr>
        <p:spPr>
          <a:xfrm>
            <a:off x="1771650" y="4884420"/>
            <a:ext cx="59759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民族资本主义进一步发展——黄金时代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1229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6331585" cy="113728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sp>
        <p:nvSpPr>
          <p:cNvPr id="5122" name="文本框 3"/>
          <p:cNvSpPr txBox="1"/>
          <p:nvPr/>
        </p:nvSpPr>
        <p:spPr>
          <a:xfrm>
            <a:off x="1832610" y="4670425"/>
            <a:ext cx="7991475" cy="119888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人们对辛亥革命失败原因的痛苦反思而来，认识到共和制度之所以不能真正得到巩固，中国的状况依然黑暗，根本原因在于缺乏对旧思想、旧文化、旧礼教的彻底批判</a:t>
            </a:r>
            <a:r>
              <a:rPr 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34490" y="1716405"/>
            <a:ext cx="914400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①政治：辛亥革命推翻了清朝封建统治，民族资产阶级要求实行民主政治；袁世凯企图复辟帝制</a:t>
            </a:r>
            <a:r>
              <a:rPr 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；</a:t>
            </a:r>
            <a:endParaRPr 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②文化：辛亥革命后民主自由平等思想进一步传播，但袁世凯掀起“尊孔复古”逆流；</a:t>
            </a:r>
            <a:endParaRPr 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③经济：民族资本主义进一步发展——黄金时代</a:t>
            </a:r>
            <a:endParaRPr 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下箭头 4"/>
          <p:cNvSpPr/>
          <p:nvPr/>
        </p:nvSpPr>
        <p:spPr>
          <a:xfrm>
            <a:off x="4546600" y="3601085"/>
            <a:ext cx="725170" cy="107124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113728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</a:t>
            </a: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pic>
        <p:nvPicPr>
          <p:cNvPr id="9218" name="Picture 3" descr="青年杂志"/>
          <p:cNvPicPr>
            <a:picLocks noChangeAspect="1"/>
          </p:cNvPicPr>
          <p:nvPr/>
        </p:nvPicPr>
        <p:blipFill>
          <a:blip r:embed="rId1">
            <a:clrChange>
              <a:clrFrom>
                <a:srgbClr val="966952">
                  <a:alpha val="100000"/>
                </a:srgbClr>
              </a:clrFrom>
              <a:clrTo>
                <a:srgbClr val="966952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8355" y="2696210"/>
            <a:ext cx="2572385" cy="3126105"/>
          </a:xfrm>
          <a:prstGeom prst="rect">
            <a:avLst/>
          </a:prstGeom>
          <a:noFill/>
          <a:ln w="5715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" name="Rectangle 12"/>
          <p:cNvSpPr/>
          <p:nvPr/>
        </p:nvSpPr>
        <p:spPr>
          <a:xfrm>
            <a:off x="1547178" y="5927090"/>
            <a:ext cx="325374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1915</a:t>
            </a:r>
            <a:r>
              <a:rPr lang="zh-CN" altLang="en-US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年</a:t>
            </a:r>
            <a:r>
              <a:rPr lang="en-US" altLang="zh-CN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《</a:t>
            </a:r>
            <a:r>
              <a:rPr lang="zh-CN" altLang="en-US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青年杂志</a:t>
            </a:r>
            <a:r>
              <a:rPr lang="en-US" altLang="zh-CN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》1</a:t>
            </a:r>
            <a:r>
              <a:rPr lang="zh-CN" altLang="en-US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卷</a:t>
            </a:r>
            <a:r>
              <a:rPr lang="en-US" altLang="zh-CN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号 </a:t>
            </a:r>
            <a:endParaRPr lang="zh-CN" altLang="en-US" sz="2000" b="1" dirty="0">
              <a:solidFill>
                <a:srgbClr val="FF0000"/>
              </a:solidFill>
              <a:latin typeface="Calibri" panose="020F0502020204030204" charset="0"/>
              <a:ea typeface="黑体" panose="02010609060101010101" charset="-122"/>
            </a:endParaRPr>
          </a:p>
        </p:txBody>
      </p:sp>
      <p:sp>
        <p:nvSpPr>
          <p:cNvPr id="15366" name="AutoShape 7"/>
          <p:cNvSpPr/>
          <p:nvPr/>
        </p:nvSpPr>
        <p:spPr>
          <a:xfrm>
            <a:off x="5598795" y="4815840"/>
            <a:ext cx="1908810" cy="767715"/>
          </a:xfrm>
          <a:prstGeom prst="wedgeEllipseCallout">
            <a:avLst>
              <a:gd name="adj1" fmla="val -163486"/>
              <a:gd name="adj2" fmla="val -6015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zh-CN" dirty="0">
                <a:latin typeface="Calibri" panose="020F0502020204030204" charset="0"/>
              </a:rPr>
              <a:t>美国：卡内基</a:t>
            </a:r>
            <a:endParaRPr lang="zh-CN" altLang="zh-CN" dirty="0">
              <a:latin typeface="Calibri" panose="020F0502020204030204" charset="0"/>
            </a:endParaRPr>
          </a:p>
        </p:txBody>
      </p:sp>
      <p:sp>
        <p:nvSpPr>
          <p:cNvPr id="15364" name="AutoShape 7"/>
          <p:cNvSpPr/>
          <p:nvPr/>
        </p:nvSpPr>
        <p:spPr>
          <a:xfrm rot="21360000">
            <a:off x="5256530" y="2291080"/>
            <a:ext cx="1627505" cy="913130"/>
          </a:xfrm>
          <a:prstGeom prst="wedgeEllipseCallout">
            <a:avLst>
              <a:gd name="adj1" fmla="val -124653"/>
              <a:gd name="adj2" fmla="val 25889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zh-CN" dirty="0">
                <a:latin typeface="Calibri" panose="020F0502020204030204" charset="0"/>
              </a:rPr>
              <a:t>法语：青年</a:t>
            </a:r>
            <a:endParaRPr lang="zh-CN" altLang="zh-CN" dirty="0">
              <a:latin typeface="Calibri" panose="020F05020202040302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160895" y="3391535"/>
            <a:ext cx="3624580" cy="8299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2400"/>
              <a:t>1915年，陈独秀在上海创办《青年杂志》</a:t>
            </a:r>
            <a:endParaRPr lang="zh-CN" altLang="en-US" sz="2400"/>
          </a:p>
        </p:txBody>
      </p:sp>
      <p:cxnSp>
        <p:nvCxnSpPr>
          <p:cNvPr id="5" name="曲线连接符 4"/>
          <p:cNvCxnSpPr>
            <a:endCxn id="4" idx="0"/>
          </p:cNvCxnSpPr>
          <p:nvPr/>
        </p:nvCxnSpPr>
        <p:spPr>
          <a:xfrm>
            <a:off x="2207260" y="1854835"/>
            <a:ext cx="6765925" cy="1536700"/>
          </a:xfrm>
          <a:prstGeom prst="curved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366" grpId="0" bldLvl="0" animBg="1"/>
      <p:bldP spid="15364" grpId="0" bldLvl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148336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、标志：1915年，陈独秀在上海创办《青年杂志》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、活动基地：北大</a:t>
            </a:r>
            <a:endParaRPr lang="zh-CN" altLang="en-US">
              <a:sym typeface="+mn-ea"/>
            </a:endParaRPr>
          </a:p>
        </p:txBody>
      </p:sp>
      <p:pic>
        <p:nvPicPr>
          <p:cNvPr id="7" name="图片 89118" descr="北大钟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7310" y="2680335"/>
            <a:ext cx="3658235" cy="3909060"/>
          </a:xfrm>
          <a:prstGeom prst="rect">
            <a:avLst/>
          </a:prstGeom>
          <a:noFill/>
          <a:ln w="381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" name="圆角矩形标注 89121"/>
          <p:cNvSpPr>
            <a:spLocks noChangeArrowheads="1"/>
          </p:cNvSpPr>
          <p:nvPr/>
        </p:nvSpPr>
        <p:spPr bwMode="auto">
          <a:xfrm>
            <a:off x="3049588" y="3692843"/>
            <a:ext cx="541338" cy="1092200"/>
          </a:xfrm>
          <a:prstGeom prst="wedgeRoundRectCallout">
            <a:avLst>
              <a:gd name="adj1" fmla="val -49120"/>
              <a:gd name="adj2" fmla="val -93458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黑体" panose="02010609060101010101" charset="-122"/>
                <a:cs typeface="+mn-cs"/>
              </a:rPr>
              <a:t>蔡元培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黑体" panose="02010609060101010101" charset="-122"/>
              <a:cs typeface="+mn-cs"/>
            </a:endParaRPr>
          </a:p>
        </p:txBody>
      </p:sp>
      <p:sp>
        <p:nvSpPr>
          <p:cNvPr id="18437" name="圆角矩形标注 89120"/>
          <p:cNvSpPr>
            <a:spLocks noChangeArrowheads="1"/>
          </p:cNvSpPr>
          <p:nvPr/>
        </p:nvSpPr>
        <p:spPr bwMode="auto">
          <a:xfrm>
            <a:off x="1215390" y="3180715"/>
            <a:ext cx="496888" cy="1033463"/>
          </a:xfrm>
          <a:prstGeom prst="wedgeRoundRectCallout">
            <a:avLst>
              <a:gd name="adj1" fmla="val 98241"/>
              <a:gd name="adj2" fmla="val 2373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黑体" panose="02010609060101010101" charset="-122"/>
                <a:cs typeface="+mn-cs"/>
              </a:rPr>
              <a:t>陈独秀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黑体" panose="02010609060101010101" charset="-122"/>
              <a:cs typeface="+mn-cs"/>
            </a:endParaRPr>
          </a:p>
        </p:txBody>
      </p:sp>
      <p:sp>
        <p:nvSpPr>
          <p:cNvPr id="10" name="圆角矩形标注 89122"/>
          <p:cNvSpPr>
            <a:spLocks noChangeArrowheads="1"/>
          </p:cNvSpPr>
          <p:nvPr/>
        </p:nvSpPr>
        <p:spPr bwMode="auto">
          <a:xfrm>
            <a:off x="1210310" y="2482850"/>
            <a:ext cx="614680" cy="697230"/>
          </a:xfrm>
          <a:prstGeom prst="wedgeRoundRectCallout">
            <a:avLst>
              <a:gd name="adj1" fmla="val 108546"/>
              <a:gd name="adj2" fmla="val 53676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2060"/>
            </a:solidFill>
            <a:miter lim="800000"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黑体" panose="02010609060101010101" charset="-122"/>
                <a:cs typeface="+mn-cs"/>
              </a:rPr>
              <a:t>胡适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黑体" panose="02010609060101010101" charset="-122"/>
              <a:cs typeface="+mn-cs"/>
            </a:endParaRPr>
          </a:p>
        </p:txBody>
      </p:sp>
      <p:sp>
        <p:nvSpPr>
          <p:cNvPr id="18442" name="圆角矩形标注 89125"/>
          <p:cNvSpPr/>
          <p:nvPr/>
        </p:nvSpPr>
        <p:spPr>
          <a:xfrm>
            <a:off x="2066925" y="5005070"/>
            <a:ext cx="1384300" cy="439738"/>
          </a:xfrm>
          <a:prstGeom prst="wedgeRoundRectCallout">
            <a:avLst>
              <a:gd name="adj1" fmla="val -20870"/>
              <a:gd name="adj2" fmla="val -158306"/>
              <a:gd name="adj3" fmla="val 16667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charset="-122"/>
              </a:rPr>
              <a:t>辜鸿铭</a:t>
            </a:r>
            <a:endParaRPr lang="zh-CN" altLang="en-US" sz="24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18441" name="圆角矩形标注 89124"/>
          <p:cNvSpPr/>
          <p:nvPr/>
        </p:nvSpPr>
        <p:spPr>
          <a:xfrm>
            <a:off x="3591560" y="3180715"/>
            <a:ext cx="515620" cy="1047750"/>
          </a:xfrm>
          <a:prstGeom prst="wedgeRoundRectCallout">
            <a:avLst>
              <a:gd name="adj1" fmla="val -94231"/>
              <a:gd name="adj2" fmla="val -82542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charset="-122"/>
              </a:rPr>
              <a:t>李大钊</a:t>
            </a:r>
            <a:endParaRPr lang="zh-CN" altLang="en-US" sz="20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18440" name="圆角矩形标注 89123"/>
          <p:cNvSpPr/>
          <p:nvPr/>
        </p:nvSpPr>
        <p:spPr>
          <a:xfrm>
            <a:off x="4170680" y="2435225"/>
            <a:ext cx="457200" cy="808038"/>
          </a:xfrm>
          <a:prstGeom prst="wedgeRoundRectCallout">
            <a:avLst>
              <a:gd name="adj1" fmla="val -117361"/>
              <a:gd name="adj2" fmla="val 17583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charset="-122"/>
              </a:rPr>
              <a:t>鲁迅</a:t>
            </a:r>
            <a:endParaRPr lang="zh-CN" altLang="en-US" sz="20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18444" name="圆角矩形标注 89127"/>
          <p:cNvSpPr/>
          <p:nvPr/>
        </p:nvSpPr>
        <p:spPr>
          <a:xfrm>
            <a:off x="5113655" y="3376930"/>
            <a:ext cx="495300" cy="1068388"/>
          </a:xfrm>
          <a:prstGeom prst="wedgeRoundRectCallout">
            <a:avLst>
              <a:gd name="adj1" fmla="val -94231"/>
              <a:gd name="adj2" fmla="val -82542"/>
              <a:gd name="adj3" fmla="val 16667"/>
            </a:avLst>
          </a:prstGeom>
          <a:solidFill>
            <a:srgbClr val="66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charset="-122"/>
              </a:rPr>
              <a:t>刘半农</a:t>
            </a:r>
            <a:endParaRPr lang="zh-CN" altLang="en-US" sz="20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18445" name="圆角矩形标注 89132"/>
          <p:cNvSpPr/>
          <p:nvPr/>
        </p:nvSpPr>
        <p:spPr>
          <a:xfrm>
            <a:off x="4107180" y="4565333"/>
            <a:ext cx="1384300" cy="439737"/>
          </a:xfrm>
          <a:prstGeom prst="wedgeRoundRectCallout">
            <a:avLst>
              <a:gd name="adj1" fmla="val -20870"/>
              <a:gd name="adj2" fmla="val -158306"/>
              <a:gd name="adj3" fmla="val 16667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charset="-122"/>
              </a:rPr>
              <a:t>梁漱溟</a:t>
            </a:r>
            <a:endParaRPr lang="zh-CN" altLang="en-US" sz="24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12301" name="文本框 89126"/>
          <p:cNvSpPr txBox="1"/>
          <p:nvPr/>
        </p:nvSpPr>
        <p:spPr>
          <a:xfrm>
            <a:off x="6536055" y="2551430"/>
            <a:ext cx="2538730" cy="1430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“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思想自由”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“兼容并包”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        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——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蔡元培</a:t>
            </a:r>
            <a:r>
              <a:rPr lang="en-US" altLang="zh-CN" sz="1600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1917</a:t>
            </a:r>
            <a:r>
              <a:rPr lang="zh-CN" altLang="en-US" sz="1600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年</a:t>
            </a:r>
            <a:endParaRPr lang="zh-CN" altLang="en-US" sz="1600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12291" name="文本框 89113"/>
          <p:cNvSpPr txBox="1"/>
          <p:nvPr/>
        </p:nvSpPr>
        <p:spPr>
          <a:xfrm>
            <a:off x="5177155" y="5728335"/>
            <a:ext cx="65716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1988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年沈嘉蔚油画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宽容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，现名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北大钟声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》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>
            <a:off x="5008245" y="4046220"/>
            <a:ext cx="3591560" cy="168084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8437" grpId="0" bldLvl="0" animBg="1"/>
      <p:bldP spid="10" grpId="0" bldLvl="0" animBg="1"/>
      <p:bldP spid="18442" grpId="0" bldLvl="0" animBg="1"/>
      <p:bldP spid="18441" grpId="0" bldLvl="0" animBg="1"/>
      <p:bldP spid="18440" grpId="0" bldLvl="0" animBg="1"/>
      <p:bldP spid="18444" grpId="0" bldLvl="0" animBg="1"/>
      <p:bldP spid="18445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220726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、标志：1915年，陈独秀在上海创办《青年杂志》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、活动基地：北大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、主要阵地：《新青年》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24868" y="5715635"/>
            <a:ext cx="350901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r>
              <a:rPr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1915年《新青年》第2卷第1号</a:t>
            </a:r>
            <a:r>
              <a:rPr lang="zh-CN" altLang="en-US" sz="2000" b="1" dirty="0">
                <a:solidFill>
                  <a:srgbClr val="FF0000"/>
                </a:solidFill>
                <a:latin typeface="Calibri" panose="020F0502020204030204" charset="0"/>
                <a:ea typeface="黑体" panose="02010609060101010101" charset="-122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Calibri" panose="020F0502020204030204" charset="0"/>
              <a:ea typeface="黑体" panose="02010609060101010101" charset="-122"/>
            </a:endParaRPr>
          </a:p>
        </p:txBody>
      </p:sp>
      <p:pic>
        <p:nvPicPr>
          <p:cNvPr id="2" name="Picture 9" descr="chdx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61125" y="2350135"/>
            <a:ext cx="2437130" cy="3184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413512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、标志：1915年，陈独秀在上海创办《青年杂志》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、活动基地：北大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、主要阵地：《新青年》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5</a:t>
            </a:r>
            <a:r>
              <a:rPr lang="zh-CN" altLang="en-US"/>
              <a:t>、主要主张：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>
                <a:sym typeface="+mn-ea"/>
              </a:rPr>
              <a:t>1</a:t>
            </a:r>
            <a:r>
              <a:rPr lang="zh-CN" altLang="en-US"/>
              <a:t>）提倡民主与科学，反对专制和愚昧、迷信；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）提倡新道德，反对旧道德；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）提倡新文学，反对旧文学，主张以白话文作为新文学的语言。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413512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、标志：1915年，陈独秀在上海创办《青年杂志》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、活动基地：北大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、主要阵地：《新青年》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5</a:t>
            </a:r>
            <a:r>
              <a:rPr lang="zh-CN" altLang="en-US"/>
              <a:t>、主要主张：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>
                <a:sym typeface="+mn-ea"/>
              </a:rPr>
              <a:t>1</a:t>
            </a:r>
            <a:r>
              <a:rPr lang="zh-CN" altLang="en-US"/>
              <a:t>）提倡民主与科学，反对专制和愚昧、迷信；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）提倡新道德，反对旧道德；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）提倡新文学，反对旧文学，主张以白话文作为新文学的语言。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03605"/>
            <a:ext cx="10515600" cy="3971925"/>
          </a:xfrm>
        </p:spPr>
        <p:txBody>
          <a:bodyPr>
            <a:noAutofit/>
          </a:bodyPr>
          <a:p>
            <a:endParaRPr lang="zh-CN" altLang="en-US" sz="1800"/>
          </a:p>
          <a:p>
            <a:pPr marL="0" indent="0">
              <a:buNone/>
            </a:pPr>
            <a:endParaRPr lang="zh-CN" altLang="en-US" sz="1800"/>
          </a:p>
        </p:txBody>
      </p:sp>
      <p:sp>
        <p:nvSpPr>
          <p:cNvPr id="6" name="内容占位符 5"/>
          <p:cNvSpPr>
            <a:spLocks noGrp="1"/>
          </p:cNvSpPr>
          <p:nvPr/>
        </p:nvSpPr>
        <p:spPr>
          <a:xfrm>
            <a:off x="985520" y="1097915"/>
            <a:ext cx="10170160" cy="4135120"/>
          </a:xfrm>
          <a:prstGeom prst="rect">
            <a:avLst/>
          </a:prstGeom>
        </p:spPr>
        <p:txBody>
          <a:bodyPr vert="horz" lIns="90000" tIns="46800" rIns="90000" bIns="46800" rtlCol="0">
            <a:normAutofit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    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“我没见过他，怎么能爱他？我没有爱他，又怎么能嫁他？这简直是一件买卖，拿人去当牛马罢了。我要保全我的人格，还怎么能承认什么礼教呢？爸爸！你一定要强迫我，我便只有自杀了！”</a:t>
            </a:r>
            <a:endParaRPr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 algn="r">
              <a:buNone/>
            </a:pPr>
            <a:r>
              <a:rPr lang="en-US" alt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——1919年的《新诗年选》摘录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（《自觉的女子》）</a:t>
            </a:r>
            <a:endParaRPr lang="zh-CN" altLang="en-US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 algn="l">
              <a:buNone/>
            </a:pP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   《新青年》大力宣传民主和科学，受到广大青年知识分子的普遍欢迎，被誉为“青年界之金针”和青年的“良师益友”，他们说：“青年得此，如清夜闻钟，如当头一棒”。</a:t>
            </a:r>
            <a:endParaRPr lang="en-US" altLang="zh-CN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 algn="l">
              <a:buNone/>
            </a:pP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</a:t>
            </a:r>
            <a:r>
              <a:rPr lang="en-US" alt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    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新文化运动促使人们更加迫切追求真理、追求进步，从而为马克思主义在中国的传播创造了有利条件，推动了五四运动的发生。</a:t>
            </a:r>
            <a:endParaRPr lang="zh-CN" altLang="en-US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内容占位符 4"/>
          <p:cNvSpPr>
            <a:spLocks noGrp="1"/>
          </p:cNvSpPr>
          <p:nvPr/>
        </p:nvSpPr>
        <p:spPr>
          <a:xfrm>
            <a:off x="1522730" y="4875530"/>
            <a:ext cx="8719185" cy="506730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根据材料评价新文化运动的影响？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838200" y="269875"/>
            <a:ext cx="6478905" cy="732790"/>
          </a:xfrm>
        </p:spPr>
        <p:txBody>
          <a:bodyPr>
            <a:normAutofit/>
          </a:bodyPr>
          <a:p>
            <a:r>
              <a:rPr lang="zh-CN" altLang="en-US" sz="2800" dirty="0">
                <a:sym typeface="+mn-ea"/>
              </a:rPr>
              <a:t>四、新文化运动的开展</a:t>
            </a:r>
            <a:endParaRPr lang="zh-CN" altLang="en-US" sz="2800" dirty="0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985520" y="1097915"/>
            <a:ext cx="10170160" cy="413512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/>
              <a:t>1</a:t>
            </a:r>
            <a:r>
              <a:rPr lang="zh-CN" altLang="en-US"/>
              <a:t>、背景：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、标志：1915年，陈独秀在上海创办《青年杂志》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3</a:t>
            </a:r>
            <a:r>
              <a:rPr lang="zh-CN" altLang="en-US"/>
              <a:t>、活动基地：北大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4</a:t>
            </a:r>
            <a:r>
              <a:rPr lang="zh-CN" altLang="en-US"/>
              <a:t>、主要阵地：《新青年》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5</a:t>
            </a:r>
            <a:r>
              <a:rPr lang="zh-CN" altLang="en-US"/>
              <a:t>、主要主张：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6</a:t>
            </a:r>
            <a:r>
              <a:rPr lang="zh-CN" altLang="en-US"/>
              <a:t>、影响：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zh-CN" altLang="en-US">
              <a:sym typeface="+mn-ea"/>
            </a:endParaRPr>
          </a:p>
        </p:txBody>
      </p:sp>
      <p:sp>
        <p:nvSpPr>
          <p:cNvPr id="4" name="内容占位符 4"/>
          <p:cNvSpPr>
            <a:spLocks noGrp="1"/>
          </p:cNvSpPr>
          <p:nvPr/>
        </p:nvSpPr>
        <p:spPr>
          <a:xfrm>
            <a:off x="2505075" y="3607435"/>
            <a:ext cx="9425940" cy="2894965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①</a:t>
            </a:r>
            <a:r>
              <a:rPr lang="zh-CN" altLang="en-US">
                <a:solidFill>
                  <a:schemeClr val="tx1"/>
                </a:solidFill>
              </a:rPr>
              <a:t>在《新青年》的有力推动下，各地拥护新文化运动的刊物纷纷出版，使全国报刊面貌为之一新；</a:t>
            </a:r>
            <a:endParaRPr lang="zh-CN" altLang="en-US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②</a:t>
            </a:r>
            <a:r>
              <a:rPr lang="zh-CN" altLang="en-US">
                <a:solidFill>
                  <a:schemeClr val="tx1"/>
                </a:solidFill>
              </a:rPr>
              <a:t>妇女解放、婚姻自由、家庭革命等口号的提出，也使这场运动所涉及的内容远比辛亥革命时期更为广泛和深刻；</a:t>
            </a:r>
            <a:endParaRPr lang="zh-CN" altLang="en-US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>
                <a:solidFill>
                  <a:schemeClr val="tx1"/>
                </a:solidFill>
                <a:latin typeface="Calibri" panose="020F0502020204030204" charset="0"/>
              </a:rPr>
              <a:t>③</a:t>
            </a:r>
            <a:r>
              <a:rPr lang="zh-CN" altLang="en-US">
                <a:solidFill>
                  <a:schemeClr val="tx1"/>
                </a:solidFill>
              </a:rPr>
              <a:t>新文化运动高举民主与科学的旗帜，推动思想文化革新，有着解放思想的重大意义。</a:t>
            </a:r>
            <a:endParaRPr lang="zh-CN" altLang="en-US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endParaRPr lang="zh-CN" altLang="en-US" sz="1800"/>
          </a:p>
          <a:p>
            <a:pPr marL="0" indent="0">
              <a:buNone/>
            </a:pPr>
            <a:endParaRPr lang="zh-CN" altLang="en-US" sz="1800"/>
          </a:p>
        </p:txBody>
      </p:sp>
      <p:sp>
        <p:nvSpPr>
          <p:cNvPr id="11266" name="TextBox 1"/>
          <p:cNvSpPr txBox="1"/>
          <p:nvPr/>
        </p:nvSpPr>
        <p:spPr>
          <a:xfrm>
            <a:off x="587375" y="1393190"/>
            <a:ext cx="11017250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所谓立宪政体，所谓国民政治，果能实现与否，纯然以多数国民能否对于政治，自觉其居于主人的主动的地位为唯一根本之条件。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这反映陈独秀提倡新文化运动的根本出发点是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．传播西方进化论与人性思想 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．打击袁世凯尊孔复古行径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．抨击立宪道路号召暴力革命 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endParaRPr lang="en-US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．批判封建思想唤醒民众觉悟</a:t>
            </a:r>
            <a:endParaRPr lang="zh-CN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7375" y="34163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练一练</a:t>
            </a:r>
            <a:endParaRPr lang="zh-CN" altLang="en-US" sz="7200" b="1">
              <a:ln/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05275" y="2387600"/>
            <a:ext cx="108013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D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endParaRPr lang="zh-CN" altLang="en-US" sz="1800"/>
          </a:p>
          <a:p>
            <a:pPr marL="0" indent="0">
              <a:buNone/>
            </a:pPr>
            <a:endParaRPr lang="zh-CN" altLang="en-US" sz="1800"/>
          </a:p>
        </p:txBody>
      </p:sp>
      <p:sp>
        <p:nvSpPr>
          <p:cNvPr id="11266" name="TextBox 1"/>
          <p:cNvSpPr txBox="1"/>
          <p:nvPr/>
        </p:nvSpPr>
        <p:spPr>
          <a:xfrm>
            <a:off x="587375" y="1393190"/>
            <a:ext cx="11017250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一般来说，思想启蒙运动总是发生在社会变革之前，而新文化运动却带有对辛亥革命“补课”的性质，这主要是因为它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A.使民主共和观念开始深入人心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B.彻底完成了辛亥革命未能完成的任务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C.第一次举起了社会主义的大旗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D.动摇了封建思想的统治地位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7375" y="34163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练一练</a:t>
            </a:r>
            <a:endParaRPr lang="zh-CN" altLang="en-US" sz="7200" b="1"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91325" y="1926590"/>
            <a:ext cx="108013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D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endParaRPr lang="zh-CN" altLang="en-US" sz="1800"/>
          </a:p>
          <a:p>
            <a:pPr marL="0" indent="0">
              <a:buNone/>
            </a:pPr>
            <a:endParaRPr lang="zh-CN" altLang="en-US" sz="1800"/>
          </a:p>
        </p:txBody>
      </p:sp>
      <p:sp>
        <p:nvSpPr>
          <p:cNvPr id="11266" name="TextBox 1"/>
          <p:cNvSpPr txBox="1"/>
          <p:nvPr/>
        </p:nvSpPr>
        <p:spPr>
          <a:xfrm>
            <a:off x="587375" y="1393190"/>
            <a:ext cx="1076642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美国《展望杂志》曾推选全世界“百名闻人”，胡适当选。当选理由“曾经替中国发明了一种新语言”。这主要是基于他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A．创办《青年杂志》             B．主张文学改良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C．倡导“民主与科学”         D．发表《狂人日记》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民国时期有人撰文说：“他是中国思想界的一个清道夫，他把启蒙的水洒向那孔孟弥漫的大道上。因此时时被那些吃惯孔孟的老头子们跳脚痛骂，怪他不识货。”文中“洒水清道”的人应该是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A.魏源          B.康有为           C.梁启超          D.陈独秀</a:t>
            </a:r>
            <a:endParaRPr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7375" y="34163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练一练</a:t>
            </a:r>
            <a:endParaRPr lang="zh-CN" altLang="en-US" sz="7200" b="1"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56730" y="2009140"/>
            <a:ext cx="108013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77585" y="4591050"/>
            <a:ext cx="108013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D</a:t>
            </a:r>
            <a:endParaRPr lang="en-US" altLang="zh-CN" sz="5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 lIns="90000" tIns="46800" rIns="90000" bIns="46800">
            <a:noAutofit/>
          </a:bodyPr>
          <a:p>
            <a:pPr algn="ctr"/>
            <a:r>
              <a:rPr lang="zh-CN" altLang="en-US" sz="13800"/>
              <a:t>谢谢</a:t>
            </a:r>
            <a:endParaRPr lang="zh-CN" altLang="en-US" sz="13800"/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PA" val="v3.2.0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3.2.0"/>
</p:tagLst>
</file>

<file path=ppt/tags/tag4.xml><?xml version="1.0" encoding="utf-8"?>
<p:tagLst xmlns:p="http://schemas.openxmlformats.org/presentationml/2006/main">
  <p:tag name="PA" val="v3.2.0"/>
</p:tagLst>
</file>

<file path=ppt/tags/tag5.xml><?xml version="1.0" encoding="utf-8"?>
<p:tagLst xmlns:p="http://schemas.openxmlformats.org/presentationml/2006/main">
  <p:tag name="PA" val="v3.2.0"/>
</p:tagLst>
</file>

<file path=ppt/tags/tag6.xml><?xml version="1.0" encoding="utf-8"?>
<p:tagLst xmlns:p="http://schemas.openxmlformats.org/presentationml/2006/main">
  <p:tag name="PA" val="v3.2.0"/>
</p:tagLst>
</file>

<file path=ppt/tags/tag7.xml><?xml version="1.0" encoding="utf-8"?>
<p:tagLst xmlns:p="http://schemas.openxmlformats.org/presentationml/2006/main">
  <p:tag name="PA" val="v3.2.0"/>
</p:tagLst>
</file>

<file path=ppt/tags/tag8.xml><?xml version="1.0" encoding="utf-8"?>
<p:tagLst xmlns:p="http://schemas.openxmlformats.org/presentationml/2006/main">
  <p:tag name="PA" val="v3.2.0"/>
</p:tagLst>
</file>

<file path=ppt/tags/tag9.xml><?xml version="1.0" encoding="utf-8"?>
<p:tagLst xmlns:p="http://schemas.openxmlformats.org/presentationml/2006/main">
  <p:tag name="KSO_WM_TAG_VERSION" val="1.0"/>
  <p:tag name="KSO_WM_TEMPLATE_CATEGORY" val="custom"/>
  <p:tag name="KSO_WM_TEMPLATE_INDEX" val="20177437"/>
</p:tagLst>
</file>

<file path=ppt/tags/tag10.xml><?xml version="1.0" encoding="utf-8"?>
<p:tagLst xmlns:p="http://schemas.openxmlformats.org/presentationml/2006/main">
  <p:tag name="KSO_WM_TAG_VERSION" val="1.0"/>
  <p:tag name="KSO_WM_TEMPLATE_CATEGORY" val="custom"/>
  <p:tag name="KSO_WM_TEMPLATE_INDEX" val="20177437"/>
</p:tagLst>
</file>

<file path=ppt/tags/tag11.xml><?xml version="1.0" encoding="utf-8"?>
<p:tagLst xmlns:p="http://schemas.openxmlformats.org/presentationml/2006/main">
  <p:tag name="PA" val="v3.2.0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882_1"/>
  <p:tag name="KSO_WM_TEMPLATE_CATEGORY" val="custom"/>
  <p:tag name="KSO_WM_TEMPLATE_INDEX" val="20177437"/>
  <p:tag name="KSO_WM_TEMPLATE_SUBCATEGORY" val="combine"/>
  <p:tag name="KSO_WM_TEMPLATE_THUMBS_INDEX" val="1、6、11、12、17、18、23、24、30、34"/>
</p:tagLst>
</file>

<file path=ppt/tags/tag13.xml><?xml version="1.0" encoding="utf-8"?>
<p:tagLst xmlns:p="http://schemas.openxmlformats.org/presentationml/2006/main">
  <p:tag name="KSO_WM_TEMPLATE_CATEGORY" val="custom"/>
  <p:tag name="KSO_WM_TEMPLATE_INDEX" val="20177437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18.xml><?xml version="1.0" encoding="utf-8"?>
<p:tagLst xmlns:p="http://schemas.openxmlformats.org/presentationml/2006/main">
  <p:tag name="KSO_WM_TEMPLATE_CATEGORY" val="custom"/>
  <p:tag name="KSO_WM_TEMPLATE_INDEX" val="20177437"/>
</p:tagLst>
</file>

<file path=ppt/tags/tag19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0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1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2.xml><?xml version="1.0" encoding="utf-8"?>
<p:tagLst xmlns:p="http://schemas.openxmlformats.org/presentationml/2006/main">
  <p:tag name="KSO_WM_UNIT_TABLE_BEAUTIFY" val="smartTable{14a666ee-de19-4acb-a421-361114e2cac3}"/>
  <p:tag name="TABLE_SKINIDX" val="2"/>
  <p:tag name="TABLE_ENCOLOR" val="#FFFFFF"/>
</p:tagLst>
</file>

<file path=ppt/tags/tag23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4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5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6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7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8.xml><?xml version="1.0" encoding="utf-8"?>
<p:tagLst xmlns:p="http://schemas.openxmlformats.org/presentationml/2006/main">
  <p:tag name="KSO_WM_TEMPLATE_CATEGORY" val="custom"/>
  <p:tag name="KSO_WM_TEMPLATE_INDEX" val="20177437"/>
</p:tagLst>
</file>

<file path=ppt/tags/tag29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0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1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2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3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35.xml><?xml version="1.0" encoding="utf-8"?>
<p:tagLst xmlns:p="http://schemas.openxmlformats.org/presentationml/2006/main">
  <p:tag name="KSO_WM_BEAUTIFY_FLAG" val="#wm#"/>
  <p:tag name="KSO_WM_TEMPLATE_CATEGORY" val="custom"/>
  <p:tag name="KSO_WM_TEMPLATE_INDEX" val="20177437"/>
</p:tagLst>
</file>

<file path=ppt/tags/tag36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7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8.xml><?xml version="1.0" encoding="utf-8"?>
<p:tagLst xmlns:p="http://schemas.openxmlformats.org/presentationml/2006/main">
  <p:tag name="KSO_WM_TEMPLATE_CATEGORY" val="custom"/>
  <p:tag name="KSO_WM_TEMPLATE_INDEX" val="20177437"/>
</p:tagLst>
</file>

<file path=ppt/tags/tag39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0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1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2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3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4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5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6.xml><?xml version="1.0" encoding="utf-8"?>
<p:tagLst xmlns:p="http://schemas.openxmlformats.org/presentationml/2006/main">
  <p:tag name="KSO_WM_TEMPLATE_CATEGORY" val="custom"/>
  <p:tag name="KSO_WM_TEMPLATE_INDEX" val="20177437"/>
</p:tagLst>
</file>

<file path=ppt/tags/tag4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UNIT_PRESET_TEXT" val="文学类毕业论文答辩"/>
  <p:tag name="KSO_WM_TEMPLATE_CATEGORY" val="custom"/>
  <p:tag name="KSO_WM_TEMPLATE_INDEX" val="20177437"/>
  <p:tag name="KSO_WM_UNIT_ID" val="custom20177437_1*a*1"/>
</p:tagLst>
</file>

<file path=ppt/tags/tag48.xml><?xml version="1.0" encoding="utf-8"?>
<p:tagLst xmlns:p="http://schemas.openxmlformats.org/presentationml/2006/main">
  <p:tag name="KSO_WM_TAG_VERSION" val="1.0"/>
  <p:tag name="KSO_WM_SLIDE_ITEM_CNT" val="2"/>
  <p:tag name="KSO_WM_SLIDE_LAYOUT" val="a_f"/>
  <p:tag name="KSO_WM_SLIDE_LAYOUT_CNT" val="1_1"/>
  <p:tag name="KSO_WM_SLIDE_TYPE" val="title"/>
  <p:tag name="KSO_WM_BEAUTIFY_FLAG" val="#wm#"/>
  <p:tag name="KSO_WM_COMBINE_RELATE_SLIDE_ID" val="background20176882_1"/>
  <p:tag name="KSO_WM_TEMPLATE_CATEGORY" val="custom"/>
  <p:tag name="KSO_WM_TEMPLATE_INDEX" val="20177437"/>
  <p:tag name="KSO_WM_SLIDE_ID" val="custom20177437_1"/>
  <p:tag name="KSO_WM_SLIDE_INDEX" val="1"/>
  <p:tag name="KSO_WM_TEMPLATE_SUBCATEGORY" val="combine"/>
  <p:tag name="KSO_WM_TEMPLATE_THUMBS_INDEX" val="1、6、11、12、17、18、23、24、30、34、"/>
  <p:tag name="KSO_WM_DIAGRAM_GROUP_CODE" val="-1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7E6E6"/>
      </a:accent1>
      <a:accent2>
        <a:srgbClr val="00000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5358</Words>
  <Application>WPS 演示</Application>
  <PresentationFormat>宽屏</PresentationFormat>
  <Paragraphs>477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34</vt:i4>
      </vt:variant>
    </vt:vector>
  </HeadingPairs>
  <TitlesOfParts>
    <vt:vector size="51" baseType="lpstr">
      <vt:lpstr>Arial</vt:lpstr>
      <vt:lpstr>宋体</vt:lpstr>
      <vt:lpstr>Wingdings</vt:lpstr>
      <vt:lpstr>楷体</vt:lpstr>
      <vt:lpstr>Calibri</vt:lpstr>
      <vt:lpstr>黑体</vt:lpstr>
      <vt:lpstr>微软雅黑</vt:lpstr>
      <vt:lpstr>Arial Unicode MS</vt:lpstr>
      <vt:lpstr>Times New Roman</vt:lpstr>
      <vt:lpstr>Tahoma</vt:lpstr>
      <vt:lpstr>华文行楷</vt:lpstr>
      <vt:lpstr>华文行楷</vt:lpstr>
      <vt:lpstr>1_Office 主题</vt:lpstr>
      <vt:lpstr>Equation.KSEE3</vt:lpstr>
      <vt:lpstr>Equation.KSEE3</vt:lpstr>
      <vt:lpstr>Equation.KSEE3</vt:lpstr>
      <vt:lpstr>Paint.Picture</vt:lpstr>
      <vt:lpstr>第20课 北洋军阀统治时期的政治、经济与文化</vt:lpstr>
      <vt:lpstr>一、袁世凯复辟帝制与护国战争；</vt:lpstr>
      <vt:lpstr>一、袁世凯复辟帝制与护国战争；</vt:lpstr>
      <vt:lpstr>一、袁世凯复辟帝制与护国战争；</vt:lpstr>
      <vt:lpstr>一、袁世凯复辟帝制与护国战争；</vt:lpstr>
      <vt:lpstr>一、袁世凯复辟帝制与护国战争；</vt:lpstr>
      <vt:lpstr>一、袁世凯复辟帝制与护国战争；</vt:lpstr>
      <vt:lpstr>根据材料分析袁世凯复辟失败的原因？</vt:lpstr>
      <vt:lpstr>二、北洋时期的军阀割据；</vt:lpstr>
      <vt:lpstr>二、北洋时期的军阀割据；</vt:lpstr>
      <vt:lpstr>二、北洋时期的军阀割据；</vt:lpstr>
      <vt:lpstr>二、北洋时期的军阀割据；</vt:lpstr>
      <vt:lpstr>二、北洋时期的军阀割据；</vt:lpstr>
      <vt:lpstr>二、北洋时期的军阀割据；</vt:lpstr>
      <vt:lpstr>三、民国初年经济、社会生活的新气象</vt:lpstr>
      <vt:lpstr>三、民国初年经济、社会生活的新气象</vt:lpstr>
      <vt:lpstr>三、民国初年经济、社会生活的新气象</vt:lpstr>
      <vt:lpstr>三、民国初年经济、社会生活的新气象</vt:lpstr>
      <vt:lpstr>三、民国初年经济、社会生活的新气象</vt:lpstr>
      <vt:lpstr>三、民国初年经济、社会生活的新气象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四、新文化运动的开展</vt:lpstr>
      <vt:lpstr>PowerPoint 演示文稿</vt:lpstr>
      <vt:lpstr>PowerPoint 演示文稿</vt:lpstr>
      <vt:lpstr>PowerPoint 演示文稿</vt:lpstr>
      <vt:lpstr>文学类毕业论文答辩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J.C</cp:lastModifiedBy>
  <cp:revision>19</cp:revision>
  <dcterms:created xsi:type="dcterms:W3CDTF">1900-01-01T00:00:00Z</dcterms:created>
  <dcterms:modified xsi:type="dcterms:W3CDTF">2019-11-14T15:02:47Z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